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7"/>
  </p:notesMasterIdLst>
  <p:sldIdLst>
    <p:sldId id="256" r:id="rId2"/>
    <p:sldId id="546" r:id="rId3"/>
    <p:sldId id="552" r:id="rId4"/>
    <p:sldId id="553" r:id="rId5"/>
    <p:sldId id="550" r:id="rId6"/>
    <p:sldId id="555" r:id="rId7"/>
    <p:sldId id="556" r:id="rId8"/>
    <p:sldId id="557" r:id="rId9"/>
    <p:sldId id="551" r:id="rId10"/>
    <p:sldId id="572" r:id="rId11"/>
    <p:sldId id="573" r:id="rId12"/>
    <p:sldId id="575" r:id="rId13"/>
    <p:sldId id="578" r:id="rId14"/>
    <p:sldId id="576" r:id="rId15"/>
    <p:sldId id="577" r:id="rId16"/>
    <p:sldId id="579" r:id="rId17"/>
    <p:sldId id="547" r:id="rId18"/>
    <p:sldId id="570" r:id="rId19"/>
    <p:sldId id="580" r:id="rId20"/>
    <p:sldId id="607" r:id="rId21"/>
    <p:sldId id="608" r:id="rId22"/>
    <p:sldId id="610" r:id="rId23"/>
    <p:sldId id="611" r:id="rId24"/>
    <p:sldId id="612" r:id="rId25"/>
    <p:sldId id="618" r:id="rId26"/>
    <p:sldId id="620" r:id="rId27"/>
    <p:sldId id="619" r:id="rId28"/>
    <p:sldId id="581" r:id="rId29"/>
    <p:sldId id="582" r:id="rId30"/>
    <p:sldId id="548" r:id="rId31"/>
    <p:sldId id="583" r:id="rId32"/>
    <p:sldId id="585" r:id="rId33"/>
    <p:sldId id="584" r:id="rId34"/>
    <p:sldId id="586" r:id="rId35"/>
    <p:sldId id="587" r:id="rId36"/>
    <p:sldId id="588" r:id="rId37"/>
    <p:sldId id="589" r:id="rId38"/>
    <p:sldId id="590" r:id="rId39"/>
    <p:sldId id="591" r:id="rId40"/>
    <p:sldId id="613" r:id="rId41"/>
    <p:sldId id="614" r:id="rId42"/>
    <p:sldId id="615" r:id="rId43"/>
    <p:sldId id="616" r:id="rId44"/>
    <p:sldId id="617" r:id="rId45"/>
    <p:sldId id="592" r:id="rId46"/>
    <p:sldId id="593" r:id="rId47"/>
    <p:sldId id="594" r:id="rId48"/>
    <p:sldId id="621" r:id="rId49"/>
    <p:sldId id="622" r:id="rId50"/>
    <p:sldId id="642" r:id="rId51"/>
    <p:sldId id="625" r:id="rId52"/>
    <p:sldId id="624" r:id="rId53"/>
    <p:sldId id="640" r:id="rId54"/>
    <p:sldId id="641" r:id="rId55"/>
    <p:sldId id="598" r:id="rId56"/>
    <p:sldId id="623" r:id="rId57"/>
    <p:sldId id="599" r:id="rId58"/>
    <p:sldId id="600" r:id="rId59"/>
    <p:sldId id="601" r:id="rId60"/>
    <p:sldId id="602" r:id="rId61"/>
    <p:sldId id="605" r:id="rId62"/>
    <p:sldId id="606" r:id="rId63"/>
    <p:sldId id="549" r:id="rId64"/>
    <p:sldId id="627" r:id="rId65"/>
    <p:sldId id="628" r:id="rId66"/>
    <p:sldId id="630" r:id="rId67"/>
    <p:sldId id="631" r:id="rId68"/>
    <p:sldId id="633" r:id="rId69"/>
    <p:sldId id="634" r:id="rId70"/>
    <p:sldId id="635" r:id="rId71"/>
    <p:sldId id="636" r:id="rId72"/>
    <p:sldId id="637" r:id="rId73"/>
    <p:sldId id="638" r:id="rId74"/>
    <p:sldId id="639" r:id="rId75"/>
    <p:sldId id="643" r:id="rId7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6600"/>
    <a:srgbClr val="FFCC00"/>
    <a:srgbClr val="DF57FF"/>
    <a:srgbClr val="00CC66"/>
    <a:srgbClr val="FFFF66"/>
    <a:srgbClr val="00CC00"/>
    <a:srgbClr val="00FF00"/>
    <a:srgbClr val="A6C36B"/>
    <a:srgbClr val="9D87B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0" autoAdjust="0"/>
    <p:restoredTop sz="99645" autoAdjust="0"/>
  </p:normalViewPr>
  <p:slideViewPr>
    <p:cSldViewPr>
      <p:cViewPr varScale="1">
        <p:scale>
          <a:sx n="78" d="100"/>
          <a:sy n="78" d="100"/>
        </p:scale>
        <p:origin x="114" y="5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AC9A5-DC44-4CC7-B042-5BD108FD9C0F}" type="datetimeFigureOut">
              <a:rPr lang="fr-FR" smtClean="0"/>
              <a:t>02/06/2021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ABF3E-8FE9-4E35-888C-15CEC1F55A3F}" type="slidenum">
              <a:rPr lang="fr-FR" smtClean="0"/>
              <a:t>‹#›</a:t>
            </a:fld>
            <a:endParaRPr lang="fr-FR" dirty="0"/>
          </a:p>
        </p:txBody>
      </p:sp>
    </p:spTree>
    <p:extLst>
      <p:ext uri="{BB962C8B-B14F-4D97-AF65-F5344CB8AC3E}">
        <p14:creationId xmlns:p14="http://schemas.microsoft.com/office/powerpoint/2010/main" val="148205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87C6FF1-F0D9-4AD2-A7A2-BCAE4532523F}"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37257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E7E266-DCEB-486E-BEA3-62B0B9AD433A}"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63976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15516E-4430-4D80-B116-17A3805867DF}"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9825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CFA397-AB30-472E-B967-6C20C9C6EFC5}"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21958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E9B97B3-D183-4A79-A48B-BE27FF663550}"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9057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6110BD1-922B-4A31-A6E8-4E1150173602}"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18815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B4F9667-AF71-4DF5-A38B-8713D29DDC42}" type="datetime1">
              <a:rPr lang="fr-FR" smtClean="0"/>
              <a:t>02/06/2021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4516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0F4A830-32E0-4359-BBBD-548D9D033162}" type="datetime1">
              <a:rPr lang="fr-FR" smtClean="0"/>
              <a:t>02/06/2021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07977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727E0D-CE23-4952-A14A-B9C24E7D6B65}" type="datetime1">
              <a:rPr lang="fr-FR" smtClean="0"/>
              <a:t>02/06/2021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03795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5E48ED7-EEC2-4CCE-BB4B-B4EDBD3D101B}"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98669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B97E58-E92E-4D8C-80C8-4F28EE6F2CE3}"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8785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006B1EB-4228-4030-9FCE-F31BF8714060}" type="datetime1">
              <a:rPr lang="fr-FR" smtClean="0"/>
              <a:t>02/06/2021</a:t>
            </a:fld>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09FF85-A8E4-4662-9A25-7E1193D20439}" type="slidenum">
              <a:rPr lang="fr-FR" smtClean="0"/>
              <a:t>‹#›</a:t>
            </a:fld>
            <a:endParaRPr lang="fr-FR" dirty="0"/>
          </a:p>
        </p:txBody>
      </p:sp>
    </p:spTree>
    <p:extLst>
      <p:ext uri="{BB962C8B-B14F-4D97-AF65-F5344CB8AC3E}">
        <p14:creationId xmlns:p14="http://schemas.microsoft.com/office/powerpoint/2010/main" val="33516421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a:t>
            </a:fld>
            <a:endParaRPr lang="fr-FR" dirty="0">
              <a:solidFill>
                <a:schemeClr val="bg1">
                  <a:lumMod val="75000"/>
                </a:schemeClr>
              </a:solidFill>
            </a:endParaRPr>
          </a:p>
        </p:txBody>
      </p:sp>
      <p:sp>
        <p:nvSpPr>
          <p:cNvPr id="9" name="ZoneTexte 8"/>
          <p:cNvSpPr txBox="1"/>
          <p:nvPr/>
        </p:nvSpPr>
        <p:spPr>
          <a:xfrm>
            <a:off x="0" y="0"/>
            <a:ext cx="9144000" cy="2616101"/>
          </a:xfrm>
          <a:prstGeom prst="rect">
            <a:avLst/>
          </a:prstGeom>
          <a:noFill/>
          <a:ln>
            <a:noFill/>
          </a:ln>
        </p:spPr>
        <p:txBody>
          <a:bodyPr wrap="square" rtlCol="0">
            <a:spAutoFit/>
            <a:scene3d>
              <a:camera prst="orthographicFront"/>
              <a:lightRig rig="threePt" dir="t"/>
            </a:scene3d>
            <a:sp3d extrusionH="57150">
              <a:bevelT w="38100" h="38100"/>
            </a:sp3d>
          </a:bodyPr>
          <a:lstStyle/>
          <a:p>
            <a:pPr algn="ctr"/>
            <a:r>
              <a:rPr lang="fr-FR" sz="3600" i="1" dirty="0">
                <a:ln>
                  <a:solidFill>
                    <a:schemeClr val="tx1">
                      <a:lumMod val="75000"/>
                      <a:lumOff val="25000"/>
                    </a:schemeClr>
                  </a:solidFill>
                </a:ln>
                <a:solidFill>
                  <a:srgbClr val="FFCC00"/>
                </a:solidFill>
                <a:effectLst>
                  <a:outerShdw blurRad="38100" dist="38100" dir="2700000" algn="tl">
                    <a:srgbClr val="000000">
                      <a:alpha val="43137"/>
                    </a:srgbClr>
                  </a:outerShdw>
                </a:effectLst>
                <a:latin typeface="Trueno" pitchFamily="50" charset="0"/>
              </a:rPr>
              <a:t>La semaine de la crucifixion</a:t>
            </a:r>
          </a:p>
          <a:p>
            <a:pPr algn="ctr"/>
            <a:r>
              <a:rPr lang="fr-FR" sz="3600" i="1" dirty="0">
                <a:ln>
                  <a:solidFill>
                    <a:schemeClr val="tx1">
                      <a:lumMod val="75000"/>
                      <a:lumOff val="25000"/>
                    </a:schemeClr>
                  </a:solidFill>
                </a:ln>
                <a:solidFill>
                  <a:srgbClr val="FFCC00"/>
                </a:solidFill>
                <a:effectLst>
                  <a:outerShdw blurRad="38100" dist="38100" dir="2700000" algn="tl">
                    <a:srgbClr val="000000">
                      <a:alpha val="43137"/>
                    </a:srgbClr>
                  </a:outerShdw>
                </a:effectLst>
                <a:latin typeface="Trueno" pitchFamily="50" charset="0"/>
              </a:rPr>
              <a:t>de Yahusha le Messie</a:t>
            </a:r>
          </a:p>
          <a:p>
            <a:pPr algn="ctr"/>
            <a:endParaRPr lang="fr-FR" sz="3600" i="1" dirty="0">
              <a:ln>
                <a:solidFill>
                  <a:schemeClr val="tx1">
                    <a:lumMod val="75000"/>
                    <a:lumOff val="25000"/>
                  </a:schemeClr>
                </a:solidFill>
              </a:ln>
              <a:solidFill>
                <a:srgbClr val="FFCC00"/>
              </a:solidFill>
              <a:effectLst>
                <a:outerShdw blurRad="38100" dist="38100" dir="2700000" algn="tl">
                  <a:srgbClr val="000000">
                    <a:alpha val="43137"/>
                  </a:srgbClr>
                </a:outerShdw>
              </a:effectLst>
              <a:latin typeface="Trueno" pitchFamily="50" charset="0"/>
            </a:endParaRPr>
          </a:p>
          <a:p>
            <a:pPr algn="ctr"/>
            <a:r>
              <a:rPr lang="fr-FR" sz="2800" i="1" dirty="0">
                <a:ln>
                  <a:solidFill>
                    <a:schemeClr val="tx1">
                      <a:lumMod val="75000"/>
                      <a:lumOff val="25000"/>
                    </a:schemeClr>
                  </a:solidFill>
                </a:ln>
                <a:solidFill>
                  <a:srgbClr val="FFCC00"/>
                </a:solidFill>
                <a:effectLst>
                  <a:outerShdw blurRad="38100" dist="38100" dir="2700000" algn="tl">
                    <a:srgbClr val="000000">
                      <a:alpha val="43137"/>
                    </a:srgbClr>
                  </a:outerShdw>
                </a:effectLst>
                <a:latin typeface="Trueno" pitchFamily="50" charset="0"/>
              </a:rPr>
              <a:t>Partie 3 </a:t>
            </a:r>
          </a:p>
          <a:p>
            <a:pPr algn="ctr"/>
            <a:r>
              <a:rPr lang="fr-FR" sz="2800" i="1" dirty="0">
                <a:ln>
                  <a:solidFill>
                    <a:schemeClr val="tx1">
                      <a:lumMod val="75000"/>
                      <a:lumOff val="25000"/>
                    </a:schemeClr>
                  </a:solidFill>
                </a:ln>
                <a:solidFill>
                  <a:srgbClr val="FFCC00"/>
                </a:solidFill>
                <a:effectLst>
                  <a:outerShdw blurRad="38100" dist="38100" dir="2700000" algn="tl">
                    <a:srgbClr val="000000">
                      <a:alpha val="43137"/>
                    </a:srgbClr>
                  </a:outerShdw>
                </a:effectLst>
                <a:latin typeface="Trueno" pitchFamily="50" charset="0"/>
              </a:rPr>
              <a:t>de la Crucifixion à la Résurrection </a:t>
            </a:r>
          </a:p>
        </p:txBody>
      </p:sp>
    </p:spTree>
    <p:extLst>
      <p:ext uri="{BB962C8B-B14F-4D97-AF65-F5344CB8AC3E}">
        <p14:creationId xmlns:p14="http://schemas.microsoft.com/office/powerpoint/2010/main" val="34855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750"/>
                                        <p:tgtEl>
                                          <p:spTgt spid="9"/>
                                        </p:tgtEl>
                                      </p:cBhvr>
                                    </p:animEffect>
                                    <p:anim calcmode="lin" valueType="num">
                                      <p:cBhvr>
                                        <p:cTn id="8" dur="2750" fill="hold"/>
                                        <p:tgtEl>
                                          <p:spTgt spid="9"/>
                                        </p:tgtEl>
                                        <p:attrNameLst>
                                          <p:attrName>ppt_x</p:attrName>
                                        </p:attrNameLst>
                                      </p:cBhvr>
                                      <p:tavLst>
                                        <p:tav tm="0">
                                          <p:val>
                                            <p:strVal val="#ppt_x"/>
                                          </p:val>
                                        </p:tav>
                                        <p:tav tm="100000">
                                          <p:val>
                                            <p:strVal val="#ppt_x"/>
                                          </p:val>
                                        </p:tav>
                                      </p:tavLst>
                                    </p:anim>
                                    <p:anim calcmode="lin" valueType="num">
                                      <p:cBhvr>
                                        <p:cTn id="9" dur="2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10</a:t>
            </a:fld>
            <a:endParaRPr lang="fr-FR" dirty="0">
              <a:solidFill>
                <a:schemeClr val="bg1">
                  <a:lumMod val="75000"/>
                </a:schemeClr>
              </a:solidFill>
            </a:endParaRPr>
          </a:p>
        </p:txBody>
      </p:sp>
      <p:sp>
        <p:nvSpPr>
          <p:cNvPr id="14" name="Rectangle 13"/>
          <p:cNvSpPr/>
          <p:nvPr/>
        </p:nvSpPr>
        <p:spPr>
          <a:xfrm>
            <a:off x="1198060" y="0"/>
            <a:ext cx="6747880"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Emmené à l’aube devant Ponce Pilate : 4 témoins</a:t>
            </a:r>
            <a:r>
              <a:rPr lang="fr-FR" sz="1400" dirty="0">
                <a:solidFill>
                  <a:schemeClr val="bg1"/>
                </a:solidFill>
                <a:latin typeface="Batang" panose="02030600000101010101" pitchFamily="18" charset="-127"/>
                <a:ea typeface="Batang" panose="02030600000101010101" pitchFamily="18" charset="-127"/>
                <a:cs typeface="Arial" panose="020B0604020202020204" pitchFamily="34" charset="0"/>
              </a:rPr>
              <a:t>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Double Wave 8"/>
          <p:cNvSpPr/>
          <p:nvPr/>
        </p:nvSpPr>
        <p:spPr>
          <a:xfrm rot="5400000">
            <a:off x="-1966986" y="2633377"/>
            <a:ext cx="4320480" cy="164778"/>
          </a:xfrm>
          <a:prstGeom prst="doubleWave">
            <a:avLst>
              <a:gd name="adj1" fmla="val 12500"/>
              <a:gd name="adj2" fmla="val 1880"/>
            </a:avLst>
          </a:prstGeom>
          <a:gradFill>
            <a:gsLst>
              <a:gs pos="76500">
                <a:srgbClr val="57FFBB"/>
              </a:gs>
              <a:gs pos="53000">
                <a:srgbClr val="DF57FF"/>
              </a:gs>
              <a:gs pos="27000">
                <a:srgbClr val="57FFBB"/>
              </a:gs>
              <a:gs pos="0">
                <a:schemeClr val="tx1">
                  <a:lumMod val="50000"/>
                  <a:lumOff val="50000"/>
                </a:schemeClr>
              </a:gs>
              <a:gs pos="100000">
                <a:schemeClr val="accent1">
                  <a:tint val="23500"/>
                  <a:satMod val="160000"/>
                </a:schemeClr>
              </a:gs>
            </a:gsLst>
            <a:lin ang="5400000" scaled="0"/>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8" name="Tableau 7"/>
          <p:cNvGraphicFramePr>
            <a:graphicFrameLocks noGrp="1"/>
          </p:cNvGraphicFramePr>
          <p:nvPr>
            <p:extLst>
              <p:ext uri="{D42A27DB-BD31-4B8C-83A1-F6EECF244321}">
                <p14:modId xmlns:p14="http://schemas.microsoft.com/office/powerpoint/2010/main" val="985567315"/>
              </p:ext>
            </p:extLst>
          </p:nvPr>
        </p:nvGraphicFramePr>
        <p:xfrm>
          <a:off x="408562" y="699542"/>
          <a:ext cx="4163438" cy="1082040"/>
        </p:xfrm>
        <a:graphic>
          <a:graphicData uri="http://schemas.openxmlformats.org/drawingml/2006/table">
            <a:tbl>
              <a:tblPr/>
              <a:tblGrid>
                <a:gridCol w="4163438">
                  <a:extLst>
                    <a:ext uri="{9D8B030D-6E8A-4147-A177-3AD203B41FA5}">
                      <a16:colId xmlns:a16="http://schemas.microsoft.com/office/drawing/2014/main" val="20000"/>
                    </a:ext>
                  </a:extLst>
                </a:gridCol>
              </a:tblGrid>
              <a:tr h="1008113">
                <a:tc>
                  <a:txBody>
                    <a:bodyPr/>
                    <a:lstStyle/>
                    <a:p>
                      <a:r>
                        <a:rPr lang="fr-FR" sz="1300" u="sng" kern="1200" dirty="0">
                          <a:solidFill>
                            <a:schemeClr val="dk1"/>
                          </a:solidFill>
                          <a:latin typeface="Arial" panose="020B0604020202020204" pitchFamily="34" charset="0"/>
                          <a:ea typeface="+mn-ea"/>
                          <a:cs typeface="Arial" panose="020B0604020202020204" pitchFamily="34" charset="0"/>
                        </a:rPr>
                        <a:t>L'aube s'était levée</a:t>
                      </a:r>
                      <a:r>
                        <a:rPr lang="fr-FR" sz="1300" kern="1200" dirty="0">
                          <a:solidFill>
                            <a:schemeClr val="dk1"/>
                          </a:solidFill>
                          <a:latin typeface="Arial" panose="020B0604020202020204" pitchFamily="34" charset="0"/>
                          <a:ea typeface="+mn-ea"/>
                          <a:cs typeface="Arial" panose="020B0604020202020204" pitchFamily="34" charset="0"/>
                        </a:rPr>
                        <a:t>. L'ensemble des chefs des prêtres et des responsables du peuple tinrent conseil contre Yahusha pour le faire condamner à mort. Ils le firent lier et le conduisirent chez Pilate, le gouverneur, pour le remettre entre ses mains.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38902448"/>
              </p:ext>
            </p:extLst>
          </p:nvPr>
        </p:nvGraphicFramePr>
        <p:xfrm>
          <a:off x="423098" y="1779663"/>
          <a:ext cx="4148902" cy="936104"/>
        </p:xfrm>
        <a:graphic>
          <a:graphicData uri="http://schemas.openxmlformats.org/drawingml/2006/table">
            <a:tbl>
              <a:tblPr/>
              <a:tblGrid>
                <a:gridCol w="4148902">
                  <a:extLst>
                    <a:ext uri="{9D8B030D-6E8A-4147-A177-3AD203B41FA5}">
                      <a16:colId xmlns:a16="http://schemas.microsoft.com/office/drawing/2014/main" val="20000"/>
                    </a:ext>
                  </a:extLst>
                </a:gridCol>
              </a:tblGrid>
              <a:tr h="936104">
                <a:tc>
                  <a:txBody>
                    <a:bodyPr/>
                    <a:lstStyle/>
                    <a:p>
                      <a:r>
                        <a:rPr lang="fr-FR" sz="1300" u="sng" kern="1200" dirty="0">
                          <a:solidFill>
                            <a:schemeClr val="dk1"/>
                          </a:solidFill>
                          <a:latin typeface="Arial" panose="020B0604020202020204" pitchFamily="34" charset="0"/>
                          <a:ea typeface="+mn-ea"/>
                          <a:cs typeface="Arial" panose="020B0604020202020204" pitchFamily="34" charset="0"/>
                        </a:rPr>
                        <a:t>Dès l'aube</a:t>
                      </a:r>
                      <a:r>
                        <a:rPr lang="fr-FR" sz="1300" kern="1200" dirty="0">
                          <a:solidFill>
                            <a:schemeClr val="dk1"/>
                          </a:solidFill>
                          <a:latin typeface="Arial" panose="020B0604020202020204" pitchFamily="34" charset="0"/>
                          <a:ea typeface="+mn-ea"/>
                          <a:cs typeface="Arial" panose="020B0604020202020204" pitchFamily="34" charset="0"/>
                        </a:rPr>
                        <a:t>, les chefs des prêtres tinrent conseil avec les responsables du peuple, les spécialistes de la Loi, et tout le Grand-Conseil. Ils firent enchaîner Yahusha, l'emmenèrent et le remirent entre les mains de Pilate.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rgbClr val="57FFBB"/>
                    </a:solidFill>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635447992"/>
              </p:ext>
            </p:extLst>
          </p:nvPr>
        </p:nvGraphicFramePr>
        <p:xfrm>
          <a:off x="408562" y="2715766"/>
          <a:ext cx="4163438" cy="1082040"/>
        </p:xfrm>
        <a:graphic>
          <a:graphicData uri="http://schemas.openxmlformats.org/drawingml/2006/table">
            <a:tbl>
              <a:tblPr/>
              <a:tblGrid>
                <a:gridCol w="4163438">
                  <a:extLst>
                    <a:ext uri="{9D8B030D-6E8A-4147-A177-3AD203B41FA5}">
                      <a16:colId xmlns:a16="http://schemas.microsoft.com/office/drawing/2014/main" val="20000"/>
                    </a:ext>
                  </a:extLst>
                </a:gridCol>
              </a:tblGrid>
              <a:tr h="936103">
                <a:tc>
                  <a:txBody>
                    <a:bodyPr/>
                    <a:lstStyle/>
                    <a:p>
                      <a:r>
                        <a:rPr lang="fr-FR" sz="1300" u="sng" kern="1200" dirty="0">
                          <a:solidFill>
                            <a:schemeClr val="dk1"/>
                          </a:solidFill>
                          <a:latin typeface="Arial" panose="020B0604020202020204" pitchFamily="34" charset="0"/>
                          <a:ea typeface="+mn-ea"/>
                          <a:cs typeface="Arial" panose="020B0604020202020204" pitchFamily="34" charset="0"/>
                        </a:rPr>
                        <a:t>Dès le point du jour</a:t>
                      </a:r>
                      <a:r>
                        <a:rPr lang="fr-FR" sz="1300" kern="1200" dirty="0">
                          <a:solidFill>
                            <a:schemeClr val="dk1"/>
                          </a:solidFill>
                          <a:latin typeface="Arial" panose="020B0604020202020204" pitchFamily="34" charset="0"/>
                          <a:ea typeface="+mn-ea"/>
                          <a:cs typeface="Arial" panose="020B0604020202020204" pitchFamily="34" charset="0"/>
                        </a:rPr>
                        <a:t>, les responsables du peuple, les chefs des prêtres et les spécialistes de la Loi se réunirent et firent amener</a:t>
                      </a:r>
                      <a:r>
                        <a:rPr lang="fr-FR" sz="1300" kern="1200" baseline="0" dirty="0">
                          <a:solidFill>
                            <a:schemeClr val="dk1"/>
                          </a:solidFill>
                          <a:latin typeface="Arial" panose="020B0604020202020204" pitchFamily="34" charset="0"/>
                          <a:ea typeface="+mn-ea"/>
                          <a:cs typeface="Arial" panose="020B0604020202020204" pitchFamily="34" charset="0"/>
                        </a:rPr>
                        <a:t> Yahusha</a:t>
                      </a:r>
                      <a:r>
                        <a:rPr lang="fr-FR" sz="1300" kern="1200" dirty="0">
                          <a:solidFill>
                            <a:schemeClr val="dk1"/>
                          </a:solidFill>
                          <a:latin typeface="Arial" panose="020B0604020202020204" pitchFamily="34" charset="0"/>
                          <a:ea typeface="+mn-ea"/>
                          <a:cs typeface="Arial" panose="020B0604020202020204" pitchFamily="34" charset="0"/>
                        </a:rPr>
                        <a:t> devant leur Grand-Conseil…  Toute l'assemblée se leva et l'emmena devant Pilate.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rgbClr val="DF57FF"/>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497654136"/>
              </p:ext>
            </p:extLst>
          </p:nvPr>
        </p:nvGraphicFramePr>
        <p:xfrm>
          <a:off x="408562" y="3793966"/>
          <a:ext cx="4163438" cy="1082040"/>
        </p:xfrm>
        <a:graphic>
          <a:graphicData uri="http://schemas.openxmlformats.org/drawingml/2006/table">
            <a:tbl>
              <a:tblPr/>
              <a:tblGrid>
                <a:gridCol w="4163438">
                  <a:extLst>
                    <a:ext uri="{9D8B030D-6E8A-4147-A177-3AD203B41FA5}">
                      <a16:colId xmlns:a16="http://schemas.microsoft.com/office/drawing/2014/main" val="20000"/>
                    </a:ext>
                  </a:extLst>
                </a:gridCol>
              </a:tblGrid>
              <a:tr h="1008113">
                <a:tc>
                  <a:txBody>
                    <a:bodyPr/>
                    <a:lstStyle/>
                    <a:p>
                      <a:r>
                        <a:rPr lang="fr-FR" sz="1300" kern="1200" dirty="0">
                          <a:solidFill>
                            <a:schemeClr val="dk1"/>
                          </a:solidFill>
                          <a:latin typeface="Arial" panose="020B0604020202020204" pitchFamily="34" charset="0"/>
                          <a:ea typeface="+mn-ea"/>
                          <a:cs typeface="Arial" panose="020B0604020202020204" pitchFamily="34" charset="0"/>
                        </a:rPr>
                        <a:t>De chez Caïphe, on amena Yahusha au palais du gouverneur. </a:t>
                      </a:r>
                      <a:r>
                        <a:rPr lang="fr-FR" sz="1300" u="sng" kern="1200" dirty="0">
                          <a:solidFill>
                            <a:schemeClr val="dk1"/>
                          </a:solidFill>
                          <a:latin typeface="Arial" panose="020B0604020202020204" pitchFamily="34" charset="0"/>
                          <a:ea typeface="+mn-ea"/>
                          <a:cs typeface="Arial" panose="020B0604020202020204" pitchFamily="34" charset="0"/>
                        </a:rPr>
                        <a:t>C'était l'aube</a:t>
                      </a:r>
                      <a:r>
                        <a:rPr lang="fr-FR" sz="1300" kern="1200" dirty="0">
                          <a:solidFill>
                            <a:schemeClr val="dk1"/>
                          </a:solidFill>
                          <a:latin typeface="Arial" panose="020B0604020202020204" pitchFamily="34" charset="0"/>
                          <a:ea typeface="+mn-ea"/>
                          <a:cs typeface="Arial" panose="020B0604020202020204" pitchFamily="34" charset="0"/>
                        </a:rPr>
                        <a:t>. Ceux qui l'avaient amené n'entrèrent pas eux-mêmes dans le palais pour conserver leur pureté rituelle et pouvoir manger ainsi le repas de la Pâque.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rgbClr val="53D2FF"/>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4572000" y="699542"/>
            <a:ext cx="2308645"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26.1/2 : l’aube se lève</a:t>
            </a:r>
          </a:p>
        </p:txBody>
      </p:sp>
      <p:sp>
        <p:nvSpPr>
          <p:cNvPr id="18" name="Rectangle 17"/>
          <p:cNvSpPr/>
          <p:nvPr/>
        </p:nvSpPr>
        <p:spPr>
          <a:xfrm>
            <a:off x="4572000" y="1779662"/>
            <a:ext cx="2044149" cy="276999"/>
          </a:xfrm>
          <a:prstGeom prst="rect">
            <a:avLst/>
          </a:prstGeom>
        </p:spPr>
        <p:txBody>
          <a:bodyPr wrap="none">
            <a:spAutoFit/>
          </a:bodyPr>
          <a:lstStyle/>
          <a:p>
            <a:pPr>
              <a:defRPr/>
            </a:pPr>
            <a:r>
              <a:rPr lang="fr-FR" sz="1200" dirty="0">
                <a:solidFill>
                  <a:srgbClr val="66FF66"/>
                </a:solidFill>
                <a:latin typeface="Arial" panose="020B0604020202020204" pitchFamily="34" charset="0"/>
                <a:cs typeface="Arial" panose="020B0604020202020204" pitchFamily="34" charset="0"/>
              </a:rPr>
              <a:t>Marc 15.1 : début de l’aube</a:t>
            </a:r>
          </a:p>
        </p:txBody>
      </p:sp>
      <p:sp>
        <p:nvSpPr>
          <p:cNvPr id="19" name="Rectangle 18"/>
          <p:cNvSpPr/>
          <p:nvPr/>
        </p:nvSpPr>
        <p:spPr>
          <a:xfrm>
            <a:off x="4572000" y="2715766"/>
            <a:ext cx="2590774" cy="276999"/>
          </a:xfrm>
          <a:prstGeom prst="rect">
            <a:avLst/>
          </a:prstGeom>
        </p:spPr>
        <p:txBody>
          <a:bodyPr wrap="none">
            <a:spAutoFit/>
          </a:bodyPr>
          <a:lstStyle/>
          <a:p>
            <a:pPr>
              <a:defRPr/>
            </a:pPr>
            <a:r>
              <a:rPr lang="fr-FR" sz="1200" dirty="0">
                <a:solidFill>
                  <a:srgbClr val="DF57FF"/>
                </a:solidFill>
                <a:latin typeface="Arial" panose="020B0604020202020204" pitchFamily="34" charset="0"/>
                <a:cs typeface="Arial" panose="020B0604020202020204" pitchFamily="34" charset="0"/>
              </a:rPr>
              <a:t>Luc 22.66… 23.1 : au début du jour</a:t>
            </a:r>
          </a:p>
        </p:txBody>
      </p:sp>
      <p:sp>
        <p:nvSpPr>
          <p:cNvPr id="20" name="Rectangle 19"/>
          <p:cNvSpPr/>
          <p:nvPr/>
        </p:nvSpPr>
        <p:spPr>
          <a:xfrm>
            <a:off x="4571999" y="3795886"/>
            <a:ext cx="1838965" cy="276999"/>
          </a:xfrm>
          <a:prstGeom prst="rect">
            <a:avLst/>
          </a:prstGeom>
        </p:spPr>
        <p:txBody>
          <a:bodyPr wrap="none">
            <a:spAutoFit/>
          </a:bodyPr>
          <a:lstStyle/>
          <a:p>
            <a:pPr>
              <a:defRPr/>
            </a:pPr>
            <a:r>
              <a:rPr lang="fr-FR" sz="1200" dirty="0">
                <a:solidFill>
                  <a:srgbClr val="00B0F0"/>
                </a:solidFill>
                <a:latin typeface="Arial" panose="020B0604020202020204" pitchFamily="34" charset="0"/>
                <a:cs typeface="Arial" panose="020B0604020202020204" pitchFamily="34" charset="0"/>
              </a:rPr>
              <a:t>Jean 18.28 : c’est l’aube</a:t>
            </a:r>
          </a:p>
        </p:txBody>
      </p:sp>
    </p:spTree>
    <p:extLst>
      <p:ext uri="{BB962C8B-B14F-4D97-AF65-F5344CB8AC3E}">
        <p14:creationId xmlns:p14="http://schemas.microsoft.com/office/powerpoint/2010/main" val="185175494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11</a:t>
            </a:fld>
            <a:endParaRPr lang="fr-FR" dirty="0">
              <a:solidFill>
                <a:schemeClr val="bg1">
                  <a:lumMod val="75000"/>
                </a:schemeClr>
              </a:solidFill>
            </a:endParaRPr>
          </a:p>
        </p:txBody>
      </p:sp>
      <p:sp>
        <p:nvSpPr>
          <p:cNvPr id="14" name="Rectangle 13"/>
          <p:cNvSpPr/>
          <p:nvPr/>
        </p:nvSpPr>
        <p:spPr>
          <a:xfrm>
            <a:off x="0" y="0"/>
            <a:ext cx="9144000"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Nous sommes le </a:t>
            </a:r>
            <a:r>
              <a:rPr lang="fr-FR" sz="2000" dirty="0">
                <a:solidFill>
                  <a:srgbClr val="FF0000"/>
                </a:solidFill>
                <a:latin typeface="Batang" panose="02030600000101010101" pitchFamily="18" charset="-127"/>
                <a:ea typeface="Batang" panose="02030600000101010101" pitchFamily="18" charset="-127"/>
                <a:cs typeface="Arial" panose="020B0604020202020204" pitchFamily="34" charset="0"/>
              </a:rPr>
              <a:t>14 </a:t>
            </a:r>
            <a:r>
              <a:rPr lang="fr-FR" sz="2000" dirty="0" err="1">
                <a:solidFill>
                  <a:srgbClr val="FF0000"/>
                </a:solidFill>
                <a:latin typeface="Batang" panose="02030600000101010101" pitchFamily="18" charset="-127"/>
                <a:ea typeface="Batang" panose="02030600000101010101" pitchFamily="18" charset="-127"/>
                <a:cs typeface="Arial" panose="020B0604020202020204" pitchFamily="34" charset="0"/>
              </a:rPr>
              <a:t>aviv</a:t>
            </a:r>
            <a:r>
              <a:rPr lang="fr-FR" sz="2000" dirty="0">
                <a:solidFill>
                  <a:srgbClr val="FF0000"/>
                </a:solidFill>
                <a:latin typeface="Batang" panose="02030600000101010101" pitchFamily="18" charset="-127"/>
                <a:ea typeface="Batang" panose="02030600000101010101" pitchFamily="18" charset="-127"/>
                <a:cs typeface="Arial" panose="020B0604020202020204" pitchFamily="34" charset="0"/>
              </a:rPr>
              <a:t> (mercredi)</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jour de la </a:t>
            </a:r>
            <a:r>
              <a:rPr lang="fr-FR" sz="2000" dirty="0">
                <a:solidFill>
                  <a:srgbClr val="FF0000"/>
                </a:solidFill>
                <a:latin typeface="Batang" panose="02030600000101010101" pitchFamily="18" charset="-127"/>
                <a:ea typeface="Batang" panose="02030600000101010101" pitchFamily="18" charset="-127"/>
                <a:cs typeface="Arial" panose="020B0604020202020204" pitchFamily="34" charset="0"/>
              </a:rPr>
              <a:t>pâque</a:t>
            </a:r>
            <a:r>
              <a:rPr lang="fr-FR" sz="1400" dirty="0">
                <a:solidFill>
                  <a:schemeClr val="bg1"/>
                </a:solidFill>
                <a:latin typeface="Batang" panose="02030600000101010101" pitchFamily="18" charset="-127"/>
                <a:ea typeface="Batang" panose="02030600000101010101" pitchFamily="18" charset="-127"/>
                <a:cs typeface="Arial" panose="020B0604020202020204" pitchFamily="34" charset="0"/>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4 témoins ~</a:t>
            </a:r>
          </a:p>
        </p:txBody>
      </p:sp>
      <p:sp>
        <p:nvSpPr>
          <p:cNvPr id="11" name="Double Wave 8"/>
          <p:cNvSpPr/>
          <p:nvPr/>
        </p:nvSpPr>
        <p:spPr>
          <a:xfrm rot="5400000">
            <a:off x="-1966986" y="2633377"/>
            <a:ext cx="4320480" cy="164778"/>
          </a:xfrm>
          <a:prstGeom prst="doubleWave">
            <a:avLst>
              <a:gd name="adj1" fmla="val 12500"/>
              <a:gd name="adj2" fmla="val 1880"/>
            </a:avLst>
          </a:prstGeom>
          <a:gradFill>
            <a:gsLst>
              <a:gs pos="76500">
                <a:srgbClr val="57FFBB"/>
              </a:gs>
              <a:gs pos="53000">
                <a:srgbClr val="DF57FF"/>
              </a:gs>
              <a:gs pos="27000">
                <a:srgbClr val="57FFBB"/>
              </a:gs>
              <a:gs pos="0">
                <a:schemeClr val="tx1">
                  <a:lumMod val="50000"/>
                  <a:lumOff val="50000"/>
                </a:schemeClr>
              </a:gs>
              <a:gs pos="100000">
                <a:schemeClr val="accent1">
                  <a:tint val="23500"/>
                  <a:satMod val="160000"/>
                </a:schemeClr>
              </a:gs>
            </a:gsLst>
            <a:lin ang="5400000" scaled="0"/>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8" name="Tableau 7"/>
          <p:cNvGraphicFramePr>
            <a:graphicFrameLocks noGrp="1"/>
          </p:cNvGraphicFramePr>
          <p:nvPr>
            <p:extLst>
              <p:ext uri="{D42A27DB-BD31-4B8C-83A1-F6EECF244321}">
                <p14:modId xmlns:p14="http://schemas.microsoft.com/office/powerpoint/2010/main" val="2075301362"/>
              </p:ext>
            </p:extLst>
          </p:nvPr>
        </p:nvGraphicFramePr>
        <p:xfrm>
          <a:off x="408562" y="699542"/>
          <a:ext cx="4163438" cy="1008113"/>
        </p:xfrm>
        <a:graphic>
          <a:graphicData uri="http://schemas.openxmlformats.org/drawingml/2006/table">
            <a:tbl>
              <a:tblPr/>
              <a:tblGrid>
                <a:gridCol w="4163438">
                  <a:extLst>
                    <a:ext uri="{9D8B030D-6E8A-4147-A177-3AD203B41FA5}">
                      <a16:colId xmlns:a16="http://schemas.microsoft.com/office/drawing/2014/main" val="20000"/>
                    </a:ext>
                  </a:extLst>
                </a:gridCol>
              </a:tblGrid>
              <a:tr h="1008113">
                <a:tc>
                  <a:txBody>
                    <a:bodyPr/>
                    <a:lstStyle/>
                    <a:p>
                      <a:r>
                        <a:rPr lang="fr-FR" sz="1300" u="sng" kern="1200" dirty="0">
                          <a:solidFill>
                            <a:schemeClr val="dk1"/>
                          </a:solidFill>
                          <a:latin typeface="Arial" panose="020B0604020202020204" pitchFamily="34" charset="0"/>
                          <a:ea typeface="+mn-ea"/>
                          <a:cs typeface="Arial" panose="020B0604020202020204" pitchFamily="34" charset="0"/>
                        </a:rPr>
                        <a:t>A chaque fête de Pâque</a:t>
                      </a:r>
                      <a:r>
                        <a:rPr lang="fr-FR" sz="1300" u="none" kern="1200" dirty="0">
                          <a:solidFill>
                            <a:schemeClr val="dk1"/>
                          </a:solidFill>
                          <a:latin typeface="Arial" panose="020B0604020202020204" pitchFamily="34" charset="0"/>
                          <a:ea typeface="+mn-ea"/>
                          <a:cs typeface="Arial" panose="020B0604020202020204" pitchFamily="34" charset="0"/>
                        </a:rPr>
                        <a:t>, le gouverneur avait l'habitude de relâcher un prisonnier, celui que la foule désignait.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97522490"/>
              </p:ext>
            </p:extLst>
          </p:nvPr>
        </p:nvGraphicFramePr>
        <p:xfrm>
          <a:off x="395536" y="1707654"/>
          <a:ext cx="4176464" cy="1008113"/>
        </p:xfrm>
        <a:graphic>
          <a:graphicData uri="http://schemas.openxmlformats.org/drawingml/2006/table">
            <a:tbl>
              <a:tblPr/>
              <a:tblGrid>
                <a:gridCol w="4176464">
                  <a:extLst>
                    <a:ext uri="{9D8B030D-6E8A-4147-A177-3AD203B41FA5}">
                      <a16:colId xmlns:a16="http://schemas.microsoft.com/office/drawing/2014/main" val="20000"/>
                    </a:ext>
                  </a:extLst>
                </a:gridCol>
              </a:tblGrid>
              <a:tr h="1008113">
                <a:tc>
                  <a:txBody>
                    <a:bodyPr/>
                    <a:lstStyle/>
                    <a:p>
                      <a:r>
                        <a:rPr lang="fr-FR" sz="1300" u="sng" kern="1200" dirty="0">
                          <a:solidFill>
                            <a:schemeClr val="dk1"/>
                          </a:solidFill>
                          <a:latin typeface="Arial" panose="020B0604020202020204" pitchFamily="34" charset="0"/>
                          <a:ea typeface="+mn-ea"/>
                          <a:cs typeface="Arial" panose="020B0604020202020204" pitchFamily="34" charset="0"/>
                        </a:rPr>
                        <a:t>A chaque fête de la Pâque</a:t>
                      </a:r>
                      <a:r>
                        <a:rPr lang="fr-FR" sz="1300" u="none" kern="1200" dirty="0">
                          <a:solidFill>
                            <a:schemeClr val="dk1"/>
                          </a:solidFill>
                          <a:latin typeface="Arial" panose="020B0604020202020204" pitchFamily="34" charset="0"/>
                          <a:ea typeface="+mn-ea"/>
                          <a:cs typeface="Arial" panose="020B0604020202020204" pitchFamily="34" charset="0"/>
                        </a:rPr>
                        <a:t>, Pilate relâchait un prisonnier, celui que le peuple réclamait.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rgbClr val="57FFBB"/>
                    </a:solidFill>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646349810"/>
              </p:ext>
            </p:extLst>
          </p:nvPr>
        </p:nvGraphicFramePr>
        <p:xfrm>
          <a:off x="408562" y="2715766"/>
          <a:ext cx="4163438" cy="936103"/>
        </p:xfrm>
        <a:graphic>
          <a:graphicData uri="http://schemas.openxmlformats.org/drawingml/2006/table">
            <a:tbl>
              <a:tblPr/>
              <a:tblGrid>
                <a:gridCol w="4163438">
                  <a:extLst>
                    <a:ext uri="{9D8B030D-6E8A-4147-A177-3AD203B41FA5}">
                      <a16:colId xmlns:a16="http://schemas.microsoft.com/office/drawing/2014/main" val="20000"/>
                    </a:ext>
                  </a:extLst>
                </a:gridCol>
              </a:tblGrid>
              <a:tr h="936103">
                <a:tc>
                  <a:txBody>
                    <a:bodyPr/>
                    <a:lstStyle/>
                    <a:p>
                      <a:r>
                        <a:rPr lang="fr-FR" sz="1300" u="sng" kern="1200" dirty="0">
                          <a:solidFill>
                            <a:schemeClr val="dk1"/>
                          </a:solidFill>
                          <a:latin typeface="Arial" panose="020B0604020202020204" pitchFamily="34" charset="0"/>
                          <a:ea typeface="+mn-ea"/>
                          <a:cs typeface="Arial" panose="020B0604020202020204" pitchFamily="34" charset="0"/>
                        </a:rPr>
                        <a:t>A chaque fête</a:t>
                      </a:r>
                      <a:r>
                        <a:rPr lang="fr-FR" sz="1300" u="none" kern="1200" dirty="0">
                          <a:solidFill>
                            <a:schemeClr val="dk1"/>
                          </a:solidFill>
                          <a:latin typeface="Arial" panose="020B0604020202020204" pitchFamily="34" charset="0"/>
                          <a:ea typeface="+mn-ea"/>
                          <a:cs typeface="Arial" panose="020B0604020202020204" pitchFamily="34" charset="0"/>
                        </a:rPr>
                        <a:t>, Pilate devait leur accorder la libération d'un prisonnier.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rgbClr val="DF57FF"/>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011895518"/>
              </p:ext>
            </p:extLst>
          </p:nvPr>
        </p:nvGraphicFramePr>
        <p:xfrm>
          <a:off x="408562" y="3651870"/>
          <a:ext cx="4163438" cy="1008113"/>
        </p:xfrm>
        <a:graphic>
          <a:graphicData uri="http://schemas.openxmlformats.org/drawingml/2006/table">
            <a:tbl>
              <a:tblPr/>
              <a:tblGrid>
                <a:gridCol w="4163438">
                  <a:extLst>
                    <a:ext uri="{9D8B030D-6E8A-4147-A177-3AD203B41FA5}">
                      <a16:colId xmlns:a16="http://schemas.microsoft.com/office/drawing/2014/main" val="20000"/>
                    </a:ext>
                  </a:extLst>
                </a:gridCol>
              </a:tblGrid>
              <a:tr h="1008113">
                <a:tc>
                  <a:txBody>
                    <a:bodyPr/>
                    <a:lstStyle/>
                    <a:p>
                      <a:r>
                        <a:rPr lang="fr-FR" sz="1300" kern="1200" dirty="0">
                          <a:solidFill>
                            <a:schemeClr val="dk1"/>
                          </a:solidFill>
                          <a:latin typeface="Arial" panose="020B0604020202020204" pitchFamily="34" charset="0"/>
                          <a:ea typeface="+mn-ea"/>
                          <a:cs typeface="Arial" panose="020B0604020202020204" pitchFamily="34" charset="0"/>
                        </a:rPr>
                        <a:t>Il est d'usage que je vous relâche un prisonnier à l'occasion de </a:t>
                      </a:r>
                      <a:r>
                        <a:rPr lang="fr-FR" sz="1300" u="sng" kern="1200" dirty="0">
                          <a:solidFill>
                            <a:schemeClr val="dk1"/>
                          </a:solidFill>
                          <a:latin typeface="Arial" panose="020B0604020202020204" pitchFamily="34" charset="0"/>
                          <a:ea typeface="+mn-ea"/>
                          <a:cs typeface="Arial" panose="020B0604020202020204" pitchFamily="34" charset="0"/>
                        </a:rPr>
                        <a:t>la fête de la Pâque</a:t>
                      </a:r>
                      <a:r>
                        <a:rPr lang="fr-FR" sz="1300" kern="1200" dirty="0">
                          <a:solidFill>
                            <a:schemeClr val="dk1"/>
                          </a:solidFill>
                          <a:latin typeface="Arial" panose="020B0604020202020204" pitchFamily="34" charset="0"/>
                          <a:ea typeface="+mn-ea"/>
                          <a:cs typeface="Arial" panose="020B0604020202020204" pitchFamily="34" charset="0"/>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rgbClr val="53D2FF"/>
                    </a:solidFill>
                  </a:tcPr>
                </a:tc>
                <a:extLst>
                  <a:ext uri="{0D108BD9-81ED-4DB2-BD59-A6C34878D82A}">
                    <a16:rowId xmlns:a16="http://schemas.microsoft.com/office/drawing/2014/main" val="10000"/>
                  </a:ext>
                </a:extLst>
              </a:tr>
            </a:tbl>
          </a:graphicData>
        </a:graphic>
      </p:graphicFrame>
      <p:sp>
        <p:nvSpPr>
          <p:cNvPr id="18" name="Rectangle 17"/>
          <p:cNvSpPr/>
          <p:nvPr/>
        </p:nvSpPr>
        <p:spPr>
          <a:xfrm>
            <a:off x="4572000" y="698693"/>
            <a:ext cx="3876382"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27.15 : Pilate relâche un prisonnier le 14 </a:t>
            </a:r>
            <a:r>
              <a:rPr lang="fr-FR" sz="1200" dirty="0" err="1">
                <a:solidFill>
                  <a:schemeClr val="bg1"/>
                </a:solidFill>
                <a:latin typeface="Arial" panose="020B0604020202020204" pitchFamily="34" charset="0"/>
                <a:cs typeface="Arial" panose="020B0604020202020204" pitchFamily="34" charset="0"/>
              </a:rPr>
              <a:t>aviv</a:t>
            </a:r>
            <a:endParaRPr lang="fr-FR" sz="1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572000" y="1679573"/>
            <a:ext cx="3544560" cy="276999"/>
          </a:xfrm>
          <a:prstGeom prst="rect">
            <a:avLst/>
          </a:prstGeom>
        </p:spPr>
        <p:txBody>
          <a:bodyPr wrap="none">
            <a:spAutoFit/>
          </a:bodyPr>
          <a:lstStyle/>
          <a:p>
            <a:pPr>
              <a:defRPr/>
            </a:pPr>
            <a:r>
              <a:rPr lang="fr-FR" sz="1200" dirty="0">
                <a:solidFill>
                  <a:srgbClr val="66FF66"/>
                </a:solidFill>
                <a:latin typeface="Arial" panose="020B0604020202020204" pitchFamily="34" charset="0"/>
                <a:cs typeface="Arial" panose="020B0604020202020204" pitchFamily="34" charset="0"/>
              </a:rPr>
              <a:t>Marc 15.6 : Pilate relâche un prisonnier le 14 </a:t>
            </a:r>
            <a:r>
              <a:rPr lang="fr-FR" sz="1200" dirty="0" err="1">
                <a:solidFill>
                  <a:srgbClr val="66FF66"/>
                </a:solidFill>
                <a:latin typeface="Arial" panose="020B0604020202020204" pitchFamily="34" charset="0"/>
                <a:cs typeface="Arial" panose="020B0604020202020204" pitchFamily="34" charset="0"/>
              </a:rPr>
              <a:t>aviv</a:t>
            </a:r>
            <a:endParaRPr lang="fr-FR" sz="1200" dirty="0">
              <a:solidFill>
                <a:srgbClr val="66FF66"/>
              </a:solidFill>
              <a:latin typeface="Arial" panose="020B0604020202020204" pitchFamily="34" charset="0"/>
              <a:cs typeface="Arial" panose="020B0604020202020204" pitchFamily="34" charset="0"/>
            </a:endParaRPr>
          </a:p>
        </p:txBody>
      </p:sp>
      <p:sp>
        <p:nvSpPr>
          <p:cNvPr id="20" name="Rectangle 19"/>
          <p:cNvSpPr/>
          <p:nvPr/>
        </p:nvSpPr>
        <p:spPr>
          <a:xfrm>
            <a:off x="4572000" y="2715766"/>
            <a:ext cx="2060179" cy="276999"/>
          </a:xfrm>
          <a:prstGeom prst="rect">
            <a:avLst/>
          </a:prstGeom>
        </p:spPr>
        <p:txBody>
          <a:bodyPr wrap="none">
            <a:spAutoFit/>
          </a:bodyPr>
          <a:lstStyle/>
          <a:p>
            <a:pPr>
              <a:defRPr/>
            </a:pPr>
            <a:r>
              <a:rPr lang="fr-FR" sz="1200" dirty="0">
                <a:solidFill>
                  <a:srgbClr val="DF57FF"/>
                </a:solidFill>
                <a:latin typeface="Arial" panose="020B0604020202020204" pitchFamily="34" charset="0"/>
                <a:cs typeface="Arial" panose="020B0604020202020204" pitchFamily="34" charset="0"/>
              </a:rPr>
              <a:t>Luc 23.17: pas de précision</a:t>
            </a:r>
          </a:p>
        </p:txBody>
      </p:sp>
      <p:sp>
        <p:nvSpPr>
          <p:cNvPr id="21" name="Rectangle 20"/>
          <p:cNvSpPr/>
          <p:nvPr/>
        </p:nvSpPr>
        <p:spPr>
          <a:xfrm>
            <a:off x="4572000" y="3657386"/>
            <a:ext cx="3619902" cy="276999"/>
          </a:xfrm>
          <a:prstGeom prst="rect">
            <a:avLst/>
          </a:prstGeom>
        </p:spPr>
        <p:txBody>
          <a:bodyPr wrap="none">
            <a:spAutoFit/>
          </a:bodyPr>
          <a:lstStyle/>
          <a:p>
            <a:pPr>
              <a:defRPr/>
            </a:pPr>
            <a:r>
              <a:rPr lang="fr-FR" sz="1200" dirty="0">
                <a:solidFill>
                  <a:srgbClr val="00B0F0"/>
                </a:solidFill>
                <a:latin typeface="Arial" panose="020B0604020202020204" pitchFamily="34" charset="0"/>
                <a:cs typeface="Arial" panose="020B0604020202020204" pitchFamily="34" charset="0"/>
              </a:rPr>
              <a:t>Jean 18.39 : Pilate relâche un prisonnier le 14 </a:t>
            </a:r>
            <a:r>
              <a:rPr lang="fr-FR" sz="1200" dirty="0" err="1">
                <a:solidFill>
                  <a:srgbClr val="00B0F0"/>
                </a:solidFill>
                <a:latin typeface="Arial" panose="020B0604020202020204" pitchFamily="34" charset="0"/>
                <a:cs typeface="Arial" panose="020B0604020202020204" pitchFamily="34" charset="0"/>
              </a:rPr>
              <a:t>aviv</a:t>
            </a:r>
            <a:endParaRPr lang="fr-FR" sz="1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54944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12</a:t>
            </a:fld>
            <a:endParaRPr lang="fr-FR" dirty="0">
              <a:solidFill>
                <a:schemeClr val="bg1">
                  <a:lumMod val="75000"/>
                </a:schemeClr>
              </a:solidFill>
            </a:endParaRPr>
          </a:p>
        </p:txBody>
      </p:sp>
      <p:sp>
        <p:nvSpPr>
          <p:cNvPr id="14" name="Rectangle 13"/>
          <p:cNvSpPr/>
          <p:nvPr/>
        </p:nvSpPr>
        <p:spPr>
          <a:xfrm>
            <a:off x="1198060" y="0"/>
            <a:ext cx="6747880"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Le songe de la femme de Pilate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Double Wave 8"/>
          <p:cNvSpPr/>
          <p:nvPr/>
        </p:nvSpPr>
        <p:spPr>
          <a:xfrm rot="5400000">
            <a:off x="-1966986" y="2633377"/>
            <a:ext cx="4320480" cy="164778"/>
          </a:xfrm>
          <a:prstGeom prst="doubleWave">
            <a:avLst>
              <a:gd name="adj1" fmla="val 12500"/>
              <a:gd name="adj2" fmla="val 1880"/>
            </a:avLst>
          </a:prstGeom>
          <a:gradFill>
            <a:gsLst>
              <a:gs pos="76500">
                <a:srgbClr val="57FFBB"/>
              </a:gs>
              <a:gs pos="53000">
                <a:srgbClr val="DF57FF"/>
              </a:gs>
              <a:gs pos="27000">
                <a:srgbClr val="57FFBB"/>
              </a:gs>
              <a:gs pos="0">
                <a:schemeClr val="tx1">
                  <a:lumMod val="50000"/>
                  <a:lumOff val="50000"/>
                </a:schemeClr>
              </a:gs>
              <a:gs pos="100000">
                <a:schemeClr val="accent1">
                  <a:tint val="23500"/>
                  <a:satMod val="160000"/>
                </a:schemeClr>
              </a:gs>
            </a:gsLst>
            <a:lin ang="5400000" scaled="0"/>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8" name="Tableau 7"/>
          <p:cNvGraphicFramePr>
            <a:graphicFrameLocks noGrp="1"/>
          </p:cNvGraphicFramePr>
          <p:nvPr>
            <p:extLst>
              <p:ext uri="{D42A27DB-BD31-4B8C-83A1-F6EECF244321}">
                <p14:modId xmlns:p14="http://schemas.microsoft.com/office/powerpoint/2010/main" val="4178885049"/>
              </p:ext>
            </p:extLst>
          </p:nvPr>
        </p:nvGraphicFramePr>
        <p:xfrm>
          <a:off x="408562" y="699542"/>
          <a:ext cx="4163438" cy="864095"/>
        </p:xfrm>
        <a:graphic>
          <a:graphicData uri="http://schemas.openxmlformats.org/drawingml/2006/table">
            <a:tbl>
              <a:tblPr/>
              <a:tblGrid>
                <a:gridCol w="4163438">
                  <a:extLst>
                    <a:ext uri="{9D8B030D-6E8A-4147-A177-3AD203B41FA5}">
                      <a16:colId xmlns:a16="http://schemas.microsoft.com/office/drawing/2014/main" val="20000"/>
                    </a:ext>
                  </a:extLst>
                </a:gridCol>
              </a:tblGrid>
              <a:tr h="864095">
                <a:tc>
                  <a:txBody>
                    <a:bodyPr/>
                    <a:lstStyle/>
                    <a:p>
                      <a:pPr marL="0" algn="l" defTabSz="914400" rtl="0" eaLnBrk="1" latinLnBrk="0" hangingPunct="1"/>
                      <a:r>
                        <a:rPr lang="fr-FR" sz="1300" u="none" kern="1200" dirty="0">
                          <a:solidFill>
                            <a:schemeClr val="dk1"/>
                          </a:solidFill>
                          <a:latin typeface="Arial" panose="020B0604020202020204" pitchFamily="34" charset="0"/>
                          <a:ea typeface="+mn-ea"/>
                          <a:cs typeface="Arial" panose="020B0604020202020204" pitchFamily="34" charset="0"/>
                        </a:rPr>
                        <a:t>Pendant qu'il </a:t>
                      </a:r>
                      <a:r>
                        <a:rPr lang="fr-FR" sz="1300" u="sng" kern="1200" dirty="0">
                          <a:solidFill>
                            <a:schemeClr val="dk1"/>
                          </a:solidFill>
                          <a:latin typeface="Arial" panose="020B0604020202020204" pitchFamily="34" charset="0"/>
                          <a:ea typeface="+mn-ea"/>
                          <a:cs typeface="Arial" panose="020B0604020202020204" pitchFamily="34" charset="0"/>
                        </a:rPr>
                        <a:t>siégeait au tribunal</a:t>
                      </a:r>
                      <a:r>
                        <a:rPr lang="fr-FR" sz="1300" u="none" kern="1200" dirty="0">
                          <a:solidFill>
                            <a:schemeClr val="dk1"/>
                          </a:solidFill>
                          <a:latin typeface="Arial" panose="020B0604020202020204" pitchFamily="34" charset="0"/>
                          <a:ea typeface="+mn-ea"/>
                          <a:cs typeface="Arial" panose="020B0604020202020204" pitchFamily="34" charset="0"/>
                        </a:rPr>
                        <a:t>,</a:t>
                      </a:r>
                      <a:r>
                        <a:rPr lang="fr-FR" sz="1300" u="none" kern="1200" baseline="0" dirty="0">
                          <a:solidFill>
                            <a:schemeClr val="dk1"/>
                          </a:solidFill>
                          <a:latin typeface="Arial" panose="020B0604020202020204" pitchFamily="34" charset="0"/>
                          <a:ea typeface="+mn-ea"/>
                          <a:cs typeface="Arial" panose="020B0604020202020204" pitchFamily="34" charset="0"/>
                        </a:rPr>
                        <a:t> </a:t>
                      </a:r>
                      <a:r>
                        <a:rPr lang="fr-FR" sz="1300" u="none" kern="1200" dirty="0">
                          <a:solidFill>
                            <a:schemeClr val="dk1"/>
                          </a:solidFill>
                          <a:latin typeface="Arial" panose="020B0604020202020204" pitchFamily="34" charset="0"/>
                          <a:ea typeface="+mn-ea"/>
                          <a:cs typeface="Arial" panose="020B0604020202020204" pitchFamily="34" charset="0"/>
                        </a:rPr>
                        <a:t>sa femme lui fit dire: « N'aie rien à faire avec ce juste, car aujourd'hui j'ai beaucoup souffert dans un </a:t>
                      </a:r>
                      <a:r>
                        <a:rPr lang="fr-FR" sz="1300" u="none" kern="1200" dirty="0">
                          <a:solidFill>
                            <a:schemeClr val="dk1"/>
                          </a:solidFill>
                          <a:effectLst/>
                          <a:latin typeface="Arial" panose="020B0604020202020204" pitchFamily="34" charset="0"/>
                          <a:ea typeface="+mn-ea"/>
                          <a:cs typeface="Arial" panose="020B0604020202020204" pitchFamily="34" charset="0"/>
                        </a:rPr>
                        <a:t>rêve à</a:t>
                      </a:r>
                      <a:r>
                        <a:rPr lang="fr-FR" sz="1300" u="none" kern="1200" dirty="0">
                          <a:solidFill>
                            <a:schemeClr val="dk1"/>
                          </a:solidFill>
                          <a:latin typeface="Arial" panose="020B0604020202020204" pitchFamily="34" charset="0"/>
                          <a:ea typeface="+mn-ea"/>
                          <a:cs typeface="Arial" panose="020B0604020202020204" pitchFamily="34" charset="0"/>
                        </a:rPr>
                        <a:t> cause de lui.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2884349736"/>
              </p:ext>
            </p:extLst>
          </p:nvPr>
        </p:nvGraphicFramePr>
        <p:xfrm>
          <a:off x="408562" y="1563638"/>
          <a:ext cx="4163438" cy="1008113"/>
        </p:xfrm>
        <a:graphic>
          <a:graphicData uri="http://schemas.openxmlformats.org/drawingml/2006/table">
            <a:tbl>
              <a:tblPr/>
              <a:tblGrid>
                <a:gridCol w="4163438">
                  <a:extLst>
                    <a:ext uri="{9D8B030D-6E8A-4147-A177-3AD203B41FA5}">
                      <a16:colId xmlns:a16="http://schemas.microsoft.com/office/drawing/2014/main" val="20000"/>
                    </a:ext>
                  </a:extLst>
                </a:gridCol>
              </a:tblGrid>
              <a:tr h="1008113">
                <a:tc>
                  <a:txBody>
                    <a:bodyPr/>
                    <a:lstStyle/>
                    <a:p>
                      <a:pPr marL="0" algn="l" defTabSz="914400" rtl="0" eaLnBrk="1" latinLnBrk="0" hangingPunct="1"/>
                      <a:r>
                        <a:rPr lang="fr-FR" sz="1300" u="none" kern="1200" dirty="0">
                          <a:solidFill>
                            <a:schemeClr val="dk1"/>
                          </a:solidFill>
                          <a:latin typeface="Arial" panose="020B0604020202020204" pitchFamily="34" charset="0"/>
                          <a:ea typeface="+mn-ea"/>
                          <a:cs typeface="Arial" panose="020B0604020202020204" pitchFamily="34" charset="0"/>
                        </a:rPr>
                        <a:t>Pendant qu'il </a:t>
                      </a:r>
                      <a:r>
                        <a:rPr lang="fr-FR" sz="1300" u="sng" kern="1200" dirty="0">
                          <a:solidFill>
                            <a:schemeClr val="dk1"/>
                          </a:solidFill>
                          <a:latin typeface="Arial" panose="020B0604020202020204" pitchFamily="34" charset="0"/>
                          <a:ea typeface="+mn-ea"/>
                          <a:cs typeface="Arial" panose="020B0604020202020204" pitchFamily="34" charset="0"/>
                        </a:rPr>
                        <a:t>siégeait au tribunal</a:t>
                      </a:r>
                      <a:r>
                        <a:rPr lang="fr-FR" sz="1300" u="none" kern="1200" dirty="0">
                          <a:solidFill>
                            <a:schemeClr val="dk1"/>
                          </a:solidFill>
                          <a:latin typeface="Arial" panose="020B0604020202020204" pitchFamily="34" charset="0"/>
                          <a:ea typeface="+mn-ea"/>
                          <a:cs typeface="Arial" panose="020B0604020202020204" pitchFamily="34" charset="0"/>
                        </a:rPr>
                        <a:t>, sa femme lui fit parvenir un message disant : ne te mêle pas de l'affaire de ce juste, car cette nuit, j'ai été fort tourmentée par des rêves à cause de lui.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sp>
        <p:nvSpPr>
          <p:cNvPr id="24" name="ZoneTexte 23"/>
          <p:cNvSpPr txBox="1"/>
          <p:nvPr/>
        </p:nvSpPr>
        <p:spPr>
          <a:xfrm>
            <a:off x="395537" y="2787774"/>
            <a:ext cx="8748463" cy="307777"/>
          </a:xfrm>
          <a:prstGeom prst="rect">
            <a:avLst/>
          </a:prstGeom>
          <a:noFill/>
        </p:spPr>
        <p:txBody>
          <a:bodyPr wrap="square" rtlCol="0">
            <a:spAutoFit/>
          </a:bodyPr>
          <a:lstStyle/>
          <a:p>
            <a:r>
              <a:rPr lang="fr-FR" sz="1400" dirty="0">
                <a:solidFill>
                  <a:srgbClr val="DF57FF"/>
                </a:solidFill>
                <a:latin typeface="Arial" panose="020B0604020202020204" pitchFamily="34" charset="0"/>
                <a:cs typeface="Arial" panose="020B0604020202020204" pitchFamily="34" charset="0"/>
              </a:rPr>
              <a:t>À quel moment </a:t>
            </a:r>
            <a:r>
              <a:rPr lang="fr-FR" sz="1400" dirty="0">
                <a:solidFill>
                  <a:schemeClr val="bg1">
                    <a:lumMod val="95000"/>
                  </a:schemeClr>
                </a:solidFill>
                <a:latin typeface="Arial" panose="020B0604020202020204" pitchFamily="34" charset="0"/>
                <a:cs typeface="Arial" panose="020B0604020202020204" pitchFamily="34" charset="0"/>
              </a:rPr>
              <a:t>Ponce Pilate siège t’il au tribunal ?</a:t>
            </a:r>
          </a:p>
        </p:txBody>
      </p:sp>
      <p:sp>
        <p:nvSpPr>
          <p:cNvPr id="25" name="ZoneTexte 24"/>
          <p:cNvSpPr txBox="1"/>
          <p:nvPr/>
        </p:nvSpPr>
        <p:spPr>
          <a:xfrm>
            <a:off x="1006495" y="3191970"/>
            <a:ext cx="7885985" cy="1384995"/>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Pilate entendant cette parole, mena Yahusha dehors, et s'assit sur son tribunal, au lieu appelé le Pavé, en hébreu </a:t>
            </a:r>
            <a:r>
              <a:rPr lang="fr-FR" sz="1400" dirty="0" err="1">
                <a:solidFill>
                  <a:schemeClr val="bg1">
                    <a:lumMod val="95000"/>
                  </a:schemeClr>
                </a:solidFill>
                <a:latin typeface="Arial" panose="020B0604020202020204" pitchFamily="34" charset="0"/>
                <a:cs typeface="Arial" panose="020B0604020202020204" pitchFamily="34" charset="0"/>
              </a:rPr>
              <a:t>Gabbatha</a:t>
            </a:r>
            <a:r>
              <a:rPr lang="fr-FR" sz="1400" dirty="0">
                <a:solidFill>
                  <a:schemeClr val="bg1">
                    <a:lumMod val="95000"/>
                  </a:schemeClr>
                </a:solidFill>
                <a:latin typeface="Arial" panose="020B0604020202020204" pitchFamily="34" charset="0"/>
                <a:cs typeface="Arial" panose="020B0604020202020204" pitchFamily="34" charset="0"/>
              </a:rPr>
              <a:t>.</a:t>
            </a:r>
          </a:p>
          <a:p>
            <a:r>
              <a:rPr lang="fr-FR" sz="1400" dirty="0">
                <a:solidFill>
                  <a:schemeClr val="bg1">
                    <a:lumMod val="95000"/>
                  </a:schemeClr>
                </a:solidFill>
                <a:latin typeface="Arial" panose="020B0604020202020204" pitchFamily="34" charset="0"/>
                <a:cs typeface="Arial" panose="020B0604020202020204" pitchFamily="34" charset="0"/>
              </a:rPr>
              <a:t>Or, c'était la préparation de </a:t>
            </a:r>
            <a:r>
              <a:rPr lang="fr-FR" sz="1400" dirty="0">
                <a:solidFill>
                  <a:srgbClr val="FF2929"/>
                </a:solidFill>
                <a:latin typeface="Arial" panose="020B0604020202020204" pitchFamily="34" charset="0"/>
                <a:cs typeface="Arial" panose="020B0604020202020204" pitchFamily="34" charset="0"/>
              </a:rPr>
              <a:t>pâque</a:t>
            </a:r>
            <a:r>
              <a:rPr lang="fr-FR" sz="1400" dirty="0">
                <a:solidFill>
                  <a:schemeClr val="bg1">
                    <a:lumMod val="95000"/>
                  </a:schemeClr>
                </a:solidFill>
                <a:latin typeface="Arial" panose="020B0604020202020204" pitchFamily="34" charset="0"/>
                <a:cs typeface="Arial" panose="020B0604020202020204" pitchFamily="34" charset="0"/>
              </a:rPr>
              <a:t>, et </a:t>
            </a:r>
            <a:r>
              <a:rPr lang="fr-FR" sz="1400" u="sng" dirty="0">
                <a:solidFill>
                  <a:srgbClr val="DF57FF"/>
                </a:solidFill>
                <a:latin typeface="Arial" panose="020B0604020202020204" pitchFamily="34" charset="0"/>
                <a:cs typeface="Arial" panose="020B0604020202020204" pitchFamily="34" charset="0"/>
              </a:rPr>
              <a:t>environ la sixième heure</a:t>
            </a:r>
            <a:r>
              <a:rPr lang="fr-FR" sz="1400" dirty="0">
                <a:solidFill>
                  <a:schemeClr val="bg1">
                    <a:lumMod val="95000"/>
                  </a:schemeClr>
                </a:solidFill>
                <a:latin typeface="Arial" panose="020B0604020202020204" pitchFamily="34" charset="0"/>
                <a:cs typeface="Arial" panose="020B0604020202020204" pitchFamily="34" charset="0"/>
              </a:rPr>
              <a:t> et il dit aux Juifs : Voilà votre roi.</a:t>
            </a:r>
          </a:p>
          <a:p>
            <a:r>
              <a:rPr lang="fr-FR" sz="1400" dirty="0">
                <a:solidFill>
                  <a:schemeClr val="bg1">
                    <a:lumMod val="95000"/>
                  </a:schemeClr>
                </a:solidFill>
                <a:latin typeface="Arial" panose="020B0604020202020204" pitchFamily="34" charset="0"/>
                <a:cs typeface="Arial" panose="020B0604020202020204" pitchFamily="34" charset="0"/>
              </a:rPr>
              <a:t>Mais ils s'écrièrent : Ote-le, ôte-le, crucifie-le ! Pilate leur dit : Crucifierai-je votre roi?</a:t>
            </a:r>
          </a:p>
          <a:p>
            <a:r>
              <a:rPr lang="fr-FR" sz="1400" dirty="0">
                <a:solidFill>
                  <a:schemeClr val="bg1">
                    <a:lumMod val="95000"/>
                  </a:schemeClr>
                </a:solidFill>
                <a:latin typeface="Arial" panose="020B0604020202020204" pitchFamily="34" charset="0"/>
                <a:cs typeface="Arial" panose="020B0604020202020204" pitchFamily="34" charset="0"/>
              </a:rPr>
              <a:t>Les principaux sacrificateurs répondirent : Nous n'avons point d'autre roi que César.</a:t>
            </a:r>
          </a:p>
          <a:p>
            <a:r>
              <a:rPr lang="fr-FR" sz="1400" dirty="0">
                <a:solidFill>
                  <a:schemeClr val="bg1">
                    <a:lumMod val="95000"/>
                  </a:schemeClr>
                </a:solidFill>
                <a:latin typeface="Arial" panose="020B0604020202020204" pitchFamily="34" charset="0"/>
                <a:cs typeface="Arial" panose="020B0604020202020204" pitchFamily="34" charset="0"/>
              </a:rPr>
              <a:t>Alors </a:t>
            </a:r>
            <a:r>
              <a:rPr lang="fr-FR" sz="1400" dirty="0">
                <a:solidFill>
                  <a:srgbClr val="FF2929"/>
                </a:solidFill>
                <a:latin typeface="Arial" panose="020B0604020202020204" pitchFamily="34" charset="0"/>
                <a:cs typeface="Arial" panose="020B0604020202020204" pitchFamily="34" charset="0"/>
              </a:rPr>
              <a:t>il le leur livra pour être crucifié</a:t>
            </a:r>
            <a:r>
              <a:rPr lang="fr-FR" sz="1400" dirty="0">
                <a:solidFill>
                  <a:schemeClr val="bg1">
                    <a:lumMod val="95000"/>
                  </a:schemeClr>
                </a:solidFill>
                <a:latin typeface="Arial" panose="020B0604020202020204" pitchFamily="34" charset="0"/>
                <a:cs typeface="Arial" panose="020B0604020202020204" pitchFamily="34" charset="0"/>
              </a:rPr>
              <a:t>. Ils le prirent donc et l'emmenèrent. » </a:t>
            </a:r>
            <a:r>
              <a:rPr lang="fr-FR" sz="1200" dirty="0">
                <a:solidFill>
                  <a:srgbClr val="FFFF66"/>
                </a:solidFill>
                <a:latin typeface="Arial" panose="020B0604020202020204" pitchFamily="34" charset="0"/>
                <a:cs typeface="Arial" panose="020B0604020202020204" pitchFamily="34" charset="0"/>
              </a:rPr>
              <a:t>Jean 19.13/16</a:t>
            </a:r>
          </a:p>
        </p:txBody>
      </p:sp>
      <p:sp>
        <p:nvSpPr>
          <p:cNvPr id="26" name="Virage 25"/>
          <p:cNvSpPr/>
          <p:nvPr/>
        </p:nvSpPr>
        <p:spPr>
          <a:xfrm flipV="1">
            <a:off x="495171" y="3149961"/>
            <a:ext cx="504056" cy="339754"/>
          </a:xfrm>
          <a:prstGeom prst="bent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12"/>
          <p:cNvSpPr/>
          <p:nvPr/>
        </p:nvSpPr>
        <p:spPr>
          <a:xfrm>
            <a:off x="4572000" y="699542"/>
            <a:ext cx="1661032"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27.19  (S21)</a:t>
            </a:r>
          </a:p>
        </p:txBody>
      </p:sp>
      <p:sp>
        <p:nvSpPr>
          <p:cNvPr id="16" name="Rectangle 15"/>
          <p:cNvSpPr/>
          <p:nvPr/>
        </p:nvSpPr>
        <p:spPr>
          <a:xfrm>
            <a:off x="4572000" y="1563638"/>
            <a:ext cx="1925527"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27.19  (Semeur)</a:t>
            </a:r>
          </a:p>
        </p:txBody>
      </p:sp>
    </p:spTree>
    <p:extLst>
      <p:ext uri="{BB962C8B-B14F-4D97-AF65-F5344CB8AC3E}">
        <p14:creationId xmlns:p14="http://schemas.microsoft.com/office/powerpoint/2010/main" val="22601859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fade">
                                      <p:cBhvr>
                                        <p:cTn id="33" dur="500"/>
                                        <p:tgtEl>
                                          <p:spTgt spid="2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xEl>
                                              <p:pRg st="1" end="1"/>
                                            </p:txEl>
                                          </p:spTgt>
                                        </p:tgtEl>
                                        <p:attrNameLst>
                                          <p:attrName>style.visibility</p:attrName>
                                        </p:attrNameLst>
                                      </p:cBhvr>
                                      <p:to>
                                        <p:strVal val="visible"/>
                                      </p:to>
                                    </p:set>
                                    <p:animEffect transition="in" filter="fade">
                                      <p:cBhvr>
                                        <p:cTn id="38" dur="500"/>
                                        <p:tgtEl>
                                          <p:spTgt spid="25">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xEl>
                                              <p:pRg st="2" end="2"/>
                                            </p:txEl>
                                          </p:spTgt>
                                        </p:tgtEl>
                                        <p:attrNameLst>
                                          <p:attrName>style.visibility</p:attrName>
                                        </p:attrNameLst>
                                      </p:cBhvr>
                                      <p:to>
                                        <p:strVal val="visible"/>
                                      </p:to>
                                    </p:set>
                                    <p:animEffect transition="in" filter="fade">
                                      <p:cBhvr>
                                        <p:cTn id="41" dur="500"/>
                                        <p:tgtEl>
                                          <p:spTgt spid="25">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xEl>
                                              <p:pRg st="3" end="3"/>
                                            </p:txEl>
                                          </p:spTgt>
                                        </p:tgtEl>
                                        <p:attrNameLst>
                                          <p:attrName>style.visibility</p:attrName>
                                        </p:attrNameLst>
                                      </p:cBhvr>
                                      <p:to>
                                        <p:strVal val="visible"/>
                                      </p:to>
                                    </p:set>
                                    <p:animEffect transition="in" filter="fade">
                                      <p:cBhvr>
                                        <p:cTn id="44" dur="500"/>
                                        <p:tgtEl>
                                          <p:spTgt spid="25">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xEl>
                                              <p:pRg st="4" end="4"/>
                                            </p:txEl>
                                          </p:spTgt>
                                        </p:tgtEl>
                                        <p:attrNameLst>
                                          <p:attrName>style.visibility</p:attrName>
                                        </p:attrNameLst>
                                      </p:cBhvr>
                                      <p:to>
                                        <p:strVal val="visible"/>
                                      </p:to>
                                    </p:set>
                                    <p:animEffect transition="in" filter="fade">
                                      <p:cBhvr>
                                        <p:cTn id="47"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13</a:t>
            </a:fld>
            <a:endParaRPr lang="fr-FR" dirty="0">
              <a:solidFill>
                <a:schemeClr val="bg1">
                  <a:lumMod val="75000"/>
                </a:schemeClr>
              </a:solidFill>
            </a:endParaRPr>
          </a:p>
        </p:txBody>
      </p:sp>
      <p:sp>
        <p:nvSpPr>
          <p:cNvPr id="14" name="Rectangle 13"/>
          <p:cNvSpPr/>
          <p:nvPr/>
        </p:nvSpPr>
        <p:spPr>
          <a:xfrm>
            <a:off x="1198060" y="0"/>
            <a:ext cx="6747880"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Jean : à l’heure romaine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Double Wave 8"/>
          <p:cNvSpPr/>
          <p:nvPr/>
        </p:nvSpPr>
        <p:spPr>
          <a:xfrm rot="5400000">
            <a:off x="-1966986" y="2633377"/>
            <a:ext cx="4320480" cy="164778"/>
          </a:xfrm>
          <a:prstGeom prst="doubleWave">
            <a:avLst>
              <a:gd name="adj1" fmla="val 12500"/>
              <a:gd name="adj2" fmla="val 1880"/>
            </a:avLst>
          </a:prstGeom>
          <a:gradFill>
            <a:gsLst>
              <a:gs pos="76500">
                <a:srgbClr val="57FFBB"/>
              </a:gs>
              <a:gs pos="53000">
                <a:srgbClr val="DF57FF"/>
              </a:gs>
              <a:gs pos="27000">
                <a:srgbClr val="57FFBB"/>
              </a:gs>
              <a:gs pos="0">
                <a:schemeClr val="tx1">
                  <a:lumMod val="50000"/>
                  <a:lumOff val="50000"/>
                </a:schemeClr>
              </a:gs>
              <a:gs pos="100000">
                <a:schemeClr val="accent1">
                  <a:tint val="23500"/>
                  <a:satMod val="160000"/>
                </a:schemeClr>
              </a:gs>
            </a:gsLst>
            <a:lin ang="5400000" scaled="0"/>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ZoneTexte 23"/>
          <p:cNvSpPr txBox="1"/>
          <p:nvPr/>
        </p:nvSpPr>
        <p:spPr>
          <a:xfrm>
            <a:off x="275643" y="699542"/>
            <a:ext cx="8868357"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Jean nous apprend, que le </a:t>
            </a:r>
            <a:r>
              <a:rPr lang="fr-FR" sz="1400" dirty="0">
                <a:solidFill>
                  <a:srgbClr val="FF2929"/>
                </a:solidFill>
                <a:latin typeface="Arial" panose="020B0604020202020204" pitchFamily="34" charset="0"/>
                <a:cs typeface="Arial" panose="020B0604020202020204" pitchFamily="34" charset="0"/>
              </a:rPr>
              <a:t>14 </a:t>
            </a:r>
            <a:r>
              <a:rPr lang="fr-FR" sz="1400" dirty="0" err="1">
                <a:solidFill>
                  <a:srgbClr val="FF2929"/>
                </a:solidFill>
                <a:latin typeface="Arial" panose="020B0604020202020204" pitchFamily="34" charset="0"/>
                <a:cs typeface="Arial" panose="020B0604020202020204" pitchFamily="34" charset="0"/>
              </a:rPr>
              <a:t>aviv</a:t>
            </a:r>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aux environs de la sixième heure</a:t>
            </a:r>
            <a:r>
              <a:rPr lang="fr-FR" sz="1400" dirty="0">
                <a:solidFill>
                  <a:schemeClr val="bg1">
                    <a:lumMod val="95000"/>
                  </a:schemeClr>
                </a:solidFill>
                <a:latin typeface="Arial" panose="020B0604020202020204" pitchFamily="34" charset="0"/>
                <a:cs typeface="Arial" panose="020B0604020202020204" pitchFamily="34" charset="0"/>
              </a:rPr>
              <a:t>, Yahusha comparait devant Ponce Pilate, avant d’être livré aux sacrificateurs afin d’être </a:t>
            </a:r>
            <a:r>
              <a:rPr lang="fr-FR" sz="1400" dirty="0">
                <a:solidFill>
                  <a:srgbClr val="FF2D2D"/>
                </a:solidFill>
                <a:latin typeface="Arial" panose="020B0604020202020204" pitchFamily="34" charset="0"/>
                <a:cs typeface="Arial" panose="020B0604020202020204" pitchFamily="34" charset="0"/>
              </a:rPr>
              <a:t>crucifié</a:t>
            </a:r>
            <a:r>
              <a:rPr lang="fr-FR" sz="1400" dirty="0">
                <a:solidFill>
                  <a:schemeClr val="bg1">
                    <a:lumMod val="95000"/>
                  </a:schemeClr>
                </a:solidFill>
                <a:latin typeface="Arial" panose="020B0604020202020204" pitchFamily="34" charset="0"/>
                <a:cs typeface="Arial" panose="020B0604020202020204" pitchFamily="34" charset="0"/>
              </a:rPr>
              <a:t>.</a:t>
            </a:r>
          </a:p>
        </p:txBody>
      </p:sp>
      <p:sp>
        <p:nvSpPr>
          <p:cNvPr id="25" name="ZoneTexte 24"/>
          <p:cNvSpPr txBox="1"/>
          <p:nvPr/>
        </p:nvSpPr>
        <p:spPr>
          <a:xfrm>
            <a:off x="1006495" y="3419115"/>
            <a:ext cx="6805865"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Matthieu, Marc et Luc comptent les heures à partir du début du « </a:t>
            </a:r>
            <a:r>
              <a:rPr lang="fr-FR" sz="1400" u="sng" dirty="0">
                <a:solidFill>
                  <a:schemeClr val="bg1">
                    <a:lumMod val="95000"/>
                  </a:schemeClr>
                </a:solidFill>
                <a:latin typeface="Arial" panose="020B0604020202020204" pitchFamily="34" charset="0"/>
                <a:cs typeface="Arial" panose="020B0604020202020204" pitchFamily="34" charset="0"/>
              </a:rPr>
              <a:t>jour biblique</a:t>
            </a:r>
            <a:r>
              <a:rPr lang="fr-FR" sz="1400" dirty="0">
                <a:solidFill>
                  <a:schemeClr val="bg1">
                    <a:lumMod val="95000"/>
                  </a:schemeClr>
                </a:solidFill>
                <a:latin typeface="Arial" panose="020B0604020202020204" pitchFamily="34" charset="0"/>
                <a:cs typeface="Arial" panose="020B0604020202020204" pitchFamily="34" charset="0"/>
              </a:rPr>
              <a:t> » :</a:t>
            </a:r>
          </a:p>
          <a:p>
            <a:pPr algn="ctr"/>
            <a:r>
              <a:rPr lang="fr-FR" sz="1400" dirty="0">
                <a:solidFill>
                  <a:srgbClr val="DF57FF"/>
                </a:solidFill>
                <a:latin typeface="Arial" panose="020B0604020202020204" pitchFamily="34" charset="0"/>
                <a:cs typeface="Arial" panose="020B0604020202020204" pitchFamily="34" charset="0"/>
              </a:rPr>
              <a:t>L’AUBE</a:t>
            </a:r>
            <a:r>
              <a:rPr lang="fr-FR" sz="1400" dirty="0">
                <a:solidFill>
                  <a:schemeClr val="bg1">
                    <a:lumMod val="95000"/>
                  </a:schemeClr>
                </a:solidFill>
                <a:latin typeface="Arial" panose="020B0604020202020204" pitchFamily="34" charset="0"/>
                <a:cs typeface="Arial" panose="020B0604020202020204" pitchFamily="34" charset="0"/>
              </a:rPr>
              <a:t> = </a:t>
            </a:r>
            <a:r>
              <a:rPr lang="fr-FR" sz="1400" dirty="0">
                <a:solidFill>
                  <a:srgbClr val="DF57FF"/>
                </a:solidFill>
                <a:latin typeface="Arial" panose="020B0604020202020204" pitchFamily="34" charset="0"/>
                <a:cs typeface="Arial" panose="020B0604020202020204" pitchFamily="34" charset="0"/>
              </a:rPr>
              <a:t>HEURE 0</a:t>
            </a:r>
            <a:r>
              <a:rPr lang="fr-FR" sz="1400" dirty="0">
                <a:solidFill>
                  <a:schemeClr val="bg1">
                    <a:lumMod val="95000"/>
                  </a:schemeClr>
                </a:solidFill>
                <a:latin typeface="Arial" panose="020B0604020202020204" pitchFamily="34" charset="0"/>
                <a:cs typeface="Arial" panose="020B0604020202020204" pitchFamily="34" charset="0"/>
              </a:rPr>
              <a:t>  </a:t>
            </a:r>
          </a:p>
        </p:txBody>
      </p:sp>
      <p:sp>
        <p:nvSpPr>
          <p:cNvPr id="26" name="Virage 25"/>
          <p:cNvSpPr/>
          <p:nvPr/>
        </p:nvSpPr>
        <p:spPr>
          <a:xfrm flipV="1">
            <a:off x="495171" y="3352768"/>
            <a:ext cx="504056" cy="339754"/>
          </a:xfrm>
          <a:prstGeom prst="bent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8" name="Picture 4" descr="Image result for midnight clock"/>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83830" y="-92546"/>
            <a:ext cx="859978" cy="859979"/>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275640" y="1291332"/>
            <a:ext cx="8868357"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Pourtant Matthieu, Marc et Luc nous donne, à priori, une toute autre information à ce moment précis :</a:t>
            </a:r>
          </a:p>
        </p:txBody>
      </p:sp>
      <p:sp>
        <p:nvSpPr>
          <p:cNvPr id="19" name="ZoneTexte 18"/>
          <p:cNvSpPr txBox="1"/>
          <p:nvPr/>
        </p:nvSpPr>
        <p:spPr>
          <a:xfrm>
            <a:off x="275643" y="1618606"/>
            <a:ext cx="4800413"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Or, </a:t>
            </a:r>
            <a:r>
              <a:rPr lang="fr-FR" sz="1400" dirty="0">
                <a:solidFill>
                  <a:srgbClr val="DF57FF"/>
                </a:solidFill>
                <a:latin typeface="Arial" panose="020B0604020202020204" pitchFamily="34" charset="0"/>
                <a:cs typeface="Arial" panose="020B0604020202020204" pitchFamily="34" charset="0"/>
              </a:rPr>
              <a:t>depuis la sixième heure</a:t>
            </a:r>
            <a:r>
              <a:rPr lang="fr-FR" sz="1400" dirty="0">
                <a:solidFill>
                  <a:schemeClr val="bg1">
                    <a:lumMod val="95000"/>
                  </a:schemeClr>
                </a:solidFill>
                <a:latin typeface="Arial" panose="020B0604020202020204" pitchFamily="34" charset="0"/>
                <a:cs typeface="Arial" panose="020B0604020202020204" pitchFamily="34" charset="0"/>
              </a:rPr>
              <a:t>, il y eut des ténèbres</a:t>
            </a:r>
          </a:p>
          <a:p>
            <a:r>
              <a:rPr lang="fr-FR" sz="1400" dirty="0">
                <a:solidFill>
                  <a:schemeClr val="bg1">
                    <a:lumMod val="95000"/>
                  </a:schemeClr>
                </a:solidFill>
                <a:latin typeface="Arial" panose="020B0604020202020204" pitchFamily="34" charset="0"/>
                <a:cs typeface="Arial" panose="020B0604020202020204" pitchFamily="34" charset="0"/>
              </a:rPr>
              <a:t>sur tout le pays, jusqu'à la neuvième heure. » </a:t>
            </a:r>
            <a:r>
              <a:rPr lang="fr-FR" sz="1200" dirty="0">
                <a:solidFill>
                  <a:srgbClr val="FFFF66"/>
                </a:solidFill>
                <a:latin typeface="Arial" panose="020B0604020202020204" pitchFamily="34" charset="0"/>
                <a:cs typeface="Arial" panose="020B0604020202020204" pitchFamily="34" charset="0"/>
              </a:rPr>
              <a:t>Matthieu 27.45</a:t>
            </a:r>
          </a:p>
        </p:txBody>
      </p:sp>
      <p:sp>
        <p:nvSpPr>
          <p:cNvPr id="20" name="ZoneTexte 19"/>
          <p:cNvSpPr txBox="1"/>
          <p:nvPr/>
        </p:nvSpPr>
        <p:spPr>
          <a:xfrm>
            <a:off x="4487596" y="2127092"/>
            <a:ext cx="4656401"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Quand vint la sixième heure</a:t>
            </a:r>
            <a:r>
              <a:rPr lang="fr-FR" sz="1400" dirty="0">
                <a:solidFill>
                  <a:schemeClr val="bg1">
                    <a:lumMod val="95000"/>
                  </a:schemeClr>
                </a:solidFill>
                <a:latin typeface="Arial" panose="020B0604020202020204" pitchFamily="34" charset="0"/>
                <a:cs typeface="Arial" panose="020B0604020202020204" pitchFamily="34" charset="0"/>
              </a:rPr>
              <a:t>, il y eut des ténèbres</a:t>
            </a:r>
          </a:p>
          <a:p>
            <a:r>
              <a:rPr lang="fr-FR" sz="1400" dirty="0">
                <a:solidFill>
                  <a:schemeClr val="bg1">
                    <a:lumMod val="95000"/>
                  </a:schemeClr>
                </a:solidFill>
                <a:latin typeface="Arial" panose="020B0604020202020204" pitchFamily="34" charset="0"/>
                <a:cs typeface="Arial" panose="020B0604020202020204" pitchFamily="34" charset="0"/>
              </a:rPr>
              <a:t>sur toute la terre, jusqu'à la neuvième heure. » </a:t>
            </a:r>
            <a:r>
              <a:rPr lang="fr-FR" sz="1200" dirty="0">
                <a:solidFill>
                  <a:srgbClr val="FFFF66"/>
                </a:solidFill>
                <a:latin typeface="Arial" panose="020B0604020202020204" pitchFamily="34" charset="0"/>
                <a:cs typeface="Arial" panose="020B0604020202020204" pitchFamily="34" charset="0"/>
              </a:rPr>
              <a:t>Marc 15.33</a:t>
            </a:r>
          </a:p>
        </p:txBody>
      </p:sp>
      <p:sp>
        <p:nvSpPr>
          <p:cNvPr id="22" name="ZoneTexte 21"/>
          <p:cNvSpPr txBox="1"/>
          <p:nvPr/>
        </p:nvSpPr>
        <p:spPr>
          <a:xfrm>
            <a:off x="275643" y="2626085"/>
            <a:ext cx="4728405"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Il était environ la sixième heure</a:t>
            </a:r>
            <a:r>
              <a:rPr lang="fr-FR" sz="1400" dirty="0">
                <a:solidFill>
                  <a:schemeClr val="bg1">
                    <a:lumMod val="95000"/>
                  </a:schemeClr>
                </a:solidFill>
                <a:latin typeface="Arial" panose="020B0604020202020204" pitchFamily="34" charset="0"/>
                <a:cs typeface="Arial" panose="020B0604020202020204" pitchFamily="34" charset="0"/>
              </a:rPr>
              <a:t>, et il se fit des ténèbres</a:t>
            </a:r>
          </a:p>
          <a:p>
            <a:r>
              <a:rPr lang="fr-FR" sz="1400" dirty="0">
                <a:solidFill>
                  <a:schemeClr val="bg1">
                    <a:lumMod val="95000"/>
                  </a:schemeClr>
                </a:solidFill>
                <a:latin typeface="Arial" panose="020B0604020202020204" pitchFamily="34" charset="0"/>
                <a:cs typeface="Arial" panose="020B0604020202020204" pitchFamily="34" charset="0"/>
              </a:rPr>
              <a:t>sur toute la terre jusqu'à la neuvième heure.» </a:t>
            </a:r>
            <a:r>
              <a:rPr lang="fr-FR" sz="1200" dirty="0">
                <a:solidFill>
                  <a:srgbClr val="FFFF66"/>
                </a:solidFill>
                <a:latin typeface="Arial" panose="020B0604020202020204" pitchFamily="34" charset="0"/>
                <a:cs typeface="Arial" panose="020B0604020202020204" pitchFamily="34" charset="0"/>
              </a:rPr>
              <a:t>Luc 23.44</a:t>
            </a:r>
          </a:p>
        </p:txBody>
      </p:sp>
      <p:sp>
        <p:nvSpPr>
          <p:cNvPr id="27" name="Flèche vers le haut 26"/>
          <p:cNvSpPr/>
          <p:nvPr/>
        </p:nvSpPr>
        <p:spPr>
          <a:xfrm rot="5400000">
            <a:off x="5238073" y="1700195"/>
            <a:ext cx="180021" cy="360040"/>
          </a:xfrm>
          <a:prstGeom prst="up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5626555" y="1726327"/>
            <a:ext cx="1189241" cy="307777"/>
          </a:xfrm>
          <a:prstGeom prst="rect">
            <a:avLst/>
          </a:prstGeom>
          <a:noFill/>
        </p:spPr>
        <p:txBody>
          <a:bodyPr wrap="square" rtlCol="0">
            <a:spAutoFit/>
          </a:bodyPr>
          <a:lstStyle/>
          <a:p>
            <a:r>
              <a:rPr lang="fr-FR" sz="1400" dirty="0">
                <a:solidFill>
                  <a:srgbClr val="FF2D2D"/>
                </a:solidFill>
                <a:latin typeface="Arial" panose="020B0604020202020204" pitchFamily="34" charset="0"/>
                <a:cs typeface="Arial" panose="020B0604020202020204" pitchFamily="34" charset="0"/>
              </a:rPr>
              <a:t>Déjà crucifié</a:t>
            </a:r>
          </a:p>
        </p:txBody>
      </p:sp>
      <p:sp>
        <p:nvSpPr>
          <p:cNvPr id="30" name="Flèche vers le haut 29"/>
          <p:cNvSpPr/>
          <p:nvPr/>
        </p:nvSpPr>
        <p:spPr>
          <a:xfrm rot="5400000" flipV="1">
            <a:off x="4208165" y="2199281"/>
            <a:ext cx="180020" cy="378842"/>
          </a:xfrm>
          <a:prstGeom prst="up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2843808" y="2234813"/>
            <a:ext cx="1189241" cy="307777"/>
          </a:xfrm>
          <a:prstGeom prst="rect">
            <a:avLst/>
          </a:prstGeom>
          <a:noFill/>
        </p:spPr>
        <p:txBody>
          <a:bodyPr wrap="square" rtlCol="0">
            <a:spAutoFit/>
          </a:bodyPr>
          <a:lstStyle/>
          <a:p>
            <a:r>
              <a:rPr lang="fr-FR" sz="1400" dirty="0">
                <a:solidFill>
                  <a:srgbClr val="FF2D2D"/>
                </a:solidFill>
                <a:latin typeface="Arial" panose="020B0604020202020204" pitchFamily="34" charset="0"/>
                <a:cs typeface="Arial" panose="020B0604020202020204" pitchFamily="34" charset="0"/>
              </a:rPr>
              <a:t>Déjà crucifié</a:t>
            </a:r>
          </a:p>
        </p:txBody>
      </p:sp>
      <p:sp>
        <p:nvSpPr>
          <p:cNvPr id="32" name="Flèche vers le haut 31"/>
          <p:cNvSpPr/>
          <p:nvPr/>
        </p:nvSpPr>
        <p:spPr>
          <a:xfrm rot="5400000">
            <a:off x="5094057" y="2707675"/>
            <a:ext cx="180021" cy="360040"/>
          </a:xfrm>
          <a:prstGeom prst="up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5493180" y="2733806"/>
            <a:ext cx="1189241" cy="307777"/>
          </a:xfrm>
          <a:prstGeom prst="rect">
            <a:avLst/>
          </a:prstGeom>
          <a:noFill/>
        </p:spPr>
        <p:txBody>
          <a:bodyPr wrap="square" rtlCol="0">
            <a:spAutoFit/>
          </a:bodyPr>
          <a:lstStyle/>
          <a:p>
            <a:r>
              <a:rPr lang="fr-FR" sz="1400" dirty="0">
                <a:solidFill>
                  <a:srgbClr val="FF2D2D"/>
                </a:solidFill>
                <a:latin typeface="Arial" panose="020B0604020202020204" pitchFamily="34" charset="0"/>
                <a:cs typeface="Arial" panose="020B0604020202020204" pitchFamily="34" charset="0"/>
              </a:rPr>
              <a:t>Déjà crucifié</a:t>
            </a:r>
          </a:p>
        </p:txBody>
      </p:sp>
      <p:pic>
        <p:nvPicPr>
          <p:cNvPr id="34" name="Picture 4" descr="Image result for midnight clock"/>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00192" y="-92546"/>
            <a:ext cx="859978" cy="859979"/>
          </a:xfrm>
          <a:prstGeom prst="rect">
            <a:avLst/>
          </a:prstGeom>
          <a:noFill/>
          <a:extLst>
            <a:ext uri="{909E8E84-426E-40DD-AFC4-6F175D3DCCD1}">
              <a14:hiddenFill xmlns:a14="http://schemas.microsoft.com/office/drawing/2010/main">
                <a:solidFill>
                  <a:srgbClr val="FFFFFF"/>
                </a:solidFill>
              </a14:hiddenFill>
            </a:ext>
          </a:extLst>
        </p:spPr>
      </p:pic>
      <p:sp>
        <p:nvSpPr>
          <p:cNvPr id="35" name="Chevron 34"/>
          <p:cNvSpPr/>
          <p:nvPr/>
        </p:nvSpPr>
        <p:spPr>
          <a:xfrm>
            <a:off x="2862364" y="3723878"/>
            <a:ext cx="576064" cy="144016"/>
          </a:xfrm>
          <a:prstGeom prst="chevron">
            <a:avLst/>
          </a:prstGeom>
          <a:solidFill>
            <a:srgbClr val="FFFF00"/>
          </a:solid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Chevron 35"/>
          <p:cNvSpPr/>
          <p:nvPr/>
        </p:nvSpPr>
        <p:spPr>
          <a:xfrm flipH="1">
            <a:off x="5292080" y="3715494"/>
            <a:ext cx="590520" cy="152400"/>
          </a:xfrm>
          <a:prstGeom prst="chevron">
            <a:avLst/>
          </a:prstGeom>
          <a:solidFill>
            <a:srgbClr val="FFFF00"/>
          </a:solid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ZoneTexte 36"/>
          <p:cNvSpPr txBox="1"/>
          <p:nvPr/>
        </p:nvSpPr>
        <p:spPr>
          <a:xfrm>
            <a:off x="1006495" y="4153717"/>
            <a:ext cx="7309921" cy="523220"/>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Jean relate les évènements des souffrances du Christ selon les </a:t>
            </a:r>
            <a:r>
              <a:rPr lang="fr-FR" sz="1400" u="sng" dirty="0">
                <a:solidFill>
                  <a:schemeClr val="bg1">
                    <a:lumMod val="95000"/>
                  </a:schemeClr>
                </a:solidFill>
                <a:latin typeface="Arial" panose="020B0604020202020204" pitchFamily="34" charset="0"/>
                <a:cs typeface="Arial" panose="020B0604020202020204" pitchFamily="34" charset="0"/>
              </a:rPr>
              <a:t>heures romaines</a:t>
            </a:r>
            <a:r>
              <a:rPr lang="fr-FR" sz="1400" dirty="0">
                <a:solidFill>
                  <a:schemeClr val="bg1">
                    <a:lumMod val="95000"/>
                  </a:schemeClr>
                </a:solidFill>
                <a:latin typeface="Arial" panose="020B0604020202020204" pitchFamily="34" charset="0"/>
                <a:cs typeface="Arial" panose="020B0604020202020204" pitchFamily="34" charset="0"/>
              </a:rPr>
              <a:t> :</a:t>
            </a:r>
          </a:p>
          <a:p>
            <a:pPr algn="ctr"/>
            <a:r>
              <a:rPr lang="fr-FR" sz="1400" dirty="0">
                <a:solidFill>
                  <a:srgbClr val="DF57FF"/>
                </a:solidFill>
                <a:latin typeface="Arial" panose="020B0604020202020204" pitchFamily="34" charset="0"/>
                <a:cs typeface="Arial" panose="020B0604020202020204" pitchFamily="34" charset="0"/>
              </a:rPr>
              <a:t>L’AUBE</a:t>
            </a:r>
            <a:r>
              <a:rPr lang="fr-FR" sz="1400" dirty="0">
                <a:solidFill>
                  <a:schemeClr val="bg1">
                    <a:lumMod val="95000"/>
                  </a:schemeClr>
                </a:solidFill>
                <a:latin typeface="Arial" panose="020B0604020202020204" pitchFamily="34" charset="0"/>
                <a:cs typeface="Arial" panose="020B0604020202020204" pitchFamily="34" charset="0"/>
              </a:rPr>
              <a:t> = </a:t>
            </a:r>
            <a:r>
              <a:rPr lang="fr-FR" sz="1400" dirty="0">
                <a:solidFill>
                  <a:srgbClr val="DF57FF"/>
                </a:solidFill>
                <a:latin typeface="Arial" panose="020B0604020202020204" pitchFamily="34" charset="0"/>
                <a:cs typeface="Arial" panose="020B0604020202020204" pitchFamily="34" charset="0"/>
              </a:rPr>
              <a:t>la 6</a:t>
            </a:r>
            <a:r>
              <a:rPr lang="fr-FR" sz="1400" baseline="30000" dirty="0">
                <a:solidFill>
                  <a:srgbClr val="DF57FF"/>
                </a:solidFill>
                <a:latin typeface="Arial" panose="020B0604020202020204" pitchFamily="34" charset="0"/>
                <a:cs typeface="Arial" panose="020B0604020202020204" pitchFamily="34" charset="0"/>
              </a:rPr>
              <a:t>e</a:t>
            </a:r>
            <a:r>
              <a:rPr lang="fr-FR" sz="1400" dirty="0">
                <a:solidFill>
                  <a:srgbClr val="DF57FF"/>
                </a:solidFill>
                <a:latin typeface="Arial" panose="020B0604020202020204" pitchFamily="34" charset="0"/>
                <a:cs typeface="Arial" panose="020B0604020202020204" pitchFamily="34" charset="0"/>
              </a:rPr>
              <a:t> heure après minuit</a:t>
            </a:r>
          </a:p>
        </p:txBody>
      </p:sp>
      <p:sp>
        <p:nvSpPr>
          <p:cNvPr id="38" name="Virage 37"/>
          <p:cNvSpPr/>
          <p:nvPr/>
        </p:nvSpPr>
        <p:spPr>
          <a:xfrm flipV="1">
            <a:off x="495171" y="4087370"/>
            <a:ext cx="504056" cy="339754"/>
          </a:xfrm>
          <a:prstGeom prst="bent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713298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fade">
                                      <p:cBhvr>
                                        <p:cTn id="30" dur="5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500"/>
                                        <p:tgtEl>
                                          <p:spTgt spid="20">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fade">
                                      <p:cBhvr>
                                        <p:cTn id="38" dur="500"/>
                                        <p:tgtEl>
                                          <p:spTgt spid="2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righ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fade">
                                      <p:cBhvr>
                                        <p:cTn id="53" dur="500"/>
                                        <p:tgtEl>
                                          <p:spTgt spid="22">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xEl>
                                              <p:pRg st="1" end="1"/>
                                            </p:txEl>
                                          </p:spTgt>
                                        </p:tgtEl>
                                        <p:attrNameLst>
                                          <p:attrName>style.visibility</p:attrName>
                                        </p:attrNameLst>
                                      </p:cBhvr>
                                      <p:to>
                                        <p:strVal val="visible"/>
                                      </p:to>
                                    </p:set>
                                    <p:animEffect transition="in" filter="fade">
                                      <p:cBhvr>
                                        <p:cTn id="56" dur="500"/>
                                        <p:tgtEl>
                                          <p:spTgt spid="2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3">
                                            <p:txEl>
                                              <p:pRg st="0" end="0"/>
                                            </p:txEl>
                                          </p:spTgt>
                                        </p:tgtEl>
                                        <p:attrNameLst>
                                          <p:attrName>style.visibility</p:attrName>
                                        </p:attrNameLst>
                                      </p:cBhvr>
                                      <p:to>
                                        <p:strVal val="visible"/>
                                      </p:to>
                                    </p:set>
                                    <p:animEffect transition="in" filter="fade">
                                      <p:cBhvr>
                                        <p:cTn id="66" dur="500"/>
                                        <p:tgtEl>
                                          <p:spTgt spid="33">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5">
                                            <p:txEl>
                                              <p:pRg st="0" end="0"/>
                                            </p:txEl>
                                          </p:spTgt>
                                        </p:tgtEl>
                                        <p:attrNameLst>
                                          <p:attrName>style.visibility</p:attrName>
                                        </p:attrNameLst>
                                      </p:cBhvr>
                                      <p:to>
                                        <p:strVal val="visible"/>
                                      </p:to>
                                    </p:set>
                                    <p:animEffect transition="in" filter="fade">
                                      <p:cBhvr>
                                        <p:cTn id="76" dur="500"/>
                                        <p:tgtEl>
                                          <p:spTgt spid="25">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5">
                                            <p:txEl>
                                              <p:pRg st="1" end="1"/>
                                            </p:txEl>
                                          </p:spTgt>
                                        </p:tgtEl>
                                        <p:attrNameLst>
                                          <p:attrName>style.visibility</p:attrName>
                                        </p:attrNameLst>
                                      </p:cBhvr>
                                      <p:to>
                                        <p:strVal val="visible"/>
                                      </p:to>
                                    </p:set>
                                    <p:animEffect transition="in" filter="fade">
                                      <p:cBhvr>
                                        <p:cTn id="81" dur="1000"/>
                                        <p:tgtEl>
                                          <p:spTgt spid="25">
                                            <p:txEl>
                                              <p:pRg st="1" end="1"/>
                                            </p:txEl>
                                          </p:spTgt>
                                        </p:tgtEl>
                                      </p:cBhvr>
                                    </p:animEffect>
                                    <p:anim calcmode="lin" valueType="num">
                                      <p:cBhvr>
                                        <p:cTn id="82"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83"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right)">
                                      <p:cBhvr>
                                        <p:cTn id="91" dur="500"/>
                                        <p:tgtEl>
                                          <p:spTgt spid="36"/>
                                        </p:tgtEl>
                                      </p:cBhvr>
                                    </p:animEffect>
                                  </p:childTnLst>
                                </p:cTn>
                              </p:par>
                              <p:par>
                                <p:cTn id="92" presetID="27" presetClass="emph" presetSubtype="0" repeatCount="4000" fill="remove" grpId="1" nodeType="withEffect">
                                  <p:stCondLst>
                                    <p:cond delay="0"/>
                                  </p:stCondLst>
                                  <p:childTnLst>
                                    <p:animClr clrSpc="rgb" dir="cw">
                                      <p:cBhvr override="childStyle">
                                        <p:cTn id="93" dur="250" autoRev="1" fill="remove"/>
                                        <p:tgtEl>
                                          <p:spTgt spid="35"/>
                                        </p:tgtEl>
                                        <p:attrNameLst>
                                          <p:attrName>style.color</p:attrName>
                                        </p:attrNameLst>
                                      </p:cBhvr>
                                      <p:to>
                                        <a:srgbClr val="DF57FF"/>
                                      </p:to>
                                    </p:animClr>
                                    <p:animClr clrSpc="rgb" dir="cw">
                                      <p:cBhvr>
                                        <p:cTn id="94" dur="250" autoRev="1" fill="remove"/>
                                        <p:tgtEl>
                                          <p:spTgt spid="35"/>
                                        </p:tgtEl>
                                        <p:attrNameLst>
                                          <p:attrName>fillcolor</p:attrName>
                                        </p:attrNameLst>
                                      </p:cBhvr>
                                      <p:to>
                                        <a:srgbClr val="DF57FF"/>
                                      </p:to>
                                    </p:animClr>
                                    <p:set>
                                      <p:cBhvr>
                                        <p:cTn id="95" dur="250" autoRev="1" fill="remove"/>
                                        <p:tgtEl>
                                          <p:spTgt spid="35"/>
                                        </p:tgtEl>
                                        <p:attrNameLst>
                                          <p:attrName>fill.type</p:attrName>
                                        </p:attrNameLst>
                                      </p:cBhvr>
                                      <p:to>
                                        <p:strVal val="solid"/>
                                      </p:to>
                                    </p:set>
                                    <p:set>
                                      <p:cBhvr>
                                        <p:cTn id="96" dur="250" autoRev="1" fill="remove"/>
                                        <p:tgtEl>
                                          <p:spTgt spid="35"/>
                                        </p:tgtEl>
                                        <p:attrNameLst>
                                          <p:attrName>fill.on</p:attrName>
                                        </p:attrNameLst>
                                      </p:cBhvr>
                                      <p:to>
                                        <p:strVal val="true"/>
                                      </p:to>
                                    </p:set>
                                  </p:childTnLst>
                                </p:cTn>
                              </p:par>
                              <p:par>
                                <p:cTn id="97" presetID="27" presetClass="emph" presetSubtype="0" repeatCount="4000" fill="remove" grpId="1" nodeType="withEffect">
                                  <p:stCondLst>
                                    <p:cond delay="0"/>
                                  </p:stCondLst>
                                  <p:childTnLst>
                                    <p:animClr clrSpc="rgb" dir="cw">
                                      <p:cBhvr override="childStyle">
                                        <p:cTn id="98" dur="250" autoRev="1" fill="remove"/>
                                        <p:tgtEl>
                                          <p:spTgt spid="36"/>
                                        </p:tgtEl>
                                        <p:attrNameLst>
                                          <p:attrName>style.color</p:attrName>
                                        </p:attrNameLst>
                                      </p:cBhvr>
                                      <p:to>
                                        <a:srgbClr val="DF57FF"/>
                                      </p:to>
                                    </p:animClr>
                                    <p:animClr clrSpc="rgb" dir="cw">
                                      <p:cBhvr>
                                        <p:cTn id="99" dur="250" autoRev="1" fill="remove"/>
                                        <p:tgtEl>
                                          <p:spTgt spid="36"/>
                                        </p:tgtEl>
                                        <p:attrNameLst>
                                          <p:attrName>fillcolor</p:attrName>
                                        </p:attrNameLst>
                                      </p:cBhvr>
                                      <p:to>
                                        <a:srgbClr val="DF57FF"/>
                                      </p:to>
                                    </p:animClr>
                                    <p:set>
                                      <p:cBhvr>
                                        <p:cTn id="100" dur="250" autoRev="1" fill="remove"/>
                                        <p:tgtEl>
                                          <p:spTgt spid="36"/>
                                        </p:tgtEl>
                                        <p:attrNameLst>
                                          <p:attrName>fill.type</p:attrName>
                                        </p:attrNameLst>
                                      </p:cBhvr>
                                      <p:to>
                                        <p:strVal val="solid"/>
                                      </p:to>
                                    </p:set>
                                    <p:set>
                                      <p:cBhvr>
                                        <p:cTn id="101" dur="250" autoRev="1" fill="remove"/>
                                        <p:tgtEl>
                                          <p:spTgt spid="36"/>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left)">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7">
                                            <p:txEl>
                                              <p:pRg st="0" end="0"/>
                                            </p:txEl>
                                          </p:spTgt>
                                        </p:tgtEl>
                                        <p:attrNameLst>
                                          <p:attrName>style.visibility</p:attrName>
                                        </p:attrNameLst>
                                      </p:cBhvr>
                                      <p:to>
                                        <p:strVal val="visible"/>
                                      </p:to>
                                    </p:set>
                                    <p:animEffect transition="in" filter="fade">
                                      <p:cBhvr>
                                        <p:cTn id="111" dur="500"/>
                                        <p:tgtEl>
                                          <p:spTgt spid="37">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37">
                                            <p:txEl>
                                              <p:pRg st="1" end="1"/>
                                            </p:txEl>
                                          </p:spTgt>
                                        </p:tgtEl>
                                        <p:attrNameLst>
                                          <p:attrName>style.visibility</p:attrName>
                                        </p:attrNameLst>
                                      </p:cBhvr>
                                      <p:to>
                                        <p:strVal val="visible"/>
                                      </p:to>
                                    </p:set>
                                    <p:animEffect transition="in" filter="fade">
                                      <p:cBhvr>
                                        <p:cTn id="116" dur="1000"/>
                                        <p:tgtEl>
                                          <p:spTgt spid="37">
                                            <p:txEl>
                                              <p:pRg st="1" end="1"/>
                                            </p:txEl>
                                          </p:spTgt>
                                        </p:tgtEl>
                                      </p:cBhvr>
                                    </p:animEffect>
                                    <p:anim calcmode="lin" valueType="num">
                                      <p:cBhvr>
                                        <p:cTn id="117"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2" grpId="0" animBg="1"/>
      <p:bldP spid="35" grpId="0" animBg="1"/>
      <p:bldP spid="35" grpId="1" animBg="1"/>
      <p:bldP spid="36" grpId="0" animBg="1"/>
      <p:bldP spid="36" grpId="1"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14</a:t>
            </a:fld>
            <a:endParaRPr lang="fr-FR" dirty="0">
              <a:solidFill>
                <a:schemeClr val="bg1">
                  <a:lumMod val="75000"/>
                </a:schemeClr>
              </a:solidFill>
            </a:endParaRPr>
          </a:p>
        </p:txBody>
      </p:sp>
      <p:sp>
        <p:nvSpPr>
          <p:cNvPr id="14" name="Rectangle 13"/>
          <p:cNvSpPr/>
          <p:nvPr/>
        </p:nvSpPr>
        <p:spPr>
          <a:xfrm>
            <a:off x="1198060" y="0"/>
            <a:ext cx="6747880"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Le songe de la femme de Pilate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Double Wave 8"/>
          <p:cNvSpPr/>
          <p:nvPr/>
        </p:nvSpPr>
        <p:spPr>
          <a:xfrm rot="5400000">
            <a:off x="-1966986" y="2633377"/>
            <a:ext cx="4320480" cy="164778"/>
          </a:xfrm>
          <a:prstGeom prst="doubleWave">
            <a:avLst>
              <a:gd name="adj1" fmla="val 12500"/>
              <a:gd name="adj2" fmla="val 1880"/>
            </a:avLst>
          </a:prstGeom>
          <a:gradFill>
            <a:gsLst>
              <a:gs pos="76500">
                <a:srgbClr val="57FFBB"/>
              </a:gs>
              <a:gs pos="53000">
                <a:srgbClr val="DF57FF"/>
              </a:gs>
              <a:gs pos="27000">
                <a:srgbClr val="57FFBB"/>
              </a:gs>
              <a:gs pos="0">
                <a:schemeClr val="tx1">
                  <a:lumMod val="50000"/>
                  <a:lumOff val="50000"/>
                </a:schemeClr>
              </a:gs>
              <a:gs pos="100000">
                <a:schemeClr val="accent1">
                  <a:tint val="23500"/>
                  <a:satMod val="160000"/>
                </a:schemeClr>
              </a:gs>
            </a:gsLst>
            <a:lin ang="5400000" scaled="0"/>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8" name="Tableau 7"/>
          <p:cNvGraphicFramePr>
            <a:graphicFrameLocks noGrp="1"/>
          </p:cNvGraphicFramePr>
          <p:nvPr>
            <p:extLst>
              <p:ext uri="{D42A27DB-BD31-4B8C-83A1-F6EECF244321}">
                <p14:modId xmlns:p14="http://schemas.microsoft.com/office/powerpoint/2010/main" val="1449700006"/>
              </p:ext>
            </p:extLst>
          </p:nvPr>
        </p:nvGraphicFramePr>
        <p:xfrm>
          <a:off x="408562" y="699543"/>
          <a:ext cx="4163438" cy="864096"/>
        </p:xfrm>
        <a:graphic>
          <a:graphicData uri="http://schemas.openxmlformats.org/drawingml/2006/table">
            <a:tbl>
              <a:tblPr/>
              <a:tblGrid>
                <a:gridCol w="4163438">
                  <a:extLst>
                    <a:ext uri="{9D8B030D-6E8A-4147-A177-3AD203B41FA5}">
                      <a16:colId xmlns:a16="http://schemas.microsoft.com/office/drawing/2014/main" val="20000"/>
                    </a:ext>
                  </a:extLst>
                </a:gridCol>
              </a:tblGrid>
              <a:tr h="864096">
                <a:tc>
                  <a:txBody>
                    <a:bodyPr/>
                    <a:lstStyle/>
                    <a:p>
                      <a:pPr marL="0" algn="l" defTabSz="914400" rtl="0" eaLnBrk="1" latinLnBrk="0" hangingPunct="1"/>
                      <a:r>
                        <a:rPr lang="fr-FR" sz="1300" u="none" kern="1200" dirty="0">
                          <a:solidFill>
                            <a:schemeClr val="dk1"/>
                          </a:solidFill>
                          <a:latin typeface="Arial" panose="020B0604020202020204" pitchFamily="34" charset="0"/>
                          <a:ea typeface="+mn-ea"/>
                          <a:cs typeface="Arial" panose="020B0604020202020204" pitchFamily="34" charset="0"/>
                        </a:rPr>
                        <a:t>Pendant qu'il siégeait au tribunal,</a:t>
                      </a:r>
                      <a:r>
                        <a:rPr lang="fr-FR" sz="1300" u="none" kern="1200" baseline="0" dirty="0">
                          <a:solidFill>
                            <a:schemeClr val="dk1"/>
                          </a:solidFill>
                          <a:latin typeface="Arial" panose="020B0604020202020204" pitchFamily="34" charset="0"/>
                          <a:ea typeface="+mn-ea"/>
                          <a:cs typeface="Arial" panose="020B0604020202020204" pitchFamily="34" charset="0"/>
                        </a:rPr>
                        <a:t> </a:t>
                      </a:r>
                      <a:r>
                        <a:rPr lang="fr-FR" sz="1300" u="none" kern="1200" dirty="0">
                          <a:solidFill>
                            <a:schemeClr val="dk1"/>
                          </a:solidFill>
                          <a:latin typeface="Arial" panose="020B0604020202020204" pitchFamily="34" charset="0"/>
                          <a:ea typeface="+mn-ea"/>
                          <a:cs typeface="Arial" panose="020B0604020202020204" pitchFamily="34" charset="0"/>
                        </a:rPr>
                        <a:t>sa femme lui fit dire: « N'aie rien à faire avec ce juste, car </a:t>
                      </a:r>
                      <a:r>
                        <a:rPr lang="fr-FR" sz="1300" u="sng" kern="1200" dirty="0">
                          <a:solidFill>
                            <a:schemeClr val="dk1"/>
                          </a:solidFill>
                          <a:latin typeface="Arial" panose="020B0604020202020204" pitchFamily="34" charset="0"/>
                          <a:ea typeface="+mn-ea"/>
                          <a:cs typeface="Arial" panose="020B0604020202020204" pitchFamily="34" charset="0"/>
                        </a:rPr>
                        <a:t>aujourd'hui</a:t>
                      </a:r>
                      <a:r>
                        <a:rPr lang="fr-FR" sz="1300" u="none" kern="1200" dirty="0">
                          <a:solidFill>
                            <a:schemeClr val="dk1"/>
                          </a:solidFill>
                          <a:latin typeface="Arial" panose="020B0604020202020204" pitchFamily="34" charset="0"/>
                          <a:ea typeface="+mn-ea"/>
                          <a:cs typeface="Arial" panose="020B0604020202020204" pitchFamily="34" charset="0"/>
                        </a:rPr>
                        <a:t> j'ai beaucoup souffert dans un rêve à cause de lui.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629936524"/>
              </p:ext>
            </p:extLst>
          </p:nvPr>
        </p:nvGraphicFramePr>
        <p:xfrm>
          <a:off x="408562" y="1563638"/>
          <a:ext cx="4163438" cy="1008113"/>
        </p:xfrm>
        <a:graphic>
          <a:graphicData uri="http://schemas.openxmlformats.org/drawingml/2006/table">
            <a:tbl>
              <a:tblPr/>
              <a:tblGrid>
                <a:gridCol w="4163438">
                  <a:extLst>
                    <a:ext uri="{9D8B030D-6E8A-4147-A177-3AD203B41FA5}">
                      <a16:colId xmlns:a16="http://schemas.microsoft.com/office/drawing/2014/main" val="20000"/>
                    </a:ext>
                  </a:extLst>
                </a:gridCol>
              </a:tblGrid>
              <a:tr h="1008113">
                <a:tc>
                  <a:txBody>
                    <a:bodyPr/>
                    <a:lstStyle/>
                    <a:p>
                      <a:pPr marL="0" algn="l" defTabSz="914400" rtl="0" eaLnBrk="1" latinLnBrk="0" hangingPunct="1"/>
                      <a:r>
                        <a:rPr lang="fr-FR" sz="1300" u="none" kern="1200" dirty="0">
                          <a:solidFill>
                            <a:schemeClr val="dk1"/>
                          </a:solidFill>
                          <a:latin typeface="Arial" panose="020B0604020202020204" pitchFamily="34" charset="0"/>
                          <a:ea typeface="+mn-ea"/>
                          <a:cs typeface="Arial" panose="020B0604020202020204" pitchFamily="34" charset="0"/>
                        </a:rPr>
                        <a:t>Pendant qu'il siégeait au tribunal, sa femme lui fit parvenir un message disant : ne te mêle pas de l'affaire de ce juste, car </a:t>
                      </a:r>
                      <a:r>
                        <a:rPr lang="fr-FR" sz="1300" u="sng" kern="1200" dirty="0">
                          <a:solidFill>
                            <a:schemeClr val="dk1"/>
                          </a:solidFill>
                          <a:latin typeface="Arial" panose="020B0604020202020204" pitchFamily="34" charset="0"/>
                          <a:ea typeface="+mn-ea"/>
                          <a:cs typeface="Arial" panose="020B0604020202020204" pitchFamily="34" charset="0"/>
                        </a:rPr>
                        <a:t>cette nuit</a:t>
                      </a:r>
                      <a:r>
                        <a:rPr lang="fr-FR" sz="1300" u="none" kern="1200" dirty="0">
                          <a:solidFill>
                            <a:schemeClr val="dk1"/>
                          </a:solidFill>
                          <a:latin typeface="Arial" panose="020B0604020202020204" pitchFamily="34" charset="0"/>
                          <a:ea typeface="+mn-ea"/>
                          <a:cs typeface="Arial" panose="020B0604020202020204" pitchFamily="34" charset="0"/>
                        </a:rPr>
                        <a:t>, j'ai été fort tourmentée par des rêves à cause de lui.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sp>
        <p:nvSpPr>
          <p:cNvPr id="21" name="Rectangle 20"/>
          <p:cNvSpPr/>
          <p:nvPr/>
        </p:nvSpPr>
        <p:spPr>
          <a:xfrm>
            <a:off x="395536" y="2859782"/>
            <a:ext cx="1207382" cy="338554"/>
          </a:xfrm>
          <a:prstGeom prst="rect">
            <a:avLst/>
          </a:prstGeom>
        </p:spPr>
        <p:txBody>
          <a:bodyPr wrap="none">
            <a:spAutoFit/>
          </a:bodyPr>
          <a:lstStyle/>
          <a:p>
            <a:r>
              <a:rPr lang="fr-FR" sz="1600" dirty="0">
                <a:solidFill>
                  <a:srgbClr val="FFC000"/>
                </a:solidFill>
                <a:latin typeface="Arial" panose="020B0604020202020204" pitchFamily="34" charset="0"/>
                <a:cs typeface="Arial" panose="020B0604020202020204" pitchFamily="34" charset="0"/>
              </a:rPr>
              <a:t>Aujourd’hui</a:t>
            </a:r>
            <a:endParaRPr lang="fr-FR" sz="1600" dirty="0"/>
          </a:p>
        </p:txBody>
      </p:sp>
      <p:sp>
        <p:nvSpPr>
          <p:cNvPr id="23" name="Rectangle 22"/>
          <p:cNvSpPr/>
          <p:nvPr/>
        </p:nvSpPr>
        <p:spPr>
          <a:xfrm>
            <a:off x="1580129" y="2859782"/>
            <a:ext cx="1399614" cy="338554"/>
          </a:xfrm>
          <a:prstGeom prst="rect">
            <a:avLst/>
          </a:prstGeom>
        </p:spPr>
        <p:txBody>
          <a:bodyPr wrap="none">
            <a:spAutoFit/>
          </a:bodyPr>
          <a:lstStyle/>
          <a:p>
            <a:r>
              <a:rPr lang="fr-FR" sz="1600" dirty="0">
                <a:solidFill>
                  <a:srgbClr val="FFC000"/>
                </a:solidFill>
              </a:rPr>
              <a:t>&lt;semeron</a:t>
            </a:r>
            <a:r>
              <a:rPr lang="fr-FR" sz="1600" baseline="30000" dirty="0">
                <a:solidFill>
                  <a:srgbClr val="FFC000"/>
                </a:solidFill>
              </a:rPr>
              <a:t>4594</a:t>
            </a:r>
            <a:r>
              <a:rPr lang="fr-FR" sz="1600" dirty="0">
                <a:solidFill>
                  <a:srgbClr val="FFC000"/>
                </a:solidFill>
              </a:rPr>
              <a:t>&gt;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9743" y="2876659"/>
            <a:ext cx="3228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p:cNvSpPr txBox="1"/>
          <p:nvPr/>
        </p:nvSpPr>
        <p:spPr>
          <a:xfrm>
            <a:off x="395536" y="3214868"/>
            <a:ext cx="8748463"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Pourquoi la femme de Pilate dit-elle, à l’aube, qu’elle a fait des cauchemars  « aujourd’hui » ?</a:t>
            </a:r>
          </a:p>
        </p:txBody>
      </p:sp>
      <p:sp>
        <p:nvSpPr>
          <p:cNvPr id="25" name="ZoneTexte 24"/>
          <p:cNvSpPr txBox="1"/>
          <p:nvPr/>
        </p:nvSpPr>
        <p:spPr>
          <a:xfrm>
            <a:off x="1006495" y="3585082"/>
            <a:ext cx="3925545"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Chez les Romains, le jour commence à </a:t>
            </a:r>
            <a:r>
              <a:rPr lang="fr-FR" sz="1400" u="sng" dirty="0">
                <a:solidFill>
                  <a:schemeClr val="bg1">
                    <a:lumMod val="95000"/>
                  </a:schemeClr>
                </a:solidFill>
                <a:latin typeface="Arial" panose="020B0604020202020204" pitchFamily="34" charset="0"/>
                <a:cs typeface="Arial" panose="020B0604020202020204" pitchFamily="34" charset="0"/>
              </a:rPr>
              <a:t>minuit</a:t>
            </a:r>
            <a:r>
              <a:rPr lang="fr-FR" sz="1400" dirty="0">
                <a:solidFill>
                  <a:schemeClr val="bg1">
                    <a:lumMod val="95000"/>
                  </a:schemeClr>
                </a:solidFill>
                <a:latin typeface="Arial" panose="020B0604020202020204" pitchFamily="34" charset="0"/>
                <a:cs typeface="Arial" panose="020B0604020202020204" pitchFamily="34" charset="0"/>
              </a:rPr>
              <a:t>.</a:t>
            </a:r>
          </a:p>
        </p:txBody>
      </p:sp>
      <p:sp>
        <p:nvSpPr>
          <p:cNvPr id="26" name="Virage 25"/>
          <p:cNvSpPr/>
          <p:nvPr/>
        </p:nvSpPr>
        <p:spPr>
          <a:xfrm flipV="1">
            <a:off x="495171" y="3522645"/>
            <a:ext cx="504056" cy="339754"/>
          </a:xfrm>
          <a:prstGeom prst="bent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8" name="Picture 4" descr="Image result for midnight clock"/>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32040" y="3456552"/>
            <a:ext cx="1670731" cy="167073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72000" y="699542"/>
            <a:ext cx="1661032"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27.19  (S21)</a:t>
            </a:r>
          </a:p>
        </p:txBody>
      </p:sp>
      <p:sp>
        <p:nvSpPr>
          <p:cNvPr id="28" name="Rectangle 27"/>
          <p:cNvSpPr/>
          <p:nvPr/>
        </p:nvSpPr>
        <p:spPr>
          <a:xfrm>
            <a:off x="4572000" y="1563638"/>
            <a:ext cx="1925527"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27.19  (Semeur)</a:t>
            </a:r>
          </a:p>
        </p:txBody>
      </p:sp>
    </p:spTree>
    <p:extLst>
      <p:ext uri="{BB962C8B-B14F-4D97-AF65-F5344CB8AC3E}">
        <p14:creationId xmlns:p14="http://schemas.microsoft.com/office/powerpoint/2010/main" val="409222369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500"/>
                                        <p:tgtEl>
                                          <p:spTgt spid="2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anim calcmode="lin" valueType="num">
                                      <p:cBhvr>
                                        <p:cTn id="53" dur="500" fill="hold"/>
                                        <p:tgtEl>
                                          <p:spTgt spid="1028"/>
                                        </p:tgtEl>
                                        <p:attrNameLst>
                                          <p:attrName>ppt_w</p:attrName>
                                        </p:attrNameLst>
                                      </p:cBhvr>
                                      <p:tavLst>
                                        <p:tav tm="0">
                                          <p:val>
                                            <p:fltVal val="0"/>
                                          </p:val>
                                        </p:tav>
                                        <p:tav tm="100000">
                                          <p:val>
                                            <p:strVal val="#ppt_w"/>
                                          </p:val>
                                        </p:tav>
                                      </p:tavLst>
                                    </p:anim>
                                    <p:anim calcmode="lin" valueType="num">
                                      <p:cBhvr>
                                        <p:cTn id="54" dur="500" fill="hold"/>
                                        <p:tgtEl>
                                          <p:spTgt spid="1028"/>
                                        </p:tgtEl>
                                        <p:attrNameLst>
                                          <p:attrName>ppt_h</p:attrName>
                                        </p:attrNameLst>
                                      </p:cBhvr>
                                      <p:tavLst>
                                        <p:tav tm="0">
                                          <p:val>
                                            <p:fltVal val="0"/>
                                          </p:val>
                                        </p:tav>
                                        <p:tav tm="100000">
                                          <p:val>
                                            <p:strVal val="#ppt_h"/>
                                          </p:val>
                                        </p:tav>
                                      </p:tavLst>
                                    </p:anim>
                                    <p:animEffect transition="in" filter="fade">
                                      <p:cBhvr>
                                        <p:cTn id="5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animBg="1"/>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15</a:t>
            </a:fld>
            <a:endParaRPr lang="fr-FR" dirty="0">
              <a:solidFill>
                <a:schemeClr val="bg1">
                  <a:lumMod val="75000"/>
                </a:schemeClr>
              </a:solidFill>
            </a:endParaRPr>
          </a:p>
        </p:txBody>
      </p:sp>
      <p:sp>
        <p:nvSpPr>
          <p:cNvPr id="14" name="Rectangle 13"/>
          <p:cNvSpPr/>
          <p:nvPr/>
        </p:nvSpPr>
        <p:spPr>
          <a:xfrm>
            <a:off x="1198060" y="0"/>
            <a:ext cx="6747880"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Le songe de la femme de Pilate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Double Wave 8"/>
          <p:cNvSpPr/>
          <p:nvPr/>
        </p:nvSpPr>
        <p:spPr>
          <a:xfrm rot="5400000">
            <a:off x="-1966986" y="2633377"/>
            <a:ext cx="4320480" cy="164778"/>
          </a:xfrm>
          <a:prstGeom prst="doubleWave">
            <a:avLst>
              <a:gd name="adj1" fmla="val 12500"/>
              <a:gd name="adj2" fmla="val 1880"/>
            </a:avLst>
          </a:prstGeom>
          <a:gradFill>
            <a:gsLst>
              <a:gs pos="76500">
                <a:srgbClr val="57FFBB"/>
              </a:gs>
              <a:gs pos="53000">
                <a:srgbClr val="DF57FF"/>
              </a:gs>
              <a:gs pos="27000">
                <a:srgbClr val="57FFBB"/>
              </a:gs>
              <a:gs pos="0">
                <a:schemeClr val="tx1">
                  <a:lumMod val="50000"/>
                  <a:lumOff val="50000"/>
                </a:schemeClr>
              </a:gs>
              <a:gs pos="100000">
                <a:schemeClr val="accent1">
                  <a:tint val="23500"/>
                  <a:satMod val="160000"/>
                </a:schemeClr>
              </a:gs>
            </a:gsLst>
            <a:lin ang="5400000" scaled="0"/>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8" name="Tableau 7"/>
          <p:cNvGraphicFramePr>
            <a:graphicFrameLocks noGrp="1"/>
          </p:cNvGraphicFramePr>
          <p:nvPr>
            <p:extLst>
              <p:ext uri="{D42A27DB-BD31-4B8C-83A1-F6EECF244321}">
                <p14:modId xmlns:p14="http://schemas.microsoft.com/office/powerpoint/2010/main" val="3437523196"/>
              </p:ext>
            </p:extLst>
          </p:nvPr>
        </p:nvGraphicFramePr>
        <p:xfrm>
          <a:off x="408562" y="699543"/>
          <a:ext cx="4163438" cy="720080"/>
        </p:xfrm>
        <a:graphic>
          <a:graphicData uri="http://schemas.openxmlformats.org/drawingml/2006/table">
            <a:tbl>
              <a:tblPr/>
              <a:tblGrid>
                <a:gridCol w="4163438">
                  <a:extLst>
                    <a:ext uri="{9D8B030D-6E8A-4147-A177-3AD203B41FA5}">
                      <a16:colId xmlns:a16="http://schemas.microsoft.com/office/drawing/2014/main" val="20000"/>
                    </a:ext>
                  </a:extLst>
                </a:gridCol>
              </a:tblGrid>
              <a:tr h="720080">
                <a:tc>
                  <a:txBody>
                    <a:bodyPr/>
                    <a:lstStyle/>
                    <a:p>
                      <a:pPr marL="0" algn="l" defTabSz="914400" rtl="0" eaLnBrk="1" latinLnBrk="0" hangingPunct="1"/>
                      <a:r>
                        <a:rPr lang="fr-FR" sz="1300" u="none" kern="1200" dirty="0">
                          <a:solidFill>
                            <a:schemeClr val="dk1"/>
                          </a:solidFill>
                          <a:latin typeface="Arial" panose="020B0604020202020204" pitchFamily="34" charset="0"/>
                          <a:ea typeface="+mn-ea"/>
                          <a:cs typeface="Arial" panose="020B0604020202020204" pitchFamily="34" charset="0"/>
                        </a:rPr>
                        <a:t>Pendant qu'il siégeait au tribunal,</a:t>
                      </a:r>
                      <a:r>
                        <a:rPr lang="fr-FR" sz="1300" u="none" kern="1200" baseline="0" dirty="0">
                          <a:solidFill>
                            <a:schemeClr val="dk1"/>
                          </a:solidFill>
                          <a:latin typeface="Arial" panose="020B0604020202020204" pitchFamily="34" charset="0"/>
                          <a:ea typeface="+mn-ea"/>
                          <a:cs typeface="Arial" panose="020B0604020202020204" pitchFamily="34" charset="0"/>
                        </a:rPr>
                        <a:t> </a:t>
                      </a:r>
                      <a:r>
                        <a:rPr lang="fr-FR" sz="1300" u="none" kern="1200" dirty="0">
                          <a:solidFill>
                            <a:schemeClr val="dk1"/>
                          </a:solidFill>
                          <a:latin typeface="Arial" panose="020B0604020202020204" pitchFamily="34" charset="0"/>
                          <a:ea typeface="+mn-ea"/>
                          <a:cs typeface="Arial" panose="020B0604020202020204" pitchFamily="34" charset="0"/>
                        </a:rPr>
                        <a:t>sa femme lui fit dire: « N'aie rien à faire avec ce juste, car aujourd'hui j'ai beaucoup souffert dans un </a:t>
                      </a:r>
                      <a:r>
                        <a:rPr lang="fr-FR" sz="1300" u="sng" kern="1200" dirty="0">
                          <a:solidFill>
                            <a:schemeClr val="dk1"/>
                          </a:solidFill>
                          <a:latin typeface="Arial" panose="020B0604020202020204" pitchFamily="34" charset="0"/>
                          <a:ea typeface="+mn-ea"/>
                          <a:cs typeface="Arial" panose="020B0604020202020204" pitchFamily="34" charset="0"/>
                        </a:rPr>
                        <a:t>rêve</a:t>
                      </a:r>
                      <a:r>
                        <a:rPr lang="fr-FR" sz="1300" u="none" kern="1200" dirty="0">
                          <a:solidFill>
                            <a:schemeClr val="dk1"/>
                          </a:solidFill>
                          <a:latin typeface="Arial" panose="020B0604020202020204" pitchFamily="34" charset="0"/>
                          <a:ea typeface="+mn-ea"/>
                          <a:cs typeface="Arial" panose="020B0604020202020204" pitchFamily="34" charset="0"/>
                        </a:rPr>
                        <a:t> à cause de lui.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2529512605"/>
              </p:ext>
            </p:extLst>
          </p:nvPr>
        </p:nvGraphicFramePr>
        <p:xfrm>
          <a:off x="408562" y="1419622"/>
          <a:ext cx="4163438" cy="1008113"/>
        </p:xfrm>
        <a:graphic>
          <a:graphicData uri="http://schemas.openxmlformats.org/drawingml/2006/table">
            <a:tbl>
              <a:tblPr/>
              <a:tblGrid>
                <a:gridCol w="4163438">
                  <a:extLst>
                    <a:ext uri="{9D8B030D-6E8A-4147-A177-3AD203B41FA5}">
                      <a16:colId xmlns:a16="http://schemas.microsoft.com/office/drawing/2014/main" val="20000"/>
                    </a:ext>
                  </a:extLst>
                </a:gridCol>
              </a:tblGrid>
              <a:tr h="1008113">
                <a:tc>
                  <a:txBody>
                    <a:bodyPr/>
                    <a:lstStyle/>
                    <a:p>
                      <a:pPr marL="0" algn="l" defTabSz="914400" rtl="0" eaLnBrk="1" latinLnBrk="0" hangingPunct="1"/>
                      <a:r>
                        <a:rPr lang="fr-FR" sz="1300" u="none" kern="1200" dirty="0">
                          <a:solidFill>
                            <a:schemeClr val="dk1"/>
                          </a:solidFill>
                          <a:latin typeface="Arial" panose="020B0604020202020204" pitchFamily="34" charset="0"/>
                          <a:ea typeface="+mn-ea"/>
                          <a:cs typeface="Arial" panose="020B0604020202020204" pitchFamily="34" charset="0"/>
                        </a:rPr>
                        <a:t>Pendant qu'il siégeait au tribunal, sa femme lui fit parvenir un message disant : « Ne te mêle pas de l'affaire de ce juste, car cette nuit, j'ai été fort tourmentée par des </a:t>
                      </a:r>
                      <a:r>
                        <a:rPr lang="fr-FR" sz="1300" u="sng" kern="1200" dirty="0">
                          <a:solidFill>
                            <a:schemeClr val="dk1"/>
                          </a:solidFill>
                          <a:latin typeface="Arial" panose="020B0604020202020204" pitchFamily="34" charset="0"/>
                          <a:ea typeface="+mn-ea"/>
                          <a:cs typeface="Arial" panose="020B0604020202020204" pitchFamily="34" charset="0"/>
                        </a:rPr>
                        <a:t>rêves</a:t>
                      </a:r>
                      <a:r>
                        <a:rPr lang="fr-FR" sz="1300" u="none" kern="1200" dirty="0">
                          <a:solidFill>
                            <a:schemeClr val="dk1"/>
                          </a:solidFill>
                          <a:latin typeface="Arial" panose="020B0604020202020204" pitchFamily="34" charset="0"/>
                          <a:ea typeface="+mn-ea"/>
                          <a:cs typeface="Arial" panose="020B0604020202020204" pitchFamily="34" charset="0"/>
                        </a:rPr>
                        <a:t> à cause de lui.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bg2">
                        <a:lumMod val="90000"/>
                      </a:schemeClr>
                    </a:solidFill>
                  </a:tcPr>
                </a:tc>
                <a:extLst>
                  <a:ext uri="{0D108BD9-81ED-4DB2-BD59-A6C34878D82A}">
                    <a16:rowId xmlns:a16="http://schemas.microsoft.com/office/drawing/2014/main" val="10000"/>
                  </a:ext>
                </a:extLst>
              </a:tr>
            </a:tbl>
          </a:graphicData>
        </a:graphic>
      </p:graphicFrame>
      <p:sp>
        <p:nvSpPr>
          <p:cNvPr id="21" name="Rectangle 20"/>
          <p:cNvSpPr/>
          <p:nvPr/>
        </p:nvSpPr>
        <p:spPr>
          <a:xfrm>
            <a:off x="395536" y="2859782"/>
            <a:ext cx="776175" cy="338554"/>
          </a:xfrm>
          <a:prstGeom prst="rect">
            <a:avLst/>
          </a:prstGeom>
        </p:spPr>
        <p:txBody>
          <a:bodyPr wrap="none">
            <a:spAutoFit/>
          </a:bodyPr>
          <a:lstStyle/>
          <a:p>
            <a:r>
              <a:rPr lang="fr-FR" sz="1600" dirty="0">
                <a:solidFill>
                  <a:srgbClr val="FFC000"/>
                </a:solidFill>
                <a:latin typeface="Arial" panose="020B0604020202020204" pitchFamily="34" charset="0"/>
                <a:cs typeface="Arial" panose="020B0604020202020204" pitchFamily="34" charset="0"/>
              </a:rPr>
              <a:t>Songe</a:t>
            </a:r>
            <a:endParaRPr lang="fr-FR" sz="1600" dirty="0"/>
          </a:p>
        </p:txBody>
      </p:sp>
      <p:sp>
        <p:nvSpPr>
          <p:cNvPr id="23" name="Rectangle 22"/>
          <p:cNvSpPr/>
          <p:nvPr/>
        </p:nvSpPr>
        <p:spPr>
          <a:xfrm>
            <a:off x="1331640" y="2859782"/>
            <a:ext cx="1051891" cy="338554"/>
          </a:xfrm>
          <a:prstGeom prst="rect">
            <a:avLst/>
          </a:prstGeom>
        </p:spPr>
        <p:txBody>
          <a:bodyPr wrap="none">
            <a:spAutoFit/>
          </a:bodyPr>
          <a:lstStyle/>
          <a:p>
            <a:r>
              <a:rPr lang="fr-FR" sz="1600" dirty="0">
                <a:solidFill>
                  <a:srgbClr val="FFC000"/>
                </a:solidFill>
              </a:rPr>
              <a:t>&lt;onar</a:t>
            </a:r>
            <a:r>
              <a:rPr lang="fr-FR" sz="1600" baseline="30000" dirty="0">
                <a:solidFill>
                  <a:srgbClr val="FFC000"/>
                </a:solidFill>
              </a:rPr>
              <a:t>3677</a:t>
            </a:r>
            <a:r>
              <a:rPr lang="fr-FR" sz="1600" dirty="0">
                <a:solidFill>
                  <a:srgbClr val="FFC000"/>
                </a:solidFill>
              </a:rPr>
              <a:t>&gt;</a:t>
            </a:r>
          </a:p>
        </p:txBody>
      </p:sp>
      <p:sp>
        <p:nvSpPr>
          <p:cNvPr id="24" name="ZoneTexte 23"/>
          <p:cNvSpPr txBox="1"/>
          <p:nvPr/>
        </p:nvSpPr>
        <p:spPr>
          <a:xfrm>
            <a:off x="390625" y="3522643"/>
            <a:ext cx="8748463"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La femme de Pilate lui fait savoir qu’elle vient d’être tourmentée par un rêve.</a:t>
            </a:r>
          </a:p>
        </p:txBody>
      </p:sp>
      <p:sp>
        <p:nvSpPr>
          <p:cNvPr id="25" name="ZoneTexte 24"/>
          <p:cNvSpPr txBox="1"/>
          <p:nvPr/>
        </p:nvSpPr>
        <p:spPr>
          <a:xfrm>
            <a:off x="1006495" y="3830420"/>
            <a:ext cx="8132593" cy="984885"/>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FFC000"/>
                </a:solidFill>
                <a:latin typeface="Arial" panose="020B0604020202020204" pitchFamily="34" charset="0"/>
                <a:cs typeface="Arial" panose="020B0604020202020204" pitchFamily="34" charset="0"/>
              </a:rPr>
              <a:t>El</a:t>
            </a:r>
            <a:r>
              <a:rPr lang="fr-FR" sz="1400" dirty="0">
                <a:solidFill>
                  <a:schemeClr val="bg1">
                    <a:lumMod val="95000"/>
                  </a:schemeClr>
                </a:solidFill>
                <a:latin typeface="Arial" panose="020B0604020202020204" pitchFamily="34" charset="0"/>
                <a:cs typeface="Arial" panose="020B0604020202020204" pitchFamily="34" charset="0"/>
              </a:rPr>
              <a:t> parle cependant, tantôt d'une manière, tantôt d'une autre, et on ne le remarque pas.</a:t>
            </a:r>
          </a:p>
          <a:p>
            <a:r>
              <a:rPr lang="fr-FR" sz="1400" dirty="0">
                <a:solidFill>
                  <a:schemeClr val="bg1">
                    <a:lumMod val="95000"/>
                  </a:schemeClr>
                </a:solidFill>
                <a:latin typeface="Arial" panose="020B0604020202020204" pitchFamily="34" charset="0"/>
                <a:cs typeface="Arial" panose="020B0604020202020204" pitchFamily="34" charset="0"/>
              </a:rPr>
              <a:t>Il </a:t>
            </a:r>
            <a:r>
              <a:rPr lang="fr-FR" sz="1400" dirty="0">
                <a:solidFill>
                  <a:srgbClr val="FFC000"/>
                </a:solidFill>
                <a:latin typeface="Arial" panose="020B0604020202020204" pitchFamily="34" charset="0"/>
                <a:cs typeface="Arial" panose="020B0604020202020204" pitchFamily="34" charset="0"/>
              </a:rPr>
              <a:t>parle par des rêves, par des visions nocturnes</a:t>
            </a:r>
            <a:r>
              <a:rPr lang="fr-FR" sz="1400" dirty="0">
                <a:solidFill>
                  <a:schemeClr val="bg1">
                    <a:lumMod val="95000"/>
                  </a:schemeClr>
                </a:solidFill>
                <a:latin typeface="Arial" panose="020B0604020202020204" pitchFamily="34" charset="0"/>
                <a:cs typeface="Arial" panose="020B0604020202020204" pitchFamily="34" charset="0"/>
              </a:rPr>
              <a:t>, quand un sommeil profond tombe sur les hommes, quand ils sont endormis sur leur lit.</a:t>
            </a:r>
          </a:p>
          <a:p>
            <a:r>
              <a:rPr lang="fr-FR" sz="1400" dirty="0">
                <a:solidFill>
                  <a:schemeClr val="bg1">
                    <a:lumMod val="95000"/>
                  </a:schemeClr>
                </a:solidFill>
                <a:latin typeface="Arial" panose="020B0604020202020204" pitchFamily="34" charset="0"/>
                <a:cs typeface="Arial" panose="020B0604020202020204" pitchFamily="34" charset="0"/>
              </a:rPr>
              <a:t>Il leur communique alors son message et confirme les avertissements qu'il leur donne. » </a:t>
            </a:r>
            <a:r>
              <a:rPr lang="fr-FR" sz="1200" dirty="0">
                <a:solidFill>
                  <a:srgbClr val="FFFF66"/>
                </a:solidFill>
                <a:latin typeface="Arial" panose="020B0604020202020204" pitchFamily="34" charset="0"/>
                <a:cs typeface="Arial" panose="020B0604020202020204" pitchFamily="34" charset="0"/>
              </a:rPr>
              <a:t>Job 33.14/16</a:t>
            </a:r>
          </a:p>
        </p:txBody>
      </p:sp>
      <p:sp>
        <p:nvSpPr>
          <p:cNvPr id="26" name="Virage 25"/>
          <p:cNvSpPr/>
          <p:nvPr/>
        </p:nvSpPr>
        <p:spPr>
          <a:xfrm flipV="1">
            <a:off x="495171" y="3890547"/>
            <a:ext cx="504056" cy="339754"/>
          </a:xfrm>
          <a:prstGeom prst="bent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4193" y="2740353"/>
            <a:ext cx="2521608" cy="57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572000" y="699542"/>
            <a:ext cx="1661032"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27.19  (S21)</a:t>
            </a:r>
          </a:p>
        </p:txBody>
      </p:sp>
      <p:sp>
        <p:nvSpPr>
          <p:cNvPr id="17" name="Rectangle 16"/>
          <p:cNvSpPr/>
          <p:nvPr/>
        </p:nvSpPr>
        <p:spPr>
          <a:xfrm>
            <a:off x="4572000" y="1563638"/>
            <a:ext cx="1925527" cy="276999"/>
          </a:xfrm>
          <a:prstGeom prst="rect">
            <a:avLst/>
          </a:prstGeom>
        </p:spPr>
        <p:txBody>
          <a:bodyPr wrap="none">
            <a:spAutoFit/>
          </a:bodyPr>
          <a:lstStyle/>
          <a:p>
            <a:pPr>
              <a:defRPr/>
            </a:pPr>
            <a:r>
              <a:rPr lang="fr-FR" sz="1200" dirty="0">
                <a:solidFill>
                  <a:schemeClr val="bg1"/>
                </a:solidFill>
                <a:latin typeface="Arial" panose="020B0604020202020204" pitchFamily="34" charset="0"/>
                <a:cs typeface="Arial" panose="020B0604020202020204" pitchFamily="34" charset="0"/>
              </a:rPr>
              <a:t>Matthieu 27.19  (Semeur)</a:t>
            </a:r>
          </a:p>
        </p:txBody>
      </p:sp>
    </p:spTree>
    <p:extLst>
      <p:ext uri="{BB962C8B-B14F-4D97-AF65-F5344CB8AC3E}">
        <p14:creationId xmlns:p14="http://schemas.microsoft.com/office/powerpoint/2010/main" val="4528987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fade">
                                      <p:cBhvr>
                                        <p:cTn id="38" dur="500"/>
                                        <p:tgtEl>
                                          <p:spTgt spid="2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xEl>
                                              <p:pRg st="1" end="1"/>
                                            </p:txEl>
                                          </p:spTgt>
                                        </p:tgtEl>
                                        <p:attrNameLst>
                                          <p:attrName>style.visibility</p:attrName>
                                        </p:attrNameLst>
                                      </p:cBhvr>
                                      <p:to>
                                        <p:strVal val="visible"/>
                                      </p:to>
                                    </p:set>
                                    <p:animEffect transition="in" filter="fade">
                                      <p:cBhvr>
                                        <p:cTn id="51" dur="500"/>
                                        <p:tgtEl>
                                          <p:spTgt spid="25">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xEl>
                                              <p:pRg st="2" end="2"/>
                                            </p:txEl>
                                          </p:spTgt>
                                        </p:tgtEl>
                                        <p:attrNameLst>
                                          <p:attrName>style.visibility</p:attrName>
                                        </p:attrNameLst>
                                      </p:cBhvr>
                                      <p:to>
                                        <p:strVal val="visible"/>
                                      </p:to>
                                    </p:set>
                                    <p:animEffect transition="in" filter="fade">
                                      <p:cBhvr>
                                        <p:cTn id="54"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0"/>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16</a:t>
            </a:fld>
            <a:endParaRPr lang="fr-FR" dirty="0">
              <a:solidFill>
                <a:schemeClr val="bg1">
                  <a:lumMod val="75000"/>
                </a:schemeClr>
              </a:solidFill>
            </a:endParaRPr>
          </a:p>
        </p:txBody>
      </p:sp>
      <p:sp>
        <p:nvSpPr>
          <p:cNvPr id="23" name="Rectangle 22"/>
          <p:cNvSpPr/>
          <p:nvPr/>
        </p:nvSpPr>
        <p:spPr>
          <a:xfrm>
            <a:off x="966372" y="60265"/>
            <a:ext cx="3075660" cy="400110"/>
          </a:xfrm>
          <a:prstGeom prst="rect">
            <a:avLst/>
          </a:prstGeom>
          <a:ln w="19050">
            <a:solidFill>
              <a:schemeClr val="bg1"/>
            </a:solidFill>
          </a:ln>
        </p:spPr>
        <p:txBody>
          <a:bodyPr wrap="square">
            <a:spAutoFit/>
          </a:bodyPr>
          <a:lstStyle/>
          <a:p>
            <a:pPr lvl="0" algn="ctr"/>
            <a:r>
              <a:rPr lang="fr-F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cycle de 24 heures</a:t>
            </a:r>
            <a:endParaRPr lang="fr-FR" sz="1600" b="1" dirty="0">
              <a:solidFill>
                <a:srgbClr val="FF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p:cNvSpPr/>
          <p:nvPr/>
        </p:nvSpPr>
        <p:spPr>
          <a:xfrm>
            <a:off x="8388424" y="1760325"/>
            <a:ext cx="179675" cy="720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Rectangle 26"/>
          <p:cNvSpPr/>
          <p:nvPr/>
        </p:nvSpPr>
        <p:spPr>
          <a:xfrm>
            <a:off x="5683250" y="1785046"/>
            <a:ext cx="179578" cy="695279"/>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ZoneTexte 32"/>
          <p:cNvSpPr txBox="1"/>
          <p:nvPr/>
        </p:nvSpPr>
        <p:spPr>
          <a:xfrm>
            <a:off x="394967" y="1772686"/>
            <a:ext cx="2520849" cy="720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2000" dirty="0">
                <a:solidFill>
                  <a:schemeClr val="bg1"/>
                </a:solidFill>
                <a:latin typeface="Arial" panose="020B0604020202020204" pitchFamily="34" charset="0"/>
                <a:cs typeface="Arial" panose="020B0604020202020204" pitchFamily="34" charset="0"/>
              </a:rPr>
              <a:t>13 </a:t>
            </a:r>
            <a:r>
              <a:rPr lang="fr-FR" sz="2000" dirty="0" err="1">
                <a:solidFill>
                  <a:schemeClr val="bg1"/>
                </a:solidFill>
                <a:latin typeface="Arial" panose="020B0604020202020204" pitchFamily="34" charset="0"/>
                <a:cs typeface="Arial" panose="020B0604020202020204" pitchFamily="34" charset="0"/>
              </a:rPr>
              <a:t>aviv</a:t>
            </a:r>
            <a:r>
              <a:rPr lang="fr-FR" sz="2000" dirty="0">
                <a:solidFill>
                  <a:schemeClr val="bg1"/>
                </a:solidFill>
                <a:latin typeface="Arial" panose="020B0604020202020204" pitchFamily="34" charset="0"/>
                <a:cs typeface="Arial" panose="020B0604020202020204" pitchFamily="34" charset="0"/>
              </a:rPr>
              <a:t> </a:t>
            </a:r>
            <a:r>
              <a:rPr lang="fr-FR" sz="1600" dirty="0">
                <a:solidFill>
                  <a:schemeClr val="bg1"/>
                </a:solidFill>
                <a:latin typeface="Arial" panose="020B0604020202020204" pitchFamily="34" charset="0"/>
                <a:cs typeface="Arial" panose="020B0604020202020204" pitchFamily="34" charset="0"/>
              </a:rPr>
              <a:t>(mardi)</a:t>
            </a:r>
            <a:endParaRPr lang="fr-FR" sz="1600" b="1" dirty="0">
              <a:solidFill>
                <a:schemeClr val="bg1"/>
              </a:solidFill>
              <a:latin typeface="Arial" panose="020B0604020202020204" pitchFamily="34" charset="0"/>
              <a:cs typeface="Arial" panose="020B0604020202020204" pitchFamily="34" charset="0"/>
            </a:endParaRPr>
          </a:p>
        </p:txBody>
      </p:sp>
      <p:pic>
        <p:nvPicPr>
          <p:cNvPr id="53"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165" y="0"/>
            <a:ext cx="775577" cy="775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2" name="AutoShape 4" descr="Image result for red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AutoShape 6" descr="Image result for red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5" name="AutoShape 8" descr="Image result for red cros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AutoShape 10" descr="Image result for red cro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Rectangle 70"/>
          <p:cNvSpPr/>
          <p:nvPr/>
        </p:nvSpPr>
        <p:spPr>
          <a:xfrm>
            <a:off x="4131870" y="75654"/>
            <a:ext cx="4616594" cy="369332"/>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fr-FR" b="1" dirty="0">
                <a:solidFill>
                  <a:srgbClr val="2DFFAA"/>
                </a:solidFill>
                <a:effectLst>
                  <a:glow rad="139700">
                    <a:schemeClr val="accent3">
                      <a:satMod val="175000"/>
                      <a:alpha val="40000"/>
                    </a:schemeClr>
                  </a:glow>
                </a:effectLst>
                <a:latin typeface="Arial" panose="020B0604020202020204" pitchFamily="34" charset="0"/>
                <a:cs typeface="Arial" panose="020B0604020202020204" pitchFamily="34" charset="0"/>
              </a:rPr>
              <a:t>Chez les Romains : de minuit à minuit</a:t>
            </a:r>
            <a:endParaRPr lang="fr-FR" sz="2000" dirty="0">
              <a:solidFill>
                <a:srgbClr val="2DFFAA"/>
              </a:solidFill>
              <a:effectLst>
                <a:glow rad="139700">
                  <a:schemeClr val="accent3">
                    <a:satMod val="175000"/>
                    <a:alpha val="40000"/>
                  </a:schemeClr>
                </a:glow>
              </a:effectLst>
              <a:latin typeface="Arial" panose="020B0604020202020204" pitchFamily="34" charset="0"/>
              <a:cs typeface="Arial" panose="020B0604020202020204" pitchFamily="34" charset="0"/>
            </a:endParaRPr>
          </a:p>
        </p:txBody>
      </p:sp>
      <p:sp>
        <p:nvSpPr>
          <p:cNvPr id="24" name="ZoneTexte 23"/>
          <p:cNvSpPr txBox="1"/>
          <p:nvPr/>
        </p:nvSpPr>
        <p:spPr>
          <a:xfrm>
            <a:off x="3118154" y="1779282"/>
            <a:ext cx="2520849" cy="720000"/>
          </a:xfrm>
          <a:prstGeom prst="rect">
            <a:avLst/>
          </a:prstGeom>
          <a:solidFill>
            <a:srgbClr val="99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endParaRPr lang="fr-FR" sz="2000"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2000" dirty="0">
                <a:solidFill>
                  <a:schemeClr val="tx1">
                    <a:lumMod val="95000"/>
                    <a:lumOff val="5000"/>
                  </a:schemeClr>
                </a:solidFill>
                <a:latin typeface="Arial" panose="020B0604020202020204" pitchFamily="34" charset="0"/>
                <a:cs typeface="Arial" panose="020B0604020202020204" pitchFamily="34" charset="0"/>
              </a:rPr>
              <a:t>14 </a:t>
            </a:r>
            <a:r>
              <a:rPr lang="fr-FR" sz="2000" dirty="0" err="1">
                <a:solidFill>
                  <a:schemeClr val="tx1">
                    <a:lumMod val="95000"/>
                    <a:lumOff val="5000"/>
                  </a:schemeClr>
                </a:solidFill>
                <a:latin typeface="Arial" panose="020B0604020202020204" pitchFamily="34" charset="0"/>
                <a:cs typeface="Arial" panose="020B0604020202020204" pitchFamily="34" charset="0"/>
              </a:rPr>
              <a:t>aviv</a:t>
            </a:r>
            <a:r>
              <a:rPr lang="fr-FR" sz="2000" dirty="0">
                <a:solidFill>
                  <a:schemeClr val="tx1">
                    <a:lumMod val="95000"/>
                    <a:lumOff val="5000"/>
                  </a:schemeClr>
                </a:solidFill>
                <a:latin typeface="Arial" panose="020B0604020202020204" pitchFamily="34" charset="0"/>
                <a:cs typeface="Arial" panose="020B0604020202020204" pitchFamily="34" charset="0"/>
              </a:rPr>
              <a:t> </a:t>
            </a:r>
            <a:r>
              <a:rPr lang="fr-FR" sz="1600" dirty="0">
                <a:solidFill>
                  <a:schemeClr val="tx1">
                    <a:lumMod val="95000"/>
                    <a:lumOff val="5000"/>
                  </a:schemeClr>
                </a:solidFill>
                <a:latin typeface="Arial" panose="020B0604020202020204" pitchFamily="34" charset="0"/>
                <a:cs typeface="Arial" panose="020B0604020202020204" pitchFamily="34" charset="0"/>
              </a:rPr>
              <a:t>(mercredi)</a:t>
            </a:r>
          </a:p>
          <a:p>
            <a:pPr algn="ctr"/>
            <a:endParaRPr lang="fr-FR" sz="14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26" name="Straight Connector 22"/>
          <p:cNvCxnSpPr>
            <a:endCxn id="38" idx="0"/>
          </p:cNvCxnSpPr>
          <p:nvPr/>
        </p:nvCxnSpPr>
        <p:spPr>
          <a:xfrm flipV="1">
            <a:off x="5652120" y="1760325"/>
            <a:ext cx="285" cy="738958"/>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21298" y="1764054"/>
            <a:ext cx="179675" cy="72000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ZoneTexte 21"/>
          <p:cNvSpPr txBox="1"/>
          <p:nvPr/>
        </p:nvSpPr>
        <p:spPr>
          <a:xfrm>
            <a:off x="977066" y="3674740"/>
            <a:ext cx="1385770" cy="292388"/>
          </a:xfrm>
          <a:prstGeom prst="rect">
            <a:avLst/>
          </a:prstGeom>
          <a:solidFill>
            <a:srgbClr val="C9FFE9"/>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De minuit…</a:t>
            </a:r>
          </a:p>
        </p:txBody>
      </p:sp>
      <p:sp>
        <p:nvSpPr>
          <p:cNvPr id="37" name="ZoneTexte 36"/>
          <p:cNvSpPr txBox="1"/>
          <p:nvPr/>
        </p:nvSpPr>
        <p:spPr>
          <a:xfrm>
            <a:off x="5868144" y="1766020"/>
            <a:ext cx="2520849" cy="720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r"/>
            <a:r>
              <a:rPr lang="fr-FR" sz="2000" dirty="0">
                <a:solidFill>
                  <a:schemeClr val="bg1"/>
                </a:solidFill>
                <a:latin typeface="Arial" panose="020B0604020202020204" pitchFamily="34" charset="0"/>
                <a:cs typeface="Arial" panose="020B0604020202020204" pitchFamily="34" charset="0"/>
              </a:rPr>
              <a:t>14 </a:t>
            </a:r>
            <a:r>
              <a:rPr lang="fr-FR" sz="2000" dirty="0" err="1">
                <a:solidFill>
                  <a:schemeClr val="bg1"/>
                </a:solidFill>
                <a:latin typeface="Arial" panose="020B0604020202020204" pitchFamily="34" charset="0"/>
                <a:cs typeface="Arial" panose="020B0604020202020204" pitchFamily="34" charset="0"/>
              </a:rPr>
              <a:t>aviv</a:t>
            </a:r>
            <a:r>
              <a:rPr lang="fr-FR" sz="2000" dirty="0">
                <a:solidFill>
                  <a:schemeClr val="bg1"/>
                </a:solidFill>
                <a:latin typeface="Arial" panose="020B0604020202020204" pitchFamily="34" charset="0"/>
                <a:cs typeface="Arial" panose="020B0604020202020204" pitchFamily="34" charset="0"/>
              </a:rPr>
              <a:t> </a:t>
            </a:r>
            <a:r>
              <a:rPr lang="fr-FR" sz="1600" dirty="0">
                <a:solidFill>
                  <a:schemeClr val="bg1"/>
                </a:solidFill>
                <a:latin typeface="Arial" panose="020B0604020202020204" pitchFamily="34" charset="0"/>
                <a:cs typeface="Arial" panose="020B0604020202020204" pitchFamily="34" charset="0"/>
              </a:rPr>
              <a:t>(mercredi)</a:t>
            </a:r>
            <a:endParaRPr lang="fr-FR" sz="1600" b="1" dirty="0">
              <a:solidFill>
                <a:schemeClr val="bg1"/>
              </a:solidFill>
              <a:latin typeface="Arial" panose="020B0604020202020204" pitchFamily="34" charset="0"/>
              <a:cs typeface="Arial" panose="020B0604020202020204" pitchFamily="34" charset="0"/>
            </a:endParaRPr>
          </a:p>
        </p:txBody>
      </p:sp>
      <p:cxnSp>
        <p:nvCxnSpPr>
          <p:cNvPr id="28" name="Connecteur droit avec flèche 27"/>
          <p:cNvCxnSpPr>
            <a:stCxn id="22" idx="0"/>
          </p:cNvCxnSpPr>
          <p:nvPr/>
        </p:nvCxnSpPr>
        <p:spPr>
          <a:xfrm flipV="1">
            <a:off x="1669951" y="2503426"/>
            <a:ext cx="0" cy="1171314"/>
          </a:xfrm>
          <a:prstGeom prst="straightConnector1">
            <a:avLst/>
          </a:prstGeom>
          <a:ln>
            <a:solidFill>
              <a:srgbClr val="2DFFAA"/>
            </a:solidFill>
            <a:tailEnd type="arrow"/>
          </a:ln>
        </p:spPr>
        <p:style>
          <a:lnRef idx="3">
            <a:schemeClr val="accent1"/>
          </a:lnRef>
          <a:fillRef idx="0">
            <a:schemeClr val="accent1"/>
          </a:fillRef>
          <a:effectRef idx="2">
            <a:schemeClr val="accent1"/>
          </a:effectRef>
          <a:fontRef idx="minor">
            <a:schemeClr val="tx1"/>
          </a:fontRef>
        </p:style>
      </p:cxnSp>
      <p:sp>
        <p:nvSpPr>
          <p:cNvPr id="38" name="Rectangle 37"/>
          <p:cNvSpPr/>
          <p:nvPr/>
        </p:nvSpPr>
        <p:spPr>
          <a:xfrm>
            <a:off x="2915816" y="1760325"/>
            <a:ext cx="5473177" cy="1371835"/>
          </a:xfrm>
          <a:prstGeom prst="rect">
            <a:avLst/>
          </a:prstGeom>
          <a:noFill/>
          <a:ln w="38100">
            <a:solidFill>
              <a:srgbClr val="FF7D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DFFAA"/>
              </a:solidFill>
            </a:endParaRPr>
          </a:p>
        </p:txBody>
      </p:sp>
      <p:sp>
        <p:nvSpPr>
          <p:cNvPr id="39" name="ZoneTexte 38"/>
          <p:cNvSpPr txBox="1"/>
          <p:nvPr/>
        </p:nvSpPr>
        <p:spPr>
          <a:xfrm>
            <a:off x="6512486" y="3674740"/>
            <a:ext cx="1385770" cy="292388"/>
          </a:xfrm>
          <a:prstGeom prst="rect">
            <a:avLst/>
          </a:prstGeom>
          <a:solidFill>
            <a:srgbClr val="C9FFE9"/>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…à minuit</a:t>
            </a:r>
          </a:p>
        </p:txBody>
      </p:sp>
      <p:cxnSp>
        <p:nvCxnSpPr>
          <p:cNvPr id="40" name="Connecteur droit avec flèche 39"/>
          <p:cNvCxnSpPr>
            <a:stCxn id="39" idx="0"/>
          </p:cNvCxnSpPr>
          <p:nvPr/>
        </p:nvCxnSpPr>
        <p:spPr>
          <a:xfrm flipV="1">
            <a:off x="7205371" y="2503426"/>
            <a:ext cx="0" cy="1171314"/>
          </a:xfrm>
          <a:prstGeom prst="straightConnector1">
            <a:avLst/>
          </a:prstGeom>
          <a:ln>
            <a:solidFill>
              <a:srgbClr val="2DFFAA"/>
            </a:solidFill>
            <a:tailEnd type="arrow"/>
          </a:ln>
        </p:spPr>
        <p:style>
          <a:lnRef idx="3">
            <a:schemeClr val="accent1"/>
          </a:lnRef>
          <a:fillRef idx="0">
            <a:schemeClr val="accent1"/>
          </a:fillRef>
          <a:effectRef idx="2">
            <a:schemeClr val="accent1"/>
          </a:effectRef>
          <a:fontRef idx="minor">
            <a:schemeClr val="tx1"/>
          </a:fontRef>
        </p:style>
      </p:cxnSp>
      <p:sp>
        <p:nvSpPr>
          <p:cNvPr id="30" name="ZoneTexte 29"/>
          <p:cNvSpPr txBox="1"/>
          <p:nvPr/>
        </p:nvSpPr>
        <p:spPr>
          <a:xfrm>
            <a:off x="834487" y="3978364"/>
            <a:ext cx="1641808" cy="492443"/>
          </a:xfrm>
          <a:prstGeom prst="rect">
            <a:avLst/>
          </a:prstGeom>
          <a:solidFill>
            <a:srgbClr val="C9FFE9"/>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Heure 0</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Début du jour</a:t>
            </a:r>
          </a:p>
        </p:txBody>
      </p:sp>
      <p:sp>
        <p:nvSpPr>
          <p:cNvPr id="31" name="ZoneTexte 30"/>
          <p:cNvSpPr txBox="1"/>
          <p:nvPr/>
        </p:nvSpPr>
        <p:spPr>
          <a:xfrm>
            <a:off x="6384467" y="3991365"/>
            <a:ext cx="1641808" cy="492443"/>
          </a:xfrm>
          <a:prstGeom prst="rect">
            <a:avLst/>
          </a:prstGeom>
          <a:solidFill>
            <a:srgbClr val="C9FFE9"/>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Heure 0</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Début du jour</a:t>
            </a:r>
          </a:p>
        </p:txBody>
      </p:sp>
      <p:sp>
        <p:nvSpPr>
          <p:cNvPr id="4" name="Double flèche horizontale 3"/>
          <p:cNvSpPr/>
          <p:nvPr/>
        </p:nvSpPr>
        <p:spPr>
          <a:xfrm>
            <a:off x="1669950" y="2264596"/>
            <a:ext cx="1245865" cy="146194"/>
          </a:xfrm>
          <a:prstGeom prst="leftRightArrow">
            <a:avLst/>
          </a:prstGeom>
          <a:solidFill>
            <a:srgbClr val="BDFFE4"/>
          </a:solidFill>
          <a:ln>
            <a:solidFill>
              <a:srgbClr val="7DFF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2656262" y="3591255"/>
            <a:ext cx="1475608" cy="1292662"/>
          </a:xfrm>
          <a:prstGeom prst="rect">
            <a:avLst/>
          </a:prstGeom>
          <a:solidFill>
            <a:srgbClr val="C9FFE9"/>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Le songe de la femme de Pilate :</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quelque part entre minuit et le moment où Pilate siège au tribunal  </a:t>
            </a:r>
          </a:p>
        </p:txBody>
      </p:sp>
      <p:cxnSp>
        <p:nvCxnSpPr>
          <p:cNvPr id="34" name="Connecteur droit avec flèche 33"/>
          <p:cNvCxnSpPr>
            <a:stCxn id="32" idx="0"/>
            <a:endCxn id="4" idx="5"/>
          </p:cNvCxnSpPr>
          <p:nvPr/>
        </p:nvCxnSpPr>
        <p:spPr>
          <a:xfrm flipH="1" flipV="1">
            <a:off x="2292883" y="2374242"/>
            <a:ext cx="1101183" cy="1217013"/>
          </a:xfrm>
          <a:prstGeom prst="straightConnector1">
            <a:avLst/>
          </a:prstGeom>
          <a:ln>
            <a:solidFill>
              <a:srgbClr val="2DFFAA"/>
            </a:solidFill>
            <a:tailEnd type="arrow"/>
          </a:ln>
        </p:spPr>
        <p:style>
          <a:lnRef idx="3">
            <a:schemeClr val="accent1"/>
          </a:lnRef>
          <a:fillRef idx="0">
            <a:schemeClr val="accent1"/>
          </a:fillRef>
          <a:effectRef idx="2">
            <a:schemeClr val="accent1"/>
          </a:effectRef>
          <a:fontRef idx="minor">
            <a:schemeClr val="tx1"/>
          </a:fontRef>
        </p:style>
      </p:cxnSp>
      <p:sp>
        <p:nvSpPr>
          <p:cNvPr id="35" name="ZoneTexte 34"/>
          <p:cNvSpPr txBox="1"/>
          <p:nvPr/>
        </p:nvSpPr>
        <p:spPr>
          <a:xfrm>
            <a:off x="4430380" y="3698977"/>
            <a:ext cx="1725796" cy="1092607"/>
          </a:xfrm>
          <a:prstGeom prst="rect">
            <a:avLst/>
          </a:prstGeom>
          <a:solidFill>
            <a:srgbClr val="C9FFE9"/>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Environ la 6</a:t>
            </a:r>
            <a:r>
              <a:rPr lang="fr-FR" sz="1300" baseline="30000" dirty="0">
                <a:solidFill>
                  <a:schemeClr val="tx1">
                    <a:lumMod val="95000"/>
                    <a:lumOff val="5000"/>
                  </a:schemeClr>
                </a:solidFill>
                <a:latin typeface="Arial" panose="020B0604020202020204" pitchFamily="34" charset="0"/>
                <a:cs typeface="Arial" panose="020B0604020202020204" pitchFamily="34" charset="0"/>
              </a:rPr>
              <a:t>e</a:t>
            </a:r>
            <a:r>
              <a:rPr lang="fr-FR" sz="1300" dirty="0">
                <a:solidFill>
                  <a:schemeClr val="tx1">
                    <a:lumMod val="95000"/>
                    <a:lumOff val="5000"/>
                  </a:schemeClr>
                </a:solidFill>
                <a:latin typeface="Arial" panose="020B0604020202020204" pitchFamily="34" charset="0"/>
                <a:cs typeface="Arial" panose="020B0604020202020204" pitchFamily="34" charset="0"/>
              </a:rPr>
              <a:t> heure :</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Yahusha comparait devant Pilate, c’est la préparation de la pâque. </a:t>
            </a:r>
          </a:p>
        </p:txBody>
      </p:sp>
      <p:cxnSp>
        <p:nvCxnSpPr>
          <p:cNvPr id="36" name="Connecteur droit avec flèche 35"/>
          <p:cNvCxnSpPr>
            <a:stCxn id="35" idx="0"/>
          </p:cNvCxnSpPr>
          <p:nvPr/>
        </p:nvCxnSpPr>
        <p:spPr>
          <a:xfrm flipH="1" flipV="1">
            <a:off x="3011136" y="2492687"/>
            <a:ext cx="2282142" cy="1206290"/>
          </a:xfrm>
          <a:prstGeom prst="straightConnector1">
            <a:avLst/>
          </a:prstGeom>
          <a:ln>
            <a:solidFill>
              <a:srgbClr val="2DFFAA"/>
            </a:solidFill>
            <a:tailEnd type="arrow"/>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1655391" y="1131590"/>
            <a:ext cx="5549980" cy="1371835"/>
          </a:xfrm>
          <a:prstGeom prst="rect">
            <a:avLst/>
          </a:prstGeom>
          <a:noFill/>
          <a:ln w="38100">
            <a:solidFill>
              <a:srgbClr val="2DFF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DFFAA"/>
              </a:solidFill>
            </a:endParaRPr>
          </a:p>
        </p:txBody>
      </p:sp>
      <p:sp>
        <p:nvSpPr>
          <p:cNvPr id="41" name="ZoneTexte 40"/>
          <p:cNvSpPr txBox="1"/>
          <p:nvPr/>
        </p:nvSpPr>
        <p:spPr>
          <a:xfrm>
            <a:off x="2129366" y="1193563"/>
            <a:ext cx="2053455" cy="492443"/>
          </a:xfrm>
          <a:prstGeom prst="rect">
            <a:avLst/>
          </a:prstGeom>
          <a:solidFill>
            <a:srgbClr val="CDFFEB"/>
          </a:solidFill>
          <a:ln w="57150">
            <a:solidFill>
              <a:srgbClr val="7DFFC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Arrestation dans le jardin</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de Gethsémané</a:t>
            </a:r>
            <a:endParaRPr lang="fr-FR" sz="12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42" name="Connecteur droit avec flèche 41"/>
          <p:cNvCxnSpPr>
            <a:stCxn id="41" idx="2"/>
            <a:endCxn id="4" idx="1"/>
          </p:cNvCxnSpPr>
          <p:nvPr/>
        </p:nvCxnSpPr>
        <p:spPr>
          <a:xfrm flipH="1">
            <a:off x="2292883" y="1686006"/>
            <a:ext cx="863211" cy="615139"/>
          </a:xfrm>
          <a:prstGeom prst="straightConnector1">
            <a:avLst/>
          </a:prstGeom>
          <a:ln w="19050">
            <a:solidFill>
              <a:srgbClr val="2DFFAA"/>
            </a:solidFill>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4378578" y="2572834"/>
            <a:ext cx="1641808" cy="492443"/>
          </a:xfrm>
          <a:prstGeom prst="rect">
            <a:avLst/>
          </a:prstGeom>
          <a:solidFill>
            <a:schemeClr val="accent4">
              <a:lumMod val="40000"/>
              <a:lumOff val="60000"/>
            </a:schemeClr>
          </a:solidFill>
          <a:ln w="57150">
            <a:solidFill>
              <a:srgbClr val="DF57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Heure 0</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Début du jour</a:t>
            </a:r>
          </a:p>
        </p:txBody>
      </p:sp>
      <p:cxnSp>
        <p:nvCxnSpPr>
          <p:cNvPr id="49" name="Connecteur droit avec flèche 48"/>
          <p:cNvCxnSpPr>
            <a:stCxn id="48" idx="1"/>
            <a:endCxn id="29" idx="1"/>
          </p:cNvCxnSpPr>
          <p:nvPr/>
        </p:nvCxnSpPr>
        <p:spPr>
          <a:xfrm flipH="1" flipV="1">
            <a:off x="2921298" y="2124054"/>
            <a:ext cx="1457280" cy="695002"/>
          </a:xfrm>
          <a:prstGeom prst="straightConnector1">
            <a:avLst/>
          </a:prstGeom>
          <a:ln>
            <a:solidFill>
              <a:srgbClr val="DF57FF"/>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688630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25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75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75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barn(outVertical)">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ppt_x</p:attrName>
                                        </p:attrNameLst>
                                      </p:cBhvr>
                                      <p:tavLst>
                                        <p:tav tm="0">
                                          <p:val>
                                            <p:strVal val="#ppt_x"/>
                                          </p:val>
                                        </p:tav>
                                        <p:tav tm="100000">
                                          <p:val>
                                            <p:strVal val="#ppt_x"/>
                                          </p:val>
                                        </p:tav>
                                      </p:tavLst>
                                    </p:anim>
                                    <p:anim calcmode="lin" valueType="num">
                                      <p:cBhvr>
                                        <p:cTn id="9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down)">
                                      <p:cBhvr>
                                        <p:cTn id="97" dur="75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0"/>
                                        <p:tgtEl>
                                          <p:spTgt spid="35"/>
                                        </p:tgtEl>
                                      </p:cBhvr>
                                    </p:animEffect>
                                    <p:anim calcmode="lin" valueType="num">
                                      <p:cBhvr>
                                        <p:cTn id="103" dur="1000" fill="hold"/>
                                        <p:tgtEl>
                                          <p:spTgt spid="35"/>
                                        </p:tgtEl>
                                        <p:attrNameLst>
                                          <p:attrName>ppt_x</p:attrName>
                                        </p:attrNameLst>
                                      </p:cBhvr>
                                      <p:tavLst>
                                        <p:tav tm="0">
                                          <p:val>
                                            <p:strVal val="#ppt_x"/>
                                          </p:val>
                                        </p:tav>
                                        <p:tav tm="100000">
                                          <p:val>
                                            <p:strVal val="#ppt_x"/>
                                          </p:val>
                                        </p:tav>
                                      </p:tavLst>
                                    </p:anim>
                                    <p:anim calcmode="lin" valueType="num">
                                      <p:cBhvr>
                                        <p:cTn id="10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down)">
                                      <p:cBhvr>
                                        <p:cTn id="109" dur="75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up)">
                                      <p:cBhvr>
                                        <p:cTn id="119" dur="500"/>
                                        <p:tgtEl>
                                          <p:spTgt spid="42"/>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wipe(left)">
                                      <p:cBhvr>
                                        <p:cTn id="124" dur="125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1000"/>
                                        <p:tgtEl>
                                          <p:spTgt spid="48"/>
                                        </p:tgtEl>
                                      </p:cBhvr>
                                    </p:animEffect>
                                    <p:anim calcmode="lin" valueType="num">
                                      <p:cBhvr>
                                        <p:cTn id="130" dur="1000" fill="hold"/>
                                        <p:tgtEl>
                                          <p:spTgt spid="48"/>
                                        </p:tgtEl>
                                        <p:attrNameLst>
                                          <p:attrName>ppt_x</p:attrName>
                                        </p:attrNameLst>
                                      </p:cBhvr>
                                      <p:tavLst>
                                        <p:tav tm="0">
                                          <p:val>
                                            <p:strVal val="#ppt_x"/>
                                          </p:val>
                                        </p:tav>
                                        <p:tav tm="100000">
                                          <p:val>
                                            <p:strVal val="#ppt_x"/>
                                          </p:val>
                                        </p:tav>
                                      </p:tavLst>
                                    </p:anim>
                                    <p:anim calcmode="lin" valueType="num">
                                      <p:cBhvr>
                                        <p:cTn id="13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ipe(down)">
                                      <p:cBhvr>
                                        <p:cTn id="136"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3" grpId="0" animBg="1"/>
      <p:bldP spid="24" grpId="0" animBg="1"/>
      <p:bldP spid="29" grpId="0" animBg="1"/>
      <p:bldP spid="22" grpId="0" animBg="1"/>
      <p:bldP spid="37" grpId="0" animBg="1"/>
      <p:bldP spid="38" grpId="0" animBg="1"/>
      <p:bldP spid="39" grpId="0" animBg="1"/>
      <p:bldP spid="30" grpId="0" animBg="1"/>
      <p:bldP spid="31" grpId="0" animBg="1"/>
      <p:bldP spid="4" grpId="0" animBg="1"/>
      <p:bldP spid="32" grpId="0" animBg="1"/>
      <p:bldP spid="35" grpId="0" animBg="1"/>
      <p:bldP spid="2" grpId="0" animBg="1"/>
      <p:bldP spid="41"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17</a:t>
            </a:fld>
            <a:endParaRPr lang="fr-FR" dirty="0">
              <a:solidFill>
                <a:schemeClr val="bg1">
                  <a:lumMod val="75000"/>
                </a:schemeClr>
              </a:solidFill>
            </a:endParaRPr>
          </a:p>
        </p:txBody>
      </p:sp>
      <p:sp>
        <p:nvSpPr>
          <p:cNvPr id="7" name="TextBox 4"/>
          <p:cNvSpPr txBox="1"/>
          <p:nvPr/>
        </p:nvSpPr>
        <p:spPr>
          <a:xfrm>
            <a:off x="-13717" y="195486"/>
            <a:ext cx="9144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a:solidFill>
                  <a:srgbClr val="FFFF66"/>
                </a:solidFill>
                <a:effectLst>
                  <a:outerShdw blurRad="38100" dist="38100" dir="2700000" algn="tl">
                    <a:srgbClr val="000000">
                      <a:alpha val="43137"/>
                    </a:srgbClr>
                  </a:outerShdw>
                </a:effectLst>
                <a:latin typeface="Rockwell" pitchFamily="18" charset="0"/>
              </a:rPr>
              <a:t>Crucifixion</a:t>
            </a: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4976" y="1347614"/>
            <a:ext cx="5226613" cy="2939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64544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857" y="-247436"/>
            <a:ext cx="9200368" cy="539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18</a:t>
            </a:fld>
            <a:endParaRPr lang="fr-FR" dirty="0">
              <a:solidFill>
                <a:schemeClr val="bg1">
                  <a:lumMod val="75000"/>
                </a:schemeClr>
              </a:solidFill>
            </a:endParaRPr>
          </a:p>
        </p:txBody>
      </p:sp>
      <p:sp>
        <p:nvSpPr>
          <p:cNvPr id="13" name="Double Wave 8"/>
          <p:cNvSpPr/>
          <p:nvPr/>
        </p:nvSpPr>
        <p:spPr>
          <a:xfrm rot="5400000">
            <a:off x="-2448009" y="2316046"/>
            <a:ext cx="5117748" cy="164779"/>
          </a:xfrm>
          <a:prstGeom prst="doubleWave">
            <a:avLst>
              <a:gd name="adj1" fmla="val 12500"/>
              <a:gd name="adj2" fmla="val 1880"/>
            </a:avLst>
          </a:prstGeom>
          <a:solidFill>
            <a:srgbClr val="FFFF00"/>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ZoneTexte 5"/>
          <p:cNvSpPr txBox="1"/>
          <p:nvPr/>
        </p:nvSpPr>
        <p:spPr>
          <a:xfrm>
            <a:off x="241587" y="195486"/>
            <a:ext cx="8668979" cy="523220"/>
          </a:xfrm>
          <a:prstGeom prst="rect">
            <a:avLst/>
          </a:prstGeom>
          <a:noFill/>
        </p:spPr>
        <p:txBody>
          <a:bodyPr wrap="square" rtlCol="0">
            <a:spAutoFit/>
          </a:bodyPr>
          <a:lstStyle/>
          <a:p>
            <a:r>
              <a:rPr lang="fr-FR" sz="1400" u="sng" dirty="0">
                <a:latin typeface="Arial" panose="020B0604020202020204" pitchFamily="34" charset="0"/>
                <a:cs typeface="Arial" panose="020B0604020202020204" pitchFamily="34" charset="0"/>
              </a:rPr>
              <a:t>Pas à pas</a:t>
            </a:r>
            <a:r>
              <a:rPr lang="fr-FR" sz="1400" dirty="0">
                <a:latin typeface="Arial" panose="020B0604020202020204" pitchFamily="34" charset="0"/>
                <a:cs typeface="Arial" panose="020B0604020202020204" pitchFamily="34" charset="0"/>
              </a:rPr>
              <a:t>, nous allons suivre les informations relayées par Matthieu, Marc , Luc et Jean, concernant les évènements </a:t>
            </a:r>
            <a:r>
              <a:rPr lang="fr-FR" sz="1400" u="sng" dirty="0">
                <a:latin typeface="Arial" panose="020B0604020202020204" pitchFamily="34" charset="0"/>
                <a:cs typeface="Arial" panose="020B0604020202020204" pitchFamily="34" charset="0"/>
              </a:rPr>
              <a:t>depuis la Crucifixion</a:t>
            </a:r>
            <a:r>
              <a:rPr lang="fr-FR" sz="1400" dirty="0">
                <a:latin typeface="Arial" panose="020B0604020202020204" pitchFamily="34" charset="0"/>
                <a:cs typeface="Arial" panose="020B0604020202020204" pitchFamily="34" charset="0"/>
              </a:rPr>
              <a:t> de Yahusha sur le bois </a:t>
            </a:r>
            <a:r>
              <a:rPr lang="fr-FR" sz="1400" u="sng" dirty="0">
                <a:latin typeface="Arial" panose="020B0604020202020204" pitchFamily="34" charset="0"/>
                <a:cs typeface="Arial" panose="020B0604020202020204" pitchFamily="34" charset="0"/>
              </a:rPr>
              <a:t>jusqu’à sa Résurrection</a:t>
            </a:r>
            <a:r>
              <a:rPr lang="fr-FR" sz="1400" dirty="0">
                <a:latin typeface="Arial" panose="020B0604020202020204" pitchFamily="34" charset="0"/>
                <a:cs typeface="Arial" panose="020B0604020202020204" pitchFamily="34" charset="0"/>
              </a:rPr>
              <a:t>.</a:t>
            </a:r>
          </a:p>
        </p:txBody>
      </p:sp>
      <p:sp>
        <p:nvSpPr>
          <p:cNvPr id="8" name="ZoneTexte 7"/>
          <p:cNvSpPr txBox="1"/>
          <p:nvPr/>
        </p:nvSpPr>
        <p:spPr>
          <a:xfrm>
            <a:off x="193255" y="771550"/>
            <a:ext cx="8668979" cy="95410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Ces informations vont nous éclairer sur le </a:t>
            </a:r>
            <a:r>
              <a:rPr lang="fr-FR" sz="1400" u="sng" dirty="0">
                <a:latin typeface="Arial" panose="020B0604020202020204" pitchFamily="34" charset="0"/>
                <a:cs typeface="Arial" panose="020B0604020202020204" pitchFamily="34" charset="0"/>
              </a:rPr>
              <a:t>début du cycle</a:t>
            </a:r>
            <a:r>
              <a:rPr lang="fr-FR" sz="1400" dirty="0">
                <a:latin typeface="Arial" panose="020B0604020202020204" pitchFamily="34" charset="0"/>
                <a:cs typeface="Arial" panose="020B0604020202020204" pitchFamily="34" charset="0"/>
              </a:rPr>
              <a:t> de Yahuah :</a:t>
            </a:r>
          </a:p>
          <a:p>
            <a:r>
              <a:rPr lang="fr-FR" sz="1400" dirty="0">
                <a:latin typeface="Arial" panose="020B0604020202020204" pitchFamily="34" charset="0"/>
                <a:cs typeface="Arial" panose="020B0604020202020204" pitchFamily="34" charset="0"/>
              </a:rPr>
              <a:t>- au coucher du soleil,</a:t>
            </a:r>
          </a:p>
          <a:p>
            <a:r>
              <a:rPr lang="fr-FR" sz="1400" dirty="0">
                <a:latin typeface="Arial" panose="020B0604020202020204" pitchFamily="34" charset="0"/>
                <a:cs typeface="Arial" panose="020B0604020202020204" pitchFamily="34" charset="0"/>
              </a:rPr>
              <a:t>- à l’apparition des premières étoiles ou</a:t>
            </a:r>
          </a:p>
          <a:p>
            <a:r>
              <a:rPr lang="fr-FR" sz="1400" dirty="0">
                <a:latin typeface="Arial" panose="020B0604020202020204" pitchFamily="34" charset="0"/>
                <a:cs typeface="Arial" panose="020B0604020202020204" pitchFamily="34" charset="0"/>
              </a:rPr>
              <a:t>- à l’apparition des premières lueurs de l’aube ?</a:t>
            </a:r>
          </a:p>
        </p:txBody>
      </p:sp>
      <p:sp>
        <p:nvSpPr>
          <p:cNvPr id="10" name="ZoneTexte 9"/>
          <p:cNvSpPr txBox="1"/>
          <p:nvPr/>
        </p:nvSpPr>
        <p:spPr>
          <a:xfrm>
            <a:off x="193254" y="1725657"/>
            <a:ext cx="8668979" cy="523220"/>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Les évangiles témoignent aussi du </a:t>
            </a:r>
            <a:r>
              <a:rPr lang="fr-FR" sz="1400" u="sng" dirty="0">
                <a:latin typeface="Arial" panose="020B0604020202020204" pitchFamily="34" charset="0"/>
                <a:cs typeface="Arial" panose="020B0604020202020204" pitchFamily="34" charset="0"/>
              </a:rPr>
              <a:t>jour de la Crucifixion</a:t>
            </a:r>
            <a:r>
              <a:rPr lang="fr-FR" sz="1400" dirty="0">
                <a:latin typeface="Arial" panose="020B0604020202020204" pitchFamily="34" charset="0"/>
                <a:cs typeface="Arial" panose="020B0604020202020204" pitchFamily="34" charset="0"/>
              </a:rPr>
              <a:t> : était-ce au milieu de la semaine (selon la prophétie en Daniel 9.27) ou le vendredi comme enseigné dans le christianisme ?</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1960" y="2398434"/>
            <a:ext cx="3168352" cy="19497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098"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367199">
            <a:off x="577940" y="1298870"/>
            <a:ext cx="3353136" cy="472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9695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1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19</a:t>
            </a:fld>
            <a:endParaRPr lang="fr-FR" dirty="0">
              <a:solidFill>
                <a:schemeClr val="bg1">
                  <a:lumMod val="75000"/>
                </a:schemeClr>
              </a:solidFill>
            </a:endParaRPr>
          </a:p>
        </p:txBody>
      </p:sp>
      <p:sp>
        <p:nvSpPr>
          <p:cNvPr id="13" name="Double Wave 8"/>
          <p:cNvSpPr/>
          <p:nvPr/>
        </p:nvSpPr>
        <p:spPr>
          <a:xfrm rot="5400000">
            <a:off x="-2533128" y="2454958"/>
            <a:ext cx="5143500" cy="233583"/>
          </a:xfrm>
          <a:prstGeom prst="doubleWave">
            <a:avLst>
              <a:gd name="adj1" fmla="val 12500"/>
              <a:gd name="adj2" fmla="val 1880"/>
            </a:avLst>
          </a:prstGeom>
          <a:solidFill>
            <a:schemeClr val="tx1"/>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9" name="ZoneTexte 8"/>
          <p:cNvSpPr txBox="1"/>
          <p:nvPr/>
        </p:nvSpPr>
        <p:spPr>
          <a:xfrm>
            <a:off x="6695729" y="520997"/>
            <a:ext cx="2448271" cy="4455066"/>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Matt 27.45/50</a:t>
            </a:r>
          </a:p>
          <a:p>
            <a:r>
              <a:rPr lang="fr-FR" sz="1350" dirty="0">
                <a:solidFill>
                  <a:schemeClr val="bg1">
                    <a:lumMod val="50000"/>
                  </a:schemeClr>
                </a:solidFill>
                <a:latin typeface="Arial" panose="020B0604020202020204" pitchFamily="34" charset="0"/>
                <a:cs typeface="Arial" panose="020B0604020202020204" pitchFamily="34" charset="0"/>
              </a:rPr>
              <a:t>Entre midi et 15 heures</a:t>
            </a:r>
          </a:p>
          <a:p>
            <a:r>
              <a:rPr lang="fr-FR" sz="1350" dirty="0">
                <a:solidFill>
                  <a:schemeClr val="bg1">
                    <a:lumMod val="50000"/>
                  </a:schemeClr>
                </a:solidFill>
                <a:latin typeface="Arial" panose="020B0604020202020204" pitchFamily="34" charset="0"/>
                <a:cs typeface="Arial" panose="020B0604020202020204" pitchFamily="34" charset="0"/>
              </a:rPr>
              <a:t>(Psaume 22)</a:t>
            </a:r>
          </a:p>
          <a:p>
            <a:endParaRPr lang="fr-FR" sz="1350" dirty="0">
              <a:latin typeface="Arial" panose="020B0604020202020204" pitchFamily="34" charset="0"/>
              <a:cs typeface="Arial" panose="020B0604020202020204" pitchFamily="34" charset="0"/>
            </a:endParaRPr>
          </a:p>
          <a:p>
            <a:endParaRPr lang="fr-FR" sz="1350" dirty="0">
              <a:latin typeface="Arial" panose="020B0604020202020204" pitchFamily="34" charset="0"/>
              <a:cs typeface="Arial" panose="020B0604020202020204" pitchFamily="34" charset="0"/>
            </a:endParaRPr>
          </a:p>
          <a:p>
            <a:endParaRPr lang="fr-FR" sz="1350" dirty="0">
              <a:latin typeface="Arial" panose="020B0604020202020204" pitchFamily="34" charset="0"/>
              <a:cs typeface="Arial" panose="020B0604020202020204" pitchFamily="34" charset="0"/>
            </a:endParaRPr>
          </a:p>
          <a:p>
            <a:endParaRPr lang="fr-FR" sz="1350" dirty="0">
              <a:latin typeface="Arial" panose="020B0604020202020204" pitchFamily="34" charset="0"/>
              <a:cs typeface="Arial" panose="020B0604020202020204" pitchFamily="34" charset="0"/>
            </a:endParaRPr>
          </a:p>
          <a:p>
            <a:r>
              <a:rPr lang="fr-FR" sz="1350" dirty="0">
                <a:solidFill>
                  <a:srgbClr val="7030A0"/>
                </a:solidFill>
                <a:latin typeface="Arial" panose="020B0604020202020204" pitchFamily="34" charset="0"/>
                <a:cs typeface="Arial" panose="020B0604020202020204" pitchFamily="34" charset="0"/>
              </a:rPr>
              <a:t>Luc 23.46 </a:t>
            </a:r>
            <a:r>
              <a:rPr lang="fr-FR" sz="1350" dirty="0">
                <a:solidFill>
                  <a:srgbClr val="9D87B7"/>
                </a:solidFill>
                <a:latin typeface="Arial" panose="020B0604020202020204" pitchFamily="34" charset="0"/>
                <a:cs typeface="Arial" panose="020B0604020202020204" pitchFamily="34" charset="0"/>
              </a:rPr>
              <a:t>(Psaume 31)</a:t>
            </a:r>
          </a:p>
          <a:p>
            <a:r>
              <a:rPr lang="fr-FR" sz="1350" dirty="0">
                <a:solidFill>
                  <a:srgbClr val="0070C0"/>
                </a:solidFill>
                <a:latin typeface="Arial" panose="020B0604020202020204" pitchFamily="34" charset="0"/>
                <a:cs typeface="Arial" panose="020B0604020202020204" pitchFamily="34" charset="0"/>
              </a:rPr>
              <a:t>Jean 19.30  </a:t>
            </a:r>
            <a:r>
              <a:rPr lang="fr-FR" sz="1350" dirty="0">
                <a:solidFill>
                  <a:srgbClr val="00CC00"/>
                </a:solidFill>
                <a:latin typeface="Arial" panose="020B0604020202020204" pitchFamily="34" charset="0"/>
                <a:cs typeface="Arial" panose="020B0604020202020204" pitchFamily="34" charset="0"/>
              </a:rPr>
              <a:t>Marc 15.37/38</a:t>
            </a:r>
          </a:p>
          <a:p>
            <a:r>
              <a:rPr lang="fr-FR" sz="1350" dirty="0">
                <a:latin typeface="Arial" panose="020B0604020202020204" pitchFamily="34" charset="0"/>
                <a:cs typeface="Arial" panose="020B0604020202020204" pitchFamily="34" charset="0"/>
              </a:rPr>
              <a:t>Matt 27.51/52a</a:t>
            </a:r>
          </a:p>
          <a:p>
            <a:r>
              <a:rPr lang="fr-FR" sz="1350" dirty="0">
                <a:solidFill>
                  <a:schemeClr val="bg1">
                    <a:lumMod val="50000"/>
                  </a:schemeClr>
                </a:solidFill>
                <a:latin typeface="Arial" panose="020B0604020202020204" pitchFamily="34" charset="0"/>
                <a:cs typeface="Arial" panose="020B0604020202020204" pitchFamily="34" charset="0"/>
              </a:rPr>
              <a:t>(Matt 27.52b/53) = évènement situé </a:t>
            </a:r>
            <a:r>
              <a:rPr lang="fr-FR" sz="1350" u="sng" dirty="0">
                <a:solidFill>
                  <a:schemeClr val="bg1">
                    <a:lumMod val="50000"/>
                  </a:schemeClr>
                </a:solidFill>
                <a:latin typeface="Arial" panose="020B0604020202020204" pitchFamily="34" charset="0"/>
                <a:cs typeface="Arial" panose="020B0604020202020204" pitchFamily="34" charset="0"/>
              </a:rPr>
              <a:t>après la résurrection</a:t>
            </a:r>
            <a:r>
              <a:rPr lang="fr-FR" sz="1350" dirty="0">
                <a:solidFill>
                  <a:schemeClr val="bg1">
                    <a:lumMod val="50000"/>
                  </a:schemeClr>
                </a:solidFill>
                <a:latin typeface="Arial" panose="020B0604020202020204" pitchFamily="34" charset="0"/>
                <a:cs typeface="Arial" panose="020B0604020202020204" pitchFamily="34" charset="0"/>
              </a:rPr>
              <a:t> de Yahusha</a:t>
            </a:r>
          </a:p>
          <a:p>
            <a:endParaRPr lang="fr-FR" sz="1350" dirty="0">
              <a:solidFill>
                <a:schemeClr val="bg1">
                  <a:lumMod val="50000"/>
                </a:schemeClr>
              </a:solidFill>
              <a:latin typeface="Arial" panose="020B0604020202020204" pitchFamily="34" charset="0"/>
              <a:cs typeface="Arial" panose="020B0604020202020204" pitchFamily="34" charset="0"/>
            </a:endParaRPr>
          </a:p>
          <a:p>
            <a:r>
              <a:rPr lang="fr-FR" sz="1350" dirty="0">
                <a:latin typeface="Arial" panose="020B0604020202020204" pitchFamily="34" charset="0"/>
                <a:cs typeface="Arial" panose="020B0604020202020204" pitchFamily="34" charset="0"/>
              </a:rPr>
              <a:t>Matt 27.54</a:t>
            </a:r>
          </a:p>
          <a:p>
            <a:r>
              <a:rPr lang="fr-FR" sz="1350" dirty="0">
                <a:solidFill>
                  <a:srgbClr val="7030A0"/>
                </a:solidFill>
                <a:latin typeface="Arial" panose="020B0604020202020204" pitchFamily="34" charset="0"/>
                <a:cs typeface="Arial" panose="020B0604020202020204" pitchFamily="34" charset="0"/>
              </a:rPr>
              <a:t>Luc 23.47</a:t>
            </a:r>
          </a:p>
          <a:p>
            <a:endParaRPr lang="fr-FR" sz="1350" dirty="0">
              <a:solidFill>
                <a:srgbClr val="7030A0"/>
              </a:solidFill>
              <a:latin typeface="Arial" panose="020B0604020202020204" pitchFamily="34" charset="0"/>
              <a:cs typeface="Arial" panose="020B0604020202020204" pitchFamily="34" charset="0"/>
            </a:endParaRPr>
          </a:p>
          <a:p>
            <a:endParaRPr lang="fr-FR" sz="1350" dirty="0">
              <a:solidFill>
                <a:srgbClr val="7030A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19.31</a:t>
            </a:r>
          </a:p>
          <a:p>
            <a:r>
              <a:rPr lang="fr-FR" sz="1350" dirty="0">
                <a:solidFill>
                  <a:schemeClr val="tx2">
                    <a:lumMod val="60000"/>
                    <a:lumOff val="40000"/>
                  </a:schemeClr>
                </a:solidFill>
                <a:latin typeface="Arial" panose="020B0604020202020204" pitchFamily="34" charset="0"/>
                <a:cs typeface="Arial" panose="020B0604020202020204" pitchFamily="34" charset="0"/>
              </a:rPr>
              <a:t>Combien de temps tout cela aura-t-il pris ?</a:t>
            </a:r>
          </a:p>
        </p:txBody>
      </p:sp>
      <p:sp>
        <p:nvSpPr>
          <p:cNvPr id="11" name="ZoneTexte 10"/>
          <p:cNvSpPr txBox="1"/>
          <p:nvPr/>
        </p:nvSpPr>
        <p:spPr>
          <a:xfrm>
            <a:off x="193254" y="520997"/>
            <a:ext cx="6538985" cy="4455066"/>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Or, depuis la sixième heure, il y eut des ténèbres sur tout le pays, jusqu'à la neuvième heure. Et vers la neuvième heure, Yahusha s'écria d'une voix forte, en disant : « </a:t>
            </a:r>
            <a:r>
              <a:rPr lang="fr-FR" sz="1350" u="sng" dirty="0" err="1">
                <a:latin typeface="Arial" panose="020B0604020202020204" pitchFamily="34" charset="0"/>
                <a:cs typeface="Arial" panose="020B0604020202020204" pitchFamily="34" charset="0"/>
              </a:rPr>
              <a:t>Éli</a:t>
            </a:r>
            <a:r>
              <a:rPr lang="fr-FR" sz="1350" u="sng" dirty="0">
                <a:latin typeface="Arial" panose="020B0604020202020204" pitchFamily="34" charset="0"/>
                <a:cs typeface="Arial" panose="020B0604020202020204" pitchFamily="34" charset="0"/>
              </a:rPr>
              <a:t>, </a:t>
            </a:r>
            <a:r>
              <a:rPr lang="fr-FR" sz="1350" u="sng" dirty="0" err="1">
                <a:latin typeface="Arial" panose="020B0604020202020204" pitchFamily="34" charset="0"/>
                <a:cs typeface="Arial" panose="020B0604020202020204" pitchFamily="34" charset="0"/>
              </a:rPr>
              <a:t>Éli</a:t>
            </a:r>
            <a:r>
              <a:rPr lang="fr-FR" sz="1350" u="sng" dirty="0">
                <a:latin typeface="Arial" panose="020B0604020202020204" pitchFamily="34" charset="0"/>
                <a:cs typeface="Arial" panose="020B0604020202020204" pitchFamily="34" charset="0"/>
              </a:rPr>
              <a:t>, lama </a:t>
            </a:r>
            <a:r>
              <a:rPr lang="fr-FR" sz="1350" u="sng" dirty="0" err="1">
                <a:latin typeface="Arial" panose="020B0604020202020204" pitchFamily="34" charset="0"/>
                <a:cs typeface="Arial" panose="020B0604020202020204" pitchFamily="34" charset="0"/>
              </a:rPr>
              <a:t>sabachthani</a:t>
            </a:r>
            <a:r>
              <a:rPr lang="fr-FR" sz="1350" u="sng" dirty="0">
                <a:latin typeface="Arial" panose="020B0604020202020204" pitchFamily="34" charset="0"/>
                <a:cs typeface="Arial" panose="020B0604020202020204" pitchFamily="34" charset="0"/>
              </a:rPr>
              <a:t> ?</a:t>
            </a:r>
            <a:r>
              <a:rPr lang="fr-FR" sz="1350" dirty="0">
                <a:latin typeface="Arial" panose="020B0604020202020204" pitchFamily="34" charset="0"/>
                <a:cs typeface="Arial" panose="020B0604020202020204" pitchFamily="34" charset="0"/>
              </a:rPr>
              <a:t> » c'est-à-dire : « mon El, mon El, pourquoi m'as-tu abandonné ? » Et quelques-uns de ceux qui étaient présents, ayant entendu cela, disaient : « il appelle Élie ». Et aussitôt quelqu'un d'entre eux courut, et prit une éponge, et l'ayant remplie de vinaigre, il la mit au bout d'un roseau, et lui en donna à boire. Et les autres disaient : « attendez, voyons si Élie viendra le délivrer. » </a:t>
            </a:r>
            <a:r>
              <a:rPr lang="fr-FR" sz="1350" dirty="0">
                <a:solidFill>
                  <a:srgbClr val="7030A0"/>
                </a:solidFill>
                <a:latin typeface="Arial" panose="020B0604020202020204" pitchFamily="34" charset="0"/>
                <a:cs typeface="Arial" panose="020B0604020202020204" pitchFamily="34" charset="0"/>
              </a:rPr>
              <a:t>Yahusha s'écriant d'une voix forte, dit : Mon Père, je remets mon esprit entre tes mains. Et ayant dit cela, </a:t>
            </a:r>
            <a:r>
              <a:rPr lang="fr-FR" sz="1350" dirty="0">
                <a:solidFill>
                  <a:srgbClr val="0070C0"/>
                </a:solidFill>
                <a:latin typeface="Arial" panose="020B0604020202020204" pitchFamily="34" charset="0"/>
                <a:cs typeface="Arial" panose="020B0604020202020204" pitchFamily="34" charset="0"/>
              </a:rPr>
              <a:t>et ayant baissé la tête </a:t>
            </a:r>
            <a:r>
              <a:rPr lang="fr-FR" sz="1350" dirty="0">
                <a:solidFill>
                  <a:srgbClr val="00CC00"/>
                </a:solidFill>
                <a:latin typeface="Arial" panose="020B0604020202020204" pitchFamily="34" charset="0"/>
                <a:cs typeface="Arial" panose="020B0604020202020204" pitchFamily="34" charset="0"/>
              </a:rPr>
              <a:t>il rendit l'esprit. Et le voile du temple se déchira en deux, </a:t>
            </a:r>
            <a:r>
              <a:rPr lang="fr-FR" sz="1350" dirty="0">
                <a:latin typeface="Arial" panose="020B0604020202020204" pitchFamily="34" charset="0"/>
                <a:cs typeface="Arial" panose="020B0604020202020204" pitchFamily="34" charset="0"/>
              </a:rPr>
              <a:t>depuis le haut jusqu'en bas, la terre trembla, les rochers se fendirent, les sépulcres s'ouvrirent, </a:t>
            </a:r>
            <a:r>
              <a:rPr lang="fr-FR" sz="1350" dirty="0">
                <a:solidFill>
                  <a:schemeClr val="bg1">
                    <a:lumMod val="50000"/>
                  </a:schemeClr>
                </a:solidFill>
                <a:latin typeface="Arial" panose="020B0604020202020204" pitchFamily="34" charset="0"/>
                <a:cs typeface="Arial" panose="020B0604020202020204" pitchFamily="34" charset="0"/>
              </a:rPr>
              <a:t>(et plusieurs corps de saints qui étaient morts, ressuscitèrent ; et étant sortis de leurs sépulcres après sa résurrection, ils entrèrent dans la sainte cité, et ils furent vus de plusieurs personnes.)</a:t>
            </a:r>
          </a:p>
          <a:p>
            <a:r>
              <a:rPr lang="fr-FR" sz="1350" dirty="0">
                <a:latin typeface="Arial" panose="020B0604020202020204" pitchFamily="34" charset="0"/>
                <a:cs typeface="Arial" panose="020B0604020202020204" pitchFamily="34" charset="0"/>
              </a:rPr>
              <a:t>Quand le centenier et ceux qui gardaient Yahusha avec lui, eurent vu le tremblement de terre et ce qui était arrivé, ils furent fort effrayés, </a:t>
            </a:r>
            <a:r>
              <a:rPr lang="fr-FR" sz="1350" dirty="0">
                <a:solidFill>
                  <a:srgbClr val="7030A0"/>
                </a:solidFill>
                <a:latin typeface="Arial" panose="020B0604020202020204" pitchFamily="34" charset="0"/>
                <a:cs typeface="Arial" panose="020B0604020202020204" pitchFamily="34" charset="0"/>
              </a:rPr>
              <a:t>(le centenier) donna gloire à Elohim</a:t>
            </a:r>
            <a:r>
              <a:rPr lang="fr-FR" sz="1350" dirty="0">
                <a:latin typeface="Arial" panose="020B0604020202020204" pitchFamily="34" charset="0"/>
                <a:cs typeface="Arial" panose="020B0604020202020204" pitchFamily="34" charset="0"/>
              </a:rPr>
              <a:t>, en disant : </a:t>
            </a:r>
            <a:r>
              <a:rPr lang="fr-FR" sz="1350" dirty="0">
                <a:solidFill>
                  <a:srgbClr val="7030A0"/>
                </a:solidFill>
                <a:latin typeface="Arial" panose="020B0604020202020204" pitchFamily="34" charset="0"/>
                <a:cs typeface="Arial" panose="020B0604020202020204" pitchFamily="34" charset="0"/>
              </a:rPr>
              <a:t>certainement cet homme était juste, </a:t>
            </a:r>
            <a:r>
              <a:rPr lang="fr-FR" sz="1350" dirty="0">
                <a:latin typeface="Arial" panose="020B0604020202020204" pitchFamily="34" charset="0"/>
                <a:cs typeface="Arial" panose="020B0604020202020204" pitchFamily="34" charset="0"/>
              </a:rPr>
              <a:t>véritablement celui-ci était le Fils de YHWH.</a:t>
            </a:r>
          </a:p>
          <a:p>
            <a:r>
              <a:rPr lang="fr-FR" sz="1350" dirty="0">
                <a:solidFill>
                  <a:srgbClr val="0070C0"/>
                </a:solidFill>
                <a:latin typeface="Arial" panose="020B0604020202020204" pitchFamily="34" charset="0"/>
                <a:cs typeface="Arial" panose="020B0604020202020204" pitchFamily="34" charset="0"/>
              </a:rPr>
              <a:t>Or, les Juifs, de peur que les corps ne demeurassent sur la croix le jour du shabbat (car c'était la </a:t>
            </a:r>
            <a:r>
              <a:rPr lang="fr-FR" sz="1350" b="1" dirty="0">
                <a:solidFill>
                  <a:srgbClr val="0070C0"/>
                </a:solidFill>
                <a:latin typeface="Arial" panose="020B0604020202020204" pitchFamily="34" charset="0"/>
                <a:cs typeface="Arial" panose="020B0604020202020204" pitchFamily="34" charset="0"/>
              </a:rPr>
              <a:t>préparation</a:t>
            </a:r>
            <a:r>
              <a:rPr lang="fr-FR" sz="1350" dirty="0">
                <a:solidFill>
                  <a:srgbClr val="0070C0"/>
                </a:solidFill>
                <a:latin typeface="Arial" panose="020B0604020202020204" pitchFamily="34" charset="0"/>
                <a:cs typeface="Arial" panose="020B0604020202020204" pitchFamily="34" charset="0"/>
              </a:rPr>
              <a:t>, et ce shabbat était un </a:t>
            </a:r>
            <a:r>
              <a:rPr lang="fr-FR" sz="1350" u="sng" dirty="0">
                <a:solidFill>
                  <a:srgbClr val="0070C0"/>
                </a:solidFill>
                <a:latin typeface="Arial" panose="020B0604020202020204" pitchFamily="34" charset="0"/>
                <a:cs typeface="Arial" panose="020B0604020202020204" pitchFamily="34" charset="0"/>
              </a:rPr>
              <a:t>grand jour</a:t>
            </a:r>
            <a:r>
              <a:rPr lang="fr-FR" sz="1350" dirty="0">
                <a:solidFill>
                  <a:srgbClr val="0070C0"/>
                </a:solidFill>
                <a:latin typeface="Arial" panose="020B0604020202020204" pitchFamily="34" charset="0"/>
                <a:cs typeface="Arial" panose="020B0604020202020204" pitchFamily="34" charset="0"/>
              </a:rPr>
              <a:t>), demandèrent à Pilate qu'on rompît les jambes aux crucifiés, et qu'on les enlevât.</a:t>
            </a:r>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entre la 6</a:t>
            </a:r>
            <a:r>
              <a:rPr lang="fr-FR" sz="2000" u="sng" baseline="30000" dirty="0">
                <a:latin typeface="Charlemagne Std" pitchFamily="82" charset="0"/>
                <a:ea typeface="Batang" panose="02030600000101010101" pitchFamily="18" charset="-127"/>
                <a:cs typeface="Arial" panose="020B0604020202020204" pitchFamily="34" charset="0"/>
              </a:rPr>
              <a:t>e</a:t>
            </a:r>
            <a:r>
              <a:rPr lang="fr-FR" sz="2000" u="sng" dirty="0">
                <a:latin typeface="Charlemagne Std" pitchFamily="82" charset="0"/>
                <a:ea typeface="Batang" panose="02030600000101010101" pitchFamily="18" charset="-127"/>
                <a:cs typeface="Arial" panose="020B0604020202020204" pitchFamily="34" charset="0"/>
              </a:rPr>
              <a:t> et la 9</a:t>
            </a:r>
            <a:r>
              <a:rPr lang="fr-FR" sz="2000" u="sng" baseline="30000" dirty="0">
                <a:latin typeface="Charlemagne Std" pitchFamily="82" charset="0"/>
                <a:ea typeface="Batang" panose="02030600000101010101" pitchFamily="18" charset="-127"/>
                <a:cs typeface="Arial" panose="020B0604020202020204" pitchFamily="34" charset="0"/>
              </a:rPr>
              <a:t>e</a:t>
            </a:r>
            <a:r>
              <a:rPr lang="fr-FR" sz="2000" u="sng" dirty="0">
                <a:latin typeface="Charlemagne Std" pitchFamily="82" charset="0"/>
                <a:ea typeface="Batang" panose="02030600000101010101" pitchFamily="18" charset="-127"/>
                <a:cs typeface="Arial" panose="020B0604020202020204" pitchFamily="34" charset="0"/>
              </a:rPr>
              <a:t> heure</a:t>
            </a:r>
            <a:r>
              <a:rPr lang="fr-FR" sz="2000" dirty="0">
                <a:latin typeface="Batang" panose="02030600000101010101" pitchFamily="18" charset="-127"/>
                <a:ea typeface="Batang" panose="02030600000101010101" pitchFamily="18" charset="-127"/>
                <a:cs typeface="Arial" panose="020B0604020202020204" pitchFamily="34" charset="0"/>
              </a:rPr>
              <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61369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500"/>
                                        <p:tgtEl>
                                          <p:spTgt spid="9">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Effect transition="in" filter="fade">
                                      <p:cBhvr>
                                        <p:cTn id="25" dur="500"/>
                                        <p:tgtEl>
                                          <p:spTgt spid="9">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10" end="10"/>
                                            </p:txEl>
                                          </p:spTgt>
                                        </p:tgtEl>
                                        <p:attrNameLst>
                                          <p:attrName>style.visibility</p:attrName>
                                        </p:attrNameLst>
                                      </p:cBhvr>
                                      <p:to>
                                        <p:strVal val="visible"/>
                                      </p:to>
                                    </p:set>
                                    <p:animEffect transition="in" filter="fade">
                                      <p:cBhvr>
                                        <p:cTn id="28" dur="500"/>
                                        <p:tgtEl>
                                          <p:spTgt spid="9">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500"/>
                                        <p:tgtEl>
                                          <p:spTgt spid="11">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12" end="12"/>
                                            </p:txEl>
                                          </p:spTgt>
                                        </p:tgtEl>
                                        <p:attrNameLst>
                                          <p:attrName>style.visibility</p:attrName>
                                        </p:attrNameLst>
                                      </p:cBhvr>
                                      <p:to>
                                        <p:strVal val="visible"/>
                                      </p:to>
                                    </p:set>
                                    <p:animEffect transition="in" filter="fade">
                                      <p:cBhvr>
                                        <p:cTn id="36" dur="500"/>
                                        <p:tgtEl>
                                          <p:spTgt spid="9">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animEffect transition="in" filter="fade">
                                      <p:cBhvr>
                                        <p:cTn id="39" dur="500"/>
                                        <p:tgtEl>
                                          <p:spTgt spid="9">
                                            <p:txEl>
                                              <p:pRg st="13" end="1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16" end="16"/>
                                            </p:txEl>
                                          </p:spTgt>
                                        </p:tgtEl>
                                        <p:attrNameLst>
                                          <p:attrName>style.visibility</p:attrName>
                                        </p:attrNameLst>
                                      </p:cBhvr>
                                      <p:to>
                                        <p:strVal val="visible"/>
                                      </p:to>
                                    </p:set>
                                    <p:animEffect transition="in" filter="fade">
                                      <p:cBhvr>
                                        <p:cTn id="47" dur="500"/>
                                        <p:tgtEl>
                                          <p:spTgt spid="9">
                                            <p:txEl>
                                              <p:pRg st="16" end="1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17" end="17"/>
                                            </p:txEl>
                                          </p:spTgt>
                                        </p:tgtEl>
                                        <p:attrNameLst>
                                          <p:attrName>style.visibility</p:attrName>
                                        </p:attrNameLst>
                                      </p:cBhvr>
                                      <p:to>
                                        <p:strVal val="visible"/>
                                      </p:to>
                                    </p:set>
                                    <p:animEffect transition="in" filter="fade">
                                      <p:cBhvr>
                                        <p:cTn id="50" dur="5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a:t>
            </a:fld>
            <a:endParaRPr lang="fr-FR" dirty="0">
              <a:solidFill>
                <a:schemeClr val="bg1">
                  <a:lumMod val="75000"/>
                </a:schemeClr>
              </a:solidFill>
            </a:endParaRPr>
          </a:p>
        </p:txBody>
      </p:sp>
      <p:sp>
        <p:nvSpPr>
          <p:cNvPr id="7" name="TextBox 4"/>
          <p:cNvSpPr txBox="1"/>
          <p:nvPr/>
        </p:nvSpPr>
        <p:spPr>
          <a:xfrm>
            <a:off x="-13717" y="195486"/>
            <a:ext cx="9144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err="1">
                <a:solidFill>
                  <a:srgbClr val="FFFF66"/>
                </a:solidFill>
                <a:effectLst>
                  <a:outerShdw blurRad="38100" dist="38100" dir="2700000" algn="tl">
                    <a:srgbClr val="000000">
                      <a:alpha val="43137"/>
                    </a:srgbClr>
                  </a:outerShdw>
                </a:effectLst>
                <a:latin typeface="Rockwell" pitchFamily="18" charset="0"/>
              </a:rPr>
              <a:t>L’arrestation</a:t>
            </a:r>
            <a:r>
              <a:rPr lang="en-US" sz="3600" b="1" dirty="0">
                <a:solidFill>
                  <a:srgbClr val="FFFF66"/>
                </a:solidFill>
                <a:effectLst>
                  <a:outerShdw blurRad="38100" dist="38100" dir="2700000" algn="tl">
                    <a:srgbClr val="000000">
                      <a:alpha val="43137"/>
                    </a:srgbClr>
                  </a:outerShdw>
                </a:effectLst>
                <a:latin typeface="Rockwell" pitchFamily="18" charset="0"/>
              </a:rPr>
              <a:t> de Yahusha</a:t>
            </a:r>
          </a:p>
        </p:txBody>
      </p:sp>
      <p:sp>
        <p:nvSpPr>
          <p:cNvPr id="4" name="ZoneTexte 3"/>
          <p:cNvSpPr txBox="1"/>
          <p:nvPr/>
        </p:nvSpPr>
        <p:spPr>
          <a:xfrm>
            <a:off x="3742487" y="4297257"/>
            <a:ext cx="3186330" cy="307777"/>
          </a:xfrm>
          <a:prstGeom prst="rect">
            <a:avLst/>
          </a:prstGeom>
          <a:noFill/>
        </p:spPr>
        <p:txBody>
          <a:bodyPr wrap="square" rtlCol="0">
            <a:spAutoFit/>
          </a:bodyPr>
          <a:lstStyle/>
          <a:p>
            <a:pPr algn="r"/>
            <a:r>
              <a:rPr lang="fr-FR" sz="1400" i="1" dirty="0">
                <a:solidFill>
                  <a:schemeClr val="bg1">
                    <a:lumMod val="95000"/>
                  </a:schemeClr>
                </a:solidFill>
              </a:rPr>
              <a:t>Arrestation de Jésus</a:t>
            </a:r>
            <a:r>
              <a:rPr lang="fr-FR" sz="1400" dirty="0">
                <a:solidFill>
                  <a:schemeClr val="bg1">
                    <a:lumMod val="95000"/>
                  </a:schemeClr>
                </a:solidFill>
              </a:rPr>
              <a:t>,</a:t>
            </a:r>
            <a:r>
              <a:rPr lang="fr-FR" sz="1400" i="1" dirty="0">
                <a:solidFill>
                  <a:schemeClr val="bg1">
                    <a:lumMod val="95000"/>
                  </a:schemeClr>
                </a:solidFill>
              </a:rPr>
              <a:t> </a:t>
            </a:r>
            <a:r>
              <a:rPr lang="fr-FR" sz="1400" dirty="0">
                <a:solidFill>
                  <a:schemeClr val="bg1">
                    <a:lumMod val="95000"/>
                  </a:schemeClr>
                </a:solidFill>
              </a:rPr>
              <a:t>Rembrandt van Rijn</a:t>
            </a:r>
          </a:p>
        </p:txBody>
      </p:sp>
      <p:pic>
        <p:nvPicPr>
          <p:cNvPr id="2050"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7748" y="1131590"/>
            <a:ext cx="4741069" cy="3149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4087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20</a:t>
            </a:fld>
            <a:endParaRPr lang="fr-FR" dirty="0">
              <a:solidFill>
                <a:schemeClr val="bg1">
                  <a:lumMod val="75000"/>
                </a:schemeClr>
              </a:solidFill>
            </a:endParaRPr>
          </a:p>
        </p:txBody>
      </p:sp>
      <p:sp>
        <p:nvSpPr>
          <p:cNvPr id="2" name="Rectangle 1"/>
          <p:cNvSpPr/>
          <p:nvPr/>
        </p:nvSpPr>
        <p:spPr>
          <a:xfrm>
            <a:off x="0" y="0"/>
            <a:ext cx="9144000" cy="51435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269323" y="105852"/>
            <a:ext cx="6660232" cy="461665"/>
          </a:xfrm>
          <a:prstGeom prst="rect">
            <a:avLst/>
          </a:prstGeom>
        </p:spPr>
        <p:txBody>
          <a:bodyPr wrap="square">
            <a:spAutoFit/>
          </a:bodyPr>
          <a:lstStyle/>
          <a:p>
            <a:pPr lvl="0" algn="ctr"/>
            <a:r>
              <a:rPr lang="fr-FR" sz="24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De la 5</a:t>
            </a:r>
            <a:r>
              <a:rPr lang="fr-FR" sz="2400" baseline="300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e</a:t>
            </a:r>
            <a:r>
              <a:rPr lang="fr-FR" sz="24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 à la 6</a:t>
            </a:r>
            <a:r>
              <a:rPr lang="fr-FR" sz="2400" baseline="300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e</a:t>
            </a:r>
            <a:r>
              <a:rPr lang="fr-FR" sz="24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 puis de la 9</a:t>
            </a:r>
            <a:r>
              <a:rPr lang="fr-FR" sz="2400" baseline="300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e</a:t>
            </a:r>
            <a:r>
              <a:rPr lang="fr-FR" sz="24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 à la 10</a:t>
            </a:r>
            <a:r>
              <a:rPr lang="fr-FR" sz="2400" baseline="300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e </a:t>
            </a:r>
            <a:r>
              <a:rPr lang="fr-FR" sz="2400" dirty="0">
                <a:solidFill>
                  <a:srgbClr val="FFFF00"/>
                </a:solidFill>
                <a:latin typeface="Segoe UI Symbol" panose="020B0502040204020203" pitchFamily="34" charset="0"/>
                <a:ea typeface="Segoe UI Symbol" panose="020B0502040204020203" pitchFamily="34" charset="0"/>
                <a:cs typeface="Arial" panose="020B0604020202020204" pitchFamily="34" charset="0"/>
              </a:rPr>
              <a:t>heure </a:t>
            </a:r>
            <a:endParaRPr lang="fr-FR" sz="2400" b="1" dirty="0">
              <a:solidFill>
                <a:srgbClr val="FFFF0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15" name="Rectangle 14"/>
          <p:cNvSpPr/>
          <p:nvPr/>
        </p:nvSpPr>
        <p:spPr>
          <a:xfrm>
            <a:off x="0" y="631417"/>
            <a:ext cx="9144000" cy="353943"/>
          </a:xfrm>
          <a:prstGeom prst="rect">
            <a:avLst/>
          </a:prstGeom>
        </p:spPr>
        <p:txBody>
          <a:bodyPr wrap="square">
            <a:spAutoFit/>
          </a:bodyPr>
          <a:lstStyle/>
          <a:p>
            <a:pPr lvl="0"/>
            <a:r>
              <a:rPr lang="fr-FR" sz="1700" u="sng" dirty="0">
                <a:solidFill>
                  <a:schemeClr val="bg1"/>
                </a:solidFill>
                <a:latin typeface="Segoe UI" panose="020B0502040204020203" pitchFamily="34" charset="0"/>
                <a:ea typeface="Segoe UI" panose="020B0502040204020203" pitchFamily="34" charset="0"/>
                <a:cs typeface="Segoe UI" panose="020B0502040204020203" pitchFamily="34" charset="0"/>
              </a:rPr>
              <a:t>Question</a:t>
            </a:r>
            <a:r>
              <a:rPr lang="fr-FR" sz="1700" dirty="0">
                <a:solidFill>
                  <a:schemeClr val="bg1"/>
                </a:solidFill>
                <a:latin typeface="Segoe UI" panose="020B0502040204020203" pitchFamily="34" charset="0"/>
                <a:ea typeface="Segoe UI" panose="020B0502040204020203" pitchFamily="34" charset="0"/>
                <a:cs typeface="Segoe UI" panose="020B0502040204020203" pitchFamily="34" charset="0"/>
              </a:rPr>
              <a:t> : Comment passer de la lumière aux ténèbres, puis revenir à la lumière ? </a:t>
            </a:r>
            <a:endParaRPr lang="fr-FR" sz="17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à coins arrondis 15"/>
          <p:cNvSpPr/>
          <p:nvPr/>
        </p:nvSpPr>
        <p:spPr>
          <a:xfrm rot="16200000">
            <a:off x="4247964" y="-796734"/>
            <a:ext cx="648072" cy="514349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rot="10800000" flipV="1">
            <a:off x="3059832" y="1575575"/>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a:off x="5741987" y="1558991"/>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a:endCxn id="26" idx="6"/>
          </p:cNvCxnSpPr>
          <p:nvPr/>
        </p:nvCxnSpPr>
        <p:spPr>
          <a:xfrm flipH="1">
            <a:off x="3720741" y="1787787"/>
            <a:ext cx="2" cy="381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6" name="Organigramme : Connecteur 25"/>
          <p:cNvSpPr/>
          <p:nvPr/>
        </p:nvSpPr>
        <p:spPr>
          <a:xfrm rot="10800000" flipV="1">
            <a:off x="3720741" y="1575575"/>
            <a:ext cx="1790511"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8" name="Picture 6" descr="Image result for main interrupteur bo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0904" y="2130238"/>
            <a:ext cx="662777" cy="662777"/>
          </a:xfrm>
          <a:prstGeom prst="ellipse">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41506" y="3072000"/>
            <a:ext cx="7308304" cy="353943"/>
          </a:xfrm>
          <a:prstGeom prst="rect">
            <a:avLst/>
          </a:prstGeom>
        </p:spPr>
        <p:txBody>
          <a:bodyPr wrap="square">
            <a:spAutoFit/>
          </a:bodyPr>
          <a:lstStyle/>
          <a:p>
            <a:pPr lvl="0"/>
            <a:r>
              <a:rPr lang="fr-FR" sz="1700" u="sng" dirty="0">
                <a:solidFill>
                  <a:schemeClr val="bg1"/>
                </a:solidFill>
                <a:latin typeface="Segoe UI" panose="020B0502040204020203" pitchFamily="34" charset="0"/>
                <a:ea typeface="Segoe UI" panose="020B0502040204020203" pitchFamily="34" charset="0"/>
                <a:cs typeface="Segoe UI" panose="020B0502040204020203" pitchFamily="34" charset="0"/>
              </a:rPr>
              <a:t>Réponse</a:t>
            </a:r>
            <a:r>
              <a:rPr lang="fr-FR" sz="1700" dirty="0">
                <a:solidFill>
                  <a:schemeClr val="bg1"/>
                </a:solidFill>
                <a:latin typeface="Segoe UI" panose="020B0502040204020203" pitchFamily="34" charset="0"/>
                <a:ea typeface="Segoe UI" panose="020B0502040204020203" pitchFamily="34" charset="0"/>
                <a:cs typeface="Segoe UI" panose="020B0502040204020203" pitchFamily="34" charset="0"/>
              </a:rPr>
              <a:t> : Toujours par des périodes de transition = les crépuscules.</a:t>
            </a:r>
            <a:endParaRPr lang="fr-FR" sz="17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43" name="Picture 6" descr="Image result for main interrupteur bo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0187" y="2139701"/>
            <a:ext cx="662777" cy="662777"/>
          </a:xfrm>
          <a:prstGeom prst="ellipse">
            <a:avLst/>
          </a:prstGeom>
          <a:noFill/>
          <a:extLst>
            <a:ext uri="{909E8E84-426E-40DD-AFC4-6F175D3DCCD1}">
              <a14:hiddenFill xmlns:a14="http://schemas.microsoft.com/office/drawing/2010/main">
                <a:solidFill>
                  <a:srgbClr val="FFFFFF"/>
                </a:solidFill>
              </a14:hiddenFill>
            </a:ext>
          </a:extLst>
        </p:spPr>
      </p:pic>
      <p:pic>
        <p:nvPicPr>
          <p:cNvPr id="45" name="Picture 8" descr="Image result for point d'interrogation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8968" y="1542407"/>
            <a:ext cx="465216" cy="46521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Image result for point d'interrogation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8968" y="1525823"/>
            <a:ext cx="465216" cy="46521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à coins arrondis 47"/>
          <p:cNvSpPr/>
          <p:nvPr/>
        </p:nvSpPr>
        <p:spPr>
          <a:xfrm rot="16200000">
            <a:off x="4247963" y="1404157"/>
            <a:ext cx="648072" cy="5143499"/>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Organigramme : Connecteur 48"/>
          <p:cNvSpPr/>
          <p:nvPr/>
        </p:nvSpPr>
        <p:spPr>
          <a:xfrm rot="10800000" flipV="1">
            <a:off x="3059831" y="3776466"/>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Organigramme : Connecteur 49"/>
          <p:cNvSpPr/>
          <p:nvPr/>
        </p:nvSpPr>
        <p:spPr>
          <a:xfrm>
            <a:off x="5741986" y="3759882"/>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Organigramme : Connecteur 50"/>
          <p:cNvSpPr/>
          <p:nvPr/>
        </p:nvSpPr>
        <p:spPr>
          <a:xfrm rot="10800000" flipV="1">
            <a:off x="3720740" y="3776466"/>
            <a:ext cx="1790511"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Organigramme : Connecteur 51"/>
          <p:cNvSpPr/>
          <p:nvPr/>
        </p:nvSpPr>
        <p:spPr>
          <a:xfrm rot="10800000" flipV="1">
            <a:off x="3412136" y="3777373"/>
            <a:ext cx="432048" cy="432048"/>
          </a:xfrm>
          <a:prstGeom prst="flowChartConnector">
            <a:avLst/>
          </a:prstGeom>
          <a:gradFill flip="none" rotWithShape="1">
            <a:gsLst>
              <a:gs pos="52000">
                <a:srgbClr val="FFFF66">
                  <a:shade val="30000"/>
                  <a:satMod val="115000"/>
                </a:srgbClr>
              </a:gs>
              <a:gs pos="88000">
                <a:schemeClr val="tx1">
                  <a:lumMod val="70000"/>
                </a:schemeClr>
              </a:gs>
              <a:gs pos="26000">
                <a:srgbClr val="FFFF66">
                  <a:shade val="67500"/>
                  <a:satMod val="115000"/>
                </a:srgbClr>
              </a:gs>
              <a:gs pos="0">
                <a:srgbClr val="FFFF66">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Organigramme : Connecteur 54"/>
          <p:cNvSpPr/>
          <p:nvPr/>
        </p:nvSpPr>
        <p:spPr>
          <a:xfrm flipV="1">
            <a:off x="5375552" y="3759882"/>
            <a:ext cx="432048" cy="432048"/>
          </a:xfrm>
          <a:prstGeom prst="flowChartConnector">
            <a:avLst/>
          </a:prstGeom>
          <a:gradFill flip="none" rotWithShape="1">
            <a:gsLst>
              <a:gs pos="52000">
                <a:srgbClr val="FFFF66">
                  <a:shade val="30000"/>
                  <a:satMod val="115000"/>
                </a:srgbClr>
              </a:gs>
              <a:gs pos="88000">
                <a:schemeClr val="tx1">
                  <a:lumMod val="70000"/>
                </a:schemeClr>
              </a:gs>
              <a:gs pos="26000">
                <a:srgbClr val="FFFF66">
                  <a:shade val="67500"/>
                  <a:satMod val="115000"/>
                </a:srgbClr>
              </a:gs>
              <a:gs pos="0">
                <a:srgbClr val="FFFF66">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2528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ou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ou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anim calcmode="lin" valueType="num">
                                      <p:cBhvr>
                                        <p:cTn id="40" dur="1000" fill="hold"/>
                                        <p:tgtEl>
                                          <p:spTgt spid="3078"/>
                                        </p:tgtEl>
                                        <p:attrNameLst>
                                          <p:attrName>ppt_w</p:attrName>
                                        </p:attrNameLst>
                                      </p:cBhvr>
                                      <p:tavLst>
                                        <p:tav tm="0">
                                          <p:val>
                                            <p:fltVal val="0"/>
                                          </p:val>
                                        </p:tav>
                                        <p:tav tm="100000">
                                          <p:val>
                                            <p:strVal val="#ppt_w"/>
                                          </p:val>
                                        </p:tav>
                                      </p:tavLst>
                                    </p:anim>
                                    <p:anim calcmode="lin" valueType="num">
                                      <p:cBhvr>
                                        <p:cTn id="41" dur="1000" fill="hold"/>
                                        <p:tgtEl>
                                          <p:spTgt spid="3078"/>
                                        </p:tgtEl>
                                        <p:attrNameLst>
                                          <p:attrName>ppt_h</p:attrName>
                                        </p:attrNameLst>
                                      </p:cBhvr>
                                      <p:tavLst>
                                        <p:tav tm="0">
                                          <p:val>
                                            <p:fltVal val="0"/>
                                          </p:val>
                                        </p:tav>
                                        <p:tav tm="100000">
                                          <p:val>
                                            <p:strVal val="#ppt_h"/>
                                          </p:val>
                                        </p:tav>
                                      </p:tavLst>
                                    </p:anim>
                                    <p:anim calcmode="lin" valueType="num">
                                      <p:cBhvr>
                                        <p:cTn id="42" dur="1000" fill="hold"/>
                                        <p:tgtEl>
                                          <p:spTgt spid="3078"/>
                                        </p:tgtEl>
                                        <p:attrNameLst>
                                          <p:attrName>style.rotation</p:attrName>
                                        </p:attrNameLst>
                                      </p:cBhvr>
                                      <p:tavLst>
                                        <p:tav tm="0">
                                          <p:val>
                                            <p:fltVal val="90"/>
                                          </p:val>
                                        </p:tav>
                                        <p:tav tm="100000">
                                          <p:val>
                                            <p:fltVal val="0"/>
                                          </p:val>
                                        </p:tav>
                                      </p:tavLst>
                                    </p:anim>
                                    <p:animEffect transition="in" filter="fade">
                                      <p:cBhvr>
                                        <p:cTn id="43" dur="1000"/>
                                        <p:tgtEl>
                                          <p:spTgt spid="3078"/>
                                        </p:tgtEl>
                                      </p:cBhvr>
                                    </p:animEffect>
                                  </p:childTnLst>
                                </p:cTn>
                              </p:par>
                              <p:par>
                                <p:cTn id="44" presetID="31"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000" fill="hold"/>
                                        <p:tgtEl>
                                          <p:spTgt spid="43"/>
                                        </p:tgtEl>
                                        <p:attrNameLst>
                                          <p:attrName>ppt_w</p:attrName>
                                        </p:attrNameLst>
                                      </p:cBhvr>
                                      <p:tavLst>
                                        <p:tav tm="0">
                                          <p:val>
                                            <p:fltVal val="0"/>
                                          </p:val>
                                        </p:tav>
                                        <p:tav tm="100000">
                                          <p:val>
                                            <p:strVal val="#ppt_w"/>
                                          </p:val>
                                        </p:tav>
                                      </p:tavLst>
                                    </p:anim>
                                    <p:anim calcmode="lin" valueType="num">
                                      <p:cBhvr>
                                        <p:cTn id="47" dur="1000" fill="hold"/>
                                        <p:tgtEl>
                                          <p:spTgt spid="43"/>
                                        </p:tgtEl>
                                        <p:attrNameLst>
                                          <p:attrName>ppt_h</p:attrName>
                                        </p:attrNameLst>
                                      </p:cBhvr>
                                      <p:tavLst>
                                        <p:tav tm="0">
                                          <p:val>
                                            <p:fltVal val="0"/>
                                          </p:val>
                                        </p:tav>
                                        <p:tav tm="100000">
                                          <p:val>
                                            <p:strVal val="#ppt_h"/>
                                          </p:val>
                                        </p:tav>
                                      </p:tavLst>
                                    </p:anim>
                                    <p:anim calcmode="lin" valueType="num">
                                      <p:cBhvr>
                                        <p:cTn id="48" dur="1000" fill="hold"/>
                                        <p:tgtEl>
                                          <p:spTgt spid="43"/>
                                        </p:tgtEl>
                                        <p:attrNameLst>
                                          <p:attrName>style.rotation</p:attrName>
                                        </p:attrNameLst>
                                      </p:cBhvr>
                                      <p:tavLst>
                                        <p:tav tm="0">
                                          <p:val>
                                            <p:fltVal val="90"/>
                                          </p:val>
                                        </p:tav>
                                        <p:tav tm="100000">
                                          <p:val>
                                            <p:fltVal val="0"/>
                                          </p:val>
                                        </p:tav>
                                      </p:tavLst>
                                    </p:anim>
                                    <p:animEffect transition="in" filter="fade">
                                      <p:cBhvr>
                                        <p:cTn id="49" dur="10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circle(out)">
                                      <p:cBhvr>
                                        <p:cTn id="64" dur="500"/>
                                        <p:tgtEl>
                                          <p:spTgt spid="49"/>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par>
                          <p:cTn id="77" fill="hold">
                            <p:stCondLst>
                              <p:cond delay="2000"/>
                            </p:stCondLst>
                            <p:childTnLst>
                              <p:par>
                                <p:cTn id="78" presetID="6" presetClass="entr" presetSubtype="32"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circle(out)">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26" grpId="0" animBg="1"/>
      <p:bldP spid="42" grpId="0"/>
      <p:bldP spid="48" grpId="0" animBg="1"/>
      <p:bldP spid="49" grpId="0" animBg="1"/>
      <p:bldP spid="50" grpId="0" animBg="1"/>
      <p:bldP spid="51" grpId="0" animBg="1"/>
      <p:bldP spid="52"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2169"/>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21</a:t>
            </a:fld>
            <a:endParaRPr lang="fr-FR" dirty="0">
              <a:solidFill>
                <a:schemeClr val="bg1">
                  <a:lumMod val="75000"/>
                </a:schemeClr>
              </a:solidFill>
            </a:endParaRPr>
          </a:p>
        </p:txBody>
      </p:sp>
      <p:sp>
        <p:nvSpPr>
          <p:cNvPr id="23" name="Rectangle 22"/>
          <p:cNvSpPr/>
          <p:nvPr/>
        </p:nvSpPr>
        <p:spPr>
          <a:xfrm>
            <a:off x="1774963" y="265082"/>
            <a:ext cx="6421794" cy="400110"/>
          </a:xfrm>
          <a:prstGeom prst="rect">
            <a:avLst/>
          </a:prstGeom>
          <a:ln w="19050">
            <a:solidFill>
              <a:schemeClr val="bg1"/>
            </a:solidFill>
          </a:ln>
        </p:spPr>
        <p:txBody>
          <a:bodyPr wrap="square">
            <a:spAutoFit/>
          </a:bodyPr>
          <a:lstStyle/>
          <a:p>
            <a:pPr lvl="0" algn="ctr"/>
            <a:r>
              <a:rPr lang="fr-F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crépuscules du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fr-FR"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aviv</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(crucifixion/pâque)</a:t>
            </a:r>
            <a:endParaRPr lang="fr-F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 name="AutoShape 4" descr="Image result for red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AutoShape 6" descr="Image result for red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AutoShape 10" descr="Image result for red cro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ZoneTexte 62"/>
          <p:cNvSpPr txBox="1"/>
          <p:nvPr/>
        </p:nvSpPr>
        <p:spPr>
          <a:xfrm>
            <a:off x="4833118" y="1795003"/>
            <a:ext cx="2703389" cy="89399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endParaRPr lang="fr-FR" sz="1600" b="1" dirty="0">
              <a:solidFill>
                <a:srgbClr val="FF0000"/>
              </a:solidFill>
              <a:latin typeface="Arial" panose="020B0604020202020204" pitchFamily="34" charset="0"/>
              <a:cs typeface="Arial" panose="020B0604020202020204" pitchFamily="34" charset="0"/>
            </a:endParaRPr>
          </a:p>
        </p:txBody>
      </p:sp>
      <p:sp>
        <p:nvSpPr>
          <p:cNvPr id="57" name="ZoneTexte 56"/>
          <p:cNvSpPr txBox="1"/>
          <p:nvPr/>
        </p:nvSpPr>
        <p:spPr>
          <a:xfrm>
            <a:off x="1015778" y="1801803"/>
            <a:ext cx="3579750" cy="89399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endParaRPr lang="fr-FR" sz="1600" dirty="0">
              <a:solidFill>
                <a:srgbClr val="FF0000"/>
              </a:solidFill>
              <a:latin typeface="Arial" panose="020B0604020202020204" pitchFamily="34" charset="0"/>
              <a:cs typeface="Arial" panose="020B0604020202020204" pitchFamily="34" charset="0"/>
            </a:endParaRPr>
          </a:p>
        </p:txBody>
      </p:sp>
      <p:cxnSp>
        <p:nvCxnSpPr>
          <p:cNvPr id="26" name="Straight Connector 22"/>
          <p:cNvCxnSpPr/>
          <p:nvPr/>
        </p:nvCxnSpPr>
        <p:spPr>
          <a:xfrm flipV="1">
            <a:off x="999620" y="1794203"/>
            <a:ext cx="0" cy="895594"/>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641264" y="1806466"/>
            <a:ext cx="179675" cy="889331"/>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Rectangle 27"/>
          <p:cNvSpPr/>
          <p:nvPr/>
        </p:nvSpPr>
        <p:spPr>
          <a:xfrm>
            <a:off x="769069" y="1793715"/>
            <a:ext cx="179675" cy="88297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4" name="Straight Connector 22"/>
          <p:cNvCxnSpPr/>
          <p:nvPr/>
        </p:nvCxnSpPr>
        <p:spPr>
          <a:xfrm flipV="1">
            <a:off x="4596007" y="1801803"/>
            <a:ext cx="0" cy="909195"/>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flipV="1">
            <a:off x="7855228" y="1780602"/>
            <a:ext cx="0" cy="909195"/>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605808" y="1783715"/>
            <a:ext cx="179675" cy="88297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0" name="Straight Connector 38"/>
          <p:cNvCxnSpPr/>
          <p:nvPr/>
        </p:nvCxnSpPr>
        <p:spPr>
          <a:xfrm flipV="1">
            <a:off x="693737" y="1410582"/>
            <a:ext cx="0" cy="1396662"/>
          </a:xfrm>
          <a:prstGeom prst="line">
            <a:avLst/>
          </a:prstGeom>
          <a:ln w="76200">
            <a:solidFill>
              <a:srgbClr val="FF0000"/>
            </a:solidFill>
            <a:headEnd type="oval" w="med" len="me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31" name="Straight Connector 38"/>
          <p:cNvCxnSpPr/>
          <p:nvPr/>
        </p:nvCxnSpPr>
        <p:spPr>
          <a:xfrm flipV="1">
            <a:off x="7536507" y="1416660"/>
            <a:ext cx="0" cy="1396662"/>
          </a:xfrm>
          <a:prstGeom prst="line">
            <a:avLst/>
          </a:prstGeom>
          <a:ln w="76200">
            <a:solidFill>
              <a:srgbClr val="00B0F0"/>
            </a:solidFill>
            <a:headEnd type="oval" w="med" len="me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37" name="TextBox 41"/>
          <p:cNvSpPr txBox="1"/>
          <p:nvPr/>
        </p:nvSpPr>
        <p:spPr>
          <a:xfrm>
            <a:off x="373145" y="1089458"/>
            <a:ext cx="1252950" cy="369332"/>
          </a:xfrm>
          <a:prstGeom prst="rect">
            <a:avLst/>
          </a:prstGeom>
          <a:noFill/>
          <a:ln>
            <a:noFill/>
          </a:ln>
        </p:spPr>
        <p:txBody>
          <a:bodyPr wrap="square" rtlCol="0">
            <a:spAutoFit/>
            <a:scene3d>
              <a:camera prst="orthographicFront"/>
              <a:lightRig rig="threePt" dir="t"/>
            </a:scene3d>
            <a:sp3d extrusionH="57150">
              <a:bevelT w="38100" h="38100"/>
            </a:sp3d>
          </a:bodyPr>
          <a:lstStyle/>
          <a:p>
            <a:pPr algn="ctr"/>
            <a:r>
              <a:rPr lang="en-US" b="1" dirty="0">
                <a:solidFill>
                  <a:srgbClr val="FF0000"/>
                </a:solidFill>
                <a:latin typeface="Comic Sans MS" pitchFamily="66" charset="0"/>
              </a:rPr>
              <a:t>14 </a:t>
            </a:r>
            <a:r>
              <a:rPr lang="en-US" b="1" dirty="0" err="1">
                <a:solidFill>
                  <a:srgbClr val="FF0000"/>
                </a:solidFill>
                <a:latin typeface="Comic Sans MS" pitchFamily="66" charset="0"/>
              </a:rPr>
              <a:t>aviv</a:t>
            </a:r>
            <a:r>
              <a:rPr lang="en-US" b="1" dirty="0">
                <a:solidFill>
                  <a:srgbClr val="FF0000"/>
                </a:solidFill>
                <a:latin typeface="Comic Sans MS" pitchFamily="66" charset="0"/>
              </a:rPr>
              <a:t> </a:t>
            </a:r>
          </a:p>
        </p:txBody>
      </p:sp>
      <p:sp>
        <p:nvSpPr>
          <p:cNvPr id="40" name="TextBox 41"/>
          <p:cNvSpPr txBox="1"/>
          <p:nvPr/>
        </p:nvSpPr>
        <p:spPr>
          <a:xfrm>
            <a:off x="7227291" y="1047328"/>
            <a:ext cx="1116384"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B0F0"/>
                </a:solidFill>
                <a:latin typeface="Comic Sans MS" pitchFamily="66" charset="0"/>
              </a:rPr>
              <a:t>15 </a:t>
            </a:r>
            <a:r>
              <a:rPr lang="en-US" b="1" dirty="0" err="1">
                <a:solidFill>
                  <a:srgbClr val="00B0F0"/>
                </a:solidFill>
                <a:latin typeface="Comic Sans MS" pitchFamily="66" charset="0"/>
              </a:rPr>
              <a:t>aviv</a:t>
            </a:r>
            <a:r>
              <a:rPr lang="en-US" b="1" dirty="0">
                <a:solidFill>
                  <a:schemeClr val="accent6">
                    <a:lumMod val="50000"/>
                  </a:schemeClr>
                </a:solidFill>
                <a:latin typeface="Comic Sans MS" pitchFamily="66" charset="0"/>
              </a:rPr>
              <a:t> </a:t>
            </a:r>
          </a:p>
        </p:txBody>
      </p:sp>
      <p:sp>
        <p:nvSpPr>
          <p:cNvPr id="8" name="ZoneTexte 7"/>
          <p:cNvSpPr txBox="1"/>
          <p:nvPr/>
        </p:nvSpPr>
        <p:spPr>
          <a:xfrm>
            <a:off x="1020307" y="2335282"/>
            <a:ext cx="1672931" cy="338554"/>
          </a:xfrm>
          <a:prstGeom prst="rect">
            <a:avLst/>
          </a:prstGeom>
          <a:noFill/>
        </p:spPr>
        <p:txBody>
          <a:bodyPr wrap="square" rtlCol="0">
            <a:spAutoFit/>
          </a:bodyPr>
          <a:lstStyle/>
          <a:p>
            <a:r>
              <a:rPr lang="fr-FR" sz="1600" dirty="0">
                <a:solidFill>
                  <a:srgbClr val="FF0000"/>
                </a:solidFill>
                <a:latin typeface="Arial" panose="020B0604020202020204" pitchFamily="34" charset="0"/>
                <a:cs typeface="Arial" panose="020B0604020202020204" pitchFamily="34" charset="0"/>
              </a:rPr>
              <a:t>Jour du 14 </a:t>
            </a:r>
            <a:r>
              <a:rPr lang="fr-FR" sz="1600" dirty="0" err="1">
                <a:solidFill>
                  <a:srgbClr val="FF0000"/>
                </a:solidFill>
                <a:latin typeface="Arial" panose="020B0604020202020204" pitchFamily="34" charset="0"/>
                <a:cs typeface="Arial" panose="020B0604020202020204" pitchFamily="34" charset="0"/>
              </a:rPr>
              <a:t>aviv</a:t>
            </a:r>
            <a:endParaRPr lang="fr-FR" sz="1600" dirty="0">
              <a:solidFill>
                <a:srgbClr val="FF0000"/>
              </a:solidFill>
              <a:latin typeface="Arial" panose="020B0604020202020204" pitchFamily="34" charset="0"/>
              <a:cs typeface="Arial" panose="020B0604020202020204" pitchFamily="34" charset="0"/>
            </a:endParaRPr>
          </a:p>
        </p:txBody>
      </p:sp>
      <p:sp>
        <p:nvSpPr>
          <p:cNvPr id="55" name="ZoneTexte 54"/>
          <p:cNvSpPr txBox="1"/>
          <p:nvPr/>
        </p:nvSpPr>
        <p:spPr>
          <a:xfrm>
            <a:off x="4833881" y="2350443"/>
            <a:ext cx="1672931" cy="338554"/>
          </a:xfrm>
          <a:prstGeom prst="rect">
            <a:avLst/>
          </a:prstGeom>
          <a:noFill/>
        </p:spPr>
        <p:txBody>
          <a:bodyPr wrap="square" rtlCol="0">
            <a:spAutoFit/>
          </a:bodyPr>
          <a:lstStyle/>
          <a:p>
            <a:r>
              <a:rPr lang="fr-FR" sz="1600" dirty="0">
                <a:solidFill>
                  <a:srgbClr val="FF0000"/>
                </a:solidFill>
                <a:latin typeface="Arial" panose="020B0604020202020204" pitchFamily="34" charset="0"/>
                <a:cs typeface="Arial" panose="020B0604020202020204" pitchFamily="34" charset="0"/>
              </a:rPr>
              <a:t>Nuit du 14 </a:t>
            </a:r>
            <a:r>
              <a:rPr lang="fr-FR" sz="1600" dirty="0" err="1">
                <a:solidFill>
                  <a:srgbClr val="FF0000"/>
                </a:solidFill>
                <a:latin typeface="Arial" panose="020B0604020202020204" pitchFamily="34" charset="0"/>
                <a:cs typeface="Arial" panose="020B0604020202020204" pitchFamily="34" charset="0"/>
              </a:rPr>
              <a:t>aviv</a:t>
            </a:r>
            <a:endParaRPr lang="fr-FR" sz="1600" dirty="0">
              <a:solidFill>
                <a:srgbClr val="FF0000"/>
              </a:solidFill>
              <a:latin typeface="Arial" panose="020B0604020202020204" pitchFamily="34" charset="0"/>
              <a:cs typeface="Arial" panose="020B0604020202020204" pitchFamily="34" charset="0"/>
            </a:endParaRPr>
          </a:p>
        </p:txBody>
      </p:sp>
      <p:sp>
        <p:nvSpPr>
          <p:cNvPr id="9" name="ZoneTexte 8"/>
          <p:cNvSpPr txBox="1"/>
          <p:nvPr/>
        </p:nvSpPr>
        <p:spPr>
          <a:xfrm>
            <a:off x="175253" y="3239176"/>
            <a:ext cx="1367305" cy="584775"/>
          </a:xfrm>
          <a:prstGeom prst="rect">
            <a:avLst/>
          </a:prstGeom>
          <a:noFill/>
          <a:ln w="28575">
            <a:solidFill>
              <a:srgbClr val="DF57FF"/>
            </a:solidFill>
          </a:ln>
          <a:effectLst>
            <a:glow rad="228600">
              <a:schemeClr val="accent4">
                <a:satMod val="175000"/>
                <a:alpha val="40000"/>
              </a:schemeClr>
            </a:glow>
          </a:effectLst>
        </p:spPr>
        <p:txBody>
          <a:bodyPr wrap="square" rtlCol="0">
            <a:spAutoFit/>
          </a:bodyPr>
          <a:lstStyle/>
          <a:p>
            <a:pPr algn="ctr"/>
            <a:r>
              <a:rPr lang="fr-FR" sz="1600" dirty="0">
                <a:solidFill>
                  <a:schemeClr val="bg1"/>
                </a:solidFill>
              </a:rPr>
              <a:t>Crépuscule du matin</a:t>
            </a:r>
          </a:p>
        </p:txBody>
      </p:sp>
      <p:sp>
        <p:nvSpPr>
          <p:cNvPr id="64" name="ZoneTexte 63"/>
          <p:cNvSpPr txBox="1"/>
          <p:nvPr/>
        </p:nvSpPr>
        <p:spPr>
          <a:xfrm>
            <a:off x="4047447" y="3239176"/>
            <a:ext cx="1367305" cy="584775"/>
          </a:xfrm>
          <a:prstGeom prst="rect">
            <a:avLst/>
          </a:prstGeom>
          <a:noFill/>
          <a:ln w="28575">
            <a:solidFill>
              <a:schemeClr val="accent6">
                <a:lumMod val="75000"/>
              </a:schemeClr>
            </a:solidFill>
          </a:ln>
          <a:effectLst>
            <a:glow rad="139700">
              <a:schemeClr val="accent6">
                <a:satMod val="175000"/>
                <a:alpha val="40000"/>
              </a:schemeClr>
            </a:glow>
          </a:effectLst>
        </p:spPr>
        <p:txBody>
          <a:bodyPr wrap="square" rtlCol="0">
            <a:spAutoFit/>
          </a:bodyPr>
          <a:lstStyle/>
          <a:p>
            <a:pPr algn="ctr"/>
            <a:r>
              <a:rPr lang="fr-FR" sz="1600" dirty="0">
                <a:solidFill>
                  <a:schemeClr val="bg1"/>
                </a:solidFill>
              </a:rPr>
              <a:t>Crépuscule du soir</a:t>
            </a:r>
          </a:p>
        </p:txBody>
      </p:sp>
      <p:cxnSp>
        <p:nvCxnSpPr>
          <p:cNvPr id="11" name="Connecteur droit 10"/>
          <p:cNvCxnSpPr>
            <a:stCxn id="28" idx="2"/>
            <a:endCxn id="9" idx="0"/>
          </p:cNvCxnSpPr>
          <p:nvPr/>
        </p:nvCxnSpPr>
        <p:spPr>
          <a:xfrm flipH="1">
            <a:off x="858906" y="2676685"/>
            <a:ext cx="1" cy="562491"/>
          </a:xfrm>
          <a:prstGeom prst="line">
            <a:avLst/>
          </a:prstGeom>
          <a:ln w="28575">
            <a:solidFill>
              <a:srgbClr val="DF57FF"/>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a:stCxn id="27" idx="2"/>
            <a:endCxn id="64" idx="0"/>
          </p:cNvCxnSpPr>
          <p:nvPr/>
        </p:nvCxnSpPr>
        <p:spPr>
          <a:xfrm flipH="1">
            <a:off x="4731100" y="2695797"/>
            <a:ext cx="2" cy="54337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1681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1000"/>
                                        <p:tgtEl>
                                          <p:spTgt spid="57"/>
                                        </p:tgtEl>
                                      </p:cBhvr>
                                    </p:animEffect>
                                    <p:anim calcmode="lin" valueType="num">
                                      <p:cBhvr>
                                        <p:cTn id="38" dur="1000" fill="hold"/>
                                        <p:tgtEl>
                                          <p:spTgt spid="57"/>
                                        </p:tgtEl>
                                        <p:attrNameLst>
                                          <p:attrName>ppt_x</p:attrName>
                                        </p:attrNameLst>
                                      </p:cBhvr>
                                      <p:tavLst>
                                        <p:tav tm="0">
                                          <p:val>
                                            <p:strVal val="#ppt_x"/>
                                          </p:val>
                                        </p:tav>
                                        <p:tav tm="100000">
                                          <p:val>
                                            <p:strVal val="#ppt_x"/>
                                          </p:val>
                                        </p:tav>
                                      </p:tavLst>
                                    </p:anim>
                                    <p:anim calcmode="lin" valueType="num">
                                      <p:cBhvr>
                                        <p:cTn id="39" dur="10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1000" fill="hold"/>
                                        <p:tgtEl>
                                          <p:spTgt spid="6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1000" fill="hold"/>
                                        <p:tgtEl>
                                          <p:spTgt spid="5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anim calcmode="lin" valueType="num">
                                      <p:cBhvr>
                                        <p:cTn id="65" dur="1000" fill="hold"/>
                                        <p:tgtEl>
                                          <p:spTgt spid="31"/>
                                        </p:tgtEl>
                                        <p:attrNameLst>
                                          <p:attrName>ppt_x</p:attrName>
                                        </p:attrNameLst>
                                      </p:cBhvr>
                                      <p:tavLst>
                                        <p:tav tm="0">
                                          <p:val>
                                            <p:strVal val="#ppt_x"/>
                                          </p:val>
                                        </p:tav>
                                        <p:tav tm="100000">
                                          <p:val>
                                            <p:strVal val="#ppt_x"/>
                                          </p:val>
                                        </p:tav>
                                      </p:tavLst>
                                    </p:anim>
                                    <p:anim calcmode="lin" valueType="num">
                                      <p:cBhvr>
                                        <p:cTn id="66" dur="1000" fill="hold"/>
                                        <p:tgtEl>
                                          <p:spTgt spid="3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up)">
                                      <p:cBhvr>
                                        <p:cTn id="81" dur="500"/>
                                        <p:tgtEl>
                                          <p:spTgt spid="1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wipe(up)">
                                      <p:cBhvr>
                                        <p:cTn id="90" dur="500"/>
                                        <p:tgtEl>
                                          <p:spTgt spid="67"/>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7" grpId="0" animBg="1"/>
      <p:bldP spid="27" grpId="0" animBg="1"/>
      <p:bldP spid="28" grpId="0" animBg="1"/>
      <p:bldP spid="29" grpId="0" animBg="1"/>
      <p:bldP spid="37" grpId="0"/>
      <p:bldP spid="40" grpId="0"/>
      <p:bldP spid="8" grpId="0"/>
      <p:bldP spid="55" grpId="0"/>
      <p:bldP spid="9"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2169"/>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22</a:t>
            </a:fld>
            <a:endParaRPr lang="fr-FR" dirty="0">
              <a:solidFill>
                <a:schemeClr val="bg1">
                  <a:lumMod val="75000"/>
                </a:schemeClr>
              </a:solidFill>
            </a:endParaRPr>
          </a:p>
        </p:txBody>
      </p:sp>
      <p:sp>
        <p:nvSpPr>
          <p:cNvPr id="23" name="Rectangle 22"/>
          <p:cNvSpPr/>
          <p:nvPr/>
        </p:nvSpPr>
        <p:spPr>
          <a:xfrm>
            <a:off x="1774963" y="265082"/>
            <a:ext cx="6421794" cy="400110"/>
          </a:xfrm>
          <a:prstGeom prst="rect">
            <a:avLst/>
          </a:prstGeom>
          <a:ln w="19050">
            <a:solidFill>
              <a:schemeClr val="bg1"/>
            </a:solidFill>
          </a:ln>
        </p:spPr>
        <p:txBody>
          <a:bodyPr wrap="square">
            <a:spAutoFit/>
          </a:bodyPr>
          <a:lstStyle/>
          <a:p>
            <a:pPr lvl="0" algn="ctr"/>
            <a:r>
              <a:rPr lang="fr-F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crépuscules du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fr-FR" sz="2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aviv</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(crucifixion/pâque)</a:t>
            </a:r>
            <a:endParaRPr lang="fr-F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 name="AutoShape 4" descr="Image result for red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AutoShape 6" descr="Image result for red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AutoShape 10" descr="Image result for red cro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ZoneTexte 62"/>
          <p:cNvSpPr txBox="1"/>
          <p:nvPr/>
        </p:nvSpPr>
        <p:spPr>
          <a:xfrm>
            <a:off x="4833118" y="1795003"/>
            <a:ext cx="2703389" cy="89399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endParaRPr lang="fr-FR" sz="1600" b="1" dirty="0">
              <a:solidFill>
                <a:srgbClr val="FF0000"/>
              </a:solidFill>
              <a:latin typeface="Arial" panose="020B0604020202020204" pitchFamily="34" charset="0"/>
              <a:cs typeface="Arial" panose="020B0604020202020204" pitchFamily="34" charset="0"/>
            </a:endParaRPr>
          </a:p>
        </p:txBody>
      </p:sp>
      <p:sp>
        <p:nvSpPr>
          <p:cNvPr id="57" name="ZoneTexte 56"/>
          <p:cNvSpPr txBox="1"/>
          <p:nvPr/>
        </p:nvSpPr>
        <p:spPr>
          <a:xfrm>
            <a:off x="1015778" y="1801803"/>
            <a:ext cx="3579750" cy="89399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endParaRPr lang="fr-FR" sz="1600" dirty="0">
              <a:solidFill>
                <a:srgbClr val="FF0000"/>
              </a:solidFill>
              <a:latin typeface="Arial" panose="020B0604020202020204" pitchFamily="34" charset="0"/>
              <a:cs typeface="Arial" panose="020B0604020202020204" pitchFamily="34" charset="0"/>
            </a:endParaRPr>
          </a:p>
        </p:txBody>
      </p:sp>
      <p:cxnSp>
        <p:nvCxnSpPr>
          <p:cNvPr id="26" name="Straight Connector 22"/>
          <p:cNvCxnSpPr/>
          <p:nvPr/>
        </p:nvCxnSpPr>
        <p:spPr>
          <a:xfrm flipV="1">
            <a:off x="999620" y="1794203"/>
            <a:ext cx="0" cy="895594"/>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641264" y="1806466"/>
            <a:ext cx="179675" cy="889331"/>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Rectangle 27"/>
          <p:cNvSpPr/>
          <p:nvPr/>
        </p:nvSpPr>
        <p:spPr>
          <a:xfrm>
            <a:off x="769069" y="1793715"/>
            <a:ext cx="179675" cy="88297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4" name="Straight Connector 22"/>
          <p:cNvCxnSpPr/>
          <p:nvPr/>
        </p:nvCxnSpPr>
        <p:spPr>
          <a:xfrm flipV="1">
            <a:off x="4596007" y="1801803"/>
            <a:ext cx="0" cy="909195"/>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flipV="1">
            <a:off x="7855228" y="1780602"/>
            <a:ext cx="0" cy="909195"/>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605808" y="1783715"/>
            <a:ext cx="179675" cy="88297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0" name="Straight Connector 38"/>
          <p:cNvCxnSpPr/>
          <p:nvPr/>
        </p:nvCxnSpPr>
        <p:spPr>
          <a:xfrm flipV="1">
            <a:off x="693737" y="1410582"/>
            <a:ext cx="0" cy="1396662"/>
          </a:xfrm>
          <a:prstGeom prst="line">
            <a:avLst/>
          </a:prstGeom>
          <a:ln w="76200">
            <a:solidFill>
              <a:srgbClr val="FF0000"/>
            </a:solidFill>
            <a:headEnd type="oval" w="med" len="me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31" name="Straight Connector 38"/>
          <p:cNvCxnSpPr/>
          <p:nvPr/>
        </p:nvCxnSpPr>
        <p:spPr>
          <a:xfrm flipV="1">
            <a:off x="7536507" y="1416660"/>
            <a:ext cx="0" cy="1396662"/>
          </a:xfrm>
          <a:prstGeom prst="line">
            <a:avLst/>
          </a:prstGeom>
          <a:ln w="76200">
            <a:solidFill>
              <a:srgbClr val="00B0F0"/>
            </a:solidFill>
            <a:headEnd type="oval" w="med" len="me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37" name="TextBox 41"/>
          <p:cNvSpPr txBox="1"/>
          <p:nvPr/>
        </p:nvSpPr>
        <p:spPr>
          <a:xfrm>
            <a:off x="438730" y="1089458"/>
            <a:ext cx="510014" cy="369332"/>
          </a:xfrm>
          <a:prstGeom prst="rect">
            <a:avLst/>
          </a:prstGeom>
          <a:noFill/>
          <a:ln>
            <a:noFill/>
          </a:ln>
        </p:spPr>
        <p:txBody>
          <a:bodyPr wrap="square" rtlCol="0">
            <a:spAutoFit/>
            <a:scene3d>
              <a:camera prst="orthographicFront"/>
              <a:lightRig rig="threePt" dir="t"/>
            </a:scene3d>
            <a:sp3d extrusionH="57150">
              <a:bevelT w="38100" h="38100"/>
            </a:sp3d>
          </a:bodyPr>
          <a:lstStyle/>
          <a:p>
            <a:pPr algn="ctr"/>
            <a:r>
              <a:rPr lang="en-US" b="1" dirty="0">
                <a:solidFill>
                  <a:srgbClr val="FF0000"/>
                </a:solidFill>
                <a:latin typeface="Comic Sans MS" pitchFamily="66" charset="0"/>
              </a:rPr>
              <a:t>14 </a:t>
            </a:r>
          </a:p>
        </p:txBody>
      </p:sp>
      <p:sp>
        <p:nvSpPr>
          <p:cNvPr id="40" name="TextBox 41"/>
          <p:cNvSpPr txBox="1"/>
          <p:nvPr/>
        </p:nvSpPr>
        <p:spPr>
          <a:xfrm>
            <a:off x="7272041" y="1047328"/>
            <a:ext cx="528932"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B0F0"/>
                </a:solidFill>
                <a:latin typeface="Comic Sans MS" pitchFamily="66" charset="0"/>
              </a:rPr>
              <a:t>15</a:t>
            </a:r>
            <a:r>
              <a:rPr lang="en-US" b="1" dirty="0">
                <a:solidFill>
                  <a:schemeClr val="accent6">
                    <a:lumMod val="50000"/>
                  </a:schemeClr>
                </a:solidFill>
                <a:latin typeface="Comic Sans MS" pitchFamily="66" charset="0"/>
              </a:rPr>
              <a:t> </a:t>
            </a:r>
          </a:p>
        </p:txBody>
      </p:sp>
      <p:sp>
        <p:nvSpPr>
          <p:cNvPr id="8" name="ZoneTexte 7"/>
          <p:cNvSpPr txBox="1"/>
          <p:nvPr/>
        </p:nvSpPr>
        <p:spPr>
          <a:xfrm>
            <a:off x="1020307" y="2335282"/>
            <a:ext cx="1672931" cy="338554"/>
          </a:xfrm>
          <a:prstGeom prst="rect">
            <a:avLst/>
          </a:prstGeom>
          <a:noFill/>
        </p:spPr>
        <p:txBody>
          <a:bodyPr wrap="square" rtlCol="0">
            <a:spAutoFit/>
          </a:bodyPr>
          <a:lstStyle/>
          <a:p>
            <a:r>
              <a:rPr lang="fr-FR" sz="1600" dirty="0">
                <a:solidFill>
                  <a:srgbClr val="FF0000"/>
                </a:solidFill>
                <a:latin typeface="Arial" panose="020B0604020202020204" pitchFamily="34" charset="0"/>
                <a:cs typeface="Arial" panose="020B0604020202020204" pitchFamily="34" charset="0"/>
              </a:rPr>
              <a:t>Jour du 14 </a:t>
            </a:r>
            <a:r>
              <a:rPr lang="fr-FR" sz="1600" dirty="0" err="1">
                <a:solidFill>
                  <a:srgbClr val="FF0000"/>
                </a:solidFill>
                <a:latin typeface="Arial" panose="020B0604020202020204" pitchFamily="34" charset="0"/>
                <a:cs typeface="Arial" panose="020B0604020202020204" pitchFamily="34" charset="0"/>
              </a:rPr>
              <a:t>aviv</a:t>
            </a:r>
            <a:endParaRPr lang="fr-FR" sz="1600" dirty="0">
              <a:solidFill>
                <a:srgbClr val="FF0000"/>
              </a:solidFill>
              <a:latin typeface="Arial" panose="020B0604020202020204" pitchFamily="34" charset="0"/>
              <a:cs typeface="Arial" panose="020B0604020202020204" pitchFamily="34" charset="0"/>
            </a:endParaRPr>
          </a:p>
        </p:txBody>
      </p:sp>
      <p:sp>
        <p:nvSpPr>
          <p:cNvPr id="55" name="ZoneTexte 54"/>
          <p:cNvSpPr txBox="1"/>
          <p:nvPr/>
        </p:nvSpPr>
        <p:spPr>
          <a:xfrm>
            <a:off x="4833881" y="2350443"/>
            <a:ext cx="1672931" cy="338554"/>
          </a:xfrm>
          <a:prstGeom prst="rect">
            <a:avLst/>
          </a:prstGeom>
          <a:noFill/>
        </p:spPr>
        <p:txBody>
          <a:bodyPr wrap="square" rtlCol="0">
            <a:spAutoFit/>
          </a:bodyPr>
          <a:lstStyle/>
          <a:p>
            <a:r>
              <a:rPr lang="fr-FR" sz="1600" dirty="0">
                <a:solidFill>
                  <a:srgbClr val="FF0000"/>
                </a:solidFill>
                <a:latin typeface="Arial" panose="020B0604020202020204" pitchFamily="34" charset="0"/>
                <a:cs typeface="Arial" panose="020B0604020202020204" pitchFamily="34" charset="0"/>
              </a:rPr>
              <a:t>Nuit du 14 </a:t>
            </a:r>
            <a:r>
              <a:rPr lang="fr-FR" sz="1600" dirty="0" err="1">
                <a:solidFill>
                  <a:srgbClr val="FF0000"/>
                </a:solidFill>
                <a:latin typeface="Arial" panose="020B0604020202020204" pitchFamily="34" charset="0"/>
                <a:cs typeface="Arial" panose="020B0604020202020204" pitchFamily="34" charset="0"/>
              </a:rPr>
              <a:t>aviv</a:t>
            </a:r>
            <a:endParaRPr lang="fr-FR" sz="1600" dirty="0">
              <a:solidFill>
                <a:srgbClr val="FF0000"/>
              </a:solidFill>
              <a:latin typeface="Arial" panose="020B0604020202020204" pitchFamily="34" charset="0"/>
              <a:cs typeface="Arial" panose="020B0604020202020204" pitchFamily="34" charset="0"/>
            </a:endParaRPr>
          </a:p>
        </p:txBody>
      </p:sp>
      <p:sp>
        <p:nvSpPr>
          <p:cNvPr id="32" name="Rectangle 31"/>
          <p:cNvSpPr/>
          <p:nvPr/>
        </p:nvSpPr>
        <p:spPr>
          <a:xfrm>
            <a:off x="2709247" y="1799714"/>
            <a:ext cx="89837" cy="889331"/>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Rectangle 32"/>
          <p:cNvSpPr/>
          <p:nvPr/>
        </p:nvSpPr>
        <p:spPr>
          <a:xfrm>
            <a:off x="3663328" y="1806027"/>
            <a:ext cx="89838" cy="88297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ZoneTexte 33"/>
          <p:cNvSpPr txBox="1"/>
          <p:nvPr/>
        </p:nvSpPr>
        <p:spPr>
          <a:xfrm>
            <a:off x="3696864" y="3229515"/>
            <a:ext cx="1367305" cy="584775"/>
          </a:xfrm>
          <a:prstGeom prst="rect">
            <a:avLst/>
          </a:prstGeom>
          <a:noFill/>
          <a:ln w="28575">
            <a:solidFill>
              <a:srgbClr val="DF57FF"/>
            </a:solidFill>
          </a:ln>
          <a:effectLst>
            <a:glow rad="228600">
              <a:schemeClr val="accent4">
                <a:satMod val="175000"/>
                <a:alpha val="40000"/>
              </a:schemeClr>
            </a:glow>
          </a:effectLst>
        </p:spPr>
        <p:txBody>
          <a:bodyPr wrap="square" rtlCol="0">
            <a:spAutoFit/>
          </a:bodyPr>
          <a:lstStyle/>
          <a:p>
            <a:pPr algn="ctr"/>
            <a:r>
              <a:rPr lang="fr-FR" sz="1600" dirty="0">
                <a:solidFill>
                  <a:schemeClr val="bg1"/>
                </a:solidFill>
              </a:rPr>
              <a:t>Crépuscule du matin</a:t>
            </a:r>
          </a:p>
        </p:txBody>
      </p:sp>
      <p:sp>
        <p:nvSpPr>
          <p:cNvPr id="35" name="ZoneTexte 34"/>
          <p:cNvSpPr txBox="1"/>
          <p:nvPr/>
        </p:nvSpPr>
        <p:spPr>
          <a:xfrm>
            <a:off x="1395429" y="3229515"/>
            <a:ext cx="1367305" cy="584775"/>
          </a:xfrm>
          <a:prstGeom prst="rect">
            <a:avLst/>
          </a:prstGeom>
          <a:noFill/>
          <a:ln w="28575">
            <a:solidFill>
              <a:schemeClr val="accent6">
                <a:lumMod val="75000"/>
              </a:schemeClr>
            </a:solidFill>
          </a:ln>
          <a:effectLst>
            <a:glow rad="139700">
              <a:schemeClr val="accent6">
                <a:satMod val="175000"/>
                <a:alpha val="40000"/>
              </a:schemeClr>
            </a:glow>
          </a:effectLst>
        </p:spPr>
        <p:txBody>
          <a:bodyPr wrap="square" rtlCol="0">
            <a:spAutoFit/>
          </a:bodyPr>
          <a:lstStyle/>
          <a:p>
            <a:pPr algn="ctr"/>
            <a:r>
              <a:rPr lang="fr-FR" sz="1600" dirty="0">
                <a:solidFill>
                  <a:schemeClr val="bg1"/>
                </a:solidFill>
              </a:rPr>
              <a:t>Crépuscule du soir</a:t>
            </a:r>
          </a:p>
        </p:txBody>
      </p:sp>
      <p:cxnSp>
        <p:nvCxnSpPr>
          <p:cNvPr id="36" name="Connecteur droit 35"/>
          <p:cNvCxnSpPr/>
          <p:nvPr/>
        </p:nvCxnSpPr>
        <p:spPr>
          <a:xfrm>
            <a:off x="3707720" y="2710998"/>
            <a:ext cx="527" cy="518517"/>
          </a:xfrm>
          <a:prstGeom prst="line">
            <a:avLst/>
          </a:prstGeom>
          <a:ln w="28575">
            <a:solidFill>
              <a:srgbClr val="DF57FF"/>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2754165" y="2688997"/>
            <a:ext cx="7404" cy="54051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2799085" y="1799714"/>
            <a:ext cx="864244" cy="89399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endParaRPr lang="fr-FR"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70271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outVertical)">
                                      <p:cBhvr>
                                        <p:cTn id="15" dur="500"/>
                                        <p:tgtEl>
                                          <p:spTgt spid="3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outVertical)">
                                      <p:cBhvr>
                                        <p:cTn id="28" dur="500"/>
                                        <p:tgtEl>
                                          <p:spTgt spid="33"/>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nodeType="clickEffect">
                                  <p:stCondLst>
                                    <p:cond delay="0"/>
                                  </p:stCondLst>
                                  <p:childTnLst>
                                    <p:animEffect transition="out" filter="circle(out)">
                                      <p:cBhvr>
                                        <p:cTn id="40" dur="1000"/>
                                        <p:tgtEl>
                                          <p:spTgt spid="24"/>
                                        </p:tgtEl>
                                      </p:cBhvr>
                                    </p:animEffect>
                                    <p:set>
                                      <p:cBhvr>
                                        <p:cTn id="41" dur="1" fill="hold">
                                          <p:stCondLst>
                                            <p:cond delay="999"/>
                                          </p:stCondLst>
                                        </p:cTn>
                                        <p:tgtEl>
                                          <p:spTgt spid="24"/>
                                        </p:tgtEl>
                                        <p:attrNameLst>
                                          <p:attrName>style.visibility</p:attrName>
                                        </p:attrNameLst>
                                      </p:cBhvr>
                                      <p:to>
                                        <p:strVal val="hidden"/>
                                      </p:to>
                                    </p:set>
                                  </p:childTnLst>
                                </p:cTn>
                              </p:par>
                              <p:par>
                                <p:cTn id="42" presetID="6" presetClass="exit" presetSubtype="32" fill="hold" grpId="0" nodeType="withEffect">
                                  <p:stCondLst>
                                    <p:cond delay="0"/>
                                  </p:stCondLst>
                                  <p:childTnLst>
                                    <p:animEffect transition="out" filter="circle(out)">
                                      <p:cBhvr>
                                        <p:cTn id="43" dur="1000"/>
                                        <p:tgtEl>
                                          <p:spTgt spid="27"/>
                                        </p:tgtEl>
                                      </p:cBhvr>
                                    </p:animEffect>
                                    <p:set>
                                      <p:cBhvr>
                                        <p:cTn id="44" dur="1" fill="hold">
                                          <p:stCondLst>
                                            <p:cond delay="999"/>
                                          </p:stCondLst>
                                        </p:cTn>
                                        <p:tgtEl>
                                          <p:spTgt spid="27"/>
                                        </p:tgtEl>
                                        <p:attrNameLst>
                                          <p:attrName>style.visibility</p:attrName>
                                        </p:attrNameLst>
                                      </p:cBhvr>
                                      <p:to>
                                        <p:strVal val="hidden"/>
                                      </p:to>
                                    </p:set>
                                  </p:childTnLst>
                                </p:cTn>
                              </p:par>
                              <p:par>
                                <p:cTn id="45" presetID="6" presetClass="exit" presetSubtype="32" fill="hold" grpId="0" nodeType="withEffect">
                                  <p:stCondLst>
                                    <p:cond delay="0"/>
                                  </p:stCondLst>
                                  <p:childTnLst>
                                    <p:animEffect transition="out" filter="circle(out)">
                                      <p:cBhvr>
                                        <p:cTn id="46" dur="1000"/>
                                        <p:tgtEl>
                                          <p:spTgt spid="63"/>
                                        </p:tgtEl>
                                      </p:cBhvr>
                                    </p:animEffect>
                                    <p:set>
                                      <p:cBhvr>
                                        <p:cTn id="47" dur="1" fill="hold">
                                          <p:stCondLst>
                                            <p:cond delay="999"/>
                                          </p:stCondLst>
                                        </p:cTn>
                                        <p:tgtEl>
                                          <p:spTgt spid="63"/>
                                        </p:tgtEl>
                                        <p:attrNameLst>
                                          <p:attrName>style.visibility</p:attrName>
                                        </p:attrNameLst>
                                      </p:cBhvr>
                                      <p:to>
                                        <p:strVal val="hidden"/>
                                      </p:to>
                                    </p:set>
                                  </p:childTnLst>
                                </p:cTn>
                              </p:par>
                              <p:par>
                                <p:cTn id="48" presetID="6" presetClass="exit" presetSubtype="32" fill="hold" grpId="0" nodeType="withEffect">
                                  <p:stCondLst>
                                    <p:cond delay="0"/>
                                  </p:stCondLst>
                                  <p:childTnLst>
                                    <p:animEffect transition="out" filter="circle(out)">
                                      <p:cBhvr>
                                        <p:cTn id="49" dur="1000"/>
                                        <p:tgtEl>
                                          <p:spTgt spid="55"/>
                                        </p:tgtEl>
                                      </p:cBhvr>
                                    </p:animEffect>
                                    <p:set>
                                      <p:cBhvr>
                                        <p:cTn id="50" dur="1" fill="hold">
                                          <p:stCondLst>
                                            <p:cond delay="999"/>
                                          </p:stCondLst>
                                        </p:cTn>
                                        <p:tgtEl>
                                          <p:spTgt spid="55"/>
                                        </p:tgtEl>
                                        <p:attrNameLst>
                                          <p:attrName>style.visibility</p:attrName>
                                        </p:attrNameLst>
                                      </p:cBhvr>
                                      <p:to>
                                        <p:strVal val="hidden"/>
                                      </p:to>
                                    </p:set>
                                  </p:childTnLst>
                                </p:cTn>
                              </p:par>
                              <p:par>
                                <p:cTn id="51" presetID="6" presetClass="exit" presetSubtype="32" fill="hold" nodeType="withEffect">
                                  <p:stCondLst>
                                    <p:cond delay="0"/>
                                  </p:stCondLst>
                                  <p:childTnLst>
                                    <p:animEffect transition="out" filter="circle(out)">
                                      <p:cBhvr>
                                        <p:cTn id="52" dur="1000"/>
                                        <p:tgtEl>
                                          <p:spTgt spid="31"/>
                                        </p:tgtEl>
                                      </p:cBhvr>
                                    </p:animEffect>
                                    <p:set>
                                      <p:cBhvr>
                                        <p:cTn id="53" dur="1" fill="hold">
                                          <p:stCondLst>
                                            <p:cond delay="999"/>
                                          </p:stCondLst>
                                        </p:cTn>
                                        <p:tgtEl>
                                          <p:spTgt spid="31"/>
                                        </p:tgtEl>
                                        <p:attrNameLst>
                                          <p:attrName>style.visibility</p:attrName>
                                        </p:attrNameLst>
                                      </p:cBhvr>
                                      <p:to>
                                        <p:strVal val="hidden"/>
                                      </p:to>
                                    </p:set>
                                  </p:childTnLst>
                                </p:cTn>
                              </p:par>
                              <p:par>
                                <p:cTn id="54" presetID="6" presetClass="exit" presetSubtype="32" fill="hold" grpId="0" nodeType="withEffect">
                                  <p:stCondLst>
                                    <p:cond delay="0"/>
                                  </p:stCondLst>
                                  <p:childTnLst>
                                    <p:animEffect transition="out" filter="circle(out)">
                                      <p:cBhvr>
                                        <p:cTn id="55" dur="1000"/>
                                        <p:tgtEl>
                                          <p:spTgt spid="40"/>
                                        </p:tgtEl>
                                      </p:cBhvr>
                                    </p:animEffect>
                                    <p:set>
                                      <p:cBhvr>
                                        <p:cTn id="56" dur="1" fill="hold">
                                          <p:stCondLst>
                                            <p:cond delay="999"/>
                                          </p:stCondLst>
                                        </p:cTn>
                                        <p:tgtEl>
                                          <p:spTgt spid="40"/>
                                        </p:tgtEl>
                                        <p:attrNameLst>
                                          <p:attrName>style.visibility</p:attrName>
                                        </p:attrNameLst>
                                      </p:cBhvr>
                                      <p:to>
                                        <p:strVal val="hidden"/>
                                      </p:to>
                                    </p:set>
                                  </p:childTnLst>
                                </p:cTn>
                              </p:par>
                              <p:par>
                                <p:cTn id="57" presetID="6" presetClass="exit" presetSubtype="32" fill="hold" grpId="0" nodeType="withEffect">
                                  <p:stCondLst>
                                    <p:cond delay="0"/>
                                  </p:stCondLst>
                                  <p:childTnLst>
                                    <p:animEffect transition="out" filter="circle(out)">
                                      <p:cBhvr>
                                        <p:cTn id="58" dur="1000"/>
                                        <p:tgtEl>
                                          <p:spTgt spid="29"/>
                                        </p:tgtEl>
                                      </p:cBhvr>
                                    </p:animEffect>
                                    <p:set>
                                      <p:cBhvr>
                                        <p:cTn id="59" dur="1" fill="hold">
                                          <p:stCondLst>
                                            <p:cond delay="999"/>
                                          </p:stCondLst>
                                        </p:cTn>
                                        <p:tgtEl>
                                          <p:spTgt spid="29"/>
                                        </p:tgtEl>
                                        <p:attrNameLst>
                                          <p:attrName>style.visibility</p:attrName>
                                        </p:attrNameLst>
                                      </p:cBhvr>
                                      <p:to>
                                        <p:strVal val="hidden"/>
                                      </p:to>
                                    </p:set>
                                  </p:childTnLst>
                                </p:cTn>
                              </p:par>
                              <p:par>
                                <p:cTn id="60" presetID="6" presetClass="exit" presetSubtype="32" fill="hold" nodeType="withEffect">
                                  <p:stCondLst>
                                    <p:cond delay="0"/>
                                  </p:stCondLst>
                                  <p:childTnLst>
                                    <p:animEffect transition="out" filter="circle(out)">
                                      <p:cBhvr>
                                        <p:cTn id="61" dur="1000"/>
                                        <p:tgtEl>
                                          <p:spTgt spid="25"/>
                                        </p:tgtEl>
                                      </p:cBhvr>
                                    </p:animEffect>
                                    <p:set>
                                      <p:cBhvr>
                                        <p:cTn id="62"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7" grpId="0" animBg="1"/>
      <p:bldP spid="29" grpId="0" animBg="1"/>
      <p:bldP spid="40" grpId="0"/>
      <p:bldP spid="55" grpId="0"/>
      <p:bldP spid="32" grpId="0" animBg="1"/>
      <p:bldP spid="33" grpId="0" animBg="1"/>
      <p:bldP spid="34" grpId="0" animBg="1"/>
      <p:bldP spid="35"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2169"/>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23</a:t>
            </a:fld>
            <a:endParaRPr lang="fr-FR" dirty="0">
              <a:solidFill>
                <a:schemeClr val="bg1">
                  <a:lumMod val="75000"/>
                </a:schemeClr>
              </a:solidFill>
            </a:endParaRPr>
          </a:p>
        </p:txBody>
      </p:sp>
      <p:sp>
        <p:nvSpPr>
          <p:cNvPr id="57" name="ZoneTexte 56"/>
          <p:cNvSpPr txBox="1"/>
          <p:nvPr/>
        </p:nvSpPr>
        <p:spPr>
          <a:xfrm>
            <a:off x="2542855" y="1054828"/>
            <a:ext cx="1677460" cy="89399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endParaRPr lang="fr-FR" sz="1600" dirty="0">
              <a:solidFill>
                <a:srgbClr val="FF0000"/>
              </a:solidFill>
              <a:latin typeface="Arial" panose="020B0604020202020204" pitchFamily="34" charset="0"/>
              <a:cs typeface="Arial" panose="020B0604020202020204" pitchFamily="34" charset="0"/>
            </a:endParaRPr>
          </a:p>
        </p:txBody>
      </p:sp>
      <p:sp>
        <p:nvSpPr>
          <p:cNvPr id="8" name="ZoneTexte 7"/>
          <p:cNvSpPr txBox="1"/>
          <p:nvPr/>
        </p:nvSpPr>
        <p:spPr>
          <a:xfrm>
            <a:off x="2547384" y="1588307"/>
            <a:ext cx="1672931" cy="338554"/>
          </a:xfrm>
          <a:prstGeom prst="rect">
            <a:avLst/>
          </a:prstGeom>
          <a:noFill/>
        </p:spPr>
        <p:txBody>
          <a:bodyPr wrap="square" rtlCol="0">
            <a:spAutoFit/>
          </a:bodyPr>
          <a:lstStyle/>
          <a:p>
            <a:r>
              <a:rPr lang="fr-FR" sz="1600" dirty="0">
                <a:solidFill>
                  <a:srgbClr val="FF0000"/>
                </a:solidFill>
                <a:latin typeface="Arial" panose="020B0604020202020204" pitchFamily="34" charset="0"/>
                <a:cs typeface="Arial" panose="020B0604020202020204" pitchFamily="34" charset="0"/>
              </a:rPr>
              <a:t>Jour du 14 </a:t>
            </a:r>
            <a:r>
              <a:rPr lang="fr-FR" sz="1600" dirty="0" err="1">
                <a:solidFill>
                  <a:srgbClr val="FF0000"/>
                </a:solidFill>
                <a:latin typeface="Arial" panose="020B0604020202020204" pitchFamily="34" charset="0"/>
                <a:cs typeface="Arial" panose="020B0604020202020204" pitchFamily="34" charset="0"/>
              </a:rPr>
              <a:t>aviv</a:t>
            </a:r>
            <a:endParaRPr lang="fr-FR" sz="1600" dirty="0">
              <a:solidFill>
                <a:srgbClr val="FF0000"/>
              </a:solidFill>
              <a:latin typeface="Arial" panose="020B0604020202020204" pitchFamily="34" charset="0"/>
              <a:cs typeface="Arial" panose="020B0604020202020204" pitchFamily="34" charset="0"/>
            </a:endParaRPr>
          </a:p>
        </p:txBody>
      </p:sp>
      <p:sp>
        <p:nvSpPr>
          <p:cNvPr id="32" name="Rectangle 31"/>
          <p:cNvSpPr/>
          <p:nvPr/>
        </p:nvSpPr>
        <p:spPr>
          <a:xfrm>
            <a:off x="4236324" y="1052739"/>
            <a:ext cx="89837" cy="889331"/>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Rectangle 32"/>
          <p:cNvSpPr/>
          <p:nvPr/>
        </p:nvSpPr>
        <p:spPr>
          <a:xfrm>
            <a:off x="5190405" y="1059052"/>
            <a:ext cx="89838" cy="88297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ZoneTexte 33"/>
          <p:cNvSpPr txBox="1"/>
          <p:nvPr/>
        </p:nvSpPr>
        <p:spPr>
          <a:xfrm>
            <a:off x="5223941" y="2482540"/>
            <a:ext cx="1367305" cy="584775"/>
          </a:xfrm>
          <a:prstGeom prst="rect">
            <a:avLst/>
          </a:prstGeom>
          <a:noFill/>
          <a:ln w="28575">
            <a:solidFill>
              <a:srgbClr val="DF57FF"/>
            </a:solidFill>
          </a:ln>
          <a:effectLst>
            <a:glow rad="228600">
              <a:schemeClr val="accent4">
                <a:satMod val="175000"/>
                <a:alpha val="40000"/>
              </a:schemeClr>
            </a:glow>
          </a:effectLst>
        </p:spPr>
        <p:txBody>
          <a:bodyPr wrap="square" rtlCol="0">
            <a:spAutoFit/>
          </a:bodyPr>
          <a:lstStyle/>
          <a:p>
            <a:pPr algn="ctr"/>
            <a:r>
              <a:rPr lang="fr-FR" sz="1600" dirty="0">
                <a:solidFill>
                  <a:schemeClr val="bg1"/>
                </a:solidFill>
              </a:rPr>
              <a:t>Crépuscule du matin</a:t>
            </a:r>
          </a:p>
        </p:txBody>
      </p:sp>
      <p:sp>
        <p:nvSpPr>
          <p:cNvPr id="35" name="ZoneTexte 34"/>
          <p:cNvSpPr txBox="1"/>
          <p:nvPr/>
        </p:nvSpPr>
        <p:spPr>
          <a:xfrm>
            <a:off x="2922506" y="2482540"/>
            <a:ext cx="1367305" cy="584775"/>
          </a:xfrm>
          <a:prstGeom prst="rect">
            <a:avLst/>
          </a:prstGeom>
          <a:noFill/>
          <a:ln w="28575">
            <a:solidFill>
              <a:schemeClr val="accent6">
                <a:lumMod val="75000"/>
              </a:schemeClr>
            </a:solidFill>
          </a:ln>
          <a:effectLst>
            <a:glow rad="139700">
              <a:schemeClr val="accent6">
                <a:satMod val="175000"/>
                <a:alpha val="40000"/>
              </a:schemeClr>
            </a:glow>
          </a:effectLst>
        </p:spPr>
        <p:txBody>
          <a:bodyPr wrap="square" rtlCol="0">
            <a:spAutoFit/>
          </a:bodyPr>
          <a:lstStyle/>
          <a:p>
            <a:pPr algn="ctr"/>
            <a:r>
              <a:rPr lang="fr-FR" sz="1600" dirty="0">
                <a:solidFill>
                  <a:schemeClr val="bg1"/>
                </a:solidFill>
              </a:rPr>
              <a:t>Crépuscule du soir</a:t>
            </a:r>
          </a:p>
        </p:txBody>
      </p:sp>
      <p:cxnSp>
        <p:nvCxnSpPr>
          <p:cNvPr id="36" name="Connecteur droit 35"/>
          <p:cNvCxnSpPr/>
          <p:nvPr/>
        </p:nvCxnSpPr>
        <p:spPr>
          <a:xfrm>
            <a:off x="5234797" y="1964023"/>
            <a:ext cx="527" cy="518517"/>
          </a:xfrm>
          <a:prstGeom prst="line">
            <a:avLst/>
          </a:prstGeom>
          <a:ln w="28575">
            <a:solidFill>
              <a:srgbClr val="DF57FF"/>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4281242" y="1942022"/>
            <a:ext cx="7404" cy="54051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4326162" y="1052739"/>
            <a:ext cx="864244" cy="893994"/>
          </a:xfrm>
          <a:prstGeom prst="rect">
            <a:avLst/>
          </a:prstGeom>
          <a:solidFill>
            <a:schemeClr val="tx1"/>
          </a:solidFill>
          <a:ln>
            <a:solidFill>
              <a:schemeClr val="tx1">
                <a:lumMod val="65000"/>
                <a:lumOff val="3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endParaRPr lang="fr-FR" sz="1600" b="1" dirty="0">
              <a:solidFill>
                <a:srgbClr val="FF0000"/>
              </a:solidFill>
              <a:latin typeface="Arial" panose="020B0604020202020204" pitchFamily="34" charset="0"/>
              <a:cs typeface="Arial" panose="020B0604020202020204" pitchFamily="34" charset="0"/>
            </a:endParaRPr>
          </a:p>
        </p:txBody>
      </p:sp>
      <p:sp>
        <p:nvSpPr>
          <p:cNvPr id="41" name="ZoneTexte 40"/>
          <p:cNvSpPr txBox="1"/>
          <p:nvPr/>
        </p:nvSpPr>
        <p:spPr>
          <a:xfrm>
            <a:off x="2541342" y="1587849"/>
            <a:ext cx="1672931" cy="338554"/>
          </a:xfrm>
          <a:prstGeom prst="rect">
            <a:avLst/>
          </a:prstGeom>
          <a:noFill/>
        </p:spPr>
        <p:txBody>
          <a:bodyPr wrap="square" rtlCol="0">
            <a:spAutoFit/>
          </a:bodyPr>
          <a:lstStyle/>
          <a:p>
            <a:r>
              <a:rPr lang="fr-FR" sz="1600" dirty="0">
                <a:solidFill>
                  <a:srgbClr val="FF0000"/>
                </a:solidFill>
                <a:latin typeface="Arial" panose="020B0604020202020204" pitchFamily="34" charset="0"/>
                <a:cs typeface="Arial" panose="020B0604020202020204" pitchFamily="34" charset="0"/>
              </a:rPr>
              <a:t>Jour 1</a:t>
            </a:r>
          </a:p>
        </p:txBody>
      </p:sp>
      <p:pic>
        <p:nvPicPr>
          <p:cNvPr id="42" name="Picture 2" descr="Related image"/>
          <p:cNvPicPr>
            <a:picLocks noChangeAspect="1" noChangeArrowheads="1"/>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842745" y="3583918"/>
            <a:ext cx="7488832" cy="1134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42746" y="3579862"/>
            <a:ext cx="7488832" cy="1138773"/>
          </a:xfrm>
          <a:prstGeom prst="rect">
            <a:avLst/>
          </a:prstGeom>
          <a:noFill/>
          <a:ln w="19050">
            <a:solidFill>
              <a:srgbClr val="FFFF00"/>
            </a:solidFill>
          </a:ln>
        </p:spPr>
        <p:txBody>
          <a:bodyPr wrap="square">
            <a:spAutoFit/>
          </a:bodyPr>
          <a:lstStyle/>
          <a:p>
            <a:pPr algn="just"/>
            <a:r>
              <a:rPr lang="fr-FR" sz="1700" dirty="0">
                <a:solidFill>
                  <a:schemeClr val="bg1"/>
                </a:solidFill>
                <a:latin typeface="Arial" panose="020B0604020202020204" pitchFamily="34" charset="0"/>
                <a:cs typeface="Arial" panose="020B0604020202020204" pitchFamily="34" charset="0"/>
              </a:rPr>
              <a:t>« Et YHWH vit que la lumière était bonne; et YHWH sépara la lumière d'avec les ténèbres.</a:t>
            </a:r>
          </a:p>
          <a:p>
            <a:pPr algn="just"/>
            <a:r>
              <a:rPr lang="fr-FR" sz="1700" dirty="0">
                <a:solidFill>
                  <a:schemeClr val="bg1"/>
                </a:solidFill>
                <a:latin typeface="Arial" panose="020B0604020202020204" pitchFamily="34" charset="0"/>
                <a:cs typeface="Arial" panose="020B0604020202020204" pitchFamily="34" charset="0"/>
              </a:rPr>
              <a:t>Et YHWH nomma la lumière, jour; et il nomma les ténèbres, nuit.</a:t>
            </a:r>
          </a:p>
          <a:p>
            <a:pPr algn="just"/>
            <a:r>
              <a:rPr lang="fr-FR" sz="1700" dirty="0">
                <a:solidFill>
                  <a:schemeClr val="bg1"/>
                </a:solidFill>
                <a:latin typeface="Arial" panose="020B0604020202020204" pitchFamily="34" charset="0"/>
                <a:cs typeface="Arial" panose="020B0604020202020204" pitchFamily="34" charset="0"/>
              </a:rPr>
              <a:t>Et il y eut un </a:t>
            </a:r>
            <a:r>
              <a:rPr lang="fr-FR" sz="1700" dirty="0">
                <a:solidFill>
                  <a:schemeClr val="accent6">
                    <a:lumMod val="75000"/>
                  </a:schemeClr>
                </a:solidFill>
                <a:latin typeface="Arial" panose="020B0604020202020204" pitchFamily="34" charset="0"/>
                <a:cs typeface="Arial" panose="020B0604020202020204" pitchFamily="34" charset="0"/>
              </a:rPr>
              <a:t>soir</a:t>
            </a:r>
            <a:r>
              <a:rPr lang="fr-FR" sz="1700" dirty="0">
                <a:solidFill>
                  <a:schemeClr val="bg1"/>
                </a:solidFill>
                <a:latin typeface="Arial" panose="020B0604020202020204" pitchFamily="34" charset="0"/>
                <a:cs typeface="Arial" panose="020B0604020202020204" pitchFamily="34" charset="0"/>
              </a:rPr>
              <a:t>, et il y eut un </a:t>
            </a:r>
            <a:r>
              <a:rPr lang="fr-FR" sz="1700" dirty="0">
                <a:solidFill>
                  <a:srgbClr val="DF57FF"/>
                </a:solidFill>
                <a:latin typeface="Arial" panose="020B0604020202020204" pitchFamily="34" charset="0"/>
                <a:cs typeface="Arial" panose="020B0604020202020204" pitchFamily="34" charset="0"/>
              </a:rPr>
              <a:t>matin</a:t>
            </a:r>
            <a:r>
              <a:rPr lang="fr-FR" sz="1700" dirty="0">
                <a:solidFill>
                  <a:schemeClr val="bg1"/>
                </a:solidFill>
                <a:latin typeface="Arial" panose="020B0604020202020204" pitchFamily="34" charset="0"/>
                <a:cs typeface="Arial" panose="020B0604020202020204" pitchFamily="34" charset="0"/>
              </a:rPr>
              <a:t>; ce fut </a:t>
            </a:r>
            <a:r>
              <a:rPr lang="fr-FR" sz="1700" dirty="0">
                <a:solidFill>
                  <a:srgbClr val="FF0000"/>
                </a:solidFill>
                <a:latin typeface="Arial" panose="020B0604020202020204" pitchFamily="34" charset="0"/>
                <a:cs typeface="Arial" panose="020B0604020202020204" pitchFamily="34" charset="0"/>
              </a:rPr>
              <a:t>le premier jour</a:t>
            </a:r>
            <a:r>
              <a:rPr lang="fr-FR" sz="1700" dirty="0">
                <a:solidFill>
                  <a:schemeClr val="bg1"/>
                </a:solidFill>
                <a:latin typeface="Arial" panose="020B0604020202020204" pitchFamily="34" charset="0"/>
                <a:cs typeface="Arial" panose="020B0604020202020204" pitchFamily="34" charset="0"/>
              </a:rPr>
              <a:t>. »  </a:t>
            </a:r>
            <a:r>
              <a:rPr lang="fr-FR" sz="1400" dirty="0">
                <a:solidFill>
                  <a:srgbClr val="FFFF00"/>
                </a:solidFill>
                <a:latin typeface="Arial" panose="020B0604020202020204" pitchFamily="34" charset="0"/>
                <a:cs typeface="Arial" panose="020B0604020202020204" pitchFamily="34" charset="0"/>
              </a:rPr>
              <a:t>Genèse 1.4/5</a:t>
            </a:r>
          </a:p>
        </p:txBody>
      </p:sp>
      <p:sp>
        <p:nvSpPr>
          <p:cNvPr id="43" name="Rectangle 42"/>
          <p:cNvSpPr/>
          <p:nvPr/>
        </p:nvSpPr>
        <p:spPr>
          <a:xfrm>
            <a:off x="338690" y="195486"/>
            <a:ext cx="8496944" cy="384721"/>
          </a:xfrm>
          <a:prstGeom prst="rect">
            <a:avLst/>
          </a:prstGeom>
          <a:ln w="19050">
            <a:solidFill>
              <a:schemeClr val="bg1"/>
            </a:solidFill>
          </a:ln>
        </p:spPr>
        <p:txBody>
          <a:bodyPr wrap="square">
            <a:spAutoFit/>
          </a:bodyPr>
          <a:lstStyle/>
          <a:p>
            <a:pPr lvl="0" algn="ctr"/>
            <a:r>
              <a:rPr lang="fr-FR" sz="1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miracles du </a:t>
            </a:r>
            <a:r>
              <a:rPr lang="fr-FR" sz="1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fr-FR" sz="19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aviv</a:t>
            </a:r>
            <a:r>
              <a:rPr lang="fr-FR" sz="19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(crucifixion/pâque) </a:t>
            </a:r>
            <a:r>
              <a:rPr lang="fr-FR" sz="1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sont un parfait écho au 1</a:t>
            </a:r>
            <a:r>
              <a:rPr lang="fr-FR" sz="190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a:t>
            </a:r>
            <a:r>
              <a:rPr lang="fr-FR" sz="1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jour</a:t>
            </a:r>
            <a:endParaRPr lang="fr-FR" sz="1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9950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outVertical)">
                                      <p:cBhvr>
                                        <p:cTn id="15" dur="500"/>
                                        <p:tgtEl>
                                          <p:spTgt spid="3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outVertical)">
                                      <p:cBhvr>
                                        <p:cTn id="28" dur="500"/>
                                        <p:tgtEl>
                                          <p:spTgt spid="33"/>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0" nodeType="clickEffect">
                                  <p:stCondLst>
                                    <p:cond delay="0"/>
                                  </p:stCondLst>
                                  <p:childTnLst>
                                    <p:animEffect transition="out" filter="randombar(horizont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randombar(horizont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33" grpId="0" animBg="1"/>
      <p:bldP spid="34" grpId="0" animBg="1"/>
      <p:bldP spid="35" grpId="0" animBg="1"/>
      <p:bldP spid="39" grpId="0" animBg="1"/>
      <p:bldP spid="41" grpId="0"/>
      <p:bldP spid="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28" y="0"/>
            <a:ext cx="915322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p:cNvSpPr>
            <a:spLocks noGrp="1"/>
          </p:cNvSpPr>
          <p:nvPr>
            <p:ph type="sldNum" sz="quarter" idx="12"/>
          </p:nvPr>
        </p:nvSpPr>
        <p:spPr/>
        <p:txBody>
          <a:bodyPr/>
          <a:lstStyle/>
          <a:p>
            <a:fld id="{98D6C185-7D06-44FC-AF34-DEB24118C82E}" type="slidenum">
              <a:rPr lang="fr-FR" smtClean="0"/>
              <a:t>24</a:t>
            </a:fld>
            <a:endParaRPr lang="fr-FR"/>
          </a:p>
        </p:txBody>
      </p:sp>
      <p:sp>
        <p:nvSpPr>
          <p:cNvPr id="4" name="Rectangle 3"/>
          <p:cNvSpPr/>
          <p:nvPr/>
        </p:nvSpPr>
        <p:spPr>
          <a:xfrm>
            <a:off x="3024442" y="322066"/>
            <a:ext cx="3154052" cy="523220"/>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anose="020B0604020202020204" pitchFamily="34" charset="0"/>
                <a:cs typeface="Arial" panose="020B0604020202020204" pitchFamily="34" charset="0"/>
              </a:rPr>
              <a:t>Genèse 1.5</a:t>
            </a:r>
          </a:p>
        </p:txBody>
      </p:sp>
      <p:sp>
        <p:nvSpPr>
          <p:cNvPr id="6" name="Oval 7"/>
          <p:cNvSpPr/>
          <p:nvPr/>
        </p:nvSpPr>
        <p:spPr>
          <a:xfrm>
            <a:off x="2999738" y="1195988"/>
            <a:ext cx="3135295" cy="3017490"/>
          </a:xfrm>
          <a:prstGeom prst="ellipse">
            <a:avLst/>
          </a:prstGeom>
          <a:gradFill flip="none" rotWithShape="1">
            <a:gsLst>
              <a:gs pos="48000">
                <a:srgbClr val="ABE9FF"/>
              </a:gs>
              <a:gs pos="99000">
                <a:srgbClr val="002060"/>
              </a:gs>
              <a:gs pos="51000">
                <a:srgbClr val="002060"/>
              </a:gs>
            </a:gsLst>
            <a:lin ang="5400000" scaled="1"/>
            <a:tileRect/>
          </a:gra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a:off x="2584960" y="2361714"/>
            <a:ext cx="1972506" cy="328658"/>
          </a:xfrm>
          <a:prstGeom prst="rtTriangle">
            <a:avLst/>
          </a:prstGeom>
          <a:solidFill>
            <a:srgbClr val="DF57FF"/>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2"/>
          <p:cNvSpPr/>
          <p:nvPr/>
        </p:nvSpPr>
        <p:spPr>
          <a:xfrm flipH="1">
            <a:off x="4563681" y="2361714"/>
            <a:ext cx="1990508" cy="328658"/>
          </a:xfrm>
          <a:prstGeom prst="rtTriangl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ZoneTexte 2"/>
          <p:cNvSpPr txBox="1"/>
          <p:nvPr/>
        </p:nvSpPr>
        <p:spPr>
          <a:xfrm>
            <a:off x="16993" y="2110544"/>
            <a:ext cx="2469097" cy="830997"/>
          </a:xfrm>
          <a:prstGeom prst="rect">
            <a:avLst/>
          </a:prstGeom>
          <a:noFill/>
        </p:spPr>
        <p:txBody>
          <a:bodyPr wrap="square" rtlCol="0">
            <a:spAutoFit/>
          </a:bodyPr>
          <a:lstStyle/>
          <a:p>
            <a:pPr algn="ctr"/>
            <a:r>
              <a:rPr lang="fr-FR" sz="2400" b="1" dirty="0">
                <a:solidFill>
                  <a:srgbClr val="33CCFF"/>
                </a:solidFill>
                <a:effectLst>
                  <a:outerShdw blurRad="38100" dist="38100" dir="2700000" algn="tl">
                    <a:srgbClr val="000000">
                      <a:alpha val="43137"/>
                    </a:srgbClr>
                  </a:outerShdw>
                </a:effectLst>
                <a:latin typeface="Segoe Print" panose="02000600000000000000" pitchFamily="2" charset="0"/>
              </a:rPr>
              <a:t> </a:t>
            </a:r>
            <a:r>
              <a:rPr lang="fr-FR" sz="2400" b="1" dirty="0">
                <a:solidFill>
                  <a:srgbClr val="DF57FF"/>
                </a:solidFill>
                <a:latin typeface="Segoe Print" panose="02000600000000000000" pitchFamily="2" charset="0"/>
              </a:rPr>
              <a:t>Crépuscule du matin</a:t>
            </a:r>
          </a:p>
        </p:txBody>
      </p:sp>
      <p:sp>
        <p:nvSpPr>
          <p:cNvPr id="13" name="Rectangle 12"/>
          <p:cNvSpPr/>
          <p:nvPr/>
        </p:nvSpPr>
        <p:spPr>
          <a:xfrm>
            <a:off x="3400138" y="1653828"/>
            <a:ext cx="228843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000" b="1" dirty="0">
                <a:ln w="11430"/>
                <a:solidFill>
                  <a:srgbClr val="0070C0"/>
                </a:solidFill>
                <a:effectLst>
                  <a:outerShdw blurRad="50800" dist="39000" dir="5460000" algn="tl">
                    <a:srgbClr val="000000">
                      <a:alpha val="38000"/>
                    </a:srgbClr>
                  </a:outerShdw>
                </a:effectLst>
                <a:latin typeface="Segoe Print" pitchFamily="2" charset="0"/>
              </a:rPr>
              <a:t>La lumière est appelée : Jour</a:t>
            </a:r>
          </a:p>
        </p:txBody>
      </p:sp>
      <p:sp>
        <p:nvSpPr>
          <p:cNvPr id="14" name="Rectangle 13"/>
          <p:cNvSpPr/>
          <p:nvPr/>
        </p:nvSpPr>
        <p:spPr>
          <a:xfrm>
            <a:off x="3390621" y="3086199"/>
            <a:ext cx="242169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000" b="1" dirty="0">
                <a:ln w="11430"/>
                <a:solidFill>
                  <a:schemeClr val="bg2"/>
                </a:solidFill>
                <a:effectLst>
                  <a:outerShdw blurRad="50800" dist="39000" dir="5460000" algn="tl">
                    <a:srgbClr val="000000">
                      <a:alpha val="38000"/>
                    </a:srgbClr>
                  </a:outerShdw>
                </a:effectLst>
                <a:latin typeface="Segoe Print" pitchFamily="2" charset="0"/>
              </a:rPr>
              <a:t>Les ténèbres sont appelées : Nuit</a:t>
            </a:r>
          </a:p>
        </p:txBody>
      </p:sp>
      <p:sp>
        <p:nvSpPr>
          <p:cNvPr id="2" name="ZoneTexte 1"/>
          <p:cNvSpPr txBox="1"/>
          <p:nvPr/>
        </p:nvSpPr>
        <p:spPr>
          <a:xfrm>
            <a:off x="2558174" y="2310140"/>
            <a:ext cx="432048" cy="523220"/>
          </a:xfrm>
          <a:prstGeom prst="rect">
            <a:avLst/>
          </a:prstGeom>
          <a:noFill/>
        </p:spPr>
        <p:txBody>
          <a:bodyPr wrap="square" rtlCol="0">
            <a:spAutoFit/>
          </a:bodyPr>
          <a:lstStyle/>
          <a:p>
            <a:pPr algn="ctr"/>
            <a:r>
              <a:rPr lang="fr-F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anose="030F0702030302020204" pitchFamily="66" charset="0"/>
              </a:rPr>
              <a:t>4</a:t>
            </a:r>
            <a:endParaRPr lang="fr-FR" sz="2800" b="1" dirty="0">
              <a:solidFill>
                <a:srgbClr val="00B0F0"/>
              </a:solidFill>
              <a:latin typeface="Comic Sans MS" panose="030F0702030302020204" pitchFamily="66" charset="0"/>
            </a:endParaRPr>
          </a:p>
        </p:txBody>
      </p:sp>
      <p:sp>
        <p:nvSpPr>
          <p:cNvPr id="15" name="ZoneTexte 14"/>
          <p:cNvSpPr txBox="1"/>
          <p:nvPr/>
        </p:nvSpPr>
        <p:spPr>
          <a:xfrm>
            <a:off x="4328330" y="1184434"/>
            <a:ext cx="432048" cy="523220"/>
          </a:xfrm>
          <a:prstGeom prst="rect">
            <a:avLst/>
          </a:prstGeom>
          <a:noFill/>
        </p:spPr>
        <p:txBody>
          <a:bodyPr wrap="square" rtlCol="0">
            <a:spAutoFit/>
          </a:bodyPr>
          <a:lstStyle/>
          <a:p>
            <a:pPr algn="ctr"/>
            <a:r>
              <a:rPr lang="fr-F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anose="030F0702030302020204" pitchFamily="66" charset="0"/>
              </a:rPr>
              <a:t>1</a:t>
            </a:r>
            <a:endParaRPr lang="fr-FR" sz="2800" b="1" dirty="0">
              <a:solidFill>
                <a:srgbClr val="00B0F0"/>
              </a:solidFill>
              <a:latin typeface="Comic Sans MS" panose="030F0702030302020204" pitchFamily="66" charset="0"/>
            </a:endParaRPr>
          </a:p>
        </p:txBody>
      </p:sp>
      <p:sp>
        <p:nvSpPr>
          <p:cNvPr id="16" name="ZoneTexte 15"/>
          <p:cNvSpPr txBox="1"/>
          <p:nvPr/>
        </p:nvSpPr>
        <p:spPr>
          <a:xfrm>
            <a:off x="6126708" y="2310140"/>
            <a:ext cx="432048" cy="523220"/>
          </a:xfrm>
          <a:prstGeom prst="rect">
            <a:avLst/>
          </a:prstGeom>
          <a:noFill/>
        </p:spPr>
        <p:txBody>
          <a:bodyPr wrap="square" rtlCol="0">
            <a:spAutoFit/>
          </a:bodyPr>
          <a:lstStyle/>
          <a:p>
            <a:pPr algn="ctr"/>
            <a:r>
              <a:rPr lang="fr-F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anose="030F0702030302020204" pitchFamily="66" charset="0"/>
              </a:rPr>
              <a:t>2</a:t>
            </a:r>
            <a:endParaRPr lang="fr-FR" sz="2800" b="1" dirty="0">
              <a:solidFill>
                <a:srgbClr val="00B0F0"/>
              </a:solidFill>
              <a:latin typeface="Comic Sans MS" panose="030F0702030302020204" pitchFamily="66" charset="0"/>
            </a:endParaRPr>
          </a:p>
        </p:txBody>
      </p:sp>
      <p:sp>
        <p:nvSpPr>
          <p:cNvPr id="17" name="ZoneTexte 16"/>
          <p:cNvSpPr txBox="1"/>
          <p:nvPr/>
        </p:nvSpPr>
        <p:spPr>
          <a:xfrm>
            <a:off x="4360744" y="3723878"/>
            <a:ext cx="432048" cy="523220"/>
          </a:xfrm>
          <a:prstGeom prst="rect">
            <a:avLst/>
          </a:prstGeom>
          <a:noFill/>
        </p:spPr>
        <p:txBody>
          <a:bodyPr wrap="square" rtlCol="0">
            <a:spAutoFit/>
          </a:bodyPr>
          <a:lstStyle/>
          <a:p>
            <a:pPr algn="ctr"/>
            <a:r>
              <a:rPr lang="fr-FR" sz="2800" b="1" spc="300" dirty="0">
                <a:ln w="11430" cmpd="sng">
                  <a:solidFill>
                    <a:sysClr val="windowText" lastClr="000000"/>
                  </a:solidFill>
                  <a:prstDash val="solid"/>
                  <a:miter lim="800000"/>
                </a:ln>
                <a:solidFill>
                  <a:schemeClr val="bg1"/>
                </a:solidFill>
                <a:effectLst>
                  <a:glow rad="45500">
                    <a:schemeClr val="accent1">
                      <a:satMod val="220000"/>
                      <a:alpha val="35000"/>
                    </a:schemeClr>
                  </a:glow>
                </a:effectLst>
                <a:latin typeface="Comic Sans MS" panose="030F0702030302020204" pitchFamily="66" charset="0"/>
              </a:rPr>
              <a:t>3</a:t>
            </a:r>
            <a:endParaRPr lang="fr-FR" sz="2800" b="1" dirty="0">
              <a:ln w="11430" cmpd="sng">
                <a:solidFill>
                  <a:sysClr val="windowText" lastClr="000000"/>
                </a:solidFill>
                <a:prstDash val="solid"/>
                <a:miter lim="800000"/>
              </a:ln>
              <a:solidFill>
                <a:schemeClr val="bg1"/>
              </a:solidFill>
              <a:latin typeface="Comic Sans MS" panose="030F0702030302020204" pitchFamily="66" charset="0"/>
            </a:endParaRPr>
          </a:p>
        </p:txBody>
      </p:sp>
      <p:sp>
        <p:nvSpPr>
          <p:cNvPr id="18" name="Pensées 17"/>
          <p:cNvSpPr/>
          <p:nvPr/>
        </p:nvSpPr>
        <p:spPr>
          <a:xfrm flipH="1">
            <a:off x="306038" y="3052285"/>
            <a:ext cx="2088232" cy="1866405"/>
          </a:xfrm>
          <a:prstGeom prst="cloudCallout">
            <a:avLst>
              <a:gd name="adj1" fmla="val -79064"/>
              <a:gd name="adj2" fmla="val -6857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66078" y="3307434"/>
            <a:ext cx="1368152" cy="1323439"/>
          </a:xfrm>
          <a:prstGeom prst="rect">
            <a:avLst/>
          </a:prstGeom>
          <a:noFill/>
        </p:spPr>
        <p:txBody>
          <a:bodyPr wrap="square" rtlCol="0">
            <a:spAutoFit/>
          </a:bodyPr>
          <a:lstStyle/>
          <a:p>
            <a:pPr algn="ctr"/>
            <a:r>
              <a:rPr lang="fr-FR"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 du cycle 1 /</a:t>
            </a:r>
          </a:p>
          <a:p>
            <a:pPr algn="ctr"/>
            <a:r>
              <a:rPr lang="fr-FR"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Début du cycle 2</a:t>
            </a:r>
          </a:p>
        </p:txBody>
      </p:sp>
      <p:sp>
        <p:nvSpPr>
          <p:cNvPr id="20" name="ZoneTexte 19"/>
          <p:cNvSpPr txBox="1"/>
          <p:nvPr/>
        </p:nvSpPr>
        <p:spPr>
          <a:xfrm>
            <a:off x="6554189" y="2156251"/>
            <a:ext cx="2469097" cy="830997"/>
          </a:xfrm>
          <a:prstGeom prst="rect">
            <a:avLst/>
          </a:prstGeom>
          <a:noFill/>
        </p:spPr>
        <p:txBody>
          <a:bodyPr wrap="square" rtlCol="0">
            <a:spAutoFit/>
          </a:bodyPr>
          <a:lstStyle/>
          <a:p>
            <a:pPr algn="ctr"/>
            <a:r>
              <a:rPr lang="fr-FR" sz="2400" b="1" dirty="0">
                <a:solidFill>
                  <a:srgbClr val="33CCFF"/>
                </a:solidFill>
                <a:effectLst>
                  <a:outerShdw blurRad="38100" dist="38100" dir="2700000" algn="tl">
                    <a:srgbClr val="000000">
                      <a:alpha val="43137"/>
                    </a:srgbClr>
                  </a:outerShdw>
                </a:effectLst>
                <a:latin typeface="Segoe Print" panose="02000600000000000000" pitchFamily="2" charset="0"/>
              </a:rPr>
              <a:t> </a:t>
            </a:r>
            <a:r>
              <a:rPr lang="fr-FR" sz="2400" b="1" dirty="0">
                <a:solidFill>
                  <a:schemeClr val="accent6">
                    <a:lumMod val="75000"/>
                  </a:schemeClr>
                </a:solidFill>
                <a:latin typeface="Segoe Print" panose="02000600000000000000" pitchFamily="2" charset="0"/>
              </a:rPr>
              <a:t>Crépuscule du soir</a:t>
            </a:r>
          </a:p>
        </p:txBody>
      </p:sp>
      <p:sp>
        <p:nvSpPr>
          <p:cNvPr id="7" name="ZoneTexte 6"/>
          <p:cNvSpPr txBox="1"/>
          <p:nvPr/>
        </p:nvSpPr>
        <p:spPr>
          <a:xfrm rot="20260026">
            <a:off x="171428" y="479802"/>
            <a:ext cx="2113004" cy="369332"/>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dirty="0"/>
              <a:t>Révision étude #1</a:t>
            </a:r>
          </a:p>
        </p:txBody>
      </p:sp>
    </p:spTree>
    <p:extLst>
      <p:ext uri="{BB962C8B-B14F-4D97-AF65-F5344CB8AC3E}">
        <p14:creationId xmlns:p14="http://schemas.microsoft.com/office/powerpoint/2010/main" val="293609156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1000"/>
                                        <p:tgtEl>
                                          <p:spTgt spid="1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75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3" grpId="0"/>
      <p:bldP spid="13" grpId="0"/>
      <p:bldP spid="14" grpId="0"/>
      <p:bldP spid="2" grpId="0"/>
      <p:bldP spid="15" grpId="0"/>
      <p:bldP spid="16" grpId="0"/>
      <p:bldP spid="17" grpId="0"/>
      <p:bldP spid="18" grpId="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894" y="0"/>
            <a:ext cx="9154894"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25</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a:spLocks/>
          </p:cNvSpPr>
          <p:nvPr/>
        </p:nvSpPr>
        <p:spPr>
          <a:xfrm>
            <a:off x="3960240" y="260380"/>
            <a:ext cx="5183760" cy="707886"/>
          </a:xfrm>
          <a:prstGeom prst="rect">
            <a:avLst/>
          </a:prstGeom>
          <a:noFill/>
        </p:spPr>
        <p:txBody>
          <a:bodyPr wrap="square" rtlCol="0">
            <a:spAutoFit/>
          </a:bodyPr>
          <a:lstStyle/>
          <a:p>
            <a:pPr algn="ctr"/>
            <a:r>
              <a:rPr lang="fr-FR" sz="4000" dirty="0">
                <a:solidFill>
                  <a:schemeClr val="bg1"/>
                </a:solidFill>
                <a:latin typeface="Segoe Print" panose="02000600000000000000" pitchFamily="2" charset="0"/>
                <a:ea typeface="BatangChe" panose="02030609000101010101" pitchFamily="49" charset="-127"/>
              </a:rPr>
              <a:t>Le bœuf et l’aube</a:t>
            </a:r>
          </a:p>
        </p:txBody>
      </p:sp>
    </p:spTree>
    <p:extLst>
      <p:ext uri="{BB962C8B-B14F-4D97-AF65-F5344CB8AC3E}">
        <p14:creationId xmlns:p14="http://schemas.microsoft.com/office/powerpoint/2010/main" val="3931460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ackground ppt jour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24" y="-13494"/>
            <a:ext cx="9172724" cy="517873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79512" y="267494"/>
            <a:ext cx="230425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dirty="0">
                <a:latin typeface="Arial" panose="020B0604020202020204" pitchFamily="34" charset="0"/>
                <a:cs typeface="Arial" panose="020B0604020202020204" pitchFamily="34" charset="0"/>
              </a:rPr>
              <a:t>Matin &lt;boqer</a:t>
            </a:r>
            <a:r>
              <a:rPr lang="fr-FR" baseline="30000" dirty="0">
                <a:latin typeface="Arial" panose="020B0604020202020204" pitchFamily="34" charset="0"/>
                <a:cs typeface="Arial" panose="020B0604020202020204" pitchFamily="34" charset="0"/>
              </a:rPr>
              <a:t>1242</a:t>
            </a:r>
            <a:r>
              <a:rPr lang="fr-FR" dirty="0">
                <a:latin typeface="Arial" panose="020B0604020202020204" pitchFamily="34" charset="0"/>
                <a:cs typeface="Arial" panose="020B0604020202020204" pitchFamily="34" charset="0"/>
              </a:rPr>
              <a:t>&gt;</a:t>
            </a:r>
          </a:p>
        </p:txBody>
      </p:sp>
      <p:sp>
        <p:nvSpPr>
          <p:cNvPr id="5" name="ZoneTexte 4"/>
          <p:cNvSpPr txBox="1"/>
          <p:nvPr/>
        </p:nvSpPr>
        <p:spPr>
          <a:xfrm>
            <a:off x="164652" y="2644751"/>
            <a:ext cx="7560840" cy="369332"/>
          </a:xfrm>
          <a:prstGeom prst="rect">
            <a:avLst/>
          </a:prstGeom>
          <a:noFill/>
        </p:spPr>
        <p:txBody>
          <a:bodyPr wrap="square" rtlCol="0">
            <a:spAutoFit/>
          </a:bodyPr>
          <a:lstStyle/>
          <a:p>
            <a:r>
              <a:rPr lang="fr-FR" dirty="0"/>
              <a:t>Dictionnaire hébreu Sander et </a:t>
            </a:r>
            <a:r>
              <a:rPr lang="fr-FR" dirty="0" err="1"/>
              <a:t>Trenel</a:t>
            </a:r>
            <a:r>
              <a:rPr lang="fr-FR" dirty="0"/>
              <a:t> (1859) : matin, demain</a:t>
            </a:r>
          </a:p>
        </p:txBody>
      </p:sp>
      <p:sp>
        <p:nvSpPr>
          <p:cNvPr id="9" name="ZoneTexte 8"/>
          <p:cNvSpPr txBox="1"/>
          <p:nvPr/>
        </p:nvSpPr>
        <p:spPr>
          <a:xfrm>
            <a:off x="179512" y="722695"/>
            <a:ext cx="7560840" cy="369332"/>
          </a:xfrm>
          <a:prstGeom prst="rect">
            <a:avLst/>
          </a:prstGeom>
          <a:noFill/>
        </p:spPr>
        <p:txBody>
          <a:bodyPr wrap="square" rtlCol="0">
            <a:spAutoFit/>
          </a:bodyPr>
          <a:lstStyle/>
          <a:p>
            <a:r>
              <a:rPr lang="fr-FR" dirty="0"/>
              <a:t>Dictionnaire Edward Leigh (1712) : matin, aurore</a:t>
            </a:r>
          </a:p>
        </p:txBody>
      </p:sp>
      <p:sp>
        <p:nvSpPr>
          <p:cNvPr id="10" name="ZoneTexte 9"/>
          <p:cNvSpPr txBox="1"/>
          <p:nvPr/>
        </p:nvSpPr>
        <p:spPr>
          <a:xfrm>
            <a:off x="165630" y="1086794"/>
            <a:ext cx="7560840" cy="369332"/>
          </a:xfrm>
          <a:prstGeom prst="rect">
            <a:avLst/>
          </a:prstGeom>
          <a:noFill/>
        </p:spPr>
        <p:txBody>
          <a:bodyPr wrap="square" rtlCol="0">
            <a:spAutoFit/>
          </a:bodyPr>
          <a:lstStyle/>
          <a:p>
            <a:r>
              <a:rPr lang="fr-FR" dirty="0"/>
              <a:t>Lexique John </a:t>
            </a:r>
            <a:r>
              <a:rPr lang="fr-FR" dirty="0" err="1"/>
              <a:t>Parkhurst</a:t>
            </a:r>
            <a:r>
              <a:rPr lang="fr-FR" dirty="0"/>
              <a:t> (1762) : chercher, examiner, lumière du matin </a:t>
            </a:r>
          </a:p>
        </p:txBody>
      </p:sp>
      <p:sp>
        <p:nvSpPr>
          <p:cNvPr id="11" name="ZoneTexte 10"/>
          <p:cNvSpPr txBox="1"/>
          <p:nvPr/>
        </p:nvSpPr>
        <p:spPr>
          <a:xfrm>
            <a:off x="165630" y="1474192"/>
            <a:ext cx="7560840" cy="369332"/>
          </a:xfrm>
          <a:prstGeom prst="rect">
            <a:avLst/>
          </a:prstGeom>
          <a:noFill/>
        </p:spPr>
        <p:txBody>
          <a:bodyPr wrap="square" rtlCol="0">
            <a:spAutoFit/>
          </a:bodyPr>
          <a:lstStyle/>
          <a:p>
            <a:r>
              <a:rPr lang="fr-FR" dirty="0"/>
              <a:t>Lexique Barker (1776) : chercher, examiner, matin </a:t>
            </a:r>
          </a:p>
        </p:txBody>
      </p:sp>
      <p:sp>
        <p:nvSpPr>
          <p:cNvPr id="12" name="ZoneTexte 11"/>
          <p:cNvSpPr txBox="1"/>
          <p:nvPr/>
        </p:nvSpPr>
        <p:spPr>
          <a:xfrm>
            <a:off x="166304" y="1843524"/>
            <a:ext cx="7560840" cy="369332"/>
          </a:xfrm>
          <a:prstGeom prst="rect">
            <a:avLst/>
          </a:prstGeom>
          <a:noFill/>
        </p:spPr>
        <p:txBody>
          <a:bodyPr wrap="square" rtlCol="0">
            <a:spAutoFit/>
          </a:bodyPr>
          <a:lstStyle/>
          <a:p>
            <a:r>
              <a:rPr lang="fr-FR" dirty="0"/>
              <a:t>Lexique </a:t>
            </a:r>
            <a:r>
              <a:rPr lang="fr-FR" dirty="0" err="1"/>
              <a:t>Gesenius</a:t>
            </a:r>
            <a:r>
              <a:rPr lang="fr-FR" dirty="0"/>
              <a:t> (1810) : matin, aube, lendemain matin, </a:t>
            </a:r>
          </a:p>
        </p:txBody>
      </p:sp>
      <p:sp>
        <p:nvSpPr>
          <p:cNvPr id="13" name="ZoneTexte 12"/>
          <p:cNvSpPr txBox="1"/>
          <p:nvPr/>
        </p:nvSpPr>
        <p:spPr>
          <a:xfrm>
            <a:off x="166304" y="3061455"/>
            <a:ext cx="8940700" cy="369332"/>
          </a:xfrm>
          <a:prstGeom prst="rect">
            <a:avLst/>
          </a:prstGeom>
          <a:noFill/>
        </p:spPr>
        <p:txBody>
          <a:bodyPr wrap="square" rtlCol="0">
            <a:spAutoFit/>
          </a:bodyPr>
          <a:lstStyle/>
          <a:p>
            <a:r>
              <a:rPr lang="fr-FR" dirty="0"/>
              <a:t>Lexique Robinson (1906) : matin (fin de la nuit, l’aube, le début du jour), demain, jour suivant</a:t>
            </a:r>
          </a:p>
        </p:txBody>
      </p:sp>
      <p:sp>
        <p:nvSpPr>
          <p:cNvPr id="6" name="Ellipse 5"/>
          <p:cNvSpPr/>
          <p:nvPr/>
        </p:nvSpPr>
        <p:spPr>
          <a:xfrm>
            <a:off x="3420120" y="636826"/>
            <a:ext cx="748655" cy="5410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6046498" y="1000925"/>
            <a:ext cx="792088" cy="5410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4221617" y="1362923"/>
            <a:ext cx="748655" cy="5410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2537235" y="1757655"/>
            <a:ext cx="748655" cy="5410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4389336" y="2558882"/>
            <a:ext cx="748655" cy="5410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2592822" y="2975586"/>
            <a:ext cx="748655" cy="5410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3868354" y="1772931"/>
            <a:ext cx="1124768" cy="54107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145544" y="2558882"/>
            <a:ext cx="792088" cy="54107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933444" y="2975586"/>
            <a:ext cx="792088" cy="54107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320178" y="3074383"/>
            <a:ext cx="1519082" cy="356404"/>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numéro de diapositive 26"/>
          <p:cNvSpPr>
            <a:spLocks noGrp="1"/>
          </p:cNvSpPr>
          <p:nvPr>
            <p:ph type="sldNum" sz="quarter" idx="12"/>
          </p:nvPr>
        </p:nvSpPr>
        <p:spPr/>
        <p:txBody>
          <a:bodyPr/>
          <a:lstStyle/>
          <a:p>
            <a:fld id="{2D09FF85-A8E4-4662-9A25-7E1193D20439}" type="slidenum">
              <a:rPr lang="fr-FR" smtClean="0"/>
              <a:t>26</a:t>
            </a:fld>
            <a:endParaRPr lang="fr-FR" dirty="0"/>
          </a:p>
        </p:txBody>
      </p:sp>
      <p:sp>
        <p:nvSpPr>
          <p:cNvPr id="28" name="ZoneTexte 27"/>
          <p:cNvSpPr txBox="1"/>
          <p:nvPr/>
        </p:nvSpPr>
        <p:spPr>
          <a:xfrm>
            <a:off x="165630" y="2230524"/>
            <a:ext cx="9012815" cy="369332"/>
          </a:xfrm>
          <a:prstGeom prst="rect">
            <a:avLst/>
          </a:prstGeom>
          <a:noFill/>
        </p:spPr>
        <p:txBody>
          <a:bodyPr wrap="square" rtlCol="0">
            <a:spAutoFit/>
          </a:bodyPr>
          <a:lstStyle/>
          <a:p>
            <a:r>
              <a:rPr lang="fr-FR" dirty="0"/>
              <a:t>Lexique </a:t>
            </a:r>
            <a:r>
              <a:rPr lang="fr-FR" dirty="0" err="1"/>
              <a:t>Selig</a:t>
            </a:r>
            <a:r>
              <a:rPr lang="fr-FR" dirty="0"/>
              <a:t> Newman  (1832) : matin, parfois utilisé à la place de « demain » &lt;ma</a:t>
            </a:r>
            <a:r>
              <a:rPr lang="fr-FR" u="sng" dirty="0"/>
              <a:t>h</a:t>
            </a:r>
            <a:r>
              <a:rPr lang="fr-FR" dirty="0"/>
              <a:t>ar</a:t>
            </a:r>
            <a:r>
              <a:rPr lang="fr-FR" baseline="30000" dirty="0"/>
              <a:t>4279</a:t>
            </a:r>
            <a:r>
              <a:rPr lang="fr-FR" dirty="0"/>
              <a:t>&gt; </a:t>
            </a:r>
          </a:p>
        </p:txBody>
      </p:sp>
      <p:sp>
        <p:nvSpPr>
          <p:cNvPr id="29" name="Ellipse 28"/>
          <p:cNvSpPr/>
          <p:nvPr/>
        </p:nvSpPr>
        <p:spPr>
          <a:xfrm>
            <a:off x="3132349" y="2144655"/>
            <a:ext cx="748655" cy="54107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6504210" y="2144655"/>
            <a:ext cx="792088" cy="54107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8649618" y="2081"/>
            <a:ext cx="490584" cy="2575873"/>
          </a:xfrm>
          <a:prstGeom prst="rect">
            <a:avLst/>
          </a:prstGeom>
          <a:effectLst>
            <a:glow rad="101600">
              <a:schemeClr val="accent4">
                <a:satMod val="175000"/>
                <a:alpha val="40000"/>
              </a:schemeClr>
            </a:glow>
            <a:outerShdw blurRad="50800" dist="38100" dir="10800000" algn="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wordArtVert" wrap="square" rtlCol="0">
            <a:spAutoFit/>
          </a:bodyPr>
          <a:lstStyle/>
          <a:p>
            <a:pPr algn="ctr"/>
            <a:r>
              <a:rPr lang="fr-FR" dirty="0">
                <a:solidFill>
                  <a:schemeClr val="tx1">
                    <a:lumMod val="85000"/>
                    <a:lumOff val="15000"/>
                  </a:schemeClr>
                </a:solidFill>
                <a:latin typeface="Georgia" panose="02040502050405020303" pitchFamily="18" charset="0"/>
              </a:rPr>
              <a:t>Révision</a:t>
            </a:r>
          </a:p>
        </p:txBody>
      </p:sp>
    </p:spTree>
    <p:extLst>
      <p:ext uri="{BB962C8B-B14F-4D97-AF65-F5344CB8AC3E}">
        <p14:creationId xmlns:p14="http://schemas.microsoft.com/office/powerpoint/2010/main" val="395277024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wipe(down)">
                                      <p:cBhvr>
                                        <p:cTn id="113" dur="580">
                                          <p:stCondLst>
                                            <p:cond delay="0"/>
                                          </p:stCondLst>
                                        </p:cTn>
                                        <p:tgtEl>
                                          <p:spTgt spid="26"/>
                                        </p:tgtEl>
                                      </p:cBhvr>
                                    </p:animEffect>
                                    <p:anim calcmode="lin" valueType="num">
                                      <p:cBhvr>
                                        <p:cTn id="11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9" dur="26">
                                          <p:stCondLst>
                                            <p:cond delay="650"/>
                                          </p:stCondLst>
                                        </p:cTn>
                                        <p:tgtEl>
                                          <p:spTgt spid="26"/>
                                        </p:tgtEl>
                                      </p:cBhvr>
                                      <p:to x="100000" y="60000"/>
                                    </p:animScale>
                                    <p:animScale>
                                      <p:cBhvr>
                                        <p:cTn id="120" dur="166" decel="50000">
                                          <p:stCondLst>
                                            <p:cond delay="676"/>
                                          </p:stCondLst>
                                        </p:cTn>
                                        <p:tgtEl>
                                          <p:spTgt spid="26"/>
                                        </p:tgtEl>
                                      </p:cBhvr>
                                      <p:to x="100000" y="100000"/>
                                    </p:animScale>
                                    <p:animScale>
                                      <p:cBhvr>
                                        <p:cTn id="121" dur="26">
                                          <p:stCondLst>
                                            <p:cond delay="1312"/>
                                          </p:stCondLst>
                                        </p:cTn>
                                        <p:tgtEl>
                                          <p:spTgt spid="26"/>
                                        </p:tgtEl>
                                      </p:cBhvr>
                                      <p:to x="100000" y="80000"/>
                                    </p:animScale>
                                    <p:animScale>
                                      <p:cBhvr>
                                        <p:cTn id="122" dur="166" decel="50000">
                                          <p:stCondLst>
                                            <p:cond delay="1338"/>
                                          </p:stCondLst>
                                        </p:cTn>
                                        <p:tgtEl>
                                          <p:spTgt spid="26"/>
                                        </p:tgtEl>
                                      </p:cBhvr>
                                      <p:to x="100000" y="100000"/>
                                    </p:animScale>
                                    <p:animScale>
                                      <p:cBhvr>
                                        <p:cTn id="123" dur="26">
                                          <p:stCondLst>
                                            <p:cond delay="1642"/>
                                          </p:stCondLst>
                                        </p:cTn>
                                        <p:tgtEl>
                                          <p:spTgt spid="26"/>
                                        </p:tgtEl>
                                      </p:cBhvr>
                                      <p:to x="100000" y="90000"/>
                                    </p:animScale>
                                    <p:animScale>
                                      <p:cBhvr>
                                        <p:cTn id="124" dur="166" decel="50000">
                                          <p:stCondLst>
                                            <p:cond delay="1668"/>
                                          </p:stCondLst>
                                        </p:cTn>
                                        <p:tgtEl>
                                          <p:spTgt spid="26"/>
                                        </p:tgtEl>
                                      </p:cBhvr>
                                      <p:to x="100000" y="100000"/>
                                    </p:animScale>
                                    <p:animScale>
                                      <p:cBhvr>
                                        <p:cTn id="125" dur="26">
                                          <p:stCondLst>
                                            <p:cond delay="1808"/>
                                          </p:stCondLst>
                                        </p:cTn>
                                        <p:tgtEl>
                                          <p:spTgt spid="26"/>
                                        </p:tgtEl>
                                      </p:cBhvr>
                                      <p:to x="100000" y="95000"/>
                                    </p:animScale>
                                    <p:animScale>
                                      <p:cBhvr>
                                        <p:cTn id="126" dur="166" decel="50000">
                                          <p:stCondLst>
                                            <p:cond delay="1834"/>
                                          </p:stCondLst>
                                        </p:cTn>
                                        <p:tgtEl>
                                          <p:spTgt spid="26"/>
                                        </p:tgtEl>
                                      </p:cBhvr>
                                      <p:to x="100000" y="100000"/>
                                    </p:animScale>
                                  </p:childTnLst>
                                </p:cTn>
                              </p:par>
                              <p:par>
                                <p:cTn id="127" presetID="32" presetClass="emph" presetSubtype="0" fill="hold" grpId="1" nodeType="withEffect">
                                  <p:stCondLst>
                                    <p:cond delay="2000"/>
                                  </p:stCondLst>
                                  <p:childTnLst>
                                    <p:animRot by="120000">
                                      <p:cBhvr>
                                        <p:cTn id="128" dur="200" fill="hold">
                                          <p:stCondLst>
                                            <p:cond delay="0"/>
                                          </p:stCondLst>
                                        </p:cTn>
                                        <p:tgtEl>
                                          <p:spTgt spid="26"/>
                                        </p:tgtEl>
                                        <p:attrNameLst>
                                          <p:attrName>r</p:attrName>
                                        </p:attrNameLst>
                                      </p:cBhvr>
                                    </p:animRot>
                                    <p:animRot by="-240000">
                                      <p:cBhvr>
                                        <p:cTn id="129" dur="400" fill="hold">
                                          <p:stCondLst>
                                            <p:cond delay="400"/>
                                          </p:stCondLst>
                                        </p:cTn>
                                        <p:tgtEl>
                                          <p:spTgt spid="26"/>
                                        </p:tgtEl>
                                        <p:attrNameLst>
                                          <p:attrName>r</p:attrName>
                                        </p:attrNameLst>
                                      </p:cBhvr>
                                    </p:animRot>
                                    <p:animRot by="240000">
                                      <p:cBhvr>
                                        <p:cTn id="130" dur="400" fill="hold">
                                          <p:stCondLst>
                                            <p:cond delay="800"/>
                                          </p:stCondLst>
                                        </p:cTn>
                                        <p:tgtEl>
                                          <p:spTgt spid="26"/>
                                        </p:tgtEl>
                                        <p:attrNameLst>
                                          <p:attrName>r</p:attrName>
                                        </p:attrNameLst>
                                      </p:cBhvr>
                                    </p:animRot>
                                    <p:animRot by="-240000">
                                      <p:cBhvr>
                                        <p:cTn id="131" dur="400" fill="hold">
                                          <p:stCondLst>
                                            <p:cond delay="1200"/>
                                          </p:stCondLst>
                                        </p:cTn>
                                        <p:tgtEl>
                                          <p:spTgt spid="26"/>
                                        </p:tgtEl>
                                        <p:attrNameLst>
                                          <p:attrName>r</p:attrName>
                                        </p:attrNameLst>
                                      </p:cBhvr>
                                    </p:animRot>
                                    <p:animRot by="120000">
                                      <p:cBhvr>
                                        <p:cTn id="132"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9" grpId="0"/>
      <p:bldP spid="10" grpId="0"/>
      <p:bldP spid="11" grpId="0"/>
      <p:bldP spid="12" grpId="0"/>
      <p:bldP spid="13" grpId="0"/>
      <p:bldP spid="6" grpId="0" animBg="1"/>
      <p:bldP spid="15" grpId="0" animBg="1"/>
      <p:bldP spid="16" grpId="0" animBg="1"/>
      <p:bldP spid="17" grpId="0" animBg="1"/>
      <p:bldP spid="18" grpId="0" animBg="1"/>
      <p:bldP spid="19" grpId="0" animBg="1"/>
      <p:bldP spid="20" grpId="0" animBg="1"/>
      <p:bldP spid="21" grpId="0" animBg="1"/>
      <p:bldP spid="22" grpId="0" animBg="1"/>
      <p:bldP spid="26" grpId="0" animBg="1"/>
      <p:bldP spid="26" grpId="1" animBg="1"/>
      <p:bldP spid="28" grpId="0"/>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27</a:t>
            </a:fld>
            <a:endParaRPr lang="fr-FR" dirty="0">
              <a:solidFill>
                <a:schemeClr val="bg1">
                  <a:lumMod val="75000"/>
                </a:schemeClr>
              </a:solidFill>
            </a:endParaRPr>
          </a:p>
        </p:txBody>
      </p:sp>
      <p:sp>
        <p:nvSpPr>
          <p:cNvPr id="14" name="Rectangle 13"/>
          <p:cNvSpPr/>
          <p:nvPr/>
        </p:nvSpPr>
        <p:spPr>
          <a:xfrm>
            <a:off x="1208497" y="28210"/>
            <a:ext cx="6747880" cy="430887"/>
          </a:xfrm>
          <a:prstGeom prst="rect">
            <a:avLst/>
          </a:prstGeom>
        </p:spPr>
        <p:txBody>
          <a:bodyPr wrap="square">
            <a:spAutoFit/>
          </a:bodyPr>
          <a:lstStyle/>
          <a:p>
            <a:pPr lvl="0" algn="ctr"/>
            <a:r>
              <a:rPr lang="fr-FR" sz="2200" b="1" dirty="0">
                <a:solidFill>
                  <a:schemeClr val="bg1"/>
                </a:solidFill>
                <a:effectLst>
                  <a:outerShdw blurRad="38100" dist="38100" dir="2700000" algn="tl">
                    <a:srgbClr val="000000">
                      <a:alpha val="43137"/>
                    </a:srgbClr>
                  </a:outerShdw>
                </a:effectLst>
                <a:latin typeface="Times New Roman"/>
                <a:cs typeface="Times New Roman"/>
              </a:rPr>
              <a:t>~ </a:t>
            </a:r>
            <a:r>
              <a:rPr lang="fr-FR" sz="2200" dirty="0">
                <a:solidFill>
                  <a:schemeClr val="bg1"/>
                </a:solidFill>
                <a:latin typeface="Batang" panose="02030600000101010101" pitchFamily="18" charset="-127"/>
                <a:ea typeface="Batang" panose="02030600000101010101" pitchFamily="18" charset="-127"/>
                <a:cs typeface="Arial" panose="020B0604020202020204" pitchFamily="34" charset="0"/>
              </a:rPr>
              <a:t>Quel est le lien entre le bœuf et l’aube ?  </a:t>
            </a:r>
            <a:r>
              <a:rPr lang="fr-FR" sz="2200" b="1" dirty="0">
                <a:solidFill>
                  <a:schemeClr val="bg1"/>
                </a:solidFill>
                <a:effectLst>
                  <a:outerShdw blurRad="38100" dist="38100" dir="2700000" algn="tl">
                    <a:srgbClr val="000000">
                      <a:alpha val="43137"/>
                    </a:srgbClr>
                  </a:outerShdw>
                </a:effectLst>
                <a:latin typeface="Times New Roman"/>
                <a:cs typeface="Times New Roman"/>
              </a:rPr>
              <a:t>~</a:t>
            </a:r>
            <a:endParaRPr lang="fr-FR"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367517" y="829537"/>
            <a:ext cx="5057324" cy="523220"/>
          </a:xfrm>
          <a:prstGeom prst="rect">
            <a:avLst/>
          </a:prstGeom>
          <a:noFill/>
        </p:spPr>
        <p:txBody>
          <a:bodyPr wrap="square" rtlCol="0">
            <a:spAutoFit/>
          </a:bodyPr>
          <a:lstStyle/>
          <a:p>
            <a:r>
              <a:rPr lang="fr-FR" sz="1400" dirty="0">
                <a:solidFill>
                  <a:srgbClr val="DF57FF"/>
                </a:solidFill>
                <a:latin typeface="Arial" panose="020B0604020202020204" pitchFamily="34" charset="0"/>
                <a:cs typeface="Arial" panose="020B0604020202020204" pitchFamily="34" charset="0"/>
              </a:rPr>
              <a:t>&lt;boqer</a:t>
            </a:r>
            <a:r>
              <a:rPr lang="fr-FR" sz="1400" baseline="30000" dirty="0">
                <a:solidFill>
                  <a:srgbClr val="DF57FF"/>
                </a:solidFill>
                <a:latin typeface="Arial" panose="020B0604020202020204" pitchFamily="34" charset="0"/>
                <a:cs typeface="Arial" panose="020B0604020202020204" pitchFamily="34" charset="0"/>
              </a:rPr>
              <a:t>1242</a:t>
            </a:r>
            <a:r>
              <a:rPr lang="fr-FR" sz="1400" dirty="0">
                <a:solidFill>
                  <a:srgbClr val="DF57FF"/>
                </a:solidFill>
                <a:latin typeface="Arial" panose="020B0604020202020204" pitchFamily="34" charset="0"/>
                <a:cs typeface="Arial" panose="020B0604020202020204" pitchFamily="34" charset="0"/>
              </a:rPr>
              <a:t>&gt;</a:t>
            </a:r>
            <a:r>
              <a:rPr lang="fr-FR" sz="1400" dirty="0">
                <a:solidFill>
                  <a:schemeClr val="bg1">
                    <a:lumMod val="95000"/>
                  </a:schemeClr>
                </a:solidFill>
                <a:latin typeface="Arial" panose="020B0604020202020204" pitchFamily="34" charset="0"/>
                <a:cs typeface="Arial" panose="020B0604020202020204" pitchFamily="34" charset="0"/>
              </a:rPr>
              <a:t> vient du même mot que &lt;baqar</a:t>
            </a:r>
            <a:r>
              <a:rPr lang="fr-FR" sz="1400" baseline="30000" dirty="0">
                <a:solidFill>
                  <a:schemeClr val="bg1">
                    <a:lumMod val="95000"/>
                  </a:schemeClr>
                </a:solidFill>
                <a:latin typeface="Arial" panose="020B0604020202020204" pitchFamily="34" charset="0"/>
                <a:cs typeface="Arial" panose="020B0604020202020204" pitchFamily="34" charset="0"/>
              </a:rPr>
              <a:t>1239</a:t>
            </a:r>
            <a:r>
              <a:rPr lang="fr-FR" sz="1400" dirty="0">
                <a:solidFill>
                  <a:schemeClr val="bg1">
                    <a:lumMod val="95000"/>
                  </a:schemeClr>
                </a:solidFill>
                <a:latin typeface="Arial" panose="020B0604020202020204" pitchFamily="34" charset="0"/>
                <a:cs typeface="Arial" panose="020B0604020202020204" pitchFamily="34" charset="0"/>
              </a:rPr>
              <a:t>&gt; </a:t>
            </a:r>
          </a:p>
          <a:p>
            <a:r>
              <a:rPr lang="fr-FR" sz="1400" dirty="0">
                <a:solidFill>
                  <a:schemeClr val="bg1">
                    <a:lumMod val="95000"/>
                  </a:schemeClr>
                </a:solidFill>
                <a:latin typeface="Arial" panose="020B0604020202020204" pitchFamily="34" charset="0"/>
                <a:cs typeface="Arial" panose="020B0604020202020204" pitchFamily="34" charset="0"/>
              </a:rPr>
              <a:t>Leur racine est </a:t>
            </a:r>
            <a:r>
              <a:rPr lang="he-IL" sz="1400" dirty="0">
                <a:solidFill>
                  <a:srgbClr val="DF57FF"/>
                </a:solidFill>
                <a:latin typeface="Arial" panose="020B0604020202020204" pitchFamily="34" charset="0"/>
                <a:cs typeface="Arial" panose="020B0604020202020204" pitchFamily="34" charset="0"/>
              </a:rPr>
              <a:t>בּקר</a:t>
            </a:r>
            <a:r>
              <a:rPr lang="he-IL" sz="1400" dirty="0">
                <a:solidFill>
                  <a:schemeClr val="bg1">
                    <a:lumMod val="95000"/>
                  </a:schemeClr>
                </a:solidFill>
                <a:latin typeface="Arial" panose="020B0604020202020204" pitchFamily="34" charset="0"/>
                <a:cs typeface="Arial" panose="020B0604020202020204" pitchFamily="34" charset="0"/>
              </a:rPr>
              <a:t> </a:t>
            </a:r>
            <a:endParaRPr lang="fr-FR" sz="1400" dirty="0">
              <a:solidFill>
                <a:schemeClr val="bg1">
                  <a:lumMod val="95000"/>
                </a:schemeClr>
              </a:solidFill>
              <a:latin typeface="Arial" panose="020B0604020202020204" pitchFamily="34" charset="0"/>
              <a:cs typeface="Arial" panose="020B0604020202020204" pitchFamily="34" charset="0"/>
            </a:endParaRPr>
          </a:p>
        </p:txBody>
      </p:sp>
      <p:pic>
        <p:nvPicPr>
          <p:cNvPr id="2050"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4841" y="829537"/>
            <a:ext cx="3539647" cy="1372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46196" y="1700907"/>
            <a:ext cx="5057324" cy="523220"/>
          </a:xfrm>
          <a:prstGeom prst="rect">
            <a:avLst/>
          </a:prstGeom>
          <a:noFill/>
        </p:spPr>
        <p:txBody>
          <a:bodyPr wrap="square" rtlCol="0">
            <a:spAutoFit/>
          </a:bodyPr>
          <a:lstStyle/>
          <a:p>
            <a:r>
              <a:rPr lang="fr-FR" sz="1400" dirty="0" err="1">
                <a:solidFill>
                  <a:srgbClr val="66FF66"/>
                </a:solidFill>
                <a:latin typeface="Arial" panose="020B0604020202020204" pitchFamily="34" charset="0"/>
                <a:cs typeface="Arial" panose="020B0604020202020204" pitchFamily="34" charset="0"/>
              </a:rPr>
              <a:t>Parkhurst</a:t>
            </a:r>
            <a:r>
              <a:rPr lang="fr-FR" sz="1400" dirty="0">
                <a:solidFill>
                  <a:schemeClr val="bg1">
                    <a:lumMod val="95000"/>
                  </a:schemeClr>
                </a:solidFill>
                <a:latin typeface="Arial" panose="020B0604020202020204" pitchFamily="34" charset="0"/>
                <a:cs typeface="Arial" panose="020B0604020202020204" pitchFamily="34" charset="0"/>
              </a:rPr>
              <a:t> : regarder, chercher, examiner, lumière du matin, veau.</a:t>
            </a:r>
          </a:p>
        </p:txBody>
      </p:sp>
      <p:sp>
        <p:nvSpPr>
          <p:cNvPr id="12" name="ZoneTexte 11"/>
          <p:cNvSpPr txBox="1"/>
          <p:nvPr/>
        </p:nvSpPr>
        <p:spPr>
          <a:xfrm>
            <a:off x="367517" y="2224127"/>
            <a:ext cx="5057324" cy="523220"/>
          </a:xfrm>
          <a:prstGeom prst="rect">
            <a:avLst/>
          </a:prstGeom>
          <a:noFill/>
        </p:spPr>
        <p:txBody>
          <a:bodyPr wrap="square" rtlCol="0">
            <a:spAutoFit/>
          </a:bodyPr>
          <a:lstStyle/>
          <a:p>
            <a:r>
              <a:rPr lang="fr-FR" sz="1400" dirty="0">
                <a:solidFill>
                  <a:srgbClr val="00B0F0"/>
                </a:solidFill>
                <a:latin typeface="Arial" panose="020B0604020202020204" pitchFamily="34" charset="0"/>
                <a:cs typeface="Arial" panose="020B0604020202020204" pitchFamily="34" charset="0"/>
              </a:rPr>
              <a:t>Barker</a:t>
            </a:r>
            <a:r>
              <a:rPr lang="fr-FR" sz="1400" dirty="0">
                <a:solidFill>
                  <a:schemeClr val="bg1">
                    <a:lumMod val="95000"/>
                  </a:schemeClr>
                </a:solidFill>
                <a:latin typeface="Arial" panose="020B0604020202020204" pitchFamily="34" charset="0"/>
                <a:cs typeface="Arial" panose="020B0604020202020204" pitchFamily="34" charset="0"/>
              </a:rPr>
              <a:t> : chercher, examiner, matin, un troupeau de bêtes à cornes, bœuf.</a:t>
            </a:r>
          </a:p>
        </p:txBody>
      </p:sp>
      <p:sp>
        <p:nvSpPr>
          <p:cNvPr id="15" name="ZoneTexte 14"/>
          <p:cNvSpPr txBox="1"/>
          <p:nvPr/>
        </p:nvSpPr>
        <p:spPr>
          <a:xfrm>
            <a:off x="397783" y="3793787"/>
            <a:ext cx="5057324" cy="738664"/>
          </a:xfrm>
          <a:prstGeom prst="rect">
            <a:avLst/>
          </a:prstGeom>
          <a:noFill/>
        </p:spPr>
        <p:txBody>
          <a:bodyPr wrap="square" rtlCol="0">
            <a:spAutoFit/>
          </a:bodyPr>
          <a:lstStyle/>
          <a:p>
            <a:r>
              <a:rPr lang="fr-FR" sz="1400" dirty="0">
                <a:solidFill>
                  <a:srgbClr val="66FF66"/>
                </a:solidFill>
                <a:latin typeface="Arial" panose="020B0604020202020204" pitchFamily="34" charset="0"/>
                <a:cs typeface="Arial" panose="020B0604020202020204" pitchFamily="34" charset="0"/>
              </a:rPr>
              <a:t>Ernest Klein </a:t>
            </a:r>
            <a:r>
              <a:rPr lang="fr-FR" sz="1400" dirty="0">
                <a:solidFill>
                  <a:schemeClr val="bg1">
                    <a:lumMod val="95000"/>
                  </a:schemeClr>
                </a:solidFill>
                <a:latin typeface="Arial" panose="020B0604020202020204" pitchFamily="34" charset="0"/>
                <a:cs typeface="Arial" panose="020B0604020202020204" pitchFamily="34" charset="0"/>
              </a:rPr>
              <a:t>: couper, séparer, apparaitre (l'aube, la lumière), percer (la lumière du jour), l'animal qui laboure (bétail, troupeau, bœufs)</a:t>
            </a:r>
          </a:p>
        </p:txBody>
      </p:sp>
      <p:sp>
        <p:nvSpPr>
          <p:cNvPr id="16" name="ZoneTexte 15"/>
          <p:cNvSpPr txBox="1"/>
          <p:nvPr/>
        </p:nvSpPr>
        <p:spPr>
          <a:xfrm>
            <a:off x="367517" y="2747347"/>
            <a:ext cx="5057324" cy="523220"/>
          </a:xfrm>
          <a:prstGeom prst="rect">
            <a:avLst/>
          </a:prstGeom>
          <a:noFill/>
        </p:spPr>
        <p:txBody>
          <a:bodyPr wrap="square" rtlCol="0">
            <a:spAutoFit/>
          </a:bodyPr>
          <a:lstStyle/>
          <a:p>
            <a:r>
              <a:rPr lang="fr-FR" sz="1400" dirty="0" err="1">
                <a:solidFill>
                  <a:srgbClr val="66FF66"/>
                </a:solidFill>
                <a:latin typeface="Arial" panose="020B0604020202020204" pitchFamily="34" charset="0"/>
                <a:cs typeface="Arial" panose="020B0604020202020204" pitchFamily="34" charset="0"/>
              </a:rPr>
              <a:t>Gesenius</a:t>
            </a:r>
            <a:r>
              <a:rPr lang="fr-FR" sz="1400" dirty="0">
                <a:solidFill>
                  <a:schemeClr val="bg1">
                    <a:lumMod val="95000"/>
                  </a:schemeClr>
                </a:solidFill>
                <a:latin typeface="Arial" panose="020B0604020202020204" pitchFamily="34" charset="0"/>
                <a:cs typeface="Arial" panose="020B0604020202020204" pitchFamily="34" charset="0"/>
              </a:rPr>
              <a:t> : couper le sol, labourer, percer, chercher, bœuf pour labourer, bétail, matin, aube, le prochain matin</a:t>
            </a:r>
          </a:p>
        </p:txBody>
      </p:sp>
      <p:sp>
        <p:nvSpPr>
          <p:cNvPr id="17" name="ZoneTexte 16"/>
          <p:cNvSpPr txBox="1"/>
          <p:nvPr/>
        </p:nvSpPr>
        <p:spPr>
          <a:xfrm>
            <a:off x="397783" y="3270567"/>
            <a:ext cx="5057324" cy="523220"/>
          </a:xfrm>
          <a:prstGeom prst="rect">
            <a:avLst/>
          </a:prstGeom>
          <a:noFill/>
        </p:spPr>
        <p:txBody>
          <a:bodyPr wrap="square" rtlCol="0">
            <a:spAutoFit/>
          </a:bodyPr>
          <a:lstStyle/>
          <a:p>
            <a:r>
              <a:rPr lang="fr-FR" sz="1400" dirty="0">
                <a:solidFill>
                  <a:srgbClr val="00B0F0"/>
                </a:solidFill>
                <a:latin typeface="Arial" panose="020B0604020202020204" pitchFamily="34" charset="0"/>
                <a:cs typeface="Arial" panose="020B0604020202020204" pitchFamily="34" charset="0"/>
              </a:rPr>
              <a:t>Auguste Latouche </a:t>
            </a:r>
            <a:r>
              <a:rPr lang="fr-FR" sz="1400" dirty="0">
                <a:solidFill>
                  <a:schemeClr val="bg1">
                    <a:lumMod val="95000"/>
                  </a:schemeClr>
                </a:solidFill>
                <a:latin typeface="Arial" panose="020B0604020202020204" pitchFamily="34" charset="0"/>
                <a:cs typeface="Arial" panose="020B0604020202020204" pitchFamily="34" charset="0"/>
              </a:rPr>
              <a:t>(1836) : rechercher, discerner, éclairer, soin, bienveillance, aurore, berger, pasteur, troupeau</a:t>
            </a:r>
          </a:p>
        </p:txBody>
      </p:sp>
      <p:sp>
        <p:nvSpPr>
          <p:cNvPr id="19" name="ZoneTexte 18"/>
          <p:cNvSpPr txBox="1"/>
          <p:nvPr/>
        </p:nvSpPr>
        <p:spPr>
          <a:xfrm>
            <a:off x="346196" y="1393130"/>
            <a:ext cx="5057324" cy="307777"/>
          </a:xfrm>
          <a:prstGeom prst="rect">
            <a:avLst/>
          </a:prstGeom>
          <a:noFill/>
        </p:spPr>
        <p:txBody>
          <a:bodyPr wrap="square" rtlCol="0">
            <a:spAutoFit/>
          </a:bodyPr>
          <a:lstStyle/>
          <a:p>
            <a:r>
              <a:rPr lang="fr-FR" sz="1400" dirty="0">
                <a:solidFill>
                  <a:srgbClr val="00B0F0"/>
                </a:solidFill>
                <a:latin typeface="Arial" panose="020B0604020202020204" pitchFamily="34" charset="0"/>
                <a:cs typeface="Arial" panose="020B0604020202020204" pitchFamily="34" charset="0"/>
              </a:rPr>
              <a:t>Edward Leigh </a:t>
            </a:r>
            <a:r>
              <a:rPr lang="fr-FR" sz="1400" dirty="0">
                <a:solidFill>
                  <a:schemeClr val="bg1">
                    <a:lumMod val="95000"/>
                  </a:schemeClr>
                </a:solidFill>
                <a:latin typeface="Arial" panose="020B0604020202020204" pitchFamily="34" charset="0"/>
                <a:cs typeface="Arial" panose="020B0604020202020204" pitchFamily="34" charset="0"/>
              </a:rPr>
              <a:t>: rechercher, observer, bœuf, bétail</a:t>
            </a:r>
          </a:p>
        </p:txBody>
      </p:sp>
      <p:sp>
        <p:nvSpPr>
          <p:cNvPr id="20" name="ZoneTexte 19"/>
          <p:cNvSpPr txBox="1"/>
          <p:nvPr/>
        </p:nvSpPr>
        <p:spPr>
          <a:xfrm>
            <a:off x="5455107" y="2430140"/>
            <a:ext cx="3509381" cy="738664"/>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Un jour est séparé du suivant par une </a:t>
            </a:r>
            <a:r>
              <a:rPr lang="fr-FR" sz="1400" dirty="0">
                <a:solidFill>
                  <a:srgbClr val="DF57FF"/>
                </a:solidFill>
                <a:latin typeface="Arial" panose="020B0604020202020204" pitchFamily="34" charset="0"/>
                <a:cs typeface="Arial" panose="020B0604020202020204" pitchFamily="34" charset="0"/>
              </a:rPr>
              <a:t>ligne de démarcation</a:t>
            </a:r>
            <a:r>
              <a:rPr lang="fr-FR" sz="1400" dirty="0">
                <a:solidFill>
                  <a:schemeClr val="bg1">
                    <a:lumMod val="95000"/>
                  </a:schemeClr>
                </a:solidFill>
                <a:latin typeface="Arial" panose="020B0604020202020204" pitchFamily="34" charset="0"/>
                <a:cs typeface="Arial" panose="020B0604020202020204" pitchFamily="34" charset="0"/>
              </a:rPr>
              <a:t>, tel le sillon laissé au sol par la charrue du labourage.</a:t>
            </a:r>
          </a:p>
        </p:txBody>
      </p:sp>
      <p:sp>
        <p:nvSpPr>
          <p:cNvPr id="4" name="Rectangle 3"/>
          <p:cNvSpPr/>
          <p:nvPr/>
        </p:nvSpPr>
        <p:spPr>
          <a:xfrm>
            <a:off x="6815393" y="3188259"/>
            <a:ext cx="758541" cy="523220"/>
          </a:xfrm>
          <a:prstGeom prst="rect">
            <a:avLst/>
          </a:prstGeom>
        </p:spPr>
        <p:txBody>
          <a:bodyPr wrap="none">
            <a:spAutoFit/>
          </a:bodyPr>
          <a:lstStyle/>
          <a:p>
            <a:r>
              <a:rPr lang="he-IL" sz="2800" dirty="0">
                <a:solidFill>
                  <a:srgbClr val="DF57FF"/>
                </a:solidFill>
                <a:latin typeface="Arial" panose="020B0604020202020204" pitchFamily="34" charset="0"/>
                <a:cs typeface="Arial" panose="020B0604020202020204" pitchFamily="34" charset="0"/>
              </a:rPr>
              <a:t>בּקר</a:t>
            </a:r>
            <a:endParaRPr lang="fr-FR" sz="2800" dirty="0">
              <a:solidFill>
                <a:srgbClr val="DF57FF"/>
              </a:solidFill>
            </a:endParaRPr>
          </a:p>
        </p:txBody>
      </p:sp>
      <p:sp>
        <p:nvSpPr>
          <p:cNvPr id="21" name="ZoneTexte 20"/>
          <p:cNvSpPr txBox="1"/>
          <p:nvPr/>
        </p:nvSpPr>
        <p:spPr>
          <a:xfrm>
            <a:off x="5634619" y="3793787"/>
            <a:ext cx="3509381" cy="30777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les paupières de l’aube</a:t>
            </a:r>
            <a:r>
              <a:rPr lang="fr-FR" sz="1400" dirty="0">
                <a:solidFill>
                  <a:schemeClr val="bg1">
                    <a:lumMod val="95000"/>
                  </a:schemeClr>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Job 3.9</a:t>
            </a:r>
          </a:p>
        </p:txBody>
      </p:sp>
    </p:spTree>
    <p:extLst>
      <p:ext uri="{BB962C8B-B14F-4D97-AF65-F5344CB8AC3E}">
        <p14:creationId xmlns:p14="http://schemas.microsoft.com/office/powerpoint/2010/main" val="14494868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randombar(horizontal)">
                                      <p:cBhvr>
                                        <p:cTn id="47" dur="50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28</a:t>
            </a:fld>
            <a:endParaRPr lang="fr-FR" dirty="0">
              <a:solidFill>
                <a:schemeClr val="bg1">
                  <a:lumMod val="75000"/>
                </a:schemeClr>
              </a:solidFill>
            </a:endParaRPr>
          </a:p>
        </p:txBody>
      </p:sp>
      <p:sp>
        <p:nvSpPr>
          <p:cNvPr id="13" name="Double Wave 8"/>
          <p:cNvSpPr/>
          <p:nvPr/>
        </p:nvSpPr>
        <p:spPr>
          <a:xfrm rot="5400000">
            <a:off x="-2517784" y="2435289"/>
            <a:ext cx="5117748" cy="247171"/>
          </a:xfrm>
          <a:prstGeom prst="doubleWave">
            <a:avLst>
              <a:gd name="adj1" fmla="val 12500"/>
              <a:gd name="adj2" fmla="val 1880"/>
            </a:avLst>
          </a:prstGeom>
          <a:solidFill>
            <a:srgbClr val="FFFF00"/>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ZoneTexte 8"/>
          <p:cNvSpPr txBox="1"/>
          <p:nvPr/>
        </p:nvSpPr>
        <p:spPr>
          <a:xfrm>
            <a:off x="6695729" y="718781"/>
            <a:ext cx="2448271" cy="3624069"/>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Jean 19.32/37</a:t>
            </a:r>
          </a:p>
          <a:p>
            <a:endParaRPr lang="fr-FR" sz="1350" dirty="0">
              <a:solidFill>
                <a:schemeClr val="tx2">
                  <a:lumMod val="60000"/>
                  <a:lumOff val="40000"/>
                </a:schemeClr>
              </a:solidFill>
              <a:latin typeface="Arial" panose="020B0604020202020204" pitchFamily="34" charset="0"/>
              <a:cs typeface="Arial" panose="020B0604020202020204" pitchFamily="34" charset="0"/>
            </a:endParaRPr>
          </a:p>
          <a:p>
            <a:endParaRPr lang="fr-FR" sz="1350" dirty="0">
              <a:solidFill>
                <a:schemeClr val="tx2">
                  <a:lumMod val="60000"/>
                  <a:lumOff val="40000"/>
                </a:schemeClr>
              </a:solidFill>
              <a:latin typeface="Arial" panose="020B0604020202020204" pitchFamily="34" charset="0"/>
              <a:cs typeface="Arial" panose="020B0604020202020204" pitchFamily="34" charset="0"/>
            </a:endParaRPr>
          </a:p>
          <a:p>
            <a:r>
              <a:rPr lang="fr-FR" sz="1350" dirty="0">
                <a:solidFill>
                  <a:schemeClr val="tx2">
                    <a:lumMod val="60000"/>
                    <a:lumOff val="40000"/>
                  </a:schemeClr>
                </a:solidFill>
                <a:latin typeface="Arial" panose="020B0604020202020204" pitchFamily="34" charset="0"/>
                <a:cs typeface="Arial" panose="020B0604020202020204" pitchFamily="34" charset="0"/>
              </a:rPr>
              <a:t>Jean est le seul témoin de ces évènements</a:t>
            </a:r>
          </a:p>
          <a:p>
            <a:endParaRPr lang="fr-FR" sz="1350" dirty="0">
              <a:solidFill>
                <a:schemeClr val="tx2">
                  <a:lumMod val="60000"/>
                  <a:lumOff val="40000"/>
                </a:schemeClr>
              </a:solidFill>
              <a:latin typeface="Arial" panose="020B0604020202020204" pitchFamily="34" charset="0"/>
              <a:cs typeface="Arial" panose="020B0604020202020204" pitchFamily="34" charset="0"/>
            </a:endParaRPr>
          </a:p>
          <a:p>
            <a:endParaRPr lang="fr-FR" sz="1350" dirty="0">
              <a:solidFill>
                <a:schemeClr val="tx2">
                  <a:lumMod val="60000"/>
                  <a:lumOff val="40000"/>
                </a:schemeClr>
              </a:solidFill>
              <a:latin typeface="Arial" panose="020B0604020202020204" pitchFamily="34" charset="0"/>
              <a:cs typeface="Arial" panose="020B0604020202020204" pitchFamily="34" charset="0"/>
            </a:endParaRPr>
          </a:p>
          <a:p>
            <a:endParaRPr lang="fr-FR" sz="1350" dirty="0">
              <a:solidFill>
                <a:schemeClr val="tx2">
                  <a:lumMod val="60000"/>
                  <a:lumOff val="40000"/>
                </a:schemeClr>
              </a:solidFill>
              <a:latin typeface="Arial" panose="020B0604020202020204" pitchFamily="34" charset="0"/>
              <a:cs typeface="Arial" panose="020B0604020202020204" pitchFamily="34" charset="0"/>
            </a:endParaRPr>
          </a:p>
          <a:p>
            <a:r>
              <a:rPr lang="fr-FR" sz="1350" dirty="0">
                <a:solidFill>
                  <a:srgbClr val="7030A0"/>
                </a:solidFill>
                <a:latin typeface="Arial" panose="020B0604020202020204" pitchFamily="34" charset="0"/>
                <a:cs typeface="Arial" panose="020B0604020202020204" pitchFamily="34" charset="0"/>
              </a:rPr>
              <a:t>Luc 23.48</a:t>
            </a:r>
          </a:p>
          <a:p>
            <a:r>
              <a:rPr lang="fr-FR" sz="1350" dirty="0">
                <a:solidFill>
                  <a:srgbClr val="9D87B7"/>
                </a:solidFill>
                <a:latin typeface="Arial" panose="020B0604020202020204" pitchFamily="34" charset="0"/>
                <a:cs typeface="Arial" panose="020B0604020202020204" pitchFamily="34" charset="0"/>
              </a:rPr>
              <a:t>Femmes « sans nom »</a:t>
            </a:r>
          </a:p>
          <a:p>
            <a:r>
              <a:rPr lang="fr-FR" sz="1350" dirty="0">
                <a:solidFill>
                  <a:srgbClr val="7030A0"/>
                </a:solidFill>
                <a:latin typeface="Arial" panose="020B0604020202020204" pitchFamily="34" charset="0"/>
                <a:cs typeface="Arial" panose="020B0604020202020204" pitchFamily="34" charset="0"/>
              </a:rPr>
              <a:t>Luc 23.49</a:t>
            </a:r>
          </a:p>
          <a:p>
            <a:r>
              <a:rPr lang="fr-FR" sz="1350" dirty="0">
                <a:latin typeface="Arial" panose="020B0604020202020204" pitchFamily="34" charset="0"/>
                <a:cs typeface="Arial" panose="020B0604020202020204" pitchFamily="34" charset="0"/>
              </a:rPr>
              <a:t>Matt 27.55</a:t>
            </a:r>
          </a:p>
          <a:p>
            <a:endParaRPr lang="fr-FR" sz="1350" dirty="0">
              <a:latin typeface="Arial" panose="020B0604020202020204" pitchFamily="34" charset="0"/>
              <a:cs typeface="Arial" panose="020B0604020202020204" pitchFamily="34" charset="0"/>
            </a:endParaRPr>
          </a:p>
          <a:p>
            <a:r>
              <a:rPr lang="fr-FR" sz="1350" dirty="0">
                <a:solidFill>
                  <a:srgbClr val="00CC00"/>
                </a:solidFill>
                <a:latin typeface="Arial" panose="020B0604020202020204" pitchFamily="34" charset="0"/>
                <a:cs typeface="Arial" panose="020B0604020202020204" pitchFamily="34" charset="0"/>
              </a:rPr>
              <a:t>Marc 15.40</a:t>
            </a:r>
          </a:p>
          <a:p>
            <a:r>
              <a:rPr lang="fr-FR" sz="1350" dirty="0">
                <a:solidFill>
                  <a:srgbClr val="A6C36B"/>
                </a:solidFill>
                <a:latin typeface="Arial" panose="020B0604020202020204" pitchFamily="34" charset="0"/>
                <a:cs typeface="Arial" panose="020B0604020202020204" pitchFamily="34" charset="0"/>
              </a:rPr>
              <a:t>Femmes « nommées »</a:t>
            </a:r>
          </a:p>
          <a:p>
            <a:r>
              <a:rPr lang="fr-FR" sz="1350" dirty="0">
                <a:latin typeface="Arial" panose="020B0604020202020204" pitchFamily="34" charset="0"/>
                <a:cs typeface="Arial" panose="020B0604020202020204" pitchFamily="34" charset="0"/>
              </a:rPr>
              <a:t>Matt 27.56</a:t>
            </a:r>
          </a:p>
          <a:p>
            <a:r>
              <a:rPr lang="fr-FR" sz="1350" dirty="0">
                <a:solidFill>
                  <a:srgbClr val="00CC00"/>
                </a:solidFill>
                <a:latin typeface="Arial" panose="020B0604020202020204" pitchFamily="34" charset="0"/>
                <a:cs typeface="Arial" panose="020B0604020202020204" pitchFamily="34" charset="0"/>
              </a:rPr>
              <a:t>Marc 15.41</a:t>
            </a:r>
          </a:p>
        </p:txBody>
      </p:sp>
      <p:sp>
        <p:nvSpPr>
          <p:cNvPr id="11" name="ZoneTexte 10"/>
          <p:cNvSpPr txBox="1"/>
          <p:nvPr/>
        </p:nvSpPr>
        <p:spPr>
          <a:xfrm>
            <a:off x="193254" y="718781"/>
            <a:ext cx="6538985" cy="3831818"/>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Les soldats vinrent donc et rompirent les jambes au premier, puis à l'autre qui était crucifié avec lui. Mais lorsqu'ils vinrent à Yahusha, voyant qu'il était déjà mort, ils ne lui rompirent point les jambes. Toutefois un des soldats lui perça le côté avec une lance, et aussitôt il en sortit du sang et de l'eau. Et </a:t>
            </a:r>
            <a:r>
              <a:rPr lang="fr-FR" sz="1350" b="1" u="sng" dirty="0">
                <a:solidFill>
                  <a:srgbClr val="0070C0"/>
                </a:solidFill>
                <a:latin typeface="Arial" panose="020B0604020202020204" pitchFamily="34" charset="0"/>
                <a:cs typeface="Arial" panose="020B0604020202020204" pitchFamily="34" charset="0"/>
              </a:rPr>
              <a:t>celui qui l'a vu en a rendu témoignage</a:t>
            </a:r>
            <a:r>
              <a:rPr lang="fr-FR" sz="1350" dirty="0">
                <a:solidFill>
                  <a:srgbClr val="0070C0"/>
                </a:solidFill>
                <a:latin typeface="Arial" panose="020B0604020202020204" pitchFamily="34" charset="0"/>
                <a:cs typeface="Arial" panose="020B0604020202020204" pitchFamily="34" charset="0"/>
              </a:rPr>
              <a:t> (</a:t>
            </a:r>
            <a:r>
              <a:rPr lang="fr-FR" sz="1350" b="1" u="sng" dirty="0">
                <a:solidFill>
                  <a:srgbClr val="0070C0"/>
                </a:solidFill>
                <a:latin typeface="Arial" panose="020B0604020202020204" pitchFamily="34" charset="0"/>
                <a:cs typeface="Arial" panose="020B0604020202020204" pitchFamily="34" charset="0"/>
              </a:rPr>
              <a:t>et son témoignage est véritable</a:t>
            </a:r>
            <a:r>
              <a:rPr lang="fr-FR" sz="1350" dirty="0">
                <a:solidFill>
                  <a:srgbClr val="0070C0"/>
                </a:solidFill>
                <a:latin typeface="Arial" panose="020B0604020202020204" pitchFamily="34" charset="0"/>
                <a:cs typeface="Arial" panose="020B0604020202020204" pitchFamily="34" charset="0"/>
              </a:rPr>
              <a:t>, et il sait qu'il dit vrai), afin que vous croyiez. Or, cela arriva, afin que l'Écriture fût accomplie : « Ses os ne seront pas rompus ». Et ailleurs l'Écriture dit encore : « Ils verront celui qu'ils ont percé ».</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7030A0"/>
                </a:solidFill>
                <a:latin typeface="Arial" panose="020B0604020202020204" pitchFamily="34" charset="0"/>
                <a:cs typeface="Arial" panose="020B0604020202020204" pitchFamily="34" charset="0"/>
              </a:rPr>
              <a:t>Et tout le peuple qui s'était assemblé à ce spectacle, voyant les choses qui étaient arrivées, s'en retournait en se frappant la poitrine.</a:t>
            </a:r>
          </a:p>
          <a:p>
            <a:r>
              <a:rPr lang="fr-FR" sz="1350" dirty="0">
                <a:solidFill>
                  <a:srgbClr val="7030A0"/>
                </a:solidFill>
                <a:latin typeface="Arial" panose="020B0604020202020204" pitchFamily="34" charset="0"/>
                <a:cs typeface="Arial" panose="020B0604020202020204" pitchFamily="34" charset="0"/>
              </a:rPr>
              <a:t>Et tous ceux de sa connaissance, et les femmes qui l'avaient suivi depuis la Galilée, </a:t>
            </a:r>
            <a:r>
              <a:rPr lang="fr-FR" sz="1350" dirty="0">
                <a:latin typeface="Arial" panose="020B0604020202020204" pitchFamily="34" charset="0"/>
                <a:cs typeface="Arial" panose="020B0604020202020204" pitchFamily="34" charset="0"/>
              </a:rPr>
              <a:t>en le servant, </a:t>
            </a:r>
            <a:r>
              <a:rPr lang="fr-FR" sz="1350" dirty="0">
                <a:solidFill>
                  <a:srgbClr val="7030A0"/>
                </a:solidFill>
                <a:latin typeface="Arial" panose="020B0604020202020204" pitchFamily="34" charset="0"/>
                <a:cs typeface="Arial" panose="020B0604020202020204" pitchFamily="34" charset="0"/>
              </a:rPr>
              <a:t>se tenaient loin, regardant ces choses.</a:t>
            </a:r>
          </a:p>
          <a:p>
            <a:endParaRPr lang="fr-FR" sz="1350" dirty="0">
              <a:solidFill>
                <a:srgbClr val="7030A0"/>
              </a:solidFill>
              <a:latin typeface="Arial" panose="020B0604020202020204" pitchFamily="34" charset="0"/>
              <a:cs typeface="Arial" panose="020B0604020202020204" pitchFamily="34" charset="0"/>
            </a:endParaRPr>
          </a:p>
          <a:p>
            <a:r>
              <a:rPr lang="fr-FR" sz="1350" u="sng" dirty="0">
                <a:solidFill>
                  <a:srgbClr val="00CC00"/>
                </a:solidFill>
                <a:latin typeface="Arial" panose="020B0604020202020204" pitchFamily="34" charset="0"/>
                <a:cs typeface="Arial" panose="020B0604020202020204" pitchFamily="34" charset="0"/>
              </a:rPr>
              <a:t>Il y avait aussi </a:t>
            </a:r>
            <a:r>
              <a:rPr lang="fr-FR" sz="1350" dirty="0">
                <a:solidFill>
                  <a:srgbClr val="00CC00"/>
                </a:solidFill>
                <a:latin typeface="Arial" panose="020B0604020202020204" pitchFamily="34" charset="0"/>
                <a:cs typeface="Arial" panose="020B0604020202020204" pitchFamily="34" charset="0"/>
              </a:rPr>
              <a:t>des femmes qui regardaient de loin, parmi lesquelles étaient </a:t>
            </a:r>
            <a:r>
              <a:rPr lang="fr-FR" sz="1350" b="1" dirty="0">
                <a:solidFill>
                  <a:srgbClr val="00CC00"/>
                </a:solidFill>
                <a:latin typeface="Arial" panose="020B0604020202020204" pitchFamily="34" charset="0"/>
                <a:cs typeface="Arial" panose="020B0604020202020204" pitchFamily="34" charset="0"/>
              </a:rPr>
              <a:t>Marie de </a:t>
            </a:r>
            <a:r>
              <a:rPr lang="fr-FR" sz="1350" b="1" dirty="0" err="1">
                <a:solidFill>
                  <a:srgbClr val="00CC00"/>
                </a:solidFill>
                <a:latin typeface="Arial" panose="020B0604020202020204" pitchFamily="34" charset="0"/>
                <a:cs typeface="Arial" panose="020B0604020202020204" pitchFamily="34" charset="0"/>
              </a:rPr>
              <a:t>Magdala</a:t>
            </a:r>
            <a:r>
              <a:rPr lang="fr-FR" sz="1350" dirty="0">
                <a:solidFill>
                  <a:srgbClr val="00CC00"/>
                </a:solidFill>
                <a:latin typeface="Arial" panose="020B0604020202020204" pitchFamily="34" charset="0"/>
                <a:cs typeface="Arial" panose="020B0604020202020204" pitchFamily="34" charset="0"/>
              </a:rPr>
              <a:t>, et </a:t>
            </a:r>
            <a:r>
              <a:rPr lang="fr-FR" sz="1350" b="1" dirty="0">
                <a:solidFill>
                  <a:srgbClr val="00CC00"/>
                </a:solidFill>
                <a:latin typeface="Arial" panose="020B0604020202020204" pitchFamily="34" charset="0"/>
                <a:cs typeface="Arial" panose="020B0604020202020204" pitchFamily="34" charset="0"/>
              </a:rPr>
              <a:t>Marie, mère de Jacques </a:t>
            </a:r>
            <a:r>
              <a:rPr lang="fr-FR" sz="1350" dirty="0">
                <a:solidFill>
                  <a:srgbClr val="00CC00"/>
                </a:solidFill>
                <a:latin typeface="Arial" panose="020B0604020202020204" pitchFamily="34" charset="0"/>
                <a:cs typeface="Arial" panose="020B0604020202020204" pitchFamily="34" charset="0"/>
              </a:rPr>
              <a:t>le petit et de Joseph, et </a:t>
            </a:r>
            <a:r>
              <a:rPr lang="fr-FR" sz="1350" b="1" dirty="0">
                <a:solidFill>
                  <a:srgbClr val="00CC00"/>
                </a:solidFill>
                <a:latin typeface="Arial" panose="020B0604020202020204" pitchFamily="34" charset="0"/>
                <a:cs typeface="Arial" panose="020B0604020202020204" pitchFamily="34" charset="0"/>
              </a:rPr>
              <a:t>Salomé</a:t>
            </a:r>
            <a:r>
              <a:rPr lang="fr-FR" sz="1350" dirty="0">
                <a:solidFill>
                  <a:srgbClr val="00CC00"/>
                </a:solidFill>
                <a:latin typeface="Arial" panose="020B0604020202020204" pitchFamily="34" charset="0"/>
                <a:cs typeface="Arial" panose="020B0604020202020204" pitchFamily="34" charset="0"/>
              </a:rPr>
              <a:t> </a:t>
            </a:r>
            <a:r>
              <a:rPr lang="fr-FR" sz="1350" dirty="0">
                <a:latin typeface="Arial" panose="020B0604020202020204" pitchFamily="34" charset="0"/>
                <a:cs typeface="Arial" panose="020B0604020202020204" pitchFamily="34" charset="0"/>
              </a:rPr>
              <a:t>la mère des fils de </a:t>
            </a:r>
            <a:r>
              <a:rPr lang="fr-FR" sz="1350" dirty="0" err="1">
                <a:latin typeface="Arial" panose="020B0604020202020204" pitchFamily="34" charset="0"/>
                <a:cs typeface="Arial" panose="020B0604020202020204" pitchFamily="34" charset="0"/>
              </a:rPr>
              <a:t>Zébédée</a:t>
            </a:r>
            <a:r>
              <a:rPr lang="fr-FR" sz="1350" dirty="0">
                <a:solidFill>
                  <a:srgbClr val="00CC00"/>
                </a:solidFill>
                <a:latin typeface="Arial" panose="020B0604020202020204" pitchFamily="34" charset="0"/>
                <a:cs typeface="Arial" panose="020B0604020202020204" pitchFamily="34" charset="0"/>
              </a:rPr>
              <a:t>, </a:t>
            </a:r>
          </a:p>
          <a:p>
            <a:r>
              <a:rPr lang="fr-FR" sz="1350" dirty="0">
                <a:solidFill>
                  <a:srgbClr val="00CC00"/>
                </a:solidFill>
                <a:latin typeface="Arial" panose="020B0604020202020204" pitchFamily="34" charset="0"/>
                <a:cs typeface="Arial" panose="020B0604020202020204" pitchFamily="34" charset="0"/>
              </a:rPr>
              <a:t>qui le suivaient et le servaient lorsqu'il était en Galilée, et plusieurs autres qui étaient montées avec lui à Jérusalem.</a:t>
            </a:r>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après la 9</a:t>
            </a:r>
            <a:r>
              <a:rPr lang="fr-FR" sz="2000" u="sng" baseline="30000" dirty="0">
                <a:latin typeface="Charlemagne Std" pitchFamily="82" charset="0"/>
                <a:ea typeface="Batang" panose="02030600000101010101" pitchFamily="18" charset="-127"/>
                <a:cs typeface="Arial" panose="020B0604020202020204" pitchFamily="34" charset="0"/>
              </a:rPr>
              <a:t>e</a:t>
            </a:r>
            <a:r>
              <a:rPr lang="fr-FR" sz="2000" u="sng" dirty="0">
                <a:latin typeface="Charlemagne Std" pitchFamily="82" charset="0"/>
                <a:ea typeface="Batang" panose="02030600000101010101" pitchFamily="18" charset="-127"/>
                <a:cs typeface="Arial" panose="020B0604020202020204" pitchFamily="34" charset="0"/>
              </a:rPr>
              <a:t> heure</a:t>
            </a:r>
            <a:r>
              <a:rPr lang="fr-FR" sz="2000" dirty="0">
                <a:latin typeface="Batang" panose="02030600000101010101" pitchFamily="18" charset="-127"/>
                <a:ea typeface="Batang" panose="02030600000101010101" pitchFamily="18" charset="-127"/>
                <a:cs typeface="Arial" panose="020B0604020202020204" pitchFamily="34" charset="0"/>
              </a:rPr>
              <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400110"/>
            <a:ext cx="3502828"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Nous nous situons après 15 heures.</a:t>
            </a:r>
          </a:p>
        </p:txBody>
      </p:sp>
    </p:spTree>
    <p:extLst>
      <p:ext uri="{BB962C8B-B14F-4D97-AF65-F5344CB8AC3E}">
        <p14:creationId xmlns:p14="http://schemas.microsoft.com/office/powerpoint/2010/main" val="40282140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500"/>
                                        <p:tgtEl>
                                          <p:spTgt spid="9">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Effect transition="in" filter="fade">
                                      <p:cBhvr>
                                        <p:cTn id="41" dur="500"/>
                                        <p:tgtEl>
                                          <p:spTgt spid="9">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10" end="10"/>
                                            </p:txEl>
                                          </p:spTgt>
                                        </p:tgtEl>
                                        <p:attrNameLst>
                                          <p:attrName>style.visibility</p:attrName>
                                        </p:attrNameLst>
                                      </p:cBhvr>
                                      <p:to>
                                        <p:strVal val="visible"/>
                                      </p:to>
                                    </p:set>
                                    <p:animEffect transition="in" filter="fade">
                                      <p:cBhvr>
                                        <p:cTn id="44" dur="500"/>
                                        <p:tgtEl>
                                          <p:spTgt spid="9">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500"/>
                                        <p:tgtEl>
                                          <p:spTgt spid="11">
                                            <p:txEl>
                                              <p:pRg st="5" end="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9">
                                            <p:txEl>
                                              <p:pRg st="12" end="12"/>
                                            </p:txEl>
                                          </p:spTgt>
                                        </p:tgtEl>
                                        <p:attrNameLst>
                                          <p:attrName>style.visibility</p:attrName>
                                        </p:attrNameLst>
                                      </p:cBhvr>
                                      <p:to>
                                        <p:strVal val="visible"/>
                                      </p:to>
                                    </p:set>
                                    <p:animEffect transition="in" filter="fade">
                                      <p:cBhvr>
                                        <p:cTn id="52" dur="500"/>
                                        <p:tgtEl>
                                          <p:spTgt spid="9">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9">
                                            <p:txEl>
                                              <p:pRg st="14" end="14"/>
                                            </p:txEl>
                                          </p:spTgt>
                                        </p:tgtEl>
                                        <p:attrNameLst>
                                          <p:attrName>style.visibility</p:attrName>
                                        </p:attrNameLst>
                                      </p:cBhvr>
                                      <p:to>
                                        <p:strVal val="visible"/>
                                      </p:to>
                                    </p:set>
                                    <p:animEffect transition="in" filter="fade">
                                      <p:cBhvr>
                                        <p:cTn id="55" dur="500"/>
                                        <p:tgtEl>
                                          <p:spTgt spid="9">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xEl>
                                              <p:pRg st="13" end="13"/>
                                            </p:txEl>
                                          </p:spTgt>
                                        </p:tgtEl>
                                        <p:attrNameLst>
                                          <p:attrName>style.visibility</p:attrName>
                                        </p:attrNameLst>
                                      </p:cBhvr>
                                      <p:to>
                                        <p:strVal val="visible"/>
                                      </p:to>
                                    </p:set>
                                    <p:animEffect transition="in" filter="fade">
                                      <p:cBhvr>
                                        <p:cTn id="60" dur="500"/>
                                        <p:tgtEl>
                                          <p:spTgt spid="9">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xEl>
                                              <p:pRg st="6" end="6"/>
                                            </p:txEl>
                                          </p:spTgt>
                                        </p:tgtEl>
                                        <p:attrNameLst>
                                          <p:attrName>style.visibility</p:attrName>
                                        </p:attrNameLst>
                                      </p:cBhvr>
                                      <p:to>
                                        <p:strVal val="visible"/>
                                      </p:to>
                                    </p:set>
                                    <p:animEffect transition="in" filter="fade">
                                      <p:cBhvr>
                                        <p:cTn id="65" dur="500"/>
                                        <p:tgtEl>
                                          <p:spTgt spid="11">
                                            <p:txEl>
                                              <p:pRg st="6" end="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9">
                                            <p:txEl>
                                              <p:pRg st="15" end="15"/>
                                            </p:txEl>
                                          </p:spTgt>
                                        </p:tgtEl>
                                        <p:attrNameLst>
                                          <p:attrName>style.visibility</p:attrName>
                                        </p:attrNameLst>
                                      </p:cBhvr>
                                      <p:to>
                                        <p:strVal val="visible"/>
                                      </p:to>
                                    </p:set>
                                    <p:animEffect transition="in" filter="fade">
                                      <p:cBhvr>
                                        <p:cTn id="68"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29</a:t>
            </a:fld>
            <a:endParaRPr lang="fr-FR" dirty="0">
              <a:solidFill>
                <a:schemeClr val="bg1">
                  <a:lumMod val="75000"/>
                </a:schemeClr>
              </a:solidFill>
            </a:endParaRPr>
          </a:p>
        </p:txBody>
      </p:sp>
      <p:sp>
        <p:nvSpPr>
          <p:cNvPr id="13" name="Double Wave 8"/>
          <p:cNvSpPr/>
          <p:nvPr/>
        </p:nvSpPr>
        <p:spPr>
          <a:xfrm rot="5400000">
            <a:off x="-2503444" y="2433928"/>
            <a:ext cx="5117748" cy="275644"/>
          </a:xfrm>
          <a:prstGeom prst="doubleWave">
            <a:avLst>
              <a:gd name="adj1" fmla="val 12500"/>
              <a:gd name="adj2" fmla="val 1880"/>
            </a:avLst>
          </a:prstGeom>
          <a:solidFill>
            <a:schemeClr val="accent6">
              <a:lumMod val="60000"/>
              <a:lumOff val="40000"/>
            </a:schemeClr>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ZoneTexte 8"/>
          <p:cNvSpPr txBox="1"/>
          <p:nvPr/>
        </p:nvSpPr>
        <p:spPr>
          <a:xfrm>
            <a:off x="6695729" y="1132638"/>
            <a:ext cx="2448271" cy="715581"/>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Marc 15.42 (43)</a:t>
            </a:r>
          </a:p>
          <a:p>
            <a:r>
              <a:rPr lang="fr-FR" sz="1350" dirty="0">
                <a:solidFill>
                  <a:schemeClr val="tx2">
                    <a:lumMod val="60000"/>
                    <a:lumOff val="40000"/>
                  </a:schemeClr>
                </a:solidFill>
                <a:latin typeface="Arial" panose="020B0604020202020204" pitchFamily="34" charset="0"/>
                <a:cs typeface="Arial" panose="020B0604020202020204" pitchFamily="34" charset="0"/>
              </a:rPr>
              <a:t>Dont parle Jean (19.31)</a:t>
            </a:r>
          </a:p>
          <a:p>
            <a:endParaRPr lang="fr-FR" sz="1350" dirty="0">
              <a:latin typeface="Arial" panose="020B0604020202020204" pitchFamily="34" charset="0"/>
              <a:cs typeface="Arial" panose="020B0604020202020204" pitchFamily="34" charset="0"/>
            </a:endParaRPr>
          </a:p>
        </p:txBody>
      </p:sp>
      <p:sp>
        <p:nvSpPr>
          <p:cNvPr id="11" name="ZoneTexte 10"/>
          <p:cNvSpPr txBox="1"/>
          <p:nvPr/>
        </p:nvSpPr>
        <p:spPr>
          <a:xfrm>
            <a:off x="193254" y="1132638"/>
            <a:ext cx="6538985" cy="507831"/>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Et le soir </a:t>
            </a:r>
            <a:r>
              <a:rPr lang="fr-FR" sz="1350" dirty="0">
                <a:solidFill>
                  <a:schemeClr val="accent6">
                    <a:lumMod val="75000"/>
                  </a:schemeClr>
                </a:solidFill>
                <a:latin typeface="Arial" panose="020B0604020202020204" pitchFamily="34" charset="0"/>
                <a:cs typeface="Arial" panose="020B0604020202020204" pitchFamily="34" charset="0"/>
              </a:rPr>
              <a:t>(de pâque) </a:t>
            </a:r>
            <a:r>
              <a:rPr lang="fr-FR" sz="1350" dirty="0">
                <a:solidFill>
                  <a:srgbClr val="00CC00"/>
                </a:solidFill>
                <a:latin typeface="Arial" panose="020B0604020202020204" pitchFamily="34" charset="0"/>
                <a:cs typeface="Arial" panose="020B0604020202020204" pitchFamily="34" charset="0"/>
              </a:rPr>
              <a:t>étant déjà venu, parce que c'était la préparation qui est avant le shabbat </a:t>
            </a:r>
            <a:r>
              <a:rPr lang="fr-FR" sz="1350" dirty="0">
                <a:solidFill>
                  <a:schemeClr val="accent6">
                    <a:lumMod val="75000"/>
                  </a:schemeClr>
                </a:solidFill>
                <a:latin typeface="Arial" panose="020B0604020202020204" pitchFamily="34" charset="0"/>
                <a:cs typeface="Arial" panose="020B0604020202020204" pitchFamily="34" charset="0"/>
              </a:rPr>
              <a:t>(1</a:t>
            </a:r>
            <a:r>
              <a:rPr lang="fr-FR" sz="1350" baseline="30000" dirty="0">
                <a:solidFill>
                  <a:schemeClr val="accent6">
                    <a:lumMod val="75000"/>
                  </a:schemeClr>
                </a:solidFill>
                <a:latin typeface="Arial" panose="020B0604020202020204" pitchFamily="34" charset="0"/>
                <a:cs typeface="Arial" panose="020B0604020202020204" pitchFamily="34" charset="0"/>
              </a:rPr>
              <a:t>er</a:t>
            </a:r>
            <a:r>
              <a:rPr lang="fr-FR" sz="1350" dirty="0">
                <a:solidFill>
                  <a:schemeClr val="accent6">
                    <a:lumMod val="75000"/>
                  </a:schemeClr>
                </a:solidFill>
                <a:latin typeface="Arial" panose="020B0604020202020204" pitchFamily="34" charset="0"/>
                <a:cs typeface="Arial" panose="020B0604020202020204" pitchFamily="34" charset="0"/>
              </a:rPr>
              <a:t> shabbat de la fête des pains sans levain) </a:t>
            </a:r>
            <a:r>
              <a:rPr lang="fr-FR" sz="1350" dirty="0">
                <a:solidFill>
                  <a:srgbClr val="00CC00"/>
                </a:solidFill>
                <a:latin typeface="Arial" panose="020B0604020202020204" pitchFamily="34" charset="0"/>
                <a:cs typeface="Arial" panose="020B0604020202020204" pitchFamily="34" charset="0"/>
              </a:rPr>
              <a:t>; (Joseph d'</a:t>
            </a:r>
            <a:r>
              <a:rPr lang="fr-FR" sz="1350" dirty="0" err="1">
                <a:solidFill>
                  <a:srgbClr val="00CC00"/>
                </a:solidFill>
                <a:latin typeface="Arial" panose="020B0604020202020204" pitchFamily="34" charset="0"/>
                <a:cs typeface="Arial" panose="020B0604020202020204" pitchFamily="34" charset="0"/>
              </a:rPr>
              <a:t>Arimathée</a:t>
            </a:r>
            <a:r>
              <a:rPr lang="fr-FR" sz="1350" dirty="0">
                <a:solidFill>
                  <a:srgbClr val="00CC00"/>
                </a:solidFill>
                <a:latin typeface="Arial" panose="020B0604020202020204" pitchFamily="34" charset="0"/>
                <a:cs typeface="Arial" panose="020B0604020202020204" pitchFamily="34" charset="0"/>
              </a:rPr>
              <a:t>…)</a:t>
            </a:r>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crépuscule du soir</a:t>
            </a:r>
            <a:r>
              <a:rPr lang="fr-FR" sz="2000" dirty="0">
                <a:latin typeface="Charlemagne Std" pitchFamily="82" charset="0"/>
                <a:ea typeface="Batang" panose="02030600000101010101" pitchFamily="18" charset="-127"/>
                <a:cs typeface="Arial" panose="020B0604020202020204" pitchFamily="34" charset="0"/>
              </a:rPr>
              <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523220"/>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Nous nous situons au coucher du soleil, le crépuscule du soir commence.</a:t>
            </a:r>
          </a:p>
          <a:p>
            <a:r>
              <a:rPr lang="fr-FR" sz="1400" dirty="0">
                <a:solidFill>
                  <a:schemeClr val="accent6">
                    <a:lumMod val="75000"/>
                  </a:schemeClr>
                </a:solidFill>
                <a:latin typeface="Arial" panose="020B0604020202020204" pitchFamily="34" charset="0"/>
                <a:cs typeface="Arial" panose="020B0604020202020204" pitchFamily="34" charset="0"/>
              </a:rPr>
              <a:t>Yahusha est toujours sur le bois.</a:t>
            </a:r>
          </a:p>
        </p:txBody>
      </p:sp>
      <p:sp>
        <p:nvSpPr>
          <p:cNvPr id="14" name="ZoneTexte 13"/>
          <p:cNvSpPr txBox="1"/>
          <p:nvPr/>
        </p:nvSpPr>
        <p:spPr>
          <a:xfrm>
            <a:off x="1511660" y="2067694"/>
            <a:ext cx="6120679" cy="1546577"/>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 Marc définit le soir en 1.32a : « Le soir</a:t>
            </a:r>
            <a:r>
              <a:rPr lang="fr-FR" sz="1350" baseline="30000" dirty="0">
                <a:solidFill>
                  <a:schemeClr val="accent6">
                    <a:lumMod val="75000"/>
                  </a:schemeClr>
                </a:solidFill>
                <a:latin typeface="Arial" panose="020B0604020202020204" pitchFamily="34" charset="0"/>
                <a:cs typeface="Arial" panose="020B0604020202020204" pitchFamily="34" charset="0"/>
              </a:rPr>
              <a:t>G3798</a:t>
            </a:r>
            <a:r>
              <a:rPr lang="fr-FR" sz="1350" dirty="0">
                <a:solidFill>
                  <a:schemeClr val="accent6">
                    <a:lumMod val="75000"/>
                  </a:schemeClr>
                </a:solidFill>
                <a:latin typeface="Arial" panose="020B0604020202020204" pitchFamily="34" charset="0"/>
                <a:cs typeface="Arial" panose="020B0604020202020204" pitchFamily="34" charset="0"/>
              </a:rPr>
              <a:t>, après le coucher du soleil… »</a:t>
            </a:r>
          </a:p>
          <a:p>
            <a:r>
              <a:rPr lang="fr-FR" sz="1350" dirty="0">
                <a:solidFill>
                  <a:schemeClr val="accent6">
                    <a:lumMod val="75000"/>
                  </a:schemeClr>
                </a:solidFill>
                <a:latin typeface="Arial" panose="020B0604020202020204" pitchFamily="34" charset="0"/>
                <a:cs typeface="Arial" panose="020B0604020202020204" pitchFamily="34" charset="0"/>
              </a:rPr>
              <a:t>- 2 mots grecs définissent le soir :</a:t>
            </a:r>
          </a:p>
          <a:p>
            <a:r>
              <a:rPr lang="fr-FR" sz="1350" dirty="0">
                <a:solidFill>
                  <a:schemeClr val="accent6">
                    <a:lumMod val="75000"/>
                  </a:schemeClr>
                </a:solidFill>
                <a:latin typeface="Arial" panose="020B0604020202020204" pitchFamily="34" charset="0"/>
                <a:cs typeface="Arial" panose="020B0604020202020204" pitchFamily="34" charset="0"/>
              </a:rPr>
              <a:t>	&lt;opsios</a:t>
            </a:r>
            <a:r>
              <a:rPr lang="fr-FR" sz="1350" baseline="30000" dirty="0">
                <a:solidFill>
                  <a:schemeClr val="accent6">
                    <a:lumMod val="75000"/>
                  </a:schemeClr>
                </a:solidFill>
                <a:latin typeface="Arial" panose="020B0604020202020204" pitchFamily="34" charset="0"/>
                <a:cs typeface="Arial" panose="020B0604020202020204" pitchFamily="34" charset="0"/>
              </a:rPr>
              <a:t>3798</a:t>
            </a:r>
            <a:r>
              <a:rPr lang="fr-FR" sz="1350" dirty="0">
                <a:solidFill>
                  <a:schemeClr val="accent6">
                    <a:lumMod val="75000"/>
                  </a:schemeClr>
                </a:solidFill>
                <a:latin typeface="Arial" panose="020B0604020202020204" pitchFamily="34" charset="0"/>
                <a:cs typeface="Arial" panose="020B0604020202020204" pitchFamily="34" charset="0"/>
              </a:rPr>
              <a:t>&gt; utilisé 15x dans les évangiles</a:t>
            </a:r>
          </a:p>
          <a:p>
            <a:r>
              <a:rPr lang="fr-FR" sz="1350" dirty="0">
                <a:solidFill>
                  <a:schemeClr val="accent6">
                    <a:lumMod val="75000"/>
                  </a:schemeClr>
                </a:solidFill>
                <a:latin typeface="Arial" panose="020B0604020202020204" pitchFamily="34" charset="0"/>
                <a:cs typeface="Arial" panose="020B0604020202020204" pitchFamily="34" charset="0"/>
              </a:rPr>
              <a:t>	&lt;hespera</a:t>
            </a:r>
            <a:r>
              <a:rPr lang="fr-FR" sz="1350" baseline="30000" dirty="0">
                <a:solidFill>
                  <a:schemeClr val="accent6">
                    <a:lumMod val="75000"/>
                  </a:schemeClr>
                </a:solidFill>
                <a:latin typeface="Arial" panose="020B0604020202020204" pitchFamily="34" charset="0"/>
                <a:cs typeface="Arial" panose="020B0604020202020204" pitchFamily="34" charset="0"/>
              </a:rPr>
              <a:t>2073</a:t>
            </a:r>
            <a:r>
              <a:rPr lang="fr-FR" sz="1350" dirty="0">
                <a:solidFill>
                  <a:schemeClr val="accent6">
                    <a:lumMod val="75000"/>
                  </a:schemeClr>
                </a:solidFill>
                <a:latin typeface="Arial" panose="020B0604020202020204" pitchFamily="34" charset="0"/>
                <a:cs typeface="Arial" panose="020B0604020202020204" pitchFamily="34" charset="0"/>
              </a:rPr>
              <a:t>&gt; utilisé 3 x dans les écrits apostoliques</a:t>
            </a:r>
          </a:p>
          <a:p>
            <a:r>
              <a:rPr lang="fr-FR" sz="1350" dirty="0">
                <a:solidFill>
                  <a:schemeClr val="accent6">
                    <a:lumMod val="75000"/>
                  </a:schemeClr>
                </a:solidFill>
                <a:latin typeface="Arial" panose="020B0604020202020204" pitchFamily="34" charset="0"/>
                <a:cs typeface="Arial" panose="020B0604020202020204" pitchFamily="34" charset="0"/>
              </a:rPr>
              <a:t>Marc utilise 6x &lt;opsios</a:t>
            </a:r>
            <a:r>
              <a:rPr lang="fr-FR" sz="1350" baseline="30000" dirty="0">
                <a:solidFill>
                  <a:schemeClr val="accent6">
                    <a:lumMod val="75000"/>
                  </a:schemeClr>
                </a:solidFill>
                <a:latin typeface="Arial" panose="020B0604020202020204" pitchFamily="34" charset="0"/>
                <a:cs typeface="Arial" panose="020B0604020202020204" pitchFamily="34" charset="0"/>
              </a:rPr>
              <a:t>3798</a:t>
            </a:r>
            <a:r>
              <a:rPr lang="fr-FR" sz="1350" dirty="0">
                <a:solidFill>
                  <a:schemeClr val="accent6">
                    <a:lumMod val="75000"/>
                  </a:schemeClr>
                </a:solidFill>
                <a:latin typeface="Arial" panose="020B0604020202020204" pitchFamily="34" charset="0"/>
                <a:cs typeface="Arial" panose="020B0604020202020204" pitchFamily="34" charset="0"/>
              </a:rPr>
              <a:t>&gt; pour exprimer, SANS CONFUSION, la période située </a:t>
            </a:r>
            <a:r>
              <a:rPr lang="fr-FR" sz="1350" u="sng" dirty="0">
                <a:solidFill>
                  <a:schemeClr val="accent6">
                    <a:lumMod val="75000"/>
                  </a:schemeClr>
                </a:solidFill>
                <a:latin typeface="Arial" panose="020B0604020202020204" pitchFamily="34" charset="0"/>
                <a:cs typeface="Arial" panose="020B0604020202020204" pitchFamily="34" charset="0"/>
              </a:rPr>
              <a:t>après le coucher du soleil</a:t>
            </a:r>
            <a:r>
              <a:rPr lang="fr-FR" sz="1350" dirty="0">
                <a:solidFill>
                  <a:schemeClr val="accent6">
                    <a:lumMod val="75000"/>
                  </a:schemeClr>
                </a:solidFill>
                <a:latin typeface="Arial" panose="020B0604020202020204" pitchFamily="34" charset="0"/>
                <a:cs typeface="Arial" panose="020B0604020202020204" pitchFamily="34" charset="0"/>
              </a:rPr>
              <a:t>.</a:t>
            </a:r>
          </a:p>
          <a:p>
            <a:r>
              <a:rPr lang="fr-FR" sz="1350" dirty="0">
                <a:solidFill>
                  <a:schemeClr val="accent6">
                    <a:lumMod val="75000"/>
                  </a:schemeClr>
                </a:solidFill>
                <a:latin typeface="Arial" panose="020B0604020202020204" pitchFamily="34" charset="0"/>
                <a:cs typeface="Arial" panose="020B0604020202020204" pitchFamily="34" charset="0"/>
              </a:rPr>
              <a:t>C’est APRÈS le coucher du soleil que Joseph d’</a:t>
            </a:r>
            <a:r>
              <a:rPr lang="fr-FR" sz="1350" dirty="0" err="1">
                <a:solidFill>
                  <a:schemeClr val="accent6">
                    <a:lumMod val="75000"/>
                  </a:schemeClr>
                </a:solidFill>
                <a:latin typeface="Arial" panose="020B0604020202020204" pitchFamily="34" charset="0"/>
                <a:cs typeface="Arial" panose="020B0604020202020204" pitchFamily="34" charset="0"/>
              </a:rPr>
              <a:t>Arimathée</a:t>
            </a:r>
            <a:r>
              <a:rPr lang="fr-FR" sz="1350" dirty="0">
                <a:solidFill>
                  <a:schemeClr val="accent6">
                    <a:lumMod val="75000"/>
                  </a:schemeClr>
                </a:solidFill>
                <a:latin typeface="Arial" panose="020B0604020202020204" pitchFamily="34" charset="0"/>
                <a:cs typeface="Arial" panose="020B0604020202020204" pitchFamily="34" charset="0"/>
              </a:rPr>
              <a:t> fait son apparition.</a:t>
            </a:r>
          </a:p>
        </p:txBody>
      </p:sp>
      <p:pic>
        <p:nvPicPr>
          <p:cNvPr id="15"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267" y="2067694"/>
            <a:ext cx="706793" cy="5698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11660" y="4299942"/>
            <a:ext cx="5495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5796136" y="4299942"/>
            <a:ext cx="504056" cy="288032"/>
          </a:xfrm>
          <a:prstGeom prst="ellipse">
            <a:avLst/>
          </a:prstGeom>
          <a:no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Virage 3"/>
          <p:cNvSpPr/>
          <p:nvPr/>
        </p:nvSpPr>
        <p:spPr>
          <a:xfrm flipH="1">
            <a:off x="5652120" y="4035480"/>
            <a:ext cx="396044" cy="216024"/>
          </a:xfrm>
          <a:prstGeom prst="bentArrow">
            <a:avLst/>
          </a:prstGeom>
          <a:solidFill>
            <a:schemeClr val="bg1"/>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6892138" y="4516039"/>
            <a:ext cx="2251862" cy="307777"/>
          </a:xfrm>
          <a:prstGeom prst="rect">
            <a:avLst/>
          </a:prstGeom>
          <a:noFill/>
        </p:spPr>
        <p:txBody>
          <a:bodyPr wrap="square" rtlCol="0">
            <a:spAutoFit/>
          </a:bodyPr>
          <a:lstStyle/>
          <a:p>
            <a:r>
              <a:rPr lang="fr-FR" sz="1400" dirty="0">
                <a:solidFill>
                  <a:schemeClr val="tx1">
                    <a:lumMod val="95000"/>
                    <a:lumOff val="5000"/>
                  </a:schemeClr>
                </a:solidFill>
              </a:rPr>
              <a:t>Matt 27.57, version hébreu</a:t>
            </a:r>
          </a:p>
        </p:txBody>
      </p:sp>
      <p:sp>
        <p:nvSpPr>
          <p:cNvPr id="16" name="ZoneTexte 15"/>
          <p:cNvSpPr txBox="1"/>
          <p:nvPr/>
        </p:nvSpPr>
        <p:spPr>
          <a:xfrm>
            <a:off x="1198060" y="3943727"/>
            <a:ext cx="4454059" cy="307777"/>
          </a:xfrm>
          <a:prstGeom prst="rect">
            <a:avLst/>
          </a:prstGeom>
          <a:noFill/>
          <a:ln w="19050">
            <a:solidFill>
              <a:srgbClr val="00CC00"/>
            </a:solidFill>
          </a:ln>
        </p:spPr>
        <p:txBody>
          <a:bodyPr wrap="square" rtlCol="0">
            <a:spAutoFit/>
          </a:bodyPr>
          <a:lstStyle/>
          <a:p>
            <a:pPr algn="ctr"/>
            <a:r>
              <a:rPr lang="fr-FR" sz="1400" dirty="0">
                <a:solidFill>
                  <a:schemeClr val="tx1">
                    <a:lumMod val="95000"/>
                    <a:lumOff val="5000"/>
                  </a:schemeClr>
                </a:solidFill>
              </a:rPr>
              <a:t>&lt;erev</a:t>
            </a:r>
            <a:r>
              <a:rPr lang="fr-FR" sz="1400" baseline="30000" dirty="0">
                <a:solidFill>
                  <a:schemeClr val="tx1">
                    <a:lumMod val="95000"/>
                    <a:lumOff val="5000"/>
                  </a:schemeClr>
                </a:solidFill>
              </a:rPr>
              <a:t>6153</a:t>
            </a:r>
            <a:r>
              <a:rPr lang="fr-FR" sz="1400" dirty="0">
                <a:solidFill>
                  <a:schemeClr val="tx1">
                    <a:lumMod val="95000"/>
                    <a:lumOff val="5000"/>
                  </a:schemeClr>
                </a:solidFill>
              </a:rPr>
              <a:t>&gt; = crépuscule du soir : après le coucher du soleil</a:t>
            </a:r>
          </a:p>
        </p:txBody>
      </p:sp>
    </p:spTree>
    <p:extLst>
      <p:ext uri="{BB962C8B-B14F-4D97-AF65-F5344CB8AC3E}">
        <p14:creationId xmlns:p14="http://schemas.microsoft.com/office/powerpoint/2010/main" val="101241252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fade">
                                      <p:cBhvr>
                                        <p:cTn id="40" dur="500"/>
                                        <p:tgtEl>
                                          <p:spTgt spid="1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animEffect transition="in" filter="fade">
                                      <p:cBhvr>
                                        <p:cTn id="45" dur="500"/>
                                        <p:tgtEl>
                                          <p:spTgt spid="1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3" end="3"/>
                                            </p:txEl>
                                          </p:spTgt>
                                        </p:tgtEl>
                                        <p:attrNameLst>
                                          <p:attrName>style.visibility</p:attrName>
                                        </p:attrNameLst>
                                      </p:cBhvr>
                                      <p:to>
                                        <p:strVal val="visible"/>
                                      </p:to>
                                    </p:set>
                                    <p:animEffect transition="in" filter="fade">
                                      <p:cBhvr>
                                        <p:cTn id="50" dur="500"/>
                                        <p:tgtEl>
                                          <p:spTgt spid="1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4" end="4"/>
                                            </p:txEl>
                                          </p:spTgt>
                                        </p:tgtEl>
                                        <p:attrNameLst>
                                          <p:attrName>style.visibility</p:attrName>
                                        </p:attrNameLst>
                                      </p:cBhvr>
                                      <p:to>
                                        <p:strVal val="visible"/>
                                      </p:to>
                                    </p:set>
                                    <p:animEffect transition="in" filter="fade">
                                      <p:cBhvr>
                                        <p:cTn id="55" dur="500"/>
                                        <p:tgtEl>
                                          <p:spTgt spid="1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5" end="5"/>
                                            </p:txEl>
                                          </p:spTgt>
                                        </p:tgtEl>
                                        <p:attrNameLst>
                                          <p:attrName>style.visibility</p:attrName>
                                        </p:attrNameLst>
                                      </p:cBhvr>
                                      <p:to>
                                        <p:strVal val="visible"/>
                                      </p:to>
                                    </p:set>
                                    <p:animEffect transition="in" filter="fade">
                                      <p:cBhvr>
                                        <p:cTn id="60" dur="500"/>
                                        <p:tgtEl>
                                          <p:spTgt spid="1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Effect transition="in" filter="randombar(horizontal)">
                                      <p:cBhvr>
                                        <p:cTn id="65" dur="500"/>
                                        <p:tgtEl>
                                          <p:spTgt spid="205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right)">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a:t>
            </a:fld>
            <a:endParaRPr lang="fr-FR" dirty="0">
              <a:solidFill>
                <a:schemeClr val="bg1">
                  <a:lumMod val="75000"/>
                </a:schemeClr>
              </a:solidFill>
            </a:endParaRPr>
          </a:p>
        </p:txBody>
      </p:sp>
      <p:sp>
        <p:nvSpPr>
          <p:cNvPr id="3" name="Flèche droite rayée 2"/>
          <p:cNvSpPr/>
          <p:nvPr/>
        </p:nvSpPr>
        <p:spPr>
          <a:xfrm rot="5400000">
            <a:off x="-131762" y="4689719"/>
            <a:ext cx="485254" cy="261443"/>
          </a:xfrm>
          <a:prstGeom prst="stripedRightArrow">
            <a:avLst/>
          </a:prstGeom>
          <a:solidFill>
            <a:srgbClr val="25C6F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3" name="Double Wave 8"/>
          <p:cNvSpPr/>
          <p:nvPr/>
        </p:nvSpPr>
        <p:spPr>
          <a:xfrm rot="5400000">
            <a:off x="-2448009" y="2316046"/>
            <a:ext cx="5117748" cy="164779"/>
          </a:xfrm>
          <a:prstGeom prst="doubleWave">
            <a:avLst>
              <a:gd name="adj1" fmla="val 12500"/>
              <a:gd name="adj2" fmla="val 1880"/>
            </a:avLst>
          </a:prstGeom>
          <a:solidFill>
            <a:srgbClr val="25C6FF"/>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Rectangle 13"/>
          <p:cNvSpPr/>
          <p:nvPr/>
        </p:nvSpPr>
        <p:spPr>
          <a:xfrm>
            <a:off x="1208497" y="28210"/>
            <a:ext cx="6747880" cy="430887"/>
          </a:xfrm>
          <a:prstGeom prst="rect">
            <a:avLst/>
          </a:prstGeom>
        </p:spPr>
        <p:txBody>
          <a:bodyPr wrap="square">
            <a:spAutoFit/>
          </a:bodyPr>
          <a:lstStyle/>
          <a:p>
            <a:pPr lvl="0" algn="ctr"/>
            <a:r>
              <a:rPr lang="fr-FR" sz="2200" b="1" dirty="0">
                <a:solidFill>
                  <a:schemeClr val="bg1"/>
                </a:solidFill>
                <a:effectLst>
                  <a:outerShdw blurRad="38100" dist="38100" dir="2700000" algn="tl">
                    <a:srgbClr val="000000">
                      <a:alpha val="43137"/>
                    </a:srgbClr>
                  </a:outerShdw>
                </a:effectLst>
                <a:latin typeface="Times New Roman"/>
                <a:cs typeface="Times New Roman"/>
              </a:rPr>
              <a:t>~ </a:t>
            </a:r>
            <a:r>
              <a:rPr lang="fr-FR" sz="2200" dirty="0">
                <a:solidFill>
                  <a:schemeClr val="bg1"/>
                </a:solidFill>
                <a:latin typeface="Batang" panose="02030600000101010101" pitchFamily="18" charset="-127"/>
                <a:ea typeface="Batang" panose="02030600000101010101" pitchFamily="18" charset="-127"/>
                <a:cs typeface="Arial" panose="020B0604020202020204" pitchFamily="34" charset="0"/>
              </a:rPr>
              <a:t>Complot contre Yahusha  </a:t>
            </a:r>
            <a:r>
              <a:rPr lang="fr-FR" sz="2200" b="1" dirty="0">
                <a:solidFill>
                  <a:schemeClr val="bg1"/>
                </a:solidFill>
                <a:effectLst>
                  <a:outerShdw blurRad="38100" dist="38100" dir="2700000" algn="tl">
                    <a:srgbClr val="000000">
                      <a:alpha val="43137"/>
                    </a:srgbClr>
                  </a:outerShdw>
                </a:effectLst>
                <a:latin typeface="Times New Roman"/>
                <a:cs typeface="Times New Roman"/>
              </a:rPr>
              <a:t>~</a:t>
            </a:r>
            <a:endParaRPr lang="fr-FR"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4669316" y="951885"/>
            <a:ext cx="4367179" cy="3724096"/>
          </a:xfrm>
          <a:prstGeom prst="rect">
            <a:avLst/>
          </a:prstGeom>
          <a:noFill/>
        </p:spPr>
        <p:txBody>
          <a:bodyPr wrap="square" rtlCol="0">
            <a:spAutoFit/>
          </a:bodyPr>
          <a:lstStyle/>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Pâque : </a:t>
            </a:r>
            <a:r>
              <a:rPr lang="fr-FR" sz="1400" dirty="0">
                <a:solidFill>
                  <a:srgbClr val="FF0000"/>
                </a:solidFill>
                <a:latin typeface="Arial" panose="020B0604020202020204" pitchFamily="34" charset="0"/>
                <a:cs typeface="Arial" panose="020B0604020202020204" pitchFamily="34" charset="0"/>
              </a:rPr>
              <a:t>14 </a:t>
            </a:r>
            <a:r>
              <a:rPr lang="fr-FR" sz="1400" dirty="0" err="1">
                <a:solidFill>
                  <a:srgbClr val="FF0000"/>
                </a:solidFill>
                <a:latin typeface="Arial" panose="020B0604020202020204" pitchFamily="34" charset="0"/>
                <a:cs typeface="Arial" panose="020B0604020202020204" pitchFamily="34" charset="0"/>
              </a:rPr>
              <a:t>aviv</a:t>
            </a:r>
            <a:endParaRPr lang="fr-FR" sz="1400" dirty="0">
              <a:solidFill>
                <a:srgbClr val="FF0000"/>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2 jours avant : </a:t>
            </a:r>
            <a:r>
              <a:rPr lang="fr-FR" sz="1400" dirty="0">
                <a:solidFill>
                  <a:srgbClr val="25C6FF"/>
                </a:solidFill>
                <a:latin typeface="Arial" panose="020B0604020202020204" pitchFamily="34" charset="0"/>
                <a:cs typeface="Arial" panose="020B0604020202020204" pitchFamily="34" charset="0"/>
              </a:rPr>
              <a:t>12 </a:t>
            </a:r>
            <a:r>
              <a:rPr lang="fr-FR" sz="1400" dirty="0" err="1">
                <a:solidFill>
                  <a:srgbClr val="25C6FF"/>
                </a:solidFill>
                <a:latin typeface="Arial" panose="020B0604020202020204" pitchFamily="34" charset="0"/>
                <a:cs typeface="Arial" panose="020B0604020202020204" pitchFamily="34" charset="0"/>
              </a:rPr>
              <a:t>aviv</a:t>
            </a:r>
            <a:endParaRPr lang="fr-FR" sz="1400" dirty="0">
              <a:solidFill>
                <a:srgbClr val="25C6FF"/>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Anne : souverain sacrificateur de 6 à 15 EC</a:t>
            </a:r>
          </a:p>
          <a:p>
            <a:r>
              <a:rPr lang="fr-FR" sz="1400" dirty="0">
                <a:solidFill>
                  <a:schemeClr val="bg1">
                    <a:lumMod val="95000"/>
                  </a:schemeClr>
                </a:solidFill>
                <a:latin typeface="Arial" panose="020B0604020202020204" pitchFamily="34" charset="0"/>
                <a:cs typeface="Arial" panose="020B0604020202020204" pitchFamily="34" charset="0"/>
              </a:rPr>
              <a:t>Caïphe (son gendre) : </a:t>
            </a:r>
            <a:r>
              <a:rPr lang="fr-FR" sz="1400" dirty="0">
                <a:solidFill>
                  <a:srgbClr val="FFFF66"/>
                </a:solidFill>
                <a:latin typeface="Arial" panose="020B0604020202020204" pitchFamily="34" charset="0"/>
                <a:cs typeface="Arial" panose="020B0604020202020204" pitchFamily="34" charset="0"/>
              </a:rPr>
              <a:t>souverain sacrificateur de 18 à 36 EC</a:t>
            </a:r>
            <a:br>
              <a:rPr lang="fr-FR" sz="1400" dirty="0">
                <a:solidFill>
                  <a:schemeClr val="bg1">
                    <a:lumMod val="95000"/>
                  </a:schemeClr>
                </a:solidFill>
                <a:latin typeface="Arial" panose="020B0604020202020204" pitchFamily="34" charset="0"/>
                <a:cs typeface="Arial" panose="020B0604020202020204" pitchFamily="34" charset="0"/>
              </a:rPr>
            </a:br>
            <a:r>
              <a:rPr lang="fr-FR" sz="1200" dirty="0">
                <a:solidFill>
                  <a:schemeClr val="bg1">
                    <a:lumMod val="95000"/>
                  </a:schemeClr>
                </a:solidFill>
                <a:latin typeface="Arial" panose="020B0604020202020204" pitchFamily="34" charset="0"/>
                <a:cs typeface="Arial" panose="020B0604020202020204" pitchFamily="34" charset="0"/>
              </a:rPr>
              <a:t>Appelé le </a:t>
            </a:r>
            <a:r>
              <a:rPr lang="fr-FR" sz="1200" dirty="0">
                <a:solidFill>
                  <a:srgbClr val="FFFF66"/>
                </a:solidFill>
                <a:latin typeface="Arial" panose="020B0604020202020204" pitchFamily="34" charset="0"/>
                <a:cs typeface="Arial" panose="020B0604020202020204" pitchFamily="34" charset="0"/>
              </a:rPr>
              <a:t>« prêtre impie »</a:t>
            </a:r>
            <a:r>
              <a:rPr lang="fr-FR" sz="1200" dirty="0">
                <a:solidFill>
                  <a:schemeClr val="bg1">
                    <a:lumMod val="95000"/>
                  </a:schemeClr>
                </a:solidFill>
                <a:latin typeface="Arial" panose="020B0604020202020204" pitchFamily="34" charset="0"/>
                <a:cs typeface="Arial" panose="020B0604020202020204" pitchFamily="34" charset="0"/>
              </a:rPr>
              <a:t> par la communauté de </a:t>
            </a:r>
            <a:r>
              <a:rPr lang="fr-FR" sz="1200" dirty="0" err="1">
                <a:solidFill>
                  <a:schemeClr val="bg1">
                    <a:lumMod val="95000"/>
                  </a:schemeClr>
                </a:solidFill>
                <a:latin typeface="Arial" panose="020B0604020202020204" pitchFamily="34" charset="0"/>
                <a:cs typeface="Arial" panose="020B0604020202020204" pitchFamily="34" charset="0"/>
              </a:rPr>
              <a:t>Qumrân</a:t>
            </a:r>
            <a:r>
              <a:rPr lang="fr-FR" sz="1200" dirty="0">
                <a:solidFill>
                  <a:schemeClr val="bg1">
                    <a:lumMod val="95000"/>
                  </a:schemeClr>
                </a:solidFill>
                <a:latin typeface="Arial" panose="020B0604020202020204" pitchFamily="34" charset="0"/>
                <a:cs typeface="Arial" panose="020B0604020202020204" pitchFamily="34" charset="0"/>
              </a:rPr>
              <a:t>, car considéré comme étant une marionnette des Romains.</a:t>
            </a: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600" dirty="0">
              <a:solidFill>
                <a:schemeClr val="bg1">
                  <a:lumMod val="95000"/>
                </a:schemeClr>
              </a:solidFill>
              <a:latin typeface="Arial" panose="020B0604020202020204" pitchFamily="34" charset="0"/>
              <a:cs typeface="Arial" panose="020B0604020202020204" pitchFamily="34" charset="0"/>
            </a:endParaRPr>
          </a:p>
          <a:p>
            <a:r>
              <a:rPr lang="fr-FR" sz="1400" u="sng" dirty="0">
                <a:solidFill>
                  <a:schemeClr val="bg1">
                    <a:lumMod val="95000"/>
                  </a:schemeClr>
                </a:solidFill>
                <a:latin typeface="Arial" panose="020B0604020202020204" pitchFamily="34" charset="0"/>
                <a:cs typeface="Arial" panose="020B0604020202020204" pitchFamily="34" charset="0"/>
              </a:rPr>
              <a:t>Ni</a:t>
            </a:r>
            <a:r>
              <a:rPr lang="fr-FR" sz="1400" dirty="0">
                <a:solidFill>
                  <a:schemeClr val="bg1">
                    <a:lumMod val="95000"/>
                  </a:schemeClr>
                </a:solidFill>
                <a:latin typeface="Arial" panose="020B0604020202020204" pitchFamily="34" charset="0"/>
                <a:cs typeface="Arial" panose="020B0604020202020204" pitchFamily="34" charset="0"/>
              </a:rPr>
              <a:t> le jour de la pâque </a:t>
            </a:r>
            <a:r>
              <a:rPr lang="fr-FR" sz="1200" dirty="0">
                <a:solidFill>
                  <a:schemeClr val="bg1">
                    <a:lumMod val="95000"/>
                  </a:schemeClr>
                </a:solidFill>
                <a:latin typeface="Arial" panose="020B0604020202020204" pitchFamily="34" charset="0"/>
                <a:cs typeface="Arial" panose="020B0604020202020204" pitchFamily="34" charset="0"/>
              </a:rPr>
              <a:t>(14 </a:t>
            </a:r>
            <a:r>
              <a:rPr lang="fr-FR" sz="1200" dirty="0" err="1">
                <a:solidFill>
                  <a:schemeClr val="bg1">
                    <a:lumMod val="95000"/>
                  </a:schemeClr>
                </a:solidFill>
                <a:latin typeface="Arial" panose="020B0604020202020204" pitchFamily="34" charset="0"/>
                <a:cs typeface="Arial" panose="020B0604020202020204" pitchFamily="34" charset="0"/>
              </a:rPr>
              <a:t>aviv</a:t>
            </a:r>
            <a:r>
              <a:rPr lang="fr-FR" sz="1200" dirty="0">
                <a:solidFill>
                  <a:schemeClr val="bg1">
                    <a:lumMod val="95000"/>
                  </a:schemeClr>
                </a:solidFill>
                <a:latin typeface="Arial" panose="020B0604020202020204" pitchFamily="34" charset="0"/>
                <a:cs typeface="Arial" panose="020B0604020202020204" pitchFamily="34" charset="0"/>
              </a:rPr>
              <a:t>)</a:t>
            </a:r>
            <a:r>
              <a:rPr lang="fr-FR" sz="1400" dirty="0">
                <a:solidFill>
                  <a:schemeClr val="bg1">
                    <a:lumMod val="95000"/>
                  </a:schemeClr>
                </a:solidFill>
                <a:latin typeface="Arial" panose="020B0604020202020204" pitchFamily="34" charset="0"/>
                <a:cs typeface="Arial" panose="020B0604020202020204" pitchFamily="34" charset="0"/>
              </a:rPr>
              <a:t>, </a:t>
            </a:r>
            <a:r>
              <a:rPr lang="fr-FR" sz="1400" u="sng" dirty="0">
                <a:solidFill>
                  <a:schemeClr val="bg1">
                    <a:lumMod val="95000"/>
                  </a:schemeClr>
                </a:solidFill>
                <a:latin typeface="Arial" panose="020B0604020202020204" pitchFamily="34" charset="0"/>
                <a:cs typeface="Arial" panose="020B0604020202020204" pitchFamily="34" charset="0"/>
              </a:rPr>
              <a:t>ni</a:t>
            </a:r>
            <a:r>
              <a:rPr lang="fr-FR" sz="1400" dirty="0">
                <a:solidFill>
                  <a:schemeClr val="bg1">
                    <a:lumMod val="95000"/>
                  </a:schemeClr>
                </a:solidFill>
                <a:latin typeface="Arial" panose="020B0604020202020204" pitchFamily="34" charset="0"/>
                <a:cs typeface="Arial" panose="020B0604020202020204" pitchFamily="34" charset="0"/>
              </a:rPr>
              <a:t> le 1</a:t>
            </a:r>
            <a:r>
              <a:rPr lang="fr-FR" sz="1400" baseline="30000" dirty="0">
                <a:solidFill>
                  <a:schemeClr val="bg1">
                    <a:lumMod val="95000"/>
                  </a:schemeClr>
                </a:solidFill>
                <a:latin typeface="Arial" panose="020B0604020202020204" pitchFamily="34" charset="0"/>
                <a:cs typeface="Arial" panose="020B0604020202020204" pitchFamily="34" charset="0"/>
              </a:rPr>
              <a:t>er  </a:t>
            </a:r>
            <a:r>
              <a:rPr lang="fr-FR" sz="1400" dirty="0">
                <a:solidFill>
                  <a:schemeClr val="bg1">
                    <a:lumMod val="95000"/>
                  </a:schemeClr>
                </a:solidFill>
                <a:latin typeface="Arial" panose="020B0604020202020204" pitchFamily="34" charset="0"/>
                <a:cs typeface="Arial" panose="020B0604020202020204" pitchFamily="34" charset="0"/>
              </a:rPr>
              <a:t>jour de la fête des pains sans levain </a:t>
            </a:r>
            <a:r>
              <a:rPr lang="fr-FR" sz="1200" dirty="0">
                <a:solidFill>
                  <a:schemeClr val="bg1">
                    <a:lumMod val="95000"/>
                  </a:schemeClr>
                </a:solidFill>
                <a:latin typeface="Arial" panose="020B0604020202020204" pitchFamily="34" charset="0"/>
                <a:cs typeface="Arial" panose="020B0604020202020204" pitchFamily="34" charset="0"/>
              </a:rPr>
              <a:t>(15 </a:t>
            </a:r>
            <a:r>
              <a:rPr lang="fr-FR" sz="1200" dirty="0" err="1">
                <a:solidFill>
                  <a:schemeClr val="bg1">
                    <a:lumMod val="95000"/>
                  </a:schemeClr>
                </a:solidFill>
                <a:latin typeface="Arial" panose="020B0604020202020204" pitchFamily="34" charset="0"/>
                <a:cs typeface="Arial" panose="020B0604020202020204" pitchFamily="34" charset="0"/>
              </a:rPr>
              <a:t>aviv</a:t>
            </a:r>
            <a:r>
              <a:rPr lang="fr-FR" sz="1200" dirty="0">
                <a:solidFill>
                  <a:schemeClr val="bg1">
                    <a:lumMod val="95000"/>
                  </a:schemeClr>
                </a:solidFill>
                <a:latin typeface="Arial" panose="020B0604020202020204" pitchFamily="34" charset="0"/>
                <a:cs typeface="Arial" panose="020B0604020202020204" pitchFamily="34" charset="0"/>
              </a:rPr>
              <a:t>)</a:t>
            </a:r>
            <a:r>
              <a:rPr lang="fr-FR" sz="1400" dirty="0">
                <a:solidFill>
                  <a:schemeClr val="bg1">
                    <a:lumMod val="95000"/>
                  </a:schemeClr>
                </a:solidFill>
                <a:latin typeface="Arial" panose="020B0604020202020204" pitchFamily="34" charset="0"/>
                <a:cs typeface="Arial" panose="020B0604020202020204" pitchFamily="34" charset="0"/>
              </a:rPr>
              <a:t>.</a:t>
            </a:r>
          </a:p>
          <a:p>
            <a:r>
              <a:rPr lang="fr-FR" sz="1400" dirty="0">
                <a:solidFill>
                  <a:schemeClr val="bg1">
                    <a:lumMod val="95000"/>
                  </a:schemeClr>
                </a:solidFill>
                <a:latin typeface="Arial" panose="020B0604020202020204" pitchFamily="34" charset="0"/>
                <a:cs typeface="Arial" panose="020B0604020202020204" pitchFamily="34" charset="0"/>
              </a:rPr>
              <a:t>L’arrestation aura lieu le </a:t>
            </a:r>
            <a:r>
              <a:rPr lang="fr-FR" sz="1400" dirty="0">
                <a:solidFill>
                  <a:srgbClr val="2DFFAA"/>
                </a:solidFill>
                <a:latin typeface="Arial" panose="020B0604020202020204" pitchFamily="34" charset="0"/>
                <a:cs typeface="Arial" panose="020B0604020202020204" pitchFamily="34" charset="0"/>
              </a:rPr>
              <a:t>13 </a:t>
            </a:r>
            <a:r>
              <a:rPr lang="fr-FR" sz="1400" dirty="0" err="1">
                <a:solidFill>
                  <a:srgbClr val="2DFFAA"/>
                </a:solidFill>
                <a:latin typeface="Arial" panose="020B0604020202020204" pitchFamily="34" charset="0"/>
                <a:cs typeface="Arial" panose="020B0604020202020204" pitchFamily="34" charset="0"/>
              </a:rPr>
              <a:t>aviv</a:t>
            </a:r>
            <a:r>
              <a:rPr lang="fr-FR" sz="1400" dirty="0">
                <a:solidFill>
                  <a:schemeClr val="bg1">
                    <a:lumMod val="95000"/>
                  </a:schemeClr>
                </a:solidFill>
                <a:latin typeface="Arial" panose="020B0604020202020204" pitchFamily="34" charset="0"/>
                <a:cs typeface="Arial" panose="020B0604020202020204" pitchFamily="34" charset="0"/>
              </a:rPr>
              <a:t>.</a:t>
            </a:r>
          </a:p>
        </p:txBody>
      </p:sp>
      <p:sp>
        <p:nvSpPr>
          <p:cNvPr id="10" name="Rectangle 9"/>
          <p:cNvSpPr/>
          <p:nvPr/>
        </p:nvSpPr>
        <p:spPr>
          <a:xfrm>
            <a:off x="1198060" y="428320"/>
            <a:ext cx="6747880" cy="369332"/>
          </a:xfrm>
          <a:prstGeom prst="rect">
            <a:avLst/>
          </a:prstGeom>
        </p:spPr>
        <p:txBody>
          <a:bodyPr wrap="square">
            <a:spAutoFit/>
          </a:bodyPr>
          <a:lstStyle/>
          <a:p>
            <a:pPr lvl="0" algn="ctr"/>
            <a:r>
              <a:rPr lang="fr-FR" dirty="0">
                <a:solidFill>
                  <a:srgbClr val="FFFF66"/>
                </a:solidFill>
                <a:effectLst>
                  <a:outerShdw blurRad="38100" dist="38100" dir="2700000" algn="tl">
                    <a:srgbClr val="000000">
                      <a:alpha val="43137"/>
                    </a:srgbClr>
                  </a:outerShdw>
                </a:effectLst>
                <a:latin typeface="Times New Roman"/>
                <a:cs typeface="Times New Roman"/>
              </a:rPr>
              <a:t>Matthieu 26</a:t>
            </a:r>
            <a:r>
              <a:rPr lang="fr-FR" dirty="0">
                <a:solidFill>
                  <a:schemeClr val="bg1">
                    <a:lumMod val="95000"/>
                  </a:schemeClr>
                </a:solidFill>
                <a:effectLst>
                  <a:outerShdw blurRad="38100" dist="38100" dir="2700000" algn="tl">
                    <a:srgbClr val="000000">
                      <a:alpha val="43137"/>
                    </a:srgbClr>
                  </a:outerShdw>
                </a:effectLst>
                <a:latin typeface="Times New Roman"/>
                <a:cs typeface="Times New Roman"/>
              </a:rPr>
              <a:t>.1/5</a:t>
            </a:r>
            <a:r>
              <a:rPr lang="fr-FR" dirty="0">
                <a:solidFill>
                  <a:srgbClr val="FFFF66"/>
                </a:solidFill>
                <a:effectLst>
                  <a:outerShdw blurRad="38100" dist="38100" dir="2700000" algn="tl">
                    <a:srgbClr val="000000">
                      <a:alpha val="43137"/>
                    </a:srgbClr>
                  </a:outerShdw>
                </a:effectLst>
                <a:latin typeface="Times New Roman"/>
                <a:cs typeface="Times New Roman"/>
              </a:rPr>
              <a:t>  </a:t>
            </a:r>
            <a:r>
              <a:rPr lang="fr-FR" dirty="0">
                <a:solidFill>
                  <a:schemeClr val="bg1"/>
                </a:solidFill>
                <a:effectLst>
                  <a:outerShdw blurRad="38100" dist="38100" dir="2700000" algn="tl">
                    <a:srgbClr val="000000">
                      <a:alpha val="43137"/>
                    </a:srgbClr>
                  </a:outerShdw>
                </a:effectLst>
                <a:latin typeface="Times New Roman"/>
                <a:cs typeface="Times New Roman"/>
              </a:rPr>
              <a:t>(Marc 14.1/2  Luc 22.2/5  Jean 11.55/57)</a:t>
            </a:r>
            <a:endParaRPr lang="fr-F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p:cNvSpPr txBox="1"/>
          <p:nvPr/>
        </p:nvSpPr>
        <p:spPr>
          <a:xfrm>
            <a:off x="266392" y="951885"/>
            <a:ext cx="4402925" cy="3754874"/>
          </a:xfrm>
          <a:prstGeom prst="rect">
            <a:avLst/>
          </a:prstGeom>
          <a:noFill/>
        </p:spPr>
        <p:txBody>
          <a:bodyPr wrap="square" rtlCol="0">
            <a:spAutoFit/>
          </a:bodyPr>
          <a:lstStyle/>
          <a:p>
            <a:r>
              <a:rPr lang="fr-FR" sz="1400" dirty="0">
                <a:solidFill>
                  <a:srgbClr val="FFFF66"/>
                </a:solidFill>
                <a:latin typeface="Arial" panose="020B0604020202020204" pitchFamily="34" charset="0"/>
                <a:cs typeface="Arial" panose="020B0604020202020204" pitchFamily="34" charset="0"/>
              </a:rPr>
              <a:t>1</a:t>
            </a:r>
            <a:r>
              <a:rPr lang="fr-FR" sz="1400" dirty="0">
                <a:solidFill>
                  <a:schemeClr val="bg1">
                    <a:lumMod val="95000"/>
                  </a:schemeClr>
                </a:solidFill>
                <a:latin typeface="Arial" panose="020B0604020202020204" pitchFamily="34" charset="0"/>
                <a:cs typeface="Arial" panose="020B0604020202020204" pitchFamily="34" charset="0"/>
              </a:rPr>
              <a:t> Quand Yahusha eut achevé tous ces discours, il dit à ses disciples :</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2</a:t>
            </a:r>
            <a:r>
              <a:rPr lang="fr-FR" sz="1400" dirty="0">
                <a:solidFill>
                  <a:schemeClr val="bg1">
                    <a:lumMod val="95000"/>
                  </a:schemeClr>
                </a:solidFill>
                <a:latin typeface="Arial" panose="020B0604020202020204" pitchFamily="34" charset="0"/>
                <a:cs typeface="Arial" panose="020B0604020202020204" pitchFamily="34" charset="0"/>
              </a:rPr>
              <a:t> Vous savez que </a:t>
            </a:r>
            <a:r>
              <a:rPr lang="fr-FR" sz="1400" u="sng" dirty="0">
                <a:solidFill>
                  <a:srgbClr val="25C6FF"/>
                </a:solidFill>
                <a:latin typeface="Arial" panose="020B0604020202020204" pitchFamily="34" charset="0"/>
                <a:cs typeface="Arial" panose="020B0604020202020204" pitchFamily="34" charset="0"/>
              </a:rPr>
              <a:t>dans deux jours</a:t>
            </a:r>
            <a:r>
              <a:rPr lang="fr-FR" sz="1400" dirty="0">
                <a:solidFill>
                  <a:schemeClr val="bg1">
                    <a:lumMod val="95000"/>
                  </a:schemeClr>
                </a:solidFill>
                <a:latin typeface="Arial" panose="020B0604020202020204" pitchFamily="34" charset="0"/>
                <a:cs typeface="Arial" panose="020B0604020202020204" pitchFamily="34" charset="0"/>
              </a:rPr>
              <a:t> la </a:t>
            </a:r>
            <a:r>
              <a:rPr lang="fr-FR" sz="1400" dirty="0">
                <a:solidFill>
                  <a:srgbClr val="FF0000"/>
                </a:solidFill>
                <a:latin typeface="Arial" panose="020B0604020202020204" pitchFamily="34" charset="0"/>
                <a:cs typeface="Arial" panose="020B0604020202020204" pitchFamily="34" charset="0"/>
              </a:rPr>
              <a:t>pâque</a:t>
            </a:r>
            <a:r>
              <a:rPr lang="fr-FR" sz="1400" dirty="0">
                <a:solidFill>
                  <a:schemeClr val="bg1">
                    <a:lumMod val="95000"/>
                  </a:schemeClr>
                </a:solidFill>
                <a:latin typeface="Arial" panose="020B0604020202020204" pitchFamily="34" charset="0"/>
                <a:cs typeface="Arial" panose="020B0604020202020204" pitchFamily="34" charset="0"/>
              </a:rPr>
              <a:t> se fera, et que le Fils de l'homme sera livré pour être crucifié.</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3</a:t>
            </a:r>
            <a:r>
              <a:rPr lang="fr-FR" sz="1400" dirty="0">
                <a:solidFill>
                  <a:schemeClr val="bg1">
                    <a:lumMod val="95000"/>
                  </a:schemeClr>
                </a:solidFill>
                <a:latin typeface="Arial" panose="020B0604020202020204" pitchFamily="34" charset="0"/>
                <a:cs typeface="Arial" panose="020B0604020202020204" pitchFamily="34" charset="0"/>
              </a:rPr>
              <a:t> Alors les principaux sacrificateurs, les scribes et les anciens du peuple s'assemblèrent dans le palais du souverain sacrificateur nommé </a:t>
            </a:r>
            <a:r>
              <a:rPr lang="fr-FR" sz="1400" dirty="0">
                <a:solidFill>
                  <a:srgbClr val="FFFF66"/>
                </a:solidFill>
                <a:latin typeface="Arial" panose="020B0604020202020204" pitchFamily="34" charset="0"/>
                <a:cs typeface="Arial" panose="020B0604020202020204" pitchFamily="34" charset="0"/>
              </a:rPr>
              <a:t>Caïphe</a:t>
            </a:r>
            <a:r>
              <a:rPr lang="fr-FR" sz="1400" dirty="0">
                <a:solidFill>
                  <a:schemeClr val="bg1">
                    <a:lumMod val="95000"/>
                  </a:schemeClr>
                </a:solidFill>
                <a:latin typeface="Arial" panose="020B0604020202020204" pitchFamily="34" charset="0"/>
                <a:cs typeface="Arial" panose="020B0604020202020204" pitchFamily="34" charset="0"/>
              </a:rPr>
              <a:t>,</a:t>
            </a: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4</a:t>
            </a:r>
            <a:r>
              <a:rPr lang="fr-FR" sz="1400" dirty="0">
                <a:solidFill>
                  <a:schemeClr val="bg1">
                    <a:lumMod val="95000"/>
                  </a:schemeClr>
                </a:solidFill>
                <a:latin typeface="Arial" panose="020B0604020202020204" pitchFamily="34" charset="0"/>
                <a:cs typeface="Arial" panose="020B0604020202020204" pitchFamily="34" charset="0"/>
              </a:rPr>
              <a:t> Et délibérèrent ensemble de se saisir de Yahusha par adresse et de le faire mourir.</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5</a:t>
            </a:r>
            <a:r>
              <a:rPr lang="fr-FR" sz="1400" dirty="0">
                <a:solidFill>
                  <a:schemeClr val="bg1">
                    <a:lumMod val="95000"/>
                  </a:schemeClr>
                </a:solidFill>
                <a:latin typeface="Arial" panose="020B0604020202020204" pitchFamily="34" charset="0"/>
                <a:cs typeface="Arial" panose="020B0604020202020204" pitchFamily="34" charset="0"/>
              </a:rPr>
              <a:t> Mais ils disaient : Que ce ne soit </a:t>
            </a:r>
            <a:r>
              <a:rPr lang="fr-FR" sz="1400" dirty="0">
                <a:solidFill>
                  <a:srgbClr val="2DFFAA"/>
                </a:solidFill>
                <a:latin typeface="Arial" panose="020B0604020202020204" pitchFamily="34" charset="0"/>
                <a:cs typeface="Arial" panose="020B0604020202020204" pitchFamily="34" charset="0"/>
              </a:rPr>
              <a:t>pas pendant la fête</a:t>
            </a:r>
            <a:r>
              <a:rPr lang="fr-FR" sz="1400" dirty="0">
                <a:solidFill>
                  <a:schemeClr val="bg1">
                    <a:lumMod val="95000"/>
                  </a:schemeClr>
                </a:solidFill>
                <a:latin typeface="Arial" panose="020B0604020202020204" pitchFamily="34" charset="0"/>
                <a:cs typeface="Arial" panose="020B0604020202020204" pitchFamily="34" charset="0"/>
              </a:rPr>
              <a:t>, de peur qu'il ne se fasse quelque tumulte parmi le peuple.</a:t>
            </a:r>
          </a:p>
        </p:txBody>
      </p:sp>
    </p:spTree>
    <p:extLst>
      <p:ext uri="{BB962C8B-B14F-4D97-AF65-F5344CB8AC3E}">
        <p14:creationId xmlns:p14="http://schemas.microsoft.com/office/powerpoint/2010/main" val="13283399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fade">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Effect transition="in" filter="fade">
                                      <p:cBhvr>
                                        <p:cTn id="32" dur="500"/>
                                        <p:tgtEl>
                                          <p:spTgt spid="1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7" end="7"/>
                                            </p:txEl>
                                          </p:spTgt>
                                        </p:tgtEl>
                                        <p:attrNameLst>
                                          <p:attrName>style.visibility</p:attrName>
                                        </p:attrNameLst>
                                      </p:cBhvr>
                                      <p:to>
                                        <p:strVal val="visible"/>
                                      </p:to>
                                    </p:set>
                                    <p:animEffect transition="in" filter="fade">
                                      <p:cBhvr>
                                        <p:cTn id="37" dur="500"/>
                                        <p:tgtEl>
                                          <p:spTgt spid="1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animEffect transition="in" filter="fade">
                                      <p:cBhvr>
                                        <p:cTn id="47" dur="500"/>
                                        <p:tgtEl>
                                          <p:spTgt spid="1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xEl>
                                              <p:pRg st="11" end="11"/>
                                            </p:txEl>
                                          </p:spTgt>
                                        </p:tgtEl>
                                        <p:attrNameLst>
                                          <p:attrName>style.visibility</p:attrName>
                                        </p:attrNameLst>
                                      </p:cBhvr>
                                      <p:to>
                                        <p:strVal val="visible"/>
                                      </p:to>
                                    </p:set>
                                    <p:animEffect transition="in" filter="fade">
                                      <p:cBhvr>
                                        <p:cTn id="52" dur="500"/>
                                        <p:tgtEl>
                                          <p:spTgt spid="1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12" end="12"/>
                                            </p:txEl>
                                          </p:spTgt>
                                        </p:tgtEl>
                                        <p:attrNameLst>
                                          <p:attrName>style.visibility</p:attrName>
                                        </p:attrNameLst>
                                      </p:cBhvr>
                                      <p:to>
                                        <p:strVal val="visible"/>
                                      </p:to>
                                    </p:set>
                                    <p:animEffect transition="in" filter="fade">
                                      <p:cBhvr>
                                        <p:cTn id="57" dur="500"/>
                                        <p:tgtEl>
                                          <p:spTgt spid="1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30</a:t>
            </a:fld>
            <a:endParaRPr lang="fr-FR" dirty="0">
              <a:solidFill>
                <a:schemeClr val="bg1">
                  <a:lumMod val="75000"/>
                </a:schemeClr>
              </a:solidFill>
            </a:endParaRPr>
          </a:p>
        </p:txBody>
      </p:sp>
      <p:sp>
        <p:nvSpPr>
          <p:cNvPr id="7" name="TextBox 4"/>
          <p:cNvSpPr txBox="1"/>
          <p:nvPr/>
        </p:nvSpPr>
        <p:spPr>
          <a:xfrm>
            <a:off x="-13717" y="195486"/>
            <a:ext cx="9144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a:solidFill>
                  <a:srgbClr val="FFFF66"/>
                </a:solidFill>
                <a:effectLst>
                  <a:outerShdw blurRad="38100" dist="38100" dir="2700000" algn="tl">
                    <a:srgbClr val="000000">
                      <a:alpha val="43137"/>
                    </a:srgbClr>
                  </a:outerShdw>
                </a:effectLst>
                <a:latin typeface="Rockwell" pitchFamily="18" charset="0"/>
              </a:rPr>
              <a:t>La </a:t>
            </a:r>
            <a:r>
              <a:rPr lang="en-US" sz="3600" b="1" dirty="0" err="1">
                <a:solidFill>
                  <a:srgbClr val="FFFF66"/>
                </a:solidFill>
                <a:effectLst>
                  <a:outerShdw blurRad="38100" dist="38100" dir="2700000" algn="tl">
                    <a:srgbClr val="000000">
                      <a:alpha val="43137"/>
                    </a:srgbClr>
                  </a:outerShdw>
                </a:effectLst>
                <a:latin typeface="Rockwell" pitchFamily="18" charset="0"/>
              </a:rPr>
              <a:t>requête</a:t>
            </a:r>
            <a:r>
              <a:rPr lang="en-US" sz="3600" b="1" dirty="0">
                <a:solidFill>
                  <a:srgbClr val="FFFF66"/>
                </a:solidFill>
                <a:effectLst>
                  <a:outerShdw blurRad="38100" dist="38100" dir="2700000" algn="tl">
                    <a:srgbClr val="000000">
                      <a:alpha val="43137"/>
                    </a:srgbClr>
                  </a:outerShdw>
                </a:effectLst>
                <a:latin typeface="Rockwell" pitchFamily="18" charset="0"/>
              </a:rPr>
              <a:t> de Joseph </a:t>
            </a:r>
            <a:r>
              <a:rPr lang="en-US" sz="3600" b="1" dirty="0" err="1">
                <a:solidFill>
                  <a:srgbClr val="FFFF66"/>
                </a:solidFill>
                <a:effectLst>
                  <a:outerShdw blurRad="38100" dist="38100" dir="2700000" algn="tl">
                    <a:srgbClr val="000000">
                      <a:alpha val="43137"/>
                    </a:srgbClr>
                  </a:outerShdw>
                </a:effectLst>
                <a:latin typeface="Rockwell" pitchFamily="18" charset="0"/>
              </a:rPr>
              <a:t>d’Arimathée</a:t>
            </a:r>
            <a:endParaRPr lang="en-US" sz="3600" b="1" dirty="0">
              <a:solidFill>
                <a:srgbClr val="FFFF66"/>
              </a:solidFill>
              <a:effectLst>
                <a:outerShdw blurRad="38100" dist="38100" dir="2700000" algn="tl">
                  <a:srgbClr val="000000">
                    <a:alpha val="43137"/>
                  </a:srgbClr>
                </a:outerShdw>
              </a:effectLst>
              <a:latin typeface="Rockwell" pitchFamily="18" charset="0"/>
            </a:endParaRPr>
          </a:p>
        </p:txBody>
      </p:sp>
      <p:pic>
        <p:nvPicPr>
          <p:cNvPr id="2050"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8926" y="1203597"/>
            <a:ext cx="3406148" cy="3413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4194482" y="4627275"/>
            <a:ext cx="2106210" cy="307777"/>
          </a:xfrm>
          <a:prstGeom prst="rect">
            <a:avLst/>
          </a:prstGeom>
          <a:noFill/>
        </p:spPr>
        <p:txBody>
          <a:bodyPr wrap="square" rtlCol="0">
            <a:spAutoFit/>
          </a:bodyPr>
          <a:lstStyle/>
          <a:p>
            <a:pPr algn="r"/>
            <a:r>
              <a:rPr lang="fr-FR" sz="1400" dirty="0">
                <a:solidFill>
                  <a:schemeClr val="bg1">
                    <a:lumMod val="95000"/>
                  </a:schemeClr>
                </a:solidFill>
              </a:rPr>
              <a:t>Antonio Canova</a:t>
            </a:r>
          </a:p>
        </p:txBody>
      </p:sp>
    </p:spTree>
    <p:extLst>
      <p:ext uri="{BB962C8B-B14F-4D97-AF65-F5344CB8AC3E}">
        <p14:creationId xmlns:p14="http://schemas.microsoft.com/office/powerpoint/2010/main" val="293665828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31</a:t>
            </a:fld>
            <a:endParaRPr lang="fr-FR" dirty="0">
              <a:solidFill>
                <a:schemeClr val="bg1">
                  <a:lumMod val="75000"/>
                </a:schemeClr>
              </a:solidFill>
            </a:endParaRPr>
          </a:p>
        </p:txBody>
      </p:sp>
      <p:sp>
        <p:nvSpPr>
          <p:cNvPr id="13" name="Double Wave 8"/>
          <p:cNvSpPr/>
          <p:nvPr/>
        </p:nvSpPr>
        <p:spPr>
          <a:xfrm rot="5400000">
            <a:off x="-2510561" y="2410582"/>
            <a:ext cx="5117748" cy="289881"/>
          </a:xfrm>
          <a:prstGeom prst="doubleWave">
            <a:avLst>
              <a:gd name="adj1" fmla="val 12500"/>
              <a:gd name="adj2" fmla="val 1880"/>
            </a:avLst>
          </a:prstGeom>
          <a:solidFill>
            <a:schemeClr val="accent6">
              <a:lumMod val="75000"/>
            </a:schemeClr>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ZoneTexte 8"/>
          <p:cNvSpPr txBox="1"/>
          <p:nvPr/>
        </p:nvSpPr>
        <p:spPr>
          <a:xfrm>
            <a:off x="6690732" y="909663"/>
            <a:ext cx="2448271" cy="2377574"/>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Matt 27.57b</a:t>
            </a:r>
          </a:p>
          <a:p>
            <a:r>
              <a:rPr lang="fr-FR" sz="1350" dirty="0">
                <a:solidFill>
                  <a:srgbClr val="7030A0"/>
                </a:solidFill>
                <a:latin typeface="Arial" panose="020B0604020202020204" pitchFamily="34" charset="0"/>
                <a:cs typeface="Arial" panose="020B0604020202020204" pitchFamily="34" charset="0"/>
              </a:rPr>
              <a:t>Luc 23.50  </a:t>
            </a:r>
            <a:r>
              <a:rPr lang="fr-FR" sz="1350" dirty="0">
                <a:solidFill>
                  <a:srgbClr val="00CC00"/>
                </a:solidFill>
                <a:latin typeface="Arial" panose="020B0604020202020204" pitchFamily="34" charset="0"/>
                <a:cs typeface="Arial" panose="020B0604020202020204" pitchFamily="34" charset="0"/>
              </a:rPr>
              <a:t>Marc 15.43</a:t>
            </a:r>
          </a:p>
          <a:p>
            <a:r>
              <a:rPr lang="fr-FR" sz="1350" dirty="0">
                <a:solidFill>
                  <a:srgbClr val="7030A0"/>
                </a:solidFill>
                <a:latin typeface="Arial" panose="020B0604020202020204" pitchFamily="34" charset="0"/>
                <a:cs typeface="Arial" panose="020B0604020202020204" pitchFamily="34" charset="0"/>
              </a:rPr>
              <a:t>Luc 23.51a</a:t>
            </a:r>
          </a:p>
          <a:p>
            <a:endParaRPr lang="fr-FR" sz="1350" dirty="0">
              <a:solidFill>
                <a:srgbClr val="7030A0"/>
              </a:solidFill>
              <a:latin typeface="Arial" panose="020B0604020202020204" pitchFamily="34" charset="0"/>
              <a:cs typeface="Arial" panose="020B0604020202020204" pitchFamily="34" charset="0"/>
            </a:endParaRPr>
          </a:p>
          <a:p>
            <a:r>
              <a:rPr lang="fr-FR" sz="1350" dirty="0">
                <a:solidFill>
                  <a:srgbClr val="00CC00"/>
                </a:solidFill>
                <a:latin typeface="Arial" panose="020B0604020202020204" pitchFamily="34" charset="0"/>
                <a:cs typeface="Arial" panose="020B0604020202020204" pitchFamily="34" charset="0"/>
              </a:rPr>
              <a:t>Marc 15.43</a:t>
            </a:r>
          </a:p>
          <a:p>
            <a:endParaRPr lang="fr-FR" sz="1350" dirty="0">
              <a:solidFill>
                <a:srgbClr val="7030A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19.38b</a:t>
            </a:r>
          </a:p>
          <a:p>
            <a:r>
              <a:rPr lang="fr-FR" sz="1350" dirty="0">
                <a:solidFill>
                  <a:srgbClr val="00CC00"/>
                </a:solidFill>
                <a:latin typeface="Arial" panose="020B0604020202020204" pitchFamily="34" charset="0"/>
                <a:cs typeface="Arial" panose="020B0604020202020204" pitchFamily="34" charset="0"/>
              </a:rPr>
              <a:t>Marc 15.44a</a:t>
            </a:r>
          </a:p>
          <a:p>
            <a:r>
              <a:rPr lang="fr-FR" sz="1350" dirty="0">
                <a:solidFill>
                  <a:srgbClr val="A6C36B"/>
                </a:solidFill>
                <a:latin typeface="Arial" panose="020B0604020202020204" pitchFamily="34" charset="0"/>
                <a:cs typeface="Arial" panose="020B0604020202020204" pitchFamily="34" charset="0"/>
              </a:rPr>
              <a:t>Marc est le seul à signaler cet évènement.</a:t>
            </a:r>
          </a:p>
          <a:p>
            <a:endParaRPr lang="fr-FR" sz="1350" dirty="0">
              <a:solidFill>
                <a:srgbClr val="00CC00"/>
              </a:solidFill>
              <a:latin typeface="Arial" panose="020B0604020202020204" pitchFamily="34" charset="0"/>
              <a:cs typeface="Arial" panose="020B0604020202020204" pitchFamily="34" charset="0"/>
            </a:endParaRPr>
          </a:p>
        </p:txBody>
      </p:sp>
      <p:sp>
        <p:nvSpPr>
          <p:cNvPr id="11" name="ZoneTexte 10"/>
          <p:cNvSpPr txBox="1"/>
          <p:nvPr/>
        </p:nvSpPr>
        <p:spPr>
          <a:xfrm>
            <a:off x="193254" y="909663"/>
            <a:ext cx="6538985" cy="1962076"/>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Et </a:t>
            </a:r>
            <a:r>
              <a:rPr lang="fr-FR" sz="1350" dirty="0">
                <a:solidFill>
                  <a:srgbClr val="7030A0"/>
                </a:solidFill>
                <a:latin typeface="Arial" panose="020B0604020202020204" pitchFamily="34" charset="0"/>
                <a:cs typeface="Arial" panose="020B0604020202020204" pitchFamily="34" charset="0"/>
              </a:rPr>
              <a:t>voici</a:t>
            </a:r>
            <a:r>
              <a:rPr lang="fr-FR" sz="1350" dirty="0">
                <a:latin typeface="Arial" panose="020B0604020202020204" pitchFamily="34" charset="0"/>
                <a:cs typeface="Arial" panose="020B0604020202020204" pitchFamily="34" charset="0"/>
              </a:rPr>
              <a:t> le soir étant venu, un homme riche d'</a:t>
            </a:r>
            <a:r>
              <a:rPr lang="fr-FR" sz="1350" dirty="0" err="1">
                <a:latin typeface="Arial" panose="020B0604020202020204" pitchFamily="34" charset="0"/>
                <a:cs typeface="Arial" panose="020B0604020202020204" pitchFamily="34" charset="0"/>
              </a:rPr>
              <a:t>Arimathée</a:t>
            </a:r>
            <a:r>
              <a:rPr lang="fr-FR" sz="1350" dirty="0">
                <a:latin typeface="Arial" panose="020B0604020202020204" pitchFamily="34" charset="0"/>
                <a:cs typeface="Arial" panose="020B0604020202020204" pitchFamily="34" charset="0"/>
              </a:rPr>
              <a:t>, nommé Joseph, </a:t>
            </a:r>
            <a:r>
              <a:rPr lang="fr-FR" sz="1350" dirty="0">
                <a:solidFill>
                  <a:schemeClr val="accent6">
                    <a:lumMod val="75000"/>
                  </a:schemeClr>
                </a:solidFill>
                <a:latin typeface="Arial" panose="020B0604020202020204" pitchFamily="34" charset="0"/>
                <a:cs typeface="Arial" panose="020B0604020202020204" pitchFamily="34" charset="0"/>
              </a:rPr>
              <a:t>(1) </a:t>
            </a:r>
            <a:r>
              <a:rPr lang="fr-FR" sz="1350" dirty="0">
                <a:solidFill>
                  <a:srgbClr val="7030A0"/>
                </a:solidFill>
                <a:latin typeface="Arial" panose="020B0604020202020204" pitchFamily="34" charset="0"/>
                <a:cs typeface="Arial" panose="020B0604020202020204" pitchFamily="34" charset="0"/>
              </a:rPr>
              <a:t>qui était conseiller </a:t>
            </a:r>
            <a:r>
              <a:rPr lang="fr-FR" sz="1350" dirty="0">
                <a:solidFill>
                  <a:srgbClr val="00CC00"/>
                </a:solidFill>
                <a:latin typeface="Arial" panose="020B0604020202020204" pitchFamily="34" charset="0"/>
                <a:cs typeface="Arial" panose="020B0604020202020204" pitchFamily="34" charset="0"/>
              </a:rPr>
              <a:t>fort considéré</a:t>
            </a:r>
            <a:r>
              <a:rPr lang="fr-FR" sz="1350" dirty="0">
                <a:solidFill>
                  <a:srgbClr val="7030A0"/>
                </a:solidFill>
                <a:latin typeface="Arial" panose="020B0604020202020204" pitchFamily="34" charset="0"/>
                <a:cs typeface="Arial" panose="020B0604020202020204" pitchFamily="34" charset="0"/>
              </a:rPr>
              <a:t>, </a:t>
            </a:r>
            <a:r>
              <a:rPr lang="fr-FR" sz="1350" dirty="0">
                <a:solidFill>
                  <a:schemeClr val="accent6">
                    <a:lumMod val="75000"/>
                  </a:schemeClr>
                </a:solidFill>
                <a:latin typeface="Arial" panose="020B0604020202020204" pitchFamily="34" charset="0"/>
                <a:cs typeface="Arial" panose="020B0604020202020204" pitchFamily="34" charset="0"/>
              </a:rPr>
              <a:t>(2) </a:t>
            </a:r>
            <a:r>
              <a:rPr lang="fr-FR" sz="1350" dirty="0">
                <a:solidFill>
                  <a:srgbClr val="7030A0"/>
                </a:solidFill>
                <a:latin typeface="Arial" panose="020B0604020202020204" pitchFamily="34" charset="0"/>
                <a:cs typeface="Arial" panose="020B0604020202020204" pitchFamily="34" charset="0"/>
              </a:rPr>
              <a:t>homme de bien et juste, </a:t>
            </a:r>
            <a:r>
              <a:rPr lang="fr-FR" sz="1350" dirty="0">
                <a:latin typeface="Arial" panose="020B0604020202020204" pitchFamily="34" charset="0"/>
                <a:cs typeface="Arial" panose="020B0604020202020204" pitchFamily="34" charset="0"/>
              </a:rPr>
              <a:t>qui avait été, lui aussi,</a:t>
            </a:r>
          </a:p>
          <a:p>
            <a:r>
              <a:rPr lang="fr-FR" sz="1350" dirty="0">
                <a:solidFill>
                  <a:schemeClr val="accent6">
                    <a:lumMod val="75000"/>
                  </a:schemeClr>
                </a:solidFill>
                <a:latin typeface="Arial" panose="020B0604020202020204" pitchFamily="34" charset="0"/>
                <a:cs typeface="Arial" panose="020B0604020202020204" pitchFamily="34" charset="0"/>
              </a:rPr>
              <a:t>(3) </a:t>
            </a:r>
            <a:r>
              <a:rPr lang="fr-FR" sz="1350" dirty="0">
                <a:latin typeface="Arial" panose="020B0604020202020204" pitchFamily="34" charset="0"/>
                <a:cs typeface="Arial" panose="020B0604020202020204" pitchFamily="34" charset="0"/>
              </a:rPr>
              <a:t>disciple de Yahusha, </a:t>
            </a:r>
            <a:r>
              <a:rPr lang="fr-FR" sz="1350" dirty="0">
                <a:solidFill>
                  <a:schemeClr val="accent6">
                    <a:lumMod val="75000"/>
                  </a:schemeClr>
                </a:solidFill>
                <a:latin typeface="Arial" panose="020B0604020202020204" pitchFamily="34" charset="0"/>
                <a:cs typeface="Arial" panose="020B0604020202020204" pitchFamily="34" charset="0"/>
              </a:rPr>
              <a:t>(4) </a:t>
            </a:r>
            <a:r>
              <a:rPr lang="fr-FR" sz="1350" dirty="0">
                <a:solidFill>
                  <a:srgbClr val="7030A0"/>
                </a:solidFill>
                <a:latin typeface="Arial" panose="020B0604020202020204" pitchFamily="34" charset="0"/>
                <a:cs typeface="Arial" panose="020B0604020202020204" pitchFamily="34" charset="0"/>
              </a:rPr>
              <a:t>qui n'avait point participé à la décision et aux actes des autres.</a:t>
            </a:r>
          </a:p>
          <a:p>
            <a:r>
              <a:rPr lang="fr-FR" sz="1350" dirty="0">
                <a:solidFill>
                  <a:srgbClr val="00CC00"/>
                </a:solidFill>
                <a:latin typeface="Arial" panose="020B0604020202020204" pitchFamily="34" charset="0"/>
                <a:cs typeface="Arial" panose="020B0604020202020204" pitchFamily="34" charset="0"/>
              </a:rPr>
              <a:t>Joseph qui était d'</a:t>
            </a:r>
            <a:r>
              <a:rPr lang="fr-FR" sz="1350" dirty="0" err="1">
                <a:solidFill>
                  <a:srgbClr val="00CC00"/>
                </a:solidFill>
                <a:latin typeface="Arial" panose="020B0604020202020204" pitchFamily="34" charset="0"/>
                <a:cs typeface="Arial" panose="020B0604020202020204" pitchFamily="34" charset="0"/>
              </a:rPr>
              <a:t>Arimathée</a:t>
            </a:r>
            <a:r>
              <a:rPr lang="fr-FR" sz="1350" dirty="0">
                <a:solidFill>
                  <a:srgbClr val="00CC00"/>
                </a:solidFill>
                <a:latin typeface="Arial" panose="020B0604020202020204" pitchFamily="34" charset="0"/>
                <a:cs typeface="Arial" panose="020B0604020202020204" pitchFamily="34" charset="0"/>
              </a:rPr>
              <a:t>, conseiller fort considéré, qui attendait aussi le royaume d’Elohim, vint avec hardiesse vers Pilate, et lui demanda le corps de Yahusha, </a:t>
            </a:r>
            <a:r>
              <a:rPr lang="fr-FR" sz="1350" dirty="0">
                <a:solidFill>
                  <a:srgbClr val="0070C0"/>
                </a:solidFill>
                <a:latin typeface="Arial" panose="020B0604020202020204" pitchFamily="34" charset="0"/>
                <a:cs typeface="Arial" panose="020B0604020202020204" pitchFamily="34" charset="0"/>
              </a:rPr>
              <a:t>mais en secret par crainte des Juifs.</a:t>
            </a:r>
          </a:p>
          <a:p>
            <a:r>
              <a:rPr lang="fr-FR" sz="1350" dirty="0">
                <a:solidFill>
                  <a:srgbClr val="00CC00"/>
                </a:solidFill>
                <a:latin typeface="Arial" panose="020B0604020202020204" pitchFamily="34" charset="0"/>
                <a:cs typeface="Arial" panose="020B0604020202020204" pitchFamily="34" charset="0"/>
              </a:rPr>
              <a:t>Pilate s'étonna qu'il fût mort si tôt; fit venir le centenier et lui demanda s'il était mort depuis longtemps.</a:t>
            </a:r>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le soir</a:t>
            </a:r>
            <a:r>
              <a:rPr lang="fr-FR" sz="2000" dirty="0">
                <a:latin typeface="Charlemagne Std" pitchFamily="82" charset="0"/>
                <a:ea typeface="Batang" panose="02030600000101010101" pitchFamily="18" charset="-127"/>
                <a:cs typeface="Arial" panose="020B0604020202020204" pitchFamily="34" charset="0"/>
              </a:rPr>
              <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Joseph d’</a:t>
            </a:r>
            <a:r>
              <a:rPr lang="fr-FR" sz="1400" dirty="0" err="1">
                <a:solidFill>
                  <a:schemeClr val="accent6">
                    <a:lumMod val="75000"/>
                  </a:schemeClr>
                </a:solidFill>
                <a:latin typeface="Arial" panose="020B0604020202020204" pitchFamily="34" charset="0"/>
                <a:cs typeface="Arial" panose="020B0604020202020204" pitchFamily="34" charset="0"/>
              </a:rPr>
              <a:t>Arimathée</a:t>
            </a:r>
            <a:r>
              <a:rPr lang="fr-FR" sz="1400" dirty="0">
                <a:solidFill>
                  <a:schemeClr val="accent6">
                    <a:lumMod val="75000"/>
                  </a:schemeClr>
                </a:solidFill>
                <a:latin typeface="Arial" panose="020B0604020202020204" pitchFamily="34" charset="0"/>
                <a:cs typeface="Arial" panose="020B0604020202020204" pitchFamily="34" charset="0"/>
              </a:rPr>
              <a:t> entre en scène et demande à Pilate le corps de Yahusha.</a:t>
            </a:r>
          </a:p>
        </p:txBody>
      </p:sp>
      <p:sp>
        <p:nvSpPr>
          <p:cNvPr id="16" name="ZoneTexte 15"/>
          <p:cNvSpPr txBox="1"/>
          <p:nvPr/>
        </p:nvSpPr>
        <p:spPr>
          <a:xfrm>
            <a:off x="1511659" y="3110512"/>
            <a:ext cx="6120679" cy="1131079"/>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Pilate envoie donc un coursier jusqu’au lieu de la Crucifixion pour faire revenir un centenier (un homme qui commande 100 hommes) qui pourrait lui confirmer la mort de Yahusha.</a:t>
            </a:r>
          </a:p>
          <a:p>
            <a:r>
              <a:rPr lang="fr-FR" sz="1350" dirty="0">
                <a:solidFill>
                  <a:schemeClr val="accent6">
                    <a:lumMod val="75000"/>
                  </a:schemeClr>
                </a:solidFill>
                <a:latin typeface="Arial" panose="020B0604020202020204" pitchFamily="34" charset="0"/>
                <a:cs typeface="Arial" panose="020B0604020202020204" pitchFamily="34" charset="0"/>
              </a:rPr>
              <a:t>Toutes ces activités de va-et-vient ont dû prendre du temps… pendant ce jour le plus sombre de tous les temps.</a:t>
            </a:r>
          </a:p>
        </p:txBody>
      </p:sp>
      <p:pic>
        <p:nvPicPr>
          <p:cNvPr id="1026"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039" y="3391117"/>
            <a:ext cx="706793" cy="5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4455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fade">
                                      <p:cBhvr>
                                        <p:cTn id="40" dur="500"/>
                                        <p:tgtEl>
                                          <p:spTgt spid="11">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Effect transition="in" filter="fade">
                                      <p:cBhvr>
                                        <p:cTn id="48" dur="500"/>
                                        <p:tgtEl>
                                          <p:spTgt spid="9">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500"/>
                                        <p:tgtEl>
                                          <p:spTgt spid="10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Effect transition="in" filter="fade">
                                      <p:cBhvr>
                                        <p:cTn id="58" dur="500"/>
                                        <p:tgtEl>
                                          <p:spTgt spid="1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1" end="1"/>
                                            </p:txEl>
                                          </p:spTgt>
                                        </p:tgtEl>
                                        <p:attrNameLst>
                                          <p:attrName>style.visibility</p:attrName>
                                        </p:attrNameLst>
                                      </p:cBhvr>
                                      <p:to>
                                        <p:strVal val="visible"/>
                                      </p:to>
                                    </p:set>
                                    <p:animEffect transition="in" filter="fade">
                                      <p:cBhvr>
                                        <p:cTn id="6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32</a:t>
            </a:fld>
            <a:endParaRPr lang="fr-FR" dirty="0">
              <a:solidFill>
                <a:schemeClr val="bg1">
                  <a:lumMod val="75000"/>
                </a:schemeClr>
              </a:solidFill>
            </a:endParaRPr>
          </a:p>
        </p:txBody>
      </p:sp>
      <p:sp>
        <p:nvSpPr>
          <p:cNvPr id="13" name="Double Wave 8"/>
          <p:cNvSpPr/>
          <p:nvPr/>
        </p:nvSpPr>
        <p:spPr>
          <a:xfrm rot="5400000">
            <a:off x="-2516508" y="2407986"/>
            <a:ext cx="5117748" cy="301776"/>
          </a:xfrm>
          <a:prstGeom prst="doubleWave">
            <a:avLst>
              <a:gd name="adj1" fmla="val 12500"/>
              <a:gd name="adj2" fmla="val 1880"/>
            </a:avLst>
          </a:prstGeom>
          <a:gradFill flip="none" rotWithShape="1">
            <a:gsLst>
              <a:gs pos="0">
                <a:schemeClr val="accent6">
                  <a:lumMod val="75000"/>
                </a:schemeClr>
              </a:gs>
              <a:gs pos="49000">
                <a:schemeClr val="tx1">
                  <a:lumMod val="75000"/>
                  <a:lumOff val="25000"/>
                </a:schemeClr>
              </a:gs>
              <a:gs pos="93000">
                <a:schemeClr val="tx1"/>
              </a:gs>
            </a:gsLst>
            <a:lin ang="0" scaled="1"/>
            <a:tileRect/>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ZoneTexte 8"/>
          <p:cNvSpPr txBox="1"/>
          <p:nvPr/>
        </p:nvSpPr>
        <p:spPr>
          <a:xfrm>
            <a:off x="6690732" y="909663"/>
            <a:ext cx="2448271" cy="1131079"/>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Marc 15.45  </a:t>
            </a:r>
            <a:r>
              <a:rPr lang="fr-FR" sz="1350" dirty="0">
                <a:latin typeface="Arial" panose="020B0604020202020204" pitchFamily="34" charset="0"/>
                <a:cs typeface="Arial" panose="020B0604020202020204" pitchFamily="34" charset="0"/>
              </a:rPr>
              <a:t>Matt 27.58b</a:t>
            </a:r>
          </a:p>
          <a:p>
            <a:r>
              <a:rPr lang="fr-FR" sz="1350" dirty="0">
                <a:solidFill>
                  <a:srgbClr val="0070C0"/>
                </a:solidFill>
                <a:latin typeface="Arial" panose="020B0604020202020204" pitchFamily="34" charset="0"/>
                <a:cs typeface="Arial" panose="020B0604020202020204" pitchFamily="34" charset="0"/>
              </a:rPr>
              <a:t>Jean 19.38c</a:t>
            </a:r>
          </a:p>
          <a:p>
            <a:r>
              <a:rPr lang="fr-FR" sz="1350" dirty="0">
                <a:solidFill>
                  <a:srgbClr val="A6C36B"/>
                </a:solidFill>
                <a:latin typeface="Arial" panose="020B0604020202020204" pitchFamily="34" charset="0"/>
                <a:cs typeface="Arial" panose="020B0604020202020204" pitchFamily="34" charset="0"/>
              </a:rPr>
              <a:t>Marc est le seul à signaler cet évènement.</a:t>
            </a:r>
          </a:p>
          <a:p>
            <a:r>
              <a:rPr lang="fr-FR" sz="1350" dirty="0">
                <a:solidFill>
                  <a:srgbClr val="00CC00"/>
                </a:solidFill>
                <a:latin typeface="Arial" panose="020B0604020202020204" pitchFamily="34" charset="0"/>
                <a:cs typeface="Arial" panose="020B0604020202020204" pitchFamily="34" charset="0"/>
              </a:rPr>
              <a:t>Marc 15.46a</a:t>
            </a:r>
          </a:p>
        </p:txBody>
      </p:sp>
      <p:sp>
        <p:nvSpPr>
          <p:cNvPr id="11" name="ZoneTexte 10"/>
          <p:cNvSpPr txBox="1"/>
          <p:nvPr/>
        </p:nvSpPr>
        <p:spPr>
          <a:xfrm>
            <a:off x="193254" y="909663"/>
            <a:ext cx="6538985" cy="1131079"/>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Et l'ayant appris du centenier, </a:t>
            </a:r>
            <a:r>
              <a:rPr lang="fr-FR" sz="1350" dirty="0">
                <a:latin typeface="Arial" panose="020B0604020202020204" pitchFamily="34" charset="0"/>
                <a:cs typeface="Arial" panose="020B0604020202020204" pitchFamily="34" charset="0"/>
              </a:rPr>
              <a:t>Pilate </a:t>
            </a:r>
            <a:r>
              <a:rPr lang="fr-FR" sz="1350" dirty="0">
                <a:solidFill>
                  <a:srgbClr val="0070C0"/>
                </a:solidFill>
                <a:latin typeface="Arial" panose="020B0604020202020204" pitchFamily="34" charset="0"/>
                <a:cs typeface="Arial" panose="020B0604020202020204" pitchFamily="34" charset="0"/>
              </a:rPr>
              <a:t>le lui permit</a:t>
            </a:r>
            <a:r>
              <a:rPr lang="fr-FR" sz="1350" dirty="0">
                <a:latin typeface="Arial" panose="020B0604020202020204" pitchFamily="34" charset="0"/>
                <a:cs typeface="Arial" panose="020B0604020202020204" pitchFamily="34" charset="0"/>
              </a:rPr>
              <a:t>, et commanda qu'on le lui donnât </a:t>
            </a:r>
            <a:r>
              <a:rPr lang="fr-FR" sz="1350" dirty="0">
                <a:solidFill>
                  <a:srgbClr val="00CC00"/>
                </a:solidFill>
                <a:latin typeface="Arial" panose="020B0604020202020204" pitchFamily="34" charset="0"/>
                <a:cs typeface="Arial" panose="020B0604020202020204" pitchFamily="34" charset="0"/>
              </a:rPr>
              <a:t>le corps (à Joseph).</a:t>
            </a:r>
          </a:p>
          <a:p>
            <a:endParaRPr lang="fr-FR" sz="1350" dirty="0">
              <a:solidFill>
                <a:srgbClr val="00CC00"/>
              </a:solidFill>
              <a:latin typeface="Arial" panose="020B0604020202020204" pitchFamily="34" charset="0"/>
              <a:cs typeface="Arial" panose="020B0604020202020204" pitchFamily="34" charset="0"/>
            </a:endParaRPr>
          </a:p>
          <a:p>
            <a:endParaRPr lang="fr-FR" sz="1350" dirty="0">
              <a:solidFill>
                <a:srgbClr val="00CC00"/>
              </a:solidFill>
              <a:latin typeface="Arial" panose="020B0604020202020204" pitchFamily="34" charset="0"/>
              <a:cs typeface="Arial" panose="020B0604020202020204" pitchFamily="34" charset="0"/>
            </a:endParaRPr>
          </a:p>
          <a:p>
            <a:r>
              <a:rPr lang="fr-FR" sz="1350" dirty="0">
                <a:solidFill>
                  <a:srgbClr val="00CC00"/>
                </a:solidFill>
                <a:latin typeface="Arial" panose="020B0604020202020204" pitchFamily="34" charset="0"/>
                <a:cs typeface="Arial" panose="020B0604020202020204" pitchFamily="34" charset="0"/>
              </a:rPr>
              <a:t>Et Joseph ayant acheté un linceul…</a:t>
            </a:r>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dirty="0">
                <a:latin typeface="Charlemagne Std" pitchFamily="82" charset="0"/>
                <a:ea typeface="Batang" panose="02030600000101010101" pitchFamily="18" charset="-127"/>
                <a:cs typeface="Arial" panose="020B0604020202020204" pitchFamily="34" charset="0"/>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le soir</a:t>
            </a:r>
            <a:r>
              <a:rPr lang="fr-FR" sz="2000" dirty="0">
                <a:latin typeface="Charlemagne Std" pitchFamily="82" charset="0"/>
                <a:ea typeface="Batang" panose="02030600000101010101" pitchFamily="18" charset="-127"/>
                <a:cs typeface="Arial" panose="020B0604020202020204" pitchFamily="34" charset="0"/>
              </a:rPr>
              <a:t> ~</a:t>
            </a:r>
          </a:p>
        </p:txBody>
      </p:sp>
      <p:sp>
        <p:nvSpPr>
          <p:cNvPr id="10" name="ZoneTexte 9"/>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Pilate accepte la demande de Joseph d’</a:t>
            </a:r>
            <a:r>
              <a:rPr lang="fr-FR" sz="1400" dirty="0" err="1">
                <a:solidFill>
                  <a:schemeClr val="accent6">
                    <a:lumMod val="75000"/>
                  </a:schemeClr>
                </a:solidFill>
                <a:latin typeface="Arial" panose="020B0604020202020204" pitchFamily="34" charset="0"/>
                <a:cs typeface="Arial" panose="020B0604020202020204" pitchFamily="34" charset="0"/>
              </a:rPr>
              <a:t>Arimathée</a:t>
            </a:r>
            <a:endParaRPr lang="fr-FR" sz="1400" dirty="0">
              <a:solidFill>
                <a:schemeClr val="accent6">
                  <a:lumMod val="75000"/>
                </a:schemeClr>
              </a:solidFill>
              <a:latin typeface="Arial" panose="020B0604020202020204" pitchFamily="34" charset="0"/>
              <a:cs typeface="Arial" panose="020B0604020202020204" pitchFamily="34" charset="0"/>
            </a:endParaRPr>
          </a:p>
        </p:txBody>
      </p:sp>
      <p:sp>
        <p:nvSpPr>
          <p:cNvPr id="16" name="ZoneTexte 15"/>
          <p:cNvSpPr txBox="1"/>
          <p:nvPr/>
        </p:nvSpPr>
        <p:spPr>
          <a:xfrm>
            <a:off x="1519987" y="2080257"/>
            <a:ext cx="6120679" cy="715581"/>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Joseph a acheté &lt;agorazo</a:t>
            </a:r>
            <a:r>
              <a:rPr lang="fr-FR" sz="1350" baseline="30000" dirty="0">
                <a:solidFill>
                  <a:schemeClr val="accent6">
                    <a:lumMod val="75000"/>
                  </a:schemeClr>
                </a:solidFill>
                <a:latin typeface="Arial" panose="020B0604020202020204" pitchFamily="34" charset="0"/>
                <a:cs typeface="Arial" panose="020B0604020202020204" pitchFamily="34" charset="0"/>
              </a:rPr>
              <a:t>59</a:t>
            </a:r>
            <a:r>
              <a:rPr lang="fr-FR" sz="1350" dirty="0">
                <a:solidFill>
                  <a:schemeClr val="accent6">
                    <a:lumMod val="75000"/>
                  </a:schemeClr>
                </a:solidFill>
                <a:latin typeface="Arial" panose="020B0604020202020204" pitchFamily="34" charset="0"/>
                <a:cs typeface="Arial" panose="020B0604020202020204" pitchFamily="34" charset="0"/>
              </a:rPr>
              <a:t>&gt; un linceul, un tissu de lin.</a:t>
            </a:r>
          </a:p>
          <a:p>
            <a:r>
              <a:rPr lang="fr-FR" sz="1350" dirty="0">
                <a:solidFill>
                  <a:schemeClr val="accent6">
                    <a:lumMod val="75000"/>
                  </a:schemeClr>
                </a:solidFill>
                <a:latin typeface="Arial" panose="020B0604020202020204" pitchFamily="34" charset="0"/>
                <a:cs typeface="Arial" panose="020B0604020202020204" pitchFamily="34" charset="0"/>
              </a:rPr>
              <a:t>À quel moment de la journée Joseph a-t-il été au marché pour cet achat ?</a:t>
            </a:r>
          </a:p>
          <a:p>
            <a:r>
              <a:rPr lang="fr-FR" sz="1350" dirty="0" err="1">
                <a:solidFill>
                  <a:schemeClr val="accent6">
                    <a:lumMod val="75000"/>
                  </a:schemeClr>
                </a:solidFill>
                <a:latin typeface="Arial" panose="020B0604020202020204" pitchFamily="34" charset="0"/>
                <a:cs typeface="Arial" panose="020B0604020202020204" pitchFamily="34" charset="0"/>
              </a:rPr>
              <a:t>Savait-il</a:t>
            </a:r>
            <a:r>
              <a:rPr lang="fr-FR" sz="1350" dirty="0">
                <a:solidFill>
                  <a:schemeClr val="accent6">
                    <a:lumMod val="75000"/>
                  </a:schemeClr>
                </a:solidFill>
                <a:latin typeface="Arial" panose="020B0604020202020204" pitchFamily="34" charset="0"/>
                <a:cs typeface="Arial" panose="020B0604020202020204" pitchFamily="34" charset="0"/>
              </a:rPr>
              <a:t> que son maître Yahusha serait l’Agneau de pâque cette année ?</a:t>
            </a:r>
          </a:p>
        </p:txBody>
      </p:sp>
      <p:sp>
        <p:nvSpPr>
          <p:cNvPr id="14" name="ZoneTexte 13"/>
          <p:cNvSpPr txBox="1"/>
          <p:nvPr/>
        </p:nvSpPr>
        <p:spPr>
          <a:xfrm>
            <a:off x="193253" y="2819712"/>
            <a:ext cx="6538985" cy="1338828"/>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a:t>
            </a:r>
            <a:r>
              <a:rPr lang="fr-FR" sz="1350" dirty="0">
                <a:solidFill>
                  <a:srgbClr val="0070C0"/>
                </a:solidFill>
                <a:latin typeface="Arial" panose="020B0604020202020204" pitchFamily="34" charset="0"/>
                <a:cs typeface="Arial" panose="020B0604020202020204" pitchFamily="34" charset="0"/>
              </a:rPr>
              <a:t>vint donc et </a:t>
            </a:r>
            <a:r>
              <a:rPr lang="fr-FR" sz="1350" dirty="0">
                <a:solidFill>
                  <a:srgbClr val="00CC00"/>
                </a:solidFill>
                <a:latin typeface="Arial" panose="020B0604020202020204" pitchFamily="34" charset="0"/>
                <a:cs typeface="Arial" panose="020B0604020202020204" pitchFamily="34" charset="0"/>
              </a:rPr>
              <a:t>descendit </a:t>
            </a:r>
            <a:r>
              <a:rPr lang="fr-FR" sz="1350" dirty="0">
                <a:solidFill>
                  <a:srgbClr val="0070C0"/>
                </a:solidFill>
                <a:latin typeface="Arial" panose="020B0604020202020204" pitchFamily="34" charset="0"/>
                <a:cs typeface="Arial" panose="020B0604020202020204" pitchFamily="34" charset="0"/>
              </a:rPr>
              <a:t>le corps de Yahusha. </a:t>
            </a:r>
          </a:p>
          <a:p>
            <a:r>
              <a:rPr lang="fr-FR" sz="1350" dirty="0">
                <a:solidFill>
                  <a:srgbClr val="0070C0"/>
                </a:solidFill>
                <a:latin typeface="Arial" panose="020B0604020202020204" pitchFamily="34" charset="0"/>
                <a:cs typeface="Arial" panose="020B0604020202020204" pitchFamily="34" charset="0"/>
              </a:rPr>
              <a:t>Nicodème, l'homme qui auparavant était allé trouver Yahusha de nuit, vint aussi. Il apportait un mélange d'environ 30 kilos de myrrhe et d'aloès.</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Ils </a:t>
            </a:r>
            <a:r>
              <a:rPr lang="fr-FR" sz="1350" dirty="0">
                <a:solidFill>
                  <a:schemeClr val="accent6">
                    <a:lumMod val="75000"/>
                  </a:schemeClr>
                </a:solidFill>
                <a:latin typeface="Arial" panose="020B0604020202020204" pitchFamily="34" charset="0"/>
                <a:cs typeface="Arial" panose="020B0604020202020204" pitchFamily="34" charset="0"/>
              </a:rPr>
              <a:t>(Joseph et Nicodème) </a:t>
            </a:r>
            <a:r>
              <a:rPr lang="fr-FR" sz="1350" dirty="0">
                <a:solidFill>
                  <a:srgbClr val="0070C0"/>
                </a:solidFill>
                <a:latin typeface="Arial" panose="020B0604020202020204" pitchFamily="34" charset="0"/>
                <a:cs typeface="Arial" panose="020B0604020202020204" pitchFamily="34" charset="0"/>
              </a:rPr>
              <a:t>prirent donc le corps de Yahusha, et l'enveloppèrent </a:t>
            </a:r>
            <a:r>
              <a:rPr lang="fr-FR" sz="1350" dirty="0">
                <a:latin typeface="Arial" panose="020B0604020202020204" pitchFamily="34" charset="0"/>
                <a:cs typeface="Arial" panose="020B0604020202020204" pitchFamily="34" charset="0"/>
              </a:rPr>
              <a:t>dans un drap de lin pur</a:t>
            </a:r>
            <a:r>
              <a:rPr lang="fr-FR" sz="1350" dirty="0">
                <a:solidFill>
                  <a:srgbClr val="0070C0"/>
                </a:solidFill>
                <a:latin typeface="Arial" panose="020B0604020202020204" pitchFamily="34" charset="0"/>
                <a:cs typeface="Arial" panose="020B0604020202020204" pitchFamily="34" charset="0"/>
              </a:rPr>
              <a:t>, avec les aromates…</a:t>
            </a:r>
          </a:p>
        </p:txBody>
      </p:sp>
      <p:sp>
        <p:nvSpPr>
          <p:cNvPr id="15" name="ZoneTexte 14"/>
          <p:cNvSpPr txBox="1"/>
          <p:nvPr/>
        </p:nvSpPr>
        <p:spPr>
          <a:xfrm>
            <a:off x="6732240" y="2795838"/>
            <a:ext cx="2448271" cy="1962076"/>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Jean 19.38  </a:t>
            </a:r>
            <a:r>
              <a:rPr lang="fr-FR" sz="1350" dirty="0">
                <a:solidFill>
                  <a:srgbClr val="00CC00"/>
                </a:solidFill>
                <a:latin typeface="Arial" panose="020B0604020202020204" pitchFamily="34" charset="0"/>
                <a:cs typeface="Arial" panose="020B0604020202020204" pitchFamily="34" charset="0"/>
              </a:rPr>
              <a:t>Marc 15.46b</a:t>
            </a:r>
          </a:p>
          <a:p>
            <a:r>
              <a:rPr lang="fr-FR" sz="1350" dirty="0">
                <a:solidFill>
                  <a:srgbClr val="0070C0"/>
                </a:solidFill>
                <a:latin typeface="Arial" panose="020B0604020202020204" pitchFamily="34" charset="0"/>
                <a:cs typeface="Arial" panose="020B0604020202020204" pitchFamily="34" charset="0"/>
              </a:rPr>
              <a:t>Jean 19.39</a:t>
            </a:r>
          </a:p>
          <a:p>
            <a:r>
              <a:rPr lang="fr-FR" sz="1350" dirty="0">
                <a:solidFill>
                  <a:schemeClr val="tx2">
                    <a:lumMod val="60000"/>
                    <a:lumOff val="40000"/>
                  </a:schemeClr>
                </a:solidFill>
                <a:latin typeface="Arial" panose="020B0604020202020204" pitchFamily="34" charset="0"/>
                <a:cs typeface="Arial" panose="020B0604020202020204" pitchFamily="34" charset="0"/>
              </a:rPr>
              <a:t>Jean est le seul à signaler cet évènement.</a:t>
            </a:r>
          </a:p>
          <a:p>
            <a:r>
              <a:rPr lang="fr-FR" sz="1350" dirty="0">
                <a:solidFill>
                  <a:srgbClr val="0070C0"/>
                </a:solidFill>
                <a:latin typeface="Arial" panose="020B0604020202020204" pitchFamily="34" charset="0"/>
                <a:cs typeface="Arial" panose="020B0604020202020204" pitchFamily="34" charset="0"/>
              </a:rPr>
              <a:t>Jean 19.40a  </a:t>
            </a:r>
            <a:r>
              <a:rPr lang="fr-FR" sz="1350" dirty="0">
                <a:latin typeface="Arial" panose="020B0604020202020204" pitchFamily="34" charset="0"/>
                <a:cs typeface="Arial" panose="020B0604020202020204" pitchFamily="34" charset="0"/>
              </a:rPr>
              <a:t>Matt 27.59b</a:t>
            </a:r>
          </a:p>
          <a:p>
            <a:r>
              <a:rPr lang="fr-FR" sz="1350" dirty="0">
                <a:solidFill>
                  <a:schemeClr val="tx2">
                    <a:lumMod val="60000"/>
                    <a:lumOff val="40000"/>
                  </a:schemeClr>
                </a:solidFill>
                <a:latin typeface="Arial" panose="020B0604020202020204" pitchFamily="34" charset="0"/>
                <a:cs typeface="Arial" panose="020B0604020202020204" pitchFamily="34" charset="0"/>
              </a:rPr>
              <a:t>Jean est le seul à signaler Joseph et Nicodème ensemble</a:t>
            </a:r>
          </a:p>
          <a:p>
            <a:endParaRPr lang="fr-F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38899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fade">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fade">
                                      <p:cBhvr>
                                        <p:cTn id="41" dur="500"/>
                                        <p:tgtEl>
                                          <p:spTgt spid="1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2" end="2"/>
                                            </p:txEl>
                                          </p:spTgt>
                                        </p:tgtEl>
                                        <p:attrNameLst>
                                          <p:attrName>style.visibility</p:attrName>
                                        </p:attrNameLst>
                                      </p:cBhvr>
                                      <p:to>
                                        <p:strVal val="visible"/>
                                      </p:to>
                                    </p:set>
                                    <p:animEffect transition="in" filter="fade">
                                      <p:cBhvr>
                                        <p:cTn id="46" dur="500"/>
                                        <p:tgtEl>
                                          <p:spTgt spid="16">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fade">
                                      <p:cBhvr>
                                        <p:cTn id="51" dur="500"/>
                                        <p:tgtEl>
                                          <p:spTgt spid="14">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fade">
                                      <p:cBhvr>
                                        <p:cTn id="54" dur="500"/>
                                        <p:tgtEl>
                                          <p:spTgt spid="1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animEffect transition="in" filter="fade">
                                      <p:cBhvr>
                                        <p:cTn id="59" dur="500"/>
                                        <p:tgtEl>
                                          <p:spTgt spid="14">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5">
                                            <p:txEl>
                                              <p:pRg st="1" end="1"/>
                                            </p:txEl>
                                          </p:spTgt>
                                        </p:tgtEl>
                                        <p:attrNameLst>
                                          <p:attrName>style.visibility</p:attrName>
                                        </p:attrNameLst>
                                      </p:cBhvr>
                                      <p:to>
                                        <p:strVal val="visible"/>
                                      </p:to>
                                    </p:set>
                                    <p:animEffect transition="in" filter="fade">
                                      <p:cBhvr>
                                        <p:cTn id="62" dur="500"/>
                                        <p:tgtEl>
                                          <p:spTgt spid="1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animEffect transition="in" filter="fade">
                                      <p:cBhvr>
                                        <p:cTn id="67" dur="500"/>
                                        <p:tgtEl>
                                          <p:spTgt spid="1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xEl>
                                              <p:pRg st="3" end="3"/>
                                            </p:txEl>
                                          </p:spTgt>
                                        </p:tgtEl>
                                        <p:attrNameLst>
                                          <p:attrName>style.visibility</p:attrName>
                                        </p:attrNameLst>
                                      </p:cBhvr>
                                      <p:to>
                                        <p:strVal val="visible"/>
                                      </p:to>
                                    </p:set>
                                    <p:animEffect transition="in" filter="fade">
                                      <p:cBhvr>
                                        <p:cTn id="72" dur="500"/>
                                        <p:tgtEl>
                                          <p:spTgt spid="14">
                                            <p:txEl>
                                              <p:pRg st="3" end="3"/>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xEl>
                                              <p:pRg st="3" end="3"/>
                                            </p:txEl>
                                          </p:spTgt>
                                        </p:tgtEl>
                                        <p:attrNameLst>
                                          <p:attrName>style.visibility</p:attrName>
                                        </p:attrNameLst>
                                      </p:cBhvr>
                                      <p:to>
                                        <p:strVal val="visible"/>
                                      </p:to>
                                    </p:set>
                                    <p:animEffect transition="in" filter="fade">
                                      <p:cBhvr>
                                        <p:cTn id="75" dur="500"/>
                                        <p:tgtEl>
                                          <p:spTgt spid="15">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5">
                                            <p:txEl>
                                              <p:pRg st="4" end="4"/>
                                            </p:txEl>
                                          </p:spTgt>
                                        </p:tgtEl>
                                        <p:attrNameLst>
                                          <p:attrName>style.visibility</p:attrName>
                                        </p:attrNameLst>
                                      </p:cBhvr>
                                      <p:to>
                                        <p:strVal val="visible"/>
                                      </p:to>
                                    </p:set>
                                    <p:animEffect transition="in" filter="fade">
                                      <p:cBhvr>
                                        <p:cTn id="80"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33</a:t>
            </a:fld>
            <a:endParaRPr lang="fr-FR" dirty="0">
              <a:solidFill>
                <a:schemeClr val="bg1">
                  <a:lumMod val="75000"/>
                </a:schemeClr>
              </a:solidFill>
            </a:endParaRPr>
          </a:p>
        </p:txBody>
      </p:sp>
      <p:sp>
        <p:nvSpPr>
          <p:cNvPr id="13" name="Double Wave 8"/>
          <p:cNvSpPr/>
          <p:nvPr/>
        </p:nvSpPr>
        <p:spPr>
          <a:xfrm rot="5400000">
            <a:off x="-2489205" y="2478226"/>
            <a:ext cx="5117748" cy="247170"/>
          </a:xfrm>
          <a:prstGeom prst="doubleWave">
            <a:avLst>
              <a:gd name="adj1" fmla="val 12500"/>
              <a:gd name="adj2" fmla="val 1880"/>
            </a:avLst>
          </a:prstGeom>
          <a:solidFill>
            <a:schemeClr val="tx1"/>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dirty="0">
                <a:latin typeface="Charlemagne Std" pitchFamily="82" charset="0"/>
                <a:ea typeface="Batang" panose="02030600000101010101" pitchFamily="18" charset="-127"/>
                <a:cs typeface="Arial" panose="020B0604020202020204" pitchFamily="34" charset="0"/>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très proche de la nuit</a:t>
            </a:r>
            <a:r>
              <a:rPr lang="fr-FR" sz="2000" dirty="0">
                <a:latin typeface="Charlemagne Std" pitchFamily="82" charset="0"/>
                <a:ea typeface="Batang" panose="02030600000101010101" pitchFamily="18" charset="-127"/>
                <a:cs typeface="Arial" panose="020B0604020202020204" pitchFamily="34" charset="0"/>
              </a:rPr>
              <a:t>~</a:t>
            </a:r>
          </a:p>
        </p:txBody>
      </p:sp>
      <p:sp>
        <p:nvSpPr>
          <p:cNvPr id="16" name="ZoneTexte 15"/>
          <p:cNvSpPr txBox="1"/>
          <p:nvPr/>
        </p:nvSpPr>
        <p:spPr>
          <a:xfrm>
            <a:off x="1519987" y="1059582"/>
            <a:ext cx="6120679" cy="2169825"/>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D’autres exemples de coutumes :</a:t>
            </a:r>
          </a:p>
          <a:p>
            <a:endParaRPr lang="fr-FR" sz="1350" dirty="0">
              <a:solidFill>
                <a:schemeClr val="accent6">
                  <a:lumMod val="75000"/>
                </a:schemeClr>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 Laver le corps avant l’enterrement</a:t>
            </a:r>
          </a:p>
          <a:p>
            <a:r>
              <a:rPr lang="fr-FR" sz="135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Actes 9.37 </a:t>
            </a:r>
            <a:r>
              <a:rPr lang="fr-FR" sz="1350" dirty="0">
                <a:solidFill>
                  <a:schemeClr val="accent6">
                    <a:lumMod val="75000"/>
                  </a:schemeClr>
                </a:solidFill>
                <a:latin typeface="Arial" panose="020B0604020202020204" pitchFamily="34" charset="0"/>
                <a:cs typeface="Arial" panose="020B0604020202020204" pitchFamily="34" charset="0"/>
              </a:rPr>
              <a:t>: « Elle (Tabitha) tomba malade en ce temps-là, et mourut. Et après qu'on l'eut lavée, on la mit dans une chambre haute. »</a:t>
            </a:r>
          </a:p>
          <a:p>
            <a:endParaRPr lang="fr-FR" sz="1350" dirty="0">
              <a:solidFill>
                <a:schemeClr val="accent6">
                  <a:lumMod val="75000"/>
                </a:schemeClr>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 Envelopper les mains et les pieds de bandes de lin</a:t>
            </a:r>
          </a:p>
          <a:p>
            <a:r>
              <a:rPr lang="fr-FR" sz="135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Jean 11.44 </a:t>
            </a:r>
            <a:r>
              <a:rPr lang="fr-FR" sz="1350" dirty="0">
                <a:solidFill>
                  <a:schemeClr val="accent6">
                    <a:lumMod val="75000"/>
                  </a:schemeClr>
                </a:solidFill>
                <a:latin typeface="Arial" panose="020B0604020202020204" pitchFamily="34" charset="0"/>
                <a:cs typeface="Arial" panose="020B0604020202020204" pitchFamily="34" charset="0"/>
              </a:rPr>
              <a:t>: « Et le mort (Lazare) sortit, les mains et les pieds liés de bandes, et le visage enveloppé d'un linge. Yahusha leur dit: Déliez-le, et le laissez aller. »</a:t>
            </a:r>
          </a:p>
        </p:txBody>
      </p:sp>
      <p:sp>
        <p:nvSpPr>
          <p:cNvPr id="14" name="ZoneTexte 13"/>
          <p:cNvSpPr txBox="1"/>
          <p:nvPr/>
        </p:nvSpPr>
        <p:spPr>
          <a:xfrm>
            <a:off x="193255" y="627534"/>
            <a:ext cx="6538985" cy="300082"/>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...comme les Juifs ont coutume d'ensevelir.</a:t>
            </a:r>
          </a:p>
        </p:txBody>
      </p:sp>
      <p:sp>
        <p:nvSpPr>
          <p:cNvPr id="15" name="ZoneTexte 14"/>
          <p:cNvSpPr txBox="1"/>
          <p:nvPr/>
        </p:nvSpPr>
        <p:spPr>
          <a:xfrm>
            <a:off x="6732242" y="627534"/>
            <a:ext cx="2448271" cy="715581"/>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Jean 19.40b</a:t>
            </a:r>
          </a:p>
          <a:p>
            <a:r>
              <a:rPr lang="fr-FR" sz="1350" dirty="0">
                <a:solidFill>
                  <a:schemeClr val="tx2">
                    <a:lumMod val="60000"/>
                    <a:lumOff val="40000"/>
                  </a:schemeClr>
                </a:solidFill>
                <a:latin typeface="Arial" panose="020B0604020202020204" pitchFamily="34" charset="0"/>
                <a:cs typeface="Arial" panose="020B0604020202020204" pitchFamily="34" charset="0"/>
              </a:rPr>
              <a:t>Jean est le seul à signaler cet évènement.</a:t>
            </a:r>
          </a:p>
        </p:txBody>
      </p:sp>
      <p:sp>
        <p:nvSpPr>
          <p:cNvPr id="17" name="ZoneTexte 16"/>
          <p:cNvSpPr txBox="1"/>
          <p:nvPr/>
        </p:nvSpPr>
        <p:spPr>
          <a:xfrm>
            <a:off x="1511660" y="3363838"/>
            <a:ext cx="6120679" cy="923330"/>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Trouver les ustensiles de nettoyage, l’eau pour laver un corps défiguré par l’interrogatoire et la crucifixion, recouvert de sang séché, les linges pour essuyer le corps, avant même de passer à l’embaumement du corps : combien de temps cela aurait-il prit ?</a:t>
            </a:r>
          </a:p>
        </p:txBody>
      </p:sp>
      <p:pic>
        <p:nvPicPr>
          <p:cNvPr id="10"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038" y="1059582"/>
            <a:ext cx="706793" cy="5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353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500"/>
                                        <p:tgtEl>
                                          <p:spTgt spid="1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5" end="5"/>
                                            </p:txEl>
                                          </p:spTgt>
                                        </p:tgtEl>
                                        <p:attrNameLst>
                                          <p:attrName>style.visibility</p:attrName>
                                        </p:attrNameLst>
                                      </p:cBhvr>
                                      <p:to>
                                        <p:strVal val="visible"/>
                                      </p:to>
                                    </p:set>
                                    <p:animEffect transition="in" filter="fade">
                                      <p:cBhvr>
                                        <p:cTn id="40" dur="500"/>
                                        <p:tgtEl>
                                          <p:spTgt spid="1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Effect transition="in" filter="fade">
                                      <p:cBhvr>
                                        <p:cTn id="45" dur="500"/>
                                        <p:tgtEl>
                                          <p:spTgt spid="1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34</a:t>
            </a:fld>
            <a:endParaRPr lang="fr-FR" dirty="0">
              <a:solidFill>
                <a:schemeClr val="bg1">
                  <a:lumMod val="75000"/>
                </a:schemeClr>
              </a:solidFill>
            </a:endParaRPr>
          </a:p>
        </p:txBody>
      </p:sp>
      <p:sp>
        <p:nvSpPr>
          <p:cNvPr id="13" name="Double Wave 8"/>
          <p:cNvSpPr/>
          <p:nvPr/>
        </p:nvSpPr>
        <p:spPr>
          <a:xfrm rot="5400000">
            <a:off x="-2516508" y="2433740"/>
            <a:ext cx="5117748" cy="301772"/>
          </a:xfrm>
          <a:prstGeom prst="doubleWave">
            <a:avLst>
              <a:gd name="adj1" fmla="val 12500"/>
              <a:gd name="adj2" fmla="val 1880"/>
            </a:avLst>
          </a:prstGeom>
          <a:solidFill>
            <a:schemeClr val="tx1"/>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dirty="0">
                <a:latin typeface="Charlemagne Std" pitchFamily="82" charset="0"/>
                <a:ea typeface="Batang" panose="02030600000101010101" pitchFamily="18" charset="-127"/>
                <a:cs typeface="Arial" panose="020B0604020202020204" pitchFamily="34" charset="0"/>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la nuit</a:t>
            </a:r>
            <a:r>
              <a:rPr lang="fr-FR" sz="2000" dirty="0">
                <a:latin typeface="Charlemagne Std" pitchFamily="82" charset="0"/>
                <a:ea typeface="Batang" panose="02030600000101010101" pitchFamily="18" charset="-127"/>
                <a:cs typeface="Arial" panose="020B0604020202020204" pitchFamily="34" charset="0"/>
              </a:rPr>
              <a:t>~</a:t>
            </a:r>
          </a:p>
        </p:txBody>
      </p:sp>
      <p:sp>
        <p:nvSpPr>
          <p:cNvPr id="14" name="ZoneTexte 13"/>
          <p:cNvSpPr txBox="1"/>
          <p:nvPr/>
        </p:nvSpPr>
        <p:spPr>
          <a:xfrm>
            <a:off x="193255" y="627534"/>
            <a:ext cx="6538985" cy="1754326"/>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Or, il y avait un jardin dans le lieu où il avait été crucifié; et dans le jardin un sépulcre neuf </a:t>
            </a:r>
            <a:r>
              <a:rPr lang="fr-FR" sz="1350" dirty="0">
                <a:latin typeface="Arial" panose="020B0604020202020204" pitchFamily="34" charset="0"/>
                <a:cs typeface="Arial" panose="020B0604020202020204" pitchFamily="34" charset="0"/>
              </a:rPr>
              <a:t>qu'il s'était fait tailler dans le roc</a:t>
            </a:r>
            <a:r>
              <a:rPr lang="fr-FR" sz="1350" dirty="0">
                <a:solidFill>
                  <a:srgbClr val="0070C0"/>
                </a:solidFill>
                <a:latin typeface="Arial" panose="020B0604020202020204" pitchFamily="34" charset="0"/>
                <a:cs typeface="Arial" panose="020B0604020202020204" pitchFamily="34" charset="0"/>
              </a:rPr>
              <a:t>, où personne encore n'avait été mis.</a:t>
            </a: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Ils </a:t>
            </a:r>
            <a:r>
              <a:rPr lang="fr-FR" sz="1350" dirty="0">
                <a:solidFill>
                  <a:schemeClr val="accent6">
                    <a:lumMod val="75000"/>
                  </a:schemeClr>
                </a:solidFill>
                <a:latin typeface="Arial" panose="020B0604020202020204" pitchFamily="34" charset="0"/>
                <a:cs typeface="Arial" panose="020B0604020202020204" pitchFamily="34" charset="0"/>
              </a:rPr>
              <a:t>(Joseph et Nicodème) </a:t>
            </a:r>
            <a:r>
              <a:rPr lang="fr-FR" sz="1350" dirty="0">
                <a:solidFill>
                  <a:srgbClr val="0070C0"/>
                </a:solidFill>
                <a:latin typeface="Arial" panose="020B0604020202020204" pitchFamily="34" charset="0"/>
                <a:cs typeface="Arial" panose="020B0604020202020204" pitchFamily="34" charset="0"/>
              </a:rPr>
              <a:t>y mirent donc Yahusha, à cause de la préparation des Juifs, et parce que le sépulcre était proche. </a:t>
            </a:r>
            <a:r>
              <a:rPr lang="fr-FR" sz="1350" dirty="0">
                <a:solidFill>
                  <a:srgbClr val="7030A0"/>
                </a:solidFill>
                <a:latin typeface="Arial" panose="020B0604020202020204" pitchFamily="34" charset="0"/>
                <a:cs typeface="Arial" panose="020B0604020202020204" pitchFamily="34" charset="0"/>
              </a:rPr>
              <a:t>Personne n‘y avait encore été mis.</a:t>
            </a:r>
          </a:p>
          <a:p>
            <a:endParaRPr lang="fr-FR" sz="1350" dirty="0">
              <a:solidFill>
                <a:srgbClr val="0070C0"/>
              </a:solidFill>
              <a:latin typeface="Arial" panose="020B0604020202020204" pitchFamily="34" charset="0"/>
              <a:cs typeface="Arial" panose="020B0604020202020204" pitchFamily="34" charset="0"/>
            </a:endParaRPr>
          </a:p>
        </p:txBody>
      </p:sp>
      <p:sp>
        <p:nvSpPr>
          <p:cNvPr id="15" name="ZoneTexte 14"/>
          <p:cNvSpPr txBox="1"/>
          <p:nvPr/>
        </p:nvSpPr>
        <p:spPr>
          <a:xfrm>
            <a:off x="6732242" y="627534"/>
            <a:ext cx="2448271" cy="1546577"/>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Jean 19.41</a:t>
            </a:r>
          </a:p>
          <a:p>
            <a:r>
              <a:rPr lang="fr-FR" sz="1350" dirty="0">
                <a:latin typeface="Arial" panose="020B0604020202020204" pitchFamily="34" charset="0"/>
                <a:cs typeface="Arial" panose="020B0604020202020204" pitchFamily="34" charset="0"/>
              </a:rPr>
              <a:t>Matt 27.60</a:t>
            </a:r>
          </a:p>
          <a:p>
            <a:r>
              <a:rPr lang="fr-FR" sz="1350" dirty="0">
                <a:solidFill>
                  <a:schemeClr val="accent6">
                    <a:lumMod val="75000"/>
                  </a:schemeClr>
                </a:solidFill>
                <a:latin typeface="Arial" panose="020B0604020202020204" pitchFamily="34" charset="0"/>
                <a:cs typeface="Arial" panose="020B0604020202020204" pitchFamily="34" charset="0"/>
              </a:rPr>
              <a:t>Ce sépulcre neuf était celui de Joseph</a:t>
            </a:r>
          </a:p>
          <a:p>
            <a:endParaRPr lang="fr-FR" sz="1350" dirty="0">
              <a:solidFill>
                <a:schemeClr val="accent6">
                  <a:lumMod val="75000"/>
                </a:schemeClr>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19.42</a:t>
            </a:r>
          </a:p>
          <a:p>
            <a:r>
              <a:rPr lang="fr-FR" sz="1350" dirty="0">
                <a:solidFill>
                  <a:srgbClr val="7030A0"/>
                </a:solidFill>
                <a:latin typeface="Arial" panose="020B0604020202020204" pitchFamily="34" charset="0"/>
                <a:cs typeface="Arial" panose="020B0604020202020204" pitchFamily="34" charset="0"/>
              </a:rPr>
              <a:t>Luc 23.53c</a:t>
            </a:r>
          </a:p>
        </p:txBody>
      </p:sp>
      <p:sp>
        <p:nvSpPr>
          <p:cNvPr id="17" name="ZoneTexte 16"/>
          <p:cNvSpPr txBox="1"/>
          <p:nvPr/>
        </p:nvSpPr>
        <p:spPr>
          <a:xfrm>
            <a:off x="1511658" y="2381860"/>
            <a:ext cx="6120679" cy="1338828"/>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Matthieu et Marc nous précisent que Yahusha fût mis au tombeau après le coucher du soleil.</a:t>
            </a:r>
          </a:p>
          <a:p>
            <a:r>
              <a:rPr lang="fr-FR" sz="1350" dirty="0">
                <a:solidFill>
                  <a:schemeClr val="accent6">
                    <a:lumMod val="75000"/>
                  </a:schemeClr>
                </a:solidFill>
                <a:latin typeface="Arial" panose="020B0604020202020204" pitchFamily="34" charset="0"/>
                <a:cs typeface="Arial" panose="020B0604020202020204" pitchFamily="34" charset="0"/>
              </a:rPr>
              <a:t>Marc ajoute que nous sommes toujours le jour de préparation (14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du 1</a:t>
            </a:r>
            <a:r>
              <a:rPr lang="fr-FR" sz="1350" baseline="30000" dirty="0">
                <a:solidFill>
                  <a:schemeClr val="accent6">
                    <a:lumMod val="75000"/>
                  </a:schemeClr>
                </a:solidFill>
                <a:latin typeface="Arial" panose="020B0604020202020204" pitchFamily="34" charset="0"/>
                <a:cs typeface="Arial" panose="020B0604020202020204" pitchFamily="34" charset="0"/>
              </a:rPr>
              <a:t>er</a:t>
            </a:r>
            <a:r>
              <a:rPr lang="fr-FR" sz="1350" dirty="0">
                <a:solidFill>
                  <a:schemeClr val="accent6">
                    <a:lumMod val="75000"/>
                  </a:schemeClr>
                </a:solidFill>
                <a:latin typeface="Arial" panose="020B0604020202020204" pitchFamily="34" charset="0"/>
                <a:cs typeface="Arial" panose="020B0604020202020204" pitchFamily="34" charset="0"/>
              </a:rPr>
              <a:t> shabbat de la fête des pains sans levain (15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a:t>
            </a:r>
          </a:p>
          <a:p>
            <a:r>
              <a:rPr lang="fr-FR" sz="1350" dirty="0">
                <a:solidFill>
                  <a:schemeClr val="accent6">
                    <a:lumMod val="75000"/>
                  </a:schemeClr>
                </a:solidFill>
                <a:latin typeface="Arial" panose="020B0604020202020204" pitchFamily="34" charset="0"/>
                <a:cs typeface="Arial" panose="020B0604020202020204" pitchFamily="34" charset="0"/>
              </a:rPr>
              <a:t>Jean est très clair sur le fait que Yahusha est mis au tombeau toujours en période de préparation (14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même bien après le coucher du soleil !</a:t>
            </a:r>
          </a:p>
        </p:txBody>
      </p:sp>
      <p:pic>
        <p:nvPicPr>
          <p:cNvPr id="9"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177" y="2381860"/>
            <a:ext cx="706793" cy="5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5670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fade">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fade">
                                      <p:cBhvr>
                                        <p:cTn id="26" dur="500"/>
                                        <p:tgtEl>
                                          <p:spTgt spid="1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Effect transition="in" filter="fade">
                                      <p:cBhvr>
                                        <p:cTn id="29" dur="500"/>
                                        <p:tgtEl>
                                          <p:spTgt spid="1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fade">
                                      <p:cBhvr>
                                        <p:cTn id="44" dur="500"/>
                                        <p:tgtEl>
                                          <p:spTgt spid="1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xEl>
                                              <p:pRg st="2" end="2"/>
                                            </p:txEl>
                                          </p:spTgt>
                                        </p:tgtEl>
                                        <p:attrNameLst>
                                          <p:attrName>style.visibility</p:attrName>
                                        </p:attrNameLst>
                                      </p:cBhvr>
                                      <p:to>
                                        <p:strVal val="visible"/>
                                      </p:to>
                                    </p:set>
                                    <p:animEffect transition="in" filter="fade">
                                      <p:cBhvr>
                                        <p:cTn id="4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35</a:t>
            </a:fld>
            <a:endParaRPr lang="fr-FR" dirty="0">
              <a:solidFill>
                <a:schemeClr val="bg1">
                  <a:lumMod val="75000"/>
                </a:schemeClr>
              </a:solidFill>
            </a:endParaRPr>
          </a:p>
        </p:txBody>
      </p:sp>
      <p:sp>
        <p:nvSpPr>
          <p:cNvPr id="13" name="Double Wave 8"/>
          <p:cNvSpPr/>
          <p:nvPr/>
        </p:nvSpPr>
        <p:spPr>
          <a:xfrm rot="5400000">
            <a:off x="-2516509" y="2415458"/>
            <a:ext cx="5117748" cy="301774"/>
          </a:xfrm>
          <a:prstGeom prst="doubleWave">
            <a:avLst>
              <a:gd name="adj1" fmla="val 12500"/>
              <a:gd name="adj2" fmla="val 1880"/>
            </a:avLst>
          </a:prstGeom>
          <a:gradFill flip="none" rotWithShape="1">
            <a:gsLst>
              <a:gs pos="0">
                <a:schemeClr val="tx1"/>
              </a:gs>
              <a:gs pos="87000">
                <a:schemeClr val="tx1">
                  <a:lumMod val="75000"/>
                  <a:lumOff val="25000"/>
                </a:schemeClr>
              </a:gs>
              <a:gs pos="100000">
                <a:srgbClr val="FFFF00"/>
              </a:gs>
            </a:gsLst>
            <a:lin ang="0" scaled="1"/>
            <a:tileRect/>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dirty="0">
                <a:latin typeface="Charlemagne Std" pitchFamily="82" charset="0"/>
                <a:ea typeface="Batang" panose="02030600000101010101" pitchFamily="18" charset="-127"/>
                <a:cs typeface="Arial" panose="020B0604020202020204" pitchFamily="34" charset="0"/>
              </a:rPr>
              <a:t>~ </a:t>
            </a:r>
            <a:r>
              <a:rPr lang="fr-FR" sz="2000" u="sng" dirty="0">
                <a:solidFill>
                  <a:srgbClr val="FF0000"/>
                </a:solidFill>
                <a:latin typeface="Charlemagne Std" pitchFamily="82" charset="0"/>
                <a:ea typeface="Batang" panose="02030600000101010101" pitchFamily="18" charset="-127"/>
                <a:cs typeface="Arial" panose="020B0604020202020204" pitchFamily="34" charset="0"/>
              </a:rPr>
              <a:t>14 </a:t>
            </a:r>
            <a:r>
              <a:rPr lang="fr-FR" sz="2000" u="sng" dirty="0" err="1">
                <a:solidFill>
                  <a:srgbClr val="FF0000"/>
                </a:solidFill>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la nuit, juste avant </a:t>
            </a:r>
            <a:r>
              <a:rPr lang="fr-FR" sz="2000" u="sng" dirty="0">
                <a:solidFill>
                  <a:srgbClr val="FFCC00"/>
                </a:solidFill>
                <a:latin typeface="Charlemagne Std" pitchFamily="82" charset="0"/>
                <a:ea typeface="Batang" panose="02030600000101010101" pitchFamily="18" charset="-127"/>
                <a:cs typeface="Arial" panose="020B0604020202020204" pitchFamily="34" charset="0"/>
              </a:rPr>
              <a:t>l’aube</a:t>
            </a:r>
            <a:r>
              <a:rPr lang="fr-FR" sz="2000" dirty="0">
                <a:latin typeface="Charlemagne Std" pitchFamily="82" charset="0"/>
                <a:ea typeface="Batang" panose="02030600000101010101" pitchFamily="18" charset="-127"/>
                <a:cs typeface="Arial" panose="020B0604020202020204" pitchFamily="34" charset="0"/>
              </a:rPr>
              <a:t>~</a:t>
            </a:r>
          </a:p>
        </p:txBody>
      </p:sp>
      <p:sp>
        <p:nvSpPr>
          <p:cNvPr id="14" name="ZoneTexte 13"/>
          <p:cNvSpPr txBox="1"/>
          <p:nvPr/>
        </p:nvSpPr>
        <p:spPr>
          <a:xfrm>
            <a:off x="193255" y="627534"/>
            <a:ext cx="6538985" cy="300082"/>
          </a:xfrm>
          <a:prstGeom prst="rect">
            <a:avLst/>
          </a:prstGeom>
          <a:noFill/>
        </p:spPr>
        <p:txBody>
          <a:bodyPr wrap="square" rtlCol="0">
            <a:spAutoFit/>
          </a:bodyPr>
          <a:lstStyle/>
          <a:p>
            <a:r>
              <a:rPr lang="fr-FR" sz="1350" dirty="0">
                <a:solidFill>
                  <a:srgbClr val="7030A0"/>
                </a:solidFill>
                <a:latin typeface="Arial" panose="020B0604020202020204" pitchFamily="34" charset="0"/>
                <a:cs typeface="Arial" panose="020B0604020202020204" pitchFamily="34" charset="0"/>
              </a:rPr>
              <a:t>C'était le jour de la préparation, et le shabbat allait commencer.</a:t>
            </a:r>
            <a:endParaRPr lang="fr-FR" sz="1350" dirty="0">
              <a:solidFill>
                <a:srgbClr val="0070C0"/>
              </a:solidFill>
              <a:latin typeface="Arial" panose="020B0604020202020204" pitchFamily="34" charset="0"/>
              <a:cs typeface="Arial" panose="020B0604020202020204" pitchFamily="34" charset="0"/>
            </a:endParaRPr>
          </a:p>
        </p:txBody>
      </p:sp>
      <p:sp>
        <p:nvSpPr>
          <p:cNvPr id="15" name="ZoneTexte 14"/>
          <p:cNvSpPr txBox="1"/>
          <p:nvPr/>
        </p:nvSpPr>
        <p:spPr>
          <a:xfrm>
            <a:off x="6732242" y="627534"/>
            <a:ext cx="2448271" cy="300082"/>
          </a:xfrm>
          <a:prstGeom prst="rect">
            <a:avLst/>
          </a:prstGeom>
          <a:noFill/>
        </p:spPr>
        <p:txBody>
          <a:bodyPr wrap="square" rtlCol="0">
            <a:spAutoFit/>
          </a:bodyPr>
          <a:lstStyle/>
          <a:p>
            <a:r>
              <a:rPr lang="fr-FR" sz="1350" dirty="0">
                <a:solidFill>
                  <a:srgbClr val="7030A0"/>
                </a:solidFill>
                <a:latin typeface="Arial" panose="020B0604020202020204" pitchFamily="34" charset="0"/>
                <a:cs typeface="Arial" panose="020B0604020202020204" pitchFamily="34" charset="0"/>
              </a:rPr>
              <a:t>Luc 23.54</a:t>
            </a:r>
          </a:p>
        </p:txBody>
      </p:sp>
      <p:sp>
        <p:nvSpPr>
          <p:cNvPr id="17" name="ZoneTexte 16"/>
          <p:cNvSpPr txBox="1"/>
          <p:nvPr/>
        </p:nvSpPr>
        <p:spPr>
          <a:xfrm>
            <a:off x="1511658" y="937614"/>
            <a:ext cx="6120679" cy="1962076"/>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Le jour de la préparation = 14 </a:t>
            </a:r>
            <a:r>
              <a:rPr lang="fr-FR" sz="1350" dirty="0" err="1">
                <a:solidFill>
                  <a:schemeClr val="accent6">
                    <a:lumMod val="75000"/>
                  </a:schemeClr>
                </a:solidFill>
                <a:latin typeface="Arial" panose="020B0604020202020204" pitchFamily="34" charset="0"/>
                <a:cs typeface="Arial" panose="020B0604020202020204" pitchFamily="34" charset="0"/>
              </a:rPr>
              <a:t>aviv</a:t>
            </a:r>
            <a:endParaRPr lang="fr-FR" sz="1350" dirty="0">
              <a:solidFill>
                <a:schemeClr val="accent6">
                  <a:lumMod val="75000"/>
                </a:schemeClr>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14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 préparation du 1</a:t>
            </a:r>
            <a:r>
              <a:rPr lang="fr-FR" sz="1350" baseline="30000" dirty="0">
                <a:solidFill>
                  <a:schemeClr val="accent6">
                    <a:lumMod val="75000"/>
                  </a:schemeClr>
                </a:solidFill>
                <a:latin typeface="Arial" panose="020B0604020202020204" pitchFamily="34" charset="0"/>
                <a:cs typeface="Arial" panose="020B0604020202020204" pitchFamily="34" charset="0"/>
              </a:rPr>
              <a:t>er</a:t>
            </a:r>
            <a:r>
              <a:rPr lang="fr-FR" sz="1350" dirty="0">
                <a:solidFill>
                  <a:schemeClr val="accent6">
                    <a:lumMod val="75000"/>
                  </a:schemeClr>
                </a:solidFill>
                <a:latin typeface="Arial" panose="020B0604020202020204" pitchFamily="34" charset="0"/>
                <a:cs typeface="Arial" panose="020B0604020202020204" pitchFamily="34" charset="0"/>
              </a:rPr>
              <a:t> shabbat de la fête des pains sans levain (15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a:t>
            </a:r>
          </a:p>
          <a:p>
            <a:r>
              <a:rPr lang="fr-FR" sz="1350" dirty="0">
                <a:solidFill>
                  <a:schemeClr val="accent6">
                    <a:lumMod val="75000"/>
                  </a:schemeClr>
                </a:solidFill>
                <a:latin typeface="Arial" panose="020B0604020202020204" pitchFamily="34" charset="0"/>
                <a:cs typeface="Arial" panose="020B0604020202020204" pitchFamily="34" charset="0"/>
              </a:rPr>
              <a:t>Le verbe commencer &lt;epiphosko</a:t>
            </a:r>
            <a:r>
              <a:rPr lang="fr-FR" sz="1350" baseline="30000" dirty="0">
                <a:solidFill>
                  <a:schemeClr val="accent6">
                    <a:lumMod val="75000"/>
                  </a:schemeClr>
                </a:solidFill>
                <a:latin typeface="Arial" panose="020B0604020202020204" pitchFamily="34" charset="0"/>
                <a:cs typeface="Arial" panose="020B0604020202020204" pitchFamily="34" charset="0"/>
              </a:rPr>
              <a:t>2020</a:t>
            </a:r>
            <a:r>
              <a:rPr lang="fr-FR" sz="1350" dirty="0">
                <a:solidFill>
                  <a:schemeClr val="accent6">
                    <a:lumMod val="75000"/>
                  </a:schemeClr>
                </a:solidFill>
                <a:latin typeface="Arial" panose="020B0604020202020204" pitchFamily="34" charset="0"/>
                <a:cs typeface="Arial" panose="020B0604020202020204" pitchFamily="34" charset="0"/>
              </a:rPr>
              <a:t>&gt; signifie : laisser briller, se faire jour, grandir vers le jour.</a:t>
            </a:r>
          </a:p>
          <a:p>
            <a:r>
              <a:rPr lang="fr-FR" sz="1350" dirty="0">
                <a:solidFill>
                  <a:schemeClr val="accent6">
                    <a:lumMod val="75000"/>
                  </a:schemeClr>
                </a:solidFill>
                <a:latin typeface="Arial" panose="020B0604020202020204" pitchFamily="34" charset="0"/>
                <a:cs typeface="Arial" panose="020B0604020202020204" pitchFamily="34" charset="0"/>
              </a:rPr>
              <a:t>Il provient de la racine &lt;epiphausko</a:t>
            </a:r>
            <a:r>
              <a:rPr lang="fr-FR" sz="1350" baseline="30000" dirty="0">
                <a:solidFill>
                  <a:schemeClr val="accent6">
                    <a:lumMod val="75000"/>
                  </a:schemeClr>
                </a:solidFill>
                <a:latin typeface="Arial" panose="020B0604020202020204" pitchFamily="34" charset="0"/>
                <a:cs typeface="Arial" panose="020B0604020202020204" pitchFamily="34" charset="0"/>
              </a:rPr>
              <a:t>2017</a:t>
            </a:r>
            <a:r>
              <a:rPr lang="fr-FR" sz="1350" dirty="0">
                <a:solidFill>
                  <a:schemeClr val="accent6">
                    <a:lumMod val="75000"/>
                  </a:schemeClr>
                </a:solidFill>
                <a:latin typeface="Arial" panose="020B0604020202020204" pitchFamily="34" charset="0"/>
                <a:cs typeface="Arial" panose="020B0604020202020204" pitchFamily="34" charset="0"/>
              </a:rPr>
              <a:t>&gt; : éclairer, briller sur.</a:t>
            </a:r>
          </a:p>
          <a:p>
            <a:r>
              <a:rPr lang="fr-FR" sz="1350" dirty="0">
                <a:solidFill>
                  <a:schemeClr val="accent6">
                    <a:lumMod val="75000"/>
                  </a:schemeClr>
                </a:solidFill>
                <a:latin typeface="Arial" panose="020B0604020202020204" pitchFamily="34" charset="0"/>
                <a:cs typeface="Arial" panose="020B0604020202020204" pitchFamily="34" charset="0"/>
              </a:rPr>
              <a:t>L’enterrement sera accompli juste avant l’aube, selon l’ordonnance pour l’agneau de pâque : « Vous n'en laisserez rien pour le matin &lt;boqer</a:t>
            </a:r>
            <a:r>
              <a:rPr lang="fr-FR" sz="1350" baseline="30000" dirty="0">
                <a:solidFill>
                  <a:schemeClr val="accent6">
                    <a:lumMod val="75000"/>
                  </a:schemeClr>
                </a:solidFill>
                <a:latin typeface="Arial" panose="020B0604020202020204" pitchFamily="34" charset="0"/>
                <a:cs typeface="Arial" panose="020B0604020202020204" pitchFamily="34" charset="0"/>
              </a:rPr>
              <a:t>1242</a:t>
            </a:r>
            <a:r>
              <a:rPr lang="fr-FR" sz="1350" dirty="0">
                <a:solidFill>
                  <a:schemeClr val="accent6">
                    <a:lumMod val="75000"/>
                  </a:schemeClr>
                </a:solidFill>
                <a:latin typeface="Arial" panose="020B0604020202020204" pitchFamily="34" charset="0"/>
                <a:cs typeface="Arial" panose="020B0604020202020204" pitchFamily="34" charset="0"/>
              </a:rPr>
              <a:t>&gt;; si toutefois il en reste quelque chose le matin &lt;boqer</a:t>
            </a:r>
            <a:r>
              <a:rPr lang="fr-FR" sz="1350" baseline="30000" dirty="0">
                <a:solidFill>
                  <a:schemeClr val="accent6">
                    <a:lumMod val="75000"/>
                  </a:schemeClr>
                </a:solidFill>
                <a:latin typeface="Arial" panose="020B0604020202020204" pitchFamily="34" charset="0"/>
                <a:cs typeface="Arial" panose="020B0604020202020204" pitchFamily="34" charset="0"/>
              </a:rPr>
              <a:t>1242</a:t>
            </a:r>
            <a:r>
              <a:rPr lang="fr-FR" sz="1350" dirty="0">
                <a:solidFill>
                  <a:schemeClr val="accent6">
                    <a:lumMod val="75000"/>
                  </a:schemeClr>
                </a:solidFill>
                <a:latin typeface="Arial" panose="020B0604020202020204" pitchFamily="34" charset="0"/>
                <a:cs typeface="Arial" panose="020B0604020202020204" pitchFamily="34" charset="0"/>
              </a:rPr>
              <a:t>&gt;, vous le brûlerez au feu. » (Exode 12.10)</a:t>
            </a:r>
          </a:p>
        </p:txBody>
      </p:sp>
      <p:sp>
        <p:nvSpPr>
          <p:cNvPr id="9" name="ZoneTexte 8"/>
          <p:cNvSpPr txBox="1"/>
          <p:nvPr/>
        </p:nvSpPr>
        <p:spPr>
          <a:xfrm>
            <a:off x="251520" y="2899690"/>
            <a:ext cx="6538985" cy="1546577"/>
          </a:xfrm>
          <a:prstGeom prst="rect">
            <a:avLst/>
          </a:prstGeom>
          <a:noFill/>
        </p:spPr>
        <p:txBody>
          <a:bodyPr wrap="square" rtlCol="0">
            <a:spAutoFit/>
          </a:bodyPr>
          <a:lstStyle/>
          <a:p>
            <a:r>
              <a:rPr lang="fr-FR" sz="1350" dirty="0">
                <a:solidFill>
                  <a:srgbClr val="7030A0"/>
                </a:solidFill>
                <a:latin typeface="Arial" panose="020B0604020202020204" pitchFamily="34" charset="0"/>
                <a:cs typeface="Arial" panose="020B0604020202020204" pitchFamily="34" charset="0"/>
              </a:rPr>
              <a:t>Et </a:t>
            </a:r>
            <a:r>
              <a:rPr lang="fr-FR" sz="1350" u="sng" dirty="0">
                <a:solidFill>
                  <a:srgbClr val="7030A0"/>
                </a:solidFill>
                <a:latin typeface="Arial" panose="020B0604020202020204" pitchFamily="34" charset="0"/>
                <a:cs typeface="Arial" panose="020B0604020202020204" pitchFamily="34" charset="0"/>
              </a:rPr>
              <a:t>les femmes</a:t>
            </a:r>
            <a:r>
              <a:rPr lang="fr-FR" sz="1350" dirty="0">
                <a:solidFill>
                  <a:srgbClr val="7030A0"/>
                </a:solidFill>
                <a:latin typeface="Arial" panose="020B0604020202020204" pitchFamily="34" charset="0"/>
                <a:cs typeface="Arial" panose="020B0604020202020204" pitchFamily="34" charset="0"/>
              </a:rPr>
              <a:t> qui étaient venues </a:t>
            </a:r>
            <a:r>
              <a:rPr lang="fr-FR" sz="1350" u="sng" dirty="0">
                <a:solidFill>
                  <a:srgbClr val="7030A0"/>
                </a:solidFill>
                <a:latin typeface="Arial" panose="020B0604020202020204" pitchFamily="34" charset="0"/>
                <a:cs typeface="Arial" panose="020B0604020202020204" pitchFamily="34" charset="0"/>
              </a:rPr>
              <a:t>de Galilée</a:t>
            </a:r>
            <a:r>
              <a:rPr lang="fr-FR" sz="1350" dirty="0">
                <a:solidFill>
                  <a:srgbClr val="7030A0"/>
                </a:solidFill>
                <a:latin typeface="Arial" panose="020B0604020202020204" pitchFamily="34" charset="0"/>
                <a:cs typeface="Arial" panose="020B0604020202020204" pitchFamily="34" charset="0"/>
              </a:rPr>
              <a:t> avec Yahusha, ayant suivi Joseph, remarquèrent le sépulcre, et </a:t>
            </a:r>
            <a:r>
              <a:rPr lang="fr-FR" sz="1350" u="sng" dirty="0">
                <a:solidFill>
                  <a:srgbClr val="7030A0"/>
                </a:solidFill>
                <a:latin typeface="Arial" panose="020B0604020202020204" pitchFamily="34" charset="0"/>
                <a:cs typeface="Arial" panose="020B0604020202020204" pitchFamily="34" charset="0"/>
              </a:rPr>
              <a:t>comment</a:t>
            </a:r>
            <a:r>
              <a:rPr lang="fr-FR" sz="1350" dirty="0">
                <a:solidFill>
                  <a:srgbClr val="7030A0"/>
                </a:solidFill>
                <a:latin typeface="Arial" panose="020B0604020202020204" pitchFamily="34" charset="0"/>
                <a:cs typeface="Arial" panose="020B0604020202020204" pitchFamily="34" charset="0"/>
              </a:rPr>
              <a:t> le corps de Yahusha y fut placé.</a:t>
            </a:r>
          </a:p>
          <a:p>
            <a:r>
              <a:rPr lang="fr-FR" sz="1350" dirty="0">
                <a:latin typeface="Arial" panose="020B0604020202020204" pitchFamily="34" charset="0"/>
                <a:cs typeface="Arial" panose="020B0604020202020204" pitchFamily="34" charset="0"/>
              </a:rPr>
              <a:t>Puis il </a:t>
            </a:r>
            <a:r>
              <a:rPr lang="fr-FR" sz="1350" dirty="0">
                <a:solidFill>
                  <a:schemeClr val="accent6">
                    <a:lumMod val="75000"/>
                  </a:schemeClr>
                </a:solidFill>
                <a:latin typeface="Arial" panose="020B0604020202020204" pitchFamily="34" charset="0"/>
                <a:cs typeface="Arial" panose="020B0604020202020204" pitchFamily="34" charset="0"/>
              </a:rPr>
              <a:t>(Joseph) </a:t>
            </a:r>
            <a:r>
              <a:rPr lang="fr-FR" sz="1350" dirty="0">
                <a:latin typeface="Arial" panose="020B0604020202020204" pitchFamily="34" charset="0"/>
                <a:cs typeface="Arial" panose="020B0604020202020204" pitchFamily="34" charset="0"/>
              </a:rPr>
              <a:t>roula une grande pierre à l'entrée du tombeau et s'en alla.</a:t>
            </a:r>
          </a:p>
          <a:p>
            <a:r>
              <a:rPr lang="fr-FR" sz="1350" dirty="0">
                <a:solidFill>
                  <a:srgbClr val="00CC00"/>
                </a:solidFill>
                <a:latin typeface="Arial" panose="020B0604020202020204" pitchFamily="34" charset="0"/>
                <a:cs typeface="Arial" panose="020B0604020202020204" pitchFamily="34" charset="0"/>
              </a:rPr>
              <a:t>Et Marie de </a:t>
            </a:r>
            <a:r>
              <a:rPr lang="fr-FR" sz="1350" dirty="0" err="1">
                <a:solidFill>
                  <a:srgbClr val="00CC00"/>
                </a:solidFill>
                <a:latin typeface="Arial" panose="020B0604020202020204" pitchFamily="34" charset="0"/>
                <a:cs typeface="Arial" panose="020B0604020202020204" pitchFamily="34" charset="0"/>
              </a:rPr>
              <a:t>Magdala</a:t>
            </a:r>
            <a:r>
              <a:rPr lang="fr-FR" sz="1350" dirty="0">
                <a:solidFill>
                  <a:srgbClr val="00CC00"/>
                </a:solidFill>
                <a:latin typeface="Arial" panose="020B0604020202020204" pitchFamily="34" charset="0"/>
                <a:cs typeface="Arial" panose="020B0604020202020204" pitchFamily="34" charset="0"/>
              </a:rPr>
              <a:t> et Marie, mère de Joseph, regardaient où on le mettait.</a:t>
            </a:r>
          </a:p>
          <a:p>
            <a:r>
              <a:rPr lang="fr-FR" sz="1350" dirty="0">
                <a:latin typeface="Arial" panose="020B0604020202020204" pitchFamily="34" charset="0"/>
                <a:cs typeface="Arial" panose="020B0604020202020204" pitchFamily="34" charset="0"/>
              </a:rPr>
              <a:t>Et Marie de </a:t>
            </a:r>
            <a:r>
              <a:rPr lang="fr-FR" sz="1350" dirty="0" err="1">
                <a:latin typeface="Arial" panose="020B0604020202020204" pitchFamily="34" charset="0"/>
                <a:cs typeface="Arial" panose="020B0604020202020204" pitchFamily="34" charset="0"/>
              </a:rPr>
              <a:t>Magdala</a:t>
            </a:r>
            <a:r>
              <a:rPr lang="fr-FR" sz="1350" dirty="0">
                <a:latin typeface="Arial" panose="020B0604020202020204" pitchFamily="34" charset="0"/>
                <a:cs typeface="Arial" panose="020B0604020202020204" pitchFamily="34" charset="0"/>
              </a:rPr>
              <a:t> et l'autre Marie étaient là assises vis-à-vis du sépulcre.</a:t>
            </a:r>
          </a:p>
          <a:p>
            <a:r>
              <a:rPr lang="fr-FR" sz="1350" dirty="0">
                <a:solidFill>
                  <a:srgbClr val="7030A0"/>
                </a:solidFill>
                <a:latin typeface="Arial" panose="020B0604020202020204" pitchFamily="34" charset="0"/>
                <a:cs typeface="Arial" panose="020B0604020202020204" pitchFamily="34" charset="0"/>
              </a:rPr>
              <a:t>Puis elles </a:t>
            </a:r>
            <a:r>
              <a:rPr lang="fr-FR" sz="1350" dirty="0">
                <a:solidFill>
                  <a:schemeClr val="accent6">
                    <a:lumMod val="75000"/>
                  </a:schemeClr>
                </a:solidFill>
                <a:latin typeface="Arial" panose="020B0604020202020204" pitchFamily="34" charset="0"/>
                <a:cs typeface="Arial" panose="020B0604020202020204" pitchFamily="34" charset="0"/>
              </a:rPr>
              <a:t>(les femmes de Galilée) </a:t>
            </a:r>
            <a:r>
              <a:rPr lang="fr-FR" sz="1350" dirty="0">
                <a:solidFill>
                  <a:srgbClr val="7030A0"/>
                </a:solidFill>
                <a:latin typeface="Arial" panose="020B0604020202020204" pitchFamily="34" charset="0"/>
                <a:cs typeface="Arial" panose="020B0604020202020204" pitchFamily="34" charset="0"/>
              </a:rPr>
              <a:t>repartirent </a:t>
            </a:r>
            <a:r>
              <a:rPr lang="fr-FR" sz="1350" dirty="0">
                <a:solidFill>
                  <a:schemeClr val="accent6">
                    <a:lumMod val="75000"/>
                  </a:schemeClr>
                </a:solidFill>
                <a:latin typeface="Arial" panose="020B0604020202020204" pitchFamily="34" charset="0"/>
                <a:cs typeface="Arial" panose="020B0604020202020204" pitchFamily="34" charset="0"/>
              </a:rPr>
              <a:t>(chez elles pendant les dernières heures de la nuit de pâque)</a:t>
            </a:r>
            <a:r>
              <a:rPr lang="fr-FR" sz="1350" dirty="0">
                <a:solidFill>
                  <a:srgbClr val="7030A0"/>
                </a:solidFill>
                <a:latin typeface="Arial" panose="020B0604020202020204" pitchFamily="34" charset="0"/>
                <a:cs typeface="Arial" panose="020B0604020202020204" pitchFamily="34" charset="0"/>
              </a:rPr>
              <a:t>…</a:t>
            </a:r>
          </a:p>
        </p:txBody>
      </p:sp>
      <p:sp>
        <p:nvSpPr>
          <p:cNvPr id="10" name="ZoneTexte 9"/>
          <p:cNvSpPr txBox="1"/>
          <p:nvPr/>
        </p:nvSpPr>
        <p:spPr>
          <a:xfrm>
            <a:off x="6747666" y="2899690"/>
            <a:ext cx="2448271" cy="1338828"/>
          </a:xfrm>
          <a:prstGeom prst="rect">
            <a:avLst/>
          </a:prstGeom>
          <a:noFill/>
        </p:spPr>
        <p:txBody>
          <a:bodyPr wrap="square" rtlCol="0">
            <a:spAutoFit/>
          </a:bodyPr>
          <a:lstStyle/>
          <a:p>
            <a:r>
              <a:rPr lang="fr-FR" sz="1350" dirty="0">
                <a:solidFill>
                  <a:srgbClr val="7030A0"/>
                </a:solidFill>
                <a:latin typeface="Arial" panose="020B0604020202020204" pitchFamily="34" charset="0"/>
                <a:cs typeface="Arial" panose="020B0604020202020204" pitchFamily="34" charset="0"/>
              </a:rPr>
              <a:t>Luc 23.55</a:t>
            </a:r>
          </a:p>
          <a:p>
            <a:r>
              <a:rPr lang="fr-FR" sz="1350" dirty="0">
                <a:solidFill>
                  <a:srgbClr val="9D87B7"/>
                </a:solidFill>
                <a:latin typeface="Arial" panose="020B0604020202020204" pitchFamily="34" charset="0"/>
                <a:cs typeface="Arial" panose="020B0604020202020204" pitchFamily="34" charset="0"/>
              </a:rPr>
              <a:t>Femmes « sans nom »</a:t>
            </a:r>
          </a:p>
          <a:p>
            <a:r>
              <a:rPr lang="fr-FR" sz="1350" dirty="0">
                <a:latin typeface="Arial" panose="020B0604020202020204" pitchFamily="34" charset="0"/>
                <a:cs typeface="Arial" panose="020B0604020202020204" pitchFamily="34" charset="0"/>
              </a:rPr>
              <a:t>Matt 27.60b</a:t>
            </a:r>
          </a:p>
          <a:p>
            <a:r>
              <a:rPr lang="fr-FR" sz="1350" dirty="0">
                <a:solidFill>
                  <a:srgbClr val="00CC00"/>
                </a:solidFill>
                <a:latin typeface="Arial" panose="020B0604020202020204" pitchFamily="34" charset="0"/>
                <a:cs typeface="Arial" panose="020B0604020202020204" pitchFamily="34" charset="0"/>
              </a:rPr>
              <a:t>Marc 15.47</a:t>
            </a:r>
          </a:p>
          <a:p>
            <a:r>
              <a:rPr lang="fr-FR" sz="1350" dirty="0">
                <a:latin typeface="Arial" panose="020B0604020202020204" pitchFamily="34" charset="0"/>
                <a:cs typeface="Arial" panose="020B0604020202020204" pitchFamily="34" charset="0"/>
              </a:rPr>
              <a:t>Matt 27.61</a:t>
            </a:r>
          </a:p>
          <a:p>
            <a:r>
              <a:rPr lang="fr-FR" sz="1350" dirty="0">
                <a:solidFill>
                  <a:srgbClr val="7030A0"/>
                </a:solidFill>
                <a:latin typeface="Arial" panose="020B0604020202020204" pitchFamily="34" charset="0"/>
                <a:cs typeface="Arial" panose="020B0604020202020204" pitchFamily="34" charset="0"/>
              </a:rPr>
              <a:t>Luc 23.56a</a:t>
            </a:r>
          </a:p>
        </p:txBody>
      </p:sp>
      <p:pic>
        <p:nvPicPr>
          <p:cNvPr id="11"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267" y="937614"/>
            <a:ext cx="706793" cy="5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6051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fade">
                                      <p:cBhvr>
                                        <p:cTn id="25" dur="500"/>
                                        <p:tgtEl>
                                          <p:spTgt spid="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fade">
                                      <p:cBhvr>
                                        <p:cTn id="30" dur="500"/>
                                        <p:tgtEl>
                                          <p:spTgt spid="1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fade">
                                      <p:cBhvr>
                                        <p:cTn id="35" dur="500"/>
                                        <p:tgtEl>
                                          <p:spTgt spid="1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xEl>
                                              <p:pRg st="4" end="4"/>
                                            </p:txEl>
                                          </p:spTgt>
                                        </p:tgtEl>
                                        <p:attrNameLst>
                                          <p:attrName>style.visibility</p:attrName>
                                        </p:attrNameLst>
                                      </p:cBhvr>
                                      <p:to>
                                        <p:strVal val="visible"/>
                                      </p:to>
                                    </p:set>
                                    <p:animEffect transition="in" filter="fade">
                                      <p:cBhvr>
                                        <p:cTn id="40" dur="500"/>
                                        <p:tgtEl>
                                          <p:spTgt spid="1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fade">
                                      <p:cBhvr>
                                        <p:cTn id="58" dur="500"/>
                                        <p:tgtEl>
                                          <p:spTgt spid="9">
                                            <p:txEl>
                                              <p:pRg st="1" end="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500"/>
                                        <p:tgtEl>
                                          <p:spTgt spid="1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
                                            <p:txEl>
                                              <p:pRg st="2" end="2"/>
                                            </p:txEl>
                                          </p:spTgt>
                                        </p:tgtEl>
                                        <p:attrNameLst>
                                          <p:attrName>style.visibility</p:attrName>
                                        </p:attrNameLst>
                                      </p:cBhvr>
                                      <p:to>
                                        <p:strVal val="visible"/>
                                      </p:to>
                                    </p:set>
                                    <p:animEffect transition="in" filter="fade">
                                      <p:cBhvr>
                                        <p:cTn id="66" dur="500"/>
                                        <p:tgtEl>
                                          <p:spTgt spid="9">
                                            <p:txEl>
                                              <p:pRg st="2" end="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0">
                                            <p:txEl>
                                              <p:pRg st="3" end="3"/>
                                            </p:txEl>
                                          </p:spTgt>
                                        </p:tgtEl>
                                        <p:attrNameLst>
                                          <p:attrName>style.visibility</p:attrName>
                                        </p:attrNameLst>
                                      </p:cBhvr>
                                      <p:to>
                                        <p:strVal val="visible"/>
                                      </p:to>
                                    </p:set>
                                    <p:animEffect transition="in" filter="fade">
                                      <p:cBhvr>
                                        <p:cTn id="69" dur="500"/>
                                        <p:tgtEl>
                                          <p:spTgt spid="10">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xEl>
                                              <p:pRg st="3" end="3"/>
                                            </p:txEl>
                                          </p:spTgt>
                                        </p:tgtEl>
                                        <p:attrNameLst>
                                          <p:attrName>style.visibility</p:attrName>
                                        </p:attrNameLst>
                                      </p:cBhvr>
                                      <p:to>
                                        <p:strVal val="visible"/>
                                      </p:to>
                                    </p:set>
                                    <p:animEffect transition="in" filter="fade">
                                      <p:cBhvr>
                                        <p:cTn id="74" dur="500"/>
                                        <p:tgtEl>
                                          <p:spTgt spid="9">
                                            <p:txEl>
                                              <p:pRg st="3" end="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0">
                                            <p:txEl>
                                              <p:pRg st="4" end="4"/>
                                            </p:txEl>
                                          </p:spTgt>
                                        </p:tgtEl>
                                        <p:attrNameLst>
                                          <p:attrName>style.visibility</p:attrName>
                                        </p:attrNameLst>
                                      </p:cBhvr>
                                      <p:to>
                                        <p:strVal val="visible"/>
                                      </p:to>
                                    </p:set>
                                    <p:animEffect transition="in" filter="fade">
                                      <p:cBhvr>
                                        <p:cTn id="77" dur="500"/>
                                        <p:tgtEl>
                                          <p:spTgt spid="10">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xEl>
                                              <p:pRg st="4" end="4"/>
                                            </p:txEl>
                                          </p:spTgt>
                                        </p:tgtEl>
                                        <p:attrNameLst>
                                          <p:attrName>style.visibility</p:attrName>
                                        </p:attrNameLst>
                                      </p:cBhvr>
                                      <p:to>
                                        <p:strVal val="visible"/>
                                      </p:to>
                                    </p:set>
                                    <p:animEffect transition="in" filter="fade">
                                      <p:cBhvr>
                                        <p:cTn id="82" dur="500"/>
                                        <p:tgtEl>
                                          <p:spTgt spid="9">
                                            <p:txEl>
                                              <p:pRg st="4" end="4"/>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10">
                                            <p:txEl>
                                              <p:pRg st="5" end="5"/>
                                            </p:txEl>
                                          </p:spTgt>
                                        </p:tgtEl>
                                        <p:attrNameLst>
                                          <p:attrName>style.visibility</p:attrName>
                                        </p:attrNameLst>
                                      </p:cBhvr>
                                      <p:to>
                                        <p:strVal val="visible"/>
                                      </p:to>
                                    </p:set>
                                    <p:animEffect transition="in" filter="fade">
                                      <p:cBhvr>
                                        <p:cTn id="8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36</a:t>
            </a:fld>
            <a:endParaRPr lang="fr-FR" dirty="0">
              <a:solidFill>
                <a:schemeClr val="bg1">
                  <a:lumMod val="75000"/>
                </a:schemeClr>
              </a:solidFill>
            </a:endParaRPr>
          </a:p>
        </p:txBody>
      </p:sp>
      <p:sp>
        <p:nvSpPr>
          <p:cNvPr id="13" name="Double Wave 8"/>
          <p:cNvSpPr/>
          <p:nvPr/>
        </p:nvSpPr>
        <p:spPr>
          <a:xfrm rot="5400000">
            <a:off x="-2516509" y="2389333"/>
            <a:ext cx="5117748" cy="301775"/>
          </a:xfrm>
          <a:prstGeom prst="doubleWave">
            <a:avLst>
              <a:gd name="adj1" fmla="val 12500"/>
              <a:gd name="adj2" fmla="val 1880"/>
            </a:avLst>
          </a:prstGeom>
          <a:gradFill flip="none" rotWithShape="1">
            <a:gsLst>
              <a:gs pos="0">
                <a:srgbClr val="FFFF00"/>
              </a:gs>
              <a:gs pos="100000">
                <a:srgbClr val="FFFF00"/>
              </a:gs>
            </a:gsLst>
            <a:lin ang="0" scaled="1"/>
            <a:tileRect/>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dirty="0">
                <a:latin typeface="Charlemagne Std" pitchFamily="82" charset="0"/>
                <a:ea typeface="Batang" panose="02030600000101010101" pitchFamily="18" charset="-127"/>
                <a:cs typeface="Arial" panose="020B0604020202020204" pitchFamily="34" charset="0"/>
              </a:rPr>
              <a:t>~ </a:t>
            </a:r>
            <a:r>
              <a:rPr lang="fr-FR" sz="2000" u="sng" dirty="0">
                <a:latin typeface="Charlemagne Std" pitchFamily="82" charset="0"/>
                <a:ea typeface="Batang" panose="02030600000101010101" pitchFamily="18" charset="-127"/>
                <a:cs typeface="Arial" panose="020B0604020202020204" pitchFamily="34" charset="0"/>
              </a:rPr>
              <a:t>Jeudi 15 </a:t>
            </a:r>
            <a:r>
              <a:rPr lang="fr-FR" sz="2000" u="sng" dirty="0" err="1">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1</a:t>
            </a:r>
            <a:r>
              <a:rPr lang="fr-FR" sz="2000" u="sng" baseline="30000" dirty="0">
                <a:latin typeface="Charlemagne Std" pitchFamily="82" charset="0"/>
                <a:ea typeface="Batang" panose="02030600000101010101" pitchFamily="18" charset="-127"/>
                <a:cs typeface="Arial" panose="020B0604020202020204" pitchFamily="34" charset="0"/>
              </a:rPr>
              <a:t>er</a:t>
            </a:r>
            <a:r>
              <a:rPr lang="fr-FR" sz="2000" u="sng" dirty="0">
                <a:latin typeface="Charlemagne Std" pitchFamily="82" charset="0"/>
                <a:ea typeface="Batang" panose="02030600000101010101" pitchFamily="18" charset="-127"/>
                <a:cs typeface="Arial" panose="020B0604020202020204" pitchFamily="34" charset="0"/>
              </a:rPr>
              <a:t> shabbat (PSL)</a:t>
            </a:r>
            <a:r>
              <a:rPr lang="fr-FR" sz="2000" dirty="0">
                <a:latin typeface="Charlemagne Std" pitchFamily="82" charset="0"/>
                <a:ea typeface="Batang" panose="02030600000101010101" pitchFamily="18" charset="-127"/>
                <a:cs typeface="Arial" panose="020B0604020202020204" pitchFamily="34" charset="0"/>
              </a:rPr>
              <a:t>~</a:t>
            </a:r>
          </a:p>
        </p:txBody>
      </p:sp>
      <p:sp>
        <p:nvSpPr>
          <p:cNvPr id="14" name="ZoneTexte 13"/>
          <p:cNvSpPr txBox="1"/>
          <p:nvPr/>
        </p:nvSpPr>
        <p:spPr>
          <a:xfrm>
            <a:off x="193255" y="844905"/>
            <a:ext cx="6538985" cy="2585323"/>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Le jour suivant, qui était </a:t>
            </a:r>
            <a:r>
              <a:rPr lang="fr-FR" sz="1350" u="sng" dirty="0">
                <a:latin typeface="Arial" panose="020B0604020202020204" pitchFamily="34" charset="0"/>
                <a:cs typeface="Arial" panose="020B0604020202020204" pitchFamily="34" charset="0"/>
              </a:rPr>
              <a:t>le lendemain de la préparation du shabbat</a:t>
            </a:r>
            <a:r>
              <a:rPr lang="fr-FR" sz="1350" dirty="0">
                <a:latin typeface="Arial" panose="020B0604020202020204" pitchFamily="34" charset="0"/>
                <a:cs typeface="Arial" panose="020B0604020202020204" pitchFamily="34" charset="0"/>
              </a:rPr>
              <a:t>, les principaux sacrificateurs et les pharisiens allèrent ensemble vers Pilate, et lui dirent : Seigneur, nous nous souvenons que, quand ce séducteur vivait, il disait : je ressusciterai dans trois jours.</a:t>
            </a:r>
          </a:p>
          <a:p>
            <a:r>
              <a:rPr lang="fr-FR" sz="1350" dirty="0">
                <a:latin typeface="Arial" panose="020B0604020202020204" pitchFamily="34" charset="0"/>
                <a:cs typeface="Arial" panose="020B0604020202020204" pitchFamily="34" charset="0"/>
              </a:rPr>
              <a:t>Commande donc que le sépulcre soit gardé sûrement jusqu'au troisième jour, de peur que ses disciples ne viennent de nuit, et n'enlèvent son corps, et qu'ils ne disent au peuple : il est ressuscité des morts.</a:t>
            </a:r>
          </a:p>
          <a:p>
            <a:r>
              <a:rPr lang="fr-FR" sz="1350" dirty="0">
                <a:latin typeface="Arial" panose="020B0604020202020204" pitchFamily="34" charset="0"/>
                <a:cs typeface="Arial" panose="020B0604020202020204" pitchFamily="34" charset="0"/>
              </a:rPr>
              <a:t>Cette dernière imposture serait pire que la première.</a:t>
            </a:r>
          </a:p>
          <a:p>
            <a:r>
              <a:rPr lang="fr-FR" sz="1350" dirty="0">
                <a:latin typeface="Arial" panose="020B0604020202020204" pitchFamily="34" charset="0"/>
                <a:cs typeface="Arial" panose="020B0604020202020204" pitchFamily="34" charset="0"/>
              </a:rPr>
              <a:t>Pilate leur dit : vous avez une garde; allez, et faites-le garder comme vous l'entendrez.</a:t>
            </a:r>
          </a:p>
          <a:p>
            <a:r>
              <a:rPr lang="fr-FR" sz="1350" dirty="0">
                <a:latin typeface="Arial" panose="020B0604020202020204" pitchFamily="34" charset="0"/>
                <a:cs typeface="Arial" panose="020B0604020202020204" pitchFamily="34" charset="0"/>
              </a:rPr>
              <a:t>S'en étant donc allés, ils s'assurèrent du sépulcre, en scellant la pierre, et en y mettant la garde.</a:t>
            </a:r>
          </a:p>
        </p:txBody>
      </p:sp>
      <p:sp>
        <p:nvSpPr>
          <p:cNvPr id="15" name="ZoneTexte 14"/>
          <p:cNvSpPr txBox="1"/>
          <p:nvPr/>
        </p:nvSpPr>
        <p:spPr>
          <a:xfrm>
            <a:off x="6732242" y="844905"/>
            <a:ext cx="2448271" cy="507831"/>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Matt 27.62/66</a:t>
            </a:r>
          </a:p>
          <a:p>
            <a:r>
              <a:rPr lang="fr-FR" sz="1350" dirty="0">
                <a:solidFill>
                  <a:schemeClr val="tx2">
                    <a:lumMod val="60000"/>
                    <a:lumOff val="40000"/>
                  </a:schemeClr>
                </a:solidFill>
                <a:latin typeface="Arial" panose="020B0604020202020204" pitchFamily="34" charset="0"/>
                <a:cs typeface="Arial" panose="020B0604020202020204" pitchFamily="34" charset="0"/>
              </a:rPr>
              <a:t>Dont parle Jean (19.31)</a:t>
            </a:r>
          </a:p>
        </p:txBody>
      </p:sp>
      <p:sp>
        <p:nvSpPr>
          <p:cNvPr id="16" name="ZoneTexte 15"/>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Nous sommes au 1</a:t>
            </a:r>
            <a:r>
              <a:rPr lang="fr-FR" sz="1400" baseline="30000" dirty="0">
                <a:solidFill>
                  <a:schemeClr val="accent6">
                    <a:lumMod val="75000"/>
                  </a:schemeClr>
                </a:solidFill>
                <a:latin typeface="Arial" panose="020B0604020202020204" pitchFamily="34" charset="0"/>
                <a:cs typeface="Arial" panose="020B0604020202020204" pitchFamily="34" charset="0"/>
              </a:rPr>
              <a:t>er</a:t>
            </a:r>
            <a:r>
              <a:rPr lang="fr-FR" sz="1400" dirty="0">
                <a:solidFill>
                  <a:schemeClr val="accent6">
                    <a:lumMod val="75000"/>
                  </a:schemeClr>
                </a:solidFill>
                <a:latin typeface="Arial" panose="020B0604020202020204" pitchFamily="34" charset="0"/>
                <a:cs typeface="Arial" panose="020B0604020202020204" pitchFamily="34" charset="0"/>
              </a:rPr>
              <a:t> shabbat (15 </a:t>
            </a:r>
            <a:r>
              <a:rPr lang="fr-FR" sz="1400" dirty="0" err="1">
                <a:solidFill>
                  <a:schemeClr val="accent6">
                    <a:lumMod val="75000"/>
                  </a:schemeClr>
                </a:solidFill>
                <a:latin typeface="Arial" panose="020B0604020202020204" pitchFamily="34" charset="0"/>
                <a:cs typeface="Arial" panose="020B0604020202020204" pitchFamily="34" charset="0"/>
              </a:rPr>
              <a:t>aviv</a:t>
            </a:r>
            <a:r>
              <a:rPr lang="fr-FR" sz="1400" dirty="0">
                <a:solidFill>
                  <a:schemeClr val="accent6">
                    <a:lumMod val="75000"/>
                  </a:schemeClr>
                </a:solidFill>
                <a:latin typeface="Arial" panose="020B0604020202020204" pitchFamily="34" charset="0"/>
                <a:cs typeface="Arial" panose="020B0604020202020204" pitchFamily="34" charset="0"/>
              </a:rPr>
              <a:t>) de la fête des pains sans levain.</a:t>
            </a:r>
          </a:p>
        </p:txBody>
      </p:sp>
    </p:spTree>
    <p:extLst>
      <p:ext uri="{BB962C8B-B14F-4D97-AF65-F5344CB8AC3E}">
        <p14:creationId xmlns:p14="http://schemas.microsoft.com/office/powerpoint/2010/main" val="171322811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5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fade">
                                      <p:cBhvr>
                                        <p:cTn id="30" dur="500"/>
                                        <p:tgtEl>
                                          <p:spTgt spid="1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fade">
                                      <p:cBhvr>
                                        <p:cTn id="35" dur="500"/>
                                        <p:tgtEl>
                                          <p:spTgt spid="1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xEl>
                                              <p:pRg st="4" end="4"/>
                                            </p:txEl>
                                          </p:spTgt>
                                        </p:tgtEl>
                                        <p:attrNameLst>
                                          <p:attrName>style.visibility</p:attrName>
                                        </p:attrNameLst>
                                      </p:cBhvr>
                                      <p:to>
                                        <p:strVal val="visible"/>
                                      </p:to>
                                    </p:set>
                                    <p:animEffect transition="in" filter="fade">
                                      <p:cBhvr>
                                        <p:cTn id="40"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37</a:t>
            </a:fld>
            <a:endParaRPr lang="fr-FR" dirty="0">
              <a:solidFill>
                <a:schemeClr val="bg1">
                  <a:lumMod val="75000"/>
                </a:schemeClr>
              </a:solidFill>
            </a:endParaRPr>
          </a:p>
        </p:txBody>
      </p:sp>
      <p:sp>
        <p:nvSpPr>
          <p:cNvPr id="9" name="ZoneTexte 8"/>
          <p:cNvSpPr txBox="1"/>
          <p:nvPr/>
        </p:nvSpPr>
        <p:spPr>
          <a:xfrm>
            <a:off x="6690732" y="909663"/>
            <a:ext cx="2448271" cy="923330"/>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Marc 16.1</a:t>
            </a:r>
          </a:p>
          <a:p>
            <a:endParaRPr lang="fr-FR" sz="1350" dirty="0">
              <a:solidFill>
                <a:srgbClr val="00CC00"/>
              </a:solidFill>
              <a:latin typeface="Arial" panose="020B0604020202020204" pitchFamily="34" charset="0"/>
              <a:cs typeface="Arial" panose="020B0604020202020204" pitchFamily="34" charset="0"/>
            </a:endParaRPr>
          </a:p>
          <a:p>
            <a:endParaRPr lang="fr-FR" sz="1350" dirty="0">
              <a:solidFill>
                <a:srgbClr val="00CC00"/>
              </a:solidFill>
              <a:latin typeface="Arial" panose="020B0604020202020204" pitchFamily="34" charset="0"/>
              <a:cs typeface="Arial" panose="020B0604020202020204" pitchFamily="34" charset="0"/>
            </a:endParaRPr>
          </a:p>
          <a:p>
            <a:r>
              <a:rPr lang="fr-FR" sz="1350" dirty="0">
                <a:solidFill>
                  <a:srgbClr val="7030A0"/>
                </a:solidFill>
                <a:latin typeface="Arial" panose="020B0604020202020204" pitchFamily="34" charset="0"/>
                <a:cs typeface="Arial" panose="020B0604020202020204" pitchFamily="34" charset="0"/>
              </a:rPr>
              <a:t>Luc 23.56b</a:t>
            </a:r>
          </a:p>
        </p:txBody>
      </p:sp>
      <p:sp>
        <p:nvSpPr>
          <p:cNvPr id="11" name="ZoneTexte 10"/>
          <p:cNvSpPr txBox="1"/>
          <p:nvPr/>
        </p:nvSpPr>
        <p:spPr>
          <a:xfrm>
            <a:off x="193254" y="909663"/>
            <a:ext cx="6538985" cy="923330"/>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Après que le shabbat fut passé </a:t>
            </a:r>
            <a:r>
              <a:rPr lang="fr-FR" sz="1350" dirty="0">
                <a:solidFill>
                  <a:schemeClr val="accent6">
                    <a:lumMod val="75000"/>
                  </a:schemeClr>
                </a:solidFill>
                <a:latin typeface="Arial" panose="020B0604020202020204" pitchFamily="34" charset="0"/>
                <a:cs typeface="Arial" panose="020B0604020202020204" pitchFamily="34" charset="0"/>
              </a:rPr>
              <a:t>(le 1</a:t>
            </a:r>
            <a:r>
              <a:rPr lang="fr-FR" sz="1350" baseline="30000" dirty="0">
                <a:solidFill>
                  <a:schemeClr val="accent6">
                    <a:lumMod val="75000"/>
                  </a:schemeClr>
                </a:solidFill>
                <a:latin typeface="Arial" panose="020B0604020202020204" pitchFamily="34" charset="0"/>
                <a:cs typeface="Arial" panose="020B0604020202020204" pitchFamily="34" charset="0"/>
              </a:rPr>
              <a:t>er</a:t>
            </a:r>
            <a:r>
              <a:rPr lang="fr-FR" sz="1350" dirty="0">
                <a:solidFill>
                  <a:schemeClr val="accent6">
                    <a:lumMod val="75000"/>
                  </a:schemeClr>
                </a:solidFill>
                <a:latin typeface="Arial" panose="020B0604020202020204" pitchFamily="34" charset="0"/>
                <a:cs typeface="Arial" panose="020B0604020202020204" pitchFamily="34" charset="0"/>
              </a:rPr>
              <a:t> shabbat de la fête des pains sans levain)</a:t>
            </a:r>
            <a:r>
              <a:rPr lang="fr-FR" sz="1350" dirty="0">
                <a:solidFill>
                  <a:srgbClr val="00CC00"/>
                </a:solidFill>
                <a:latin typeface="Arial" panose="020B0604020202020204" pitchFamily="34" charset="0"/>
                <a:cs typeface="Arial" panose="020B0604020202020204" pitchFamily="34" charset="0"/>
              </a:rPr>
              <a:t>, Marie de </a:t>
            </a:r>
            <a:r>
              <a:rPr lang="fr-FR" sz="1350" dirty="0" err="1">
                <a:solidFill>
                  <a:srgbClr val="00CC00"/>
                </a:solidFill>
                <a:latin typeface="Arial" panose="020B0604020202020204" pitchFamily="34" charset="0"/>
                <a:cs typeface="Arial" panose="020B0604020202020204" pitchFamily="34" charset="0"/>
              </a:rPr>
              <a:t>Magdala</a:t>
            </a:r>
            <a:r>
              <a:rPr lang="fr-FR" sz="1350" dirty="0">
                <a:solidFill>
                  <a:srgbClr val="00CC00"/>
                </a:solidFill>
                <a:latin typeface="Arial" panose="020B0604020202020204" pitchFamily="34" charset="0"/>
                <a:cs typeface="Arial" panose="020B0604020202020204" pitchFamily="34" charset="0"/>
              </a:rPr>
              <a:t>, Marie, mère de Jacques, et Salomé, achetèrent des aromates pour venir embaumer le corps.</a:t>
            </a:r>
          </a:p>
          <a:p>
            <a:r>
              <a:rPr lang="fr-FR" sz="1350" dirty="0">
                <a:solidFill>
                  <a:srgbClr val="7030A0"/>
                </a:solidFill>
                <a:latin typeface="Arial" panose="020B0604020202020204" pitchFamily="34" charset="0"/>
                <a:cs typeface="Arial" panose="020B0604020202020204" pitchFamily="34" charset="0"/>
              </a:rPr>
              <a:t>… elles préparèrent des aromates et des parfums…</a:t>
            </a:r>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latin typeface="Charlemagne Std" pitchFamily="82" charset="0"/>
                <a:ea typeface="Batang" panose="02030600000101010101" pitchFamily="18" charset="-127"/>
                <a:cs typeface="Arial" panose="020B0604020202020204" pitchFamily="34" charset="0"/>
              </a:rPr>
              <a:t>Vendredi 16 </a:t>
            </a:r>
            <a:r>
              <a:rPr lang="fr-FR" sz="2000" u="sng" dirty="0" err="1">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Les femmes préparent les aromates une fois le 1</a:t>
            </a:r>
            <a:r>
              <a:rPr lang="fr-FR" sz="1400" baseline="30000" dirty="0">
                <a:solidFill>
                  <a:schemeClr val="accent6">
                    <a:lumMod val="75000"/>
                  </a:schemeClr>
                </a:solidFill>
                <a:latin typeface="Arial" panose="020B0604020202020204" pitchFamily="34" charset="0"/>
                <a:cs typeface="Arial" panose="020B0604020202020204" pitchFamily="34" charset="0"/>
              </a:rPr>
              <a:t>er</a:t>
            </a:r>
            <a:r>
              <a:rPr lang="fr-FR" sz="1400" dirty="0">
                <a:solidFill>
                  <a:schemeClr val="accent6">
                    <a:lumMod val="75000"/>
                  </a:schemeClr>
                </a:solidFill>
                <a:latin typeface="Arial" panose="020B0604020202020204" pitchFamily="34" charset="0"/>
                <a:cs typeface="Arial" panose="020B0604020202020204" pitchFamily="34" charset="0"/>
              </a:rPr>
              <a:t> shabbat (15 </a:t>
            </a:r>
            <a:r>
              <a:rPr lang="fr-FR" sz="1400" dirty="0" err="1">
                <a:solidFill>
                  <a:schemeClr val="accent6">
                    <a:lumMod val="75000"/>
                  </a:schemeClr>
                </a:solidFill>
                <a:latin typeface="Arial" panose="020B0604020202020204" pitchFamily="34" charset="0"/>
                <a:cs typeface="Arial" panose="020B0604020202020204" pitchFamily="34" charset="0"/>
              </a:rPr>
              <a:t>aviv</a:t>
            </a:r>
            <a:r>
              <a:rPr lang="fr-FR" sz="1400" dirty="0">
                <a:solidFill>
                  <a:schemeClr val="accent6">
                    <a:lumMod val="75000"/>
                  </a:schemeClr>
                </a:solidFill>
                <a:latin typeface="Arial" panose="020B0604020202020204" pitchFamily="34" charset="0"/>
                <a:cs typeface="Arial" panose="020B0604020202020204" pitchFamily="34" charset="0"/>
              </a:rPr>
              <a:t>) de la fête des pains sans levain passé.</a:t>
            </a:r>
          </a:p>
        </p:txBody>
      </p:sp>
      <p:sp>
        <p:nvSpPr>
          <p:cNvPr id="14" name="Double Wave 8"/>
          <p:cNvSpPr/>
          <p:nvPr/>
        </p:nvSpPr>
        <p:spPr>
          <a:xfrm rot="5400000">
            <a:off x="-2516509" y="2434879"/>
            <a:ext cx="5117748" cy="301775"/>
          </a:xfrm>
          <a:prstGeom prst="doubleWave">
            <a:avLst>
              <a:gd name="adj1" fmla="val 12500"/>
              <a:gd name="adj2" fmla="val 1880"/>
            </a:avLst>
          </a:prstGeom>
          <a:gradFill flip="none" rotWithShape="1">
            <a:gsLst>
              <a:gs pos="0">
                <a:srgbClr val="FFFF00"/>
              </a:gs>
              <a:gs pos="100000">
                <a:srgbClr val="FFFF00"/>
              </a:gs>
            </a:gsLst>
            <a:lin ang="0" scaled="1"/>
            <a:tileRect/>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ZoneTexte 16"/>
          <p:cNvSpPr txBox="1"/>
          <p:nvPr/>
        </p:nvSpPr>
        <p:spPr>
          <a:xfrm>
            <a:off x="1511657" y="1826661"/>
            <a:ext cx="6120679" cy="1338828"/>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Le 14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veille du 1</a:t>
            </a:r>
            <a:r>
              <a:rPr lang="fr-FR" sz="1350" baseline="30000" dirty="0">
                <a:solidFill>
                  <a:schemeClr val="accent6">
                    <a:lumMod val="75000"/>
                  </a:schemeClr>
                </a:solidFill>
                <a:latin typeface="Arial" panose="020B0604020202020204" pitchFamily="34" charset="0"/>
                <a:cs typeface="Arial" panose="020B0604020202020204" pitchFamily="34" charset="0"/>
              </a:rPr>
              <a:t>er</a:t>
            </a:r>
            <a:r>
              <a:rPr lang="fr-FR" sz="1350" dirty="0">
                <a:solidFill>
                  <a:schemeClr val="accent6">
                    <a:lumMod val="75000"/>
                  </a:schemeClr>
                </a:solidFill>
                <a:latin typeface="Arial" panose="020B0604020202020204" pitchFamily="34" charset="0"/>
                <a:cs typeface="Arial" panose="020B0604020202020204" pitchFamily="34" charset="0"/>
              </a:rPr>
              <a:t> shabbat de la fête des pains sans levain (15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est appelé « jour de préparation ».</a:t>
            </a:r>
          </a:p>
          <a:p>
            <a:r>
              <a:rPr lang="fr-FR" sz="1350" dirty="0">
                <a:solidFill>
                  <a:schemeClr val="accent6">
                    <a:lumMod val="75000"/>
                  </a:schemeClr>
                </a:solidFill>
                <a:latin typeface="Arial" panose="020B0604020202020204" pitchFamily="34" charset="0"/>
                <a:cs typeface="Arial" panose="020B0604020202020204" pitchFamily="34" charset="0"/>
              </a:rPr>
              <a:t>Le vendredi 16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veille du shabbat hebdomadaire, est aussi un « jour de préparation ».</a:t>
            </a:r>
          </a:p>
          <a:p>
            <a:r>
              <a:rPr lang="fr-FR" sz="1350" dirty="0">
                <a:solidFill>
                  <a:schemeClr val="accent6">
                    <a:lumMod val="75000"/>
                  </a:schemeClr>
                </a:solidFill>
                <a:latin typeface="Arial" panose="020B0604020202020204" pitchFamily="34" charset="0"/>
                <a:cs typeface="Arial" panose="020B0604020202020204" pitchFamily="34" charset="0"/>
              </a:rPr>
              <a:t>Les femmes ont respecté le repos du 1</a:t>
            </a:r>
            <a:r>
              <a:rPr lang="fr-FR" sz="1350" baseline="30000" dirty="0">
                <a:solidFill>
                  <a:schemeClr val="accent6">
                    <a:lumMod val="75000"/>
                  </a:schemeClr>
                </a:solidFill>
                <a:latin typeface="Arial" panose="020B0604020202020204" pitchFamily="34" charset="0"/>
                <a:cs typeface="Arial" panose="020B0604020202020204" pitchFamily="34" charset="0"/>
              </a:rPr>
              <a:t>er</a:t>
            </a:r>
            <a:r>
              <a:rPr lang="fr-FR" sz="1350" dirty="0">
                <a:solidFill>
                  <a:schemeClr val="accent6">
                    <a:lumMod val="75000"/>
                  </a:schemeClr>
                </a:solidFill>
                <a:latin typeface="Arial" panose="020B0604020202020204" pitchFamily="34" charset="0"/>
                <a:cs typeface="Arial" panose="020B0604020202020204" pitchFamily="34" charset="0"/>
              </a:rPr>
              <a:t> jour de la fête des pains sans levain (jeudi 15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a:t>
            </a:r>
          </a:p>
        </p:txBody>
      </p:sp>
      <p:pic>
        <p:nvPicPr>
          <p:cNvPr id="13"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038" y="1832993"/>
            <a:ext cx="706793" cy="5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3160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fade">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fade">
                                      <p:cBhvr>
                                        <p:cTn id="4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38</a:t>
            </a:fld>
            <a:endParaRPr lang="fr-FR" dirty="0">
              <a:solidFill>
                <a:schemeClr val="bg1">
                  <a:lumMod val="75000"/>
                </a:schemeClr>
              </a:solidFill>
            </a:endParaRPr>
          </a:p>
        </p:txBody>
      </p:sp>
      <p:sp>
        <p:nvSpPr>
          <p:cNvPr id="9" name="ZoneTexte 8"/>
          <p:cNvSpPr txBox="1"/>
          <p:nvPr/>
        </p:nvSpPr>
        <p:spPr>
          <a:xfrm>
            <a:off x="6690732" y="909663"/>
            <a:ext cx="2448271" cy="300082"/>
          </a:xfrm>
          <a:prstGeom prst="rect">
            <a:avLst/>
          </a:prstGeom>
          <a:noFill/>
        </p:spPr>
        <p:txBody>
          <a:bodyPr wrap="square" rtlCol="0">
            <a:spAutoFit/>
          </a:bodyPr>
          <a:lstStyle/>
          <a:p>
            <a:r>
              <a:rPr lang="fr-FR" sz="1350" dirty="0">
                <a:solidFill>
                  <a:srgbClr val="7030A0"/>
                </a:solidFill>
                <a:latin typeface="Arial" panose="020B0604020202020204" pitchFamily="34" charset="0"/>
                <a:cs typeface="Arial" panose="020B0604020202020204" pitchFamily="34" charset="0"/>
              </a:rPr>
              <a:t>Luc 23.5c</a:t>
            </a:r>
          </a:p>
        </p:txBody>
      </p:sp>
      <p:sp>
        <p:nvSpPr>
          <p:cNvPr id="11" name="ZoneTexte 10"/>
          <p:cNvSpPr txBox="1"/>
          <p:nvPr/>
        </p:nvSpPr>
        <p:spPr>
          <a:xfrm>
            <a:off x="193254" y="909663"/>
            <a:ext cx="6538985" cy="507831"/>
          </a:xfrm>
          <a:prstGeom prst="rect">
            <a:avLst/>
          </a:prstGeom>
          <a:noFill/>
        </p:spPr>
        <p:txBody>
          <a:bodyPr wrap="square" rtlCol="0">
            <a:spAutoFit/>
          </a:bodyPr>
          <a:lstStyle/>
          <a:p>
            <a:r>
              <a:rPr lang="fr-FR" sz="1350" dirty="0">
                <a:solidFill>
                  <a:srgbClr val="7030A0"/>
                </a:solidFill>
                <a:latin typeface="Arial" panose="020B0604020202020204" pitchFamily="34" charset="0"/>
                <a:cs typeface="Arial" panose="020B0604020202020204" pitchFamily="34" charset="0"/>
              </a:rPr>
              <a:t>… et, pendant le shabbat, elles </a:t>
            </a:r>
            <a:r>
              <a:rPr lang="fr-FR" sz="1350" dirty="0">
                <a:solidFill>
                  <a:schemeClr val="accent6">
                    <a:lumMod val="75000"/>
                  </a:schemeClr>
                </a:solidFill>
                <a:latin typeface="Arial" panose="020B0604020202020204" pitchFamily="34" charset="0"/>
                <a:cs typeface="Arial" panose="020B0604020202020204" pitchFamily="34" charset="0"/>
              </a:rPr>
              <a:t>(les femmes qui ont préparé les aromates) </a:t>
            </a:r>
            <a:r>
              <a:rPr lang="fr-FR" sz="1350" dirty="0">
                <a:solidFill>
                  <a:srgbClr val="7030A0"/>
                </a:solidFill>
                <a:latin typeface="Arial" panose="020B0604020202020204" pitchFamily="34" charset="0"/>
                <a:cs typeface="Arial" panose="020B0604020202020204" pitchFamily="34" charset="0"/>
              </a:rPr>
              <a:t>demeurèrent en repos, selon le précepte.</a:t>
            </a:r>
          </a:p>
        </p:txBody>
      </p:sp>
      <p:sp>
        <p:nvSpPr>
          <p:cNvPr id="12" name="Rectangle 11"/>
          <p:cNvSpPr/>
          <p:nvPr/>
        </p:nvSpPr>
        <p:spPr>
          <a:xfrm>
            <a:off x="1198060" y="0"/>
            <a:ext cx="6747880"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latin typeface="Charlemagne Std" pitchFamily="82" charset="0"/>
                <a:ea typeface="Batang" panose="02030600000101010101" pitchFamily="18" charset="-127"/>
                <a:cs typeface="Arial" panose="020B0604020202020204" pitchFamily="34" charset="0"/>
              </a:rPr>
              <a:t>Samedi 17 </a:t>
            </a:r>
            <a:r>
              <a:rPr lang="fr-FR" sz="2000" u="sng" dirty="0" err="1">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shabbat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Voici le shabbat hebdomadaire de la semaine de la crucifixion.</a:t>
            </a:r>
          </a:p>
        </p:txBody>
      </p:sp>
      <p:sp>
        <p:nvSpPr>
          <p:cNvPr id="14" name="Double Wave 8"/>
          <p:cNvSpPr/>
          <p:nvPr/>
        </p:nvSpPr>
        <p:spPr>
          <a:xfrm rot="5400000">
            <a:off x="-2516509" y="2433739"/>
            <a:ext cx="5117748" cy="301774"/>
          </a:xfrm>
          <a:prstGeom prst="doubleWave">
            <a:avLst>
              <a:gd name="adj1" fmla="val 12500"/>
              <a:gd name="adj2" fmla="val 1880"/>
            </a:avLst>
          </a:prstGeom>
          <a:gradFill flip="none" rotWithShape="1">
            <a:gsLst>
              <a:gs pos="0">
                <a:srgbClr val="FFFF00"/>
              </a:gs>
              <a:gs pos="100000">
                <a:srgbClr val="FFFF00"/>
              </a:gs>
            </a:gsLst>
            <a:lin ang="0" scaled="1"/>
            <a:tileRect/>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ZoneTexte 16"/>
          <p:cNvSpPr txBox="1"/>
          <p:nvPr/>
        </p:nvSpPr>
        <p:spPr>
          <a:xfrm>
            <a:off x="1519987" y="1417494"/>
            <a:ext cx="6120679" cy="715581"/>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Il n’y a pas d’évènements relatés à propos du vendredi soir et du shabbat, si ce n’est deux informations exceptionnelles décrites par Matthieu : (1) la résurrection de Yahusha et (2) la résurrection des premiers fruits.</a:t>
            </a:r>
          </a:p>
        </p:txBody>
      </p:sp>
      <p:sp>
        <p:nvSpPr>
          <p:cNvPr id="13" name="ZoneTexte 12"/>
          <p:cNvSpPr txBox="1"/>
          <p:nvPr/>
        </p:nvSpPr>
        <p:spPr>
          <a:xfrm>
            <a:off x="205076" y="2211101"/>
            <a:ext cx="6538985" cy="923330"/>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Et voici, il y avait eu </a:t>
            </a:r>
            <a:r>
              <a:rPr lang="fr-FR" sz="1350" dirty="0">
                <a:solidFill>
                  <a:schemeClr val="accent6">
                    <a:lumMod val="75000"/>
                  </a:schemeClr>
                </a:solidFill>
                <a:latin typeface="Arial" panose="020B0604020202020204" pitchFamily="34" charset="0"/>
                <a:cs typeface="Arial" panose="020B0604020202020204" pitchFamily="34" charset="0"/>
              </a:rPr>
              <a:t>(temps aoriste = action passée) </a:t>
            </a:r>
            <a:r>
              <a:rPr lang="fr-FR" sz="1350" dirty="0">
                <a:latin typeface="Arial" panose="020B0604020202020204" pitchFamily="34" charset="0"/>
                <a:cs typeface="Arial" panose="020B0604020202020204" pitchFamily="34" charset="0"/>
              </a:rPr>
              <a:t>un grand tremblement de terre, car un ange du Seigneur, descendu du ciel, était venu, avait roulé la pierre en dehors de l'entrée du sépulcre, et s'était assis dessus.</a:t>
            </a:r>
          </a:p>
          <a:p>
            <a:r>
              <a:rPr lang="fr-FR" sz="1350" dirty="0">
                <a:latin typeface="Arial" panose="020B0604020202020204" pitchFamily="34" charset="0"/>
                <a:cs typeface="Arial" panose="020B0604020202020204" pitchFamily="34" charset="0"/>
              </a:rPr>
              <a:t>Son visage était comme un éclair, et son vêtement blanc comme la neige.</a:t>
            </a:r>
          </a:p>
        </p:txBody>
      </p:sp>
      <p:sp>
        <p:nvSpPr>
          <p:cNvPr id="15" name="ZoneTexte 14"/>
          <p:cNvSpPr txBox="1"/>
          <p:nvPr/>
        </p:nvSpPr>
        <p:spPr>
          <a:xfrm>
            <a:off x="6744063" y="2153385"/>
            <a:ext cx="2448271" cy="923330"/>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Matt 28.2</a:t>
            </a:r>
          </a:p>
          <a:p>
            <a:endParaRPr lang="fr-FR" sz="1350" dirty="0">
              <a:latin typeface="Arial" panose="020B0604020202020204" pitchFamily="34" charset="0"/>
              <a:cs typeface="Arial" panose="020B0604020202020204" pitchFamily="34" charset="0"/>
            </a:endParaRPr>
          </a:p>
          <a:p>
            <a:endParaRPr lang="fr-FR" sz="1350" dirty="0">
              <a:latin typeface="Arial" panose="020B0604020202020204" pitchFamily="34" charset="0"/>
              <a:cs typeface="Arial" panose="020B0604020202020204" pitchFamily="34" charset="0"/>
            </a:endParaRPr>
          </a:p>
          <a:p>
            <a:r>
              <a:rPr lang="fr-FR" sz="1350" dirty="0">
                <a:latin typeface="Arial" panose="020B0604020202020204" pitchFamily="34" charset="0"/>
                <a:cs typeface="Arial" panose="020B0604020202020204" pitchFamily="34" charset="0"/>
              </a:rPr>
              <a:t>Matt 28.3</a:t>
            </a:r>
          </a:p>
        </p:txBody>
      </p:sp>
      <p:sp>
        <p:nvSpPr>
          <p:cNvPr id="16" name="ZoneTexte 15"/>
          <p:cNvSpPr txBox="1"/>
          <p:nvPr/>
        </p:nvSpPr>
        <p:spPr>
          <a:xfrm>
            <a:off x="1529015" y="3134431"/>
            <a:ext cx="6120679" cy="507831"/>
          </a:xfrm>
          <a:prstGeom prst="rect">
            <a:avLst/>
          </a:prstGeom>
          <a:noFill/>
        </p:spPr>
        <p:txBody>
          <a:bodyPr wrap="square" rtlCol="0">
            <a:spAutoFit/>
          </a:bodyPr>
          <a:lstStyle/>
          <a:p>
            <a:r>
              <a:rPr lang="fr-FR" sz="1350" dirty="0">
                <a:solidFill>
                  <a:schemeClr val="accent6">
                    <a:lumMod val="75000"/>
                  </a:schemeClr>
                </a:solidFill>
                <a:latin typeface="Arial" panose="020B0604020202020204" pitchFamily="34" charset="0"/>
                <a:cs typeface="Arial" panose="020B0604020202020204" pitchFamily="34" charset="0"/>
              </a:rPr>
              <a:t>Ce moment eut lieu à la résurrection de Yahusha, le 17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à 15 heures, trois jours et trois nuits après qu’il ait eu rendu l’esprit.</a:t>
            </a:r>
          </a:p>
        </p:txBody>
      </p:sp>
      <p:sp>
        <p:nvSpPr>
          <p:cNvPr id="18" name="ZoneTexte 17"/>
          <p:cNvSpPr txBox="1"/>
          <p:nvPr/>
        </p:nvSpPr>
        <p:spPr>
          <a:xfrm>
            <a:off x="205075" y="3642262"/>
            <a:ext cx="6538985" cy="1338828"/>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…et plusieurs corps de saints qui étaient morts, ressuscitèrent </a:t>
            </a:r>
            <a:r>
              <a:rPr lang="fr-FR" sz="1350" dirty="0">
                <a:solidFill>
                  <a:schemeClr val="accent6">
                    <a:lumMod val="75000"/>
                  </a:schemeClr>
                </a:solidFill>
                <a:latin typeface="Arial" panose="020B0604020202020204" pitchFamily="34" charset="0"/>
                <a:cs typeface="Arial" panose="020B0604020202020204" pitchFamily="34" charset="0"/>
              </a:rPr>
              <a:t>(temps aoriste = action passée)</a:t>
            </a:r>
          </a:p>
          <a:p>
            <a:r>
              <a:rPr lang="fr-FR" sz="1350" dirty="0">
                <a:latin typeface="Arial" panose="020B0604020202020204" pitchFamily="34" charset="0"/>
                <a:cs typeface="Arial" panose="020B0604020202020204" pitchFamily="34" charset="0"/>
              </a:rPr>
              <a:t>Et étant sortis de leurs sépulcres après sa résurrection </a:t>
            </a:r>
            <a:r>
              <a:rPr lang="fr-FR" sz="1350" dirty="0">
                <a:solidFill>
                  <a:schemeClr val="accent6">
                    <a:lumMod val="75000"/>
                  </a:schemeClr>
                </a:solidFill>
                <a:latin typeface="Arial" panose="020B0604020202020204" pitchFamily="34" charset="0"/>
                <a:cs typeface="Arial" panose="020B0604020202020204" pitchFamily="34" charset="0"/>
              </a:rPr>
              <a:t>(le 17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à 15 heures)</a:t>
            </a:r>
            <a:r>
              <a:rPr lang="fr-FR" sz="1350" dirty="0">
                <a:latin typeface="Arial" panose="020B0604020202020204" pitchFamily="34" charset="0"/>
                <a:cs typeface="Arial" panose="020B0604020202020204" pitchFamily="34" charset="0"/>
              </a:rPr>
              <a:t>, ils entrèrent dans la sainte cité, et ils furent vus de plusieurs personnes.</a:t>
            </a:r>
          </a:p>
          <a:p>
            <a:r>
              <a:rPr lang="fr-FR" sz="1350" dirty="0">
                <a:latin typeface="Arial" panose="020B0604020202020204" pitchFamily="34" charset="0"/>
                <a:cs typeface="Arial" panose="020B0604020202020204" pitchFamily="34" charset="0"/>
              </a:rPr>
              <a:t>Et dans leur frayeur les gardes avaient tremblé et étaient devenus comme morts </a:t>
            </a:r>
            <a:r>
              <a:rPr lang="fr-FR" sz="1350" dirty="0">
                <a:solidFill>
                  <a:schemeClr val="accent6">
                    <a:lumMod val="75000"/>
                  </a:schemeClr>
                </a:solidFill>
                <a:latin typeface="Arial" panose="020B0604020202020204" pitchFamily="34" charset="0"/>
                <a:cs typeface="Arial" panose="020B0604020202020204" pitchFamily="34" charset="0"/>
              </a:rPr>
              <a:t>(le 17 </a:t>
            </a:r>
            <a:r>
              <a:rPr lang="fr-FR" sz="1350" dirty="0" err="1">
                <a:solidFill>
                  <a:schemeClr val="accent6">
                    <a:lumMod val="75000"/>
                  </a:schemeClr>
                </a:solidFill>
                <a:latin typeface="Arial" panose="020B0604020202020204" pitchFamily="34" charset="0"/>
                <a:cs typeface="Arial" panose="020B0604020202020204" pitchFamily="34" charset="0"/>
              </a:rPr>
              <a:t>aviv</a:t>
            </a:r>
            <a:r>
              <a:rPr lang="fr-FR" sz="1350" dirty="0">
                <a:solidFill>
                  <a:schemeClr val="accent6">
                    <a:lumMod val="75000"/>
                  </a:schemeClr>
                </a:solidFill>
                <a:latin typeface="Arial" panose="020B0604020202020204" pitchFamily="34" charset="0"/>
                <a:cs typeface="Arial" panose="020B0604020202020204" pitchFamily="34" charset="0"/>
              </a:rPr>
              <a:t> à 15 heures)</a:t>
            </a:r>
            <a:r>
              <a:rPr lang="fr-FR" sz="1350" dirty="0">
                <a:latin typeface="Arial" panose="020B0604020202020204" pitchFamily="34" charset="0"/>
                <a:cs typeface="Arial" panose="020B0604020202020204" pitchFamily="34" charset="0"/>
              </a:rPr>
              <a:t>.</a:t>
            </a:r>
          </a:p>
        </p:txBody>
      </p:sp>
      <p:sp>
        <p:nvSpPr>
          <p:cNvPr id="19" name="ZoneTexte 18"/>
          <p:cNvSpPr txBox="1"/>
          <p:nvPr/>
        </p:nvSpPr>
        <p:spPr>
          <a:xfrm>
            <a:off x="6744062" y="3642262"/>
            <a:ext cx="2448271" cy="1131079"/>
          </a:xfrm>
          <a:prstGeom prst="rect">
            <a:avLst/>
          </a:prstGeom>
          <a:noFill/>
        </p:spPr>
        <p:txBody>
          <a:bodyPr wrap="square" rtlCol="0">
            <a:spAutoFit/>
          </a:bodyPr>
          <a:lstStyle/>
          <a:p>
            <a:r>
              <a:rPr lang="fr-FR" sz="1350" dirty="0">
                <a:latin typeface="Arial" panose="020B0604020202020204" pitchFamily="34" charset="0"/>
                <a:cs typeface="Arial" panose="020B0604020202020204" pitchFamily="34" charset="0"/>
              </a:rPr>
              <a:t>Matt 27.52b</a:t>
            </a:r>
          </a:p>
          <a:p>
            <a:endParaRPr lang="fr-FR" sz="1350" dirty="0">
              <a:latin typeface="Arial" panose="020B0604020202020204" pitchFamily="34" charset="0"/>
              <a:cs typeface="Arial" panose="020B0604020202020204" pitchFamily="34" charset="0"/>
            </a:endParaRPr>
          </a:p>
          <a:p>
            <a:r>
              <a:rPr lang="fr-FR" sz="1350" dirty="0">
                <a:latin typeface="Arial" panose="020B0604020202020204" pitchFamily="34" charset="0"/>
                <a:cs typeface="Arial" panose="020B0604020202020204" pitchFamily="34" charset="0"/>
              </a:rPr>
              <a:t>Matt 27.53</a:t>
            </a:r>
          </a:p>
          <a:p>
            <a:endParaRPr lang="fr-FR" sz="1350" dirty="0">
              <a:latin typeface="Arial" panose="020B0604020202020204" pitchFamily="34" charset="0"/>
              <a:cs typeface="Arial" panose="020B0604020202020204" pitchFamily="34" charset="0"/>
            </a:endParaRPr>
          </a:p>
          <a:p>
            <a:r>
              <a:rPr lang="fr-FR" sz="1350" dirty="0">
                <a:latin typeface="Arial" panose="020B0604020202020204" pitchFamily="34" charset="0"/>
                <a:cs typeface="Arial" panose="020B0604020202020204" pitchFamily="34" charset="0"/>
              </a:rPr>
              <a:t>Matt 28.4</a:t>
            </a:r>
          </a:p>
        </p:txBody>
      </p:sp>
      <p:pic>
        <p:nvPicPr>
          <p:cNvPr id="20"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417494"/>
            <a:ext cx="706793" cy="5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739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fade">
                                      <p:cBhvr>
                                        <p:cTn id="38" dur="500"/>
                                        <p:tgtEl>
                                          <p:spTgt spid="1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animEffect transition="in" filter="fade">
                                      <p:cBhvr>
                                        <p:cTn id="41" dur="500"/>
                                        <p:tgtEl>
                                          <p:spTgt spid="1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fade">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Effect transition="in" filter="fade">
                                      <p:cBhvr>
                                        <p:cTn id="51" dur="500"/>
                                        <p:tgtEl>
                                          <p:spTgt spid="18">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fade">
                                      <p:cBhvr>
                                        <p:cTn id="54" dur="500"/>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xEl>
                                              <p:pRg st="1" end="1"/>
                                            </p:txEl>
                                          </p:spTgt>
                                        </p:tgtEl>
                                        <p:attrNameLst>
                                          <p:attrName>style.visibility</p:attrName>
                                        </p:attrNameLst>
                                      </p:cBhvr>
                                      <p:to>
                                        <p:strVal val="visible"/>
                                      </p:to>
                                    </p:set>
                                    <p:animEffect transition="in" filter="fade">
                                      <p:cBhvr>
                                        <p:cTn id="59" dur="500"/>
                                        <p:tgtEl>
                                          <p:spTgt spid="18">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xEl>
                                              <p:pRg st="2" end="2"/>
                                            </p:txEl>
                                          </p:spTgt>
                                        </p:tgtEl>
                                        <p:attrNameLst>
                                          <p:attrName>style.visibility</p:attrName>
                                        </p:attrNameLst>
                                      </p:cBhvr>
                                      <p:to>
                                        <p:strVal val="visible"/>
                                      </p:to>
                                    </p:set>
                                    <p:animEffect transition="in" filter="fade">
                                      <p:cBhvr>
                                        <p:cTn id="62" dur="500"/>
                                        <p:tgtEl>
                                          <p:spTgt spid="1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xEl>
                                              <p:pRg st="2" end="2"/>
                                            </p:txEl>
                                          </p:spTgt>
                                        </p:tgtEl>
                                        <p:attrNameLst>
                                          <p:attrName>style.visibility</p:attrName>
                                        </p:attrNameLst>
                                      </p:cBhvr>
                                      <p:to>
                                        <p:strVal val="visible"/>
                                      </p:to>
                                    </p:set>
                                    <p:animEffect transition="in" filter="fade">
                                      <p:cBhvr>
                                        <p:cTn id="67" dur="500"/>
                                        <p:tgtEl>
                                          <p:spTgt spid="18">
                                            <p:txEl>
                                              <p:pRg st="2" end="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9">
                                            <p:txEl>
                                              <p:pRg st="4" end="4"/>
                                            </p:txEl>
                                          </p:spTgt>
                                        </p:tgtEl>
                                        <p:attrNameLst>
                                          <p:attrName>style.visibility</p:attrName>
                                        </p:attrNameLst>
                                      </p:cBhvr>
                                      <p:to>
                                        <p:strVal val="visible"/>
                                      </p:to>
                                    </p:set>
                                    <p:animEffect transition="in" filter="fade">
                                      <p:cBhvr>
                                        <p:cTn id="70"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39</a:t>
            </a:fld>
            <a:endParaRPr lang="fr-FR" dirty="0">
              <a:solidFill>
                <a:schemeClr val="bg1">
                  <a:lumMod val="75000"/>
                </a:schemeClr>
              </a:solidFill>
            </a:endParaRPr>
          </a:p>
        </p:txBody>
      </p:sp>
      <p:sp>
        <p:nvSpPr>
          <p:cNvPr id="12" name="Rectangle 11"/>
          <p:cNvSpPr/>
          <p:nvPr/>
        </p:nvSpPr>
        <p:spPr>
          <a:xfrm>
            <a:off x="367858" y="0"/>
            <a:ext cx="8424936"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latin typeface="Charlemagne Std" pitchFamily="82" charset="0"/>
                <a:ea typeface="Batang" panose="02030600000101010101" pitchFamily="18" charset="-127"/>
                <a:cs typeface="Arial" panose="020B0604020202020204" pitchFamily="34" charset="0"/>
              </a:rPr>
              <a:t>Samedi 17 </a:t>
            </a:r>
            <a:r>
              <a:rPr lang="fr-FR" sz="2000" u="sng" dirty="0" err="1">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les dernières heures du shabbat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Marie de </a:t>
            </a:r>
            <a:r>
              <a:rPr lang="fr-FR" sz="1400" dirty="0" err="1">
                <a:solidFill>
                  <a:schemeClr val="accent6">
                    <a:lumMod val="75000"/>
                  </a:schemeClr>
                </a:solidFill>
                <a:latin typeface="Arial" panose="020B0604020202020204" pitchFamily="34" charset="0"/>
                <a:cs typeface="Arial" panose="020B0604020202020204" pitchFamily="34" charset="0"/>
              </a:rPr>
              <a:t>Magdala</a:t>
            </a:r>
            <a:r>
              <a:rPr lang="fr-FR" sz="1400" dirty="0">
                <a:solidFill>
                  <a:schemeClr val="accent6">
                    <a:lumMod val="75000"/>
                  </a:schemeClr>
                </a:solidFill>
                <a:latin typeface="Arial" panose="020B0604020202020204" pitchFamily="34" charset="0"/>
                <a:cs typeface="Arial" panose="020B0604020202020204" pitchFamily="34" charset="0"/>
              </a:rPr>
              <a:t> arrive la première à la sépulture de Yahusha alors qu’il fait encore sombre.</a:t>
            </a:r>
          </a:p>
        </p:txBody>
      </p:sp>
      <p:sp>
        <p:nvSpPr>
          <p:cNvPr id="20" name="Double Wave 8"/>
          <p:cNvSpPr/>
          <p:nvPr/>
        </p:nvSpPr>
        <p:spPr>
          <a:xfrm rot="5400000">
            <a:off x="-2521841" y="2439070"/>
            <a:ext cx="5117748" cy="291111"/>
          </a:xfrm>
          <a:prstGeom prst="doubleWave">
            <a:avLst>
              <a:gd name="adj1" fmla="val 12500"/>
              <a:gd name="adj2" fmla="val 1880"/>
            </a:avLst>
          </a:prstGeom>
          <a:solidFill>
            <a:schemeClr val="tx1"/>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 name="ZoneTexte 20"/>
          <p:cNvSpPr txBox="1"/>
          <p:nvPr/>
        </p:nvSpPr>
        <p:spPr>
          <a:xfrm>
            <a:off x="212246" y="849703"/>
            <a:ext cx="6538985" cy="3000821"/>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Le premier jour de la semaine,</a:t>
            </a:r>
          </a:p>
          <a:p>
            <a:r>
              <a:rPr lang="fr-FR" sz="1350" dirty="0">
                <a:solidFill>
                  <a:srgbClr val="0070C0"/>
                </a:solidFill>
                <a:latin typeface="Arial" panose="020B0604020202020204" pitchFamily="34" charset="0"/>
                <a:cs typeface="Arial" panose="020B0604020202020204" pitchFamily="34" charset="0"/>
              </a:rPr>
              <a:t>	</a:t>
            </a:r>
            <a:r>
              <a:rPr lang="fr-FR" sz="1350" dirty="0">
                <a:solidFill>
                  <a:schemeClr val="accent6">
                    <a:lumMod val="75000"/>
                  </a:schemeClr>
                </a:solidFill>
                <a:latin typeface="Arial" panose="020B0604020202020204" pitchFamily="34" charset="0"/>
                <a:cs typeface="Arial" panose="020B0604020202020204" pitchFamily="34" charset="0"/>
              </a:rPr>
              <a:t>Passé minuit : </a:t>
            </a:r>
          </a:p>
          <a:p>
            <a:r>
              <a:rPr lang="fr-FR" sz="1350" dirty="0">
                <a:solidFill>
                  <a:schemeClr val="accent6">
                    <a:lumMod val="75000"/>
                  </a:schemeClr>
                </a:solidFill>
                <a:latin typeface="Arial" panose="020B0604020202020204" pitchFamily="34" charset="0"/>
                <a:cs typeface="Arial" panose="020B0604020202020204" pitchFamily="34" charset="0"/>
              </a:rPr>
              <a:t>	- selon les heures romaines nous sommes le premier jour de la semaine (dimanche), mais</a:t>
            </a:r>
          </a:p>
          <a:p>
            <a:r>
              <a:rPr lang="fr-FR" sz="1350" dirty="0">
                <a:solidFill>
                  <a:schemeClr val="accent6">
                    <a:lumMod val="75000"/>
                  </a:schemeClr>
                </a:solidFill>
                <a:latin typeface="Arial" panose="020B0604020202020204" pitchFamily="34" charset="0"/>
                <a:cs typeface="Arial" panose="020B0604020202020204" pitchFamily="34" charset="0"/>
              </a:rPr>
              <a:t>	- selon le « jour biblique » qui commence à l’aube nous sommes encore dans la nuit du shabbat hebdomadaire</a:t>
            </a:r>
          </a:p>
          <a:p>
            <a:r>
              <a:rPr lang="fr-FR" sz="1350" dirty="0">
                <a:solidFill>
                  <a:srgbClr val="0070C0"/>
                </a:solidFill>
                <a:latin typeface="Arial" panose="020B0604020202020204" pitchFamily="34" charset="0"/>
                <a:cs typeface="Arial" panose="020B0604020202020204" pitchFamily="34" charset="0"/>
              </a:rPr>
              <a:t>Marie de </a:t>
            </a:r>
            <a:r>
              <a:rPr lang="fr-FR" sz="1350" dirty="0" err="1">
                <a:solidFill>
                  <a:srgbClr val="0070C0"/>
                </a:solidFill>
                <a:latin typeface="Arial" panose="020B0604020202020204" pitchFamily="34" charset="0"/>
                <a:cs typeface="Arial" panose="020B0604020202020204" pitchFamily="34" charset="0"/>
              </a:rPr>
              <a:t>Magdala</a:t>
            </a:r>
            <a:r>
              <a:rPr lang="fr-FR" sz="1350" dirty="0">
                <a:solidFill>
                  <a:srgbClr val="0070C0"/>
                </a:solidFill>
                <a:latin typeface="Arial" panose="020B0604020202020204" pitchFamily="34" charset="0"/>
                <a:cs typeface="Arial" panose="020B0604020202020204" pitchFamily="34" charset="0"/>
              </a:rPr>
              <a:t> vint le matin au sépulcre,</a:t>
            </a:r>
          </a:p>
          <a:p>
            <a:r>
              <a:rPr lang="fr-FR" sz="1350" dirty="0">
                <a:solidFill>
                  <a:srgbClr val="0070C0"/>
                </a:solidFill>
                <a:latin typeface="Arial" panose="020B0604020202020204" pitchFamily="34" charset="0"/>
                <a:cs typeface="Arial" panose="020B0604020202020204" pitchFamily="34" charset="0"/>
              </a:rPr>
              <a:t>	</a:t>
            </a:r>
            <a:r>
              <a:rPr lang="fr-FR" sz="1350" dirty="0">
                <a:solidFill>
                  <a:schemeClr val="accent6">
                    <a:lumMod val="75000"/>
                  </a:schemeClr>
                </a:solidFill>
                <a:latin typeface="Arial" panose="020B0604020202020204" pitchFamily="34" charset="0"/>
                <a:cs typeface="Arial" panose="020B0604020202020204" pitchFamily="34" charset="0"/>
              </a:rPr>
              <a:t>Selon les heures romaines c’était la fin de la nuit (4</a:t>
            </a:r>
            <a:r>
              <a:rPr lang="fr-FR" sz="1350" baseline="30000" dirty="0">
                <a:solidFill>
                  <a:schemeClr val="accent6">
                    <a:lumMod val="75000"/>
                  </a:schemeClr>
                </a:solidFill>
                <a:latin typeface="Arial" panose="020B0604020202020204" pitchFamily="34" charset="0"/>
                <a:cs typeface="Arial" panose="020B0604020202020204" pitchFamily="34" charset="0"/>
              </a:rPr>
              <a:t>e</a:t>
            </a:r>
            <a:r>
              <a:rPr lang="fr-FR" sz="1350" dirty="0">
                <a:solidFill>
                  <a:schemeClr val="accent6">
                    <a:lumMod val="75000"/>
                  </a:schemeClr>
                </a:solidFill>
                <a:latin typeface="Arial" panose="020B0604020202020204" pitchFamily="34" charset="0"/>
                <a:cs typeface="Arial" panose="020B0604020202020204" pitchFamily="34" charset="0"/>
              </a:rPr>
              <a:t> veille = entre 3 heures et 6 heures)</a:t>
            </a:r>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comme il faisait encore obscur;</a:t>
            </a:r>
          </a:p>
          <a:p>
            <a:r>
              <a:rPr lang="fr-FR" sz="1350" dirty="0">
                <a:solidFill>
                  <a:srgbClr val="0070C0"/>
                </a:solidFill>
                <a:latin typeface="Arial" panose="020B0604020202020204" pitchFamily="34" charset="0"/>
                <a:cs typeface="Arial" panose="020B0604020202020204" pitchFamily="34" charset="0"/>
              </a:rPr>
              <a:t>	</a:t>
            </a:r>
            <a:r>
              <a:rPr lang="fr-FR" sz="1350" dirty="0">
                <a:solidFill>
                  <a:schemeClr val="accent6">
                    <a:lumMod val="75000"/>
                  </a:schemeClr>
                </a:solidFill>
                <a:latin typeface="Arial" panose="020B0604020202020204" pitchFamily="34" charset="0"/>
                <a:cs typeface="Arial" panose="020B0604020202020204" pitchFamily="34" charset="0"/>
              </a:rPr>
              <a:t>Ce sont les dernières heures du shabbat selon le Calendrier de l’Alliance de Yahuah</a:t>
            </a:r>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et elle vit la pierre ôtée du sépulcre.</a:t>
            </a:r>
          </a:p>
          <a:p>
            <a:endParaRPr lang="fr-FR" sz="1350" dirty="0">
              <a:solidFill>
                <a:srgbClr val="0070C0"/>
              </a:solidFill>
              <a:latin typeface="Arial" panose="020B0604020202020204" pitchFamily="34" charset="0"/>
              <a:cs typeface="Arial" panose="020B0604020202020204" pitchFamily="34" charset="0"/>
            </a:endParaRPr>
          </a:p>
        </p:txBody>
      </p:sp>
      <p:sp>
        <p:nvSpPr>
          <p:cNvPr id="22" name="ZoneTexte 21"/>
          <p:cNvSpPr txBox="1"/>
          <p:nvPr/>
        </p:nvSpPr>
        <p:spPr>
          <a:xfrm>
            <a:off x="6751231" y="860214"/>
            <a:ext cx="2448271" cy="2793072"/>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Jean 20.1a</a:t>
            </a: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20.1b</a:t>
            </a: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20.1c</a:t>
            </a: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20.1d</a:t>
            </a:r>
            <a:endParaRPr lang="fr-FR" sz="135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7192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4" end="4"/>
                                            </p:txEl>
                                          </p:spTgt>
                                        </p:tgtEl>
                                        <p:attrNameLst>
                                          <p:attrName>style.visibility</p:attrName>
                                        </p:attrNameLst>
                                      </p:cBhvr>
                                      <p:to>
                                        <p:strVal val="visible"/>
                                      </p:to>
                                    </p:set>
                                    <p:animEffect transition="in" filter="fade">
                                      <p:cBhvr>
                                        <p:cTn id="20" dur="500"/>
                                        <p:tgtEl>
                                          <p:spTgt spid="2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xEl>
                                              <p:pRg st="6" end="6"/>
                                            </p:txEl>
                                          </p:spTgt>
                                        </p:tgtEl>
                                        <p:attrNameLst>
                                          <p:attrName>style.visibility</p:attrName>
                                        </p:attrNameLst>
                                      </p:cBhvr>
                                      <p:to>
                                        <p:strVal val="visible"/>
                                      </p:to>
                                    </p:set>
                                    <p:animEffect transition="in" filter="fade">
                                      <p:cBhvr>
                                        <p:cTn id="23" dur="500"/>
                                        <p:tgtEl>
                                          <p:spTgt spid="2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fade">
                                      <p:cBhvr>
                                        <p:cTn id="28" dur="500"/>
                                        <p:tgtEl>
                                          <p:spTgt spid="2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xEl>
                                              <p:pRg st="9" end="9"/>
                                            </p:txEl>
                                          </p:spTgt>
                                        </p:tgtEl>
                                        <p:attrNameLst>
                                          <p:attrName>style.visibility</p:attrName>
                                        </p:attrNameLst>
                                      </p:cBhvr>
                                      <p:to>
                                        <p:strVal val="visible"/>
                                      </p:to>
                                    </p:set>
                                    <p:animEffect transition="in" filter="fade">
                                      <p:cBhvr>
                                        <p:cTn id="31" dur="500"/>
                                        <p:tgtEl>
                                          <p:spTgt spid="2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xEl>
                                              <p:pRg st="8" end="8"/>
                                            </p:txEl>
                                          </p:spTgt>
                                        </p:tgtEl>
                                        <p:attrNameLst>
                                          <p:attrName>style.visibility</p:attrName>
                                        </p:attrNameLst>
                                      </p:cBhvr>
                                      <p:to>
                                        <p:strVal val="visible"/>
                                      </p:to>
                                    </p:set>
                                    <p:animEffect transition="in" filter="fade">
                                      <p:cBhvr>
                                        <p:cTn id="36" dur="500"/>
                                        <p:tgtEl>
                                          <p:spTgt spid="21">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xEl>
                                              <p:pRg st="12" end="12"/>
                                            </p:txEl>
                                          </p:spTgt>
                                        </p:tgtEl>
                                        <p:attrNameLst>
                                          <p:attrName>style.visibility</p:attrName>
                                        </p:attrNameLst>
                                      </p:cBhvr>
                                      <p:to>
                                        <p:strVal val="visible"/>
                                      </p:to>
                                    </p:set>
                                    <p:animEffect transition="in" filter="fade">
                                      <p:cBhvr>
                                        <p:cTn id="39" dur="500"/>
                                        <p:tgtEl>
                                          <p:spTgt spid="22">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fade">
                                      <p:cBhvr>
                                        <p:cTn id="44" dur="500"/>
                                        <p:tgtEl>
                                          <p:spTgt spid="2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xEl>
                                              <p:pRg st="2" end="2"/>
                                            </p:txEl>
                                          </p:spTgt>
                                        </p:tgtEl>
                                        <p:attrNameLst>
                                          <p:attrName>style.visibility</p:attrName>
                                        </p:attrNameLst>
                                      </p:cBhvr>
                                      <p:to>
                                        <p:strVal val="visible"/>
                                      </p:to>
                                    </p:set>
                                    <p:animEffect transition="in" filter="fade">
                                      <p:cBhvr>
                                        <p:cTn id="49" dur="500"/>
                                        <p:tgtEl>
                                          <p:spTgt spid="21">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500"/>
                                        <p:tgtEl>
                                          <p:spTgt spid="21">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xEl>
                                              <p:pRg st="5" end="5"/>
                                            </p:txEl>
                                          </p:spTgt>
                                        </p:tgtEl>
                                        <p:attrNameLst>
                                          <p:attrName>style.visibility</p:attrName>
                                        </p:attrNameLst>
                                      </p:cBhvr>
                                      <p:to>
                                        <p:strVal val="visible"/>
                                      </p:to>
                                    </p:set>
                                    <p:animEffect transition="in" filter="fade">
                                      <p:cBhvr>
                                        <p:cTn id="59" dur="500"/>
                                        <p:tgtEl>
                                          <p:spTgt spid="21">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1">
                                            <p:txEl>
                                              <p:pRg st="7" end="7"/>
                                            </p:txEl>
                                          </p:spTgt>
                                        </p:tgtEl>
                                        <p:attrNameLst>
                                          <p:attrName>style.visibility</p:attrName>
                                        </p:attrNameLst>
                                      </p:cBhvr>
                                      <p:to>
                                        <p:strVal val="visible"/>
                                      </p:to>
                                    </p:set>
                                    <p:animEffect transition="in" filter="fade">
                                      <p:cBhvr>
                                        <p:cTn id="64"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a:t>
            </a:fld>
            <a:endParaRPr lang="fr-FR" dirty="0">
              <a:solidFill>
                <a:schemeClr val="bg1">
                  <a:lumMod val="75000"/>
                </a:schemeClr>
              </a:solidFill>
            </a:endParaRPr>
          </a:p>
        </p:txBody>
      </p:sp>
      <p:sp>
        <p:nvSpPr>
          <p:cNvPr id="3" name="Flèche droite rayée 2"/>
          <p:cNvSpPr/>
          <p:nvPr/>
        </p:nvSpPr>
        <p:spPr>
          <a:xfrm rot="5400000">
            <a:off x="-131762" y="4689719"/>
            <a:ext cx="485254" cy="261443"/>
          </a:xfrm>
          <a:prstGeom prst="stripedRightArrow">
            <a:avLst/>
          </a:prstGeom>
          <a:solidFill>
            <a:srgbClr val="25C6F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3" name="Double Wave 8"/>
          <p:cNvSpPr/>
          <p:nvPr/>
        </p:nvSpPr>
        <p:spPr>
          <a:xfrm rot="5400000">
            <a:off x="-2448009" y="2316046"/>
            <a:ext cx="5117748" cy="164779"/>
          </a:xfrm>
          <a:prstGeom prst="doubleWave">
            <a:avLst>
              <a:gd name="adj1" fmla="val 12500"/>
              <a:gd name="adj2" fmla="val 1880"/>
            </a:avLst>
          </a:prstGeom>
          <a:solidFill>
            <a:srgbClr val="25C6FF"/>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Rectangle 13"/>
          <p:cNvSpPr/>
          <p:nvPr/>
        </p:nvSpPr>
        <p:spPr>
          <a:xfrm>
            <a:off x="1208497" y="28210"/>
            <a:ext cx="6747880" cy="430887"/>
          </a:xfrm>
          <a:prstGeom prst="rect">
            <a:avLst/>
          </a:prstGeom>
        </p:spPr>
        <p:txBody>
          <a:bodyPr wrap="square">
            <a:spAutoFit/>
          </a:bodyPr>
          <a:lstStyle/>
          <a:p>
            <a:pPr lvl="0" algn="ctr"/>
            <a:r>
              <a:rPr lang="fr-FR" sz="2200" b="1" dirty="0">
                <a:solidFill>
                  <a:schemeClr val="bg1"/>
                </a:solidFill>
                <a:effectLst>
                  <a:outerShdw blurRad="38100" dist="38100" dir="2700000" algn="tl">
                    <a:srgbClr val="000000">
                      <a:alpha val="43137"/>
                    </a:srgbClr>
                  </a:outerShdw>
                </a:effectLst>
                <a:latin typeface="Times New Roman"/>
                <a:cs typeface="Times New Roman"/>
              </a:rPr>
              <a:t>~ </a:t>
            </a:r>
            <a:r>
              <a:rPr lang="fr-FR" sz="2200" dirty="0">
                <a:solidFill>
                  <a:schemeClr val="bg1"/>
                </a:solidFill>
                <a:latin typeface="Batang" panose="02030600000101010101" pitchFamily="18" charset="-127"/>
                <a:ea typeface="Batang" panose="02030600000101010101" pitchFamily="18" charset="-127"/>
                <a:cs typeface="Arial" panose="020B0604020202020204" pitchFamily="34" charset="0"/>
              </a:rPr>
              <a:t>Complot contre Yahusha  </a:t>
            </a:r>
            <a:r>
              <a:rPr lang="fr-FR" sz="2200" b="1" dirty="0">
                <a:solidFill>
                  <a:schemeClr val="bg1"/>
                </a:solidFill>
                <a:effectLst>
                  <a:outerShdw blurRad="38100" dist="38100" dir="2700000" algn="tl">
                    <a:srgbClr val="000000">
                      <a:alpha val="43137"/>
                    </a:srgbClr>
                  </a:outerShdw>
                </a:effectLst>
                <a:latin typeface="Times New Roman"/>
                <a:cs typeface="Times New Roman"/>
              </a:rPr>
              <a:t>~</a:t>
            </a:r>
            <a:endParaRPr lang="fr-FR"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4669316" y="951885"/>
            <a:ext cx="4367179" cy="2462213"/>
          </a:xfrm>
          <a:prstGeom prst="rect">
            <a:avLst/>
          </a:prstGeom>
          <a:noFill/>
        </p:spPr>
        <p:txBody>
          <a:bodyPr wrap="square" rtlCol="0">
            <a:spAutoFit/>
          </a:bodyPr>
          <a:lstStyle/>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Dans le </a:t>
            </a:r>
            <a:r>
              <a:rPr lang="fr-FR" sz="1400" dirty="0">
                <a:solidFill>
                  <a:srgbClr val="FFFF66"/>
                </a:solidFill>
                <a:latin typeface="Arial" panose="020B0604020202020204" pitchFamily="34" charset="0"/>
                <a:cs typeface="Arial" panose="020B0604020202020204" pitchFamily="34" charset="0"/>
              </a:rPr>
              <a:t>jardin</a:t>
            </a:r>
            <a:r>
              <a:rPr lang="fr-FR" sz="1400" dirty="0">
                <a:solidFill>
                  <a:schemeClr val="bg1">
                    <a:lumMod val="95000"/>
                  </a:schemeClr>
                </a:solidFill>
                <a:latin typeface="Arial" panose="020B0604020202020204" pitchFamily="34" charset="0"/>
                <a:cs typeface="Arial" panose="020B0604020202020204" pitchFamily="34" charset="0"/>
              </a:rPr>
              <a:t> de </a:t>
            </a:r>
            <a:r>
              <a:rPr lang="fr-FR" sz="1400" dirty="0">
                <a:solidFill>
                  <a:srgbClr val="FFFF66"/>
                </a:solidFill>
                <a:latin typeface="Arial" panose="020B0604020202020204" pitchFamily="34" charset="0"/>
                <a:cs typeface="Arial" panose="020B0604020202020204" pitchFamily="34" charset="0"/>
              </a:rPr>
              <a:t>Gethsémané</a:t>
            </a:r>
            <a:r>
              <a:rPr lang="fr-FR" sz="1400" dirty="0">
                <a:solidFill>
                  <a:schemeClr val="bg1">
                    <a:lumMod val="95000"/>
                  </a:schemeClr>
                </a:solidFill>
                <a:latin typeface="Arial" panose="020B0604020202020204" pitchFamily="34" charset="0"/>
                <a:cs typeface="Arial" panose="020B0604020202020204" pitchFamily="34" charset="0"/>
              </a:rPr>
              <a:t>.</a:t>
            </a:r>
          </a:p>
          <a:p>
            <a:r>
              <a:rPr lang="fr-FR" sz="1400" u="sng" dirty="0">
                <a:solidFill>
                  <a:schemeClr val="bg1">
                    <a:lumMod val="95000"/>
                  </a:schemeClr>
                </a:solidFill>
                <a:latin typeface="Arial" panose="020B0604020202020204" pitchFamily="34" charset="0"/>
                <a:cs typeface="Arial" panose="020B0604020202020204" pitchFamily="34" charset="0"/>
              </a:rPr>
              <a:t>Ni</a:t>
            </a:r>
            <a:r>
              <a:rPr lang="fr-FR" sz="1400" dirty="0">
                <a:solidFill>
                  <a:schemeClr val="bg1">
                    <a:lumMod val="95000"/>
                  </a:schemeClr>
                </a:solidFill>
                <a:latin typeface="Arial" panose="020B0604020202020204" pitchFamily="34" charset="0"/>
                <a:cs typeface="Arial" panose="020B0604020202020204" pitchFamily="34" charset="0"/>
              </a:rPr>
              <a:t> le jour de la pâque </a:t>
            </a:r>
            <a:r>
              <a:rPr lang="fr-FR" sz="1200" dirty="0">
                <a:solidFill>
                  <a:schemeClr val="bg1">
                    <a:lumMod val="95000"/>
                  </a:schemeClr>
                </a:solidFill>
                <a:latin typeface="Arial" panose="020B0604020202020204" pitchFamily="34" charset="0"/>
                <a:cs typeface="Arial" panose="020B0604020202020204" pitchFamily="34" charset="0"/>
              </a:rPr>
              <a:t>(14 </a:t>
            </a:r>
            <a:r>
              <a:rPr lang="fr-FR" sz="1200" dirty="0" err="1">
                <a:solidFill>
                  <a:schemeClr val="bg1">
                    <a:lumMod val="95000"/>
                  </a:schemeClr>
                </a:solidFill>
                <a:latin typeface="Arial" panose="020B0604020202020204" pitchFamily="34" charset="0"/>
                <a:cs typeface="Arial" panose="020B0604020202020204" pitchFamily="34" charset="0"/>
              </a:rPr>
              <a:t>aviv</a:t>
            </a:r>
            <a:r>
              <a:rPr lang="fr-FR" sz="1200" dirty="0">
                <a:solidFill>
                  <a:schemeClr val="bg1">
                    <a:lumMod val="95000"/>
                  </a:schemeClr>
                </a:solidFill>
                <a:latin typeface="Arial" panose="020B0604020202020204" pitchFamily="34" charset="0"/>
                <a:cs typeface="Arial" panose="020B0604020202020204" pitchFamily="34" charset="0"/>
              </a:rPr>
              <a:t>)</a:t>
            </a:r>
            <a:r>
              <a:rPr lang="fr-FR" sz="1400" dirty="0">
                <a:solidFill>
                  <a:schemeClr val="bg1">
                    <a:lumMod val="95000"/>
                  </a:schemeClr>
                </a:solidFill>
                <a:latin typeface="Arial" panose="020B0604020202020204" pitchFamily="34" charset="0"/>
                <a:cs typeface="Arial" panose="020B0604020202020204" pitchFamily="34" charset="0"/>
              </a:rPr>
              <a:t>, </a:t>
            </a:r>
            <a:r>
              <a:rPr lang="fr-FR" sz="1400" u="sng" dirty="0">
                <a:solidFill>
                  <a:schemeClr val="bg1">
                    <a:lumMod val="95000"/>
                  </a:schemeClr>
                </a:solidFill>
                <a:latin typeface="Arial" panose="020B0604020202020204" pitchFamily="34" charset="0"/>
                <a:cs typeface="Arial" panose="020B0604020202020204" pitchFamily="34" charset="0"/>
              </a:rPr>
              <a:t>ni</a:t>
            </a:r>
            <a:r>
              <a:rPr lang="fr-FR" sz="1400" dirty="0">
                <a:solidFill>
                  <a:schemeClr val="bg1">
                    <a:lumMod val="95000"/>
                  </a:schemeClr>
                </a:solidFill>
                <a:latin typeface="Arial" panose="020B0604020202020204" pitchFamily="34" charset="0"/>
                <a:cs typeface="Arial" panose="020B0604020202020204" pitchFamily="34" charset="0"/>
              </a:rPr>
              <a:t> le 1</a:t>
            </a:r>
            <a:r>
              <a:rPr lang="fr-FR" sz="1400" baseline="30000" dirty="0">
                <a:solidFill>
                  <a:schemeClr val="bg1">
                    <a:lumMod val="95000"/>
                  </a:schemeClr>
                </a:solidFill>
                <a:latin typeface="Arial" panose="020B0604020202020204" pitchFamily="34" charset="0"/>
                <a:cs typeface="Arial" panose="020B0604020202020204" pitchFamily="34" charset="0"/>
              </a:rPr>
              <a:t>er</a:t>
            </a:r>
            <a:r>
              <a:rPr lang="fr-FR" sz="1400" dirty="0">
                <a:solidFill>
                  <a:schemeClr val="bg1">
                    <a:lumMod val="95000"/>
                  </a:schemeClr>
                </a:solidFill>
                <a:latin typeface="Arial" panose="020B0604020202020204" pitchFamily="34" charset="0"/>
                <a:cs typeface="Arial" panose="020B0604020202020204" pitchFamily="34" charset="0"/>
              </a:rPr>
              <a:t> jour de la fête des pains sans levain </a:t>
            </a:r>
            <a:r>
              <a:rPr lang="fr-FR" sz="1200" dirty="0">
                <a:solidFill>
                  <a:schemeClr val="bg1">
                    <a:lumMod val="95000"/>
                  </a:schemeClr>
                </a:solidFill>
                <a:latin typeface="Arial" panose="020B0604020202020204" pitchFamily="34" charset="0"/>
                <a:cs typeface="Arial" panose="020B0604020202020204" pitchFamily="34" charset="0"/>
              </a:rPr>
              <a:t>(15 </a:t>
            </a:r>
            <a:r>
              <a:rPr lang="fr-FR" sz="1200" dirty="0" err="1">
                <a:solidFill>
                  <a:schemeClr val="bg1">
                    <a:lumMod val="95000"/>
                  </a:schemeClr>
                </a:solidFill>
                <a:latin typeface="Arial" panose="020B0604020202020204" pitchFamily="34" charset="0"/>
                <a:cs typeface="Arial" panose="020B0604020202020204" pitchFamily="34" charset="0"/>
              </a:rPr>
              <a:t>aviv</a:t>
            </a:r>
            <a:r>
              <a:rPr lang="fr-FR" sz="1200" dirty="0">
                <a:solidFill>
                  <a:schemeClr val="bg1">
                    <a:lumMod val="95000"/>
                  </a:schemeClr>
                </a:solidFill>
                <a:latin typeface="Arial" panose="020B0604020202020204" pitchFamily="34" charset="0"/>
                <a:cs typeface="Arial" panose="020B0604020202020204" pitchFamily="34" charset="0"/>
              </a:rPr>
              <a:t>) </a:t>
            </a:r>
            <a:r>
              <a:rPr lang="fr-FR" sz="1400" dirty="0">
                <a:solidFill>
                  <a:schemeClr val="bg1">
                    <a:lumMod val="95000"/>
                  </a:schemeClr>
                </a:solidFill>
                <a:latin typeface="Arial" panose="020B0604020202020204" pitchFamily="34" charset="0"/>
                <a:cs typeface="Arial" panose="020B0604020202020204" pitchFamily="34" charset="0"/>
              </a:rPr>
              <a:t>: le </a:t>
            </a:r>
            <a:r>
              <a:rPr lang="fr-FR" sz="1400" dirty="0">
                <a:solidFill>
                  <a:srgbClr val="2DFFAA"/>
                </a:solidFill>
                <a:latin typeface="Arial" panose="020B0604020202020204" pitchFamily="34" charset="0"/>
                <a:cs typeface="Arial" panose="020B0604020202020204" pitchFamily="34" charset="0"/>
              </a:rPr>
              <a:t>13 </a:t>
            </a:r>
            <a:r>
              <a:rPr lang="fr-FR" sz="1400" dirty="0" err="1">
                <a:solidFill>
                  <a:srgbClr val="2DFFAA"/>
                </a:solidFill>
                <a:latin typeface="Arial" panose="020B0604020202020204" pitchFamily="34" charset="0"/>
                <a:cs typeface="Arial" panose="020B0604020202020204" pitchFamily="34" charset="0"/>
              </a:rPr>
              <a:t>aviv</a:t>
            </a:r>
            <a:r>
              <a:rPr lang="fr-FR" sz="1400" dirty="0">
                <a:solidFill>
                  <a:schemeClr val="bg1">
                    <a:lumMod val="95000"/>
                  </a:schemeClr>
                </a:solidFill>
                <a:latin typeface="Arial" panose="020B0604020202020204" pitchFamily="34" charset="0"/>
                <a:cs typeface="Arial" panose="020B0604020202020204" pitchFamily="34" charset="0"/>
              </a:rPr>
              <a:t>.</a:t>
            </a:r>
          </a:p>
        </p:txBody>
      </p:sp>
      <p:sp>
        <p:nvSpPr>
          <p:cNvPr id="10" name="Rectangle 9"/>
          <p:cNvSpPr/>
          <p:nvPr/>
        </p:nvSpPr>
        <p:spPr>
          <a:xfrm>
            <a:off x="1198060" y="428320"/>
            <a:ext cx="6747880" cy="369332"/>
          </a:xfrm>
          <a:prstGeom prst="rect">
            <a:avLst/>
          </a:prstGeom>
        </p:spPr>
        <p:txBody>
          <a:bodyPr wrap="square">
            <a:spAutoFit/>
          </a:bodyPr>
          <a:lstStyle/>
          <a:p>
            <a:pPr lvl="0" algn="ctr"/>
            <a:r>
              <a:rPr lang="fr-FR" dirty="0">
                <a:solidFill>
                  <a:srgbClr val="FFFF66"/>
                </a:solidFill>
                <a:effectLst>
                  <a:outerShdw blurRad="38100" dist="38100" dir="2700000" algn="tl">
                    <a:srgbClr val="000000">
                      <a:alpha val="43137"/>
                    </a:srgbClr>
                  </a:outerShdw>
                </a:effectLst>
                <a:latin typeface="Times New Roman"/>
                <a:cs typeface="Times New Roman"/>
              </a:rPr>
              <a:t>Matthieu 26</a:t>
            </a:r>
            <a:r>
              <a:rPr lang="fr-FR" dirty="0">
                <a:solidFill>
                  <a:schemeClr val="bg1">
                    <a:lumMod val="95000"/>
                  </a:schemeClr>
                </a:solidFill>
                <a:effectLst>
                  <a:outerShdw blurRad="38100" dist="38100" dir="2700000" algn="tl">
                    <a:srgbClr val="000000">
                      <a:alpha val="43137"/>
                    </a:srgbClr>
                  </a:outerShdw>
                </a:effectLst>
                <a:latin typeface="Times New Roman"/>
                <a:cs typeface="Times New Roman"/>
              </a:rPr>
              <a:t>.14/16</a:t>
            </a:r>
            <a:r>
              <a:rPr lang="fr-FR" dirty="0">
                <a:solidFill>
                  <a:srgbClr val="FFFF66"/>
                </a:solidFill>
                <a:effectLst>
                  <a:outerShdw blurRad="38100" dist="38100" dir="2700000" algn="tl">
                    <a:srgbClr val="000000">
                      <a:alpha val="43137"/>
                    </a:srgbClr>
                  </a:outerShdw>
                </a:effectLst>
                <a:latin typeface="Times New Roman"/>
                <a:cs typeface="Times New Roman"/>
              </a:rPr>
              <a:t>  </a:t>
            </a:r>
            <a:r>
              <a:rPr lang="fr-FR" dirty="0">
                <a:solidFill>
                  <a:schemeClr val="bg1"/>
                </a:solidFill>
                <a:effectLst>
                  <a:outerShdw blurRad="38100" dist="38100" dir="2700000" algn="tl">
                    <a:srgbClr val="000000">
                      <a:alpha val="43137"/>
                    </a:srgbClr>
                  </a:outerShdw>
                </a:effectLst>
                <a:latin typeface="Times New Roman"/>
                <a:cs typeface="Times New Roman"/>
              </a:rPr>
              <a:t>(Marc 14.10/11  Luc 22.3/6)</a:t>
            </a:r>
            <a:endParaRPr lang="fr-F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p:cNvSpPr txBox="1"/>
          <p:nvPr/>
        </p:nvSpPr>
        <p:spPr>
          <a:xfrm>
            <a:off x="266392" y="1131590"/>
            <a:ext cx="4402925" cy="2031325"/>
          </a:xfrm>
          <a:prstGeom prst="rect">
            <a:avLst/>
          </a:prstGeom>
          <a:noFill/>
        </p:spPr>
        <p:txBody>
          <a:bodyPr wrap="square" rtlCol="0">
            <a:spAutoFit/>
          </a:bodyPr>
          <a:lstStyle/>
          <a:p>
            <a:r>
              <a:rPr lang="fr-FR" sz="1400" dirty="0">
                <a:solidFill>
                  <a:srgbClr val="FFFF66"/>
                </a:solidFill>
                <a:latin typeface="Arial" panose="020B0604020202020204" pitchFamily="34" charset="0"/>
                <a:cs typeface="Arial" panose="020B0604020202020204" pitchFamily="34" charset="0"/>
              </a:rPr>
              <a:t>14</a:t>
            </a:r>
            <a:r>
              <a:rPr lang="fr-FR" sz="1400" dirty="0">
                <a:solidFill>
                  <a:schemeClr val="bg1">
                    <a:lumMod val="95000"/>
                  </a:schemeClr>
                </a:solidFill>
                <a:latin typeface="Arial" panose="020B0604020202020204" pitchFamily="34" charset="0"/>
                <a:cs typeface="Arial" panose="020B0604020202020204" pitchFamily="34" charset="0"/>
              </a:rPr>
              <a:t> Alors l'un des douze, appelé Judas l'Iscariote, s'en alla vers les principaux sacrificateurs,</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15</a:t>
            </a:r>
            <a:r>
              <a:rPr lang="fr-FR" sz="1400" dirty="0">
                <a:solidFill>
                  <a:schemeClr val="bg1">
                    <a:lumMod val="95000"/>
                  </a:schemeClr>
                </a:solidFill>
                <a:latin typeface="Arial" panose="020B0604020202020204" pitchFamily="34" charset="0"/>
                <a:cs typeface="Arial" panose="020B0604020202020204" pitchFamily="34" charset="0"/>
              </a:rPr>
              <a:t> Et leur dit : que voulez-vous me donner, et je vous le livrerai ? Et ils lui comptèrent trente pièces d'argent.</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16</a:t>
            </a:r>
            <a:r>
              <a:rPr lang="fr-FR" sz="1400" dirty="0">
                <a:solidFill>
                  <a:schemeClr val="bg1">
                    <a:lumMod val="95000"/>
                  </a:schemeClr>
                </a:solidFill>
                <a:latin typeface="Arial" panose="020B0604020202020204" pitchFamily="34" charset="0"/>
                <a:cs typeface="Arial" panose="020B0604020202020204" pitchFamily="34" charset="0"/>
              </a:rPr>
              <a:t> Et dès lors il cherchait une </a:t>
            </a:r>
            <a:r>
              <a:rPr lang="fr-FR" sz="1400" dirty="0">
                <a:solidFill>
                  <a:srgbClr val="FFFF66"/>
                </a:solidFill>
                <a:latin typeface="Arial" panose="020B0604020202020204" pitchFamily="34" charset="0"/>
                <a:cs typeface="Arial" panose="020B0604020202020204" pitchFamily="34" charset="0"/>
              </a:rPr>
              <a:t>occasion favorable</a:t>
            </a:r>
            <a:r>
              <a:rPr lang="fr-FR" sz="1400" dirty="0">
                <a:solidFill>
                  <a:schemeClr val="bg1">
                    <a:lumMod val="95000"/>
                  </a:schemeClr>
                </a:solidFill>
                <a:latin typeface="Arial" panose="020B0604020202020204" pitchFamily="34" charset="0"/>
                <a:cs typeface="Arial" panose="020B0604020202020204" pitchFamily="34" charset="0"/>
              </a:rPr>
              <a:t> pour le livrer.</a:t>
            </a:r>
          </a:p>
        </p:txBody>
      </p:sp>
      <p:pic>
        <p:nvPicPr>
          <p:cNvPr id="3074" name="Picture 2" descr="Image result for judas 30 pieces of sil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5706" y="3077243"/>
            <a:ext cx="2664296" cy="1769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6246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8" end="8"/>
                                            </p:txEl>
                                          </p:spTgt>
                                        </p:tgtEl>
                                        <p:attrNameLst>
                                          <p:attrName>style.visibility</p:attrName>
                                        </p:attrNameLst>
                                      </p:cBhvr>
                                      <p:to>
                                        <p:strVal val="visible"/>
                                      </p:to>
                                    </p:set>
                                    <p:animEffect transition="in" filter="fade">
                                      <p:cBhvr>
                                        <p:cTn id="22" dur="500"/>
                                        <p:tgtEl>
                                          <p:spTgt spid="1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9" end="9"/>
                                            </p:txEl>
                                          </p:spTgt>
                                        </p:tgtEl>
                                        <p:attrNameLst>
                                          <p:attrName>style.visibility</p:attrName>
                                        </p:attrNameLst>
                                      </p:cBhvr>
                                      <p:to>
                                        <p:strVal val="visible"/>
                                      </p:to>
                                    </p:set>
                                    <p:animEffect transition="in" filter="fade">
                                      <p:cBhvr>
                                        <p:cTn id="27" dur="500"/>
                                        <p:tgtEl>
                                          <p:spTgt spid="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56" y="-141244"/>
            <a:ext cx="9162256" cy="537729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40</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3264632" y="1266909"/>
            <a:ext cx="2596480" cy="2554545"/>
          </a:xfrm>
          <a:prstGeom prst="rect">
            <a:avLst/>
          </a:prstGeom>
          <a:noFill/>
        </p:spPr>
        <p:txBody>
          <a:bodyPr wrap="square" rtlCol="0">
            <a:spAutoFit/>
          </a:bodyPr>
          <a:lstStyle/>
          <a:p>
            <a:pPr algn="ctr"/>
            <a:r>
              <a:rPr lang="fr-FR" sz="4000" dirty="0">
                <a:solidFill>
                  <a:schemeClr val="bg1"/>
                </a:solidFill>
                <a:latin typeface="Segoe Print" panose="02000600000000000000" pitchFamily="2" charset="0"/>
                <a:ea typeface="BatangChe" panose="02030609000101010101" pitchFamily="49" charset="-127"/>
              </a:rPr>
              <a:t>LES VEILLES DE LA </a:t>
            </a:r>
          </a:p>
          <a:p>
            <a:pPr algn="ctr"/>
            <a:r>
              <a:rPr lang="fr-FR" sz="4000" dirty="0">
                <a:solidFill>
                  <a:schemeClr val="bg1"/>
                </a:solidFill>
                <a:latin typeface="Segoe Print" panose="02000600000000000000" pitchFamily="2" charset="0"/>
                <a:ea typeface="BatangChe" panose="02030609000101010101" pitchFamily="49" charset="-127"/>
              </a:rPr>
              <a:t>NUIT</a:t>
            </a:r>
          </a:p>
        </p:txBody>
      </p:sp>
    </p:spTree>
    <p:extLst>
      <p:ext uri="{BB962C8B-B14F-4D97-AF65-F5344CB8AC3E}">
        <p14:creationId xmlns:p14="http://schemas.microsoft.com/office/powerpoint/2010/main" val="1672933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8256" y="-144463"/>
            <a:ext cx="9162256" cy="537729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41</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155575" y="160338"/>
            <a:ext cx="8868357" cy="4031873"/>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Nous pouvons distinguer dans les textes de Moïse et des prophètes </a:t>
            </a:r>
            <a:r>
              <a:rPr lang="fr-FR" sz="1400" u="sng" dirty="0">
                <a:solidFill>
                  <a:schemeClr val="bg1">
                    <a:lumMod val="95000"/>
                  </a:schemeClr>
                </a:solidFill>
                <a:latin typeface="Arial" panose="020B0604020202020204" pitchFamily="34" charset="0"/>
                <a:cs typeface="Arial" panose="020B0604020202020204" pitchFamily="34" charset="0"/>
              </a:rPr>
              <a:t>3 veilles</a:t>
            </a:r>
            <a:r>
              <a:rPr lang="fr-FR" sz="1400" dirty="0">
                <a:solidFill>
                  <a:schemeClr val="bg1">
                    <a:lumMod val="95000"/>
                  </a:schemeClr>
                </a:solidFill>
                <a:latin typeface="Arial" panose="020B0604020202020204" pitchFamily="34" charset="0"/>
                <a:cs typeface="Arial" panose="020B0604020202020204" pitchFamily="34" charset="0"/>
              </a:rPr>
              <a:t> différentes :</a:t>
            </a:r>
          </a:p>
          <a:p>
            <a:endParaRPr lang="fr-FR" sz="8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chemeClr val="accent6">
                    <a:lumMod val="75000"/>
                  </a:schemeClr>
                </a:solidFill>
                <a:latin typeface="Arial" panose="020B0604020202020204" pitchFamily="34" charset="0"/>
                <a:cs typeface="Arial" panose="020B0604020202020204" pitchFamily="34" charset="0"/>
              </a:rPr>
              <a:t>- la 1</a:t>
            </a:r>
            <a:r>
              <a:rPr lang="fr-FR" sz="1400" baseline="30000" dirty="0">
                <a:solidFill>
                  <a:schemeClr val="accent6">
                    <a:lumMod val="75000"/>
                  </a:schemeClr>
                </a:solidFill>
                <a:latin typeface="Arial" panose="020B0604020202020204" pitchFamily="34" charset="0"/>
                <a:cs typeface="Arial" panose="020B0604020202020204" pitchFamily="34" charset="0"/>
              </a:rPr>
              <a:t>ère</a:t>
            </a:r>
            <a:r>
              <a:rPr lang="fr-FR" sz="1400" dirty="0">
                <a:solidFill>
                  <a:schemeClr val="accent6">
                    <a:lumMod val="75000"/>
                  </a:schemeClr>
                </a:solidFill>
                <a:latin typeface="Arial" panose="020B0604020202020204" pitchFamily="34" charset="0"/>
                <a:cs typeface="Arial" panose="020B0604020202020204" pitchFamily="34" charset="0"/>
              </a:rPr>
              <a:t> veille = veille du début</a:t>
            </a:r>
          </a:p>
          <a:p>
            <a:r>
              <a:rPr lang="fr-FR" sz="1400" dirty="0">
                <a:solidFill>
                  <a:schemeClr val="bg1">
                    <a:lumMod val="95000"/>
                  </a:schemeClr>
                </a:solidFill>
                <a:latin typeface="Arial" panose="020B0604020202020204" pitchFamily="34" charset="0"/>
                <a:cs typeface="Arial" panose="020B0604020202020204" pitchFamily="34" charset="0"/>
              </a:rPr>
              <a:t>« Lève-toi et crie de nuit, dès </a:t>
            </a:r>
            <a:r>
              <a:rPr lang="fr-FR" sz="1400" dirty="0">
                <a:solidFill>
                  <a:srgbClr val="00B0F0"/>
                </a:solidFill>
                <a:latin typeface="Arial" panose="020B0604020202020204" pitchFamily="34" charset="0"/>
                <a:cs typeface="Arial" panose="020B0604020202020204" pitchFamily="34" charset="0"/>
              </a:rPr>
              <a:t>le commencement des veilles</a:t>
            </a:r>
            <a:r>
              <a:rPr lang="fr-FR" sz="1400" dirty="0">
                <a:solidFill>
                  <a:schemeClr val="bg1">
                    <a:lumMod val="95000"/>
                  </a:schemeClr>
                </a:solidFill>
                <a:latin typeface="Arial" panose="020B0604020202020204" pitchFamily="34" charset="0"/>
                <a:cs typeface="Arial" panose="020B0604020202020204" pitchFamily="34" charset="0"/>
              </a:rPr>
              <a:t> de la nuit; répands ton </a:t>
            </a:r>
            <a:r>
              <a:rPr lang="fr-FR" sz="1400" dirty="0" err="1">
                <a:solidFill>
                  <a:schemeClr val="bg1">
                    <a:lumMod val="95000"/>
                  </a:schemeClr>
                </a:solidFill>
                <a:latin typeface="Arial" panose="020B0604020202020204" pitchFamily="34" charset="0"/>
                <a:cs typeface="Arial" panose="020B0604020202020204" pitchFamily="34" charset="0"/>
              </a:rPr>
              <a:t>coeur</a:t>
            </a:r>
            <a:r>
              <a:rPr lang="fr-FR" sz="1400" dirty="0">
                <a:solidFill>
                  <a:schemeClr val="bg1">
                    <a:lumMod val="95000"/>
                  </a:schemeClr>
                </a:solidFill>
                <a:latin typeface="Arial" panose="020B0604020202020204" pitchFamily="34" charset="0"/>
                <a:cs typeface="Arial" panose="020B0604020202020204" pitchFamily="34" charset="0"/>
              </a:rPr>
              <a:t> comme de l'eau, en la présence du Seigneur! Lève tes mains vers lui, pour la vie de tes petits enfants, qui meurent de faim aux coins de toutes les rues! »  </a:t>
            </a:r>
            <a:r>
              <a:rPr lang="fr-FR" sz="1200" dirty="0">
                <a:solidFill>
                  <a:srgbClr val="FFFF66"/>
                </a:solidFill>
                <a:latin typeface="Arial" panose="020B0604020202020204" pitchFamily="34" charset="0"/>
                <a:cs typeface="Arial" panose="020B0604020202020204" pitchFamily="34" charset="0"/>
              </a:rPr>
              <a:t>Lamentations 2.19</a:t>
            </a:r>
          </a:p>
          <a:p>
            <a:endParaRPr lang="fr-FR" sz="1200" dirty="0">
              <a:solidFill>
                <a:srgbClr val="FFFF66"/>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chemeClr val="accent6">
                    <a:lumMod val="75000"/>
                  </a:schemeClr>
                </a:solidFill>
                <a:latin typeface="Arial" panose="020B0604020202020204" pitchFamily="34" charset="0"/>
                <a:cs typeface="Arial" panose="020B0604020202020204" pitchFamily="34" charset="0"/>
              </a:rPr>
              <a:t>- la 2</a:t>
            </a:r>
            <a:r>
              <a:rPr lang="fr-FR" sz="1400" baseline="30000" dirty="0">
                <a:solidFill>
                  <a:schemeClr val="accent6">
                    <a:lumMod val="75000"/>
                  </a:schemeClr>
                </a:solidFill>
                <a:latin typeface="Arial" panose="020B0604020202020204" pitchFamily="34" charset="0"/>
                <a:cs typeface="Arial" panose="020B0604020202020204" pitchFamily="34" charset="0"/>
              </a:rPr>
              <a:t>e</a:t>
            </a:r>
            <a:r>
              <a:rPr lang="fr-FR" sz="1400" dirty="0">
                <a:solidFill>
                  <a:schemeClr val="accent6">
                    <a:lumMod val="75000"/>
                  </a:schemeClr>
                </a:solidFill>
                <a:latin typeface="Arial" panose="020B0604020202020204" pitchFamily="34" charset="0"/>
                <a:cs typeface="Arial" panose="020B0604020202020204" pitchFamily="34" charset="0"/>
              </a:rPr>
              <a:t> veille = veille du milieu</a:t>
            </a:r>
          </a:p>
          <a:p>
            <a:r>
              <a:rPr lang="fr-FR" sz="1400" dirty="0">
                <a:solidFill>
                  <a:schemeClr val="bg1">
                    <a:lumMod val="95000"/>
                  </a:schemeClr>
                </a:solidFill>
                <a:latin typeface="Arial" panose="020B0604020202020204" pitchFamily="34" charset="0"/>
                <a:cs typeface="Arial" panose="020B0604020202020204" pitchFamily="34" charset="0"/>
              </a:rPr>
              <a:t>« Gédéon et les cent hommes qui étaient avec lui arrivèrent aux abords du camp au commencement de </a:t>
            </a:r>
            <a:r>
              <a:rPr lang="fr-FR" sz="1400" dirty="0">
                <a:solidFill>
                  <a:srgbClr val="00B0F0"/>
                </a:solidFill>
                <a:latin typeface="Arial" panose="020B0604020202020204" pitchFamily="34" charset="0"/>
                <a:cs typeface="Arial" panose="020B0604020202020204" pitchFamily="34" charset="0"/>
              </a:rPr>
              <a:t>la veille du milieu</a:t>
            </a:r>
            <a:r>
              <a:rPr lang="fr-FR" sz="1400" dirty="0">
                <a:solidFill>
                  <a:schemeClr val="bg1">
                    <a:lumMod val="95000"/>
                  </a:schemeClr>
                </a:solidFill>
                <a:latin typeface="Arial" panose="020B0604020202020204" pitchFamily="34" charset="0"/>
                <a:cs typeface="Arial" panose="020B0604020202020204" pitchFamily="34" charset="0"/>
              </a:rPr>
              <a:t>, comme on venait de placer les gardes. Ils sonnèrent de la trompette, et brisèrent les cruches qu'ils avaient à la main. »  </a:t>
            </a:r>
            <a:r>
              <a:rPr lang="fr-FR" sz="1200" dirty="0">
                <a:solidFill>
                  <a:srgbClr val="FFFF66"/>
                </a:solidFill>
                <a:latin typeface="Arial" panose="020B0604020202020204" pitchFamily="34" charset="0"/>
                <a:cs typeface="Arial" panose="020B0604020202020204" pitchFamily="34" charset="0"/>
              </a:rPr>
              <a:t>Juges 7.19</a:t>
            </a:r>
          </a:p>
          <a:p>
            <a:endParaRPr lang="fr-FR" sz="1200" dirty="0">
              <a:solidFill>
                <a:srgbClr val="FFFF66"/>
              </a:solidFill>
              <a:latin typeface="Arial" panose="020B0604020202020204" pitchFamily="34" charset="0"/>
              <a:cs typeface="Arial" panose="020B0604020202020204" pitchFamily="34" charset="0"/>
            </a:endParaRPr>
          </a:p>
          <a:p>
            <a:r>
              <a:rPr lang="fr-FR" sz="1200" dirty="0">
                <a:solidFill>
                  <a:srgbClr val="FFFF66"/>
                </a:solidFill>
                <a:latin typeface="Arial" panose="020B0604020202020204" pitchFamily="34" charset="0"/>
                <a:cs typeface="Arial" panose="020B0604020202020204" pitchFamily="34" charset="0"/>
              </a:rPr>
              <a:t>	</a:t>
            </a:r>
            <a:r>
              <a:rPr lang="fr-FR" sz="1400" dirty="0">
                <a:solidFill>
                  <a:schemeClr val="accent6">
                    <a:lumMod val="75000"/>
                  </a:schemeClr>
                </a:solidFill>
                <a:latin typeface="Arial" panose="020B0604020202020204" pitchFamily="34" charset="0"/>
                <a:cs typeface="Arial" panose="020B0604020202020204" pitchFamily="34" charset="0"/>
              </a:rPr>
              <a:t>- la 3e veille = veille du matin</a:t>
            </a:r>
          </a:p>
          <a:p>
            <a:r>
              <a:rPr lang="fr-FR" sz="1400" dirty="0">
                <a:solidFill>
                  <a:schemeClr val="bg1">
                    <a:lumMod val="95000"/>
                  </a:schemeClr>
                </a:solidFill>
                <a:latin typeface="Arial" panose="020B0604020202020204" pitchFamily="34" charset="0"/>
                <a:cs typeface="Arial" panose="020B0604020202020204" pitchFamily="34" charset="0"/>
              </a:rPr>
              <a:t>« Et il arriva, sur </a:t>
            </a:r>
            <a:r>
              <a:rPr lang="fr-FR" sz="1400" dirty="0">
                <a:solidFill>
                  <a:srgbClr val="00B0F0"/>
                </a:solidFill>
                <a:latin typeface="Arial" panose="020B0604020202020204" pitchFamily="34" charset="0"/>
                <a:cs typeface="Arial" panose="020B0604020202020204" pitchFamily="34" charset="0"/>
              </a:rPr>
              <a:t>la veille du matin</a:t>
            </a:r>
            <a:r>
              <a:rPr lang="fr-FR" sz="1400" dirty="0">
                <a:solidFill>
                  <a:schemeClr val="bg1">
                    <a:lumMod val="95000"/>
                  </a:schemeClr>
                </a:solidFill>
                <a:latin typeface="Arial" panose="020B0604020202020204" pitchFamily="34" charset="0"/>
                <a:cs typeface="Arial" panose="020B0604020202020204" pitchFamily="34" charset="0"/>
              </a:rPr>
              <a:t>, que YHWH, dans la colonne de feu et de nuée, regarda l'armée des Égyptiens, et mit en désordre l'armée des Égyptiens. »  </a:t>
            </a:r>
            <a:r>
              <a:rPr lang="fr-FR" sz="1200" dirty="0">
                <a:solidFill>
                  <a:srgbClr val="FFFF66"/>
                </a:solidFill>
                <a:latin typeface="Arial" panose="020B0604020202020204" pitchFamily="34" charset="0"/>
                <a:cs typeface="Arial" panose="020B0604020202020204" pitchFamily="34" charset="0"/>
              </a:rPr>
              <a:t>Exode 14.24</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 Et dès le lendemain Saül mit le peuple en trois bandes, et ils entrèrent dans le camp sur </a:t>
            </a:r>
            <a:r>
              <a:rPr lang="fr-FR" sz="1400" dirty="0">
                <a:solidFill>
                  <a:srgbClr val="00B0F0"/>
                </a:solidFill>
                <a:latin typeface="Arial" panose="020B0604020202020204" pitchFamily="34" charset="0"/>
                <a:cs typeface="Arial" panose="020B0604020202020204" pitchFamily="34" charset="0"/>
              </a:rPr>
              <a:t>la veille du matin</a:t>
            </a:r>
            <a:r>
              <a:rPr lang="fr-FR" sz="1400" dirty="0">
                <a:solidFill>
                  <a:schemeClr val="bg1">
                    <a:lumMod val="95000"/>
                  </a:schemeClr>
                </a:solidFill>
                <a:latin typeface="Arial" panose="020B0604020202020204" pitchFamily="34" charset="0"/>
                <a:cs typeface="Arial" panose="020B0604020202020204" pitchFamily="34" charset="0"/>
              </a:rPr>
              <a:t>, et ils frappèrent les </a:t>
            </a:r>
            <a:r>
              <a:rPr lang="fr-FR" sz="1400" dirty="0" err="1">
                <a:solidFill>
                  <a:schemeClr val="bg1">
                    <a:lumMod val="95000"/>
                  </a:schemeClr>
                </a:solidFill>
                <a:latin typeface="Arial" panose="020B0604020202020204" pitchFamily="34" charset="0"/>
                <a:cs typeface="Arial" panose="020B0604020202020204" pitchFamily="34" charset="0"/>
              </a:rPr>
              <a:t>Hammonites</a:t>
            </a:r>
            <a:r>
              <a:rPr lang="fr-FR" sz="1400" dirty="0">
                <a:solidFill>
                  <a:schemeClr val="bg1">
                    <a:lumMod val="95000"/>
                  </a:schemeClr>
                </a:solidFill>
                <a:latin typeface="Arial" panose="020B0604020202020204" pitchFamily="34" charset="0"/>
                <a:cs typeface="Arial" panose="020B0604020202020204" pitchFamily="34" charset="0"/>
              </a:rPr>
              <a:t> jusques vers la chaleur du jour; et ceux qui demeurèrent de reste furent tellement dispersés çà et là, qu'il n'en demeura pas deux ensemble. »  </a:t>
            </a:r>
            <a:r>
              <a:rPr lang="fr-FR" sz="1200" dirty="0">
                <a:solidFill>
                  <a:srgbClr val="FFFF66"/>
                </a:solidFill>
                <a:latin typeface="Arial" panose="020B0604020202020204" pitchFamily="34" charset="0"/>
                <a:cs typeface="Arial" panose="020B0604020202020204" pitchFamily="34" charset="0"/>
              </a:rPr>
              <a:t>1 Samuel 11.11</a:t>
            </a:r>
          </a:p>
        </p:txBody>
      </p:sp>
    </p:spTree>
    <p:extLst>
      <p:ext uri="{BB962C8B-B14F-4D97-AF65-F5344CB8AC3E}">
        <p14:creationId xmlns:p14="http://schemas.microsoft.com/office/powerpoint/2010/main" val="392020014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ackground ppt journ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24" y="-13494"/>
            <a:ext cx="9172724" cy="517873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546989" y="272022"/>
            <a:ext cx="2656859" cy="369332"/>
          </a:xfrm>
          <a:prstGeom prst="rect">
            <a:avLst/>
          </a:prstGeom>
          <a:solidFill>
            <a:schemeClr val="accent6">
              <a:lumMod val="60000"/>
              <a:lumOff val="40000"/>
            </a:schemeClr>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a:solidFill>
                  <a:schemeClr val="tx1">
                    <a:lumMod val="85000"/>
                    <a:lumOff val="15000"/>
                  </a:schemeClr>
                </a:solidFill>
                <a:latin typeface="Arial" panose="020B0604020202020204" pitchFamily="34" charset="0"/>
                <a:cs typeface="Arial" panose="020B0604020202020204" pitchFamily="34" charset="0"/>
              </a:rPr>
              <a:t>Veille &lt;ashmura</a:t>
            </a:r>
            <a:r>
              <a:rPr lang="fr-FR" baseline="30000" dirty="0">
                <a:solidFill>
                  <a:schemeClr val="tx1">
                    <a:lumMod val="85000"/>
                    <a:lumOff val="15000"/>
                  </a:schemeClr>
                </a:solidFill>
                <a:latin typeface="Arial" panose="020B0604020202020204" pitchFamily="34" charset="0"/>
                <a:cs typeface="Arial" panose="020B0604020202020204" pitchFamily="34" charset="0"/>
              </a:rPr>
              <a:t>821</a:t>
            </a:r>
            <a:r>
              <a:rPr lang="fr-FR" dirty="0">
                <a:solidFill>
                  <a:schemeClr val="tx1">
                    <a:lumMod val="85000"/>
                    <a:lumOff val="15000"/>
                  </a:schemeClr>
                </a:solidFill>
                <a:latin typeface="Arial" panose="020B0604020202020204" pitchFamily="34" charset="0"/>
                <a:cs typeface="Arial" panose="020B0604020202020204" pitchFamily="34" charset="0"/>
              </a:rPr>
              <a:t>&gt;</a:t>
            </a:r>
          </a:p>
        </p:txBody>
      </p:sp>
      <p:sp>
        <p:nvSpPr>
          <p:cNvPr id="27" name="Espace réservé du numéro de diapositive 26"/>
          <p:cNvSpPr>
            <a:spLocks noGrp="1"/>
          </p:cNvSpPr>
          <p:nvPr>
            <p:ph type="sldNum" sz="quarter" idx="12"/>
          </p:nvPr>
        </p:nvSpPr>
        <p:spPr/>
        <p:txBody>
          <a:bodyPr/>
          <a:lstStyle/>
          <a:p>
            <a:fld id="{2D09FF85-A8E4-4662-9A25-7E1193D20439}" type="slidenum">
              <a:rPr lang="fr-FR" smtClean="0">
                <a:solidFill>
                  <a:schemeClr val="bg1">
                    <a:lumMod val="50000"/>
                  </a:schemeClr>
                </a:solidFill>
              </a:rPr>
              <a:t>42</a:t>
            </a:fld>
            <a:endParaRPr lang="fr-FR" dirty="0">
              <a:solidFill>
                <a:schemeClr val="bg1">
                  <a:lumMod val="50000"/>
                </a:schemeClr>
              </a:solidFill>
            </a:endParaRPr>
          </a:p>
        </p:txBody>
      </p:sp>
      <p:sp>
        <p:nvSpPr>
          <p:cNvPr id="30" name="Rectangle 29"/>
          <p:cNvSpPr/>
          <p:nvPr/>
        </p:nvSpPr>
        <p:spPr>
          <a:xfrm>
            <a:off x="4139952" y="287411"/>
            <a:ext cx="2808312" cy="338554"/>
          </a:xfrm>
          <a:prstGeom prst="rect">
            <a:avLst/>
          </a:prstGeom>
        </p:spPr>
        <p:txBody>
          <a:bodyPr wrap="square">
            <a:spAutoFit/>
          </a:bodyPr>
          <a:lstStyle/>
          <a:p>
            <a:pPr lvl="0" algn="just"/>
            <a:r>
              <a:rPr lang="fr-FR" sz="1600" dirty="0">
                <a:solidFill>
                  <a:schemeClr val="tx1">
                    <a:lumMod val="85000"/>
                    <a:lumOff val="15000"/>
                  </a:schemeClr>
                </a:solidFill>
                <a:latin typeface="Arial" panose="020B0604020202020204" pitchFamily="34" charset="0"/>
                <a:cs typeface="Arial" panose="020B0604020202020204" pitchFamily="34" charset="0"/>
              </a:rPr>
              <a:t>une certaine partie de la nuit  </a:t>
            </a:r>
            <a:endParaRPr lang="fr-FR" sz="1600" u="sng"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Flèche vers le haut 8"/>
          <p:cNvSpPr/>
          <p:nvPr/>
        </p:nvSpPr>
        <p:spPr>
          <a:xfrm rot="5400000">
            <a:off x="3569398" y="145143"/>
            <a:ext cx="180021" cy="623090"/>
          </a:xfrm>
          <a:prstGeom prst="up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Virage 9"/>
          <p:cNvSpPr/>
          <p:nvPr/>
        </p:nvSpPr>
        <p:spPr>
          <a:xfrm flipV="1">
            <a:off x="569076" y="738059"/>
            <a:ext cx="504056" cy="339754"/>
          </a:xfrm>
          <a:prstGeom prst="bent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10"/>
          <p:cNvSpPr/>
          <p:nvPr/>
        </p:nvSpPr>
        <p:spPr>
          <a:xfrm>
            <a:off x="1135358" y="843558"/>
            <a:ext cx="4948810" cy="338554"/>
          </a:xfrm>
          <a:prstGeom prst="rect">
            <a:avLst/>
          </a:prstGeom>
        </p:spPr>
        <p:txBody>
          <a:bodyPr wrap="square">
            <a:spAutoFit/>
          </a:bodyPr>
          <a:lstStyle/>
          <a:p>
            <a:pPr lvl="0" algn="just"/>
            <a:r>
              <a:rPr lang="fr-FR" sz="1600" dirty="0">
                <a:solidFill>
                  <a:schemeClr val="tx1">
                    <a:lumMod val="85000"/>
                    <a:lumOff val="15000"/>
                  </a:schemeClr>
                </a:solidFill>
                <a:latin typeface="Arial" panose="020B0604020202020204" pitchFamily="34" charset="0"/>
                <a:cs typeface="Arial" panose="020B0604020202020204" pitchFamily="34" charset="0"/>
              </a:rPr>
              <a:t>&lt;shamar</a:t>
            </a:r>
            <a:r>
              <a:rPr lang="fr-FR" sz="1600" baseline="30000" dirty="0">
                <a:solidFill>
                  <a:schemeClr val="tx1">
                    <a:lumMod val="85000"/>
                    <a:lumOff val="15000"/>
                  </a:schemeClr>
                </a:solidFill>
                <a:latin typeface="Arial" panose="020B0604020202020204" pitchFamily="34" charset="0"/>
                <a:cs typeface="Arial" panose="020B0604020202020204" pitchFamily="34" charset="0"/>
              </a:rPr>
              <a:t>8104</a:t>
            </a:r>
            <a:r>
              <a:rPr lang="fr-FR" sz="1600" dirty="0">
                <a:solidFill>
                  <a:schemeClr val="tx1">
                    <a:lumMod val="85000"/>
                    <a:lumOff val="15000"/>
                  </a:schemeClr>
                </a:solidFill>
                <a:latin typeface="Arial" panose="020B0604020202020204" pitchFamily="34" charset="0"/>
                <a:cs typeface="Arial" panose="020B0604020202020204" pitchFamily="34" charset="0"/>
              </a:rPr>
              <a:t>&gt; = garder, veiller à, défendre, observer </a:t>
            </a:r>
            <a:endParaRPr lang="fr-FR" sz="1600" u="sng"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2" name="ZoneTexte 11"/>
          <p:cNvSpPr txBox="1"/>
          <p:nvPr/>
        </p:nvSpPr>
        <p:spPr>
          <a:xfrm>
            <a:off x="2171833" y="1347614"/>
            <a:ext cx="2656859" cy="369332"/>
          </a:xfrm>
          <a:prstGeom prst="rect">
            <a:avLst/>
          </a:prstGeom>
          <a:solidFill>
            <a:schemeClr val="accent5">
              <a:lumMod val="60000"/>
              <a:lumOff val="40000"/>
            </a:schemeClr>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a:solidFill>
                  <a:schemeClr val="tx1">
                    <a:lumMod val="85000"/>
                    <a:lumOff val="15000"/>
                  </a:schemeClr>
                </a:solidFill>
                <a:latin typeface="Arial" panose="020B0604020202020204" pitchFamily="34" charset="0"/>
                <a:cs typeface="Arial" panose="020B0604020202020204" pitchFamily="34" charset="0"/>
              </a:rPr>
              <a:t>Début &lt;rosh</a:t>
            </a:r>
            <a:r>
              <a:rPr lang="fr-FR" baseline="30000" dirty="0">
                <a:solidFill>
                  <a:schemeClr val="tx1">
                    <a:lumMod val="85000"/>
                    <a:lumOff val="15000"/>
                  </a:schemeClr>
                </a:solidFill>
                <a:latin typeface="Arial" panose="020B0604020202020204" pitchFamily="34" charset="0"/>
                <a:cs typeface="Arial" panose="020B0604020202020204" pitchFamily="34" charset="0"/>
              </a:rPr>
              <a:t>7218</a:t>
            </a:r>
            <a:r>
              <a:rPr lang="fr-FR" dirty="0">
                <a:solidFill>
                  <a:schemeClr val="tx1">
                    <a:lumMod val="85000"/>
                    <a:lumOff val="15000"/>
                  </a:schemeClr>
                </a:solidFill>
                <a:latin typeface="Arial" panose="020B0604020202020204" pitchFamily="34" charset="0"/>
                <a:cs typeface="Arial" panose="020B0604020202020204" pitchFamily="34" charset="0"/>
              </a:rPr>
              <a:t>&gt;</a:t>
            </a:r>
          </a:p>
        </p:txBody>
      </p:sp>
      <p:sp>
        <p:nvSpPr>
          <p:cNvPr id="13" name="Rectangle 12"/>
          <p:cNvSpPr/>
          <p:nvPr/>
        </p:nvSpPr>
        <p:spPr>
          <a:xfrm>
            <a:off x="5764796" y="1363003"/>
            <a:ext cx="3199692" cy="338554"/>
          </a:xfrm>
          <a:prstGeom prst="rect">
            <a:avLst/>
          </a:prstGeom>
        </p:spPr>
        <p:txBody>
          <a:bodyPr wrap="square">
            <a:spAutoFit/>
          </a:bodyPr>
          <a:lstStyle/>
          <a:p>
            <a:pPr lvl="0" algn="just"/>
            <a:r>
              <a:rPr lang="fr-FR" sz="1600" dirty="0">
                <a:solidFill>
                  <a:schemeClr val="tx1">
                    <a:lumMod val="85000"/>
                    <a:lumOff val="15000"/>
                  </a:schemeClr>
                </a:solidFill>
                <a:latin typeface="Arial" panose="020B0604020202020204" pitchFamily="34" charset="0"/>
                <a:cs typeface="Arial" panose="020B0604020202020204" pitchFamily="34" charset="0"/>
              </a:rPr>
              <a:t>Tête, sommet, commencement</a:t>
            </a:r>
            <a:endParaRPr lang="fr-FR" sz="1600" u="sng"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Flèche vers le haut 13"/>
          <p:cNvSpPr/>
          <p:nvPr/>
        </p:nvSpPr>
        <p:spPr>
          <a:xfrm rot="5400000">
            <a:off x="5194242" y="1220735"/>
            <a:ext cx="180021" cy="623090"/>
          </a:xfrm>
          <a:prstGeom prst="up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171833" y="1954540"/>
            <a:ext cx="2656859" cy="369332"/>
          </a:xfrm>
          <a:prstGeom prst="rect">
            <a:avLst/>
          </a:prstGeom>
          <a:solidFill>
            <a:schemeClr val="accent5">
              <a:lumMod val="60000"/>
              <a:lumOff val="40000"/>
            </a:schemeClr>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a:solidFill>
                  <a:schemeClr val="tx1">
                    <a:lumMod val="85000"/>
                    <a:lumOff val="15000"/>
                  </a:schemeClr>
                </a:solidFill>
                <a:latin typeface="Arial" panose="020B0604020202020204" pitchFamily="34" charset="0"/>
                <a:cs typeface="Arial" panose="020B0604020202020204" pitchFamily="34" charset="0"/>
              </a:rPr>
              <a:t>Milieu &lt;tiykone</a:t>
            </a:r>
            <a:r>
              <a:rPr lang="fr-FR" baseline="30000" dirty="0">
                <a:solidFill>
                  <a:schemeClr val="tx1">
                    <a:lumMod val="85000"/>
                    <a:lumOff val="15000"/>
                  </a:schemeClr>
                </a:solidFill>
                <a:latin typeface="Arial" panose="020B0604020202020204" pitchFamily="34" charset="0"/>
                <a:cs typeface="Arial" panose="020B0604020202020204" pitchFamily="34" charset="0"/>
              </a:rPr>
              <a:t>8484</a:t>
            </a:r>
            <a:r>
              <a:rPr lang="fr-FR" dirty="0">
                <a:solidFill>
                  <a:schemeClr val="tx1">
                    <a:lumMod val="85000"/>
                    <a:lumOff val="15000"/>
                  </a:schemeClr>
                </a:solidFill>
                <a:latin typeface="Arial" panose="020B0604020202020204" pitchFamily="34" charset="0"/>
                <a:cs typeface="Arial" panose="020B0604020202020204" pitchFamily="34" charset="0"/>
              </a:rPr>
              <a:t>&gt;</a:t>
            </a:r>
          </a:p>
        </p:txBody>
      </p:sp>
      <p:sp>
        <p:nvSpPr>
          <p:cNvPr id="16" name="Rectangle 15"/>
          <p:cNvSpPr/>
          <p:nvPr/>
        </p:nvSpPr>
        <p:spPr>
          <a:xfrm>
            <a:off x="5764796" y="1969929"/>
            <a:ext cx="3199692" cy="338554"/>
          </a:xfrm>
          <a:prstGeom prst="rect">
            <a:avLst/>
          </a:prstGeom>
        </p:spPr>
        <p:txBody>
          <a:bodyPr wrap="square">
            <a:spAutoFit/>
          </a:bodyPr>
          <a:lstStyle/>
          <a:p>
            <a:pPr lvl="0" algn="just"/>
            <a:r>
              <a:rPr lang="fr-FR" sz="1600" dirty="0">
                <a:solidFill>
                  <a:schemeClr val="tx1">
                    <a:lumMod val="85000"/>
                    <a:lumOff val="15000"/>
                  </a:schemeClr>
                </a:solidFill>
                <a:latin typeface="Arial" panose="020B0604020202020204" pitchFamily="34" charset="0"/>
                <a:cs typeface="Arial" panose="020B0604020202020204" pitchFamily="34" charset="0"/>
              </a:rPr>
              <a:t>Milieu, médian</a:t>
            </a:r>
            <a:endParaRPr lang="fr-FR" sz="1600" u="sng"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Flèche vers le haut 16"/>
          <p:cNvSpPr/>
          <p:nvPr/>
        </p:nvSpPr>
        <p:spPr>
          <a:xfrm rot="5400000">
            <a:off x="5194242" y="1827661"/>
            <a:ext cx="180021" cy="623090"/>
          </a:xfrm>
          <a:prstGeom prst="up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171833" y="2575873"/>
            <a:ext cx="2656859" cy="369332"/>
          </a:xfrm>
          <a:prstGeom prst="rect">
            <a:avLst/>
          </a:prstGeom>
          <a:solidFill>
            <a:schemeClr val="accent5">
              <a:lumMod val="60000"/>
              <a:lumOff val="40000"/>
            </a:schemeClr>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a:solidFill>
                  <a:schemeClr val="tx1">
                    <a:lumMod val="85000"/>
                    <a:lumOff val="15000"/>
                  </a:schemeClr>
                </a:solidFill>
                <a:latin typeface="Arial" panose="020B0604020202020204" pitchFamily="34" charset="0"/>
                <a:cs typeface="Arial" panose="020B0604020202020204" pitchFamily="34" charset="0"/>
              </a:rPr>
              <a:t>Aube &lt;boqer</a:t>
            </a:r>
            <a:r>
              <a:rPr lang="fr-FR" baseline="30000" dirty="0">
                <a:solidFill>
                  <a:schemeClr val="tx1">
                    <a:lumMod val="85000"/>
                    <a:lumOff val="15000"/>
                  </a:schemeClr>
                </a:solidFill>
                <a:latin typeface="Arial" panose="020B0604020202020204" pitchFamily="34" charset="0"/>
                <a:cs typeface="Arial" panose="020B0604020202020204" pitchFamily="34" charset="0"/>
              </a:rPr>
              <a:t>1242</a:t>
            </a:r>
            <a:r>
              <a:rPr lang="fr-FR" dirty="0">
                <a:solidFill>
                  <a:schemeClr val="tx1">
                    <a:lumMod val="85000"/>
                    <a:lumOff val="15000"/>
                  </a:schemeClr>
                </a:solidFill>
                <a:latin typeface="Arial" panose="020B0604020202020204" pitchFamily="34" charset="0"/>
                <a:cs typeface="Arial" panose="020B0604020202020204" pitchFamily="34" charset="0"/>
              </a:rPr>
              <a:t>&gt;</a:t>
            </a:r>
          </a:p>
        </p:txBody>
      </p:sp>
      <p:sp>
        <p:nvSpPr>
          <p:cNvPr id="19" name="Rectangle 18"/>
          <p:cNvSpPr/>
          <p:nvPr/>
        </p:nvSpPr>
        <p:spPr>
          <a:xfrm>
            <a:off x="5764796" y="2591262"/>
            <a:ext cx="3199692" cy="338554"/>
          </a:xfrm>
          <a:prstGeom prst="rect">
            <a:avLst/>
          </a:prstGeom>
        </p:spPr>
        <p:txBody>
          <a:bodyPr wrap="square">
            <a:spAutoFit/>
          </a:bodyPr>
          <a:lstStyle/>
          <a:p>
            <a:pPr lvl="0" algn="just"/>
            <a:r>
              <a:rPr lang="fr-FR" sz="1600" dirty="0">
                <a:solidFill>
                  <a:schemeClr val="tx1">
                    <a:lumMod val="85000"/>
                    <a:lumOff val="15000"/>
                  </a:schemeClr>
                </a:solidFill>
                <a:latin typeface="Arial" panose="020B0604020202020204" pitchFamily="34" charset="0"/>
                <a:cs typeface="Arial" panose="020B0604020202020204" pitchFamily="34" charset="0"/>
              </a:rPr>
              <a:t>Bientôt, aurore</a:t>
            </a:r>
            <a:endParaRPr lang="fr-FR" sz="1600" u="sng"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Flèche vers le haut 19"/>
          <p:cNvSpPr/>
          <p:nvPr/>
        </p:nvSpPr>
        <p:spPr>
          <a:xfrm rot="5400000">
            <a:off x="5194242" y="2448994"/>
            <a:ext cx="180021" cy="623090"/>
          </a:xfrm>
          <a:prstGeom prst="up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44937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p:bldP spid="9" grpId="0" animBg="1"/>
      <p:bldP spid="10" grpId="0" animBg="1"/>
      <p:bldP spid="11" grpId="0"/>
      <p:bldP spid="12" grpId="0" animBg="1"/>
      <p:bldP spid="13" grpId="0"/>
      <p:bldP spid="14" grpId="0" animBg="1"/>
      <p:bldP spid="15" grpId="0" animBg="1"/>
      <p:bldP spid="16" grpId="0"/>
      <p:bldP spid="17" grpId="0" animBg="1"/>
      <p:bldP spid="18" grpId="0" animBg="1"/>
      <p:bldP spid="19" grpId="0"/>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256" y="-144463"/>
            <a:ext cx="9162256" cy="537729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43</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8735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155575" y="160338"/>
            <a:ext cx="8868357" cy="323165"/>
          </a:xfrm>
          <a:prstGeom prst="rect">
            <a:avLst/>
          </a:prstGeom>
          <a:noFill/>
        </p:spPr>
        <p:txBody>
          <a:bodyPr wrap="square" rtlCol="0">
            <a:spAutoFit/>
          </a:bodyPr>
          <a:lstStyle/>
          <a:p>
            <a:pPr algn="ctr"/>
            <a:r>
              <a:rPr lang="fr-FR" sz="1500" dirty="0">
                <a:latin typeface="Arial" panose="020B0604020202020204" pitchFamily="34" charset="0"/>
                <a:cs typeface="Arial" panose="020B0604020202020204" pitchFamily="34" charset="0"/>
              </a:rPr>
              <a:t>Avant l’ère romaine, les Israélites et les Grecs divisaient la nuit en </a:t>
            </a:r>
            <a:r>
              <a:rPr lang="fr-FR" sz="1500" u="sng" dirty="0">
                <a:latin typeface="Arial" panose="020B0604020202020204" pitchFamily="34" charset="0"/>
                <a:cs typeface="Arial" panose="020B0604020202020204" pitchFamily="34" charset="0"/>
              </a:rPr>
              <a:t>3 veilles</a:t>
            </a:r>
            <a:r>
              <a:rPr lang="fr-FR" sz="1500" dirty="0">
                <a:latin typeface="Arial" panose="020B0604020202020204" pitchFamily="34" charset="0"/>
                <a:cs typeface="Arial" panose="020B0604020202020204" pitchFamily="34" charset="0"/>
              </a:rPr>
              <a:t> différentes :</a:t>
            </a:r>
          </a:p>
        </p:txBody>
      </p:sp>
      <p:sp>
        <p:nvSpPr>
          <p:cNvPr id="7" name="ZoneTexte 6"/>
          <p:cNvSpPr txBox="1"/>
          <p:nvPr/>
        </p:nvSpPr>
        <p:spPr>
          <a:xfrm>
            <a:off x="770269"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chemeClr val="bg1"/>
                </a:solidFill>
                <a:latin typeface="Arial" panose="020B0604020202020204" pitchFamily="34" charset="0"/>
                <a:cs typeface="Arial" panose="020B0604020202020204" pitchFamily="34" charset="0"/>
              </a:rPr>
              <a:t>Veille du début</a:t>
            </a:r>
            <a:endParaRPr lang="fr-FR"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572084" y="1563638"/>
            <a:ext cx="179675" cy="115372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Rectangle 9"/>
          <p:cNvSpPr/>
          <p:nvPr/>
        </p:nvSpPr>
        <p:spPr>
          <a:xfrm>
            <a:off x="7055553" y="1563638"/>
            <a:ext cx="179675" cy="1146675"/>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ZoneTexte 10"/>
          <p:cNvSpPr txBox="1"/>
          <p:nvPr/>
        </p:nvSpPr>
        <p:spPr>
          <a:xfrm>
            <a:off x="2874505"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FFFF00"/>
                </a:solidFill>
                <a:latin typeface="Arial" panose="020B0604020202020204" pitchFamily="34" charset="0"/>
                <a:cs typeface="Arial" panose="020B0604020202020204" pitchFamily="34" charset="0"/>
              </a:rPr>
              <a:t>Veille du milieu</a:t>
            </a:r>
            <a:endParaRPr lang="fr-FR" sz="1600" b="1" dirty="0">
              <a:solidFill>
                <a:srgbClr val="FFFF00"/>
              </a:solidFill>
              <a:latin typeface="Arial" panose="020B0604020202020204" pitchFamily="34" charset="0"/>
              <a:cs typeface="Arial" panose="020B0604020202020204" pitchFamily="34" charset="0"/>
            </a:endParaRPr>
          </a:p>
        </p:txBody>
      </p:sp>
      <p:cxnSp>
        <p:nvCxnSpPr>
          <p:cNvPr id="4" name="Connecteur droit 3"/>
          <p:cNvCxnSpPr/>
          <p:nvPr/>
        </p:nvCxnSpPr>
        <p:spPr>
          <a:xfrm>
            <a:off x="2874505" y="1563638"/>
            <a:ext cx="0" cy="11651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951317"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00B0F0"/>
                </a:solidFill>
                <a:latin typeface="Arial" panose="020B0604020202020204" pitchFamily="34" charset="0"/>
                <a:cs typeface="Arial" panose="020B0604020202020204" pitchFamily="34" charset="0"/>
              </a:rPr>
              <a:t>Veille du matin</a:t>
            </a:r>
            <a:endParaRPr lang="fr-FR" sz="1600" b="1" dirty="0">
              <a:solidFill>
                <a:srgbClr val="00B0F0"/>
              </a:solidFill>
              <a:latin typeface="Arial" panose="020B0604020202020204" pitchFamily="34" charset="0"/>
              <a:cs typeface="Arial" panose="020B0604020202020204" pitchFamily="34" charset="0"/>
            </a:endParaRPr>
          </a:p>
        </p:txBody>
      </p:sp>
      <p:cxnSp>
        <p:nvCxnSpPr>
          <p:cNvPr id="13" name="Connecteur droit 12"/>
          <p:cNvCxnSpPr/>
          <p:nvPr/>
        </p:nvCxnSpPr>
        <p:spPr>
          <a:xfrm>
            <a:off x="4978741" y="1563638"/>
            <a:ext cx="0" cy="11651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910335" y="1487041"/>
            <a:ext cx="1824103" cy="307777"/>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dirty="0">
                <a:solidFill>
                  <a:schemeClr val="tx1">
                    <a:lumMod val="85000"/>
                    <a:lumOff val="15000"/>
                  </a:schemeClr>
                </a:solidFill>
                <a:latin typeface="Arial" panose="020B0604020202020204" pitchFamily="34" charset="0"/>
                <a:cs typeface="Arial" panose="020B0604020202020204" pitchFamily="34" charset="0"/>
              </a:rPr>
              <a:t>Lamentations 2.19</a:t>
            </a:r>
          </a:p>
        </p:txBody>
      </p:sp>
      <p:sp>
        <p:nvSpPr>
          <p:cNvPr id="17" name="ZoneTexte 16"/>
          <p:cNvSpPr txBox="1"/>
          <p:nvPr/>
        </p:nvSpPr>
        <p:spPr>
          <a:xfrm>
            <a:off x="3014571" y="1494692"/>
            <a:ext cx="1824103" cy="307777"/>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dirty="0">
                <a:solidFill>
                  <a:schemeClr val="tx1">
                    <a:lumMod val="85000"/>
                    <a:lumOff val="15000"/>
                  </a:schemeClr>
                </a:solidFill>
                <a:latin typeface="Arial" panose="020B0604020202020204" pitchFamily="34" charset="0"/>
                <a:cs typeface="Arial" panose="020B0604020202020204" pitchFamily="34" charset="0"/>
              </a:rPr>
              <a:t>Juges 7.19</a:t>
            </a:r>
          </a:p>
        </p:txBody>
      </p:sp>
      <p:sp>
        <p:nvSpPr>
          <p:cNvPr id="18" name="ZoneTexte 17"/>
          <p:cNvSpPr txBox="1"/>
          <p:nvPr/>
        </p:nvSpPr>
        <p:spPr>
          <a:xfrm>
            <a:off x="5091383" y="1494691"/>
            <a:ext cx="1824103" cy="292388"/>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300" dirty="0">
                <a:solidFill>
                  <a:schemeClr val="tx1">
                    <a:lumMod val="85000"/>
                    <a:lumOff val="15000"/>
                  </a:schemeClr>
                </a:solidFill>
                <a:latin typeface="Arial" panose="020B0604020202020204" pitchFamily="34" charset="0"/>
                <a:cs typeface="Arial" panose="020B0604020202020204" pitchFamily="34" charset="0"/>
              </a:rPr>
              <a:t>Ex 14.24 / 1 Sa 11.11</a:t>
            </a:r>
          </a:p>
        </p:txBody>
      </p:sp>
      <p:sp>
        <p:nvSpPr>
          <p:cNvPr id="15" name="ZoneTexte 14"/>
          <p:cNvSpPr txBox="1"/>
          <p:nvPr/>
        </p:nvSpPr>
        <p:spPr>
          <a:xfrm>
            <a:off x="2290294" y="963821"/>
            <a:ext cx="1168421" cy="523220"/>
          </a:xfrm>
          <a:prstGeom prst="rect">
            <a:avLst/>
          </a:prstGeom>
          <a:noFill/>
          <a:effectLst>
            <a:glow rad="101600">
              <a:schemeClr val="accent1">
                <a:satMod val="175000"/>
                <a:alpha val="40000"/>
              </a:schemeClr>
            </a:glow>
          </a:effectLst>
        </p:spPr>
        <p:txBody>
          <a:bodyPr wrap="square" rtlCol="0">
            <a:spAutoFit/>
          </a:bodyPr>
          <a:lstStyle/>
          <a:p>
            <a:pPr algn="ctr"/>
            <a:r>
              <a:rPr lang="fr-FR" sz="1400" dirty="0">
                <a:solidFill>
                  <a:srgbClr val="C00000"/>
                </a:solidFill>
              </a:rPr>
              <a:t>4</a:t>
            </a:r>
            <a:r>
              <a:rPr lang="fr-FR" sz="1400" baseline="30000" dirty="0">
                <a:solidFill>
                  <a:srgbClr val="C00000"/>
                </a:solidFill>
              </a:rPr>
              <a:t>e</a:t>
            </a:r>
            <a:r>
              <a:rPr lang="fr-FR" sz="1400" dirty="0">
                <a:solidFill>
                  <a:srgbClr val="C00000"/>
                </a:solidFill>
              </a:rPr>
              <a:t> heure</a:t>
            </a:r>
          </a:p>
          <a:p>
            <a:pPr algn="ctr"/>
            <a:r>
              <a:rPr lang="fr-FR" sz="1400" dirty="0">
                <a:solidFill>
                  <a:srgbClr val="C00000"/>
                </a:solidFill>
              </a:rPr>
              <a:t>22 heures HR</a:t>
            </a:r>
          </a:p>
        </p:txBody>
      </p:sp>
      <p:sp>
        <p:nvSpPr>
          <p:cNvPr id="20" name="ZoneTexte 19"/>
          <p:cNvSpPr txBox="1"/>
          <p:nvPr/>
        </p:nvSpPr>
        <p:spPr>
          <a:xfrm>
            <a:off x="4394530" y="976666"/>
            <a:ext cx="1168421" cy="523220"/>
          </a:xfrm>
          <a:prstGeom prst="rect">
            <a:avLst/>
          </a:prstGeom>
          <a:noFill/>
          <a:effectLst>
            <a:glow rad="101600">
              <a:schemeClr val="accent1">
                <a:satMod val="175000"/>
                <a:alpha val="40000"/>
              </a:schemeClr>
            </a:glow>
          </a:effectLst>
        </p:spPr>
        <p:txBody>
          <a:bodyPr wrap="square" rtlCol="0">
            <a:spAutoFit/>
          </a:bodyPr>
          <a:lstStyle/>
          <a:p>
            <a:pPr algn="ctr"/>
            <a:r>
              <a:rPr lang="fr-FR" sz="1400" dirty="0">
                <a:solidFill>
                  <a:srgbClr val="C00000"/>
                </a:solidFill>
              </a:rPr>
              <a:t>8</a:t>
            </a:r>
            <a:r>
              <a:rPr lang="fr-FR" sz="1400" baseline="30000" dirty="0">
                <a:solidFill>
                  <a:srgbClr val="C00000"/>
                </a:solidFill>
              </a:rPr>
              <a:t>e</a:t>
            </a:r>
            <a:r>
              <a:rPr lang="fr-FR" sz="1400" dirty="0">
                <a:solidFill>
                  <a:srgbClr val="C00000"/>
                </a:solidFill>
              </a:rPr>
              <a:t> heure</a:t>
            </a:r>
          </a:p>
          <a:p>
            <a:pPr algn="ctr"/>
            <a:r>
              <a:rPr lang="fr-FR" sz="1400" dirty="0">
                <a:solidFill>
                  <a:srgbClr val="C00000"/>
                </a:solidFill>
              </a:rPr>
              <a:t>2 heures HR</a:t>
            </a:r>
          </a:p>
        </p:txBody>
      </p:sp>
      <p:sp>
        <p:nvSpPr>
          <p:cNvPr id="19" name="Flèche courbée vers le haut 18"/>
          <p:cNvSpPr/>
          <p:nvPr/>
        </p:nvSpPr>
        <p:spPr>
          <a:xfrm>
            <a:off x="6003434" y="2728761"/>
            <a:ext cx="1231794" cy="504056"/>
          </a:xfrm>
          <a:prstGeom prst="curvedUpArrow">
            <a:avLst/>
          </a:prstGeom>
          <a:gradFill flip="none" rotWithShape="1">
            <a:gsLst>
              <a:gs pos="0">
                <a:srgbClr val="00B0F0">
                  <a:lumMod val="90000"/>
                  <a:lumOff val="10000"/>
                </a:srgbClr>
              </a:gs>
              <a:gs pos="50000">
                <a:srgbClr val="DF57FF">
                  <a:lumMod val="60000"/>
                  <a:lumOff val="40000"/>
                </a:srgbClr>
              </a:gs>
            </a:gsLst>
            <a:lin ang="0" scaled="1"/>
            <a:tileRect/>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55553" y="3362424"/>
            <a:ext cx="1677923" cy="1312222"/>
          </a:xfrm>
          <a:prstGeom prst="wedgeRoundRectCallout">
            <a:avLst>
              <a:gd name="adj1" fmla="val -39755"/>
              <a:gd name="adj2" fmla="val -82673"/>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959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027"/>
                                        </p:tgtEl>
                                        <p:attrNameLst>
                                          <p:attrName>style.visibility</p:attrName>
                                        </p:attrNameLst>
                                      </p:cBhvr>
                                      <p:to>
                                        <p:strVal val="visible"/>
                                      </p:to>
                                    </p:set>
                                    <p:animEffect transition="in" filter="wipe(up)">
                                      <p:cBhvr>
                                        <p:cTn id="65"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6" grpId="0" animBg="1"/>
      <p:bldP spid="17" grpId="0" animBg="1"/>
      <p:bldP spid="18" grpId="0" animBg="1"/>
      <p:bldP spid="15" grpId="0"/>
      <p:bldP spid="20" grpId="0"/>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256" y="-144463"/>
            <a:ext cx="9162256" cy="537729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44</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87350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155575" y="160338"/>
            <a:ext cx="8868357" cy="553998"/>
          </a:xfrm>
          <a:prstGeom prst="rect">
            <a:avLst/>
          </a:prstGeom>
          <a:noFill/>
        </p:spPr>
        <p:txBody>
          <a:bodyPr wrap="square" rtlCol="0">
            <a:spAutoFit/>
          </a:bodyPr>
          <a:lstStyle/>
          <a:p>
            <a:pPr algn="ctr"/>
            <a:r>
              <a:rPr lang="fr-FR" sz="1500" dirty="0">
                <a:latin typeface="Arial" panose="020B0604020202020204" pitchFamily="34" charset="0"/>
                <a:cs typeface="Arial" panose="020B0604020202020204" pitchFamily="34" charset="0"/>
              </a:rPr>
              <a:t>Les Romains ont adopté une division de la nuit en</a:t>
            </a:r>
          </a:p>
          <a:p>
            <a:pPr algn="ctr"/>
            <a:r>
              <a:rPr lang="fr-FR" sz="1500" u="sng" dirty="0">
                <a:latin typeface="Arial" panose="020B0604020202020204" pitchFamily="34" charset="0"/>
                <a:cs typeface="Arial" panose="020B0604020202020204" pitchFamily="34" charset="0"/>
              </a:rPr>
              <a:t>4 veilles</a:t>
            </a:r>
            <a:r>
              <a:rPr lang="fr-FR" sz="1500" dirty="0">
                <a:latin typeface="Arial" panose="020B0604020202020204" pitchFamily="34" charset="0"/>
                <a:cs typeface="Arial" panose="020B0604020202020204" pitchFamily="34" charset="0"/>
              </a:rPr>
              <a:t> différentes </a:t>
            </a:r>
            <a:r>
              <a:rPr lang="fr-FR" sz="1200" dirty="0">
                <a:latin typeface="Arial" panose="020B0604020202020204" pitchFamily="34" charset="0"/>
                <a:cs typeface="Arial" panose="020B0604020202020204" pitchFamily="34" charset="0"/>
              </a:rPr>
              <a:t>(la durée du service d’un garde était plus courte) </a:t>
            </a:r>
            <a:r>
              <a:rPr lang="fr-FR" sz="1500" dirty="0">
                <a:latin typeface="Arial" panose="020B0604020202020204" pitchFamily="34" charset="0"/>
                <a:cs typeface="Arial" panose="020B0604020202020204" pitchFamily="34" charset="0"/>
              </a:rPr>
              <a:t>:</a:t>
            </a:r>
          </a:p>
        </p:txBody>
      </p:sp>
      <p:sp>
        <p:nvSpPr>
          <p:cNvPr id="7" name="ZoneTexte 6"/>
          <p:cNvSpPr txBox="1"/>
          <p:nvPr/>
        </p:nvSpPr>
        <p:spPr>
          <a:xfrm>
            <a:off x="379988"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chemeClr val="bg1"/>
                </a:solidFill>
                <a:latin typeface="Arial" panose="020B0604020202020204" pitchFamily="34" charset="0"/>
                <a:cs typeface="Arial" panose="020B0604020202020204" pitchFamily="34" charset="0"/>
              </a:rPr>
              <a:t>1</a:t>
            </a:r>
            <a:r>
              <a:rPr lang="fr-FR" sz="1600" baseline="30000" dirty="0">
                <a:solidFill>
                  <a:schemeClr val="bg1"/>
                </a:solidFill>
                <a:latin typeface="Arial" panose="020B0604020202020204" pitchFamily="34" charset="0"/>
                <a:cs typeface="Arial" panose="020B0604020202020204" pitchFamily="34" charset="0"/>
              </a:rPr>
              <a:t>ère </a:t>
            </a:r>
            <a:r>
              <a:rPr lang="fr-FR" sz="1600" dirty="0">
                <a:solidFill>
                  <a:schemeClr val="bg1"/>
                </a:solidFill>
                <a:latin typeface="Arial" panose="020B0604020202020204" pitchFamily="34" charset="0"/>
                <a:cs typeface="Arial" panose="020B0604020202020204" pitchFamily="34" charset="0"/>
              </a:rPr>
              <a:t>Veille</a:t>
            </a:r>
            <a:endParaRPr lang="fr-FR" sz="16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181803" y="1563638"/>
            <a:ext cx="179675" cy="1153720"/>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Rectangle 9"/>
          <p:cNvSpPr/>
          <p:nvPr/>
        </p:nvSpPr>
        <p:spPr>
          <a:xfrm>
            <a:off x="8783835" y="1574975"/>
            <a:ext cx="179675" cy="1146675"/>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ZoneTexte 10"/>
          <p:cNvSpPr txBox="1"/>
          <p:nvPr/>
        </p:nvSpPr>
        <p:spPr>
          <a:xfrm>
            <a:off x="2484224"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FFFF00"/>
                </a:solidFill>
                <a:latin typeface="Arial" panose="020B0604020202020204" pitchFamily="34" charset="0"/>
                <a:cs typeface="Arial" panose="020B0604020202020204" pitchFamily="34" charset="0"/>
              </a:rPr>
              <a:t>2</a:t>
            </a:r>
            <a:r>
              <a:rPr lang="fr-FR" sz="1600" baseline="30000" dirty="0">
                <a:solidFill>
                  <a:srgbClr val="FFFF00"/>
                </a:solidFill>
                <a:latin typeface="Arial" panose="020B0604020202020204" pitchFamily="34" charset="0"/>
                <a:cs typeface="Arial" panose="020B0604020202020204" pitchFamily="34" charset="0"/>
              </a:rPr>
              <a:t>e</a:t>
            </a:r>
            <a:r>
              <a:rPr lang="fr-FR" sz="1600" dirty="0">
                <a:solidFill>
                  <a:srgbClr val="FFFF00"/>
                </a:solidFill>
                <a:latin typeface="Arial" panose="020B0604020202020204" pitchFamily="34" charset="0"/>
                <a:cs typeface="Arial" panose="020B0604020202020204" pitchFamily="34" charset="0"/>
              </a:rPr>
              <a:t> Veille</a:t>
            </a:r>
            <a:endParaRPr lang="fr-FR" sz="1600" b="1" dirty="0">
              <a:solidFill>
                <a:srgbClr val="FFFF00"/>
              </a:solidFill>
              <a:latin typeface="Arial" panose="020B0604020202020204" pitchFamily="34" charset="0"/>
              <a:cs typeface="Arial" panose="020B0604020202020204" pitchFamily="34" charset="0"/>
            </a:endParaRPr>
          </a:p>
        </p:txBody>
      </p:sp>
      <p:cxnSp>
        <p:nvCxnSpPr>
          <p:cNvPr id="4" name="Connecteur droit 3"/>
          <p:cNvCxnSpPr/>
          <p:nvPr/>
        </p:nvCxnSpPr>
        <p:spPr>
          <a:xfrm>
            <a:off x="2484224" y="1563638"/>
            <a:ext cx="0" cy="11651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561036" y="1820298"/>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00CC00"/>
                </a:solidFill>
                <a:latin typeface="Arial" panose="020B0604020202020204" pitchFamily="34" charset="0"/>
                <a:cs typeface="Arial" panose="020B0604020202020204" pitchFamily="34" charset="0"/>
              </a:rPr>
              <a:t>3</a:t>
            </a:r>
            <a:r>
              <a:rPr lang="fr-FR" sz="1600" baseline="30000" dirty="0">
                <a:solidFill>
                  <a:srgbClr val="00CC00"/>
                </a:solidFill>
                <a:latin typeface="Arial" panose="020B0604020202020204" pitchFamily="34" charset="0"/>
                <a:cs typeface="Arial" panose="020B0604020202020204" pitchFamily="34" charset="0"/>
              </a:rPr>
              <a:t>e</a:t>
            </a:r>
            <a:r>
              <a:rPr lang="fr-FR" sz="1600" dirty="0">
                <a:solidFill>
                  <a:srgbClr val="00CC00"/>
                </a:solidFill>
                <a:latin typeface="Arial" panose="020B0604020202020204" pitchFamily="34" charset="0"/>
                <a:cs typeface="Arial" panose="020B0604020202020204" pitchFamily="34" charset="0"/>
              </a:rPr>
              <a:t> Veille</a:t>
            </a:r>
            <a:endParaRPr lang="fr-FR" sz="1600" b="1" dirty="0">
              <a:solidFill>
                <a:srgbClr val="00CC00"/>
              </a:solidFill>
              <a:latin typeface="Arial" panose="020B0604020202020204" pitchFamily="34" charset="0"/>
              <a:cs typeface="Arial" panose="020B0604020202020204" pitchFamily="34" charset="0"/>
            </a:endParaRPr>
          </a:p>
        </p:txBody>
      </p:sp>
      <p:cxnSp>
        <p:nvCxnSpPr>
          <p:cNvPr id="13" name="Connecteur droit 12"/>
          <p:cNvCxnSpPr/>
          <p:nvPr/>
        </p:nvCxnSpPr>
        <p:spPr>
          <a:xfrm>
            <a:off x="4588460" y="1563638"/>
            <a:ext cx="0" cy="11651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624290" y="1494692"/>
            <a:ext cx="1824103" cy="307777"/>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400" dirty="0">
                <a:solidFill>
                  <a:schemeClr val="tx1">
                    <a:lumMod val="85000"/>
                    <a:lumOff val="15000"/>
                  </a:schemeClr>
                </a:solidFill>
                <a:latin typeface="Arial" panose="020B0604020202020204" pitchFamily="34" charset="0"/>
                <a:cs typeface="Arial" panose="020B0604020202020204" pitchFamily="34" charset="0"/>
              </a:rPr>
              <a:t>Luc 12.38</a:t>
            </a:r>
          </a:p>
        </p:txBody>
      </p:sp>
      <p:sp>
        <p:nvSpPr>
          <p:cNvPr id="18" name="ZoneTexte 17"/>
          <p:cNvSpPr txBox="1"/>
          <p:nvPr/>
        </p:nvSpPr>
        <p:spPr>
          <a:xfrm>
            <a:off x="4701102" y="1494691"/>
            <a:ext cx="1824103" cy="292388"/>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300" dirty="0">
                <a:solidFill>
                  <a:schemeClr val="tx1">
                    <a:lumMod val="85000"/>
                    <a:lumOff val="15000"/>
                  </a:schemeClr>
                </a:solidFill>
                <a:latin typeface="Arial" panose="020B0604020202020204" pitchFamily="34" charset="0"/>
                <a:cs typeface="Arial" panose="020B0604020202020204" pitchFamily="34" charset="0"/>
              </a:rPr>
              <a:t>Luc 12.38</a:t>
            </a:r>
          </a:p>
        </p:txBody>
      </p:sp>
      <p:sp>
        <p:nvSpPr>
          <p:cNvPr id="15" name="ZoneTexte 14"/>
          <p:cNvSpPr txBox="1"/>
          <p:nvPr/>
        </p:nvSpPr>
        <p:spPr>
          <a:xfrm>
            <a:off x="1900013" y="963821"/>
            <a:ext cx="1168421" cy="523220"/>
          </a:xfrm>
          <a:prstGeom prst="rect">
            <a:avLst/>
          </a:prstGeom>
          <a:noFill/>
          <a:effectLst>
            <a:glow rad="101600">
              <a:schemeClr val="accent1">
                <a:satMod val="175000"/>
                <a:alpha val="40000"/>
              </a:schemeClr>
            </a:glow>
          </a:effectLst>
        </p:spPr>
        <p:txBody>
          <a:bodyPr wrap="square" rtlCol="0">
            <a:spAutoFit/>
          </a:bodyPr>
          <a:lstStyle/>
          <a:p>
            <a:pPr algn="ctr"/>
            <a:r>
              <a:rPr lang="fr-FR" sz="1400" dirty="0">
                <a:solidFill>
                  <a:srgbClr val="C00000"/>
                </a:solidFill>
              </a:rPr>
              <a:t>3</a:t>
            </a:r>
            <a:r>
              <a:rPr lang="fr-FR" sz="1400" baseline="30000" dirty="0">
                <a:solidFill>
                  <a:srgbClr val="C00000"/>
                </a:solidFill>
              </a:rPr>
              <a:t>e</a:t>
            </a:r>
            <a:r>
              <a:rPr lang="fr-FR" sz="1400" dirty="0">
                <a:solidFill>
                  <a:srgbClr val="C00000"/>
                </a:solidFill>
              </a:rPr>
              <a:t> heure</a:t>
            </a:r>
          </a:p>
          <a:p>
            <a:pPr algn="ctr"/>
            <a:r>
              <a:rPr lang="fr-FR" sz="1400" dirty="0">
                <a:solidFill>
                  <a:srgbClr val="C00000"/>
                </a:solidFill>
              </a:rPr>
              <a:t>21 heures HR</a:t>
            </a:r>
          </a:p>
        </p:txBody>
      </p:sp>
      <p:sp>
        <p:nvSpPr>
          <p:cNvPr id="20" name="ZoneTexte 19"/>
          <p:cNvSpPr txBox="1"/>
          <p:nvPr/>
        </p:nvSpPr>
        <p:spPr>
          <a:xfrm>
            <a:off x="4004249" y="976666"/>
            <a:ext cx="1168421" cy="523220"/>
          </a:xfrm>
          <a:prstGeom prst="rect">
            <a:avLst/>
          </a:prstGeom>
          <a:noFill/>
          <a:effectLst>
            <a:glow rad="101600">
              <a:schemeClr val="accent1">
                <a:satMod val="175000"/>
                <a:alpha val="40000"/>
              </a:schemeClr>
            </a:glow>
          </a:effectLst>
        </p:spPr>
        <p:txBody>
          <a:bodyPr wrap="square" rtlCol="0">
            <a:spAutoFit/>
          </a:bodyPr>
          <a:lstStyle/>
          <a:p>
            <a:pPr algn="ctr"/>
            <a:r>
              <a:rPr lang="fr-FR" sz="1400" dirty="0">
                <a:solidFill>
                  <a:srgbClr val="C00000"/>
                </a:solidFill>
              </a:rPr>
              <a:t>6</a:t>
            </a:r>
            <a:r>
              <a:rPr lang="fr-FR" sz="1400" baseline="30000" dirty="0">
                <a:solidFill>
                  <a:srgbClr val="C00000"/>
                </a:solidFill>
              </a:rPr>
              <a:t>e</a:t>
            </a:r>
            <a:r>
              <a:rPr lang="fr-FR" sz="1400" dirty="0">
                <a:solidFill>
                  <a:srgbClr val="C00000"/>
                </a:solidFill>
              </a:rPr>
              <a:t> heure</a:t>
            </a:r>
          </a:p>
          <a:p>
            <a:pPr algn="ctr"/>
            <a:r>
              <a:rPr lang="fr-FR" sz="1400" dirty="0">
                <a:solidFill>
                  <a:srgbClr val="C00000"/>
                </a:solidFill>
              </a:rPr>
              <a:t>Minuit HR</a:t>
            </a:r>
          </a:p>
        </p:txBody>
      </p:sp>
      <p:sp>
        <p:nvSpPr>
          <p:cNvPr id="21" name="ZoneTexte 20"/>
          <p:cNvSpPr txBox="1"/>
          <p:nvPr/>
        </p:nvSpPr>
        <p:spPr>
          <a:xfrm>
            <a:off x="6665272" y="1820834"/>
            <a:ext cx="2104236"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00B0F0"/>
                </a:solidFill>
                <a:latin typeface="Arial" panose="020B0604020202020204" pitchFamily="34" charset="0"/>
                <a:cs typeface="Arial" panose="020B0604020202020204" pitchFamily="34" charset="0"/>
              </a:rPr>
              <a:t>4</a:t>
            </a:r>
            <a:r>
              <a:rPr lang="fr-FR" sz="1600" baseline="30000" dirty="0">
                <a:solidFill>
                  <a:srgbClr val="00B0F0"/>
                </a:solidFill>
                <a:latin typeface="Arial" panose="020B0604020202020204" pitchFamily="34" charset="0"/>
                <a:cs typeface="Arial" panose="020B0604020202020204" pitchFamily="34" charset="0"/>
              </a:rPr>
              <a:t>e</a:t>
            </a:r>
            <a:r>
              <a:rPr lang="fr-FR" sz="1600" dirty="0">
                <a:solidFill>
                  <a:srgbClr val="00B0F0"/>
                </a:solidFill>
                <a:latin typeface="Arial" panose="020B0604020202020204" pitchFamily="34" charset="0"/>
                <a:cs typeface="Arial" panose="020B0604020202020204" pitchFamily="34" charset="0"/>
              </a:rPr>
              <a:t> Veille</a:t>
            </a:r>
            <a:endParaRPr lang="fr-FR" sz="1600" b="1" dirty="0">
              <a:solidFill>
                <a:srgbClr val="00B0F0"/>
              </a:solidFill>
              <a:latin typeface="Arial" panose="020B0604020202020204" pitchFamily="34" charset="0"/>
              <a:cs typeface="Arial" panose="020B0604020202020204" pitchFamily="34" charset="0"/>
            </a:endParaRPr>
          </a:p>
        </p:txBody>
      </p:sp>
      <p:cxnSp>
        <p:nvCxnSpPr>
          <p:cNvPr id="22" name="Connecteur droit 21"/>
          <p:cNvCxnSpPr/>
          <p:nvPr/>
        </p:nvCxnSpPr>
        <p:spPr>
          <a:xfrm>
            <a:off x="6692696" y="1549973"/>
            <a:ext cx="0" cy="11651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805338" y="1502385"/>
            <a:ext cx="1824103" cy="276999"/>
          </a:xfrm>
          <a:prstGeom prst="rect">
            <a:avLst/>
          </a:prstGeom>
          <a:solidFill>
            <a:srgbClr val="66FF66"/>
          </a:solid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200" dirty="0">
                <a:solidFill>
                  <a:schemeClr val="tx1">
                    <a:lumMod val="85000"/>
                    <a:lumOff val="15000"/>
                  </a:schemeClr>
                </a:solidFill>
                <a:latin typeface="Arial" panose="020B0604020202020204" pitchFamily="34" charset="0"/>
                <a:cs typeface="Arial" panose="020B0604020202020204" pitchFamily="34" charset="0"/>
              </a:rPr>
              <a:t>Matt 14.25 / Marc 6.48</a:t>
            </a:r>
          </a:p>
        </p:txBody>
      </p:sp>
      <p:sp>
        <p:nvSpPr>
          <p:cNvPr id="24" name="ZoneTexte 23"/>
          <p:cNvSpPr txBox="1"/>
          <p:nvPr/>
        </p:nvSpPr>
        <p:spPr>
          <a:xfrm>
            <a:off x="6108485" y="971472"/>
            <a:ext cx="1168421" cy="523220"/>
          </a:xfrm>
          <a:prstGeom prst="rect">
            <a:avLst/>
          </a:prstGeom>
          <a:noFill/>
          <a:effectLst>
            <a:glow rad="101600">
              <a:schemeClr val="accent1">
                <a:satMod val="175000"/>
                <a:alpha val="40000"/>
              </a:schemeClr>
            </a:glow>
          </a:effectLst>
        </p:spPr>
        <p:txBody>
          <a:bodyPr wrap="square" rtlCol="0">
            <a:spAutoFit/>
          </a:bodyPr>
          <a:lstStyle/>
          <a:p>
            <a:pPr algn="ctr"/>
            <a:r>
              <a:rPr lang="fr-FR" sz="1400" dirty="0">
                <a:solidFill>
                  <a:srgbClr val="C00000"/>
                </a:solidFill>
              </a:rPr>
              <a:t>9</a:t>
            </a:r>
            <a:r>
              <a:rPr lang="fr-FR" sz="1400" baseline="30000" dirty="0">
                <a:solidFill>
                  <a:srgbClr val="C00000"/>
                </a:solidFill>
              </a:rPr>
              <a:t>e</a:t>
            </a:r>
            <a:r>
              <a:rPr lang="fr-FR" sz="1400" dirty="0">
                <a:solidFill>
                  <a:srgbClr val="C00000"/>
                </a:solidFill>
              </a:rPr>
              <a:t> heure</a:t>
            </a:r>
          </a:p>
          <a:p>
            <a:pPr algn="ctr"/>
            <a:r>
              <a:rPr lang="fr-FR" sz="1400" dirty="0">
                <a:solidFill>
                  <a:srgbClr val="C00000"/>
                </a:solidFill>
              </a:rPr>
              <a:t>3 heures HR</a:t>
            </a:r>
          </a:p>
        </p:txBody>
      </p:sp>
      <p:sp>
        <p:nvSpPr>
          <p:cNvPr id="25" name="ZoneTexte 24"/>
          <p:cNvSpPr txBox="1"/>
          <p:nvPr/>
        </p:nvSpPr>
        <p:spPr>
          <a:xfrm>
            <a:off x="6399374" y="3435846"/>
            <a:ext cx="2602368" cy="954107"/>
          </a:xfrm>
          <a:prstGeom prst="rect">
            <a:avLst/>
          </a:prstGeom>
          <a:solidFill>
            <a:schemeClr val="tx1">
              <a:lumMod val="85000"/>
              <a:lumOff val="15000"/>
            </a:schemeClr>
          </a:solidFill>
          <a:ln w="19050">
            <a:solidFill>
              <a:srgbClr val="FFFF00"/>
            </a:solidFill>
            <a:prstDash val="dash"/>
          </a:ln>
        </p:spPr>
        <p:txBody>
          <a:bodyPr wrap="square" rtlCol="0">
            <a:spAutoFit/>
          </a:bodyPr>
          <a:lstStyle/>
          <a:p>
            <a:pPr algn="ctr"/>
            <a:r>
              <a:rPr lang="fr-FR" sz="1400" dirty="0">
                <a:solidFill>
                  <a:srgbClr val="00B0F0"/>
                </a:solidFill>
                <a:latin typeface="Arial" panose="020B0604020202020204" pitchFamily="34" charset="0"/>
                <a:cs typeface="Arial" panose="020B0604020202020204" pitchFamily="34" charset="0"/>
              </a:rPr>
              <a:t>Marie de </a:t>
            </a:r>
            <a:r>
              <a:rPr lang="fr-FR" sz="1400" dirty="0" err="1">
                <a:solidFill>
                  <a:srgbClr val="00B0F0"/>
                </a:solidFill>
                <a:latin typeface="Arial" panose="020B0604020202020204" pitchFamily="34" charset="0"/>
                <a:cs typeface="Arial" panose="020B0604020202020204" pitchFamily="34" charset="0"/>
              </a:rPr>
              <a:t>Magdala</a:t>
            </a:r>
            <a:r>
              <a:rPr lang="fr-FR" sz="1400" dirty="0">
                <a:solidFill>
                  <a:srgbClr val="00B0F0"/>
                </a:solidFill>
                <a:latin typeface="Arial" panose="020B0604020202020204" pitchFamily="34" charset="0"/>
                <a:cs typeface="Arial" panose="020B0604020202020204" pitchFamily="34" charset="0"/>
              </a:rPr>
              <a:t> arrive la première à la sépulture</a:t>
            </a:r>
          </a:p>
          <a:p>
            <a:pPr algn="ctr"/>
            <a:r>
              <a:rPr lang="fr-FR" sz="1400" dirty="0">
                <a:solidFill>
                  <a:srgbClr val="00B0F0"/>
                </a:solidFill>
                <a:latin typeface="Arial" panose="020B0604020202020204" pitchFamily="34" charset="0"/>
                <a:cs typeface="Arial" panose="020B0604020202020204" pitchFamily="34" charset="0"/>
              </a:rPr>
              <a:t>de Yahusha alors qu’il fait encore sombre.</a:t>
            </a:r>
          </a:p>
        </p:txBody>
      </p:sp>
      <p:sp>
        <p:nvSpPr>
          <p:cNvPr id="26" name="Flèche vers le bas 25"/>
          <p:cNvSpPr/>
          <p:nvPr/>
        </p:nvSpPr>
        <p:spPr>
          <a:xfrm>
            <a:off x="7506436" y="2837808"/>
            <a:ext cx="421906" cy="508004"/>
          </a:xfrm>
          <a:prstGeom prst="downArrow">
            <a:avLst/>
          </a:prstGeom>
          <a:gradFill flip="none" rotWithShape="1">
            <a:gsLst>
              <a:gs pos="27000">
                <a:schemeClr val="tx1"/>
              </a:gs>
              <a:gs pos="93000">
                <a:srgbClr val="7030A0"/>
              </a:gs>
              <a:gs pos="56000">
                <a:srgbClr val="00CC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234716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randombar(horizontal)">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7" grpId="0" animBg="1"/>
      <p:bldP spid="18" grpId="0" animBg="1"/>
      <p:bldP spid="15" grpId="0"/>
      <p:bldP spid="20" grpId="0"/>
      <p:bldP spid="21" grpId="0" animBg="1"/>
      <p:bldP spid="23" grpId="0" animBg="1"/>
      <p:bldP spid="24" grpId="0"/>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45</a:t>
            </a:fld>
            <a:endParaRPr lang="fr-FR" dirty="0">
              <a:solidFill>
                <a:schemeClr val="bg1">
                  <a:lumMod val="75000"/>
                </a:schemeClr>
              </a:solidFill>
            </a:endParaRPr>
          </a:p>
        </p:txBody>
      </p:sp>
      <p:sp>
        <p:nvSpPr>
          <p:cNvPr id="12" name="Rectangle 11"/>
          <p:cNvSpPr/>
          <p:nvPr/>
        </p:nvSpPr>
        <p:spPr>
          <a:xfrm>
            <a:off x="367858" y="0"/>
            <a:ext cx="8424936"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latin typeface="Charlemagne Std" pitchFamily="82" charset="0"/>
                <a:ea typeface="Batang" panose="02030600000101010101" pitchFamily="18" charset="-127"/>
                <a:cs typeface="Arial" panose="020B0604020202020204" pitchFamily="34" charset="0"/>
              </a:rPr>
              <a:t>Samedi 17 </a:t>
            </a:r>
            <a:r>
              <a:rPr lang="fr-FR" sz="2000" u="sng" dirty="0" err="1">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les dernières heures du shabbat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Marie de </a:t>
            </a:r>
            <a:r>
              <a:rPr lang="fr-FR" sz="1400" dirty="0" err="1">
                <a:solidFill>
                  <a:schemeClr val="accent6">
                    <a:lumMod val="75000"/>
                  </a:schemeClr>
                </a:solidFill>
                <a:latin typeface="Arial" panose="020B0604020202020204" pitchFamily="34" charset="0"/>
                <a:cs typeface="Arial" panose="020B0604020202020204" pitchFamily="34" charset="0"/>
              </a:rPr>
              <a:t>Magdala</a:t>
            </a:r>
            <a:r>
              <a:rPr lang="fr-FR" sz="1400" dirty="0">
                <a:solidFill>
                  <a:schemeClr val="accent6">
                    <a:lumMod val="75000"/>
                  </a:schemeClr>
                </a:solidFill>
                <a:latin typeface="Arial" panose="020B0604020202020204" pitchFamily="34" charset="0"/>
                <a:cs typeface="Arial" panose="020B0604020202020204" pitchFamily="34" charset="0"/>
              </a:rPr>
              <a:t> appelle Pierre et Jean pendant les dernières heures du shabbat.</a:t>
            </a:r>
          </a:p>
        </p:txBody>
      </p:sp>
      <p:sp>
        <p:nvSpPr>
          <p:cNvPr id="20" name="Double Wave 8"/>
          <p:cNvSpPr/>
          <p:nvPr/>
        </p:nvSpPr>
        <p:spPr>
          <a:xfrm rot="5400000">
            <a:off x="-2530745" y="2447977"/>
            <a:ext cx="5117748" cy="273298"/>
          </a:xfrm>
          <a:prstGeom prst="doubleWave">
            <a:avLst>
              <a:gd name="adj1" fmla="val 12500"/>
              <a:gd name="adj2" fmla="val 1880"/>
            </a:avLst>
          </a:prstGeom>
          <a:solidFill>
            <a:schemeClr val="tx1"/>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ZoneTexte 10"/>
          <p:cNvSpPr txBox="1"/>
          <p:nvPr/>
        </p:nvSpPr>
        <p:spPr>
          <a:xfrm>
            <a:off x="6751231" y="1067346"/>
            <a:ext cx="2448271" cy="3208571"/>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Jean 20.2</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20.3</a:t>
            </a:r>
          </a:p>
          <a:p>
            <a:r>
              <a:rPr lang="fr-FR" sz="1350" dirty="0">
                <a:solidFill>
                  <a:srgbClr val="0070C0"/>
                </a:solidFill>
                <a:latin typeface="Arial" panose="020B0604020202020204" pitchFamily="34" charset="0"/>
                <a:cs typeface="Arial" panose="020B0604020202020204" pitchFamily="34" charset="0"/>
              </a:rPr>
              <a:t>Jean 20.4</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20.5</a:t>
            </a:r>
          </a:p>
          <a:p>
            <a:r>
              <a:rPr lang="fr-FR" sz="1350" dirty="0">
                <a:solidFill>
                  <a:srgbClr val="0070C0"/>
                </a:solidFill>
                <a:latin typeface="Arial" panose="020B0604020202020204" pitchFamily="34" charset="0"/>
                <a:cs typeface="Arial" panose="020B0604020202020204" pitchFamily="34" charset="0"/>
              </a:rPr>
              <a:t>Jean 20.6</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20.7</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20.8</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20.9</a:t>
            </a:r>
            <a:endParaRPr lang="fr-FR" sz="1350" dirty="0">
              <a:solidFill>
                <a:srgbClr val="7030A0"/>
              </a:solidFill>
              <a:latin typeface="Arial" panose="020B0604020202020204" pitchFamily="34" charset="0"/>
              <a:cs typeface="Arial" panose="020B0604020202020204" pitchFamily="34" charset="0"/>
            </a:endParaRPr>
          </a:p>
          <a:p>
            <a:endParaRPr lang="fr-FR" sz="1350" dirty="0">
              <a:solidFill>
                <a:srgbClr val="7030A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20.10</a:t>
            </a:r>
            <a:endParaRPr lang="fr-FR" sz="1350" dirty="0">
              <a:solidFill>
                <a:srgbClr val="7030A0"/>
              </a:solidFill>
              <a:latin typeface="Arial" panose="020B0604020202020204" pitchFamily="34" charset="0"/>
              <a:cs typeface="Arial" panose="020B0604020202020204" pitchFamily="34" charset="0"/>
            </a:endParaRPr>
          </a:p>
        </p:txBody>
      </p:sp>
      <p:sp>
        <p:nvSpPr>
          <p:cNvPr id="13" name="ZoneTexte 12"/>
          <p:cNvSpPr txBox="1"/>
          <p:nvPr/>
        </p:nvSpPr>
        <p:spPr>
          <a:xfrm>
            <a:off x="212246" y="1067346"/>
            <a:ext cx="6538985" cy="3208571"/>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Elle courut trouver Simon Pierre et l'autre disciple que Yahusha aimait et leur dit :</a:t>
            </a:r>
          </a:p>
          <a:p>
            <a:r>
              <a:rPr lang="fr-FR" sz="1350" dirty="0">
                <a:solidFill>
                  <a:srgbClr val="0070C0"/>
                </a:solidFill>
                <a:latin typeface="Arial" panose="020B0604020202020204" pitchFamily="34" charset="0"/>
                <a:cs typeface="Arial" panose="020B0604020202020204" pitchFamily="34" charset="0"/>
              </a:rPr>
              <a:t>« Ils ont enlevé le Seigneur du tombeau et nous ne savons pas où ils l'ont mis. »</a:t>
            </a:r>
          </a:p>
          <a:p>
            <a:r>
              <a:rPr lang="fr-FR" sz="1350" dirty="0">
                <a:solidFill>
                  <a:srgbClr val="0070C0"/>
                </a:solidFill>
                <a:latin typeface="Arial" panose="020B0604020202020204" pitchFamily="34" charset="0"/>
                <a:cs typeface="Arial" panose="020B0604020202020204" pitchFamily="34" charset="0"/>
              </a:rPr>
              <a:t>Pierre et l'autre disciple sortirent donc et allèrent au tombeau.</a:t>
            </a:r>
          </a:p>
          <a:p>
            <a:r>
              <a:rPr lang="fr-FR" sz="1350" dirty="0">
                <a:solidFill>
                  <a:srgbClr val="0070C0"/>
                </a:solidFill>
                <a:latin typeface="Arial" panose="020B0604020202020204" pitchFamily="34" charset="0"/>
                <a:cs typeface="Arial" panose="020B0604020202020204" pitchFamily="34" charset="0"/>
              </a:rPr>
              <a:t>Ils couraient tous les deux ensemble, mais l'autre disciple courut plus vite que Pierre et arriva le premier au tombeau.</a:t>
            </a:r>
          </a:p>
          <a:p>
            <a:r>
              <a:rPr lang="fr-FR" sz="1350" dirty="0">
                <a:solidFill>
                  <a:srgbClr val="0070C0"/>
                </a:solidFill>
                <a:latin typeface="Arial" panose="020B0604020202020204" pitchFamily="34" charset="0"/>
                <a:cs typeface="Arial" panose="020B0604020202020204" pitchFamily="34" charset="0"/>
              </a:rPr>
              <a:t>Il se pencha et vit les bandelettes posées par terre, cependant il n'entra pas.</a:t>
            </a:r>
          </a:p>
          <a:p>
            <a:r>
              <a:rPr lang="fr-FR" sz="1350" dirty="0">
                <a:solidFill>
                  <a:srgbClr val="0070C0"/>
                </a:solidFill>
                <a:latin typeface="Arial" panose="020B0604020202020204" pitchFamily="34" charset="0"/>
                <a:cs typeface="Arial" panose="020B0604020202020204" pitchFamily="34" charset="0"/>
              </a:rPr>
              <a:t>Simon Pierre, qui le suivait, arriva et entra dans le tombeau. Il vit les bandelettes posées par terre;</a:t>
            </a:r>
          </a:p>
          <a:p>
            <a:r>
              <a:rPr lang="fr-FR" sz="1350" dirty="0">
                <a:solidFill>
                  <a:srgbClr val="0070C0"/>
                </a:solidFill>
                <a:latin typeface="Arial" panose="020B0604020202020204" pitchFamily="34" charset="0"/>
                <a:cs typeface="Arial" panose="020B0604020202020204" pitchFamily="34" charset="0"/>
              </a:rPr>
              <a:t>le linge qu'on avait mis sur la tête de Yahusha n'était pas avec les bandes, mais enroulé dans un endroit à part.</a:t>
            </a:r>
          </a:p>
          <a:p>
            <a:r>
              <a:rPr lang="fr-FR" sz="1350" dirty="0">
                <a:solidFill>
                  <a:srgbClr val="0070C0"/>
                </a:solidFill>
                <a:latin typeface="Arial" panose="020B0604020202020204" pitchFamily="34" charset="0"/>
                <a:cs typeface="Arial" panose="020B0604020202020204" pitchFamily="34" charset="0"/>
              </a:rPr>
              <a:t>Alors l'autre disciple, qui était arrivé le premier au tombeau, entra aussi, il vit et il crut.</a:t>
            </a:r>
          </a:p>
          <a:p>
            <a:r>
              <a:rPr lang="fr-FR" sz="1350" dirty="0">
                <a:solidFill>
                  <a:srgbClr val="0070C0"/>
                </a:solidFill>
                <a:latin typeface="Arial" panose="020B0604020202020204" pitchFamily="34" charset="0"/>
                <a:cs typeface="Arial" panose="020B0604020202020204" pitchFamily="34" charset="0"/>
              </a:rPr>
              <a:t>En effet, ils n'avaient pas encore compris que, d'après l'Ecriture, Yahusha devait ressusciter.</a:t>
            </a:r>
          </a:p>
          <a:p>
            <a:r>
              <a:rPr lang="fr-FR" sz="1350" dirty="0">
                <a:solidFill>
                  <a:srgbClr val="0070C0"/>
                </a:solidFill>
                <a:latin typeface="Arial" panose="020B0604020202020204" pitchFamily="34" charset="0"/>
                <a:cs typeface="Arial" panose="020B0604020202020204" pitchFamily="34" charset="0"/>
              </a:rPr>
              <a:t>Ensuite les disciples repartirent chez eux.</a:t>
            </a:r>
          </a:p>
        </p:txBody>
      </p:sp>
    </p:spTree>
    <p:extLst>
      <p:ext uri="{BB962C8B-B14F-4D97-AF65-F5344CB8AC3E}">
        <p14:creationId xmlns:p14="http://schemas.microsoft.com/office/powerpoint/2010/main" val="1301516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500"/>
                                        <p:tgtEl>
                                          <p:spTgt spid="1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fade">
                                      <p:cBhvr>
                                        <p:cTn id="31" dur="500"/>
                                        <p:tgtEl>
                                          <p:spTgt spid="1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fade">
                                      <p:cBhvr>
                                        <p:cTn id="47" dur="500"/>
                                        <p:tgtEl>
                                          <p:spTgt spid="13">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xEl>
                                              <p:pRg st="6" end="6"/>
                                            </p:txEl>
                                          </p:spTgt>
                                        </p:tgtEl>
                                        <p:attrNameLst>
                                          <p:attrName>style.visibility</p:attrName>
                                        </p:attrNameLst>
                                      </p:cBhvr>
                                      <p:to>
                                        <p:strVal val="visible"/>
                                      </p:to>
                                    </p:set>
                                    <p:animEffect transition="in" filter="fade">
                                      <p:cBhvr>
                                        <p:cTn id="50" dur="500"/>
                                        <p:tgtEl>
                                          <p:spTgt spid="1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xEl>
                                              <p:pRg st="6" end="6"/>
                                            </p:txEl>
                                          </p:spTgt>
                                        </p:tgtEl>
                                        <p:attrNameLst>
                                          <p:attrName>style.visibility</p:attrName>
                                        </p:attrNameLst>
                                      </p:cBhvr>
                                      <p:to>
                                        <p:strVal val="visible"/>
                                      </p:to>
                                    </p:set>
                                    <p:animEffect transition="in" filter="fade">
                                      <p:cBhvr>
                                        <p:cTn id="55" dur="500"/>
                                        <p:tgtEl>
                                          <p:spTgt spid="13">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xEl>
                                              <p:pRg st="8" end="8"/>
                                            </p:txEl>
                                          </p:spTgt>
                                        </p:tgtEl>
                                        <p:attrNameLst>
                                          <p:attrName>style.visibility</p:attrName>
                                        </p:attrNameLst>
                                      </p:cBhvr>
                                      <p:to>
                                        <p:strVal val="visible"/>
                                      </p:to>
                                    </p:set>
                                    <p:animEffect transition="in" filter="fade">
                                      <p:cBhvr>
                                        <p:cTn id="58" dur="500"/>
                                        <p:tgtEl>
                                          <p:spTgt spid="11">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xEl>
                                              <p:pRg st="7" end="7"/>
                                            </p:txEl>
                                          </p:spTgt>
                                        </p:tgtEl>
                                        <p:attrNameLst>
                                          <p:attrName>style.visibility</p:attrName>
                                        </p:attrNameLst>
                                      </p:cBhvr>
                                      <p:to>
                                        <p:strVal val="visible"/>
                                      </p:to>
                                    </p:set>
                                    <p:animEffect transition="in" filter="fade">
                                      <p:cBhvr>
                                        <p:cTn id="63" dur="500"/>
                                        <p:tgtEl>
                                          <p:spTgt spid="13">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1">
                                            <p:txEl>
                                              <p:pRg st="10" end="10"/>
                                            </p:txEl>
                                          </p:spTgt>
                                        </p:tgtEl>
                                        <p:attrNameLst>
                                          <p:attrName>style.visibility</p:attrName>
                                        </p:attrNameLst>
                                      </p:cBhvr>
                                      <p:to>
                                        <p:strVal val="visible"/>
                                      </p:to>
                                    </p:set>
                                    <p:animEffect transition="in" filter="fade">
                                      <p:cBhvr>
                                        <p:cTn id="66" dur="500"/>
                                        <p:tgtEl>
                                          <p:spTgt spid="11">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3">
                                            <p:txEl>
                                              <p:pRg st="8" end="8"/>
                                            </p:txEl>
                                          </p:spTgt>
                                        </p:tgtEl>
                                        <p:attrNameLst>
                                          <p:attrName>style.visibility</p:attrName>
                                        </p:attrNameLst>
                                      </p:cBhvr>
                                      <p:to>
                                        <p:strVal val="visible"/>
                                      </p:to>
                                    </p:set>
                                    <p:animEffect transition="in" filter="fade">
                                      <p:cBhvr>
                                        <p:cTn id="71" dur="500"/>
                                        <p:tgtEl>
                                          <p:spTgt spid="13">
                                            <p:txEl>
                                              <p:pRg st="8" end="8"/>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1">
                                            <p:txEl>
                                              <p:pRg st="12" end="12"/>
                                            </p:txEl>
                                          </p:spTgt>
                                        </p:tgtEl>
                                        <p:attrNameLst>
                                          <p:attrName>style.visibility</p:attrName>
                                        </p:attrNameLst>
                                      </p:cBhvr>
                                      <p:to>
                                        <p:strVal val="visible"/>
                                      </p:to>
                                    </p:set>
                                    <p:animEffect transition="in" filter="fade">
                                      <p:cBhvr>
                                        <p:cTn id="74" dur="500"/>
                                        <p:tgtEl>
                                          <p:spTgt spid="11">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3">
                                            <p:txEl>
                                              <p:pRg st="9" end="9"/>
                                            </p:txEl>
                                          </p:spTgt>
                                        </p:tgtEl>
                                        <p:attrNameLst>
                                          <p:attrName>style.visibility</p:attrName>
                                        </p:attrNameLst>
                                      </p:cBhvr>
                                      <p:to>
                                        <p:strVal val="visible"/>
                                      </p:to>
                                    </p:set>
                                    <p:animEffect transition="in" filter="fade">
                                      <p:cBhvr>
                                        <p:cTn id="79" dur="500"/>
                                        <p:tgtEl>
                                          <p:spTgt spid="13">
                                            <p:txEl>
                                              <p:pRg st="9" end="9"/>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11">
                                            <p:txEl>
                                              <p:pRg st="14" end="14"/>
                                            </p:txEl>
                                          </p:spTgt>
                                        </p:tgtEl>
                                        <p:attrNameLst>
                                          <p:attrName>style.visibility</p:attrName>
                                        </p:attrNameLst>
                                      </p:cBhvr>
                                      <p:to>
                                        <p:strVal val="visible"/>
                                      </p:to>
                                    </p:set>
                                    <p:animEffect transition="in" filter="fade">
                                      <p:cBhvr>
                                        <p:cTn id="82" dur="5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46</a:t>
            </a:fld>
            <a:endParaRPr lang="fr-FR" dirty="0">
              <a:solidFill>
                <a:schemeClr val="bg1">
                  <a:lumMod val="75000"/>
                </a:schemeClr>
              </a:solidFill>
            </a:endParaRPr>
          </a:p>
        </p:txBody>
      </p:sp>
      <p:sp>
        <p:nvSpPr>
          <p:cNvPr id="12" name="Rectangle 11"/>
          <p:cNvSpPr/>
          <p:nvPr/>
        </p:nvSpPr>
        <p:spPr>
          <a:xfrm>
            <a:off x="367858" y="0"/>
            <a:ext cx="8424936"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latin typeface="Charlemagne Std" pitchFamily="82" charset="0"/>
                <a:ea typeface="Batang" panose="02030600000101010101" pitchFamily="18" charset="-127"/>
                <a:cs typeface="Arial" panose="020B0604020202020204" pitchFamily="34" charset="0"/>
              </a:rPr>
              <a:t>dimanche 18 </a:t>
            </a:r>
            <a:r>
              <a:rPr lang="fr-FR" sz="2000" u="sng" dirty="0" err="1">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1</a:t>
            </a:r>
            <a:r>
              <a:rPr lang="fr-FR" sz="2000" u="sng" baseline="30000" dirty="0">
                <a:latin typeface="Charlemagne Std" pitchFamily="82" charset="0"/>
                <a:ea typeface="Batang" panose="02030600000101010101" pitchFamily="18" charset="-127"/>
                <a:cs typeface="Arial" panose="020B0604020202020204" pitchFamily="34" charset="0"/>
              </a:rPr>
              <a:t>er</a:t>
            </a:r>
            <a:r>
              <a:rPr lang="fr-FR" sz="2000" u="sng" dirty="0">
                <a:latin typeface="Charlemagne Std" pitchFamily="82" charset="0"/>
                <a:ea typeface="Batang" panose="02030600000101010101" pitchFamily="18" charset="-127"/>
                <a:cs typeface="Arial" panose="020B0604020202020204" pitchFamily="34" charset="0"/>
              </a:rPr>
              <a:t> jour de la semaine</a:t>
            </a:r>
            <a:r>
              <a:rPr lang="fr-FR" sz="2000" dirty="0">
                <a:latin typeface="Charlemagne Std" pitchFamily="82" charset="0"/>
                <a:ea typeface="Batang" panose="02030600000101010101" pitchFamily="18" charset="-127"/>
                <a:cs typeface="Arial" panose="020B0604020202020204" pitchFamily="34" charset="0"/>
              </a:rPr>
              <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523220"/>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Les femmes (l’autre Marie et Salomé) apportent les aromates. Marie de </a:t>
            </a:r>
            <a:r>
              <a:rPr lang="fr-FR" sz="1400" dirty="0" err="1">
                <a:solidFill>
                  <a:schemeClr val="accent6">
                    <a:lumMod val="75000"/>
                  </a:schemeClr>
                </a:solidFill>
                <a:latin typeface="Arial" panose="020B0604020202020204" pitchFamily="34" charset="0"/>
                <a:cs typeface="Arial" panose="020B0604020202020204" pitchFamily="34" charset="0"/>
              </a:rPr>
              <a:t>Magdala</a:t>
            </a:r>
            <a:r>
              <a:rPr lang="fr-FR" sz="1400" dirty="0">
                <a:solidFill>
                  <a:schemeClr val="accent6">
                    <a:lumMod val="75000"/>
                  </a:schemeClr>
                </a:solidFill>
                <a:latin typeface="Arial" panose="020B0604020202020204" pitchFamily="34" charset="0"/>
                <a:cs typeface="Arial" panose="020B0604020202020204" pitchFamily="34" charset="0"/>
              </a:rPr>
              <a:t> était déjà arrivée quelques heures auparavant.</a:t>
            </a:r>
          </a:p>
        </p:txBody>
      </p:sp>
      <p:sp>
        <p:nvSpPr>
          <p:cNvPr id="21" name="ZoneTexte 20"/>
          <p:cNvSpPr txBox="1"/>
          <p:nvPr/>
        </p:nvSpPr>
        <p:spPr>
          <a:xfrm>
            <a:off x="212246" y="1067346"/>
            <a:ext cx="6538985" cy="3624069"/>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Et elles vinrent au sépulcre de grand matin, le premier jour de la semaine, comme le soleil venait de se lever.</a:t>
            </a:r>
          </a:p>
          <a:p>
            <a:endParaRPr lang="fr-FR" sz="1350" dirty="0">
              <a:solidFill>
                <a:srgbClr val="00CC00"/>
              </a:solidFill>
              <a:latin typeface="Arial" panose="020B0604020202020204" pitchFamily="34" charset="0"/>
              <a:cs typeface="Arial" panose="020B0604020202020204" pitchFamily="34" charset="0"/>
            </a:endParaRPr>
          </a:p>
          <a:p>
            <a:r>
              <a:rPr lang="fr-FR" sz="1350" dirty="0">
                <a:latin typeface="Arial" panose="020B0604020202020204" pitchFamily="34" charset="0"/>
                <a:cs typeface="Arial" panose="020B0604020202020204" pitchFamily="34" charset="0"/>
              </a:rPr>
              <a:t>Or, sur la fin du shabbat, à l'aube du premier jour de la semaine, Marie de </a:t>
            </a:r>
            <a:r>
              <a:rPr lang="fr-FR" sz="1350" dirty="0" err="1">
                <a:latin typeface="Arial" panose="020B0604020202020204" pitchFamily="34" charset="0"/>
                <a:cs typeface="Arial" panose="020B0604020202020204" pitchFamily="34" charset="0"/>
              </a:rPr>
              <a:t>Magdala</a:t>
            </a:r>
            <a:r>
              <a:rPr lang="fr-FR" sz="1350" dirty="0">
                <a:latin typeface="Arial" panose="020B0604020202020204" pitchFamily="34" charset="0"/>
                <a:cs typeface="Arial" panose="020B0604020202020204" pitchFamily="34" charset="0"/>
              </a:rPr>
              <a:t> et l'autre Marie vinrent pour voir le sépulcre.</a:t>
            </a:r>
          </a:p>
          <a:p>
            <a:endParaRPr lang="fr-FR" sz="1350" dirty="0">
              <a:solidFill>
                <a:srgbClr val="00CC00"/>
              </a:solidFill>
              <a:latin typeface="Arial" panose="020B0604020202020204" pitchFamily="34" charset="0"/>
              <a:cs typeface="Arial" panose="020B0604020202020204" pitchFamily="34" charset="0"/>
            </a:endParaRPr>
          </a:p>
          <a:p>
            <a:r>
              <a:rPr lang="fr-FR" sz="1350" dirty="0">
                <a:solidFill>
                  <a:srgbClr val="7030A0"/>
                </a:solidFill>
                <a:latin typeface="Arial" panose="020B0604020202020204" pitchFamily="34" charset="0"/>
                <a:cs typeface="Arial" panose="020B0604020202020204" pitchFamily="34" charset="0"/>
              </a:rPr>
              <a:t>Mais le premier jour de la semaine, elles vinrent de grand matin au sépulcre, apportant les parfums qu'elles avaient préparés; et quelques personnes les accompagnaient. </a:t>
            </a:r>
          </a:p>
          <a:p>
            <a:endParaRPr lang="fr-FR" sz="1350" dirty="0">
              <a:solidFill>
                <a:srgbClr val="7030A0"/>
              </a:solidFill>
              <a:latin typeface="Arial" panose="020B0604020202020204" pitchFamily="34" charset="0"/>
              <a:cs typeface="Arial" panose="020B0604020202020204" pitchFamily="34" charset="0"/>
            </a:endParaRPr>
          </a:p>
          <a:p>
            <a:endParaRPr lang="fr-FR" sz="1350" dirty="0">
              <a:solidFill>
                <a:srgbClr val="7030A0"/>
              </a:solidFill>
              <a:latin typeface="Arial" panose="020B0604020202020204" pitchFamily="34" charset="0"/>
              <a:cs typeface="Arial" panose="020B0604020202020204" pitchFamily="34" charset="0"/>
            </a:endParaRPr>
          </a:p>
          <a:p>
            <a:endParaRPr lang="fr-FR" sz="1350" dirty="0">
              <a:solidFill>
                <a:srgbClr val="7030A0"/>
              </a:solidFill>
              <a:latin typeface="Arial" panose="020B0604020202020204" pitchFamily="34" charset="0"/>
              <a:cs typeface="Arial" panose="020B0604020202020204" pitchFamily="34" charset="0"/>
            </a:endParaRPr>
          </a:p>
          <a:p>
            <a:endParaRPr lang="fr-FR" sz="1350" dirty="0">
              <a:solidFill>
                <a:srgbClr val="7030A0"/>
              </a:solidFill>
              <a:latin typeface="Arial" panose="020B0604020202020204" pitchFamily="34" charset="0"/>
              <a:cs typeface="Arial" panose="020B0604020202020204" pitchFamily="34" charset="0"/>
            </a:endParaRPr>
          </a:p>
          <a:p>
            <a:r>
              <a:rPr lang="fr-FR" sz="1350" dirty="0">
                <a:latin typeface="Arial" panose="020B0604020202020204" pitchFamily="34" charset="0"/>
                <a:cs typeface="Arial" panose="020B0604020202020204" pitchFamily="34" charset="0"/>
              </a:rPr>
              <a:t>Or, sur la fin du shabbat, à l'aube du premier jour de la semaine, </a:t>
            </a:r>
            <a:r>
              <a:rPr lang="fr-FR" sz="1350" dirty="0">
                <a:solidFill>
                  <a:srgbClr val="00CC00"/>
                </a:solidFill>
                <a:latin typeface="Arial" panose="020B0604020202020204" pitchFamily="34" charset="0"/>
                <a:cs typeface="Arial" panose="020B0604020202020204" pitchFamily="34" charset="0"/>
              </a:rPr>
              <a:t>le soleil venait de se lever, </a:t>
            </a:r>
            <a:r>
              <a:rPr lang="fr-FR" sz="1350" dirty="0">
                <a:latin typeface="Arial" panose="020B0604020202020204" pitchFamily="34" charset="0"/>
                <a:cs typeface="Arial" panose="020B0604020202020204" pitchFamily="34" charset="0"/>
              </a:rPr>
              <a:t>Marie de </a:t>
            </a:r>
            <a:r>
              <a:rPr lang="fr-FR" sz="1350" dirty="0" err="1">
                <a:latin typeface="Arial" panose="020B0604020202020204" pitchFamily="34" charset="0"/>
                <a:cs typeface="Arial" panose="020B0604020202020204" pitchFamily="34" charset="0"/>
              </a:rPr>
              <a:t>Magdala</a:t>
            </a:r>
            <a:r>
              <a:rPr lang="fr-FR" sz="1350" dirty="0">
                <a:latin typeface="Arial" panose="020B0604020202020204" pitchFamily="34" charset="0"/>
                <a:cs typeface="Arial" panose="020B0604020202020204" pitchFamily="34" charset="0"/>
              </a:rPr>
              <a:t> et l'autre Marie vinrent pour voir le sépulcre, </a:t>
            </a:r>
            <a:r>
              <a:rPr lang="fr-FR" sz="1350" dirty="0">
                <a:solidFill>
                  <a:srgbClr val="7030A0"/>
                </a:solidFill>
                <a:latin typeface="Arial" panose="020B0604020202020204" pitchFamily="34" charset="0"/>
                <a:cs typeface="Arial" panose="020B0604020202020204" pitchFamily="34" charset="0"/>
              </a:rPr>
              <a:t>apportant les parfums qu'elles avaient préparés; et quelques personnes les accompagnaient.</a:t>
            </a:r>
            <a:endParaRPr lang="fr-FR" sz="1350" dirty="0">
              <a:latin typeface="Arial" panose="020B0604020202020204" pitchFamily="34" charset="0"/>
              <a:cs typeface="Arial" panose="020B0604020202020204" pitchFamily="34" charset="0"/>
            </a:endParaRPr>
          </a:p>
          <a:p>
            <a:endParaRPr lang="fr-FR" sz="1350" dirty="0">
              <a:latin typeface="Arial" panose="020B0604020202020204" pitchFamily="34" charset="0"/>
              <a:cs typeface="Arial" panose="020B0604020202020204" pitchFamily="34" charset="0"/>
            </a:endParaRPr>
          </a:p>
        </p:txBody>
      </p:sp>
      <p:sp>
        <p:nvSpPr>
          <p:cNvPr id="22" name="ZoneTexte 21"/>
          <p:cNvSpPr txBox="1"/>
          <p:nvPr/>
        </p:nvSpPr>
        <p:spPr>
          <a:xfrm>
            <a:off x="6732240" y="1067963"/>
            <a:ext cx="2448271" cy="1546577"/>
          </a:xfrm>
          <a:prstGeom prst="rect">
            <a:avLst/>
          </a:prstGeom>
          <a:noFill/>
        </p:spPr>
        <p:txBody>
          <a:bodyPr wrap="square" rtlCol="0">
            <a:spAutoFit/>
          </a:bodyPr>
          <a:lstStyle/>
          <a:p>
            <a:r>
              <a:rPr lang="fr-FR" sz="1350" dirty="0">
                <a:solidFill>
                  <a:srgbClr val="00CC00"/>
                </a:solidFill>
                <a:latin typeface="Arial" panose="020B0604020202020204" pitchFamily="34" charset="0"/>
                <a:cs typeface="Arial" panose="020B0604020202020204" pitchFamily="34" charset="0"/>
              </a:rPr>
              <a:t>Marc 16.2</a:t>
            </a:r>
          </a:p>
          <a:p>
            <a:endParaRPr lang="fr-FR" sz="1350" dirty="0">
              <a:solidFill>
                <a:srgbClr val="00CC00"/>
              </a:solidFill>
              <a:latin typeface="Arial" panose="020B0604020202020204" pitchFamily="34" charset="0"/>
              <a:cs typeface="Arial" panose="020B0604020202020204" pitchFamily="34" charset="0"/>
            </a:endParaRPr>
          </a:p>
          <a:p>
            <a:endParaRPr lang="fr-FR" sz="1350" dirty="0">
              <a:solidFill>
                <a:srgbClr val="00CC00"/>
              </a:solidFill>
              <a:latin typeface="Arial" panose="020B0604020202020204" pitchFamily="34" charset="0"/>
              <a:cs typeface="Arial" panose="020B0604020202020204" pitchFamily="34" charset="0"/>
            </a:endParaRPr>
          </a:p>
          <a:p>
            <a:r>
              <a:rPr lang="fr-FR" sz="1350" dirty="0">
                <a:latin typeface="Arial" panose="020B0604020202020204" pitchFamily="34" charset="0"/>
                <a:cs typeface="Arial" panose="020B0604020202020204" pitchFamily="34" charset="0"/>
              </a:rPr>
              <a:t>Matt 28.1</a:t>
            </a:r>
          </a:p>
          <a:p>
            <a:endParaRPr lang="fr-FR" sz="1350" dirty="0">
              <a:latin typeface="Arial" panose="020B0604020202020204" pitchFamily="34" charset="0"/>
              <a:cs typeface="Arial" panose="020B0604020202020204" pitchFamily="34" charset="0"/>
            </a:endParaRPr>
          </a:p>
          <a:p>
            <a:endParaRPr lang="fr-FR" sz="1350" dirty="0">
              <a:latin typeface="Arial" panose="020B0604020202020204" pitchFamily="34" charset="0"/>
              <a:cs typeface="Arial" panose="020B0604020202020204" pitchFamily="34" charset="0"/>
            </a:endParaRPr>
          </a:p>
          <a:p>
            <a:r>
              <a:rPr lang="fr-FR" sz="1350" dirty="0">
                <a:solidFill>
                  <a:srgbClr val="7030A0"/>
                </a:solidFill>
                <a:latin typeface="Arial" panose="020B0604020202020204" pitchFamily="34" charset="0"/>
                <a:cs typeface="Arial" panose="020B0604020202020204" pitchFamily="34" charset="0"/>
              </a:rPr>
              <a:t>Luc 24.1</a:t>
            </a:r>
          </a:p>
        </p:txBody>
      </p:sp>
      <p:sp>
        <p:nvSpPr>
          <p:cNvPr id="9" name="Double Wave 8"/>
          <p:cNvSpPr/>
          <p:nvPr/>
        </p:nvSpPr>
        <p:spPr>
          <a:xfrm rot="5400000">
            <a:off x="-2512316" y="2429546"/>
            <a:ext cx="5117748" cy="310160"/>
          </a:xfrm>
          <a:prstGeom prst="doubleWave">
            <a:avLst>
              <a:gd name="adj1" fmla="val 12500"/>
              <a:gd name="adj2" fmla="val 1880"/>
            </a:avLst>
          </a:prstGeom>
          <a:solidFill>
            <a:srgbClr val="DF57FF"/>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Flèche vers le bas 2"/>
          <p:cNvSpPr/>
          <p:nvPr/>
        </p:nvSpPr>
        <p:spPr>
          <a:xfrm>
            <a:off x="3270785" y="3071858"/>
            <a:ext cx="421906" cy="508004"/>
          </a:xfrm>
          <a:prstGeom prst="downArrow">
            <a:avLst/>
          </a:prstGeom>
          <a:gradFill flip="none" rotWithShape="1">
            <a:gsLst>
              <a:gs pos="27000">
                <a:schemeClr val="tx1"/>
              </a:gs>
              <a:gs pos="93000">
                <a:srgbClr val="7030A0"/>
              </a:gs>
              <a:gs pos="56000">
                <a:srgbClr val="00CC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Image result for zo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6375" y="1556317"/>
            <a:ext cx="706793" cy="56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630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fade">
                                      <p:cBhvr>
                                        <p:cTn id="20" dur="500"/>
                                        <p:tgtEl>
                                          <p:spTgt spid="21">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xEl>
                                              <p:pRg st="3" end="3"/>
                                            </p:txEl>
                                          </p:spTgt>
                                        </p:tgtEl>
                                        <p:attrNameLst>
                                          <p:attrName>style.visibility</p:attrName>
                                        </p:attrNameLst>
                                      </p:cBhvr>
                                      <p:to>
                                        <p:strVal val="visible"/>
                                      </p:to>
                                    </p:set>
                                    <p:animEffect transition="in" filter="fade">
                                      <p:cBhvr>
                                        <p:cTn id="23" dur="500"/>
                                        <p:tgtEl>
                                          <p:spTgt spid="2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fade">
                                      <p:cBhvr>
                                        <p:cTn id="28" dur="500"/>
                                        <p:tgtEl>
                                          <p:spTgt spid="2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animEffect transition="in" filter="fade">
                                      <p:cBhvr>
                                        <p:cTn id="31" dur="500"/>
                                        <p:tgtEl>
                                          <p:spTgt spid="2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xEl>
                                              <p:pRg st="9" end="9"/>
                                            </p:txEl>
                                          </p:spTgt>
                                        </p:tgtEl>
                                        <p:attrNameLst>
                                          <p:attrName>style.visibility</p:attrName>
                                        </p:attrNameLst>
                                      </p:cBhvr>
                                      <p:to>
                                        <p:strVal val="visible"/>
                                      </p:to>
                                    </p:set>
                                    <p:animEffect transition="in" filter="fade">
                                      <p:cBhvr>
                                        <p:cTn id="41" dur="500"/>
                                        <p:tgtEl>
                                          <p:spTgt spid="21">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9391"/>
            <a:ext cx="9144000" cy="518289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47</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0" y="267494"/>
            <a:ext cx="4824536" cy="1323439"/>
          </a:xfrm>
          <a:prstGeom prst="rect">
            <a:avLst/>
          </a:prstGeom>
          <a:noFill/>
        </p:spPr>
        <p:txBody>
          <a:bodyPr wrap="square" rtlCol="0">
            <a:spAutoFit/>
          </a:bodyPr>
          <a:lstStyle/>
          <a:p>
            <a:pPr algn="ctr"/>
            <a:r>
              <a:rPr lang="fr-FR" sz="4000" dirty="0">
                <a:solidFill>
                  <a:schemeClr val="tx1">
                    <a:lumMod val="95000"/>
                    <a:lumOff val="5000"/>
                  </a:schemeClr>
                </a:solidFill>
                <a:latin typeface="Segoe Print" panose="02000600000000000000" pitchFamily="2" charset="0"/>
                <a:ea typeface="BatangChe" panose="02030609000101010101" pitchFamily="49" charset="-127"/>
              </a:rPr>
              <a:t>La fin du shabbat</a:t>
            </a:r>
          </a:p>
          <a:p>
            <a:pPr algn="ctr"/>
            <a:r>
              <a:rPr lang="fr-FR" sz="2000" dirty="0">
                <a:solidFill>
                  <a:srgbClr val="FFFF00"/>
                </a:solidFill>
                <a:latin typeface="Segoe Print" panose="02000600000000000000" pitchFamily="2" charset="0"/>
                <a:ea typeface="BatangChe" panose="02030609000101010101" pitchFamily="49" charset="-127"/>
              </a:rPr>
              <a:t>selon Matt 28.1</a:t>
            </a:r>
          </a:p>
          <a:p>
            <a:pPr algn="ctr"/>
            <a:r>
              <a:rPr lang="fr-FR" sz="2000" dirty="0">
                <a:solidFill>
                  <a:srgbClr val="FFFF00"/>
                </a:solidFill>
                <a:latin typeface="Segoe Print" panose="02000600000000000000" pitchFamily="2" charset="0"/>
                <a:ea typeface="BatangChe" panose="02030609000101010101" pitchFamily="49" charset="-127"/>
              </a:rPr>
              <a:t>et Luc 23.54</a:t>
            </a:r>
          </a:p>
        </p:txBody>
      </p:sp>
    </p:spTree>
    <p:extLst>
      <p:ext uri="{BB962C8B-B14F-4D97-AF65-F5344CB8AC3E}">
        <p14:creationId xmlns:p14="http://schemas.microsoft.com/office/powerpoint/2010/main" val="2028431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48</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Or, sur la fin du shabbat, </a:t>
            </a:r>
            <a:r>
              <a:rPr lang="fr-FR" sz="2000" dirty="0">
                <a:solidFill>
                  <a:srgbClr val="FFFF00"/>
                </a:solidFill>
                <a:latin typeface="Batang" panose="02030600000101010101" pitchFamily="18" charset="-127"/>
                <a:ea typeface="Batang" panose="02030600000101010101" pitchFamily="18" charset="-127"/>
                <a:cs typeface="Arial" panose="020B0604020202020204" pitchFamily="34" charset="0"/>
              </a:rPr>
              <a:t>à l'aube</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du premier jour de la semaine...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1907704" y="428320"/>
            <a:ext cx="6336704" cy="307777"/>
          </a:xfrm>
          <a:prstGeom prst="rect">
            <a:avLst/>
          </a:prstGeom>
          <a:noFill/>
        </p:spPr>
        <p:txBody>
          <a:bodyPr wrap="square" rtlCol="0">
            <a:spAutoFit/>
          </a:bodyPr>
          <a:lstStyle/>
          <a:p>
            <a:r>
              <a:rPr lang="el-GR" sz="1400" dirty="0">
                <a:solidFill>
                  <a:schemeClr val="bg1">
                    <a:lumMod val="95000"/>
                  </a:schemeClr>
                </a:solidFill>
                <a:latin typeface="Arial" panose="020B0604020202020204" pitchFamily="34" charset="0"/>
                <a:cs typeface="Arial" panose="020B0604020202020204" pitchFamily="34" charset="0"/>
              </a:rPr>
              <a:t>« Ὀψὲ δὲ σαββάτων τῇ </a:t>
            </a:r>
            <a:r>
              <a:rPr lang="el-GR" sz="1400" dirty="0">
                <a:solidFill>
                  <a:srgbClr val="FFFF00"/>
                </a:solidFill>
                <a:latin typeface="Arial" panose="020B0604020202020204" pitchFamily="34" charset="0"/>
                <a:cs typeface="Arial" panose="020B0604020202020204" pitchFamily="34" charset="0"/>
              </a:rPr>
              <a:t>ἐπι</a:t>
            </a:r>
            <a:r>
              <a:rPr lang="el-GR" sz="1400" dirty="0">
                <a:solidFill>
                  <a:srgbClr val="DF57FF"/>
                </a:solidFill>
                <a:latin typeface="Arial" panose="020B0604020202020204" pitchFamily="34" charset="0"/>
                <a:cs typeface="Arial" panose="020B0604020202020204" pitchFamily="34" charset="0"/>
              </a:rPr>
              <a:t>φωσ</a:t>
            </a:r>
            <a:r>
              <a:rPr lang="el-GR" sz="1400" dirty="0">
                <a:solidFill>
                  <a:srgbClr val="FFFF00"/>
                </a:solidFill>
                <a:latin typeface="Arial" panose="020B0604020202020204" pitchFamily="34" charset="0"/>
                <a:cs typeface="Arial" panose="020B0604020202020204" pitchFamily="34" charset="0"/>
              </a:rPr>
              <a:t>κούσῃ</a:t>
            </a:r>
            <a:r>
              <a:rPr lang="el-GR" sz="1400" dirty="0">
                <a:solidFill>
                  <a:schemeClr val="bg1">
                    <a:lumMod val="95000"/>
                  </a:schemeClr>
                </a:solidFill>
                <a:latin typeface="Arial" panose="020B0604020202020204" pitchFamily="34" charset="0"/>
                <a:cs typeface="Arial" panose="020B0604020202020204" pitchFamily="34" charset="0"/>
              </a:rPr>
              <a:t> εἰς μίαν σαββάτων… »</a:t>
            </a:r>
            <a:r>
              <a:rPr lang="fr-FR" sz="1400" dirty="0">
                <a:solidFill>
                  <a:schemeClr val="bg1">
                    <a:lumMod val="95000"/>
                  </a:schemeClr>
                </a:solidFill>
                <a:latin typeface="Arial" panose="020B0604020202020204" pitchFamily="34" charset="0"/>
                <a:cs typeface="Arial" panose="020B0604020202020204" pitchFamily="34" charset="0"/>
              </a:rPr>
              <a:t>  </a:t>
            </a:r>
            <a:r>
              <a:rPr lang="fr-FR" sz="1200" dirty="0">
                <a:solidFill>
                  <a:schemeClr val="bg1">
                    <a:lumMod val="95000"/>
                  </a:schemeClr>
                </a:solidFill>
                <a:latin typeface="Arial" panose="020B0604020202020204" pitchFamily="34" charset="0"/>
                <a:cs typeface="Arial" panose="020B0604020202020204" pitchFamily="34" charset="0"/>
              </a:rPr>
              <a:t>Matt 28.1</a:t>
            </a:r>
            <a:endParaRPr lang="el-GR" sz="1200" dirty="0">
              <a:solidFill>
                <a:schemeClr val="bg1">
                  <a:lumMod val="95000"/>
                </a:schemeClr>
              </a:solidFill>
              <a:latin typeface="Arial" panose="020B0604020202020204" pitchFamily="34" charset="0"/>
              <a:cs typeface="Arial" panose="020B0604020202020204" pitchFamily="34" charset="0"/>
            </a:endParaRPr>
          </a:p>
        </p:txBody>
      </p:sp>
      <p:sp>
        <p:nvSpPr>
          <p:cNvPr id="12" name="ZoneTexte 11"/>
          <p:cNvSpPr txBox="1"/>
          <p:nvPr/>
        </p:nvSpPr>
        <p:spPr>
          <a:xfrm>
            <a:off x="367517" y="945577"/>
            <a:ext cx="5057324" cy="523220"/>
          </a:xfrm>
          <a:prstGeom prst="rect">
            <a:avLst/>
          </a:prstGeom>
          <a:noFill/>
        </p:spPr>
        <p:txBody>
          <a:bodyPr wrap="square" rtlCol="0">
            <a:spAutoFit/>
          </a:bodyPr>
          <a:lstStyle/>
          <a:p>
            <a:r>
              <a:rPr lang="el-GR" sz="1400" dirty="0">
                <a:solidFill>
                  <a:srgbClr val="FFFF00"/>
                </a:solidFill>
                <a:latin typeface="Arial" panose="020B0604020202020204" pitchFamily="34" charset="0"/>
                <a:cs typeface="Arial" panose="020B0604020202020204" pitchFamily="34" charset="0"/>
              </a:rPr>
              <a:t>ἐπι</a:t>
            </a:r>
            <a:r>
              <a:rPr lang="el-GR" sz="1400" dirty="0">
                <a:solidFill>
                  <a:srgbClr val="DF57FF"/>
                </a:solidFill>
                <a:latin typeface="Arial" panose="020B0604020202020204" pitchFamily="34" charset="0"/>
                <a:cs typeface="Arial" panose="020B0604020202020204" pitchFamily="34" charset="0"/>
              </a:rPr>
              <a:t>φωσ</a:t>
            </a:r>
            <a:r>
              <a:rPr lang="el-GR" sz="1400" dirty="0">
                <a:solidFill>
                  <a:srgbClr val="FFFF00"/>
                </a:solidFill>
                <a:latin typeface="Arial" panose="020B0604020202020204" pitchFamily="34" charset="0"/>
                <a:cs typeface="Arial" panose="020B0604020202020204" pitchFamily="34" charset="0"/>
              </a:rPr>
              <a:t>κούσῃ</a:t>
            </a:r>
            <a:r>
              <a:rPr lang="fr-FR" sz="1400" dirty="0">
                <a:solidFill>
                  <a:srgbClr val="FFFF00"/>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epiphoskouse</a:t>
            </a:r>
            <a:r>
              <a:rPr lang="fr-FR" sz="1200" dirty="0">
                <a:solidFill>
                  <a:schemeClr val="bg1"/>
                </a:solidFill>
                <a:latin typeface="Arial" panose="020B0604020202020204" pitchFamily="34" charset="0"/>
                <a:cs typeface="Arial" panose="020B0604020202020204" pitchFamily="34" charset="0"/>
              </a:rPr>
              <a:t>) est une forme conjuguée du verbe</a:t>
            </a:r>
            <a:r>
              <a:rPr lang="fr-FR" sz="1400" dirty="0">
                <a:solidFill>
                  <a:schemeClr val="bg1"/>
                </a:solidFill>
                <a:latin typeface="Arial" panose="020B0604020202020204" pitchFamily="34" charset="0"/>
                <a:cs typeface="Arial" panose="020B0604020202020204" pitchFamily="34" charset="0"/>
              </a:rPr>
              <a:t> </a:t>
            </a:r>
            <a:r>
              <a:rPr lang="el-GR" sz="1400" dirty="0">
                <a:solidFill>
                  <a:srgbClr val="FFFF66"/>
                </a:solidFill>
                <a:latin typeface="Arial" panose="020B0604020202020204" pitchFamily="34" charset="0"/>
                <a:cs typeface="Arial" panose="020B0604020202020204" pitchFamily="34" charset="0"/>
              </a:rPr>
              <a:t>ἐπι</a:t>
            </a:r>
            <a:r>
              <a:rPr lang="el-GR" sz="1400" dirty="0">
                <a:solidFill>
                  <a:srgbClr val="DF57FF"/>
                </a:solidFill>
                <a:latin typeface="Arial" panose="020B0604020202020204" pitchFamily="34" charset="0"/>
                <a:cs typeface="Arial" panose="020B0604020202020204" pitchFamily="34" charset="0"/>
              </a:rPr>
              <a:t>φώσ</a:t>
            </a:r>
            <a:r>
              <a:rPr lang="el-GR" sz="1400" dirty="0">
                <a:solidFill>
                  <a:srgbClr val="FFFF66"/>
                </a:solidFill>
                <a:latin typeface="Arial" panose="020B0604020202020204" pitchFamily="34" charset="0"/>
                <a:cs typeface="Arial" panose="020B0604020202020204" pitchFamily="34" charset="0"/>
              </a:rPr>
              <a:t>κω</a:t>
            </a:r>
            <a:r>
              <a:rPr lang="fr-FR" sz="1400" dirty="0">
                <a:solidFill>
                  <a:srgbClr val="FFFF66"/>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epiphosko</a:t>
            </a:r>
            <a:r>
              <a:rPr lang="fr-FR" sz="1200" dirty="0">
                <a:solidFill>
                  <a:schemeClr val="bg1"/>
                </a:solidFill>
                <a:latin typeface="Arial" panose="020B0604020202020204" pitchFamily="34" charset="0"/>
                <a:cs typeface="Arial" panose="020B0604020202020204" pitchFamily="34" charset="0"/>
              </a:rPr>
              <a:t>).</a:t>
            </a:r>
          </a:p>
        </p:txBody>
      </p:sp>
      <p:sp>
        <p:nvSpPr>
          <p:cNvPr id="23" name="ZoneTexte 22"/>
          <p:cNvSpPr txBox="1"/>
          <p:nvPr/>
        </p:nvSpPr>
        <p:spPr>
          <a:xfrm>
            <a:off x="397783" y="1468797"/>
            <a:ext cx="5057324" cy="492443"/>
          </a:xfrm>
          <a:prstGeom prst="rect">
            <a:avLst/>
          </a:prstGeom>
          <a:noFill/>
        </p:spPr>
        <p:txBody>
          <a:bodyPr wrap="square" rtlCol="0">
            <a:spAutoFit/>
          </a:bodyPr>
          <a:lstStyle/>
          <a:p>
            <a:r>
              <a:rPr lang="el-GR" sz="1400" dirty="0">
                <a:solidFill>
                  <a:srgbClr val="FFFF66"/>
                </a:solidFill>
                <a:latin typeface="Arial" panose="020B0604020202020204" pitchFamily="34" charset="0"/>
                <a:cs typeface="Arial" panose="020B0604020202020204" pitchFamily="34" charset="0"/>
              </a:rPr>
              <a:t>ἐπι</a:t>
            </a:r>
            <a:r>
              <a:rPr lang="el-GR" sz="1400" dirty="0">
                <a:solidFill>
                  <a:srgbClr val="DF57FF"/>
                </a:solidFill>
                <a:latin typeface="Arial" panose="020B0604020202020204" pitchFamily="34" charset="0"/>
                <a:cs typeface="Arial" panose="020B0604020202020204" pitchFamily="34" charset="0"/>
              </a:rPr>
              <a:t>φώσ</a:t>
            </a:r>
            <a:r>
              <a:rPr lang="el-GR" sz="1400" dirty="0">
                <a:solidFill>
                  <a:srgbClr val="FFFF66"/>
                </a:solidFill>
                <a:latin typeface="Arial" panose="020B0604020202020204" pitchFamily="34" charset="0"/>
                <a:cs typeface="Arial" panose="020B0604020202020204" pitchFamily="34" charset="0"/>
              </a:rPr>
              <a:t>κω</a:t>
            </a:r>
            <a:r>
              <a:rPr lang="fr-FR" sz="1400" dirty="0">
                <a:solidFill>
                  <a:srgbClr val="FFFF66"/>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epiphosko</a:t>
            </a:r>
            <a:r>
              <a:rPr lang="fr-FR" sz="1200" dirty="0">
                <a:solidFill>
                  <a:schemeClr val="bg1"/>
                </a:solidFill>
                <a:latin typeface="Arial" panose="020B0604020202020204" pitchFamily="34" charset="0"/>
                <a:cs typeface="Arial" panose="020B0604020202020204" pitchFamily="34" charset="0"/>
              </a:rPr>
              <a:t>) signifie selon le dictionnaire grec-français d’Anatole Bailly (1895) : </a:t>
            </a:r>
            <a:r>
              <a:rPr lang="fr-FR" sz="1200" dirty="0">
                <a:solidFill>
                  <a:srgbClr val="FFFF66"/>
                </a:solidFill>
                <a:latin typeface="Arial" panose="020B0604020202020204" pitchFamily="34" charset="0"/>
                <a:cs typeface="Arial" panose="020B0604020202020204" pitchFamily="34" charset="0"/>
              </a:rPr>
              <a:t>(1) commencer à luire </a:t>
            </a:r>
            <a:r>
              <a:rPr lang="fr-FR" sz="1200" dirty="0">
                <a:solidFill>
                  <a:schemeClr val="bg1"/>
                </a:solidFill>
                <a:latin typeface="Arial" panose="020B0604020202020204" pitchFamily="34" charset="0"/>
                <a:cs typeface="Arial" panose="020B0604020202020204" pitchFamily="34" charset="0"/>
              </a:rPr>
              <a:t>; </a:t>
            </a:r>
            <a:r>
              <a:rPr lang="fr-FR" sz="1200" dirty="0">
                <a:solidFill>
                  <a:srgbClr val="FFFF66"/>
                </a:solidFill>
                <a:latin typeface="Arial" panose="020B0604020202020204" pitchFamily="34" charset="0"/>
                <a:cs typeface="Arial" panose="020B0604020202020204" pitchFamily="34" charset="0"/>
              </a:rPr>
              <a:t>(2) faire briller</a:t>
            </a:r>
            <a:r>
              <a:rPr lang="fr-FR" sz="1200" dirty="0">
                <a:solidFill>
                  <a:schemeClr val="bg1"/>
                </a:solidFill>
                <a:latin typeface="Arial" panose="020B0604020202020204" pitchFamily="34" charset="0"/>
                <a:cs typeface="Arial" panose="020B0604020202020204" pitchFamily="34" charset="0"/>
              </a:rPr>
              <a:t>.</a:t>
            </a:r>
          </a:p>
        </p:txBody>
      </p:sp>
      <p:sp>
        <p:nvSpPr>
          <p:cNvPr id="24" name="ZoneTexte 23"/>
          <p:cNvSpPr txBox="1"/>
          <p:nvPr/>
        </p:nvSpPr>
        <p:spPr>
          <a:xfrm>
            <a:off x="397783" y="1961240"/>
            <a:ext cx="5057324" cy="307777"/>
          </a:xfrm>
          <a:prstGeom prst="rect">
            <a:avLst/>
          </a:prstGeom>
          <a:noFill/>
        </p:spPr>
        <p:txBody>
          <a:bodyPr wrap="square" rtlCol="0">
            <a:spAutoFit/>
          </a:bodyPr>
          <a:lstStyle/>
          <a:p>
            <a:r>
              <a:rPr lang="el-GR" sz="1400" dirty="0">
                <a:solidFill>
                  <a:srgbClr val="FFFF00"/>
                </a:solidFill>
                <a:latin typeface="Arial" panose="020B0604020202020204" pitchFamily="34" charset="0"/>
                <a:cs typeface="Arial" panose="020B0604020202020204" pitchFamily="34" charset="0"/>
              </a:rPr>
              <a:t>ἐπι</a:t>
            </a:r>
            <a:r>
              <a:rPr lang="el-GR" sz="1400" dirty="0">
                <a:solidFill>
                  <a:srgbClr val="DF57FF"/>
                </a:solidFill>
                <a:latin typeface="Arial" panose="020B0604020202020204" pitchFamily="34" charset="0"/>
                <a:cs typeface="Arial" panose="020B0604020202020204" pitchFamily="34" charset="0"/>
              </a:rPr>
              <a:t>φωσ</a:t>
            </a:r>
            <a:r>
              <a:rPr lang="el-GR" sz="1400" dirty="0">
                <a:solidFill>
                  <a:srgbClr val="FFFF00"/>
                </a:solidFill>
                <a:latin typeface="Arial" panose="020B0604020202020204" pitchFamily="34" charset="0"/>
                <a:cs typeface="Arial" panose="020B0604020202020204" pitchFamily="34" charset="0"/>
              </a:rPr>
              <a:t>κούσῃ </a:t>
            </a:r>
            <a:r>
              <a:rPr lang="fr-FR" sz="1200" dirty="0">
                <a:solidFill>
                  <a:schemeClr val="bg1"/>
                </a:solidFill>
                <a:latin typeface="Arial" panose="020B0604020202020204" pitchFamily="34" charset="0"/>
                <a:cs typeface="Arial" panose="020B0604020202020204" pitchFamily="34" charset="0"/>
              </a:rPr>
              <a:t>est construit à partir de </a:t>
            </a:r>
            <a:r>
              <a:rPr lang="el-GR" sz="1200" dirty="0">
                <a:solidFill>
                  <a:srgbClr val="DF57FF"/>
                </a:solidFill>
                <a:latin typeface="Arial" panose="020B0604020202020204" pitchFamily="34" charset="0"/>
                <a:cs typeface="Arial" panose="020B0604020202020204" pitchFamily="34" charset="0"/>
              </a:rPr>
              <a:t>φωσ</a:t>
            </a:r>
            <a:r>
              <a:rPr lang="fr-FR" sz="1200" dirty="0">
                <a:solidFill>
                  <a:srgbClr val="DF57FF"/>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phos</a:t>
            </a:r>
            <a:r>
              <a:rPr lang="fr-FR" sz="1200" dirty="0">
                <a:solidFill>
                  <a:schemeClr val="bg1"/>
                </a:solidFill>
                <a:latin typeface="Arial" panose="020B0604020202020204" pitchFamily="34" charset="0"/>
                <a:cs typeface="Arial" panose="020B0604020202020204" pitchFamily="34" charset="0"/>
              </a:rPr>
              <a:t>) </a:t>
            </a:r>
          </a:p>
        </p:txBody>
      </p:sp>
      <p:sp>
        <p:nvSpPr>
          <p:cNvPr id="25" name="ZoneTexte 24"/>
          <p:cNvSpPr txBox="1"/>
          <p:nvPr/>
        </p:nvSpPr>
        <p:spPr>
          <a:xfrm>
            <a:off x="397783" y="2269017"/>
            <a:ext cx="5057324" cy="461665"/>
          </a:xfrm>
          <a:prstGeom prst="rect">
            <a:avLst/>
          </a:prstGeom>
          <a:noFill/>
        </p:spPr>
        <p:txBody>
          <a:bodyPr wrap="square" rtlCol="0">
            <a:spAutoFit/>
          </a:bodyPr>
          <a:lstStyle/>
          <a:p>
            <a:r>
              <a:rPr lang="el-GR" sz="1200" dirty="0">
                <a:solidFill>
                  <a:srgbClr val="DF57FF"/>
                </a:solidFill>
                <a:latin typeface="Arial" panose="020B0604020202020204" pitchFamily="34" charset="0"/>
                <a:cs typeface="Arial" panose="020B0604020202020204" pitchFamily="34" charset="0"/>
              </a:rPr>
              <a:t>φωσ</a:t>
            </a:r>
            <a:r>
              <a:rPr lang="fr-FR" sz="1200" dirty="0">
                <a:solidFill>
                  <a:srgbClr val="DF57FF"/>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phos</a:t>
            </a:r>
            <a:r>
              <a:rPr lang="fr-FR" sz="1200" dirty="0">
                <a:solidFill>
                  <a:schemeClr val="bg1"/>
                </a:solidFill>
                <a:latin typeface="Arial" panose="020B0604020202020204" pitchFamily="34" charset="0"/>
                <a:cs typeface="Arial" panose="020B0604020202020204" pitchFamily="34" charset="0"/>
              </a:rPr>
              <a:t>) signifie selon le dictionnaire grec-français d’Auguste Latouche : lumière, aurore, vie, joie, salut</a:t>
            </a:r>
          </a:p>
        </p:txBody>
      </p:sp>
      <p:sp>
        <p:nvSpPr>
          <p:cNvPr id="26" name="ZoneTexte 25"/>
          <p:cNvSpPr txBox="1"/>
          <p:nvPr/>
        </p:nvSpPr>
        <p:spPr>
          <a:xfrm>
            <a:off x="397783" y="2730682"/>
            <a:ext cx="5057324" cy="461665"/>
          </a:xfrm>
          <a:prstGeom prst="rect">
            <a:avLst/>
          </a:prstGeom>
          <a:noFill/>
        </p:spPr>
        <p:txBody>
          <a:bodyPr wrap="square" rtlCol="0">
            <a:spAutoFit/>
          </a:bodyPr>
          <a:lstStyle/>
          <a:p>
            <a:r>
              <a:rPr lang="el-GR" sz="1200" dirty="0">
                <a:solidFill>
                  <a:srgbClr val="DF57FF"/>
                </a:solidFill>
                <a:latin typeface="Arial" panose="020B0604020202020204" pitchFamily="34" charset="0"/>
                <a:cs typeface="Arial" panose="020B0604020202020204" pitchFamily="34" charset="0"/>
              </a:rPr>
              <a:t>φωσ</a:t>
            </a:r>
            <a:r>
              <a:rPr lang="fr-FR" sz="1200" dirty="0">
                <a:solidFill>
                  <a:srgbClr val="DF57FF"/>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phos</a:t>
            </a:r>
            <a:r>
              <a:rPr lang="fr-FR" sz="1200" dirty="0">
                <a:solidFill>
                  <a:schemeClr val="bg1"/>
                </a:solidFill>
                <a:latin typeface="Arial" panose="020B0604020202020204" pitchFamily="34" charset="0"/>
                <a:cs typeface="Arial" panose="020B0604020202020204" pitchFamily="34" charset="0"/>
              </a:rPr>
              <a:t>) signifie selon le dictionnaire grec-français d’Anatole Bailly  : lumière (du soleil, du jour, de la vérité), joie, salut</a:t>
            </a:r>
          </a:p>
        </p:txBody>
      </p:sp>
      <p:pic>
        <p:nvPicPr>
          <p:cNvPr id="3" name="Picture 2"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flipV="1">
            <a:off x="5796136" y="945577"/>
            <a:ext cx="2953172" cy="1345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5780323" y="2291263"/>
            <a:ext cx="2984798" cy="892552"/>
          </a:xfrm>
          <a:prstGeom prst="rect">
            <a:avLst/>
          </a:prstGeom>
        </p:spPr>
        <p:txBody>
          <a:bodyPr wrap="square">
            <a:spAutoFit/>
          </a:bodyPr>
          <a:lstStyle/>
          <a:p>
            <a:pPr lvl="0"/>
            <a:r>
              <a:rPr lang="fr-FR" sz="1200" dirty="0">
                <a:solidFill>
                  <a:schemeClr val="bg1"/>
                </a:solidFill>
                <a:latin typeface="Arial" panose="020B0604020202020204" pitchFamily="34" charset="0"/>
                <a:cs typeface="Arial" panose="020B0604020202020204" pitchFamily="34" charset="0"/>
              </a:rPr>
              <a:t>« Or comme le shabbat finissait et que</a:t>
            </a:r>
          </a:p>
          <a:p>
            <a:pPr lvl="0"/>
            <a:r>
              <a:rPr lang="fr-FR" sz="1200" dirty="0">
                <a:solidFill>
                  <a:schemeClr val="bg1"/>
                </a:solidFill>
                <a:latin typeface="Arial" panose="020B0604020202020204" pitchFamily="34" charset="0"/>
                <a:cs typeface="Arial" panose="020B0604020202020204" pitchFamily="34" charset="0"/>
              </a:rPr>
              <a:t>le premier jour de la semaine commençait à </a:t>
            </a:r>
            <a:r>
              <a:rPr lang="fr-FR" sz="1200" dirty="0">
                <a:solidFill>
                  <a:srgbClr val="FFFF00"/>
                </a:solidFill>
                <a:latin typeface="Arial" panose="020B0604020202020204" pitchFamily="34" charset="0"/>
                <a:cs typeface="Arial" panose="020B0604020202020204" pitchFamily="34" charset="0"/>
              </a:rPr>
              <a:t>luire</a:t>
            </a:r>
            <a:r>
              <a:rPr lang="fr-FR" sz="1200" dirty="0">
                <a:solidFill>
                  <a:schemeClr val="bg1"/>
                </a:solidFill>
                <a:latin typeface="Arial" panose="020B0604020202020204" pitchFamily="34" charset="0"/>
                <a:cs typeface="Arial" panose="020B0604020202020204" pitchFamily="34" charset="0"/>
              </a:rPr>
              <a:t>… » </a:t>
            </a:r>
            <a:r>
              <a:rPr lang="fr-FR" sz="1400" dirty="0">
                <a:solidFill>
                  <a:schemeClr val="bg1"/>
                </a:solidFill>
                <a:latin typeface="Arial" panose="020B0604020202020204" pitchFamily="34" charset="0"/>
                <a:cs typeface="Arial" panose="020B0604020202020204" pitchFamily="34" charset="0"/>
              </a:rPr>
              <a:t>		 	     </a:t>
            </a:r>
            <a:r>
              <a:rPr lang="fr-FR" sz="1000" dirty="0">
                <a:solidFill>
                  <a:schemeClr val="bg1"/>
                </a:solidFill>
                <a:latin typeface="Arial" panose="020B0604020202020204" pitchFamily="34" charset="0"/>
                <a:cs typeface="Arial" panose="020B0604020202020204" pitchFamily="34" charset="0"/>
              </a:rPr>
              <a:t>Traduction </a:t>
            </a:r>
            <a:r>
              <a:rPr lang="fr-FR" sz="1000" dirty="0" err="1">
                <a:solidFill>
                  <a:schemeClr val="bg1"/>
                </a:solidFill>
                <a:latin typeface="Arial" panose="020B0604020202020204" pitchFamily="34" charset="0"/>
                <a:cs typeface="Arial" panose="020B0604020202020204" pitchFamily="34" charset="0"/>
              </a:rPr>
              <a:t>Neufchatel</a:t>
            </a:r>
            <a:r>
              <a:rPr lang="fr-FR" sz="1000" dirty="0">
                <a:solidFill>
                  <a:schemeClr val="bg1"/>
                </a:solidFill>
                <a:latin typeface="Arial" panose="020B0604020202020204" pitchFamily="34" charset="0"/>
                <a:cs typeface="Arial" panose="020B0604020202020204" pitchFamily="34" charset="0"/>
              </a:rPr>
              <a:t> (1899)</a:t>
            </a:r>
          </a:p>
        </p:txBody>
      </p:sp>
      <p:sp>
        <p:nvSpPr>
          <p:cNvPr id="28" name="Rectangle 27"/>
          <p:cNvSpPr/>
          <p:nvPr/>
        </p:nvSpPr>
        <p:spPr>
          <a:xfrm>
            <a:off x="397782" y="3357730"/>
            <a:ext cx="8351525" cy="1631216"/>
          </a:xfrm>
          <a:prstGeom prst="rect">
            <a:avLst/>
          </a:prstGeom>
        </p:spPr>
        <p:txBody>
          <a:bodyPr wrap="square">
            <a:spAutoFit/>
          </a:bodyPr>
          <a:lstStyle/>
          <a:p>
            <a:pPr lvl="0"/>
            <a:r>
              <a:rPr lang="fr-FR" sz="1200" u="sng" dirty="0">
                <a:solidFill>
                  <a:schemeClr val="bg1"/>
                </a:solidFill>
                <a:latin typeface="Arial" panose="020B0604020202020204" pitchFamily="34" charset="0"/>
                <a:cs typeface="Arial" panose="020B0604020202020204" pitchFamily="34" charset="0"/>
              </a:rPr>
              <a:t>Commentaire dans la traduction </a:t>
            </a:r>
            <a:r>
              <a:rPr lang="fr-FR" sz="1200" u="sng" dirty="0" err="1">
                <a:solidFill>
                  <a:schemeClr val="bg1"/>
                </a:solidFill>
                <a:latin typeface="Arial" panose="020B0604020202020204" pitchFamily="34" charset="0"/>
                <a:cs typeface="Arial" panose="020B0604020202020204" pitchFamily="34" charset="0"/>
              </a:rPr>
              <a:t>Neufchatel</a:t>
            </a:r>
            <a:r>
              <a:rPr lang="fr-FR" sz="1200" dirty="0">
                <a:solidFill>
                  <a:schemeClr val="bg1"/>
                </a:solidFill>
                <a:latin typeface="Arial" panose="020B0604020202020204" pitchFamily="34" charset="0"/>
                <a:cs typeface="Arial" panose="020B0604020202020204" pitchFamily="34" charset="0"/>
              </a:rPr>
              <a:t> :</a:t>
            </a:r>
          </a:p>
          <a:p>
            <a:pPr lvl="0"/>
            <a:endParaRPr lang="fr-FR" sz="800" dirty="0">
              <a:solidFill>
                <a:schemeClr val="bg1"/>
              </a:solidFill>
              <a:latin typeface="Arial" panose="020B0604020202020204" pitchFamily="34" charset="0"/>
              <a:cs typeface="Arial" panose="020B0604020202020204" pitchFamily="34" charset="0"/>
            </a:endParaRPr>
          </a:p>
          <a:p>
            <a:pPr lvl="0"/>
            <a:r>
              <a:rPr lang="fr-FR" sz="1200" dirty="0">
                <a:solidFill>
                  <a:schemeClr val="bg1"/>
                </a:solidFill>
                <a:latin typeface="Arial" panose="020B0604020202020204" pitchFamily="34" charset="0"/>
                <a:cs typeface="Arial" panose="020B0604020202020204" pitchFamily="34" charset="0"/>
              </a:rPr>
              <a:t>Les premiers mots ne peuvent être rendus, comme ils le sont dans la plupart de nos versions, par "après le shabbat". Employé comme préposition le mot grec ne peut signifier que longtemps après. Il faut le considérer comme un adverbe et traduire</a:t>
            </a:r>
            <a:r>
              <a:rPr lang="fr-FR" sz="1200" dirty="0">
                <a:solidFill>
                  <a:srgbClr val="66FF66"/>
                </a:solidFill>
                <a:latin typeface="Arial" panose="020B0604020202020204" pitchFamily="34" charset="0"/>
                <a:cs typeface="Arial" panose="020B0604020202020204" pitchFamily="34" charset="0"/>
              </a:rPr>
              <a:t> "sur le tard dans la journée du shabbat,"</a:t>
            </a:r>
            <a:r>
              <a:rPr lang="fr-FR" sz="1200" dirty="0">
                <a:solidFill>
                  <a:schemeClr val="bg1"/>
                </a:solidFill>
                <a:latin typeface="Arial" panose="020B0604020202020204" pitchFamily="34" charset="0"/>
                <a:cs typeface="Arial" panose="020B0604020202020204" pitchFamily="34" charset="0"/>
              </a:rPr>
              <a:t> ou </a:t>
            </a:r>
            <a:r>
              <a:rPr lang="fr-FR" sz="1200" dirty="0">
                <a:solidFill>
                  <a:srgbClr val="66FF66"/>
                </a:solidFill>
                <a:latin typeface="Arial" panose="020B0604020202020204" pitchFamily="34" charset="0"/>
                <a:cs typeface="Arial" panose="020B0604020202020204" pitchFamily="34" charset="0"/>
              </a:rPr>
              <a:t>"comme le shabbat finissait"</a:t>
            </a:r>
            <a:r>
              <a:rPr lang="fr-FR" sz="1200" dirty="0">
                <a:solidFill>
                  <a:schemeClr val="bg1"/>
                </a:solidFill>
                <a:latin typeface="Arial" panose="020B0604020202020204" pitchFamily="34" charset="0"/>
                <a:cs typeface="Arial" panose="020B0604020202020204" pitchFamily="34" charset="0"/>
              </a:rPr>
              <a:t>.</a:t>
            </a:r>
          </a:p>
          <a:p>
            <a:pPr lvl="0"/>
            <a:endParaRPr lang="fr-FR" sz="800" dirty="0">
              <a:solidFill>
                <a:schemeClr val="bg1"/>
              </a:solidFill>
              <a:latin typeface="Arial" panose="020B0604020202020204" pitchFamily="34" charset="0"/>
              <a:cs typeface="Arial" panose="020B0604020202020204" pitchFamily="34" charset="0"/>
            </a:endParaRPr>
          </a:p>
          <a:p>
            <a:pPr lvl="0"/>
            <a:r>
              <a:rPr lang="fr-FR" sz="1200" dirty="0">
                <a:solidFill>
                  <a:srgbClr val="66FF66"/>
                </a:solidFill>
                <a:latin typeface="Arial" panose="020B0604020202020204" pitchFamily="34" charset="0"/>
                <a:cs typeface="Arial" panose="020B0604020202020204" pitchFamily="34" charset="0"/>
              </a:rPr>
              <a:t>Matthieu</a:t>
            </a:r>
            <a:r>
              <a:rPr lang="fr-FR" sz="1200" dirty="0">
                <a:solidFill>
                  <a:schemeClr val="bg1"/>
                </a:solidFill>
                <a:latin typeface="Arial" panose="020B0604020202020204" pitchFamily="34" charset="0"/>
                <a:cs typeface="Arial" panose="020B0604020202020204" pitchFamily="34" charset="0"/>
              </a:rPr>
              <a:t> </a:t>
            </a:r>
            <a:r>
              <a:rPr lang="fr-FR" sz="1200" dirty="0">
                <a:solidFill>
                  <a:srgbClr val="66FF66"/>
                </a:solidFill>
                <a:latin typeface="Arial" panose="020B0604020202020204" pitchFamily="34" charset="0"/>
                <a:cs typeface="Arial" panose="020B0604020202020204" pitchFamily="34" charset="0"/>
              </a:rPr>
              <a:t>divise ici les jours selon l'usage ordinaire </a:t>
            </a:r>
            <a:r>
              <a:rPr lang="fr-FR" sz="1200" dirty="0">
                <a:solidFill>
                  <a:schemeClr val="bg1"/>
                </a:solidFill>
                <a:latin typeface="Arial" panose="020B0604020202020204" pitchFamily="34" charset="0"/>
                <a:cs typeface="Arial" panose="020B0604020202020204" pitchFamily="34" charset="0"/>
              </a:rPr>
              <a:t>et non selon la manière de compter des Juifs, qui faisaient finir le shabbat à six heures du soir. </a:t>
            </a:r>
            <a:r>
              <a:rPr lang="fr-FR" sz="1200" dirty="0">
                <a:solidFill>
                  <a:srgbClr val="66FF66"/>
                </a:solidFill>
                <a:latin typeface="Arial" panose="020B0604020202020204" pitchFamily="34" charset="0"/>
                <a:cs typeface="Arial" panose="020B0604020202020204" pitchFamily="34" charset="0"/>
              </a:rPr>
              <a:t>Pour lui, la nuit du samedi au dimanche rentre encore en partie dans le shabbat </a:t>
            </a:r>
            <a:r>
              <a:rPr lang="fr-FR" sz="1200" dirty="0">
                <a:solidFill>
                  <a:schemeClr val="bg1"/>
                </a:solidFill>
                <a:latin typeface="Arial" panose="020B0604020202020204" pitchFamily="34" charset="0"/>
                <a:cs typeface="Arial" panose="020B0604020202020204" pitchFamily="34" charset="0"/>
              </a:rPr>
              <a:t>; c'est ce que montrent les mots "le jour (ou l'heure) commençant à luire vers le premier jour de la semaine."</a:t>
            </a:r>
            <a:endParaRPr lang="fr-FR" sz="1000" dirty="0">
              <a:solidFill>
                <a:schemeClr val="bg1"/>
              </a:solidFill>
              <a:latin typeface="Arial" panose="020B0604020202020204" pitchFamily="34" charset="0"/>
              <a:cs typeface="Arial" panose="020B0604020202020204" pitchFamily="34" charset="0"/>
            </a:endParaRPr>
          </a:p>
        </p:txBody>
      </p:sp>
      <p:sp>
        <p:nvSpPr>
          <p:cNvPr id="5" name="Ellipse 4"/>
          <p:cNvSpPr/>
          <p:nvPr/>
        </p:nvSpPr>
        <p:spPr>
          <a:xfrm>
            <a:off x="1187624" y="2448758"/>
            <a:ext cx="648072" cy="281924"/>
          </a:xfrm>
          <a:prstGeom prst="ellipse">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397783" y="2895964"/>
            <a:ext cx="648072" cy="281924"/>
          </a:xfrm>
          <a:prstGeom prst="ellipse">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2572143" y="2473078"/>
            <a:ext cx="324036" cy="281924"/>
          </a:xfrm>
          <a:prstGeom prst="ellipse">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3073884" y="2916955"/>
            <a:ext cx="360040" cy="281924"/>
          </a:xfrm>
          <a:prstGeom prst="ellipse">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2884025" y="2448758"/>
            <a:ext cx="463839" cy="281924"/>
          </a:xfrm>
          <a:prstGeom prst="ellipse">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433924" y="2895964"/>
            <a:ext cx="417996" cy="281924"/>
          </a:xfrm>
          <a:prstGeom prst="ellipse">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633326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500"/>
                                        <p:tgtEl>
                                          <p:spTgt spid="2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randombar(horizontal)">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8">
                                            <p:txEl>
                                              <p:pRg st="0" end="0"/>
                                            </p:txEl>
                                          </p:spTgt>
                                        </p:tgtEl>
                                        <p:attrNameLst>
                                          <p:attrName>style.visibility</p:attrName>
                                        </p:attrNameLst>
                                      </p:cBhvr>
                                      <p:to>
                                        <p:strVal val="visible"/>
                                      </p:to>
                                    </p:set>
                                    <p:animEffect transition="in" filter="fade">
                                      <p:cBhvr>
                                        <p:cTn id="71" dur="500"/>
                                        <p:tgtEl>
                                          <p:spTgt spid="2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8">
                                            <p:txEl>
                                              <p:pRg st="2" end="2"/>
                                            </p:txEl>
                                          </p:spTgt>
                                        </p:tgtEl>
                                        <p:attrNameLst>
                                          <p:attrName>style.visibility</p:attrName>
                                        </p:attrNameLst>
                                      </p:cBhvr>
                                      <p:to>
                                        <p:strVal val="visible"/>
                                      </p:to>
                                    </p:set>
                                    <p:animEffect transition="in" filter="fade">
                                      <p:cBhvr>
                                        <p:cTn id="76" dur="500"/>
                                        <p:tgtEl>
                                          <p:spTgt spid="28">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8">
                                            <p:txEl>
                                              <p:pRg st="4" end="4"/>
                                            </p:txEl>
                                          </p:spTgt>
                                        </p:tgtEl>
                                        <p:attrNameLst>
                                          <p:attrName>style.visibility</p:attrName>
                                        </p:attrNameLst>
                                      </p:cBhvr>
                                      <p:to>
                                        <p:strVal val="visible"/>
                                      </p:to>
                                    </p:set>
                                    <p:animEffect transition="in" filter="fade">
                                      <p:cBhvr>
                                        <p:cTn id="81"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animBg="1"/>
      <p:bldP spid="29" grpId="0" animBg="1"/>
      <p:bldP spid="30" grpId="0" animBg="1"/>
      <p:bldP spid="31" grpId="0" animBg="1"/>
      <p:bldP spid="32"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49</a:t>
            </a:fld>
            <a:endParaRPr lang="fr-FR" dirty="0">
              <a:solidFill>
                <a:schemeClr val="bg1">
                  <a:lumMod val="75000"/>
                </a:schemeClr>
              </a:solidFill>
            </a:endParaRPr>
          </a:p>
        </p:txBody>
      </p:sp>
      <p:sp>
        <p:nvSpPr>
          <p:cNvPr id="14" name="Rectangle 13"/>
          <p:cNvSpPr/>
          <p:nvPr/>
        </p:nvSpPr>
        <p:spPr>
          <a:xfrm>
            <a:off x="0" y="28210"/>
            <a:ext cx="9143999" cy="707886"/>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Or comme le shabbat finissait et que</a:t>
            </a:r>
          </a:p>
          <a:p>
            <a:pPr lvl="0" algn="ct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le premier jour de la semaine commençait à </a:t>
            </a:r>
            <a:r>
              <a:rPr lang="fr-FR" sz="2000" dirty="0">
                <a:solidFill>
                  <a:srgbClr val="FFFF00"/>
                </a:solidFill>
                <a:latin typeface="Batang" panose="02030600000101010101" pitchFamily="18" charset="-127"/>
                <a:ea typeface="Batang" panose="02030600000101010101" pitchFamily="18" charset="-127"/>
                <a:cs typeface="Arial" panose="020B0604020202020204" pitchFamily="34" charset="0"/>
              </a:rPr>
              <a:t>luire</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ZoneTexte 15"/>
          <p:cNvSpPr txBox="1"/>
          <p:nvPr/>
        </p:nvSpPr>
        <p:spPr>
          <a:xfrm>
            <a:off x="1605781" y="2661908"/>
            <a:ext cx="2564507" cy="369332"/>
          </a:xfrm>
          <a:prstGeom prst="rect">
            <a:avLst/>
          </a:prstGeom>
          <a:noFill/>
        </p:spPr>
        <p:txBody>
          <a:bodyPr wrap="square" rtlCol="0">
            <a:spAutoFit/>
          </a:bodyPr>
          <a:lstStyle/>
          <a:p>
            <a:pPr algn="ctr"/>
            <a:r>
              <a:rPr lang="fr-FR" dirty="0">
                <a:solidFill>
                  <a:schemeClr val="bg1"/>
                </a:solidFill>
                <a:latin typeface="Segoe Print" panose="02000600000000000000" pitchFamily="2" charset="0"/>
                <a:ea typeface="BatangChe" panose="02030609000101010101" pitchFamily="49" charset="-127"/>
              </a:rPr>
              <a:t>La fin du shabbat</a:t>
            </a:r>
          </a:p>
        </p:txBody>
      </p:sp>
      <p:sp>
        <p:nvSpPr>
          <p:cNvPr id="17" name="ZoneTexte 16"/>
          <p:cNvSpPr txBox="1"/>
          <p:nvPr/>
        </p:nvSpPr>
        <p:spPr>
          <a:xfrm>
            <a:off x="5054364" y="2629642"/>
            <a:ext cx="2564507" cy="646331"/>
          </a:xfrm>
          <a:prstGeom prst="rect">
            <a:avLst/>
          </a:prstGeom>
          <a:noFill/>
        </p:spPr>
        <p:txBody>
          <a:bodyPr wrap="square" rtlCol="0">
            <a:spAutoFit/>
          </a:bodyPr>
          <a:lstStyle/>
          <a:p>
            <a:pPr algn="ctr"/>
            <a:r>
              <a:rPr lang="fr-FR" dirty="0">
                <a:solidFill>
                  <a:schemeClr val="bg1"/>
                </a:solidFill>
                <a:latin typeface="Segoe Print" panose="02000600000000000000" pitchFamily="2" charset="0"/>
                <a:ea typeface="BatangChe" panose="02030609000101010101" pitchFamily="49" charset="-127"/>
              </a:rPr>
              <a:t>Le </a:t>
            </a:r>
            <a:r>
              <a:rPr lang="fr-FR" dirty="0">
                <a:solidFill>
                  <a:srgbClr val="FFFF00"/>
                </a:solidFill>
                <a:latin typeface="Segoe Print" panose="02000600000000000000" pitchFamily="2" charset="0"/>
                <a:ea typeface="BatangChe" panose="02030609000101010101" pitchFamily="49" charset="-127"/>
              </a:rPr>
              <a:t>début</a:t>
            </a:r>
            <a:r>
              <a:rPr lang="fr-FR" dirty="0">
                <a:solidFill>
                  <a:schemeClr val="bg1"/>
                </a:solidFill>
                <a:latin typeface="Segoe Print" panose="02000600000000000000" pitchFamily="2" charset="0"/>
                <a:ea typeface="BatangChe" panose="02030609000101010101" pitchFamily="49" charset="-127"/>
              </a:rPr>
              <a:t> du 1</a:t>
            </a:r>
            <a:r>
              <a:rPr lang="fr-FR" baseline="30000" dirty="0">
                <a:solidFill>
                  <a:schemeClr val="bg1"/>
                </a:solidFill>
                <a:latin typeface="Segoe Print" panose="02000600000000000000" pitchFamily="2" charset="0"/>
                <a:ea typeface="BatangChe" panose="02030609000101010101" pitchFamily="49" charset="-127"/>
              </a:rPr>
              <a:t>er</a:t>
            </a:r>
            <a:r>
              <a:rPr lang="fr-FR" dirty="0">
                <a:solidFill>
                  <a:schemeClr val="bg1"/>
                </a:solidFill>
                <a:latin typeface="Segoe Print" panose="02000600000000000000" pitchFamily="2" charset="0"/>
                <a:ea typeface="BatangChe" panose="02030609000101010101" pitchFamily="49" charset="-127"/>
              </a:rPr>
              <a:t> jour de la semaine</a:t>
            </a:r>
          </a:p>
        </p:txBody>
      </p:sp>
      <p:sp>
        <p:nvSpPr>
          <p:cNvPr id="4" name="Flèche courbée vers le haut 3"/>
          <p:cNvSpPr/>
          <p:nvPr/>
        </p:nvSpPr>
        <p:spPr>
          <a:xfrm>
            <a:off x="2771800" y="3219822"/>
            <a:ext cx="3888432" cy="848239"/>
          </a:xfrm>
          <a:prstGeom prst="curvedUpArrow">
            <a:avLst/>
          </a:prstGeom>
          <a:gradFill flip="none" rotWithShape="1">
            <a:gsLst>
              <a:gs pos="50000">
                <a:schemeClr val="tx1">
                  <a:lumMod val="82000"/>
                </a:schemeClr>
              </a:gs>
              <a:gs pos="74000">
                <a:schemeClr val="accent6">
                  <a:lumMod val="75000"/>
                </a:schemeClr>
              </a:gs>
            </a:gsLst>
            <a:lin ang="1080000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6" name="Picture 2" descr="Image result for evening for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306173"/>
            <a:ext cx="2966992" cy="135472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8596" y="1305162"/>
            <a:ext cx="2976042" cy="1355735"/>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2" name="Picture 2" descr="Résultat de recherche d'images pour &quot;emoticon thinking face&qu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8048" y="1624460"/>
            <a:ext cx="717137" cy="71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586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par>
                                <p:cTn id="18" presetID="14" presetClass="entr" presetSubtype="10" fill="hold" nodeType="withEffect">
                                  <p:stCondLst>
                                    <p:cond delay="1000"/>
                                  </p:stCondLst>
                                  <p:childTnLst>
                                    <p:set>
                                      <p:cBhvr>
                                        <p:cTn id="19" dur="1" fill="hold">
                                          <p:stCondLst>
                                            <p:cond delay="0"/>
                                          </p:stCondLst>
                                        </p:cTn>
                                        <p:tgtEl>
                                          <p:spTgt spid="1028"/>
                                        </p:tgtEl>
                                        <p:attrNameLst>
                                          <p:attrName>style.visibility</p:attrName>
                                        </p:attrNameLst>
                                      </p:cBhvr>
                                      <p:to>
                                        <p:strVal val="visible"/>
                                      </p:to>
                                    </p:set>
                                    <p:animEffect transition="in" filter="randombar(horizontal)">
                                      <p:cBhvr>
                                        <p:cTn id="20" dur="500"/>
                                        <p:tgtEl>
                                          <p:spTgt spid="102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8" presetClass="emph" presetSubtype="0" fill="hold" nodeType="withEffect">
                                  <p:stCondLst>
                                    <p:cond delay="1000"/>
                                  </p:stCondLst>
                                  <p:childTnLst>
                                    <p:animRot by="21600000">
                                      <p:cBhvr>
                                        <p:cTn id="33"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a:t>
            </a:fld>
            <a:endParaRPr lang="fr-FR" dirty="0">
              <a:solidFill>
                <a:schemeClr val="bg1">
                  <a:lumMod val="75000"/>
                </a:schemeClr>
              </a:solidFill>
            </a:endParaRPr>
          </a:p>
        </p:txBody>
      </p:sp>
      <p:sp>
        <p:nvSpPr>
          <p:cNvPr id="3" name="Flèche droite rayée 2"/>
          <p:cNvSpPr/>
          <p:nvPr/>
        </p:nvSpPr>
        <p:spPr>
          <a:xfrm rot="5400000">
            <a:off x="-131762" y="4689719"/>
            <a:ext cx="485254" cy="261443"/>
          </a:xfrm>
          <a:prstGeom prst="stripedRightArrow">
            <a:avLst/>
          </a:prstGeom>
          <a:solidFill>
            <a:srgbClr val="25C6FF"/>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3" name="Double Wave 8"/>
          <p:cNvSpPr/>
          <p:nvPr/>
        </p:nvSpPr>
        <p:spPr>
          <a:xfrm rot="5400000">
            <a:off x="-2448009" y="2316046"/>
            <a:ext cx="5117748" cy="164779"/>
          </a:xfrm>
          <a:prstGeom prst="doubleWave">
            <a:avLst>
              <a:gd name="adj1" fmla="val 12500"/>
              <a:gd name="adj2" fmla="val 1880"/>
            </a:avLst>
          </a:prstGeom>
          <a:solidFill>
            <a:srgbClr val="25C6FF"/>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Rectangle 13"/>
          <p:cNvSpPr/>
          <p:nvPr/>
        </p:nvSpPr>
        <p:spPr>
          <a:xfrm>
            <a:off x="1208497" y="28210"/>
            <a:ext cx="6747880" cy="430887"/>
          </a:xfrm>
          <a:prstGeom prst="rect">
            <a:avLst/>
          </a:prstGeom>
        </p:spPr>
        <p:txBody>
          <a:bodyPr wrap="square">
            <a:spAutoFit/>
          </a:bodyPr>
          <a:lstStyle/>
          <a:p>
            <a:pPr lvl="0" algn="ctr"/>
            <a:r>
              <a:rPr lang="fr-FR" sz="2200" b="1" dirty="0">
                <a:solidFill>
                  <a:schemeClr val="bg1"/>
                </a:solidFill>
                <a:effectLst>
                  <a:outerShdw blurRad="38100" dist="38100" dir="2700000" algn="tl">
                    <a:srgbClr val="000000">
                      <a:alpha val="43137"/>
                    </a:srgbClr>
                  </a:outerShdw>
                </a:effectLst>
                <a:latin typeface="Times New Roman"/>
                <a:cs typeface="Times New Roman"/>
              </a:rPr>
              <a:t>~ </a:t>
            </a:r>
            <a:r>
              <a:rPr lang="fr-FR" sz="2200" dirty="0">
                <a:solidFill>
                  <a:schemeClr val="bg1"/>
                </a:solidFill>
                <a:latin typeface="Batang" panose="02030600000101010101" pitchFamily="18" charset="-127"/>
                <a:ea typeface="Batang" panose="02030600000101010101" pitchFamily="18" charset="-127"/>
                <a:cs typeface="Arial" panose="020B0604020202020204" pitchFamily="34" charset="0"/>
              </a:rPr>
              <a:t>Dans le jardin de Gethsémané  </a:t>
            </a:r>
            <a:r>
              <a:rPr lang="fr-FR" sz="2200" b="1" dirty="0">
                <a:solidFill>
                  <a:schemeClr val="bg1"/>
                </a:solidFill>
                <a:effectLst>
                  <a:outerShdw blurRad="38100" dist="38100" dir="2700000" algn="tl">
                    <a:srgbClr val="000000">
                      <a:alpha val="43137"/>
                    </a:srgbClr>
                  </a:outerShdw>
                </a:effectLst>
                <a:latin typeface="Times New Roman"/>
                <a:cs typeface="Times New Roman"/>
              </a:rPr>
              <a:t>~</a:t>
            </a:r>
            <a:endParaRPr lang="fr-FR"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367517" y="1196025"/>
            <a:ext cx="4564523" cy="3323987"/>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Après son dernier repas, Yahusha se rend avec ses disciples dans le jardin de Gethsémané.</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Pendant que ceux ci somnolent, Yahusha prie trois fois.</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Puis Judas arrive, accompagné d’une troupe de soldats et de gardes (envoyés par les chefs des prêtres), il désigne Yahusha par un baiser.</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Il s’ensuit une confrontation entre Pierre et le serviteur (</a:t>
            </a:r>
            <a:r>
              <a:rPr lang="fr-FR" sz="1400" dirty="0" err="1">
                <a:solidFill>
                  <a:schemeClr val="bg1">
                    <a:lumMod val="95000"/>
                  </a:schemeClr>
                </a:solidFill>
                <a:latin typeface="Arial" panose="020B0604020202020204" pitchFamily="34" charset="0"/>
                <a:cs typeface="Arial" panose="020B0604020202020204" pitchFamily="34" charset="0"/>
              </a:rPr>
              <a:t>Malchus</a:t>
            </a:r>
            <a:r>
              <a:rPr lang="fr-FR" sz="1400" dirty="0">
                <a:solidFill>
                  <a:schemeClr val="bg1">
                    <a:lumMod val="95000"/>
                  </a:schemeClr>
                </a:solidFill>
                <a:latin typeface="Arial" panose="020B0604020202020204" pitchFamily="34" charset="0"/>
                <a:cs typeface="Arial" panose="020B0604020202020204" pitchFamily="34" charset="0"/>
              </a:rPr>
              <a:t>) du souverain sacrificateur (Caïphe).</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Yahusha est arrêté puis emmené devant Caïphe.</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Ses disciples se dispersent.</a:t>
            </a:r>
          </a:p>
        </p:txBody>
      </p:sp>
      <p:sp>
        <p:nvSpPr>
          <p:cNvPr id="10" name="Rectangle 9"/>
          <p:cNvSpPr/>
          <p:nvPr/>
        </p:nvSpPr>
        <p:spPr>
          <a:xfrm>
            <a:off x="1198060" y="428320"/>
            <a:ext cx="6747880" cy="369332"/>
          </a:xfrm>
          <a:prstGeom prst="rect">
            <a:avLst/>
          </a:prstGeom>
        </p:spPr>
        <p:txBody>
          <a:bodyPr wrap="square">
            <a:spAutoFit/>
          </a:bodyPr>
          <a:lstStyle/>
          <a:p>
            <a:pPr lvl="0" algn="ctr"/>
            <a:r>
              <a:rPr lang="fr-FR" dirty="0">
                <a:solidFill>
                  <a:srgbClr val="FFFF66"/>
                </a:solidFill>
                <a:effectLst>
                  <a:outerShdw blurRad="38100" dist="38100" dir="2700000" algn="tl">
                    <a:srgbClr val="000000">
                      <a:alpha val="43137"/>
                    </a:srgbClr>
                  </a:outerShdw>
                </a:effectLst>
                <a:latin typeface="Times New Roman"/>
                <a:cs typeface="Times New Roman"/>
              </a:rPr>
              <a:t>Matthieu 26</a:t>
            </a:r>
            <a:r>
              <a:rPr lang="fr-FR" dirty="0">
                <a:solidFill>
                  <a:schemeClr val="bg1"/>
                </a:solidFill>
                <a:effectLst>
                  <a:outerShdw blurRad="38100" dist="38100" dir="2700000" algn="tl">
                    <a:srgbClr val="000000">
                      <a:alpha val="43137"/>
                    </a:srgbClr>
                  </a:outerShdw>
                </a:effectLst>
                <a:latin typeface="Times New Roman"/>
                <a:cs typeface="Times New Roman"/>
              </a:rPr>
              <a:t>.36/56  </a:t>
            </a:r>
            <a:r>
              <a:rPr lang="fr-FR" dirty="0">
                <a:solidFill>
                  <a:srgbClr val="FFFF66"/>
                </a:solidFill>
                <a:effectLst>
                  <a:outerShdw blurRad="38100" dist="38100" dir="2700000" algn="tl">
                    <a:srgbClr val="000000">
                      <a:alpha val="43137"/>
                    </a:srgbClr>
                  </a:outerShdw>
                </a:effectLst>
                <a:latin typeface="Times New Roman"/>
                <a:cs typeface="Times New Roman"/>
              </a:rPr>
              <a:t>Marc 14</a:t>
            </a:r>
            <a:r>
              <a:rPr lang="fr-FR" dirty="0">
                <a:solidFill>
                  <a:schemeClr val="bg1"/>
                </a:solidFill>
                <a:effectLst>
                  <a:outerShdw blurRad="38100" dist="38100" dir="2700000" algn="tl">
                    <a:srgbClr val="000000">
                      <a:alpha val="43137"/>
                    </a:srgbClr>
                  </a:outerShdw>
                </a:effectLst>
                <a:latin typeface="Times New Roman"/>
                <a:cs typeface="Times New Roman"/>
              </a:rPr>
              <a:t>.32/52  </a:t>
            </a:r>
            <a:r>
              <a:rPr lang="fr-FR" dirty="0">
                <a:solidFill>
                  <a:srgbClr val="FFFF66"/>
                </a:solidFill>
                <a:effectLst>
                  <a:outerShdw blurRad="38100" dist="38100" dir="2700000" algn="tl">
                    <a:srgbClr val="000000">
                      <a:alpha val="43137"/>
                    </a:srgbClr>
                  </a:outerShdw>
                </a:effectLst>
                <a:latin typeface="Times New Roman"/>
                <a:cs typeface="Times New Roman"/>
              </a:rPr>
              <a:t>Luc 22</a:t>
            </a:r>
            <a:r>
              <a:rPr lang="fr-FR" dirty="0">
                <a:solidFill>
                  <a:schemeClr val="bg1"/>
                </a:solidFill>
                <a:effectLst>
                  <a:outerShdw blurRad="38100" dist="38100" dir="2700000" algn="tl">
                    <a:srgbClr val="000000">
                      <a:alpha val="43137"/>
                    </a:srgbClr>
                  </a:outerShdw>
                </a:effectLst>
                <a:latin typeface="Times New Roman"/>
                <a:cs typeface="Times New Roman"/>
              </a:rPr>
              <a:t>.40/53  </a:t>
            </a:r>
            <a:r>
              <a:rPr lang="fr-FR" dirty="0">
                <a:solidFill>
                  <a:srgbClr val="FFFF66"/>
                </a:solidFill>
                <a:effectLst>
                  <a:outerShdw blurRad="38100" dist="38100" dir="2700000" algn="tl">
                    <a:srgbClr val="000000">
                      <a:alpha val="43137"/>
                    </a:srgbClr>
                  </a:outerShdw>
                </a:effectLst>
                <a:latin typeface="Times New Roman"/>
                <a:cs typeface="Times New Roman"/>
              </a:rPr>
              <a:t>Jean 18</a:t>
            </a:r>
            <a:r>
              <a:rPr lang="fr-FR" dirty="0">
                <a:solidFill>
                  <a:schemeClr val="bg1"/>
                </a:solidFill>
                <a:effectLst>
                  <a:outerShdw blurRad="38100" dist="38100" dir="2700000" algn="tl">
                    <a:srgbClr val="000000">
                      <a:alpha val="43137"/>
                    </a:srgbClr>
                  </a:outerShdw>
                </a:effectLst>
                <a:latin typeface="Times New Roman"/>
                <a:cs typeface="Times New Roman"/>
              </a:rPr>
              <a:t>.1/12 </a:t>
            </a:r>
            <a:endParaRPr lang="fr-F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5" y="1563638"/>
            <a:ext cx="3738939" cy="2804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158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5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6" end="6"/>
                                            </p:txEl>
                                          </p:spTgt>
                                        </p:tgtEl>
                                        <p:attrNameLst>
                                          <p:attrName>style.visibility</p:attrName>
                                        </p:attrNameLst>
                                      </p:cBhvr>
                                      <p:to>
                                        <p:strVal val="visible"/>
                                      </p:to>
                                    </p:set>
                                    <p:animEffect transition="in" filter="fade">
                                      <p:cBhvr>
                                        <p:cTn id="22" dur="500"/>
                                        <p:tgtEl>
                                          <p:spTgt spid="1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animEffect transition="in" filter="fade">
                                      <p:cBhvr>
                                        <p:cTn id="27" dur="500"/>
                                        <p:tgtEl>
                                          <p:spTgt spid="1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10" end="10"/>
                                            </p:txEl>
                                          </p:spTgt>
                                        </p:tgtEl>
                                        <p:attrNameLst>
                                          <p:attrName>style.visibility</p:attrName>
                                        </p:attrNameLst>
                                      </p:cBhvr>
                                      <p:to>
                                        <p:strVal val="visible"/>
                                      </p:to>
                                    </p:set>
                                    <p:animEffect transition="in" filter="fade">
                                      <p:cBhvr>
                                        <p:cTn id="32"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50</a:t>
            </a:fld>
            <a:endParaRPr lang="fr-FR" dirty="0">
              <a:solidFill>
                <a:schemeClr val="bg1">
                  <a:lumMod val="75000"/>
                </a:schemeClr>
              </a:solidFill>
            </a:endParaRPr>
          </a:p>
        </p:txBody>
      </p:sp>
      <p:sp>
        <p:nvSpPr>
          <p:cNvPr id="14" name="Rectangle 13"/>
          <p:cNvSpPr/>
          <p:nvPr/>
        </p:nvSpPr>
        <p:spPr>
          <a:xfrm>
            <a:off x="0" y="28210"/>
            <a:ext cx="9143999" cy="707886"/>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Or comme le shabbat finissait et que</a:t>
            </a:r>
          </a:p>
          <a:p>
            <a:pPr lvl="0" algn="ct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le premier jour de la semaine commençait à </a:t>
            </a:r>
            <a:r>
              <a:rPr lang="fr-FR" sz="2000" dirty="0">
                <a:solidFill>
                  <a:srgbClr val="FFFF00"/>
                </a:solidFill>
                <a:latin typeface="Batang" panose="02030600000101010101" pitchFamily="18" charset="-127"/>
                <a:ea typeface="Batang" panose="02030600000101010101" pitchFamily="18" charset="-127"/>
                <a:cs typeface="Arial" panose="020B0604020202020204" pitchFamily="34" charset="0"/>
              </a:rPr>
              <a:t>luire</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Picture 2"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flipV="1">
            <a:off x="4860032" y="1295300"/>
            <a:ext cx="2953172" cy="1345686"/>
          </a:xfrm>
          <a:prstGeom prst="rect">
            <a:avLst/>
          </a:prstGeom>
          <a:ln>
            <a:solidFill>
              <a:schemeClr val="bg1">
                <a:lumMod val="8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605781" y="2661908"/>
            <a:ext cx="2564507" cy="369332"/>
          </a:xfrm>
          <a:prstGeom prst="rect">
            <a:avLst/>
          </a:prstGeom>
          <a:noFill/>
        </p:spPr>
        <p:txBody>
          <a:bodyPr wrap="square" rtlCol="0">
            <a:spAutoFit/>
          </a:bodyPr>
          <a:lstStyle/>
          <a:p>
            <a:pPr algn="ctr"/>
            <a:r>
              <a:rPr lang="fr-FR" dirty="0">
                <a:solidFill>
                  <a:schemeClr val="bg1"/>
                </a:solidFill>
                <a:latin typeface="Segoe Print" panose="02000600000000000000" pitchFamily="2" charset="0"/>
                <a:ea typeface="BatangChe" panose="02030609000101010101" pitchFamily="49" charset="-127"/>
              </a:rPr>
              <a:t>La fin du shabbat</a:t>
            </a:r>
          </a:p>
        </p:txBody>
      </p:sp>
      <p:sp>
        <p:nvSpPr>
          <p:cNvPr id="17" name="ZoneTexte 16"/>
          <p:cNvSpPr txBox="1"/>
          <p:nvPr/>
        </p:nvSpPr>
        <p:spPr>
          <a:xfrm>
            <a:off x="5054364" y="2629642"/>
            <a:ext cx="2564507" cy="646331"/>
          </a:xfrm>
          <a:prstGeom prst="rect">
            <a:avLst/>
          </a:prstGeom>
          <a:noFill/>
        </p:spPr>
        <p:txBody>
          <a:bodyPr wrap="square" rtlCol="0">
            <a:spAutoFit/>
          </a:bodyPr>
          <a:lstStyle/>
          <a:p>
            <a:pPr algn="ctr"/>
            <a:r>
              <a:rPr lang="fr-FR" dirty="0">
                <a:solidFill>
                  <a:schemeClr val="bg1"/>
                </a:solidFill>
                <a:latin typeface="Segoe Print" panose="02000600000000000000" pitchFamily="2" charset="0"/>
                <a:ea typeface="BatangChe" panose="02030609000101010101" pitchFamily="49" charset="-127"/>
              </a:rPr>
              <a:t>Le </a:t>
            </a:r>
            <a:r>
              <a:rPr lang="fr-FR" dirty="0">
                <a:solidFill>
                  <a:srgbClr val="FFFF00"/>
                </a:solidFill>
                <a:latin typeface="Segoe Print" panose="02000600000000000000" pitchFamily="2" charset="0"/>
                <a:ea typeface="BatangChe" panose="02030609000101010101" pitchFamily="49" charset="-127"/>
              </a:rPr>
              <a:t>début</a:t>
            </a:r>
            <a:r>
              <a:rPr lang="fr-FR" dirty="0">
                <a:solidFill>
                  <a:schemeClr val="bg1"/>
                </a:solidFill>
                <a:latin typeface="Segoe Print" panose="02000600000000000000" pitchFamily="2" charset="0"/>
                <a:ea typeface="BatangChe" panose="02030609000101010101" pitchFamily="49" charset="-127"/>
              </a:rPr>
              <a:t> du 1</a:t>
            </a:r>
            <a:r>
              <a:rPr lang="fr-FR" baseline="30000" dirty="0">
                <a:solidFill>
                  <a:schemeClr val="bg1"/>
                </a:solidFill>
                <a:latin typeface="Segoe Print" panose="02000600000000000000" pitchFamily="2" charset="0"/>
                <a:ea typeface="BatangChe" panose="02030609000101010101" pitchFamily="49" charset="-127"/>
              </a:rPr>
              <a:t>er</a:t>
            </a:r>
            <a:r>
              <a:rPr lang="fr-FR" dirty="0">
                <a:solidFill>
                  <a:schemeClr val="bg1"/>
                </a:solidFill>
                <a:latin typeface="Segoe Print" panose="02000600000000000000" pitchFamily="2" charset="0"/>
                <a:ea typeface="BatangChe" panose="02030609000101010101" pitchFamily="49" charset="-127"/>
              </a:rPr>
              <a:t> jour de la semaine</a:t>
            </a:r>
          </a:p>
        </p:txBody>
      </p:sp>
      <p:sp>
        <p:nvSpPr>
          <p:cNvPr id="4" name="Flèche courbée vers le haut 3"/>
          <p:cNvSpPr/>
          <p:nvPr/>
        </p:nvSpPr>
        <p:spPr>
          <a:xfrm>
            <a:off x="2771800" y="3219822"/>
            <a:ext cx="3888432" cy="848239"/>
          </a:xfrm>
          <a:prstGeom prst="curvedUpArrow">
            <a:avLst/>
          </a:prstGeom>
          <a:gradFill flip="none" rotWithShape="1">
            <a:gsLst>
              <a:gs pos="50000">
                <a:schemeClr val="tx1">
                  <a:lumMod val="82000"/>
                </a:schemeClr>
              </a:gs>
              <a:gs pos="74000">
                <a:srgbClr val="DF57FF">
                  <a:lumMod val="63000"/>
                  <a:lumOff val="37000"/>
                </a:srgbClr>
              </a:gs>
            </a:gsLst>
            <a:lin ang="0" scaled="1"/>
            <a:tileRect/>
          </a:gra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Rectangle 18"/>
          <p:cNvSpPr/>
          <p:nvPr/>
        </p:nvSpPr>
        <p:spPr>
          <a:xfrm>
            <a:off x="4770444" y="4236293"/>
            <a:ext cx="3132348" cy="584775"/>
          </a:xfrm>
          <a:prstGeom prst="rect">
            <a:avLst/>
          </a:prstGeom>
          <a:ln>
            <a:solidFill>
              <a:srgbClr val="DF57FF"/>
            </a:solidFill>
          </a:ln>
          <a:effectLst>
            <a:glow rad="228600">
              <a:schemeClr val="accent4">
                <a:satMod val="175000"/>
                <a:alpha val="40000"/>
              </a:schemeClr>
            </a:glow>
          </a:effectLst>
        </p:spPr>
        <p:txBody>
          <a:bodyPr wrap="square">
            <a:spAutoFit/>
          </a:bodyPr>
          <a:lstStyle/>
          <a:p>
            <a:pPr lvl="0" algn="ctr"/>
            <a:r>
              <a:rPr lang="fr-FR" sz="1600" dirty="0">
                <a:solidFill>
                  <a:schemeClr val="bg1"/>
                </a:solidFill>
                <a:latin typeface="Batang" panose="02030600000101010101" pitchFamily="18" charset="-127"/>
                <a:ea typeface="Batang" panose="02030600000101010101" pitchFamily="18" charset="-127"/>
                <a:cs typeface="Arial" panose="020B0604020202020204" pitchFamily="34" charset="0"/>
              </a:rPr>
              <a:t>Selon Matthieu, le shabbat</a:t>
            </a:r>
          </a:p>
          <a:p>
            <a:pPr lvl="0" algn="ctr"/>
            <a:r>
              <a:rPr lang="fr-FR" sz="1600" dirty="0">
                <a:solidFill>
                  <a:schemeClr val="bg1"/>
                </a:solidFill>
                <a:latin typeface="Batang" panose="02030600000101010101" pitchFamily="18" charset="-127"/>
                <a:ea typeface="Batang" panose="02030600000101010101" pitchFamily="18" charset="-127"/>
                <a:cs typeface="Arial" panose="020B0604020202020204" pitchFamily="34" charset="0"/>
              </a:rPr>
              <a:t>commence et finit à l’aube.</a:t>
            </a:r>
          </a:p>
        </p:txBody>
      </p:sp>
      <p:pic>
        <p:nvPicPr>
          <p:cNvPr id="11" name="Picture 4"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0013" y="1285251"/>
            <a:ext cx="2976042" cy="1355735"/>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9441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par>
                                <p:cTn id="18" presetID="14" presetClass="entr" presetSubtype="10" fill="hold" nodeType="with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51</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Or, sur la fin du </a:t>
            </a:r>
            <a:r>
              <a:rPr lang="fr-FR" sz="2000" dirty="0">
                <a:solidFill>
                  <a:srgbClr val="00B0F0"/>
                </a:solidFill>
                <a:latin typeface="Batang" panose="02030600000101010101" pitchFamily="18" charset="-127"/>
                <a:ea typeface="Batang" panose="02030600000101010101" pitchFamily="18" charset="-127"/>
                <a:cs typeface="Arial" panose="020B0604020202020204" pitchFamily="34" charset="0"/>
              </a:rPr>
              <a:t>shabbat</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à l'aube du premier jour de la semaine...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1907704" y="428320"/>
            <a:ext cx="6336704" cy="307777"/>
          </a:xfrm>
          <a:prstGeom prst="rect">
            <a:avLst/>
          </a:prstGeom>
          <a:noFill/>
        </p:spPr>
        <p:txBody>
          <a:bodyPr wrap="square" rtlCol="0">
            <a:spAutoFit/>
          </a:bodyPr>
          <a:lstStyle/>
          <a:p>
            <a:r>
              <a:rPr lang="el-GR" sz="1400" dirty="0">
                <a:solidFill>
                  <a:schemeClr val="bg1">
                    <a:lumMod val="95000"/>
                  </a:schemeClr>
                </a:solidFill>
                <a:latin typeface="Arial" panose="020B0604020202020204" pitchFamily="34" charset="0"/>
                <a:cs typeface="Arial" panose="020B0604020202020204" pitchFamily="34" charset="0"/>
              </a:rPr>
              <a:t>« Ὀψὲ δὲ </a:t>
            </a:r>
            <a:r>
              <a:rPr lang="el-GR" sz="1400" dirty="0">
                <a:solidFill>
                  <a:srgbClr val="00B0F0"/>
                </a:solidFill>
                <a:latin typeface="Arial" panose="020B0604020202020204" pitchFamily="34" charset="0"/>
                <a:cs typeface="Arial" panose="020B0604020202020204" pitchFamily="34" charset="0"/>
              </a:rPr>
              <a:t>σαββάτων</a:t>
            </a:r>
            <a:r>
              <a:rPr lang="el-GR" sz="1400" dirty="0">
                <a:solidFill>
                  <a:schemeClr val="bg1">
                    <a:lumMod val="95000"/>
                  </a:schemeClr>
                </a:solidFill>
                <a:latin typeface="Arial" panose="020B0604020202020204" pitchFamily="34" charset="0"/>
                <a:cs typeface="Arial" panose="020B0604020202020204" pitchFamily="34" charset="0"/>
              </a:rPr>
              <a:t> τῇ ἐπιφωσκούσῃ εἰς μίαν σαββάτων… »</a:t>
            </a:r>
            <a:r>
              <a:rPr lang="fr-FR" sz="1400" dirty="0">
                <a:solidFill>
                  <a:schemeClr val="bg1">
                    <a:lumMod val="95000"/>
                  </a:schemeClr>
                </a:solidFill>
                <a:latin typeface="Arial" panose="020B0604020202020204" pitchFamily="34" charset="0"/>
                <a:cs typeface="Arial" panose="020B0604020202020204" pitchFamily="34" charset="0"/>
              </a:rPr>
              <a:t>  </a:t>
            </a:r>
            <a:r>
              <a:rPr lang="fr-FR" sz="1200" dirty="0">
                <a:solidFill>
                  <a:schemeClr val="bg1">
                    <a:lumMod val="95000"/>
                  </a:schemeClr>
                </a:solidFill>
                <a:latin typeface="Arial" panose="020B0604020202020204" pitchFamily="34" charset="0"/>
                <a:cs typeface="Arial" panose="020B0604020202020204" pitchFamily="34" charset="0"/>
              </a:rPr>
              <a:t>Matt 28.1</a:t>
            </a:r>
            <a:endParaRPr lang="el-GR" sz="1200" dirty="0">
              <a:solidFill>
                <a:schemeClr val="bg1">
                  <a:lumMod val="95000"/>
                </a:schemeClr>
              </a:solidFill>
              <a:latin typeface="Arial" panose="020B0604020202020204" pitchFamily="34" charset="0"/>
              <a:cs typeface="Arial" panose="020B0604020202020204" pitchFamily="34" charset="0"/>
            </a:endParaRPr>
          </a:p>
        </p:txBody>
      </p:sp>
      <p:sp>
        <p:nvSpPr>
          <p:cNvPr id="12" name="ZoneTexte 11"/>
          <p:cNvSpPr txBox="1"/>
          <p:nvPr/>
        </p:nvSpPr>
        <p:spPr>
          <a:xfrm>
            <a:off x="367517" y="1268742"/>
            <a:ext cx="5057324" cy="1492716"/>
          </a:xfrm>
          <a:prstGeom prst="rect">
            <a:avLst/>
          </a:prstGeom>
          <a:noFill/>
        </p:spPr>
        <p:txBody>
          <a:bodyPr wrap="square" rtlCol="0">
            <a:spAutoFit/>
          </a:bodyPr>
          <a:lstStyle/>
          <a:p>
            <a:r>
              <a:rPr lang="el-GR" sz="1300" dirty="0">
                <a:solidFill>
                  <a:srgbClr val="00B0F0"/>
                </a:solidFill>
                <a:latin typeface="Arial" panose="020B0604020202020204" pitchFamily="34" charset="0"/>
                <a:cs typeface="Arial" panose="020B0604020202020204" pitchFamily="34" charset="0"/>
              </a:rPr>
              <a:t>σαββάτων</a:t>
            </a:r>
            <a:r>
              <a:rPr lang="fr-FR" sz="1300" dirty="0">
                <a:solidFill>
                  <a:schemeClr val="bg1"/>
                </a:solidFill>
                <a:latin typeface="Arial" panose="020B0604020202020204" pitchFamily="34" charset="0"/>
                <a:cs typeface="Arial" panose="020B0604020202020204" pitchFamily="34" charset="0"/>
              </a:rPr>
              <a:t> est ici au pluriel, pourquoi ?</a:t>
            </a:r>
          </a:p>
          <a:p>
            <a:r>
              <a:rPr lang="fr-FR" sz="1300" dirty="0">
                <a:solidFill>
                  <a:schemeClr val="bg1"/>
                </a:solidFill>
                <a:latin typeface="Arial" panose="020B0604020202020204" pitchFamily="34" charset="0"/>
                <a:cs typeface="Arial" panose="020B0604020202020204" pitchFamily="34" charset="0"/>
              </a:rPr>
              <a:t>Le texte grec évoque les </a:t>
            </a:r>
            <a:r>
              <a:rPr lang="fr-FR" sz="1300" dirty="0">
                <a:solidFill>
                  <a:srgbClr val="00B0F0"/>
                </a:solidFill>
                <a:latin typeface="Arial" panose="020B0604020202020204" pitchFamily="34" charset="0"/>
                <a:cs typeface="Arial" panose="020B0604020202020204" pitchFamily="34" charset="0"/>
              </a:rPr>
              <a:t>deux </a:t>
            </a:r>
            <a:r>
              <a:rPr lang="fr-FR" sz="1300" dirty="0" err="1">
                <a:solidFill>
                  <a:srgbClr val="00B0F0"/>
                </a:solidFill>
                <a:latin typeface="Arial" panose="020B0604020202020204" pitchFamily="34" charset="0"/>
                <a:cs typeface="Arial" panose="020B0604020202020204" pitchFamily="34" charset="0"/>
              </a:rPr>
              <a:t>shabbats</a:t>
            </a:r>
            <a:r>
              <a:rPr lang="fr-FR" sz="1300" dirty="0">
                <a:solidFill>
                  <a:schemeClr val="bg1"/>
                </a:solidFill>
                <a:latin typeface="Arial" panose="020B0604020202020204" pitchFamily="34" charset="0"/>
                <a:cs typeface="Arial" panose="020B0604020202020204" pitchFamily="34" charset="0"/>
              </a:rPr>
              <a:t> de cette semaine :</a:t>
            </a:r>
          </a:p>
          <a:p>
            <a:endParaRPr lang="fr-FR" sz="1300" dirty="0">
              <a:solidFill>
                <a:schemeClr val="bg1"/>
              </a:solidFill>
              <a:latin typeface="Arial" panose="020B0604020202020204" pitchFamily="34" charset="0"/>
              <a:cs typeface="Arial" panose="020B0604020202020204" pitchFamily="34" charset="0"/>
            </a:endParaRPr>
          </a:p>
          <a:p>
            <a:r>
              <a:rPr lang="fr-FR" sz="1300" dirty="0">
                <a:solidFill>
                  <a:schemeClr val="bg1"/>
                </a:solidFill>
                <a:latin typeface="Arial" panose="020B0604020202020204" pitchFamily="34" charset="0"/>
                <a:cs typeface="Arial" panose="020B0604020202020204" pitchFamily="34" charset="0"/>
              </a:rPr>
              <a:t>- Le shabbat du 15 </a:t>
            </a:r>
            <a:r>
              <a:rPr lang="fr-FR" sz="1300" dirty="0" err="1">
                <a:solidFill>
                  <a:schemeClr val="bg1"/>
                </a:solidFill>
                <a:latin typeface="Arial" panose="020B0604020202020204" pitchFamily="34" charset="0"/>
                <a:cs typeface="Arial" panose="020B0604020202020204" pitchFamily="34" charset="0"/>
              </a:rPr>
              <a:t>aviv</a:t>
            </a:r>
            <a:r>
              <a:rPr lang="fr-FR" sz="1300" dirty="0">
                <a:solidFill>
                  <a:schemeClr val="bg1"/>
                </a:solidFill>
                <a:latin typeface="Arial" panose="020B0604020202020204" pitchFamily="34" charset="0"/>
                <a:cs typeface="Arial" panose="020B0604020202020204" pitchFamily="34" charset="0"/>
              </a:rPr>
              <a:t> =  1</a:t>
            </a:r>
            <a:r>
              <a:rPr lang="fr-FR" sz="1300" baseline="30000" dirty="0">
                <a:solidFill>
                  <a:schemeClr val="bg1"/>
                </a:solidFill>
                <a:latin typeface="Arial" panose="020B0604020202020204" pitchFamily="34" charset="0"/>
                <a:cs typeface="Arial" panose="020B0604020202020204" pitchFamily="34" charset="0"/>
              </a:rPr>
              <a:t>er</a:t>
            </a:r>
            <a:r>
              <a:rPr lang="fr-FR" sz="1300" dirty="0">
                <a:solidFill>
                  <a:schemeClr val="bg1"/>
                </a:solidFill>
                <a:latin typeface="Arial" panose="020B0604020202020204" pitchFamily="34" charset="0"/>
                <a:cs typeface="Arial" panose="020B0604020202020204" pitchFamily="34" charset="0"/>
              </a:rPr>
              <a:t> jour de la fête des pains sans levain</a:t>
            </a:r>
          </a:p>
          <a:p>
            <a:endParaRPr lang="fr-FR" sz="1300" dirty="0">
              <a:solidFill>
                <a:schemeClr val="bg1"/>
              </a:solidFill>
              <a:latin typeface="Arial" panose="020B0604020202020204" pitchFamily="34" charset="0"/>
              <a:cs typeface="Arial" panose="020B0604020202020204" pitchFamily="34" charset="0"/>
            </a:endParaRPr>
          </a:p>
          <a:p>
            <a:r>
              <a:rPr lang="fr-FR" sz="1300" dirty="0">
                <a:solidFill>
                  <a:schemeClr val="bg1"/>
                </a:solidFill>
                <a:latin typeface="Arial" panose="020B0604020202020204" pitchFamily="34" charset="0"/>
                <a:cs typeface="Arial" panose="020B0604020202020204" pitchFamily="34" charset="0"/>
              </a:rPr>
              <a:t>- Le shabbat hebdomadaire du 17 </a:t>
            </a:r>
            <a:r>
              <a:rPr lang="fr-FR" sz="1300" dirty="0" err="1">
                <a:solidFill>
                  <a:schemeClr val="bg1"/>
                </a:solidFill>
                <a:latin typeface="Arial" panose="020B0604020202020204" pitchFamily="34" charset="0"/>
                <a:cs typeface="Arial" panose="020B0604020202020204" pitchFamily="34" charset="0"/>
              </a:rPr>
              <a:t>aviv</a:t>
            </a:r>
            <a:r>
              <a:rPr lang="fr-FR" sz="1300" dirty="0">
                <a:solidFill>
                  <a:schemeClr val="bg1"/>
                </a:solidFill>
                <a:latin typeface="Arial" panose="020B0604020202020204" pitchFamily="34" charset="0"/>
                <a:cs typeface="Arial" panose="020B0604020202020204" pitchFamily="34" charset="0"/>
              </a:rPr>
              <a:t> = jour de la Résurrection du </a:t>
            </a:r>
            <a:r>
              <a:rPr lang="fr-FR" sz="1300" dirty="0" err="1">
                <a:solidFill>
                  <a:schemeClr val="bg1"/>
                </a:solidFill>
                <a:latin typeface="Arial" panose="020B0604020202020204" pitchFamily="34" charset="0"/>
                <a:cs typeface="Arial" panose="020B0604020202020204" pitchFamily="34" charset="0"/>
              </a:rPr>
              <a:t>MashiYah</a:t>
            </a:r>
            <a:endParaRPr lang="fr-FR" sz="1300" dirty="0">
              <a:solidFill>
                <a:schemeClr val="bg1"/>
              </a:solidFill>
              <a:latin typeface="Arial" panose="020B0604020202020204" pitchFamily="34" charset="0"/>
              <a:cs typeface="Arial" panose="020B0604020202020204" pitchFamily="34" charset="0"/>
            </a:endParaRPr>
          </a:p>
        </p:txBody>
      </p:sp>
      <p:pic>
        <p:nvPicPr>
          <p:cNvPr id="3" name="Picture 2"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flipV="1">
            <a:off x="5796136" y="1268742"/>
            <a:ext cx="2953172" cy="1345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5780323" y="2614428"/>
            <a:ext cx="2984798" cy="646331"/>
          </a:xfrm>
          <a:prstGeom prst="rect">
            <a:avLst/>
          </a:prstGeom>
        </p:spPr>
        <p:txBody>
          <a:bodyPr wrap="square">
            <a:spAutoFit/>
          </a:bodyPr>
          <a:lstStyle/>
          <a:p>
            <a:pPr lvl="0"/>
            <a:r>
              <a:rPr lang="fr-FR" sz="1200" dirty="0">
                <a:solidFill>
                  <a:schemeClr val="bg1"/>
                </a:solidFill>
                <a:latin typeface="Arial" panose="020B0604020202020204" pitchFamily="34" charset="0"/>
                <a:cs typeface="Arial" panose="020B0604020202020204" pitchFamily="34" charset="0"/>
              </a:rPr>
              <a:t>« Après les (deux) </a:t>
            </a:r>
            <a:r>
              <a:rPr lang="fr-FR" sz="1200" dirty="0" err="1">
                <a:solidFill>
                  <a:schemeClr val="bg1"/>
                </a:solidFill>
                <a:latin typeface="Arial" panose="020B0604020202020204" pitchFamily="34" charset="0"/>
                <a:cs typeface="Arial" panose="020B0604020202020204" pitchFamily="34" charset="0"/>
              </a:rPr>
              <a:t>shabbats</a:t>
            </a:r>
            <a:r>
              <a:rPr lang="fr-FR" sz="1200" dirty="0">
                <a:solidFill>
                  <a:schemeClr val="bg1"/>
                </a:solidFill>
                <a:latin typeface="Arial" panose="020B0604020202020204" pitchFamily="34" charset="0"/>
                <a:cs typeface="Arial" panose="020B0604020202020204" pitchFamily="34" charset="0"/>
              </a:rPr>
              <a:t>, le premier jour de la semaine commençait à </a:t>
            </a:r>
            <a:r>
              <a:rPr lang="fr-FR" sz="1200" dirty="0">
                <a:solidFill>
                  <a:srgbClr val="FFFF00"/>
                </a:solidFill>
                <a:latin typeface="Arial" panose="020B0604020202020204" pitchFamily="34" charset="0"/>
                <a:cs typeface="Arial" panose="020B0604020202020204" pitchFamily="34" charset="0"/>
              </a:rPr>
              <a:t>luire</a:t>
            </a:r>
            <a:r>
              <a:rPr lang="fr-FR" sz="1200" dirty="0">
                <a:solidFill>
                  <a:schemeClr val="bg1"/>
                </a:solidFill>
                <a:latin typeface="Arial" panose="020B0604020202020204" pitchFamily="34" charset="0"/>
                <a:cs typeface="Arial" panose="020B0604020202020204" pitchFamily="34" charset="0"/>
              </a:rPr>
              <a:t>… » </a:t>
            </a:r>
            <a:endParaRPr lang="fr-FR" sz="1000" dirty="0">
              <a:solidFill>
                <a:schemeClr val="bg1"/>
              </a:solidFill>
              <a:latin typeface="Arial" panose="020B0604020202020204" pitchFamily="34" charset="0"/>
              <a:cs typeface="Arial" panose="020B0604020202020204" pitchFamily="34" charset="0"/>
            </a:endParaRPr>
          </a:p>
        </p:txBody>
      </p:sp>
      <p:sp>
        <p:nvSpPr>
          <p:cNvPr id="15" name="ZoneTexte 14"/>
          <p:cNvSpPr txBox="1"/>
          <p:nvPr/>
        </p:nvSpPr>
        <p:spPr>
          <a:xfrm>
            <a:off x="1907704" y="3298600"/>
            <a:ext cx="5408983" cy="523220"/>
          </a:xfrm>
          <a:prstGeom prst="rect">
            <a:avLst/>
          </a:prstGeom>
          <a:noFill/>
        </p:spPr>
        <p:txBody>
          <a:bodyPr wrap="square" rtlCol="0">
            <a:spAutoFit/>
          </a:bodyPr>
          <a:lstStyle/>
          <a:p>
            <a:pPr algn="ctr"/>
            <a:r>
              <a:rPr lang="fr-FR" sz="1400" dirty="0">
                <a:solidFill>
                  <a:schemeClr val="bg1"/>
                </a:solidFill>
                <a:latin typeface="Arial" panose="020B0604020202020204" pitchFamily="34" charset="0"/>
                <a:cs typeface="Arial" panose="020B0604020202020204" pitchFamily="34" charset="0"/>
              </a:rPr>
              <a:t>Lorsque nous prêtons </a:t>
            </a:r>
            <a:r>
              <a:rPr lang="fr-FR" sz="1400" dirty="0">
                <a:solidFill>
                  <a:srgbClr val="66FF66"/>
                </a:solidFill>
                <a:latin typeface="Arial" panose="020B0604020202020204" pitchFamily="34" charset="0"/>
                <a:cs typeface="Arial" panose="020B0604020202020204" pitchFamily="34" charset="0"/>
              </a:rPr>
              <a:t>attention à tous les indices</a:t>
            </a:r>
            <a:r>
              <a:rPr lang="fr-FR" sz="1400" dirty="0">
                <a:solidFill>
                  <a:schemeClr val="bg1"/>
                </a:solidFill>
                <a:latin typeface="Arial" panose="020B0604020202020204" pitchFamily="34" charset="0"/>
                <a:cs typeface="Arial" panose="020B0604020202020204" pitchFamily="34" charset="0"/>
              </a:rPr>
              <a:t> laissés dans les Écritures, alors la </a:t>
            </a:r>
            <a:r>
              <a:rPr lang="fr-FR" sz="1400" dirty="0">
                <a:solidFill>
                  <a:srgbClr val="66FF66"/>
                </a:solidFill>
                <a:latin typeface="Arial" panose="020B0604020202020204" pitchFamily="34" charset="0"/>
                <a:cs typeface="Arial" panose="020B0604020202020204" pitchFamily="34" charset="0"/>
              </a:rPr>
              <a:t>confusion</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66FF66"/>
                </a:solidFill>
                <a:latin typeface="Arial" panose="020B0604020202020204" pitchFamily="34" charset="0"/>
                <a:cs typeface="Arial" panose="020B0604020202020204" pitchFamily="34" charset="0"/>
              </a:rPr>
              <a:t>et</a:t>
            </a:r>
            <a:r>
              <a:rPr lang="fr-FR" sz="1400" dirty="0">
                <a:solidFill>
                  <a:schemeClr val="bg1"/>
                </a:solidFill>
                <a:latin typeface="Arial" panose="020B0604020202020204" pitchFamily="34" charset="0"/>
                <a:cs typeface="Arial" panose="020B0604020202020204" pitchFamily="34" charset="0"/>
              </a:rPr>
              <a:t> le </a:t>
            </a:r>
            <a:r>
              <a:rPr lang="fr-FR" sz="1400" dirty="0">
                <a:solidFill>
                  <a:srgbClr val="66FF66"/>
                </a:solidFill>
                <a:latin typeface="Arial" panose="020B0604020202020204" pitchFamily="34" charset="0"/>
                <a:cs typeface="Arial" panose="020B0604020202020204" pitchFamily="34" charset="0"/>
              </a:rPr>
              <a:t>mensonge s’en vont</a:t>
            </a:r>
            <a:r>
              <a:rPr lang="fr-FR" sz="1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4832935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fade">
                                      <p:cBhvr>
                                        <p:cTn id="4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52</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«C'était le jour de la préparation, et le shabbat allait </a:t>
            </a:r>
            <a:r>
              <a:rPr lang="fr-FR" sz="2000" dirty="0">
                <a:solidFill>
                  <a:srgbClr val="FFFF00"/>
                </a:solidFill>
                <a:latin typeface="Batang" panose="02030600000101010101" pitchFamily="18" charset="-127"/>
                <a:ea typeface="Batang" panose="02030600000101010101" pitchFamily="18" charset="-127"/>
                <a:cs typeface="Arial" panose="020B0604020202020204" pitchFamily="34" charset="0"/>
              </a:rPr>
              <a:t>commencer</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1907704" y="428320"/>
            <a:ext cx="6336704" cy="307777"/>
          </a:xfrm>
          <a:prstGeom prst="rect">
            <a:avLst/>
          </a:prstGeom>
          <a:noFill/>
        </p:spPr>
        <p:txBody>
          <a:bodyPr wrap="square" rtlCol="0">
            <a:spAutoFit/>
          </a:bodyPr>
          <a:lstStyle/>
          <a:p>
            <a:r>
              <a:rPr lang="el-GR" sz="1400" dirty="0">
                <a:solidFill>
                  <a:schemeClr val="bg1">
                    <a:lumMod val="95000"/>
                  </a:schemeClr>
                </a:solidFill>
                <a:latin typeface="Arial" panose="020B0604020202020204" pitchFamily="34" charset="0"/>
                <a:cs typeface="Arial" panose="020B0604020202020204" pitchFamily="34" charset="0"/>
              </a:rPr>
              <a:t>« καὶ ἡμέρα ἦν παρασκευῆς καὶ σάββατον </a:t>
            </a:r>
            <a:r>
              <a:rPr lang="el-GR" sz="1400" dirty="0">
                <a:solidFill>
                  <a:srgbClr val="FFFF00"/>
                </a:solidFill>
                <a:latin typeface="Arial" panose="020B0604020202020204" pitchFamily="34" charset="0"/>
                <a:cs typeface="Arial" panose="020B0604020202020204" pitchFamily="34" charset="0"/>
              </a:rPr>
              <a:t>ἐπέ</a:t>
            </a:r>
            <a:r>
              <a:rPr lang="el-GR" sz="1400" dirty="0">
                <a:solidFill>
                  <a:srgbClr val="DF57FF"/>
                </a:solidFill>
                <a:latin typeface="Arial" panose="020B0604020202020204" pitchFamily="34" charset="0"/>
                <a:cs typeface="Arial" panose="020B0604020202020204" pitchFamily="34" charset="0"/>
              </a:rPr>
              <a:t>φωσ</a:t>
            </a:r>
            <a:r>
              <a:rPr lang="el-GR" sz="1400" dirty="0">
                <a:solidFill>
                  <a:srgbClr val="FFFF00"/>
                </a:solidFill>
                <a:latin typeface="Arial" panose="020B0604020202020204" pitchFamily="34" charset="0"/>
                <a:cs typeface="Arial" panose="020B0604020202020204" pitchFamily="34" charset="0"/>
              </a:rPr>
              <a:t>κεν</a:t>
            </a:r>
            <a:r>
              <a:rPr lang="el-G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chemeClr val="bg1">
                    <a:lumMod val="95000"/>
                  </a:schemeClr>
                </a:solidFill>
                <a:latin typeface="Arial" panose="020B0604020202020204" pitchFamily="34" charset="0"/>
                <a:cs typeface="Arial" panose="020B0604020202020204" pitchFamily="34" charset="0"/>
              </a:rPr>
              <a:t>  </a:t>
            </a:r>
            <a:r>
              <a:rPr lang="fr-FR" sz="1200" dirty="0">
                <a:solidFill>
                  <a:schemeClr val="bg1">
                    <a:lumMod val="95000"/>
                  </a:schemeClr>
                </a:solidFill>
                <a:latin typeface="Arial" panose="020B0604020202020204" pitchFamily="34" charset="0"/>
                <a:cs typeface="Arial" panose="020B0604020202020204" pitchFamily="34" charset="0"/>
              </a:rPr>
              <a:t>Luc 23.54</a:t>
            </a:r>
            <a:endParaRPr lang="el-GR" sz="1200" dirty="0">
              <a:solidFill>
                <a:schemeClr val="bg1">
                  <a:lumMod val="95000"/>
                </a:schemeClr>
              </a:solidFill>
              <a:latin typeface="Arial" panose="020B0604020202020204" pitchFamily="34" charset="0"/>
              <a:cs typeface="Arial" panose="020B0604020202020204" pitchFamily="34" charset="0"/>
            </a:endParaRPr>
          </a:p>
        </p:txBody>
      </p:sp>
      <p:sp>
        <p:nvSpPr>
          <p:cNvPr id="12" name="ZoneTexte 11"/>
          <p:cNvSpPr txBox="1"/>
          <p:nvPr/>
        </p:nvSpPr>
        <p:spPr>
          <a:xfrm>
            <a:off x="367517" y="945577"/>
            <a:ext cx="5057324" cy="523220"/>
          </a:xfrm>
          <a:prstGeom prst="rect">
            <a:avLst/>
          </a:prstGeom>
          <a:noFill/>
        </p:spPr>
        <p:txBody>
          <a:bodyPr wrap="square" rtlCol="0">
            <a:spAutoFit/>
          </a:bodyPr>
          <a:lstStyle/>
          <a:p>
            <a:r>
              <a:rPr lang="el-GR" sz="1400" dirty="0">
                <a:solidFill>
                  <a:srgbClr val="FFFF00"/>
                </a:solidFill>
                <a:latin typeface="Arial" panose="020B0604020202020204" pitchFamily="34" charset="0"/>
                <a:cs typeface="Arial" panose="020B0604020202020204" pitchFamily="34" charset="0"/>
              </a:rPr>
              <a:t>ἐπέφωσκεν</a:t>
            </a:r>
            <a:r>
              <a:rPr lang="fr-FR" sz="1400" dirty="0">
                <a:solidFill>
                  <a:srgbClr val="FFFF00"/>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epephosken</a:t>
            </a:r>
            <a:r>
              <a:rPr lang="fr-FR" sz="1200" dirty="0">
                <a:solidFill>
                  <a:schemeClr val="bg1"/>
                </a:solidFill>
                <a:latin typeface="Arial" panose="020B0604020202020204" pitchFamily="34" charset="0"/>
                <a:cs typeface="Arial" panose="020B0604020202020204" pitchFamily="34" charset="0"/>
              </a:rPr>
              <a:t>) est une forme conjuguée du verbe</a:t>
            </a:r>
            <a:r>
              <a:rPr lang="fr-FR" sz="1400" dirty="0">
                <a:solidFill>
                  <a:schemeClr val="bg1"/>
                </a:solidFill>
                <a:latin typeface="Arial" panose="020B0604020202020204" pitchFamily="34" charset="0"/>
                <a:cs typeface="Arial" panose="020B0604020202020204" pitchFamily="34" charset="0"/>
              </a:rPr>
              <a:t> </a:t>
            </a:r>
            <a:r>
              <a:rPr lang="el-GR" sz="1400" dirty="0">
                <a:solidFill>
                  <a:srgbClr val="FFFF66"/>
                </a:solidFill>
                <a:latin typeface="Arial" panose="020B0604020202020204" pitchFamily="34" charset="0"/>
                <a:cs typeface="Arial" panose="020B0604020202020204" pitchFamily="34" charset="0"/>
              </a:rPr>
              <a:t>ἐπι</a:t>
            </a:r>
            <a:r>
              <a:rPr lang="el-GR" sz="1400" dirty="0">
                <a:solidFill>
                  <a:srgbClr val="DF57FF"/>
                </a:solidFill>
                <a:latin typeface="Arial" panose="020B0604020202020204" pitchFamily="34" charset="0"/>
                <a:cs typeface="Arial" panose="020B0604020202020204" pitchFamily="34" charset="0"/>
              </a:rPr>
              <a:t>φώσ</a:t>
            </a:r>
            <a:r>
              <a:rPr lang="el-GR" sz="1400" dirty="0">
                <a:solidFill>
                  <a:srgbClr val="FFFF66"/>
                </a:solidFill>
                <a:latin typeface="Arial" panose="020B0604020202020204" pitchFamily="34" charset="0"/>
                <a:cs typeface="Arial" panose="020B0604020202020204" pitchFamily="34" charset="0"/>
              </a:rPr>
              <a:t>κω</a:t>
            </a:r>
            <a:r>
              <a:rPr lang="fr-FR" sz="1400" dirty="0">
                <a:solidFill>
                  <a:srgbClr val="FFFF66"/>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a:t>
            </a:r>
            <a:r>
              <a:rPr lang="fr-FR" sz="1200" dirty="0" err="1">
                <a:solidFill>
                  <a:schemeClr val="bg1"/>
                </a:solidFill>
                <a:latin typeface="Arial" panose="020B0604020202020204" pitchFamily="34" charset="0"/>
                <a:cs typeface="Arial" panose="020B0604020202020204" pitchFamily="34" charset="0"/>
              </a:rPr>
              <a:t>epiphosko</a:t>
            </a:r>
            <a:r>
              <a:rPr lang="fr-FR" sz="1200" dirty="0">
                <a:solidFill>
                  <a:schemeClr val="bg1"/>
                </a:solidFill>
                <a:latin typeface="Arial" panose="020B0604020202020204" pitchFamily="34" charset="0"/>
                <a:cs typeface="Arial" panose="020B0604020202020204" pitchFamily="34" charset="0"/>
              </a:rPr>
              <a:t>), le </a:t>
            </a:r>
            <a:r>
              <a:rPr lang="fr-FR" sz="1200" u="sng" dirty="0">
                <a:solidFill>
                  <a:schemeClr val="bg1"/>
                </a:solidFill>
                <a:latin typeface="Arial" panose="020B0604020202020204" pitchFamily="34" charset="0"/>
                <a:cs typeface="Arial" panose="020B0604020202020204" pitchFamily="34" charset="0"/>
              </a:rPr>
              <a:t>même</a:t>
            </a:r>
            <a:r>
              <a:rPr lang="fr-FR" sz="1200" dirty="0">
                <a:solidFill>
                  <a:schemeClr val="bg1"/>
                </a:solidFill>
                <a:latin typeface="Arial" panose="020B0604020202020204" pitchFamily="34" charset="0"/>
                <a:cs typeface="Arial" panose="020B0604020202020204" pitchFamily="34" charset="0"/>
              </a:rPr>
              <a:t> verbe employé par Matthieu.</a:t>
            </a:r>
          </a:p>
        </p:txBody>
      </p:sp>
      <p:pic>
        <p:nvPicPr>
          <p:cNvPr id="3" name="Picture 2"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flipV="1">
            <a:off x="5796136" y="945577"/>
            <a:ext cx="2953172" cy="1345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5780323" y="2291263"/>
            <a:ext cx="2984798" cy="707886"/>
          </a:xfrm>
          <a:prstGeom prst="rect">
            <a:avLst/>
          </a:prstGeom>
        </p:spPr>
        <p:txBody>
          <a:bodyPr wrap="square">
            <a:spAutoFit/>
          </a:bodyPr>
          <a:lstStyle/>
          <a:p>
            <a:pPr lvl="0"/>
            <a:r>
              <a:rPr lang="fr-FR" sz="1200" dirty="0">
                <a:solidFill>
                  <a:schemeClr val="bg1"/>
                </a:solidFill>
                <a:latin typeface="Arial" panose="020B0604020202020204" pitchFamily="34" charset="0"/>
                <a:cs typeface="Arial" panose="020B0604020202020204" pitchFamily="34" charset="0"/>
              </a:rPr>
              <a:t>« C'était le jour de la préparation et le shabbat commençait à </a:t>
            </a:r>
            <a:r>
              <a:rPr lang="fr-FR" sz="1200" dirty="0">
                <a:solidFill>
                  <a:srgbClr val="FFFF00"/>
                </a:solidFill>
                <a:latin typeface="Arial" panose="020B0604020202020204" pitchFamily="34" charset="0"/>
                <a:cs typeface="Arial" panose="020B0604020202020204" pitchFamily="34" charset="0"/>
              </a:rPr>
              <a:t>luire</a:t>
            </a:r>
            <a:r>
              <a:rPr lang="fr-FR" sz="1200" dirty="0">
                <a:solidFill>
                  <a:schemeClr val="bg1"/>
                </a:solidFill>
                <a:latin typeface="Arial" panose="020B0604020202020204" pitchFamily="34" charset="0"/>
                <a:cs typeface="Arial" panose="020B0604020202020204" pitchFamily="34" charset="0"/>
              </a:rPr>
              <a:t>. » </a:t>
            </a:r>
            <a:r>
              <a:rPr lang="fr-FR" sz="1400" dirty="0">
                <a:solidFill>
                  <a:schemeClr val="bg1"/>
                </a:solidFill>
                <a:latin typeface="Arial" panose="020B0604020202020204" pitchFamily="34" charset="0"/>
                <a:cs typeface="Arial" panose="020B0604020202020204" pitchFamily="34" charset="0"/>
              </a:rPr>
              <a:t>		  </a:t>
            </a:r>
            <a:r>
              <a:rPr lang="fr-FR" sz="1000" dirty="0">
                <a:solidFill>
                  <a:schemeClr val="bg1"/>
                </a:solidFill>
                <a:latin typeface="Arial" panose="020B0604020202020204" pitchFamily="34" charset="0"/>
                <a:cs typeface="Arial" panose="020B0604020202020204" pitchFamily="34" charset="0"/>
              </a:rPr>
              <a:t>Traduction Pirot-Clamer (1930)</a:t>
            </a:r>
          </a:p>
        </p:txBody>
      </p:sp>
      <p:sp>
        <p:nvSpPr>
          <p:cNvPr id="15" name="ZoneTexte 14"/>
          <p:cNvSpPr txBox="1"/>
          <p:nvPr/>
        </p:nvSpPr>
        <p:spPr>
          <a:xfrm>
            <a:off x="367517" y="1468797"/>
            <a:ext cx="5057324" cy="1200329"/>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Juste avant cette information, Luc nous indique que Yahusha fut mis au sépulcre.</a:t>
            </a:r>
          </a:p>
          <a:p>
            <a:r>
              <a:rPr lang="fr-FR" sz="1200" dirty="0">
                <a:solidFill>
                  <a:schemeClr val="bg1"/>
                </a:solidFill>
                <a:latin typeface="Arial" panose="020B0604020202020204" pitchFamily="34" charset="0"/>
                <a:cs typeface="Arial" panose="020B0604020202020204" pitchFamily="34" charset="0"/>
              </a:rPr>
              <a:t>Nous avons vu précédemment que cela eu lieu </a:t>
            </a:r>
            <a:r>
              <a:rPr lang="fr-FR" sz="1200" u="sng" dirty="0">
                <a:solidFill>
                  <a:schemeClr val="bg1"/>
                </a:solidFill>
                <a:latin typeface="Arial" panose="020B0604020202020204" pitchFamily="34" charset="0"/>
                <a:cs typeface="Arial" panose="020B0604020202020204" pitchFamily="34" charset="0"/>
              </a:rPr>
              <a:t>pendant la nuit</a:t>
            </a:r>
            <a:r>
              <a:rPr lang="fr-FR" sz="1200" dirty="0">
                <a:solidFill>
                  <a:schemeClr val="bg1"/>
                </a:solidFill>
                <a:latin typeface="Arial" panose="020B0604020202020204" pitchFamily="34" charset="0"/>
                <a:cs typeface="Arial" panose="020B0604020202020204" pitchFamily="34" charset="0"/>
              </a:rPr>
              <a:t> du 14 </a:t>
            </a:r>
            <a:r>
              <a:rPr lang="fr-FR" sz="1200" dirty="0" err="1">
                <a:solidFill>
                  <a:schemeClr val="bg1"/>
                </a:solidFill>
                <a:latin typeface="Arial" panose="020B0604020202020204" pitchFamily="34" charset="0"/>
                <a:cs typeface="Arial" panose="020B0604020202020204" pitchFamily="34" charset="0"/>
              </a:rPr>
              <a:t>aviv</a:t>
            </a:r>
            <a:r>
              <a:rPr lang="fr-FR" sz="1200" dirty="0">
                <a:solidFill>
                  <a:schemeClr val="bg1"/>
                </a:solidFill>
                <a:latin typeface="Arial" panose="020B0604020202020204" pitchFamily="34" charset="0"/>
                <a:cs typeface="Arial" panose="020B0604020202020204" pitchFamily="34" charset="0"/>
              </a:rPr>
              <a:t>.</a:t>
            </a:r>
          </a:p>
          <a:p>
            <a:r>
              <a:rPr lang="fr-FR" sz="1200" dirty="0">
                <a:solidFill>
                  <a:schemeClr val="bg1"/>
                </a:solidFill>
                <a:latin typeface="Arial" panose="020B0604020202020204" pitchFamily="34" charset="0"/>
                <a:cs typeface="Arial" panose="020B0604020202020204" pitchFamily="34" charset="0"/>
              </a:rPr>
              <a:t>Luc décrit la nuit du 14 </a:t>
            </a:r>
            <a:r>
              <a:rPr lang="fr-FR" sz="1200" dirty="0" err="1">
                <a:solidFill>
                  <a:schemeClr val="bg1"/>
                </a:solidFill>
                <a:latin typeface="Arial" panose="020B0604020202020204" pitchFamily="34" charset="0"/>
                <a:cs typeface="Arial" panose="020B0604020202020204" pitchFamily="34" charset="0"/>
              </a:rPr>
              <a:t>aviv</a:t>
            </a:r>
            <a:r>
              <a:rPr lang="fr-FR" sz="1200" dirty="0">
                <a:solidFill>
                  <a:schemeClr val="bg1"/>
                </a:solidFill>
                <a:latin typeface="Arial" panose="020B0604020202020204" pitchFamily="34" charset="0"/>
                <a:cs typeface="Arial" panose="020B0604020202020204" pitchFamily="34" charset="0"/>
              </a:rPr>
              <a:t> comme faisant encore </a:t>
            </a:r>
            <a:r>
              <a:rPr lang="fr-FR" sz="1200" u="sng" dirty="0">
                <a:solidFill>
                  <a:schemeClr val="bg1"/>
                </a:solidFill>
                <a:latin typeface="Arial" panose="020B0604020202020204" pitchFamily="34" charset="0"/>
                <a:cs typeface="Arial" panose="020B0604020202020204" pitchFamily="34" charset="0"/>
              </a:rPr>
              <a:t>partie</a:t>
            </a:r>
            <a:r>
              <a:rPr lang="fr-FR" sz="1200" dirty="0">
                <a:solidFill>
                  <a:schemeClr val="bg1"/>
                </a:solidFill>
                <a:latin typeface="Arial" panose="020B0604020202020204" pitchFamily="34" charset="0"/>
                <a:cs typeface="Arial" panose="020B0604020202020204" pitchFamily="34" charset="0"/>
              </a:rPr>
              <a:t> du « jour de la préparation », et que le shabbat n’a pas encore commencé.</a:t>
            </a:r>
          </a:p>
        </p:txBody>
      </p:sp>
      <p:sp>
        <p:nvSpPr>
          <p:cNvPr id="16" name="ZoneTexte 15"/>
          <p:cNvSpPr txBox="1"/>
          <p:nvPr/>
        </p:nvSpPr>
        <p:spPr>
          <a:xfrm>
            <a:off x="2283651" y="3219822"/>
            <a:ext cx="4576697" cy="523220"/>
          </a:xfrm>
          <a:prstGeom prst="rect">
            <a:avLst/>
          </a:prstGeom>
          <a:noFill/>
        </p:spPr>
        <p:txBody>
          <a:bodyPr wrap="square" rtlCol="0">
            <a:spAutoFit/>
          </a:bodyPr>
          <a:lstStyle/>
          <a:p>
            <a:pPr algn="ctr"/>
            <a:r>
              <a:rPr lang="fr-FR" sz="1400" dirty="0">
                <a:solidFill>
                  <a:srgbClr val="66FF66"/>
                </a:solidFill>
                <a:latin typeface="Arial" panose="020B0604020202020204" pitchFamily="34" charset="0"/>
                <a:cs typeface="Arial" panose="020B0604020202020204" pitchFamily="34" charset="0"/>
              </a:rPr>
              <a:t>Ce jour de préparation</a:t>
            </a:r>
            <a:r>
              <a:rPr lang="fr-FR" sz="1400" dirty="0">
                <a:solidFill>
                  <a:schemeClr val="bg1"/>
                </a:solidFill>
                <a:latin typeface="Arial" panose="020B0604020202020204" pitchFamily="34" charset="0"/>
                <a:cs typeface="Arial" panose="020B0604020202020204" pitchFamily="34" charset="0"/>
              </a:rPr>
              <a:t> démarre un compte à rebours :</a:t>
            </a:r>
            <a:br>
              <a:rPr lang="fr-FR" sz="1400" dirty="0">
                <a:solidFill>
                  <a:schemeClr val="bg1"/>
                </a:solidFill>
                <a:latin typeface="Arial" panose="020B0604020202020204" pitchFamily="34" charset="0"/>
                <a:cs typeface="Arial" panose="020B0604020202020204" pitchFamily="34" charset="0"/>
              </a:rPr>
            </a:br>
            <a:r>
              <a:rPr lang="fr-FR" sz="1400" dirty="0">
                <a:solidFill>
                  <a:schemeClr val="bg1"/>
                </a:solidFill>
                <a:latin typeface="Arial" panose="020B0604020202020204" pitchFamily="34" charset="0"/>
                <a:cs typeface="Arial" panose="020B0604020202020204" pitchFamily="34" charset="0"/>
              </a:rPr>
              <a:t>celui des 3J/3N </a:t>
            </a:r>
            <a:r>
              <a:rPr lang="fr-FR" sz="1400" dirty="0">
                <a:solidFill>
                  <a:srgbClr val="66FF66"/>
                </a:solidFill>
                <a:latin typeface="Arial" panose="020B0604020202020204" pitchFamily="34" charset="0"/>
                <a:cs typeface="Arial" panose="020B0604020202020204" pitchFamily="34" charset="0"/>
              </a:rPr>
              <a:t>pour le miracle du prophète Jonas</a:t>
            </a:r>
            <a:r>
              <a:rPr lang="fr-FR" sz="1400" dirty="0">
                <a:solidFill>
                  <a:schemeClr val="bg1"/>
                </a:solidFill>
                <a:latin typeface="Arial" panose="020B0604020202020204" pitchFamily="34" charset="0"/>
                <a:cs typeface="Arial" panose="020B0604020202020204" pitchFamily="34" charset="0"/>
              </a:rPr>
              <a:t>.</a:t>
            </a:r>
          </a:p>
        </p:txBody>
      </p:sp>
      <p:sp>
        <p:nvSpPr>
          <p:cNvPr id="17" name="Rectangle 16"/>
          <p:cNvSpPr/>
          <p:nvPr/>
        </p:nvSpPr>
        <p:spPr>
          <a:xfrm>
            <a:off x="3005825" y="4011910"/>
            <a:ext cx="3132348" cy="584775"/>
          </a:xfrm>
          <a:prstGeom prst="rect">
            <a:avLst/>
          </a:prstGeom>
          <a:ln>
            <a:solidFill>
              <a:srgbClr val="DF57FF"/>
            </a:solidFill>
          </a:ln>
          <a:effectLst>
            <a:glow rad="228600">
              <a:schemeClr val="accent4">
                <a:satMod val="175000"/>
                <a:alpha val="40000"/>
              </a:schemeClr>
            </a:glow>
          </a:effectLst>
        </p:spPr>
        <p:txBody>
          <a:bodyPr wrap="square">
            <a:spAutoFit/>
          </a:bodyPr>
          <a:lstStyle/>
          <a:p>
            <a:pPr lvl="0" algn="ctr"/>
            <a:r>
              <a:rPr lang="fr-FR" sz="1600" dirty="0">
                <a:solidFill>
                  <a:schemeClr val="bg1"/>
                </a:solidFill>
                <a:latin typeface="Batang" panose="02030600000101010101" pitchFamily="18" charset="-127"/>
                <a:ea typeface="Batang" panose="02030600000101010101" pitchFamily="18" charset="-127"/>
                <a:cs typeface="Arial" panose="020B0604020202020204" pitchFamily="34" charset="0"/>
              </a:rPr>
              <a:t>Selon Luc, le shabbat</a:t>
            </a:r>
          </a:p>
          <a:p>
            <a:pPr lvl="0" algn="ctr"/>
            <a:r>
              <a:rPr lang="fr-FR" sz="1600" dirty="0">
                <a:solidFill>
                  <a:schemeClr val="bg1"/>
                </a:solidFill>
                <a:latin typeface="Batang" panose="02030600000101010101" pitchFamily="18" charset="-127"/>
                <a:ea typeface="Batang" panose="02030600000101010101" pitchFamily="18" charset="-127"/>
                <a:cs typeface="Arial" panose="020B0604020202020204" pitchFamily="34" charset="0"/>
              </a:rPr>
              <a:t>commence et finit à l’aube.</a:t>
            </a:r>
          </a:p>
        </p:txBody>
      </p:sp>
      <p:sp>
        <p:nvSpPr>
          <p:cNvPr id="13" name="Rectangle 12"/>
          <p:cNvSpPr/>
          <p:nvPr/>
        </p:nvSpPr>
        <p:spPr>
          <a:xfrm>
            <a:off x="7272722" y="3281377"/>
            <a:ext cx="792088" cy="400110"/>
          </a:xfrm>
          <a:prstGeom prst="rect">
            <a:avLst/>
          </a:prstGeom>
        </p:spPr>
        <p:txBody>
          <a:bodyPr wrap="square">
            <a:spAutoFit/>
          </a:bodyPr>
          <a:lstStyle/>
          <a:p>
            <a:pPr lvl="0" algn="ctr"/>
            <a:r>
              <a:rPr lang="fr-FR" sz="2000" dirty="0">
                <a:solidFill>
                  <a:srgbClr val="FFFF66"/>
                </a:solidFill>
                <a:latin typeface="Arial" panose="020B0604020202020204" pitchFamily="34" charset="0"/>
                <a:cs typeface="Arial" panose="020B0604020202020204" pitchFamily="34" charset="0"/>
              </a:rPr>
              <a:t>#12</a:t>
            </a:r>
            <a:endParaRPr lang="fr-FR" sz="2000" u="sng" dirty="0">
              <a:solidFill>
                <a:srgbClr val="FFFF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9412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fade">
                                      <p:cBhvr>
                                        <p:cTn id="34" dur="500"/>
                                        <p:tgtEl>
                                          <p:spTgt spid="1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fade">
                                      <p:cBhvr>
                                        <p:cTn id="39" dur="500"/>
                                        <p:tgtEl>
                                          <p:spTgt spid="1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90"/>
                                          </p:val>
                                        </p:tav>
                                        <p:tav tm="100000">
                                          <p:val>
                                            <p:fltVal val="0"/>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7"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359" y="0"/>
            <a:ext cx="9171359"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53</a:t>
            </a:fld>
            <a:endParaRPr lang="fr-FR" dirty="0">
              <a:solidFill>
                <a:schemeClr val="bg1">
                  <a:lumMod val="75000"/>
                </a:schemeClr>
              </a:solidFill>
            </a:endParaRPr>
          </a:p>
        </p:txBody>
      </p:sp>
      <p:sp>
        <p:nvSpPr>
          <p:cNvPr id="8" name="AutoShape 8" descr="Image result for sainte cÃ¨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1"/>
            <a:ext cx="9144000" cy="51435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19943" y="267494"/>
            <a:ext cx="8504113" cy="1015663"/>
          </a:xfrm>
          <a:prstGeom prst="rect">
            <a:avLst/>
          </a:prstGeom>
          <a:noFill/>
        </p:spPr>
        <p:txBody>
          <a:bodyPr wrap="square" rtlCol="0">
            <a:spAutoFit/>
          </a:bodyPr>
          <a:lstStyle/>
          <a:p>
            <a:pPr algn="ctr"/>
            <a:r>
              <a:rPr lang="fr-FR" sz="4000" dirty="0">
                <a:solidFill>
                  <a:schemeClr val="bg1"/>
                </a:solidFill>
                <a:latin typeface="Segoe Print" panose="02000600000000000000" pitchFamily="2" charset="0"/>
                <a:ea typeface="BatangChe" panose="02030609000101010101" pitchFamily="49" charset="-127"/>
              </a:rPr>
              <a:t>Ressuscité le dimanche matin ?</a:t>
            </a:r>
          </a:p>
          <a:p>
            <a:pPr algn="ctr"/>
            <a:r>
              <a:rPr lang="fr-FR" sz="2000" dirty="0">
                <a:solidFill>
                  <a:srgbClr val="FFFF00"/>
                </a:solidFill>
                <a:latin typeface="Segoe Print" panose="02000600000000000000" pitchFamily="2" charset="0"/>
                <a:ea typeface="BatangChe" panose="02030609000101010101" pitchFamily="49" charset="-127"/>
              </a:rPr>
              <a:t>comprendre Marc 16.9</a:t>
            </a:r>
          </a:p>
        </p:txBody>
      </p:sp>
    </p:spTree>
    <p:extLst>
      <p:ext uri="{BB962C8B-B14F-4D97-AF65-F5344CB8AC3E}">
        <p14:creationId xmlns:p14="http://schemas.microsoft.com/office/powerpoint/2010/main" val="12264739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54</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Comprendre Marc 16.9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ZoneTexte 11"/>
          <p:cNvSpPr txBox="1"/>
          <p:nvPr/>
        </p:nvSpPr>
        <p:spPr>
          <a:xfrm>
            <a:off x="382242" y="483518"/>
            <a:ext cx="8240376" cy="50783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Et </a:t>
            </a:r>
            <a:r>
              <a:rPr lang="fr-FR" sz="1350" dirty="0">
                <a:solidFill>
                  <a:srgbClr val="66FF66"/>
                </a:solidFill>
                <a:latin typeface="Arial" panose="020B0604020202020204" pitchFamily="34" charset="0"/>
                <a:cs typeface="Arial" panose="020B0604020202020204" pitchFamily="34" charset="0"/>
              </a:rPr>
              <a:t>étant ressuscité </a:t>
            </a:r>
            <a:r>
              <a:rPr lang="fr-FR" sz="1350" dirty="0">
                <a:solidFill>
                  <a:srgbClr val="FFFF00"/>
                </a:solidFill>
                <a:latin typeface="Arial" panose="020B0604020202020204" pitchFamily="34" charset="0"/>
                <a:cs typeface="Arial" panose="020B0604020202020204" pitchFamily="34" charset="0"/>
              </a:rPr>
              <a:t>le matin</a:t>
            </a:r>
            <a:r>
              <a:rPr lang="fr-FR" sz="1350" dirty="0">
                <a:solidFill>
                  <a:schemeClr val="bg1"/>
                </a:solidFill>
                <a:latin typeface="Arial" panose="020B0604020202020204" pitchFamily="34" charset="0"/>
                <a:cs typeface="Arial" panose="020B0604020202020204" pitchFamily="34" charset="0"/>
              </a:rPr>
              <a:t>, </a:t>
            </a:r>
            <a:r>
              <a:rPr lang="fr-FR" sz="1350" dirty="0">
                <a:solidFill>
                  <a:srgbClr val="00B0F0"/>
                </a:solidFill>
                <a:latin typeface="Arial" panose="020B0604020202020204" pitchFamily="34" charset="0"/>
                <a:cs typeface="Arial" panose="020B0604020202020204" pitchFamily="34" charset="0"/>
              </a:rPr>
              <a:t>le premier jour de la semaine</a:t>
            </a:r>
            <a:r>
              <a:rPr lang="fr-FR" sz="1350" dirty="0">
                <a:solidFill>
                  <a:schemeClr val="bg1"/>
                </a:solidFill>
                <a:latin typeface="Arial" panose="020B0604020202020204" pitchFamily="34" charset="0"/>
                <a:cs typeface="Arial" panose="020B0604020202020204" pitchFamily="34" charset="0"/>
              </a:rPr>
              <a:t>, il apparut premièrement à Marie de </a:t>
            </a:r>
            <a:r>
              <a:rPr lang="fr-FR" sz="1350" dirty="0" err="1">
                <a:solidFill>
                  <a:schemeClr val="bg1"/>
                </a:solidFill>
                <a:latin typeface="Arial" panose="020B0604020202020204" pitchFamily="34" charset="0"/>
                <a:cs typeface="Arial" panose="020B0604020202020204" pitchFamily="34" charset="0"/>
              </a:rPr>
              <a:t>Magdala</a:t>
            </a:r>
            <a:r>
              <a:rPr lang="fr-FR" sz="1350" dirty="0">
                <a:solidFill>
                  <a:schemeClr val="bg1"/>
                </a:solidFill>
                <a:latin typeface="Arial" panose="020B0604020202020204" pitchFamily="34" charset="0"/>
                <a:cs typeface="Arial" panose="020B0604020202020204" pitchFamily="34" charset="0"/>
              </a:rPr>
              <a:t>, de laquelle il avait chassé sept démons. »</a:t>
            </a:r>
          </a:p>
        </p:txBody>
      </p:sp>
      <p:sp>
        <p:nvSpPr>
          <p:cNvPr id="15" name="ZoneTexte 14"/>
          <p:cNvSpPr txBox="1"/>
          <p:nvPr/>
        </p:nvSpPr>
        <p:spPr>
          <a:xfrm>
            <a:off x="1035196" y="1836216"/>
            <a:ext cx="5400600" cy="276999"/>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Le grec ancien, tout comme l’hébreu ancien, ne contient </a:t>
            </a:r>
            <a:r>
              <a:rPr lang="fr-FR" sz="1200" u="sng" dirty="0">
                <a:solidFill>
                  <a:srgbClr val="FF6600"/>
                </a:solidFill>
                <a:latin typeface="Arial" panose="020B0604020202020204" pitchFamily="34" charset="0"/>
                <a:cs typeface="Arial" panose="020B0604020202020204" pitchFamily="34" charset="0"/>
              </a:rPr>
              <a:t>pas de ponctuation</a:t>
            </a:r>
            <a:r>
              <a:rPr lang="fr-FR" sz="1200" dirty="0">
                <a:solidFill>
                  <a:schemeClr val="bg1"/>
                </a:solidFill>
                <a:latin typeface="Arial" panose="020B0604020202020204" pitchFamily="34" charset="0"/>
                <a:cs typeface="Arial" panose="020B0604020202020204" pitchFamily="34" charset="0"/>
              </a:rPr>
              <a:t>.</a:t>
            </a: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330" y="1135687"/>
            <a:ext cx="2322426" cy="130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Image result for atten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348" y="1694608"/>
            <a:ext cx="672260" cy="56021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382242" y="1135687"/>
            <a:ext cx="5917950" cy="492443"/>
          </a:xfrm>
          <a:prstGeom prst="rect">
            <a:avLst/>
          </a:prstGeom>
          <a:noFill/>
        </p:spPr>
        <p:txBody>
          <a:bodyPr wrap="square" rtlCol="0">
            <a:spAutoFit/>
          </a:bodyPr>
          <a:lstStyle/>
          <a:p>
            <a:r>
              <a:rPr lang="fr-FR" sz="1300" dirty="0">
                <a:solidFill>
                  <a:schemeClr val="bg1"/>
                </a:solidFill>
                <a:latin typeface="Arial" panose="020B0604020202020204" pitchFamily="34" charset="0"/>
                <a:cs typeface="Arial" panose="020B0604020202020204" pitchFamily="34" charset="0"/>
              </a:rPr>
              <a:t>À la 1</a:t>
            </a:r>
            <a:r>
              <a:rPr lang="fr-FR" sz="1300" baseline="30000" dirty="0">
                <a:solidFill>
                  <a:schemeClr val="bg1"/>
                </a:solidFill>
                <a:latin typeface="Arial" panose="020B0604020202020204" pitchFamily="34" charset="0"/>
                <a:cs typeface="Arial" panose="020B0604020202020204" pitchFamily="34" charset="0"/>
              </a:rPr>
              <a:t>ère</a:t>
            </a:r>
            <a:r>
              <a:rPr lang="fr-FR" sz="1300" dirty="0">
                <a:solidFill>
                  <a:schemeClr val="bg1"/>
                </a:solidFill>
                <a:latin typeface="Arial" panose="020B0604020202020204" pitchFamily="34" charset="0"/>
                <a:cs typeface="Arial" panose="020B0604020202020204" pitchFamily="34" charset="0"/>
              </a:rPr>
              <a:t> lecture, Marc semble donner l’information que Yahusha est ressuscité le dimanche matin.</a:t>
            </a:r>
          </a:p>
        </p:txBody>
      </p:sp>
      <p:sp>
        <p:nvSpPr>
          <p:cNvPr id="20" name="ZoneTexte 19"/>
          <p:cNvSpPr txBox="1"/>
          <p:nvPr/>
        </p:nvSpPr>
        <p:spPr>
          <a:xfrm>
            <a:off x="476380" y="2442052"/>
            <a:ext cx="8240376" cy="50783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 </a:t>
            </a:r>
            <a:r>
              <a:rPr lang="el-GR" sz="1350" dirty="0">
                <a:solidFill>
                  <a:srgbClr val="66FF66"/>
                </a:solidFill>
                <a:latin typeface="Arial" panose="020B0604020202020204" pitchFamily="34" charset="0"/>
                <a:cs typeface="Arial" panose="020B0604020202020204" pitchFamily="34" charset="0"/>
              </a:rPr>
              <a:t>Ἀναστὰς</a:t>
            </a:r>
            <a:r>
              <a:rPr lang="el-GR" sz="1350" dirty="0">
                <a:solidFill>
                  <a:schemeClr val="bg1"/>
                </a:solidFill>
                <a:latin typeface="Arial" panose="020B0604020202020204" pitchFamily="34" charset="0"/>
                <a:cs typeface="Arial" panose="020B0604020202020204" pitchFamily="34" charset="0"/>
              </a:rPr>
              <a:t> δὲ </a:t>
            </a:r>
            <a:r>
              <a:rPr lang="el-GR" sz="1350" dirty="0">
                <a:solidFill>
                  <a:srgbClr val="FFFF00"/>
                </a:solidFill>
                <a:latin typeface="Arial" panose="020B0604020202020204" pitchFamily="34" charset="0"/>
                <a:cs typeface="Arial" panose="020B0604020202020204" pitchFamily="34" charset="0"/>
              </a:rPr>
              <a:t>πρω</a:t>
            </a:r>
            <a:r>
              <a:rPr lang="el-GR" sz="1350" dirty="0">
                <a:solidFill>
                  <a:schemeClr val="bg1"/>
                </a:solidFill>
                <a:latin typeface="Arial" panose="020B0604020202020204" pitchFamily="34" charset="0"/>
                <a:cs typeface="Arial" panose="020B0604020202020204" pitchFamily="34" charset="0"/>
              </a:rPr>
              <a:t>ὶ </a:t>
            </a:r>
            <a:r>
              <a:rPr lang="el-GR" sz="1350" dirty="0">
                <a:solidFill>
                  <a:srgbClr val="00B0F0"/>
                </a:solidFill>
                <a:latin typeface="Arial" panose="020B0604020202020204" pitchFamily="34" charset="0"/>
                <a:cs typeface="Arial" panose="020B0604020202020204" pitchFamily="34" charset="0"/>
              </a:rPr>
              <a:t>πρώτῃ σαββάτου </a:t>
            </a:r>
            <a:r>
              <a:rPr lang="el-GR" sz="1350" dirty="0">
                <a:solidFill>
                  <a:schemeClr val="bg1"/>
                </a:solidFill>
                <a:latin typeface="Arial" panose="020B0604020202020204" pitchFamily="34" charset="0"/>
                <a:cs typeface="Arial" panose="020B0604020202020204" pitchFamily="34" charset="0"/>
              </a:rPr>
              <a:t>ἐφάνη πρῶτον Μαρίᾳ τῇ Μαγδαληνῇ, παρ' ἧς ἐκβεβλήκει ἑπτὰ δαιμόνια.</a:t>
            </a:r>
            <a:r>
              <a:rPr lang="fr-FR" sz="1350" dirty="0">
                <a:solidFill>
                  <a:schemeClr val="bg1"/>
                </a:solidFill>
                <a:latin typeface="Arial" panose="020B0604020202020204" pitchFamily="34" charset="0"/>
                <a:cs typeface="Arial" panose="020B0604020202020204" pitchFamily="34" charset="0"/>
              </a:rPr>
              <a:t> »</a:t>
            </a:r>
          </a:p>
        </p:txBody>
      </p:sp>
      <p:sp>
        <p:nvSpPr>
          <p:cNvPr id="21" name="ZoneTexte 20"/>
          <p:cNvSpPr txBox="1"/>
          <p:nvPr/>
        </p:nvSpPr>
        <p:spPr>
          <a:xfrm>
            <a:off x="2038929" y="4083918"/>
            <a:ext cx="5066139" cy="738664"/>
          </a:xfrm>
          <a:prstGeom prst="rect">
            <a:avLst/>
          </a:prstGeom>
          <a:noFill/>
          <a:ln>
            <a:solidFill>
              <a:srgbClr val="FF6600"/>
            </a:solidFill>
          </a:ln>
          <a:effectLst>
            <a:glow rad="101600">
              <a:schemeClr val="accent2">
                <a:satMod val="175000"/>
                <a:alpha val="40000"/>
              </a:schemeClr>
            </a:glow>
          </a:effectLst>
        </p:spPr>
        <p:txBody>
          <a:bodyPr wrap="square" rtlCol="0">
            <a:spAutoFit/>
          </a:bodyPr>
          <a:lstStyle/>
          <a:p>
            <a:pPr algn="ctr"/>
            <a:r>
              <a:rPr lang="fr-FR" sz="1400" dirty="0">
                <a:solidFill>
                  <a:srgbClr val="66FF66"/>
                </a:solidFill>
                <a:latin typeface="Arial" panose="020B0604020202020204" pitchFamily="34" charset="0"/>
                <a:cs typeface="Arial" panose="020B0604020202020204" pitchFamily="34" charset="0"/>
              </a:rPr>
              <a:t>Condition</a:t>
            </a:r>
            <a:r>
              <a:rPr lang="fr-FR" sz="1400" dirty="0">
                <a:solidFill>
                  <a:schemeClr val="bg1"/>
                </a:solidFill>
                <a:latin typeface="Arial" panose="020B0604020202020204" pitchFamily="34" charset="0"/>
                <a:cs typeface="Arial" panose="020B0604020202020204" pitchFamily="34" charset="0"/>
              </a:rPr>
              <a:t> de Yahusha ? </a:t>
            </a:r>
            <a:r>
              <a:rPr lang="fr-FR" sz="1400" dirty="0">
                <a:solidFill>
                  <a:srgbClr val="66FF66"/>
                </a:solidFill>
                <a:latin typeface="Arial" panose="020B0604020202020204" pitchFamily="34" charset="0"/>
                <a:cs typeface="Arial" panose="020B0604020202020204" pitchFamily="34" charset="0"/>
              </a:rPr>
              <a:t>Déjà ressuscité</a:t>
            </a:r>
          </a:p>
          <a:p>
            <a:pPr algn="ctr"/>
            <a:r>
              <a:rPr lang="fr-FR" sz="1400" dirty="0">
                <a:solidFill>
                  <a:schemeClr val="bg1"/>
                </a:solidFill>
                <a:latin typeface="Arial" panose="020B0604020202020204" pitchFamily="34" charset="0"/>
                <a:cs typeface="Arial" panose="020B0604020202020204" pitchFamily="34" charset="0"/>
              </a:rPr>
              <a:t>Action de Yahusha ? Il apparut d’abord à Marie de </a:t>
            </a:r>
            <a:r>
              <a:rPr lang="fr-FR" sz="1400" dirty="0" err="1">
                <a:solidFill>
                  <a:schemeClr val="bg1"/>
                </a:solidFill>
                <a:latin typeface="Arial" panose="020B0604020202020204" pitchFamily="34" charset="0"/>
                <a:cs typeface="Arial" panose="020B0604020202020204" pitchFamily="34" charset="0"/>
              </a:rPr>
              <a:t>Magdala</a:t>
            </a: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rgbClr val="00B0F0"/>
                </a:solidFill>
                <a:latin typeface="Arial" panose="020B0604020202020204" pitchFamily="34" charset="0"/>
                <a:cs typeface="Arial" panose="020B0604020202020204" pitchFamily="34" charset="0"/>
              </a:rPr>
              <a:t>Quand</a:t>
            </a:r>
            <a:r>
              <a:rPr lang="fr-FR" sz="1400" dirty="0">
                <a:solidFill>
                  <a:srgbClr val="FFFF00"/>
                </a:solidFill>
                <a:latin typeface="Arial" panose="020B0604020202020204" pitchFamily="34" charset="0"/>
                <a:cs typeface="Arial" panose="020B0604020202020204" pitchFamily="34" charset="0"/>
              </a:rPr>
              <a:t> précisément </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FFFF00"/>
                </a:solidFill>
                <a:latin typeface="Arial" panose="020B0604020202020204" pitchFamily="34" charset="0"/>
                <a:cs typeface="Arial" panose="020B0604020202020204" pitchFamily="34" charset="0"/>
              </a:rPr>
              <a:t>le matin</a:t>
            </a:r>
            <a:r>
              <a:rPr lang="fr-FR" sz="1400" dirty="0">
                <a:solidFill>
                  <a:schemeClr val="bg1"/>
                </a:solidFill>
                <a:latin typeface="Arial" panose="020B0604020202020204" pitchFamily="34" charset="0"/>
                <a:cs typeface="Arial" panose="020B0604020202020204" pitchFamily="34" charset="0"/>
              </a:rPr>
              <a:t> </a:t>
            </a:r>
            <a:r>
              <a:rPr lang="fr-FR" sz="1400" dirty="0">
                <a:solidFill>
                  <a:srgbClr val="00B0F0"/>
                </a:solidFill>
                <a:latin typeface="Arial" panose="020B0604020202020204" pitchFamily="34" charset="0"/>
                <a:cs typeface="Arial" panose="020B0604020202020204" pitchFamily="34" charset="0"/>
              </a:rPr>
              <a:t>du premier </a:t>
            </a:r>
            <a:r>
              <a:rPr lang="fr-FR" sz="1200" dirty="0">
                <a:solidFill>
                  <a:schemeClr val="bg1"/>
                </a:solidFill>
                <a:latin typeface="Arial" panose="020B0604020202020204" pitchFamily="34" charset="0"/>
                <a:cs typeface="Arial" panose="020B0604020202020204" pitchFamily="34" charset="0"/>
              </a:rPr>
              <a:t>(jour) </a:t>
            </a:r>
            <a:r>
              <a:rPr lang="fr-FR" sz="1400" dirty="0">
                <a:solidFill>
                  <a:srgbClr val="00B0F0"/>
                </a:solidFill>
                <a:latin typeface="Arial" panose="020B0604020202020204" pitchFamily="34" charset="0"/>
                <a:cs typeface="Arial" panose="020B0604020202020204" pitchFamily="34" charset="0"/>
              </a:rPr>
              <a:t>de la semaine</a:t>
            </a:r>
          </a:p>
        </p:txBody>
      </p:sp>
      <p:sp>
        <p:nvSpPr>
          <p:cNvPr id="4" name="Rectangle 3"/>
          <p:cNvSpPr/>
          <p:nvPr/>
        </p:nvSpPr>
        <p:spPr>
          <a:xfrm>
            <a:off x="492887" y="2949883"/>
            <a:ext cx="870751" cy="307777"/>
          </a:xfrm>
          <a:prstGeom prst="rect">
            <a:avLst/>
          </a:prstGeom>
        </p:spPr>
        <p:txBody>
          <a:bodyPr wrap="none">
            <a:spAutoFit/>
          </a:bodyPr>
          <a:lstStyle/>
          <a:p>
            <a:r>
              <a:rPr lang="el-GR" sz="1400" dirty="0">
                <a:solidFill>
                  <a:srgbClr val="66FF66"/>
                </a:solidFill>
                <a:latin typeface="Arial" panose="020B0604020202020204" pitchFamily="34" charset="0"/>
                <a:cs typeface="Arial" panose="020B0604020202020204" pitchFamily="34" charset="0"/>
              </a:rPr>
              <a:t>Ἀναστὰς</a:t>
            </a:r>
            <a:endParaRPr lang="fr-FR" sz="1400" dirty="0"/>
          </a:p>
        </p:txBody>
      </p:sp>
      <p:sp>
        <p:nvSpPr>
          <p:cNvPr id="22" name="ZoneTexte 21"/>
          <p:cNvSpPr txBox="1"/>
          <p:nvPr/>
        </p:nvSpPr>
        <p:spPr>
          <a:xfrm>
            <a:off x="1327826" y="2965271"/>
            <a:ext cx="7294792" cy="276999"/>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anastas</a:t>
            </a:r>
            <a:r>
              <a:rPr lang="fr-FR" sz="1200" dirty="0">
                <a:solidFill>
                  <a:schemeClr val="bg1"/>
                </a:solidFill>
                <a:latin typeface="Arial" panose="020B0604020202020204" pitchFamily="34" charset="0"/>
                <a:cs typeface="Arial" panose="020B0604020202020204" pitchFamily="34" charset="0"/>
              </a:rPr>
              <a:t> » = </a:t>
            </a:r>
            <a:r>
              <a:rPr lang="fr-FR" sz="1200" dirty="0">
                <a:solidFill>
                  <a:srgbClr val="66FF66"/>
                </a:solidFill>
                <a:latin typeface="Arial" panose="020B0604020202020204" pitchFamily="34" charset="0"/>
                <a:cs typeface="Arial" panose="020B0604020202020204" pitchFamily="34" charset="0"/>
              </a:rPr>
              <a:t>étant ressuscité</a:t>
            </a:r>
            <a:r>
              <a:rPr lang="fr-FR" sz="1200" dirty="0">
                <a:solidFill>
                  <a:schemeClr val="bg1"/>
                </a:solidFill>
                <a:latin typeface="Arial" panose="020B0604020202020204" pitchFamily="34" charset="0"/>
                <a:cs typeface="Arial" panose="020B0604020202020204" pitchFamily="34" charset="0"/>
              </a:rPr>
              <a:t>, temps aoriste qui caractérise une action ponctuelle passée</a:t>
            </a:r>
          </a:p>
        </p:txBody>
      </p:sp>
      <p:sp>
        <p:nvSpPr>
          <p:cNvPr id="5" name="Rectangle 4"/>
          <p:cNvSpPr/>
          <p:nvPr/>
        </p:nvSpPr>
        <p:spPr>
          <a:xfrm>
            <a:off x="476380" y="3257660"/>
            <a:ext cx="550151" cy="307777"/>
          </a:xfrm>
          <a:prstGeom prst="rect">
            <a:avLst/>
          </a:prstGeom>
        </p:spPr>
        <p:txBody>
          <a:bodyPr wrap="none">
            <a:spAutoFit/>
          </a:bodyPr>
          <a:lstStyle/>
          <a:p>
            <a:r>
              <a:rPr lang="el-GR" sz="1400" dirty="0">
                <a:solidFill>
                  <a:srgbClr val="FFFF00"/>
                </a:solidFill>
                <a:latin typeface="Arial" panose="020B0604020202020204" pitchFamily="34" charset="0"/>
                <a:cs typeface="Arial" panose="020B0604020202020204" pitchFamily="34" charset="0"/>
              </a:rPr>
              <a:t>πρω</a:t>
            </a:r>
            <a:endParaRPr lang="fr-FR" sz="1400" dirty="0"/>
          </a:p>
        </p:txBody>
      </p:sp>
      <p:sp>
        <p:nvSpPr>
          <p:cNvPr id="23" name="ZoneTexte 22"/>
          <p:cNvSpPr txBox="1"/>
          <p:nvPr/>
        </p:nvSpPr>
        <p:spPr>
          <a:xfrm>
            <a:off x="1384836" y="3273048"/>
            <a:ext cx="1386964" cy="276999"/>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 </a:t>
            </a:r>
            <a:r>
              <a:rPr lang="fr-FR" sz="1200" dirty="0" err="1">
                <a:solidFill>
                  <a:schemeClr val="bg1"/>
                </a:solidFill>
                <a:latin typeface="Arial" panose="020B0604020202020204" pitchFamily="34" charset="0"/>
                <a:cs typeface="Arial" panose="020B0604020202020204" pitchFamily="34" charset="0"/>
              </a:rPr>
              <a:t>proi</a:t>
            </a:r>
            <a:r>
              <a:rPr lang="fr-FR" sz="1200" dirty="0">
                <a:solidFill>
                  <a:schemeClr val="bg1"/>
                </a:solidFill>
                <a:latin typeface="Arial" panose="020B0604020202020204" pitchFamily="34" charset="0"/>
                <a:cs typeface="Arial" panose="020B0604020202020204" pitchFamily="34" charset="0"/>
              </a:rPr>
              <a:t> » = </a:t>
            </a:r>
            <a:r>
              <a:rPr lang="fr-FR" sz="1200" dirty="0">
                <a:solidFill>
                  <a:srgbClr val="FFFF00"/>
                </a:solidFill>
                <a:latin typeface="Arial" panose="020B0604020202020204" pitchFamily="34" charset="0"/>
                <a:cs typeface="Arial" panose="020B0604020202020204" pitchFamily="34" charset="0"/>
              </a:rPr>
              <a:t>matin</a:t>
            </a:r>
          </a:p>
        </p:txBody>
      </p:sp>
      <p:sp>
        <p:nvSpPr>
          <p:cNvPr id="6" name="Rectangle 5"/>
          <p:cNvSpPr/>
          <p:nvPr/>
        </p:nvSpPr>
        <p:spPr>
          <a:xfrm>
            <a:off x="492887" y="3550047"/>
            <a:ext cx="1606209" cy="307777"/>
          </a:xfrm>
          <a:prstGeom prst="rect">
            <a:avLst/>
          </a:prstGeom>
        </p:spPr>
        <p:txBody>
          <a:bodyPr wrap="none">
            <a:spAutoFit/>
          </a:bodyPr>
          <a:lstStyle/>
          <a:p>
            <a:r>
              <a:rPr lang="el-GR" sz="1400" dirty="0">
                <a:solidFill>
                  <a:srgbClr val="00B0F0"/>
                </a:solidFill>
                <a:latin typeface="Arial" panose="020B0604020202020204" pitchFamily="34" charset="0"/>
                <a:cs typeface="Arial" panose="020B0604020202020204" pitchFamily="34" charset="0"/>
              </a:rPr>
              <a:t>πρώτῃ σαββάτου </a:t>
            </a:r>
            <a:endParaRPr lang="fr-FR" sz="1400" dirty="0"/>
          </a:p>
        </p:txBody>
      </p:sp>
      <p:sp>
        <p:nvSpPr>
          <p:cNvPr id="24" name="ZoneTexte 23"/>
          <p:cNvSpPr txBox="1"/>
          <p:nvPr/>
        </p:nvSpPr>
        <p:spPr>
          <a:xfrm>
            <a:off x="1979712" y="3580825"/>
            <a:ext cx="3312368" cy="276999"/>
          </a:xfrm>
          <a:prstGeom prst="rect">
            <a:avLst/>
          </a:prstGeom>
          <a:no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 prote </a:t>
            </a:r>
            <a:r>
              <a:rPr lang="fr-FR" sz="1200" dirty="0" err="1">
                <a:solidFill>
                  <a:schemeClr val="bg1"/>
                </a:solidFill>
                <a:latin typeface="Arial" panose="020B0604020202020204" pitchFamily="34" charset="0"/>
                <a:cs typeface="Arial" panose="020B0604020202020204" pitchFamily="34" charset="0"/>
              </a:rPr>
              <a:t>sabbatou</a:t>
            </a:r>
            <a:r>
              <a:rPr lang="fr-FR" sz="1200" dirty="0">
                <a:solidFill>
                  <a:schemeClr val="bg1"/>
                </a:solidFill>
                <a:latin typeface="Arial" panose="020B0604020202020204" pitchFamily="34" charset="0"/>
                <a:cs typeface="Arial" panose="020B0604020202020204" pitchFamily="34" charset="0"/>
              </a:rPr>
              <a:t> » = </a:t>
            </a:r>
            <a:r>
              <a:rPr lang="fr-FR" sz="1200" dirty="0">
                <a:solidFill>
                  <a:srgbClr val="00B0F0"/>
                </a:solidFill>
                <a:latin typeface="Arial" panose="020B0604020202020204" pitchFamily="34" charset="0"/>
                <a:cs typeface="Arial" panose="020B0604020202020204" pitchFamily="34" charset="0"/>
              </a:rPr>
              <a:t>premier de la semaine</a:t>
            </a:r>
          </a:p>
        </p:txBody>
      </p:sp>
    </p:spTree>
    <p:extLst>
      <p:ext uri="{BB962C8B-B14F-4D97-AF65-F5344CB8AC3E}">
        <p14:creationId xmlns:p14="http://schemas.microsoft.com/office/powerpoint/2010/main" val="202845486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randombar(horizont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 calcmode="lin" valueType="num">
                                      <p:cBhvr>
                                        <p:cTn id="22" dur="500" fill="hold"/>
                                        <p:tgtEl>
                                          <p:spTgt spid="10244"/>
                                        </p:tgtEl>
                                        <p:attrNameLst>
                                          <p:attrName>ppt_w</p:attrName>
                                        </p:attrNameLst>
                                      </p:cBhvr>
                                      <p:tavLst>
                                        <p:tav tm="0">
                                          <p:val>
                                            <p:fltVal val="0"/>
                                          </p:val>
                                        </p:tav>
                                        <p:tav tm="100000">
                                          <p:val>
                                            <p:strVal val="#ppt_w"/>
                                          </p:val>
                                        </p:tav>
                                      </p:tavLst>
                                    </p:anim>
                                    <p:anim calcmode="lin" valueType="num">
                                      <p:cBhvr>
                                        <p:cTn id="23" dur="500" fill="hold"/>
                                        <p:tgtEl>
                                          <p:spTgt spid="10244"/>
                                        </p:tgtEl>
                                        <p:attrNameLst>
                                          <p:attrName>ppt_h</p:attrName>
                                        </p:attrNameLst>
                                      </p:cBhvr>
                                      <p:tavLst>
                                        <p:tav tm="0">
                                          <p:val>
                                            <p:fltVal val="0"/>
                                          </p:val>
                                        </p:tav>
                                        <p:tav tm="100000">
                                          <p:val>
                                            <p:strVal val="#ppt_h"/>
                                          </p:val>
                                        </p:tav>
                                      </p:tavLst>
                                    </p:anim>
                                    <p:animEffect transition="in" filter="fade">
                                      <p:cBhvr>
                                        <p:cTn id="24" dur="500"/>
                                        <p:tgtEl>
                                          <p:spTgt spid="102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fade">
                                      <p:cBhvr>
                                        <p:cTn id="64" dur="500"/>
                                        <p:tgtEl>
                                          <p:spTgt spid="2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wipe(left)">
                                      <p:cBhvr>
                                        <p:cTn id="69" dur="750"/>
                                        <p:tgtEl>
                                          <p:spTgt spid="21">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
                                            <p:txEl>
                                              <p:pRg st="1" end="1"/>
                                            </p:txEl>
                                          </p:spTgt>
                                        </p:tgtEl>
                                        <p:attrNameLst>
                                          <p:attrName>style.visibility</p:attrName>
                                        </p:attrNameLst>
                                      </p:cBhvr>
                                      <p:to>
                                        <p:strVal val="visible"/>
                                      </p:to>
                                    </p:set>
                                    <p:animEffect transition="in" filter="wipe(left)">
                                      <p:cBhvr>
                                        <p:cTn id="74" dur="750"/>
                                        <p:tgtEl>
                                          <p:spTgt spid="21">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
                                            <p:txEl>
                                              <p:pRg st="2" end="2"/>
                                            </p:txEl>
                                          </p:spTgt>
                                        </p:tgtEl>
                                        <p:attrNameLst>
                                          <p:attrName>style.visibility</p:attrName>
                                        </p:attrNameLst>
                                      </p:cBhvr>
                                      <p:to>
                                        <p:strVal val="visible"/>
                                      </p:to>
                                    </p:set>
                                    <p:animEffect transition="in" filter="wipe(left)">
                                      <p:cBhvr>
                                        <p:cTn id="79" dur="75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55</a:t>
            </a:fld>
            <a:endParaRPr lang="fr-FR" dirty="0">
              <a:solidFill>
                <a:schemeClr val="bg1">
                  <a:lumMod val="75000"/>
                </a:schemeClr>
              </a:solidFill>
            </a:endParaRPr>
          </a:p>
        </p:txBody>
      </p:sp>
      <p:sp>
        <p:nvSpPr>
          <p:cNvPr id="2" name="Rectangle 1"/>
          <p:cNvSpPr/>
          <p:nvPr/>
        </p:nvSpPr>
        <p:spPr>
          <a:xfrm>
            <a:off x="0" y="0"/>
            <a:ext cx="9144000" cy="51435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826643" y="1781673"/>
            <a:ext cx="3419822" cy="1345712"/>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853222" y="2162142"/>
            <a:ext cx="3366664" cy="584775"/>
          </a:xfrm>
          <a:prstGeom prst="rect">
            <a:avLst/>
          </a:prstGeom>
          <a:noFill/>
        </p:spPr>
        <p:txBody>
          <a:bodyPr wrap="square" rtlCol="0">
            <a:spAutoFit/>
          </a:bodyPr>
          <a:lstStyle/>
          <a:p>
            <a:pPr algn="ctr"/>
            <a:r>
              <a:rPr lang="fr-FR" sz="3200" dirty="0">
                <a:solidFill>
                  <a:srgbClr val="66FF66"/>
                </a:solidFill>
                <a:latin typeface="Broadway" panose="04040905080B02020502" pitchFamily="82" charset="0"/>
              </a:rPr>
              <a:t>Résumons</a:t>
            </a:r>
          </a:p>
        </p:txBody>
      </p:sp>
    </p:spTree>
    <p:extLst>
      <p:ext uri="{BB962C8B-B14F-4D97-AF65-F5344CB8AC3E}">
        <p14:creationId xmlns:p14="http://schemas.microsoft.com/office/powerpoint/2010/main" val="2607400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56</a:t>
            </a:fld>
            <a:endParaRPr lang="fr-FR" dirty="0">
              <a:solidFill>
                <a:schemeClr val="bg1">
                  <a:lumMod val="75000"/>
                </a:schemeClr>
              </a:solidFill>
            </a:endParaRPr>
          </a:p>
        </p:txBody>
      </p:sp>
      <p:sp>
        <p:nvSpPr>
          <p:cNvPr id="2" name="Rectangle 1"/>
          <p:cNvSpPr/>
          <p:nvPr/>
        </p:nvSpPr>
        <p:spPr>
          <a:xfrm>
            <a:off x="0" y="0"/>
            <a:ext cx="9144000" cy="51435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674174" y="300954"/>
            <a:ext cx="2883502" cy="738664"/>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Yahusha annonce sa crucifixion, dans deux jours : le jour de pâque (14 </a:t>
            </a:r>
            <a:r>
              <a:rPr lang="fr-FR" sz="1400" dirty="0" err="1">
                <a:latin typeface="Segoe UI" panose="020B0502040204020203" pitchFamily="34" charset="0"/>
                <a:ea typeface="Segoe UI" panose="020B0502040204020203" pitchFamily="34" charset="0"/>
                <a:cs typeface="Segoe UI" panose="020B0502040204020203" pitchFamily="34" charset="0"/>
              </a:rPr>
              <a:t>aviv</a:t>
            </a:r>
            <a:r>
              <a:rPr lang="fr-FR" sz="1400" dirty="0">
                <a:latin typeface="Segoe UI" panose="020B0502040204020203" pitchFamily="34" charset="0"/>
                <a:ea typeface="Segoe UI" panose="020B0502040204020203" pitchFamily="34" charset="0"/>
                <a:cs typeface="Segoe UI" panose="020B0502040204020203" pitchFamily="34" charset="0"/>
              </a:rPr>
              <a:t>).</a:t>
            </a:r>
          </a:p>
        </p:txBody>
      </p:sp>
      <p:sp>
        <p:nvSpPr>
          <p:cNvPr id="14" name="ZoneTexte 13"/>
          <p:cNvSpPr txBox="1"/>
          <p:nvPr/>
        </p:nvSpPr>
        <p:spPr>
          <a:xfrm rot="10800000" flipV="1">
            <a:off x="633614" y="1526679"/>
            <a:ext cx="2880320" cy="738664"/>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Le parfum est répandu sur la tête de Yahusha, l’embaumant en vue de son enterrement.</a:t>
            </a:r>
          </a:p>
        </p:txBody>
      </p:sp>
      <p:sp>
        <p:nvSpPr>
          <p:cNvPr id="18" name="ZoneTexte 17"/>
          <p:cNvSpPr txBox="1"/>
          <p:nvPr/>
        </p:nvSpPr>
        <p:spPr>
          <a:xfrm>
            <a:off x="5655302" y="2932181"/>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Complot de meurtre contre Yahusha.</a:t>
            </a:r>
          </a:p>
        </p:txBody>
      </p:sp>
      <p:sp>
        <p:nvSpPr>
          <p:cNvPr id="24" name="Rectangle à coins arrondis 23"/>
          <p:cNvSpPr/>
          <p:nvPr/>
        </p:nvSpPr>
        <p:spPr>
          <a:xfrm>
            <a:off x="4247964" y="0"/>
            <a:ext cx="648072" cy="51434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10800000" flipV="1">
            <a:off x="633614" y="4222998"/>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Trahison de Judas contre 30 pièces d’argent.</a:t>
            </a:r>
          </a:p>
        </p:txBody>
      </p:sp>
      <p:sp>
        <p:nvSpPr>
          <p:cNvPr id="5" name="Rectangle à coins arrondis 4"/>
          <p:cNvSpPr/>
          <p:nvPr/>
        </p:nvSpPr>
        <p:spPr>
          <a:xfrm>
            <a:off x="232345" y="196582"/>
            <a:ext cx="3049488" cy="914400"/>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116650">
            <a:off x="484373" y="453727"/>
            <a:ext cx="2376264" cy="400110"/>
          </a:xfrm>
          <a:prstGeom prst="rect">
            <a:avLst/>
          </a:prstGeom>
          <a:noFill/>
        </p:spPr>
        <p:txBody>
          <a:bodyPr wrap="square" rtlCol="0">
            <a:spAutoFit/>
          </a:bodyPr>
          <a:lstStyle/>
          <a:p>
            <a:pPr algn="ctr"/>
            <a:r>
              <a:rPr lang="fr-FR" sz="2000" dirty="0">
                <a:solidFill>
                  <a:srgbClr val="66FF66"/>
                </a:solidFill>
                <a:latin typeface="Broadway" panose="04040905080B02020502" pitchFamily="82" charset="0"/>
              </a:rPr>
              <a:t>Lundi 12 </a:t>
            </a:r>
            <a:r>
              <a:rPr lang="fr-FR" sz="2000" dirty="0" err="1">
                <a:solidFill>
                  <a:srgbClr val="66FF66"/>
                </a:solidFill>
                <a:latin typeface="Broadway" panose="04040905080B02020502" pitchFamily="82" charset="0"/>
              </a:rPr>
              <a:t>aviv</a:t>
            </a:r>
            <a:endParaRPr lang="fr-FR" sz="2000" dirty="0">
              <a:solidFill>
                <a:srgbClr val="66FF66"/>
              </a:solidFill>
              <a:latin typeface="Broadway" panose="04040905080B02020502" pitchFamily="82" charset="0"/>
            </a:endParaRPr>
          </a:p>
        </p:txBody>
      </p:sp>
      <p:sp>
        <p:nvSpPr>
          <p:cNvPr id="7" name="Organigramme : Connecteur 6"/>
          <p:cNvSpPr/>
          <p:nvPr/>
        </p:nvSpPr>
        <p:spPr>
          <a:xfrm>
            <a:off x="4355976" y="454262"/>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rot="10800000" flipV="1">
            <a:off x="4355976" y="1667004"/>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4355976" y="2977767"/>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rot="10800000" flipV="1">
            <a:off x="4355977" y="4255601"/>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7" idx="6"/>
            <a:endCxn id="8" idx="1"/>
          </p:cNvCxnSpPr>
          <p:nvPr/>
        </p:nvCxnSpPr>
        <p:spPr>
          <a:xfrm>
            <a:off x="4788024" y="670286"/>
            <a:ext cx="8861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flipV="1">
            <a:off x="3513934" y="1896011"/>
            <a:ext cx="864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7" idx="6"/>
            <a:endCxn id="18" idx="1"/>
          </p:cNvCxnSpPr>
          <p:nvPr/>
        </p:nvCxnSpPr>
        <p:spPr>
          <a:xfrm>
            <a:off x="4788024" y="3193791"/>
            <a:ext cx="8672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flipV="1">
            <a:off x="3513934" y="4484608"/>
            <a:ext cx="864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a:stCxn id="7" idx="4"/>
            <a:endCxn id="13" idx="0"/>
          </p:cNvCxnSpPr>
          <p:nvPr/>
        </p:nvCxnSpPr>
        <p:spPr>
          <a:xfrm>
            <a:off x="4572000" y="886310"/>
            <a:ext cx="0" cy="780694"/>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3" idx="4"/>
            <a:endCxn id="17" idx="0"/>
          </p:cNvCxnSpPr>
          <p:nvPr/>
        </p:nvCxnSpPr>
        <p:spPr>
          <a:xfrm>
            <a:off x="4572000" y="2099052"/>
            <a:ext cx="0" cy="8787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a:endCxn id="20" idx="0"/>
          </p:cNvCxnSpPr>
          <p:nvPr/>
        </p:nvCxnSpPr>
        <p:spPr>
          <a:xfrm>
            <a:off x="4571616" y="3455401"/>
            <a:ext cx="385" cy="80020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20" idx="4"/>
            <a:endCxn id="24" idx="2"/>
          </p:cNvCxnSpPr>
          <p:nvPr/>
        </p:nvCxnSpPr>
        <p:spPr>
          <a:xfrm flipH="1">
            <a:off x="4572000" y="4687649"/>
            <a:ext cx="1" cy="45585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014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500"/>
                            </p:stCondLst>
                            <p:childTnLst>
                              <p:par>
                                <p:cTn id="27" presetID="6" presetClass="entr" presetSubtype="3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out)">
                                      <p:cBhvr>
                                        <p:cTn id="29" dur="500"/>
                                        <p:tgtEl>
                                          <p:spTgt spid="13"/>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500"/>
                                        <p:tgtEl>
                                          <p:spTgt spid="23"/>
                                        </p:tgtEl>
                                      </p:cBhvr>
                                    </p:animEffect>
                                  </p:childTnLst>
                                </p:cTn>
                              </p:par>
                            </p:childTnLst>
                          </p:cTn>
                        </p:par>
                        <p:par>
                          <p:cTn id="43" fill="hold">
                            <p:stCondLst>
                              <p:cond delay="500"/>
                            </p:stCondLst>
                            <p:childTnLst>
                              <p:par>
                                <p:cTn id="44" presetID="6" presetClass="entr" presetSubtype="3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out)">
                                      <p:cBhvr>
                                        <p:cTn id="46" dur="500"/>
                                        <p:tgtEl>
                                          <p:spTgt spid="17"/>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par>
                          <p:cTn id="60" fill="hold">
                            <p:stCondLst>
                              <p:cond delay="500"/>
                            </p:stCondLst>
                            <p:childTnLst>
                              <p:par>
                                <p:cTn id="61" presetID="6" presetClass="entr" presetSubtype="3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circle(out)">
                                      <p:cBhvr>
                                        <p:cTn id="63" dur="500"/>
                                        <p:tgtEl>
                                          <p:spTgt spid="20"/>
                                        </p:tgtEl>
                                      </p:cBhvr>
                                    </p:animEffect>
                                  </p:childTnLst>
                                </p:cTn>
                              </p:par>
                            </p:childTnLst>
                          </p:cTn>
                        </p:par>
                        <p:par>
                          <p:cTn id="64" fill="hold">
                            <p:stCondLst>
                              <p:cond delay="1000"/>
                            </p:stCondLst>
                            <p:childTnLst>
                              <p:par>
                                <p:cTn id="65" presetID="22" presetClass="entr" presetSubtype="2"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right)">
                                      <p:cBhvr>
                                        <p:cTn id="67" dur="500"/>
                                        <p:tgtEl>
                                          <p:spTgt spid="22"/>
                                        </p:tgtEl>
                                      </p:cBhvr>
                                    </p:animEffect>
                                  </p:childTnLst>
                                </p:cTn>
                              </p:par>
                            </p:childTnLst>
                          </p:cTn>
                        </p:par>
                        <p:par>
                          <p:cTn id="68" fill="hold">
                            <p:stCondLst>
                              <p:cond delay="1500"/>
                            </p:stCondLst>
                            <p:childTnLst>
                              <p:par>
                                <p:cTn id="69" presetID="22" presetClass="entr" presetSubtype="2"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righ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8" grpId="0" animBg="1"/>
      <p:bldP spid="24" grpId="0" animBg="1"/>
      <p:bldP spid="21" grpId="0" animBg="1"/>
      <p:bldP spid="7" grpId="0" animBg="1"/>
      <p:bldP spid="13" grpId="0" animBg="1"/>
      <p:bldP spid="17"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57</a:t>
            </a:fld>
            <a:endParaRPr lang="fr-FR" dirty="0">
              <a:solidFill>
                <a:schemeClr val="bg1">
                  <a:lumMod val="75000"/>
                </a:schemeClr>
              </a:solidFill>
            </a:endParaRPr>
          </a:p>
        </p:txBody>
      </p:sp>
      <p:sp>
        <p:nvSpPr>
          <p:cNvPr id="2" name="Rectangle 1"/>
          <p:cNvSpPr/>
          <p:nvPr/>
        </p:nvSpPr>
        <p:spPr>
          <a:xfrm>
            <a:off x="0" y="0"/>
            <a:ext cx="9144000" cy="51435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674174" y="408676"/>
            <a:ext cx="2883502"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Préparation du dernier repas de Yahusha par Pierre et Jean.</a:t>
            </a:r>
          </a:p>
        </p:txBody>
      </p:sp>
      <p:sp>
        <p:nvSpPr>
          <p:cNvPr id="14" name="ZoneTexte 13"/>
          <p:cNvSpPr txBox="1"/>
          <p:nvPr/>
        </p:nvSpPr>
        <p:spPr>
          <a:xfrm rot="10800000" flipV="1">
            <a:off x="633614" y="1634401"/>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Dernier repas de Yahusha avec ses 12 disciples.</a:t>
            </a:r>
          </a:p>
        </p:txBody>
      </p:sp>
      <p:sp>
        <p:nvSpPr>
          <p:cNvPr id="18" name="ZoneTexte 17"/>
          <p:cNvSpPr txBox="1"/>
          <p:nvPr/>
        </p:nvSpPr>
        <p:spPr>
          <a:xfrm>
            <a:off x="5655302" y="2932181"/>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Judas quitte le groupe pendant la nuit.</a:t>
            </a:r>
          </a:p>
        </p:txBody>
      </p:sp>
      <p:sp>
        <p:nvSpPr>
          <p:cNvPr id="24" name="Rectangle à coins arrondis 23"/>
          <p:cNvSpPr/>
          <p:nvPr/>
        </p:nvSpPr>
        <p:spPr>
          <a:xfrm>
            <a:off x="4247964" y="0"/>
            <a:ext cx="648072" cy="51434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10800000" flipV="1">
            <a:off x="633614" y="4222998"/>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Arrestation de Yahusha dans le jardin de Gethsémané.</a:t>
            </a:r>
          </a:p>
        </p:txBody>
      </p:sp>
      <p:sp>
        <p:nvSpPr>
          <p:cNvPr id="5" name="Rectangle à coins arrondis 4"/>
          <p:cNvSpPr/>
          <p:nvPr/>
        </p:nvSpPr>
        <p:spPr>
          <a:xfrm>
            <a:off x="232345" y="196582"/>
            <a:ext cx="3049488" cy="914400"/>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116650">
            <a:off x="484373" y="453727"/>
            <a:ext cx="2376264" cy="400110"/>
          </a:xfrm>
          <a:prstGeom prst="rect">
            <a:avLst/>
          </a:prstGeom>
          <a:noFill/>
        </p:spPr>
        <p:txBody>
          <a:bodyPr wrap="square" rtlCol="0">
            <a:spAutoFit/>
          </a:bodyPr>
          <a:lstStyle/>
          <a:p>
            <a:pPr algn="ctr"/>
            <a:r>
              <a:rPr lang="fr-FR" sz="2000" dirty="0">
                <a:solidFill>
                  <a:srgbClr val="66FF66"/>
                </a:solidFill>
                <a:latin typeface="Broadway" panose="04040905080B02020502" pitchFamily="82" charset="0"/>
              </a:rPr>
              <a:t>Mardi 13 </a:t>
            </a:r>
            <a:r>
              <a:rPr lang="fr-FR" sz="2000" dirty="0" err="1">
                <a:solidFill>
                  <a:srgbClr val="66FF66"/>
                </a:solidFill>
                <a:latin typeface="Broadway" panose="04040905080B02020502" pitchFamily="82" charset="0"/>
              </a:rPr>
              <a:t>aviv</a:t>
            </a:r>
            <a:endParaRPr lang="fr-FR" sz="2000" dirty="0">
              <a:solidFill>
                <a:srgbClr val="66FF66"/>
              </a:solidFill>
              <a:latin typeface="Broadway" panose="04040905080B02020502" pitchFamily="82" charset="0"/>
            </a:endParaRPr>
          </a:p>
        </p:txBody>
      </p:sp>
      <p:sp>
        <p:nvSpPr>
          <p:cNvPr id="7" name="Organigramme : Connecteur 6"/>
          <p:cNvSpPr/>
          <p:nvPr/>
        </p:nvSpPr>
        <p:spPr>
          <a:xfrm>
            <a:off x="4355976" y="454262"/>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rot="10800000" flipV="1">
            <a:off x="4355976" y="1667004"/>
            <a:ext cx="432048" cy="43204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4355976" y="2977767"/>
            <a:ext cx="432048"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rot="10800000" flipV="1">
            <a:off x="4355977" y="4255601"/>
            <a:ext cx="432048"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7" idx="6"/>
            <a:endCxn id="8" idx="1"/>
          </p:cNvCxnSpPr>
          <p:nvPr/>
        </p:nvCxnSpPr>
        <p:spPr>
          <a:xfrm>
            <a:off x="4788024" y="670286"/>
            <a:ext cx="8861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flipV="1">
            <a:off x="3513934" y="1896011"/>
            <a:ext cx="864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7" idx="6"/>
            <a:endCxn id="18" idx="1"/>
          </p:cNvCxnSpPr>
          <p:nvPr/>
        </p:nvCxnSpPr>
        <p:spPr>
          <a:xfrm>
            <a:off x="4788024" y="3193791"/>
            <a:ext cx="8672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flipV="1">
            <a:off x="3513934" y="4484608"/>
            <a:ext cx="864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674174" y="4330720"/>
            <a:ext cx="2880320" cy="307777"/>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Songe de la femme de Pilate.</a:t>
            </a:r>
          </a:p>
        </p:txBody>
      </p:sp>
      <p:cxnSp>
        <p:nvCxnSpPr>
          <p:cNvPr id="25" name="Connecteur droit 24"/>
          <p:cNvCxnSpPr>
            <a:stCxn id="20" idx="2"/>
          </p:cNvCxnSpPr>
          <p:nvPr/>
        </p:nvCxnSpPr>
        <p:spPr>
          <a:xfrm>
            <a:off x="4788025" y="4471625"/>
            <a:ext cx="886149" cy="129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1027" idx="0"/>
            <a:endCxn id="7" idx="0"/>
          </p:cNvCxnSpPr>
          <p:nvPr/>
        </p:nvCxnSpPr>
        <p:spPr>
          <a:xfrm>
            <a:off x="4572000" y="0"/>
            <a:ext cx="0" cy="45426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7" idx="4"/>
            <a:endCxn id="13" idx="0"/>
          </p:cNvCxnSpPr>
          <p:nvPr/>
        </p:nvCxnSpPr>
        <p:spPr>
          <a:xfrm>
            <a:off x="4572000" y="886310"/>
            <a:ext cx="0" cy="780694"/>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13" idx="4"/>
            <a:endCxn id="17" idx="0"/>
          </p:cNvCxnSpPr>
          <p:nvPr/>
        </p:nvCxnSpPr>
        <p:spPr>
          <a:xfrm>
            <a:off x="4572000" y="2099052"/>
            <a:ext cx="0" cy="8787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17" idx="4"/>
            <a:endCxn id="20" idx="0"/>
          </p:cNvCxnSpPr>
          <p:nvPr/>
        </p:nvCxnSpPr>
        <p:spPr>
          <a:xfrm>
            <a:off x="4572000" y="3409815"/>
            <a:ext cx="1" cy="84578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20" idx="4"/>
            <a:endCxn id="1027" idx="2"/>
          </p:cNvCxnSpPr>
          <p:nvPr/>
        </p:nvCxnSpPr>
        <p:spPr>
          <a:xfrm flipH="1">
            <a:off x="4572000" y="4687649"/>
            <a:ext cx="1" cy="455851"/>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559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500"/>
                            </p:stCondLst>
                            <p:childTnLst>
                              <p:par>
                                <p:cTn id="29" presetID="6" presetClass="entr" presetSubtype="3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out)">
                                      <p:cBhvr>
                                        <p:cTn id="31" dur="500"/>
                                        <p:tgtEl>
                                          <p:spTgt spid="13"/>
                                        </p:tgtEl>
                                      </p:cBhvr>
                                    </p:animEffect>
                                  </p:childTnLst>
                                </p:cTn>
                              </p:par>
                            </p:childTnLst>
                          </p:cTn>
                        </p:par>
                        <p:par>
                          <p:cTn id="32" fill="hold">
                            <p:stCondLst>
                              <p:cond delay="1000"/>
                            </p:stCondLst>
                            <p:childTnLst>
                              <p:par>
                                <p:cTn id="33" presetID="2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par>
                          <p:cTn id="36" fill="hold">
                            <p:stCondLst>
                              <p:cond delay="15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par>
                          <p:cTn id="45" fill="hold">
                            <p:stCondLst>
                              <p:cond delay="500"/>
                            </p:stCondLst>
                            <p:childTnLst>
                              <p:par>
                                <p:cTn id="46" presetID="6" presetClass="entr" presetSubtype="3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out)">
                                      <p:cBhvr>
                                        <p:cTn id="48" dur="500"/>
                                        <p:tgtEl>
                                          <p:spTgt spid="17"/>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500"/>
                                        <p:tgtEl>
                                          <p:spTgt spid="30"/>
                                        </p:tgtEl>
                                      </p:cBhvr>
                                    </p:animEffect>
                                  </p:childTnLst>
                                </p:cTn>
                              </p:par>
                            </p:childTnLst>
                          </p:cTn>
                        </p:par>
                        <p:par>
                          <p:cTn id="62" fill="hold">
                            <p:stCondLst>
                              <p:cond delay="500"/>
                            </p:stCondLst>
                            <p:childTnLst>
                              <p:par>
                                <p:cTn id="63" presetID="6" presetClass="entr" presetSubtype="32"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circle(out)">
                                      <p:cBhvr>
                                        <p:cTn id="65" dur="500"/>
                                        <p:tgtEl>
                                          <p:spTgt spid="20"/>
                                        </p:tgtEl>
                                      </p:cBhvr>
                                    </p:animEffect>
                                  </p:childTnLst>
                                </p:cTn>
                              </p:par>
                            </p:childTnLst>
                          </p:cTn>
                        </p:par>
                        <p:par>
                          <p:cTn id="66" fill="hold">
                            <p:stCondLst>
                              <p:cond delay="1000"/>
                            </p:stCondLst>
                            <p:childTnLst>
                              <p:par>
                                <p:cTn id="67" presetID="22" presetClass="entr" presetSubtype="2"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right)">
                                      <p:cBhvr>
                                        <p:cTn id="69" dur="500"/>
                                        <p:tgtEl>
                                          <p:spTgt spid="22"/>
                                        </p:tgtEl>
                                      </p:cBhvr>
                                    </p:animEffect>
                                  </p:childTnLst>
                                </p:cTn>
                              </p:par>
                            </p:childTnLst>
                          </p:cTn>
                        </p:par>
                        <p:par>
                          <p:cTn id="70" fill="hold">
                            <p:stCondLst>
                              <p:cond delay="150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2500"/>
                            </p:stCondLst>
                            <p:childTnLst>
                              <p:par>
                                <p:cTn id="79" presetID="2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up)">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8" grpId="0" animBg="1"/>
      <p:bldP spid="24" grpId="0" animBg="1"/>
      <p:bldP spid="21" grpId="0" animBg="1"/>
      <p:bldP spid="7" grpId="0" animBg="1"/>
      <p:bldP spid="13" grpId="0" animBg="1"/>
      <p:bldP spid="17" grpId="0" animBg="1"/>
      <p:bldP spid="20" grpId="0" animBg="1"/>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 y="-166187"/>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58</a:t>
            </a:fld>
            <a:endParaRPr lang="fr-FR" dirty="0">
              <a:solidFill>
                <a:schemeClr val="bg1">
                  <a:lumMod val="75000"/>
                </a:schemeClr>
              </a:solidFill>
            </a:endParaRPr>
          </a:p>
        </p:txBody>
      </p:sp>
      <p:sp>
        <p:nvSpPr>
          <p:cNvPr id="2" name="Rectangle 1"/>
          <p:cNvSpPr/>
          <p:nvPr/>
        </p:nvSpPr>
        <p:spPr>
          <a:xfrm>
            <a:off x="-3" y="-166189"/>
            <a:ext cx="9144000" cy="5309687"/>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674174" y="408676"/>
            <a:ext cx="2883502"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Yahusha est amené devant le gouverneur romain Ponce Pilate</a:t>
            </a:r>
          </a:p>
        </p:txBody>
      </p:sp>
      <p:sp>
        <p:nvSpPr>
          <p:cNvPr id="14" name="ZoneTexte 13"/>
          <p:cNvSpPr txBox="1"/>
          <p:nvPr/>
        </p:nvSpPr>
        <p:spPr>
          <a:xfrm rot="10800000" flipV="1">
            <a:off x="633611" y="1239206"/>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Yahusha est crucifié à la 3</a:t>
            </a:r>
            <a:r>
              <a:rPr lang="fr-FR" sz="1400" baseline="30000" dirty="0">
                <a:latin typeface="Segoe UI" panose="020B0502040204020203" pitchFamily="34" charset="0"/>
                <a:ea typeface="Segoe UI" panose="020B0502040204020203" pitchFamily="34" charset="0"/>
                <a:cs typeface="Segoe UI" panose="020B0502040204020203" pitchFamily="34" charset="0"/>
              </a:rPr>
              <a:t>e</a:t>
            </a:r>
            <a:r>
              <a:rPr lang="fr-FR" sz="1400" dirty="0">
                <a:latin typeface="Segoe UI" panose="020B0502040204020203" pitchFamily="34" charset="0"/>
                <a:ea typeface="Segoe UI" panose="020B0502040204020203" pitchFamily="34" charset="0"/>
                <a:cs typeface="Segoe UI" panose="020B0502040204020203" pitchFamily="34" charset="0"/>
              </a:rPr>
              <a:t> heure (9 heures HR)</a:t>
            </a:r>
          </a:p>
        </p:txBody>
      </p:sp>
      <p:sp>
        <p:nvSpPr>
          <p:cNvPr id="18" name="ZoneTexte 17"/>
          <p:cNvSpPr txBox="1"/>
          <p:nvPr/>
        </p:nvSpPr>
        <p:spPr>
          <a:xfrm>
            <a:off x="5652117" y="2022666"/>
            <a:ext cx="2880320" cy="307777"/>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Ténèbres de la 6</a:t>
            </a:r>
            <a:r>
              <a:rPr lang="fr-FR" sz="1400" baseline="30000" dirty="0">
                <a:latin typeface="Segoe UI" panose="020B0502040204020203" pitchFamily="34" charset="0"/>
                <a:ea typeface="Segoe UI" panose="020B0502040204020203" pitchFamily="34" charset="0"/>
                <a:cs typeface="Segoe UI" panose="020B0502040204020203" pitchFamily="34" charset="0"/>
              </a:rPr>
              <a:t>e</a:t>
            </a:r>
            <a:r>
              <a:rPr lang="fr-FR" sz="1400" dirty="0">
                <a:latin typeface="Segoe UI" panose="020B0502040204020203" pitchFamily="34" charset="0"/>
                <a:ea typeface="Segoe UI" panose="020B0502040204020203" pitchFamily="34" charset="0"/>
                <a:cs typeface="Segoe UI" panose="020B0502040204020203" pitchFamily="34" charset="0"/>
              </a:rPr>
              <a:t> heure (midi HR)</a:t>
            </a:r>
          </a:p>
        </p:txBody>
      </p:sp>
      <p:sp>
        <p:nvSpPr>
          <p:cNvPr id="24" name="Rectangle à coins arrondis 23"/>
          <p:cNvSpPr/>
          <p:nvPr/>
        </p:nvSpPr>
        <p:spPr>
          <a:xfrm>
            <a:off x="4247964" y="-166186"/>
            <a:ext cx="648072" cy="5309686"/>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10800000" flipV="1">
            <a:off x="633611" y="2755730"/>
            <a:ext cx="2880320" cy="307777"/>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Jusqu’à la 9</a:t>
            </a:r>
            <a:r>
              <a:rPr lang="fr-FR" sz="1400" baseline="30000" dirty="0">
                <a:latin typeface="Segoe UI" panose="020B0502040204020203" pitchFamily="34" charset="0"/>
                <a:ea typeface="Segoe UI" panose="020B0502040204020203" pitchFamily="34" charset="0"/>
                <a:cs typeface="Segoe UI" panose="020B0502040204020203" pitchFamily="34" charset="0"/>
              </a:rPr>
              <a:t>e</a:t>
            </a:r>
            <a:r>
              <a:rPr lang="fr-FR" sz="1400" dirty="0">
                <a:latin typeface="Segoe UI" panose="020B0502040204020203" pitchFamily="34" charset="0"/>
                <a:ea typeface="Segoe UI" panose="020B0502040204020203" pitchFamily="34" charset="0"/>
                <a:cs typeface="Segoe UI" panose="020B0502040204020203" pitchFamily="34" charset="0"/>
              </a:rPr>
              <a:t> heure (15 heures HR)</a:t>
            </a:r>
          </a:p>
        </p:txBody>
      </p:sp>
      <p:sp>
        <p:nvSpPr>
          <p:cNvPr id="5" name="Rectangle à coins arrondis 4"/>
          <p:cNvSpPr/>
          <p:nvPr/>
        </p:nvSpPr>
        <p:spPr>
          <a:xfrm>
            <a:off x="232345" y="17496"/>
            <a:ext cx="3049488" cy="914400"/>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116650">
            <a:off x="361589" y="120752"/>
            <a:ext cx="2562606" cy="707886"/>
          </a:xfrm>
          <a:prstGeom prst="rect">
            <a:avLst/>
          </a:prstGeom>
          <a:noFill/>
        </p:spPr>
        <p:txBody>
          <a:bodyPr wrap="square" rtlCol="0">
            <a:spAutoFit/>
          </a:bodyPr>
          <a:lstStyle/>
          <a:p>
            <a:pPr algn="ctr"/>
            <a:r>
              <a:rPr lang="fr-FR" sz="2000" dirty="0">
                <a:solidFill>
                  <a:srgbClr val="FF2D2D"/>
                </a:solidFill>
                <a:latin typeface="Broadway" panose="04040905080B02020502" pitchFamily="82" charset="0"/>
                <a:cs typeface="Arial" panose="020B0604020202020204" pitchFamily="34" charset="0"/>
              </a:rPr>
              <a:t>Mercredi 14 </a:t>
            </a:r>
            <a:r>
              <a:rPr lang="fr-FR" sz="2000" dirty="0" err="1">
                <a:solidFill>
                  <a:srgbClr val="FF2D2D"/>
                </a:solidFill>
                <a:latin typeface="Broadway" panose="04040905080B02020502" pitchFamily="82" charset="0"/>
                <a:cs typeface="Arial" panose="020B0604020202020204" pitchFamily="34" charset="0"/>
              </a:rPr>
              <a:t>aviv</a:t>
            </a:r>
            <a:endParaRPr lang="fr-FR" sz="2000" dirty="0">
              <a:solidFill>
                <a:srgbClr val="FF2D2D"/>
              </a:solidFill>
              <a:latin typeface="Broadway" panose="04040905080B02020502" pitchFamily="82" charset="0"/>
              <a:cs typeface="Arial" panose="020B0604020202020204" pitchFamily="34" charset="0"/>
            </a:endParaRPr>
          </a:p>
          <a:p>
            <a:pPr algn="ctr"/>
            <a:r>
              <a:rPr lang="fr-FR" sz="2000" dirty="0">
                <a:solidFill>
                  <a:srgbClr val="FF2D2D"/>
                </a:solidFill>
                <a:latin typeface="Broadway" panose="04040905080B02020502" pitchFamily="82" charset="0"/>
                <a:cs typeface="Arial" panose="020B0604020202020204" pitchFamily="34" charset="0"/>
              </a:rPr>
              <a:t>(Pâque)</a:t>
            </a:r>
          </a:p>
        </p:txBody>
      </p:sp>
      <p:sp>
        <p:nvSpPr>
          <p:cNvPr id="7" name="Organigramme : Connecteur 6"/>
          <p:cNvSpPr/>
          <p:nvPr/>
        </p:nvSpPr>
        <p:spPr>
          <a:xfrm>
            <a:off x="4355976" y="454262"/>
            <a:ext cx="432048" cy="432048"/>
          </a:xfrm>
          <a:prstGeom prst="flowChartConnector">
            <a:avLst/>
          </a:prstGeom>
          <a:solidFill>
            <a:srgbClr val="DF5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rot="10800000" flipV="1">
            <a:off x="4355976" y="1271809"/>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4355976" y="1960531"/>
            <a:ext cx="432048"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rot="10800000" flipV="1">
            <a:off x="4355976" y="2680611"/>
            <a:ext cx="432048"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7" idx="6"/>
            <a:endCxn id="8" idx="1"/>
          </p:cNvCxnSpPr>
          <p:nvPr/>
        </p:nvCxnSpPr>
        <p:spPr>
          <a:xfrm>
            <a:off x="4788024" y="670286"/>
            <a:ext cx="8861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flipV="1">
            <a:off x="3513931" y="1500816"/>
            <a:ext cx="864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7" idx="6"/>
            <a:endCxn id="18" idx="1"/>
          </p:cNvCxnSpPr>
          <p:nvPr/>
        </p:nvCxnSpPr>
        <p:spPr>
          <a:xfrm>
            <a:off x="4788024" y="2176555"/>
            <a:ext cx="8640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flipV="1">
            <a:off x="3513931" y="2909618"/>
            <a:ext cx="864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683782" y="3355105"/>
            <a:ext cx="2883502"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Joseph réclame le corps de Yahusha à Pilate</a:t>
            </a:r>
          </a:p>
        </p:txBody>
      </p:sp>
      <p:sp>
        <p:nvSpPr>
          <p:cNvPr id="25" name="Organigramme : Connecteur 24"/>
          <p:cNvSpPr/>
          <p:nvPr/>
        </p:nvSpPr>
        <p:spPr>
          <a:xfrm>
            <a:off x="4355976" y="3400691"/>
            <a:ext cx="432048" cy="432048"/>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p:cNvCxnSpPr>
            <a:stCxn id="25" idx="6"/>
            <a:endCxn id="23" idx="1"/>
          </p:cNvCxnSpPr>
          <p:nvPr/>
        </p:nvCxnSpPr>
        <p:spPr>
          <a:xfrm>
            <a:off x="4788024" y="3616715"/>
            <a:ext cx="89575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rot="10800000" flipV="1">
            <a:off x="633609" y="4010563"/>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Préparation du corps puis mise au sépulcre avant l’aube</a:t>
            </a:r>
          </a:p>
        </p:txBody>
      </p:sp>
      <p:sp>
        <p:nvSpPr>
          <p:cNvPr id="28" name="Organigramme : Connecteur 27"/>
          <p:cNvSpPr/>
          <p:nvPr/>
        </p:nvSpPr>
        <p:spPr>
          <a:xfrm rot="10800000" flipV="1">
            <a:off x="4355977" y="4059090"/>
            <a:ext cx="432048"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a:stCxn id="28" idx="6"/>
            <a:endCxn id="27" idx="1"/>
          </p:cNvCxnSpPr>
          <p:nvPr/>
        </p:nvCxnSpPr>
        <p:spPr>
          <a:xfrm flipH="1" flipV="1">
            <a:off x="3513929" y="4272173"/>
            <a:ext cx="842048" cy="29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685584" y="4553306"/>
            <a:ext cx="2880320" cy="307777"/>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Le tombeau est fermé</a:t>
            </a:r>
          </a:p>
        </p:txBody>
      </p:sp>
      <p:sp>
        <p:nvSpPr>
          <p:cNvPr id="32" name="Organigramme : Connecteur 31"/>
          <p:cNvSpPr/>
          <p:nvPr/>
        </p:nvSpPr>
        <p:spPr>
          <a:xfrm>
            <a:off x="4355976" y="4491171"/>
            <a:ext cx="432048" cy="432048"/>
          </a:xfrm>
          <a:prstGeom prst="flowChartConnector">
            <a:avLst/>
          </a:prstGeom>
          <a:gradFill flip="none" rotWithShape="1">
            <a:gsLst>
              <a:gs pos="55000">
                <a:schemeClr val="tx1">
                  <a:lumMod val="100000"/>
                </a:schemeClr>
              </a:gs>
              <a:gs pos="100000">
                <a:srgbClr val="DF57FF">
                  <a:lumMod val="45000"/>
                  <a:lumOff val="55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a:stCxn id="32" idx="6"/>
            <a:endCxn id="31" idx="1"/>
          </p:cNvCxnSpPr>
          <p:nvPr/>
        </p:nvCxnSpPr>
        <p:spPr>
          <a:xfrm>
            <a:off x="4788024" y="4707195"/>
            <a:ext cx="8975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24" idx="0"/>
            <a:endCxn id="7" idx="0"/>
          </p:cNvCxnSpPr>
          <p:nvPr/>
        </p:nvCxnSpPr>
        <p:spPr>
          <a:xfrm>
            <a:off x="4572000" y="-166186"/>
            <a:ext cx="0" cy="620448"/>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7" idx="4"/>
            <a:endCxn id="13" idx="0"/>
          </p:cNvCxnSpPr>
          <p:nvPr/>
        </p:nvCxnSpPr>
        <p:spPr>
          <a:xfrm>
            <a:off x="4572000" y="886310"/>
            <a:ext cx="0" cy="38549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3" idx="4"/>
            <a:endCxn id="17" idx="0"/>
          </p:cNvCxnSpPr>
          <p:nvPr/>
        </p:nvCxnSpPr>
        <p:spPr>
          <a:xfrm>
            <a:off x="4572000" y="1703857"/>
            <a:ext cx="0" cy="256674"/>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17" idx="4"/>
            <a:endCxn id="20" idx="0"/>
          </p:cNvCxnSpPr>
          <p:nvPr/>
        </p:nvCxnSpPr>
        <p:spPr>
          <a:xfrm>
            <a:off x="4572000" y="2392579"/>
            <a:ext cx="0" cy="28803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necteur droit 44"/>
          <p:cNvCxnSpPr>
            <a:stCxn id="20" idx="4"/>
            <a:endCxn id="25" idx="0"/>
          </p:cNvCxnSpPr>
          <p:nvPr/>
        </p:nvCxnSpPr>
        <p:spPr>
          <a:xfrm>
            <a:off x="4572000" y="3112659"/>
            <a:ext cx="0" cy="28803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25" idx="4"/>
            <a:endCxn id="28" idx="0"/>
          </p:cNvCxnSpPr>
          <p:nvPr/>
        </p:nvCxnSpPr>
        <p:spPr>
          <a:xfrm>
            <a:off x="4572000" y="3832739"/>
            <a:ext cx="1" cy="226351"/>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eur droit 50"/>
          <p:cNvCxnSpPr>
            <a:stCxn id="28" idx="4"/>
            <a:endCxn id="32" idx="0"/>
          </p:cNvCxnSpPr>
          <p:nvPr/>
        </p:nvCxnSpPr>
        <p:spPr>
          <a:xfrm flipH="1">
            <a:off x="4572000" y="4491138"/>
            <a:ext cx="1" cy="33"/>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4" name="Connecteur droit 53"/>
          <p:cNvCxnSpPr>
            <a:stCxn id="32" idx="4"/>
            <a:endCxn id="24" idx="2"/>
          </p:cNvCxnSpPr>
          <p:nvPr/>
        </p:nvCxnSpPr>
        <p:spPr>
          <a:xfrm>
            <a:off x="4572000" y="4923219"/>
            <a:ext cx="0" cy="220281"/>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74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up)">
                                      <p:cBhvr>
                                        <p:cTn id="10" dur="500"/>
                                        <p:tgtEl>
                                          <p:spTgt spid="3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par>
                          <p:cTn id="28" fill="hold">
                            <p:stCondLst>
                              <p:cond delay="500"/>
                            </p:stCondLst>
                            <p:childTnLst>
                              <p:par>
                                <p:cTn id="29" presetID="6" presetClass="entr" presetSubtype="3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out)">
                                      <p:cBhvr>
                                        <p:cTn id="31" dur="500"/>
                                        <p:tgtEl>
                                          <p:spTgt spid="13"/>
                                        </p:tgtEl>
                                      </p:cBhvr>
                                    </p:animEffect>
                                  </p:childTnLst>
                                </p:cTn>
                              </p:par>
                            </p:childTnLst>
                          </p:cTn>
                        </p:par>
                        <p:par>
                          <p:cTn id="32" fill="hold">
                            <p:stCondLst>
                              <p:cond delay="1000"/>
                            </p:stCondLst>
                            <p:childTnLst>
                              <p:par>
                                <p:cTn id="33" presetID="2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par>
                          <p:cTn id="36" fill="hold">
                            <p:stCondLst>
                              <p:cond delay="15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up)">
                                      <p:cBhvr>
                                        <p:cTn id="44" dur="500"/>
                                        <p:tgtEl>
                                          <p:spTgt spid="40"/>
                                        </p:tgtEl>
                                      </p:cBhvr>
                                    </p:animEffect>
                                  </p:childTnLst>
                                </p:cTn>
                              </p:par>
                            </p:childTnLst>
                          </p:cTn>
                        </p:par>
                        <p:par>
                          <p:cTn id="45" fill="hold">
                            <p:stCondLst>
                              <p:cond delay="500"/>
                            </p:stCondLst>
                            <p:childTnLst>
                              <p:par>
                                <p:cTn id="46" presetID="6" presetClass="entr" presetSubtype="3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out)">
                                      <p:cBhvr>
                                        <p:cTn id="48" dur="500"/>
                                        <p:tgtEl>
                                          <p:spTgt spid="17"/>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up)">
                                      <p:cBhvr>
                                        <p:cTn id="61" dur="500"/>
                                        <p:tgtEl>
                                          <p:spTgt spid="42"/>
                                        </p:tgtEl>
                                      </p:cBhvr>
                                    </p:animEffect>
                                  </p:childTnLst>
                                </p:cTn>
                              </p:par>
                            </p:childTnLst>
                          </p:cTn>
                        </p:par>
                        <p:par>
                          <p:cTn id="62" fill="hold">
                            <p:stCondLst>
                              <p:cond delay="500"/>
                            </p:stCondLst>
                            <p:childTnLst>
                              <p:par>
                                <p:cTn id="63" presetID="6" presetClass="entr" presetSubtype="32"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circle(out)">
                                      <p:cBhvr>
                                        <p:cTn id="65" dur="500"/>
                                        <p:tgtEl>
                                          <p:spTgt spid="20"/>
                                        </p:tgtEl>
                                      </p:cBhvr>
                                    </p:animEffect>
                                  </p:childTnLst>
                                </p:cTn>
                              </p:par>
                            </p:childTnLst>
                          </p:cTn>
                        </p:par>
                        <p:par>
                          <p:cTn id="66" fill="hold">
                            <p:stCondLst>
                              <p:cond delay="1000"/>
                            </p:stCondLst>
                            <p:childTnLst>
                              <p:par>
                                <p:cTn id="67" presetID="22" presetClass="entr" presetSubtype="2"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right)">
                                      <p:cBhvr>
                                        <p:cTn id="69" dur="500"/>
                                        <p:tgtEl>
                                          <p:spTgt spid="22"/>
                                        </p:tgtEl>
                                      </p:cBhvr>
                                    </p:animEffect>
                                  </p:childTnLst>
                                </p:cTn>
                              </p:par>
                            </p:childTnLst>
                          </p:cTn>
                        </p:par>
                        <p:par>
                          <p:cTn id="70" fill="hold">
                            <p:stCondLst>
                              <p:cond delay="1500"/>
                            </p:stCondLst>
                            <p:childTnLst>
                              <p:par>
                                <p:cTn id="71" presetID="22" presetClass="entr" presetSubtype="2"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up)">
                                      <p:cBhvr>
                                        <p:cTn id="78" dur="500"/>
                                        <p:tgtEl>
                                          <p:spTgt spid="45"/>
                                        </p:tgtEl>
                                      </p:cBhvr>
                                    </p:animEffect>
                                  </p:childTnLst>
                                </p:cTn>
                              </p:par>
                            </p:childTnLst>
                          </p:cTn>
                        </p:par>
                        <p:par>
                          <p:cTn id="79" fill="hold">
                            <p:stCondLst>
                              <p:cond delay="500"/>
                            </p:stCondLst>
                            <p:childTnLst>
                              <p:par>
                                <p:cTn id="80" presetID="6" presetClass="entr" presetSubtype="32"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circle(out)">
                                      <p:cBhvr>
                                        <p:cTn id="82" dur="500"/>
                                        <p:tgtEl>
                                          <p:spTgt spid="25"/>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left)">
                                      <p:cBhvr>
                                        <p:cTn id="86" dur="500"/>
                                        <p:tgtEl>
                                          <p:spTgt spid="26"/>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up)">
                                      <p:cBhvr>
                                        <p:cTn id="95" dur="500"/>
                                        <p:tgtEl>
                                          <p:spTgt spid="48"/>
                                        </p:tgtEl>
                                      </p:cBhvr>
                                    </p:animEffect>
                                  </p:childTnLst>
                                </p:cTn>
                              </p:par>
                            </p:childTnLst>
                          </p:cTn>
                        </p:par>
                        <p:par>
                          <p:cTn id="96" fill="hold">
                            <p:stCondLst>
                              <p:cond delay="500"/>
                            </p:stCondLst>
                            <p:childTnLst>
                              <p:par>
                                <p:cTn id="97" presetID="6" presetClass="entr" presetSubtype="32"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circle(out)">
                                      <p:cBhvr>
                                        <p:cTn id="99" dur="500"/>
                                        <p:tgtEl>
                                          <p:spTgt spid="28"/>
                                        </p:tgtEl>
                                      </p:cBhvr>
                                    </p:animEffect>
                                  </p:childTnLst>
                                </p:cTn>
                              </p:par>
                            </p:childTnLst>
                          </p:cTn>
                        </p:par>
                        <p:par>
                          <p:cTn id="100" fill="hold">
                            <p:stCondLst>
                              <p:cond delay="1000"/>
                            </p:stCondLst>
                            <p:childTnLst>
                              <p:par>
                                <p:cTn id="101" presetID="22" presetClass="entr" presetSubtype="2"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right)">
                                      <p:cBhvr>
                                        <p:cTn id="103" dur="500"/>
                                        <p:tgtEl>
                                          <p:spTgt spid="29"/>
                                        </p:tgtEl>
                                      </p:cBhvr>
                                    </p:animEffect>
                                  </p:childTnLst>
                                </p:cTn>
                              </p:par>
                            </p:childTnLst>
                          </p:cTn>
                        </p:par>
                        <p:par>
                          <p:cTn id="104" fill="hold">
                            <p:stCondLst>
                              <p:cond delay="1500"/>
                            </p:stCondLst>
                            <p:childTnLst>
                              <p:par>
                                <p:cTn id="105" presetID="22" presetClass="entr" presetSubtype="2"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right)">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up)">
                                      <p:cBhvr>
                                        <p:cTn id="112" dur="500"/>
                                        <p:tgtEl>
                                          <p:spTgt spid="51"/>
                                        </p:tgtEl>
                                      </p:cBhvr>
                                    </p:animEffect>
                                  </p:childTnLst>
                                </p:cTn>
                              </p:par>
                            </p:childTnLst>
                          </p:cTn>
                        </p:par>
                        <p:par>
                          <p:cTn id="113" fill="hold">
                            <p:stCondLst>
                              <p:cond delay="500"/>
                            </p:stCondLst>
                            <p:childTnLst>
                              <p:par>
                                <p:cTn id="114" presetID="6" presetClass="entr" presetSubtype="32"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circle(out)">
                                      <p:cBhvr>
                                        <p:cTn id="116" dur="500"/>
                                        <p:tgtEl>
                                          <p:spTgt spid="32"/>
                                        </p:tgtEl>
                                      </p:cBhvr>
                                    </p:animEffect>
                                  </p:childTnLst>
                                </p:cTn>
                              </p:par>
                            </p:childTnLst>
                          </p:cTn>
                        </p:par>
                        <p:par>
                          <p:cTn id="117" fill="hold">
                            <p:stCondLst>
                              <p:cond delay="1000"/>
                            </p:stCondLst>
                            <p:childTnLst>
                              <p:par>
                                <p:cTn id="118" presetID="22" presetClass="entr" presetSubtype="8" fill="hold" nodeType="after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wipe(left)">
                                      <p:cBhvr>
                                        <p:cTn id="120" dur="500"/>
                                        <p:tgtEl>
                                          <p:spTgt spid="33"/>
                                        </p:tgtEl>
                                      </p:cBhvr>
                                    </p:animEffect>
                                  </p:childTnLst>
                                </p:cTn>
                              </p:par>
                            </p:childTnLst>
                          </p:cTn>
                        </p:par>
                        <p:par>
                          <p:cTn id="121" fill="hold">
                            <p:stCondLst>
                              <p:cond delay="1500"/>
                            </p:stCondLst>
                            <p:childTnLst>
                              <p:par>
                                <p:cTn id="122" presetID="22" presetClass="entr" presetSubtype="8"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8" grpId="0" animBg="1"/>
      <p:bldP spid="24" grpId="0" animBg="1"/>
      <p:bldP spid="21" grpId="0" animBg="1"/>
      <p:bldP spid="7" grpId="0" animBg="1"/>
      <p:bldP spid="13" grpId="0" animBg="1"/>
      <p:bldP spid="17" grpId="0" animBg="1"/>
      <p:bldP spid="20" grpId="0" animBg="1"/>
      <p:bldP spid="23" grpId="0" animBg="1"/>
      <p:bldP spid="25" grpId="0" animBg="1"/>
      <p:bldP spid="27" grpId="0" animBg="1"/>
      <p:bldP spid="28" grpId="0" animBg="1"/>
      <p:bldP spid="31" grpId="0" animBg="1"/>
      <p:bldP spid="3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59</a:t>
            </a:fld>
            <a:endParaRPr lang="fr-FR" dirty="0">
              <a:solidFill>
                <a:schemeClr val="bg1">
                  <a:lumMod val="75000"/>
                </a:schemeClr>
              </a:solidFill>
            </a:endParaRPr>
          </a:p>
        </p:txBody>
      </p:sp>
      <p:sp>
        <p:nvSpPr>
          <p:cNvPr id="2" name="Rectangle 1"/>
          <p:cNvSpPr/>
          <p:nvPr/>
        </p:nvSpPr>
        <p:spPr>
          <a:xfrm>
            <a:off x="-15308" y="-26422"/>
            <a:ext cx="9159308" cy="5169921"/>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656812" y="424328"/>
            <a:ext cx="2883502" cy="954107"/>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Les chefs des prêtres et les pharisiens demande à Pilate la surveillance du sépulcre de Yahusha</a:t>
            </a:r>
          </a:p>
        </p:txBody>
      </p:sp>
      <p:sp>
        <p:nvSpPr>
          <p:cNvPr id="14" name="ZoneTexte 13"/>
          <p:cNvSpPr txBox="1"/>
          <p:nvPr/>
        </p:nvSpPr>
        <p:spPr>
          <a:xfrm rot="10800000" flipV="1">
            <a:off x="658988" y="2022109"/>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Le tombeau est scellé et une garde romaine y est postée</a:t>
            </a:r>
          </a:p>
        </p:txBody>
      </p:sp>
      <p:sp>
        <p:nvSpPr>
          <p:cNvPr id="24" name="Rectangle à coins arrondis 23"/>
          <p:cNvSpPr/>
          <p:nvPr/>
        </p:nvSpPr>
        <p:spPr>
          <a:xfrm>
            <a:off x="4247964" y="0"/>
            <a:ext cx="648072" cy="51434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32345" y="206076"/>
            <a:ext cx="3049488" cy="914400"/>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116650">
            <a:off x="361589" y="324721"/>
            <a:ext cx="2562606" cy="677108"/>
          </a:xfrm>
          <a:prstGeom prst="rect">
            <a:avLst/>
          </a:prstGeom>
          <a:noFill/>
        </p:spPr>
        <p:txBody>
          <a:bodyPr wrap="square" rtlCol="0">
            <a:spAutoFit/>
          </a:bodyPr>
          <a:lstStyle/>
          <a:p>
            <a:pPr algn="ctr"/>
            <a:r>
              <a:rPr lang="fr-FR" sz="2000" dirty="0">
                <a:solidFill>
                  <a:srgbClr val="00B0F0"/>
                </a:solidFill>
                <a:latin typeface="Broadway" panose="04040905080B02020502" pitchFamily="82" charset="0"/>
              </a:rPr>
              <a:t>Jeudi 15 </a:t>
            </a:r>
            <a:r>
              <a:rPr lang="fr-FR" sz="2000" dirty="0" err="1">
                <a:solidFill>
                  <a:srgbClr val="00B0F0"/>
                </a:solidFill>
                <a:latin typeface="Broadway" panose="04040905080B02020502" pitchFamily="82" charset="0"/>
              </a:rPr>
              <a:t>aviv</a:t>
            </a:r>
            <a:endParaRPr lang="fr-FR" sz="2000" dirty="0">
              <a:solidFill>
                <a:srgbClr val="00B0F0"/>
              </a:solidFill>
              <a:latin typeface="Broadway" panose="04040905080B02020502" pitchFamily="82" charset="0"/>
            </a:endParaRPr>
          </a:p>
          <a:p>
            <a:pPr algn="ctr"/>
            <a:r>
              <a:rPr lang="fr-FR" dirty="0">
                <a:solidFill>
                  <a:srgbClr val="00B0F0"/>
                </a:solidFill>
                <a:latin typeface="Broadway" panose="04040905080B02020502" pitchFamily="82" charset="0"/>
              </a:rPr>
              <a:t>(1</a:t>
            </a:r>
            <a:r>
              <a:rPr lang="fr-FR" baseline="30000" dirty="0">
                <a:solidFill>
                  <a:srgbClr val="00B0F0"/>
                </a:solidFill>
                <a:latin typeface="Broadway" panose="04040905080B02020502" pitchFamily="82" charset="0"/>
              </a:rPr>
              <a:t>er</a:t>
            </a:r>
            <a:r>
              <a:rPr lang="fr-FR" dirty="0">
                <a:solidFill>
                  <a:srgbClr val="00B0F0"/>
                </a:solidFill>
                <a:latin typeface="Broadway" panose="04040905080B02020502" pitchFamily="82" charset="0"/>
              </a:rPr>
              <a:t> Shabbat PSL)</a:t>
            </a:r>
          </a:p>
        </p:txBody>
      </p:sp>
      <p:sp>
        <p:nvSpPr>
          <p:cNvPr id="7" name="Organigramme : Connecteur 6"/>
          <p:cNvSpPr/>
          <p:nvPr/>
        </p:nvSpPr>
        <p:spPr>
          <a:xfrm>
            <a:off x="4355976" y="685358"/>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rot="10800000" flipV="1">
            <a:off x="4355976" y="2054711"/>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7" idx="6"/>
            <a:endCxn id="8" idx="1"/>
          </p:cNvCxnSpPr>
          <p:nvPr/>
        </p:nvCxnSpPr>
        <p:spPr>
          <a:xfrm>
            <a:off x="4788024" y="901382"/>
            <a:ext cx="8687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13" idx="6"/>
          </p:cNvCxnSpPr>
          <p:nvPr/>
        </p:nvCxnSpPr>
        <p:spPr>
          <a:xfrm flipH="1">
            <a:off x="3539308" y="2270735"/>
            <a:ext cx="8166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24" idx="0"/>
            <a:endCxn id="7" idx="0"/>
          </p:cNvCxnSpPr>
          <p:nvPr/>
        </p:nvCxnSpPr>
        <p:spPr>
          <a:xfrm>
            <a:off x="4572000" y="0"/>
            <a:ext cx="0" cy="685358"/>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7" idx="4"/>
            <a:endCxn id="13" idx="0"/>
          </p:cNvCxnSpPr>
          <p:nvPr/>
        </p:nvCxnSpPr>
        <p:spPr>
          <a:xfrm>
            <a:off x="4572000" y="1117406"/>
            <a:ext cx="0" cy="93730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13" idx="4"/>
            <a:endCxn id="24" idx="2"/>
          </p:cNvCxnSpPr>
          <p:nvPr/>
        </p:nvCxnSpPr>
        <p:spPr>
          <a:xfrm>
            <a:off x="4572000" y="2486759"/>
            <a:ext cx="0" cy="265674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90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500"/>
                            </p:stCondLst>
                            <p:childTnLst>
                              <p:par>
                                <p:cTn id="29" presetID="6" presetClass="entr" presetSubtype="3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out)">
                                      <p:cBhvr>
                                        <p:cTn id="31" dur="500"/>
                                        <p:tgtEl>
                                          <p:spTgt spid="13"/>
                                        </p:tgtEl>
                                      </p:cBhvr>
                                    </p:animEffect>
                                  </p:childTnLst>
                                </p:cTn>
                              </p:par>
                            </p:childTnLst>
                          </p:cTn>
                        </p:par>
                        <p:par>
                          <p:cTn id="32" fill="hold">
                            <p:stCondLst>
                              <p:cond delay="1000"/>
                            </p:stCondLst>
                            <p:childTnLst>
                              <p:par>
                                <p:cTn id="33" presetID="2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par>
                          <p:cTn id="36" fill="hold">
                            <p:stCondLst>
                              <p:cond delay="15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4" grpId="0" animBg="1"/>
      <p:bldP spid="7"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2169"/>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6</a:t>
            </a:fld>
            <a:endParaRPr lang="fr-FR" dirty="0">
              <a:solidFill>
                <a:schemeClr val="bg1">
                  <a:lumMod val="75000"/>
                </a:schemeClr>
              </a:solidFill>
            </a:endParaRPr>
          </a:p>
        </p:txBody>
      </p:sp>
      <p:sp>
        <p:nvSpPr>
          <p:cNvPr id="23" name="Rectangle 22"/>
          <p:cNvSpPr/>
          <p:nvPr/>
        </p:nvSpPr>
        <p:spPr>
          <a:xfrm>
            <a:off x="2117741" y="265082"/>
            <a:ext cx="5083929" cy="400110"/>
          </a:xfrm>
          <a:prstGeom prst="rect">
            <a:avLst/>
          </a:prstGeom>
          <a:ln w="19050">
            <a:solidFill>
              <a:schemeClr val="bg1"/>
            </a:solidFill>
          </a:ln>
        </p:spPr>
        <p:txBody>
          <a:bodyPr wrap="square">
            <a:spAutoFit/>
          </a:bodyPr>
          <a:lstStyle/>
          <a:p>
            <a:pPr lvl="0" algn="ctr"/>
            <a:r>
              <a:rPr lang="fr-F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 la Crucifixion : 2 jours avant la pâque</a:t>
            </a:r>
            <a:endParaRPr lang="fr-FR" sz="1600" b="1" dirty="0">
              <a:solidFill>
                <a:srgbClr val="FF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3"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166" y="142567"/>
            <a:ext cx="633010" cy="633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2" name="AutoShape 4" descr="Image result for red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AutoShape 6" descr="Image result for red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AutoShape 10" descr="Image result for red cro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ZoneTexte 62"/>
          <p:cNvSpPr txBox="1"/>
          <p:nvPr/>
        </p:nvSpPr>
        <p:spPr>
          <a:xfrm>
            <a:off x="7412030" y="2253821"/>
            <a:ext cx="1493787" cy="89399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FF0000"/>
                </a:solidFill>
                <a:latin typeface="Arial" panose="020B0604020202020204" pitchFamily="34" charset="0"/>
                <a:cs typeface="Arial" panose="020B0604020202020204" pitchFamily="34" charset="0"/>
              </a:rPr>
              <a:t>14 </a:t>
            </a:r>
            <a:r>
              <a:rPr lang="fr-FR" sz="1600" dirty="0" err="1">
                <a:solidFill>
                  <a:srgbClr val="FF0000"/>
                </a:solidFill>
                <a:latin typeface="Arial" panose="020B0604020202020204" pitchFamily="34" charset="0"/>
                <a:cs typeface="Arial" panose="020B0604020202020204" pitchFamily="34" charset="0"/>
              </a:rPr>
              <a:t>aviv</a:t>
            </a:r>
            <a:endParaRPr lang="fr-FR" sz="1600" b="1" dirty="0">
              <a:solidFill>
                <a:srgbClr val="FF0000"/>
              </a:solidFill>
              <a:latin typeface="Arial" panose="020B0604020202020204" pitchFamily="34" charset="0"/>
              <a:cs typeface="Arial" panose="020B0604020202020204" pitchFamily="34" charset="0"/>
            </a:endParaRPr>
          </a:p>
        </p:txBody>
      </p:sp>
      <p:sp>
        <p:nvSpPr>
          <p:cNvPr id="24" name="ZoneTexte 23"/>
          <p:cNvSpPr txBox="1"/>
          <p:nvPr/>
        </p:nvSpPr>
        <p:spPr>
          <a:xfrm>
            <a:off x="413595" y="2253821"/>
            <a:ext cx="1377034" cy="89399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DF57FF"/>
                </a:solidFill>
                <a:latin typeface="Arial" panose="020B0604020202020204" pitchFamily="34" charset="0"/>
                <a:cs typeface="Arial" panose="020B0604020202020204" pitchFamily="34" charset="0"/>
              </a:rPr>
              <a:t>12 </a:t>
            </a:r>
            <a:r>
              <a:rPr lang="fr-FR" sz="1600" dirty="0" err="1">
                <a:solidFill>
                  <a:srgbClr val="DF57FF"/>
                </a:solidFill>
                <a:latin typeface="Arial" panose="020B0604020202020204" pitchFamily="34" charset="0"/>
                <a:cs typeface="Arial" panose="020B0604020202020204" pitchFamily="34" charset="0"/>
              </a:rPr>
              <a:t>aviv</a:t>
            </a:r>
            <a:endParaRPr lang="fr-FR" sz="1600" dirty="0">
              <a:solidFill>
                <a:srgbClr val="DF57FF"/>
              </a:solidFill>
              <a:latin typeface="Arial" panose="020B0604020202020204" pitchFamily="34" charset="0"/>
              <a:cs typeface="Arial" panose="020B0604020202020204" pitchFamily="34" charset="0"/>
            </a:endParaRPr>
          </a:p>
        </p:txBody>
      </p:sp>
      <p:sp>
        <p:nvSpPr>
          <p:cNvPr id="57" name="ZoneTexte 56"/>
          <p:cNvSpPr txBox="1"/>
          <p:nvPr/>
        </p:nvSpPr>
        <p:spPr>
          <a:xfrm>
            <a:off x="6040351" y="2253821"/>
            <a:ext cx="1371679" cy="89399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FF0000"/>
                </a:solidFill>
                <a:latin typeface="Arial" panose="020B0604020202020204" pitchFamily="34" charset="0"/>
                <a:cs typeface="Arial" panose="020B0604020202020204" pitchFamily="34" charset="0"/>
              </a:rPr>
              <a:t>14 </a:t>
            </a:r>
            <a:r>
              <a:rPr lang="fr-FR" sz="1600" dirty="0" err="1">
                <a:solidFill>
                  <a:srgbClr val="FF0000"/>
                </a:solidFill>
                <a:latin typeface="Arial" panose="020B0604020202020204" pitchFamily="34" charset="0"/>
                <a:cs typeface="Arial" panose="020B0604020202020204" pitchFamily="34" charset="0"/>
              </a:rPr>
              <a:t>aviv</a:t>
            </a:r>
            <a:endParaRPr lang="fr-FR" sz="1600" dirty="0">
              <a:solidFill>
                <a:srgbClr val="FF0000"/>
              </a:solidFill>
              <a:latin typeface="Arial" panose="020B0604020202020204" pitchFamily="34" charset="0"/>
              <a:cs typeface="Arial" panose="020B0604020202020204" pitchFamily="34" charset="0"/>
            </a:endParaRPr>
          </a:p>
          <a:p>
            <a:pPr algn="ctr"/>
            <a:r>
              <a:rPr lang="fr-FR" sz="1600" dirty="0">
                <a:solidFill>
                  <a:srgbClr val="FF0000"/>
                </a:solidFill>
                <a:latin typeface="Arial" panose="020B0604020202020204" pitchFamily="34" charset="0"/>
                <a:cs typeface="Arial" panose="020B0604020202020204" pitchFamily="34" charset="0"/>
              </a:rPr>
              <a:t>Pâque</a:t>
            </a:r>
          </a:p>
          <a:p>
            <a:pPr algn="ctr"/>
            <a:r>
              <a:rPr lang="fr-FR" sz="1600" dirty="0">
                <a:solidFill>
                  <a:srgbClr val="FF0000"/>
                </a:solidFill>
                <a:latin typeface="Arial" panose="020B0604020202020204" pitchFamily="34" charset="0"/>
                <a:cs typeface="Arial" panose="020B0604020202020204" pitchFamily="34" charset="0"/>
              </a:rPr>
              <a:t>Crucifixion</a:t>
            </a:r>
          </a:p>
        </p:txBody>
      </p:sp>
      <p:sp>
        <p:nvSpPr>
          <p:cNvPr id="38" name="ZoneTexte 37"/>
          <p:cNvSpPr txBox="1"/>
          <p:nvPr/>
        </p:nvSpPr>
        <p:spPr>
          <a:xfrm>
            <a:off x="3238140" y="2246222"/>
            <a:ext cx="1427865" cy="90159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2DFFAA"/>
                </a:solidFill>
                <a:latin typeface="Arial" panose="020B0604020202020204" pitchFamily="34" charset="0"/>
                <a:cs typeface="Arial" panose="020B0604020202020204" pitchFamily="34" charset="0"/>
              </a:rPr>
              <a:t>13 </a:t>
            </a:r>
            <a:r>
              <a:rPr lang="fr-FR" sz="1600" dirty="0" err="1">
                <a:solidFill>
                  <a:srgbClr val="2DFFAA"/>
                </a:solidFill>
                <a:latin typeface="Arial" panose="020B0604020202020204" pitchFamily="34" charset="0"/>
                <a:cs typeface="Arial" panose="020B0604020202020204" pitchFamily="34" charset="0"/>
              </a:rPr>
              <a:t>aviv</a:t>
            </a:r>
            <a:endParaRPr lang="fr-FR" sz="1600" dirty="0">
              <a:solidFill>
                <a:srgbClr val="2DFFAA"/>
              </a:solidFill>
              <a:latin typeface="Arial" panose="020B0604020202020204" pitchFamily="34" charset="0"/>
              <a:cs typeface="Arial" panose="020B0604020202020204" pitchFamily="34" charset="0"/>
            </a:endParaRPr>
          </a:p>
        </p:txBody>
      </p:sp>
      <p:sp>
        <p:nvSpPr>
          <p:cNvPr id="33" name="ZoneTexte 32"/>
          <p:cNvSpPr txBox="1"/>
          <p:nvPr/>
        </p:nvSpPr>
        <p:spPr>
          <a:xfrm>
            <a:off x="1810275" y="2238623"/>
            <a:ext cx="1427865" cy="90919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DF57FF"/>
                </a:solidFill>
                <a:latin typeface="Arial" panose="020B0604020202020204" pitchFamily="34" charset="0"/>
                <a:cs typeface="Arial" panose="020B0604020202020204" pitchFamily="34" charset="0"/>
              </a:rPr>
              <a:t>12 </a:t>
            </a:r>
            <a:r>
              <a:rPr lang="fr-FR" sz="1600" dirty="0" err="1">
                <a:solidFill>
                  <a:srgbClr val="DF57FF"/>
                </a:solidFill>
                <a:latin typeface="Arial" panose="020B0604020202020204" pitchFamily="34" charset="0"/>
                <a:cs typeface="Arial" panose="020B0604020202020204" pitchFamily="34" charset="0"/>
              </a:rPr>
              <a:t>aviv</a:t>
            </a:r>
            <a:endParaRPr lang="fr-FR" sz="1600" b="1" dirty="0">
              <a:solidFill>
                <a:srgbClr val="DF57FF"/>
              </a:solidFill>
              <a:latin typeface="Arial" panose="020B0604020202020204" pitchFamily="34" charset="0"/>
              <a:cs typeface="Arial" panose="020B0604020202020204" pitchFamily="34" charset="0"/>
            </a:endParaRPr>
          </a:p>
        </p:txBody>
      </p:sp>
      <p:sp>
        <p:nvSpPr>
          <p:cNvPr id="34" name="ZoneTexte 33"/>
          <p:cNvSpPr txBox="1"/>
          <p:nvPr/>
        </p:nvSpPr>
        <p:spPr>
          <a:xfrm>
            <a:off x="4666005" y="2250756"/>
            <a:ext cx="1365963"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2DFFAA"/>
                </a:solidFill>
                <a:latin typeface="Arial" panose="020B0604020202020204" pitchFamily="34" charset="0"/>
                <a:cs typeface="Arial" panose="020B0604020202020204" pitchFamily="34" charset="0"/>
              </a:rPr>
              <a:t>13 </a:t>
            </a:r>
            <a:r>
              <a:rPr lang="fr-FR" sz="1600" dirty="0" err="1">
                <a:solidFill>
                  <a:srgbClr val="2DFFAA"/>
                </a:solidFill>
                <a:latin typeface="Arial" panose="020B0604020202020204" pitchFamily="34" charset="0"/>
                <a:cs typeface="Arial" panose="020B0604020202020204" pitchFamily="34" charset="0"/>
              </a:rPr>
              <a:t>aviv</a:t>
            </a:r>
            <a:endParaRPr lang="fr-FR" sz="1600" b="1" dirty="0">
              <a:solidFill>
                <a:srgbClr val="2DFFAA"/>
              </a:solidFill>
              <a:latin typeface="Arial" panose="020B0604020202020204" pitchFamily="34" charset="0"/>
              <a:cs typeface="Arial" panose="020B0604020202020204" pitchFamily="34" charset="0"/>
            </a:endParaRPr>
          </a:p>
        </p:txBody>
      </p:sp>
      <p:sp>
        <p:nvSpPr>
          <p:cNvPr id="43" name="ZoneTexte 42"/>
          <p:cNvSpPr txBox="1"/>
          <p:nvPr/>
        </p:nvSpPr>
        <p:spPr>
          <a:xfrm>
            <a:off x="413595" y="987574"/>
            <a:ext cx="8492222" cy="492443"/>
          </a:xfrm>
          <a:prstGeom prst="rect">
            <a:avLst/>
          </a:prstGeom>
          <a:noFill/>
          <a:ln w="28575">
            <a:solidFill>
              <a:srgbClr val="DF57FF"/>
            </a:solidFill>
            <a:prstDash val="dash"/>
          </a:ln>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bg1">
                    <a:lumMod val="95000"/>
                  </a:schemeClr>
                </a:solidFill>
                <a:latin typeface="Arial" panose="020B0604020202020204" pitchFamily="34" charset="0"/>
                <a:cs typeface="Arial" panose="020B0604020202020204" pitchFamily="34" charset="0"/>
              </a:rPr>
              <a:t>« Vous savez que </a:t>
            </a:r>
            <a:r>
              <a:rPr lang="fr-FR" sz="1300" b="1" dirty="0">
                <a:solidFill>
                  <a:srgbClr val="25C6FF"/>
                </a:solidFill>
                <a:latin typeface="Arial" panose="020B0604020202020204" pitchFamily="34" charset="0"/>
                <a:cs typeface="Arial" panose="020B0604020202020204" pitchFamily="34" charset="0"/>
              </a:rPr>
              <a:t>dans deux jours</a:t>
            </a:r>
            <a:r>
              <a:rPr lang="fr-FR" sz="1300" b="1" dirty="0">
                <a:solidFill>
                  <a:schemeClr val="bg1">
                    <a:lumMod val="95000"/>
                  </a:schemeClr>
                </a:solidFill>
                <a:latin typeface="Arial" panose="020B0604020202020204" pitchFamily="34" charset="0"/>
                <a:cs typeface="Arial" panose="020B0604020202020204" pitchFamily="34" charset="0"/>
              </a:rPr>
              <a:t> </a:t>
            </a:r>
            <a:r>
              <a:rPr lang="fr-FR" sz="1300" dirty="0">
                <a:solidFill>
                  <a:schemeClr val="bg1">
                    <a:lumMod val="95000"/>
                  </a:schemeClr>
                </a:solidFill>
                <a:latin typeface="Arial" panose="020B0604020202020204" pitchFamily="34" charset="0"/>
                <a:cs typeface="Arial" panose="020B0604020202020204" pitchFamily="34" charset="0"/>
              </a:rPr>
              <a:t>la </a:t>
            </a:r>
            <a:r>
              <a:rPr lang="fr-FR" sz="1300" b="1" dirty="0">
                <a:solidFill>
                  <a:srgbClr val="FF0000"/>
                </a:solidFill>
                <a:latin typeface="Arial" panose="020B0604020202020204" pitchFamily="34" charset="0"/>
                <a:cs typeface="Arial" panose="020B0604020202020204" pitchFamily="34" charset="0"/>
              </a:rPr>
              <a:t>pâque</a:t>
            </a:r>
            <a:r>
              <a:rPr lang="fr-FR" sz="1300" dirty="0">
                <a:solidFill>
                  <a:schemeClr val="tx1">
                    <a:lumMod val="95000"/>
                    <a:lumOff val="5000"/>
                  </a:schemeClr>
                </a:solidFill>
                <a:latin typeface="Arial" panose="020B0604020202020204" pitchFamily="34" charset="0"/>
                <a:cs typeface="Arial" panose="020B0604020202020204" pitchFamily="34" charset="0"/>
              </a:rPr>
              <a:t> </a:t>
            </a:r>
            <a:r>
              <a:rPr lang="fr-FR" sz="1300" u="sng" dirty="0">
                <a:solidFill>
                  <a:schemeClr val="bg1">
                    <a:lumMod val="95000"/>
                  </a:schemeClr>
                </a:solidFill>
                <a:latin typeface="Arial" panose="020B0604020202020204" pitchFamily="34" charset="0"/>
                <a:cs typeface="Arial" panose="020B0604020202020204" pitchFamily="34" charset="0"/>
              </a:rPr>
              <a:t>se fera</a:t>
            </a:r>
            <a:r>
              <a:rPr lang="fr-FR" sz="1300" dirty="0">
                <a:solidFill>
                  <a:schemeClr val="bg1">
                    <a:lumMod val="95000"/>
                  </a:schemeClr>
                </a:solidFill>
                <a:latin typeface="Arial" panose="020B0604020202020204" pitchFamily="34" charset="0"/>
                <a:cs typeface="Arial" panose="020B0604020202020204" pitchFamily="34" charset="0"/>
              </a:rPr>
              <a:t>, et que le Fils de l'homme sera livré pour être </a:t>
            </a:r>
            <a:r>
              <a:rPr lang="fr-FR" sz="1300" u="sng" dirty="0">
                <a:solidFill>
                  <a:schemeClr val="bg1">
                    <a:lumMod val="95000"/>
                  </a:schemeClr>
                </a:solidFill>
                <a:latin typeface="Arial" panose="020B0604020202020204" pitchFamily="34" charset="0"/>
                <a:cs typeface="Arial" panose="020B0604020202020204" pitchFamily="34" charset="0"/>
              </a:rPr>
              <a:t>crucifié</a:t>
            </a:r>
            <a:r>
              <a:rPr lang="fr-FR" sz="1300" dirty="0">
                <a:solidFill>
                  <a:schemeClr val="bg1">
                    <a:lumMod val="95000"/>
                  </a:schemeClr>
                </a:solidFill>
                <a:latin typeface="Arial" panose="020B0604020202020204" pitchFamily="34" charset="0"/>
                <a:cs typeface="Arial" panose="020B0604020202020204" pitchFamily="34" charset="0"/>
              </a:rPr>
              <a:t>. » </a:t>
            </a:r>
            <a:r>
              <a:rPr lang="fr-FR" sz="1300" dirty="0">
                <a:solidFill>
                  <a:srgbClr val="FFFF66"/>
                </a:solidFill>
                <a:latin typeface="Arial" panose="020B0604020202020204" pitchFamily="34" charset="0"/>
                <a:cs typeface="Arial" panose="020B0604020202020204" pitchFamily="34" charset="0"/>
              </a:rPr>
              <a:t>(Matt 26.2)</a:t>
            </a:r>
          </a:p>
        </p:txBody>
      </p:sp>
      <p:sp>
        <p:nvSpPr>
          <p:cNvPr id="46" name="ZoneTexte 45"/>
          <p:cNvSpPr txBox="1"/>
          <p:nvPr/>
        </p:nvSpPr>
        <p:spPr>
          <a:xfrm>
            <a:off x="413595" y="4155926"/>
            <a:ext cx="4006329" cy="692497"/>
          </a:xfrm>
          <a:prstGeom prst="rect">
            <a:avLst/>
          </a:prstGeom>
          <a:solidFill>
            <a:schemeClr val="accent4">
              <a:lumMod val="40000"/>
              <a:lumOff val="60000"/>
            </a:schemeClr>
          </a:solidFill>
          <a:ln w="57150">
            <a:solidFill>
              <a:srgbClr val="DF57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Le parfum est répandu sur la tête de Yahusha, l’embaumant en vue de son enterrement.</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(Matt 26.7/12)</a:t>
            </a:r>
            <a:endParaRPr lang="fr-FR" sz="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1" name="Right Brace 7"/>
          <p:cNvSpPr/>
          <p:nvPr/>
        </p:nvSpPr>
        <p:spPr>
          <a:xfrm rot="16200000">
            <a:off x="7329538" y="662343"/>
            <a:ext cx="278709" cy="2873849"/>
          </a:xfrm>
          <a:prstGeom prst="rightBrace">
            <a:avLst>
              <a:gd name="adj1" fmla="val 49272"/>
              <a:gd name="adj2"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58" name="Right Brace 7"/>
          <p:cNvSpPr/>
          <p:nvPr/>
        </p:nvSpPr>
        <p:spPr>
          <a:xfrm rot="16200000">
            <a:off x="4499892" y="698161"/>
            <a:ext cx="278709" cy="2802210"/>
          </a:xfrm>
          <a:prstGeom prst="rightBrace">
            <a:avLst>
              <a:gd name="adj1" fmla="val 49272"/>
              <a:gd name="adj2" fmla="val 50000"/>
            </a:avLst>
          </a:prstGeom>
          <a:solidFill>
            <a:srgbClr val="2DFFAA"/>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59" name="Right Brace 7"/>
          <p:cNvSpPr/>
          <p:nvPr/>
        </p:nvSpPr>
        <p:spPr>
          <a:xfrm rot="16200000">
            <a:off x="1694112" y="694594"/>
            <a:ext cx="263511" cy="2824545"/>
          </a:xfrm>
          <a:prstGeom prst="rightBrace">
            <a:avLst>
              <a:gd name="adj1" fmla="val 49272"/>
              <a:gd name="adj2" fmla="val 50000"/>
            </a:avLst>
          </a:prstGeom>
          <a:solidFill>
            <a:srgbClr val="DF57FF"/>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67" name="Organigramme : Connecteur 66"/>
          <p:cNvSpPr/>
          <p:nvPr/>
        </p:nvSpPr>
        <p:spPr>
          <a:xfrm>
            <a:off x="4459044" y="1654459"/>
            <a:ext cx="345924" cy="346249"/>
          </a:xfrm>
          <a:prstGeom prst="flowChartConnector">
            <a:avLst/>
          </a:prstGeom>
          <a:solidFill>
            <a:schemeClr val="bg1">
              <a:lumMod val="95000"/>
            </a:schemeClr>
          </a:solidFill>
          <a:ln>
            <a:solidFill>
              <a:srgbClr val="2D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4419924" y="1654854"/>
            <a:ext cx="499503" cy="369332"/>
          </a:xfrm>
          <a:prstGeom prst="rect">
            <a:avLst/>
          </a:prstGeom>
          <a:noFill/>
        </p:spPr>
        <p:txBody>
          <a:bodyPr wrap="square" rtlCol="0">
            <a:spAutoFit/>
          </a:bodyPr>
          <a:lstStyle/>
          <a:p>
            <a:r>
              <a:rPr lang="fr-FR" dirty="0">
                <a:solidFill>
                  <a:srgbClr val="2DFFAA"/>
                </a:solidFill>
              </a:rPr>
              <a:t>1</a:t>
            </a:r>
            <a:r>
              <a:rPr lang="fr-FR" baseline="30000" dirty="0">
                <a:solidFill>
                  <a:srgbClr val="2DFFAA"/>
                </a:solidFill>
              </a:rPr>
              <a:t>er</a:t>
            </a:r>
          </a:p>
        </p:txBody>
      </p:sp>
      <p:sp>
        <p:nvSpPr>
          <p:cNvPr id="68" name="Organigramme : Connecteur 67"/>
          <p:cNvSpPr/>
          <p:nvPr/>
        </p:nvSpPr>
        <p:spPr>
          <a:xfrm>
            <a:off x="7295930" y="1633734"/>
            <a:ext cx="345924" cy="346249"/>
          </a:xfrm>
          <a:prstGeom prst="flowChartConnector">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7295930" y="1610651"/>
            <a:ext cx="393812" cy="369332"/>
          </a:xfrm>
          <a:prstGeom prst="rect">
            <a:avLst/>
          </a:prstGeom>
          <a:noFill/>
        </p:spPr>
        <p:txBody>
          <a:bodyPr wrap="square" rtlCol="0">
            <a:spAutoFit/>
          </a:bodyPr>
          <a:lstStyle/>
          <a:p>
            <a:r>
              <a:rPr lang="fr-FR" dirty="0">
                <a:solidFill>
                  <a:srgbClr val="FF0000"/>
                </a:solidFill>
              </a:rPr>
              <a:t>2</a:t>
            </a:r>
            <a:r>
              <a:rPr lang="fr-FR" baseline="30000" dirty="0">
                <a:solidFill>
                  <a:srgbClr val="FF0000"/>
                </a:solidFill>
              </a:rPr>
              <a:t>e</a:t>
            </a:r>
            <a:r>
              <a:rPr lang="fr-FR" dirty="0">
                <a:solidFill>
                  <a:srgbClr val="FF0000"/>
                </a:solidFill>
              </a:rPr>
              <a:t> </a:t>
            </a:r>
          </a:p>
        </p:txBody>
      </p:sp>
      <p:cxnSp>
        <p:nvCxnSpPr>
          <p:cNvPr id="13" name="Connecteur droit avec flèche 12"/>
          <p:cNvCxnSpPr/>
          <p:nvPr/>
        </p:nvCxnSpPr>
        <p:spPr>
          <a:xfrm flipV="1">
            <a:off x="1102114" y="3147819"/>
            <a:ext cx="0" cy="1008107"/>
          </a:xfrm>
          <a:prstGeom prst="straightConnector1">
            <a:avLst/>
          </a:prstGeom>
          <a:ln w="19050">
            <a:solidFill>
              <a:srgbClr val="DF57FF"/>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154753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xEl>
                                              <p:pRg st="0" end="0"/>
                                            </p:txEl>
                                          </p:spTgt>
                                        </p:tgtEl>
                                        <p:attrNameLst>
                                          <p:attrName>style.visibility</p:attrName>
                                        </p:attrNameLst>
                                      </p:cBhvr>
                                      <p:to>
                                        <p:strVal val="visible"/>
                                      </p:to>
                                    </p:set>
                                    <p:animEffect transition="in" filter="fade">
                                      <p:cBhvr>
                                        <p:cTn id="12" dur="500"/>
                                        <p:tgtEl>
                                          <p:spTgt spid="5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7">
                                            <p:txEl>
                                              <p:pRg st="1" end="1"/>
                                            </p:txEl>
                                          </p:spTgt>
                                        </p:tgtEl>
                                        <p:attrNameLst>
                                          <p:attrName>style.visibility</p:attrName>
                                        </p:attrNameLst>
                                      </p:cBhvr>
                                      <p:to>
                                        <p:strVal val="visible"/>
                                      </p:to>
                                    </p:set>
                                    <p:animEffect transition="in" filter="fade">
                                      <p:cBhvr>
                                        <p:cTn id="15" dur="500"/>
                                        <p:tgtEl>
                                          <p:spTgt spid="5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xEl>
                                              <p:pRg st="2" end="2"/>
                                            </p:txEl>
                                          </p:spTgt>
                                        </p:tgtEl>
                                        <p:attrNameLst>
                                          <p:attrName>style.visibility</p:attrName>
                                        </p:attrNameLst>
                                      </p:cBhvr>
                                      <p:to>
                                        <p:strVal val="visible"/>
                                      </p:to>
                                    </p:set>
                                    <p:animEffect transition="in" filter="fade">
                                      <p:cBhvr>
                                        <p:cTn id="18" dur="500"/>
                                        <p:tgtEl>
                                          <p:spTgt spid="5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xEl>
                                              <p:pRg st="0" end="0"/>
                                            </p:txEl>
                                          </p:spTgt>
                                        </p:tgtEl>
                                        <p:attrNameLst>
                                          <p:attrName>style.visibility</p:attrName>
                                        </p:attrNameLst>
                                      </p:cBhvr>
                                      <p:to>
                                        <p:strVal val="visible"/>
                                      </p:to>
                                    </p:set>
                                    <p:animEffect transition="in" filter="fade">
                                      <p:cBhvr>
                                        <p:cTn id="21" dur="500"/>
                                        <p:tgtEl>
                                          <p:spTgt spid="6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Effect transition="in" filter="fade">
                                      <p:cBhvr>
                                        <p:cTn id="26" dur="500"/>
                                        <p:tgtEl>
                                          <p:spTgt spid="38">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
                                            <p:txEl>
                                              <p:pRg st="0" end="0"/>
                                            </p:txEl>
                                          </p:spTgt>
                                        </p:tgtEl>
                                        <p:attrNameLst>
                                          <p:attrName>style.visibility</p:attrName>
                                        </p:attrNameLst>
                                      </p:cBhvr>
                                      <p:to>
                                        <p:strVal val="visible"/>
                                      </p:to>
                                    </p:set>
                                    <p:animEffect transition="in" filter="fade">
                                      <p:cBhvr>
                                        <p:cTn id="34" dur="500"/>
                                        <p:tgtEl>
                                          <p:spTgt spid="3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1" nodeType="click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par>
                                <p:cTn id="45" presetID="53" presetClass="entr" presetSubtype="16" fill="hold" grpId="1"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p:cTn id="54" dur="500" fill="hold"/>
                                        <p:tgtEl>
                                          <p:spTgt spid="65"/>
                                        </p:tgtEl>
                                        <p:attrNameLst>
                                          <p:attrName>ppt_w</p:attrName>
                                        </p:attrNameLst>
                                      </p:cBhvr>
                                      <p:tavLst>
                                        <p:tav tm="0">
                                          <p:val>
                                            <p:fltVal val="0"/>
                                          </p:val>
                                        </p:tav>
                                        <p:tav tm="100000">
                                          <p:val>
                                            <p:strVal val="#ppt_w"/>
                                          </p:val>
                                        </p:tav>
                                      </p:tavLst>
                                    </p:anim>
                                    <p:anim calcmode="lin" valueType="num">
                                      <p:cBhvr>
                                        <p:cTn id="55" dur="500" fill="hold"/>
                                        <p:tgtEl>
                                          <p:spTgt spid="65"/>
                                        </p:tgtEl>
                                        <p:attrNameLst>
                                          <p:attrName>ppt_h</p:attrName>
                                        </p:attrNameLst>
                                      </p:cBhvr>
                                      <p:tavLst>
                                        <p:tav tm="0">
                                          <p:val>
                                            <p:fltVal val="0"/>
                                          </p:val>
                                        </p:tav>
                                        <p:tav tm="100000">
                                          <p:val>
                                            <p:strVal val="#ppt_h"/>
                                          </p:val>
                                        </p:tav>
                                      </p:tavLst>
                                    </p:anim>
                                    <p:animEffect transition="in" filter="fade">
                                      <p:cBhvr>
                                        <p:cTn id="56" dur="500"/>
                                        <p:tgtEl>
                                          <p:spTgt spid="6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500" fill="hold"/>
                                        <p:tgtEl>
                                          <p:spTgt spid="68"/>
                                        </p:tgtEl>
                                        <p:attrNameLst>
                                          <p:attrName>ppt_w</p:attrName>
                                        </p:attrNameLst>
                                      </p:cBhvr>
                                      <p:tavLst>
                                        <p:tav tm="0">
                                          <p:val>
                                            <p:fltVal val="0"/>
                                          </p:val>
                                        </p:tav>
                                        <p:tav tm="100000">
                                          <p:val>
                                            <p:strVal val="#ppt_w"/>
                                          </p:val>
                                        </p:tav>
                                      </p:tavLst>
                                    </p:anim>
                                    <p:anim calcmode="lin" valueType="num">
                                      <p:cBhvr>
                                        <p:cTn id="60" dur="500" fill="hold"/>
                                        <p:tgtEl>
                                          <p:spTgt spid="68"/>
                                        </p:tgtEl>
                                        <p:attrNameLst>
                                          <p:attrName>ppt_h</p:attrName>
                                        </p:attrNameLst>
                                      </p:cBhvr>
                                      <p:tavLst>
                                        <p:tav tm="0">
                                          <p:val>
                                            <p:fltVal val="0"/>
                                          </p:val>
                                        </p:tav>
                                        <p:tav tm="100000">
                                          <p:val>
                                            <p:strVal val="#ppt_h"/>
                                          </p:val>
                                        </p:tav>
                                      </p:tavLst>
                                    </p:anim>
                                    <p:animEffect transition="in" filter="fade">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6">
                                            <p:txEl>
                                              <p:pRg st="0" end="0"/>
                                            </p:txEl>
                                          </p:spTgt>
                                        </p:tgtEl>
                                        <p:attrNameLst>
                                          <p:attrName>style.visibility</p:attrName>
                                        </p:attrNameLst>
                                      </p:cBhvr>
                                      <p:to>
                                        <p:strVal val="visible"/>
                                      </p:to>
                                    </p:set>
                                    <p:animEffect transition="in" filter="fade">
                                      <p:cBhvr>
                                        <p:cTn id="66" dur="500"/>
                                        <p:tgtEl>
                                          <p:spTgt spid="46">
                                            <p:txEl>
                                              <p:pRg st="0" end="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6">
                                            <p:txEl>
                                              <p:pRg st="1" end="1"/>
                                            </p:txEl>
                                          </p:spTgt>
                                        </p:tgtEl>
                                        <p:attrNameLst>
                                          <p:attrName>style.visibility</p:attrName>
                                        </p:attrNameLst>
                                      </p:cBhvr>
                                      <p:to>
                                        <p:strVal val="visible"/>
                                      </p:to>
                                    </p:set>
                                    <p:animEffect transition="in" filter="fade">
                                      <p:cBhvr>
                                        <p:cTn id="69" dur="500"/>
                                        <p:tgtEl>
                                          <p:spTgt spid="46">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p:bldP spid="64" grpId="1"/>
      <p:bldP spid="68" grpId="0" animBg="1"/>
      <p:bldP spid="6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60</a:t>
            </a:fld>
            <a:endParaRPr lang="fr-FR" dirty="0">
              <a:solidFill>
                <a:schemeClr val="bg1">
                  <a:lumMod val="75000"/>
                </a:schemeClr>
              </a:solidFill>
            </a:endParaRPr>
          </a:p>
        </p:txBody>
      </p:sp>
      <p:sp>
        <p:nvSpPr>
          <p:cNvPr id="2" name="Rectangle 1"/>
          <p:cNvSpPr/>
          <p:nvPr/>
        </p:nvSpPr>
        <p:spPr>
          <a:xfrm>
            <a:off x="0" y="0"/>
            <a:ext cx="9144000" cy="51435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796136" y="2238712"/>
            <a:ext cx="2883502" cy="954107"/>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Achat et préparation des aromates et des parfums, par 3 femmes, pour l’embaumement du corps de Yahusha</a:t>
            </a:r>
          </a:p>
        </p:txBody>
      </p:sp>
      <p:sp>
        <p:nvSpPr>
          <p:cNvPr id="24" name="Rectangle à coins arrondis 23"/>
          <p:cNvSpPr/>
          <p:nvPr/>
        </p:nvSpPr>
        <p:spPr>
          <a:xfrm>
            <a:off x="4247964" y="0"/>
            <a:ext cx="648072" cy="51434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32345" y="209638"/>
            <a:ext cx="3049488" cy="914400"/>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116650">
            <a:off x="361589" y="466782"/>
            <a:ext cx="2562606" cy="400110"/>
          </a:xfrm>
          <a:prstGeom prst="rect">
            <a:avLst/>
          </a:prstGeom>
          <a:noFill/>
        </p:spPr>
        <p:txBody>
          <a:bodyPr wrap="square" rtlCol="0">
            <a:spAutoFit/>
          </a:bodyPr>
          <a:lstStyle/>
          <a:p>
            <a:pPr algn="ctr"/>
            <a:r>
              <a:rPr lang="fr-FR" sz="2000" dirty="0">
                <a:solidFill>
                  <a:srgbClr val="66FF66"/>
                </a:solidFill>
                <a:latin typeface="Broadway" panose="04040905080B02020502" pitchFamily="82" charset="0"/>
              </a:rPr>
              <a:t>Vendredi 16 </a:t>
            </a:r>
            <a:r>
              <a:rPr lang="fr-FR" sz="2000" dirty="0" err="1">
                <a:solidFill>
                  <a:srgbClr val="66FF66"/>
                </a:solidFill>
                <a:latin typeface="Broadway" panose="04040905080B02020502" pitchFamily="82" charset="0"/>
              </a:rPr>
              <a:t>aviv</a:t>
            </a:r>
            <a:endParaRPr lang="fr-FR" sz="2000" dirty="0">
              <a:solidFill>
                <a:srgbClr val="66FF66"/>
              </a:solidFill>
              <a:latin typeface="Broadway" panose="04040905080B02020502" pitchFamily="82" charset="0"/>
            </a:endParaRPr>
          </a:p>
        </p:txBody>
      </p:sp>
      <p:sp>
        <p:nvSpPr>
          <p:cNvPr id="7" name="Organigramme : Connecteur 6"/>
          <p:cNvSpPr/>
          <p:nvPr/>
        </p:nvSpPr>
        <p:spPr>
          <a:xfrm>
            <a:off x="4355976" y="2499742"/>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7" idx="6"/>
            <a:endCxn id="8" idx="1"/>
          </p:cNvCxnSpPr>
          <p:nvPr/>
        </p:nvCxnSpPr>
        <p:spPr>
          <a:xfrm>
            <a:off x="4788024" y="2715766"/>
            <a:ext cx="10081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endCxn id="24" idx="2"/>
          </p:cNvCxnSpPr>
          <p:nvPr/>
        </p:nvCxnSpPr>
        <p:spPr>
          <a:xfrm flipH="1">
            <a:off x="4572000" y="2931790"/>
            <a:ext cx="7900" cy="221170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24" idx="0"/>
          </p:cNvCxnSpPr>
          <p:nvPr/>
        </p:nvCxnSpPr>
        <p:spPr>
          <a:xfrm>
            <a:off x="4572000" y="0"/>
            <a:ext cx="1" cy="249974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766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ou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61</a:t>
            </a:fld>
            <a:endParaRPr lang="fr-FR" dirty="0">
              <a:solidFill>
                <a:schemeClr val="bg1">
                  <a:lumMod val="75000"/>
                </a:schemeClr>
              </a:solidFill>
            </a:endParaRPr>
          </a:p>
        </p:txBody>
      </p:sp>
      <p:sp>
        <p:nvSpPr>
          <p:cNvPr id="2" name="Rectangle 1"/>
          <p:cNvSpPr/>
          <p:nvPr/>
        </p:nvSpPr>
        <p:spPr>
          <a:xfrm>
            <a:off x="0" y="0"/>
            <a:ext cx="9144000" cy="51435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683699" y="2752611"/>
            <a:ext cx="2883502"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Résurrection de Yahusha à la 9</a:t>
            </a:r>
            <a:r>
              <a:rPr lang="fr-FR" sz="1400" baseline="30000" dirty="0">
                <a:latin typeface="Segoe UI" panose="020B0502040204020203" pitchFamily="34" charset="0"/>
                <a:ea typeface="Segoe UI" panose="020B0502040204020203" pitchFamily="34" charset="0"/>
                <a:cs typeface="Segoe UI" panose="020B0502040204020203" pitchFamily="34" charset="0"/>
              </a:rPr>
              <a:t>e</a:t>
            </a:r>
            <a:r>
              <a:rPr lang="fr-FR" sz="1400" dirty="0">
                <a:latin typeface="Segoe UI" panose="020B0502040204020203" pitchFamily="34" charset="0"/>
                <a:ea typeface="Segoe UI" panose="020B0502040204020203" pitchFamily="34" charset="0"/>
                <a:cs typeface="Segoe UI" panose="020B0502040204020203" pitchFamily="34" charset="0"/>
              </a:rPr>
              <a:t> heure (15 heures HR)</a:t>
            </a:r>
          </a:p>
        </p:txBody>
      </p:sp>
      <p:sp>
        <p:nvSpPr>
          <p:cNvPr id="24" name="Rectangle à coins arrondis 23"/>
          <p:cNvSpPr/>
          <p:nvPr/>
        </p:nvSpPr>
        <p:spPr>
          <a:xfrm>
            <a:off x="4247964" y="0"/>
            <a:ext cx="648072" cy="51434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10800000" flipV="1">
            <a:off x="643139" y="3259228"/>
            <a:ext cx="2880320" cy="523220"/>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Résurrection des premiers corps des saints</a:t>
            </a:r>
          </a:p>
        </p:txBody>
      </p:sp>
      <p:sp>
        <p:nvSpPr>
          <p:cNvPr id="5" name="Rectangle à coins arrondis 4"/>
          <p:cNvSpPr/>
          <p:nvPr/>
        </p:nvSpPr>
        <p:spPr>
          <a:xfrm>
            <a:off x="232345" y="216389"/>
            <a:ext cx="3049488" cy="914400"/>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116650">
            <a:off x="361589" y="319645"/>
            <a:ext cx="2562606" cy="707886"/>
          </a:xfrm>
          <a:prstGeom prst="rect">
            <a:avLst/>
          </a:prstGeom>
          <a:noFill/>
        </p:spPr>
        <p:txBody>
          <a:bodyPr wrap="square" rtlCol="0">
            <a:spAutoFit/>
          </a:bodyPr>
          <a:lstStyle/>
          <a:p>
            <a:pPr algn="ctr"/>
            <a:r>
              <a:rPr lang="fr-FR" sz="2000" dirty="0">
                <a:solidFill>
                  <a:srgbClr val="00B0F0"/>
                </a:solidFill>
                <a:latin typeface="Broadway" panose="04040905080B02020502" pitchFamily="82" charset="0"/>
              </a:rPr>
              <a:t>Samedi 17 </a:t>
            </a:r>
            <a:r>
              <a:rPr lang="fr-FR" sz="2000" dirty="0" err="1">
                <a:solidFill>
                  <a:srgbClr val="00B0F0"/>
                </a:solidFill>
                <a:latin typeface="Broadway" panose="04040905080B02020502" pitchFamily="82" charset="0"/>
              </a:rPr>
              <a:t>aviv</a:t>
            </a:r>
            <a:endParaRPr lang="fr-FR" sz="2000" dirty="0">
              <a:solidFill>
                <a:srgbClr val="00B0F0"/>
              </a:solidFill>
              <a:latin typeface="Broadway" panose="04040905080B02020502" pitchFamily="82" charset="0"/>
            </a:endParaRPr>
          </a:p>
          <a:p>
            <a:pPr algn="ctr"/>
            <a:r>
              <a:rPr lang="fr-FR" sz="2000" dirty="0">
                <a:solidFill>
                  <a:srgbClr val="00B0F0"/>
                </a:solidFill>
                <a:latin typeface="Broadway" panose="04040905080B02020502" pitchFamily="82" charset="0"/>
              </a:rPr>
              <a:t>(Shabbat)</a:t>
            </a:r>
          </a:p>
        </p:txBody>
      </p:sp>
      <p:sp>
        <p:nvSpPr>
          <p:cNvPr id="7" name="Organigramme : Connecteur 6"/>
          <p:cNvSpPr/>
          <p:nvPr/>
        </p:nvSpPr>
        <p:spPr>
          <a:xfrm>
            <a:off x="4355976" y="2798197"/>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rot="10800000" flipV="1">
            <a:off x="4355976" y="3291830"/>
            <a:ext cx="432048" cy="432048"/>
          </a:xfrm>
          <a:prstGeom prst="flowChartConnecto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stCxn id="7" idx="6"/>
            <a:endCxn id="8" idx="1"/>
          </p:cNvCxnSpPr>
          <p:nvPr/>
        </p:nvCxnSpPr>
        <p:spPr>
          <a:xfrm>
            <a:off x="4788024" y="3014221"/>
            <a:ext cx="8956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0800000" flipV="1">
            <a:off x="3523459" y="3520837"/>
            <a:ext cx="8640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674174" y="4398373"/>
            <a:ext cx="2883502" cy="738664"/>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Marie de </a:t>
            </a:r>
            <a:r>
              <a:rPr lang="fr-FR" sz="1400" dirty="0" err="1">
                <a:latin typeface="Segoe UI" panose="020B0502040204020203" pitchFamily="34" charset="0"/>
                <a:ea typeface="Segoe UI" panose="020B0502040204020203" pitchFamily="34" charset="0"/>
                <a:cs typeface="Segoe UI" panose="020B0502040204020203" pitchFamily="34" charset="0"/>
              </a:rPr>
              <a:t>Magdala</a:t>
            </a:r>
            <a:r>
              <a:rPr lang="fr-FR" sz="1400" dirty="0">
                <a:latin typeface="Segoe UI" panose="020B0502040204020203" pitchFamily="34" charset="0"/>
                <a:ea typeface="Segoe UI" panose="020B0502040204020203" pitchFamily="34" charset="0"/>
                <a:cs typeface="Segoe UI" panose="020B0502040204020203" pitchFamily="34" charset="0"/>
              </a:rPr>
              <a:t> arrive la 1ère au sépulcre : il est ouvert.</a:t>
            </a:r>
          </a:p>
          <a:p>
            <a:r>
              <a:rPr lang="fr-FR" sz="1400" dirty="0">
                <a:latin typeface="Segoe UI" panose="020B0502040204020203" pitchFamily="34" charset="0"/>
                <a:ea typeface="Segoe UI" panose="020B0502040204020203" pitchFamily="34" charset="0"/>
                <a:cs typeface="Segoe UI" panose="020B0502040204020203" pitchFamily="34" charset="0"/>
              </a:rPr>
              <a:t>Elle appelle Pierre et Jean.</a:t>
            </a:r>
          </a:p>
        </p:txBody>
      </p:sp>
      <p:cxnSp>
        <p:nvCxnSpPr>
          <p:cNvPr id="16" name="Connecteur droit 15"/>
          <p:cNvCxnSpPr/>
          <p:nvPr/>
        </p:nvCxnSpPr>
        <p:spPr>
          <a:xfrm>
            <a:off x="4803853" y="4659983"/>
            <a:ext cx="87032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rganigramme : Connecteur 18"/>
          <p:cNvSpPr/>
          <p:nvPr/>
        </p:nvSpPr>
        <p:spPr>
          <a:xfrm rot="10800000" flipV="1">
            <a:off x="4355977" y="4443959"/>
            <a:ext cx="432048" cy="43204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p:cNvCxnSpPr>
            <a:endCxn id="7" idx="0"/>
          </p:cNvCxnSpPr>
          <p:nvPr/>
        </p:nvCxnSpPr>
        <p:spPr>
          <a:xfrm flipH="1">
            <a:off x="4572000" y="0"/>
            <a:ext cx="12618" cy="2798197"/>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20" idx="4"/>
            <a:endCxn id="19" idx="0"/>
          </p:cNvCxnSpPr>
          <p:nvPr/>
        </p:nvCxnSpPr>
        <p:spPr>
          <a:xfrm>
            <a:off x="4572000" y="3723878"/>
            <a:ext cx="1" cy="720081"/>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a:stCxn id="7" idx="4"/>
            <a:endCxn id="20" idx="0"/>
          </p:cNvCxnSpPr>
          <p:nvPr/>
        </p:nvCxnSpPr>
        <p:spPr>
          <a:xfrm>
            <a:off x="4572000" y="3230245"/>
            <a:ext cx="0" cy="6158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19" idx="4"/>
            <a:endCxn id="1027" idx="2"/>
          </p:cNvCxnSpPr>
          <p:nvPr/>
        </p:nvCxnSpPr>
        <p:spPr>
          <a:xfrm flipH="1">
            <a:off x="4572000" y="4876007"/>
            <a:ext cx="1" cy="267493"/>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182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ou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par>
                          <p:cTn id="29" fill="hold">
                            <p:stCondLst>
                              <p:cond delay="500"/>
                            </p:stCondLst>
                            <p:childTnLst>
                              <p:par>
                                <p:cTn id="30" presetID="6" presetClass="entr" presetSubtype="3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out)">
                                      <p:cBhvr>
                                        <p:cTn id="32" dur="500"/>
                                        <p:tgtEl>
                                          <p:spTgt spid="20"/>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childTnLst>
                          </p:cTn>
                        </p:par>
                        <p:par>
                          <p:cTn id="37" fill="hold">
                            <p:stCondLst>
                              <p:cond delay="1500"/>
                            </p:stCondLst>
                            <p:childTnLst>
                              <p:par>
                                <p:cTn id="38" presetID="22" presetClass="entr" presetSubtype="2"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righ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par>
                          <p:cTn id="46" fill="hold">
                            <p:stCondLst>
                              <p:cond delay="500"/>
                            </p:stCondLst>
                            <p:childTnLst>
                              <p:par>
                                <p:cTn id="47" presetID="6" presetClass="entr" presetSubtype="32"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out)">
                                      <p:cBhvr>
                                        <p:cTn id="49" dur="500"/>
                                        <p:tgtEl>
                                          <p:spTgt spid="19"/>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1" grpId="0" animBg="1"/>
      <p:bldP spid="7" grpId="0" animBg="1"/>
      <p:bldP spid="20" grpId="0" animBg="1"/>
      <p:bldP spid="15" grpId="0" animBg="1"/>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62</a:t>
            </a:fld>
            <a:endParaRPr lang="fr-FR" dirty="0">
              <a:solidFill>
                <a:schemeClr val="bg1">
                  <a:lumMod val="75000"/>
                </a:schemeClr>
              </a:solidFill>
            </a:endParaRPr>
          </a:p>
        </p:txBody>
      </p:sp>
      <p:sp>
        <p:nvSpPr>
          <p:cNvPr id="2" name="Rectangle 1"/>
          <p:cNvSpPr/>
          <p:nvPr/>
        </p:nvSpPr>
        <p:spPr>
          <a:xfrm>
            <a:off x="0" y="0"/>
            <a:ext cx="9144000" cy="51435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674174" y="465514"/>
            <a:ext cx="2880320" cy="954107"/>
          </a:xfrm>
          <a:prstGeom prst="rect">
            <a:avLst/>
          </a:prstGeom>
          <a:solidFill>
            <a:schemeClr val="bg1">
              <a:lumMod val="75000"/>
            </a:schemeClr>
          </a:solidFill>
          <a:ln>
            <a:noFill/>
          </a:ln>
        </p:spPr>
        <p:txBody>
          <a:bodyPr wrap="square" rtlCol="0">
            <a:spAutoFit/>
          </a:bodyPr>
          <a:lstStyle/>
          <a:p>
            <a:r>
              <a:rPr lang="fr-FR" sz="1400" dirty="0">
                <a:latin typeface="Segoe UI" panose="020B0502040204020203" pitchFamily="34" charset="0"/>
                <a:ea typeface="Segoe UI" panose="020B0502040204020203" pitchFamily="34" charset="0"/>
                <a:cs typeface="Segoe UI" panose="020B0502040204020203" pitchFamily="34" charset="0"/>
              </a:rPr>
              <a:t>Les deux autres femmes, accompagnées par d’autres personnes, apportent les aromates.</a:t>
            </a:r>
          </a:p>
        </p:txBody>
      </p:sp>
      <p:sp>
        <p:nvSpPr>
          <p:cNvPr id="24" name="Rectangle à coins arrondis 23"/>
          <p:cNvSpPr/>
          <p:nvPr/>
        </p:nvSpPr>
        <p:spPr>
          <a:xfrm>
            <a:off x="4247964" y="0"/>
            <a:ext cx="648072" cy="51434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32345" y="244192"/>
            <a:ext cx="3049488" cy="914400"/>
          </a:xfrm>
          <a:prstGeom prst="roundRect">
            <a:avLst/>
          </a:prstGeom>
          <a:blipFill>
            <a:blip r:embed="rId3">
              <a:duotone>
                <a:prstClr val="black"/>
                <a:schemeClr val="accent6">
                  <a:tint val="45000"/>
                  <a:satMod val="400000"/>
                </a:schemeClr>
              </a:duotone>
            </a:blip>
            <a:tile tx="0" ty="0" sx="100000" sy="100000" flip="none" algn="tl"/>
          </a:blipFill>
          <a:ln>
            <a:noFill/>
            <a:prstDash val="dash"/>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1116650">
            <a:off x="317997" y="500836"/>
            <a:ext cx="2656859" cy="400110"/>
          </a:xfrm>
          <a:prstGeom prst="rect">
            <a:avLst/>
          </a:prstGeom>
          <a:noFill/>
        </p:spPr>
        <p:txBody>
          <a:bodyPr wrap="square" rtlCol="0">
            <a:spAutoFit/>
          </a:bodyPr>
          <a:lstStyle/>
          <a:p>
            <a:pPr algn="ctr"/>
            <a:r>
              <a:rPr lang="fr-FR" sz="2000" dirty="0">
                <a:solidFill>
                  <a:schemeClr val="bg1"/>
                </a:solidFill>
                <a:latin typeface="Broadway" panose="04040905080B02020502" pitchFamily="82" charset="0"/>
              </a:rPr>
              <a:t>Dimanche 18 </a:t>
            </a:r>
            <a:r>
              <a:rPr lang="fr-FR" sz="2000" dirty="0" err="1">
                <a:solidFill>
                  <a:schemeClr val="bg1"/>
                </a:solidFill>
                <a:latin typeface="Broadway" panose="04040905080B02020502" pitchFamily="82" charset="0"/>
              </a:rPr>
              <a:t>aviv</a:t>
            </a:r>
            <a:endParaRPr lang="fr-FR" sz="2000" dirty="0">
              <a:solidFill>
                <a:schemeClr val="bg1"/>
              </a:solidFill>
              <a:latin typeface="Broadway" panose="04040905080B02020502" pitchFamily="82" charset="0"/>
            </a:endParaRPr>
          </a:p>
        </p:txBody>
      </p:sp>
      <p:sp>
        <p:nvSpPr>
          <p:cNvPr id="17" name="Organigramme : Connecteur 16"/>
          <p:cNvSpPr/>
          <p:nvPr/>
        </p:nvSpPr>
        <p:spPr>
          <a:xfrm>
            <a:off x="4355976" y="726544"/>
            <a:ext cx="432048" cy="432048"/>
          </a:xfrm>
          <a:prstGeom prst="flowChartConnector">
            <a:avLst/>
          </a:prstGeom>
          <a:gradFill>
            <a:gsLst>
              <a:gs pos="30000">
                <a:srgbClr val="DF57FF"/>
              </a:gs>
              <a:gs pos="77000">
                <a:srgbClr val="FFFF6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a:stCxn id="17" idx="6"/>
            <a:endCxn id="18" idx="1"/>
          </p:cNvCxnSpPr>
          <p:nvPr/>
        </p:nvCxnSpPr>
        <p:spPr>
          <a:xfrm>
            <a:off x="4788024" y="942568"/>
            <a:ext cx="8861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a:stCxn id="24" idx="0"/>
            <a:endCxn id="17" idx="0"/>
          </p:cNvCxnSpPr>
          <p:nvPr/>
        </p:nvCxnSpPr>
        <p:spPr>
          <a:xfrm>
            <a:off x="4572000" y="0"/>
            <a:ext cx="0" cy="726544"/>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17" idx="4"/>
            <a:endCxn id="24" idx="2"/>
          </p:cNvCxnSpPr>
          <p:nvPr/>
        </p:nvCxnSpPr>
        <p:spPr>
          <a:xfrm>
            <a:off x="4572000" y="1158592"/>
            <a:ext cx="0" cy="3984907"/>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198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ou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63</a:t>
            </a:fld>
            <a:endParaRPr lang="fr-FR" dirty="0">
              <a:solidFill>
                <a:schemeClr val="bg1">
                  <a:lumMod val="75000"/>
                </a:schemeClr>
              </a:solidFill>
            </a:endParaRPr>
          </a:p>
        </p:txBody>
      </p:sp>
      <p:sp>
        <p:nvSpPr>
          <p:cNvPr id="7" name="TextBox 4"/>
          <p:cNvSpPr txBox="1"/>
          <p:nvPr/>
        </p:nvSpPr>
        <p:spPr>
          <a:xfrm>
            <a:off x="-13717" y="195486"/>
            <a:ext cx="9144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a:solidFill>
                  <a:srgbClr val="FFFF66"/>
                </a:solidFill>
                <a:effectLst>
                  <a:outerShdw blurRad="38100" dist="38100" dir="2700000" algn="tl">
                    <a:srgbClr val="000000">
                      <a:alpha val="43137"/>
                    </a:srgbClr>
                  </a:outerShdw>
                </a:effectLst>
                <a:latin typeface="Rockwell" pitchFamily="18" charset="0"/>
              </a:rPr>
              <a:t>Le 1</a:t>
            </a:r>
            <a:r>
              <a:rPr lang="en-US" sz="3600" b="1" baseline="30000" dirty="0">
                <a:solidFill>
                  <a:srgbClr val="FFFF66"/>
                </a:solidFill>
                <a:effectLst>
                  <a:outerShdw blurRad="38100" dist="38100" dir="2700000" algn="tl">
                    <a:srgbClr val="000000">
                      <a:alpha val="43137"/>
                    </a:srgbClr>
                  </a:outerShdw>
                </a:effectLst>
                <a:latin typeface="Rockwell" pitchFamily="18" charset="0"/>
              </a:rPr>
              <a:t>er </a:t>
            </a:r>
            <a:r>
              <a:rPr lang="en-US" sz="3600" b="1" dirty="0">
                <a:solidFill>
                  <a:srgbClr val="FFFF66"/>
                </a:solidFill>
                <a:effectLst>
                  <a:outerShdw blurRad="38100" dist="38100" dir="2700000" algn="tl">
                    <a:srgbClr val="000000">
                      <a:alpha val="43137"/>
                    </a:srgbClr>
                  </a:outerShdw>
                </a:effectLst>
                <a:latin typeface="Rockwell" pitchFamily="18" charset="0"/>
              </a:rPr>
              <a:t>jour de la </a:t>
            </a:r>
            <a:r>
              <a:rPr lang="en-US" sz="3600" b="1" dirty="0" err="1">
                <a:solidFill>
                  <a:srgbClr val="FFFF66"/>
                </a:solidFill>
                <a:effectLst>
                  <a:outerShdw blurRad="38100" dist="38100" dir="2700000" algn="tl">
                    <a:srgbClr val="000000">
                      <a:alpha val="43137"/>
                    </a:srgbClr>
                  </a:outerShdw>
                </a:effectLst>
                <a:latin typeface="Rockwell" pitchFamily="18" charset="0"/>
              </a:rPr>
              <a:t>semaine</a:t>
            </a:r>
            <a:endParaRPr lang="en-US" sz="3600" b="1" dirty="0">
              <a:solidFill>
                <a:srgbClr val="FFFF66"/>
              </a:solidFill>
              <a:effectLst>
                <a:outerShdw blurRad="38100" dist="38100" dir="2700000" algn="tl">
                  <a:srgbClr val="000000">
                    <a:alpha val="43137"/>
                  </a:srgbClr>
                </a:outerShdw>
              </a:effectLst>
              <a:latin typeface="Rockwell" pitchFamily="18" charset="0"/>
            </a:endParaRPr>
          </a:p>
        </p:txBody>
      </p:sp>
      <p:pic>
        <p:nvPicPr>
          <p:cNvPr id="3074"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6242" y="1398133"/>
            <a:ext cx="5424081" cy="3024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084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ppt whit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64</a:t>
            </a:fld>
            <a:endParaRPr lang="fr-FR" dirty="0">
              <a:solidFill>
                <a:schemeClr val="bg1">
                  <a:lumMod val="75000"/>
                </a:schemeClr>
              </a:solidFill>
            </a:endParaRPr>
          </a:p>
        </p:txBody>
      </p:sp>
      <p:sp>
        <p:nvSpPr>
          <p:cNvPr id="12" name="Rectangle 11"/>
          <p:cNvSpPr/>
          <p:nvPr/>
        </p:nvSpPr>
        <p:spPr>
          <a:xfrm>
            <a:off x="367858" y="0"/>
            <a:ext cx="8424936" cy="400110"/>
          </a:xfrm>
          <a:prstGeom prst="rect">
            <a:avLst/>
          </a:prstGeom>
        </p:spPr>
        <p:txBody>
          <a:bodyPr wrap="square">
            <a:spAutoFit/>
          </a:bodyPr>
          <a:lstStyle/>
          <a:p>
            <a:pPr lvl="0" algn="ctr"/>
            <a:r>
              <a:rPr lang="fr-FR" sz="2000" b="1" dirty="0">
                <a:effectLst>
                  <a:outerShdw blurRad="38100" dist="38100" dir="2700000" algn="tl">
                    <a:srgbClr val="000000">
                      <a:alpha val="43137"/>
                    </a:srgbClr>
                  </a:outerShdw>
                </a:effectLst>
                <a:latin typeface="Times New Roman"/>
                <a:cs typeface="Times New Roman"/>
              </a:rPr>
              <a:t>~ </a:t>
            </a:r>
            <a:r>
              <a:rPr lang="fr-FR" sz="2000" u="sng" dirty="0">
                <a:latin typeface="Charlemagne Std" pitchFamily="82" charset="0"/>
                <a:ea typeface="Batang" panose="02030600000101010101" pitchFamily="18" charset="-127"/>
                <a:cs typeface="Arial" panose="020B0604020202020204" pitchFamily="34" charset="0"/>
              </a:rPr>
              <a:t>dimanche 18 </a:t>
            </a:r>
            <a:r>
              <a:rPr lang="fr-FR" sz="2000" u="sng" dirty="0" err="1">
                <a:latin typeface="Charlemagne Std" pitchFamily="82" charset="0"/>
                <a:ea typeface="Batang" panose="02030600000101010101" pitchFamily="18" charset="-127"/>
                <a:cs typeface="Arial" panose="020B0604020202020204" pitchFamily="34" charset="0"/>
              </a:rPr>
              <a:t>aviv</a:t>
            </a:r>
            <a:r>
              <a:rPr lang="fr-FR" sz="2000" u="sng" dirty="0">
                <a:latin typeface="Charlemagne Std" pitchFamily="82" charset="0"/>
                <a:ea typeface="Batang" panose="02030600000101010101" pitchFamily="18" charset="-127"/>
                <a:cs typeface="Arial" panose="020B0604020202020204" pitchFamily="34" charset="0"/>
              </a:rPr>
              <a:t> : 1</a:t>
            </a:r>
            <a:r>
              <a:rPr lang="fr-FR" sz="2000" u="sng" baseline="30000" dirty="0">
                <a:latin typeface="Charlemagne Std" pitchFamily="82" charset="0"/>
                <a:ea typeface="Batang" panose="02030600000101010101" pitchFamily="18" charset="-127"/>
                <a:cs typeface="Arial" panose="020B0604020202020204" pitchFamily="34" charset="0"/>
              </a:rPr>
              <a:t>er</a:t>
            </a:r>
            <a:r>
              <a:rPr lang="fr-FR" sz="2000" u="sng" dirty="0">
                <a:latin typeface="Charlemagne Std" pitchFamily="82" charset="0"/>
                <a:ea typeface="Batang" panose="02030600000101010101" pitchFamily="18" charset="-127"/>
                <a:cs typeface="Arial" panose="020B0604020202020204" pitchFamily="34" charset="0"/>
              </a:rPr>
              <a:t> jour de la semaine</a:t>
            </a:r>
            <a:r>
              <a:rPr lang="fr-FR" sz="2000" dirty="0">
                <a:latin typeface="Charlemagne Std" pitchFamily="82" charset="0"/>
                <a:ea typeface="Batang" panose="02030600000101010101" pitchFamily="18" charset="-127"/>
                <a:cs typeface="Arial" panose="020B0604020202020204" pitchFamily="34" charset="0"/>
              </a:rPr>
              <a:t> </a:t>
            </a:r>
            <a:r>
              <a:rPr lang="fr-FR" sz="2000" b="1" dirty="0">
                <a:effectLst>
                  <a:outerShdw blurRad="38100" dist="38100" dir="2700000" algn="tl">
                    <a:srgbClr val="000000">
                      <a:alpha val="43137"/>
                    </a:srgbClr>
                  </a:outerShdw>
                </a:effectLst>
                <a:latin typeface="Times New Roman"/>
                <a:cs typeface="Times New Roman"/>
              </a:rPr>
              <a:t>~</a:t>
            </a:r>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05076" y="544126"/>
            <a:ext cx="8938924" cy="307777"/>
          </a:xfrm>
          <a:prstGeom prst="rect">
            <a:avLst/>
          </a:prstGeom>
          <a:noFill/>
        </p:spPr>
        <p:txBody>
          <a:bodyPr wrap="square" rtlCol="0">
            <a:spAutoFit/>
          </a:bodyPr>
          <a:lstStyle/>
          <a:p>
            <a:r>
              <a:rPr lang="fr-FR" sz="1400" dirty="0">
                <a:solidFill>
                  <a:schemeClr val="accent6">
                    <a:lumMod val="75000"/>
                  </a:schemeClr>
                </a:solidFill>
                <a:latin typeface="Arial" panose="020B0604020202020204" pitchFamily="34" charset="0"/>
                <a:cs typeface="Arial" panose="020B0604020202020204" pitchFamily="34" charset="0"/>
              </a:rPr>
              <a:t>Marie de </a:t>
            </a:r>
            <a:r>
              <a:rPr lang="fr-FR" sz="1400" dirty="0" err="1">
                <a:solidFill>
                  <a:schemeClr val="accent6">
                    <a:lumMod val="75000"/>
                  </a:schemeClr>
                </a:solidFill>
                <a:latin typeface="Arial" panose="020B0604020202020204" pitchFamily="34" charset="0"/>
                <a:cs typeface="Arial" panose="020B0604020202020204" pitchFamily="34" charset="0"/>
              </a:rPr>
              <a:t>Magdala</a:t>
            </a:r>
            <a:r>
              <a:rPr lang="fr-FR" sz="1400" dirty="0">
                <a:solidFill>
                  <a:schemeClr val="accent6">
                    <a:lumMod val="75000"/>
                  </a:schemeClr>
                </a:solidFill>
                <a:latin typeface="Arial" panose="020B0604020202020204" pitchFamily="34" charset="0"/>
                <a:cs typeface="Arial" panose="020B0604020202020204" pitchFamily="34" charset="0"/>
              </a:rPr>
              <a:t> : 1</a:t>
            </a:r>
            <a:r>
              <a:rPr lang="fr-FR" sz="1400" baseline="30000" dirty="0">
                <a:solidFill>
                  <a:schemeClr val="accent6">
                    <a:lumMod val="75000"/>
                  </a:schemeClr>
                </a:solidFill>
                <a:latin typeface="Arial" panose="020B0604020202020204" pitchFamily="34" charset="0"/>
                <a:cs typeface="Arial" panose="020B0604020202020204" pitchFamily="34" charset="0"/>
              </a:rPr>
              <a:t>ère</a:t>
            </a:r>
            <a:r>
              <a:rPr lang="fr-FR" sz="1400" dirty="0">
                <a:solidFill>
                  <a:schemeClr val="accent6">
                    <a:lumMod val="75000"/>
                  </a:schemeClr>
                </a:solidFill>
                <a:latin typeface="Arial" panose="020B0604020202020204" pitchFamily="34" charset="0"/>
                <a:cs typeface="Arial" panose="020B0604020202020204" pitchFamily="34" charset="0"/>
              </a:rPr>
              <a:t> personne à rencontrer Yahusha ressuscité.</a:t>
            </a:r>
          </a:p>
        </p:txBody>
      </p:sp>
      <p:sp>
        <p:nvSpPr>
          <p:cNvPr id="14" name="Double Wave 8"/>
          <p:cNvSpPr/>
          <p:nvPr/>
        </p:nvSpPr>
        <p:spPr>
          <a:xfrm rot="5400000">
            <a:off x="-2516509" y="2434879"/>
            <a:ext cx="5117748" cy="301775"/>
          </a:xfrm>
          <a:prstGeom prst="doubleWave">
            <a:avLst>
              <a:gd name="adj1" fmla="val 12500"/>
              <a:gd name="adj2" fmla="val 1880"/>
            </a:avLst>
          </a:prstGeom>
          <a:gradFill flip="none" rotWithShape="1">
            <a:gsLst>
              <a:gs pos="0">
                <a:srgbClr val="FFFF00"/>
              </a:gs>
              <a:gs pos="100000">
                <a:srgbClr val="FFFF00"/>
              </a:gs>
            </a:gsLst>
            <a:lin ang="0" scaled="1"/>
            <a:tileRect/>
          </a:gra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ZoneTexte 14"/>
          <p:cNvSpPr txBox="1"/>
          <p:nvPr/>
        </p:nvSpPr>
        <p:spPr>
          <a:xfrm>
            <a:off x="212246" y="1067346"/>
            <a:ext cx="6538985" cy="3416320"/>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Cependant, Marie se tenait dehors près du tombeau et pleurait. Tout en pleurant, elle se pencha pour regarder dans le tombeau,</a:t>
            </a:r>
          </a:p>
          <a:p>
            <a:r>
              <a:rPr lang="fr-FR" sz="1350" dirty="0">
                <a:solidFill>
                  <a:srgbClr val="0070C0"/>
                </a:solidFill>
                <a:latin typeface="Arial" panose="020B0604020202020204" pitchFamily="34" charset="0"/>
                <a:cs typeface="Arial" panose="020B0604020202020204" pitchFamily="34" charset="0"/>
              </a:rPr>
              <a:t>et elle vit deux anges habillés de blanc assis à la place où avait été couché le corps de Yahusha, l'un à la tête et l'autre aux pieds.</a:t>
            </a:r>
          </a:p>
          <a:p>
            <a:r>
              <a:rPr lang="fr-FR" sz="1350" dirty="0">
                <a:solidFill>
                  <a:srgbClr val="0070C0"/>
                </a:solidFill>
                <a:latin typeface="Arial" panose="020B0604020202020204" pitchFamily="34" charset="0"/>
                <a:cs typeface="Arial" panose="020B0604020202020204" pitchFamily="34" charset="0"/>
              </a:rPr>
              <a:t>Ils lui dirent : « Femme, pourquoi pleures-tu? » Elle leur répondit : « Parce qu'ils ont enlevé mon Seigneur et je ne sais pas où ils l'ont mis. »</a:t>
            </a:r>
          </a:p>
          <a:p>
            <a:r>
              <a:rPr lang="fr-FR" sz="1350" dirty="0">
                <a:solidFill>
                  <a:srgbClr val="0070C0"/>
                </a:solidFill>
                <a:latin typeface="Arial" panose="020B0604020202020204" pitchFamily="34" charset="0"/>
                <a:cs typeface="Arial" panose="020B0604020202020204" pitchFamily="34" charset="0"/>
              </a:rPr>
              <a:t>En disant cela, elle se retourna et vit Yahusha debout, mais elle ne savait pas que c'était lui.</a:t>
            </a:r>
          </a:p>
          <a:p>
            <a:r>
              <a:rPr lang="fr-FR" sz="1350" dirty="0">
                <a:solidFill>
                  <a:srgbClr val="0070C0"/>
                </a:solidFill>
                <a:latin typeface="Arial" panose="020B0604020202020204" pitchFamily="34" charset="0"/>
                <a:cs typeface="Arial" panose="020B0604020202020204" pitchFamily="34" charset="0"/>
              </a:rPr>
              <a:t>Yahusha lui dit : « Femme, pourquoi pleures-tu? Qui cherches-tu? » Pensant que c'était le jardinier, elle lui dit : « Seigneur, si c'est toi qui l'as emporté, dis-moi où tu l'as mis et j'irai le prendre. »</a:t>
            </a:r>
          </a:p>
          <a:p>
            <a:r>
              <a:rPr lang="fr-FR" sz="1350" dirty="0">
                <a:solidFill>
                  <a:srgbClr val="0070C0"/>
                </a:solidFill>
                <a:latin typeface="Arial" panose="020B0604020202020204" pitchFamily="34" charset="0"/>
                <a:cs typeface="Arial" panose="020B0604020202020204" pitchFamily="34" charset="0"/>
              </a:rPr>
              <a:t>Yahusha lui dit : « Marie! » Elle se retourna et lui dit en hébreu : « </a:t>
            </a:r>
            <a:r>
              <a:rPr lang="fr-FR" sz="1350" dirty="0" err="1">
                <a:solidFill>
                  <a:srgbClr val="0070C0"/>
                </a:solidFill>
                <a:latin typeface="Arial" panose="020B0604020202020204" pitchFamily="34" charset="0"/>
                <a:cs typeface="Arial" panose="020B0604020202020204" pitchFamily="34" charset="0"/>
              </a:rPr>
              <a:t>Rabbouni</a:t>
            </a:r>
            <a:r>
              <a:rPr lang="fr-FR" sz="1350" dirty="0">
                <a:solidFill>
                  <a:srgbClr val="0070C0"/>
                </a:solidFill>
                <a:latin typeface="Arial" panose="020B0604020202020204" pitchFamily="34" charset="0"/>
                <a:cs typeface="Arial" panose="020B0604020202020204" pitchFamily="34" charset="0"/>
              </a:rPr>
              <a:t>! », c'est-à-dire maître.</a:t>
            </a:r>
          </a:p>
          <a:p>
            <a:r>
              <a:rPr lang="fr-FR" sz="1350" dirty="0">
                <a:solidFill>
                  <a:srgbClr val="0070C0"/>
                </a:solidFill>
                <a:latin typeface="Arial" panose="020B0604020202020204" pitchFamily="34" charset="0"/>
                <a:cs typeface="Arial" panose="020B0604020202020204" pitchFamily="34" charset="0"/>
              </a:rPr>
              <a:t>Yahusha lui dit : « Ne me retiens pas </a:t>
            </a:r>
            <a:r>
              <a:rPr lang="fr-FR" sz="1200" dirty="0">
                <a:solidFill>
                  <a:schemeClr val="accent6">
                    <a:lumMod val="75000"/>
                  </a:schemeClr>
                </a:solidFill>
                <a:latin typeface="Arial" panose="020B0604020202020204" pitchFamily="34" charset="0"/>
                <a:cs typeface="Arial" panose="020B0604020202020204" pitchFamily="34" charset="0"/>
              </a:rPr>
              <a:t>(ne me touche pas)</a:t>
            </a:r>
            <a:r>
              <a:rPr lang="fr-FR" sz="1350" dirty="0">
                <a:solidFill>
                  <a:srgbClr val="0070C0"/>
                </a:solidFill>
                <a:latin typeface="Arial" panose="020B0604020202020204" pitchFamily="34" charset="0"/>
                <a:cs typeface="Arial" panose="020B0604020202020204" pitchFamily="34" charset="0"/>
              </a:rPr>
              <a:t>, car je ne suis pas encore monté vers mon Père, mais va trouver mes frères et dis-leur que je monte vers mon Père et votre Père, vers mon Elohim et votre Elohim. »</a:t>
            </a:r>
          </a:p>
        </p:txBody>
      </p:sp>
      <p:sp>
        <p:nvSpPr>
          <p:cNvPr id="16" name="ZoneTexte 15"/>
          <p:cNvSpPr txBox="1"/>
          <p:nvPr/>
        </p:nvSpPr>
        <p:spPr>
          <a:xfrm>
            <a:off x="6751231" y="1067346"/>
            <a:ext cx="2448271" cy="3000821"/>
          </a:xfrm>
          <a:prstGeom prst="rect">
            <a:avLst/>
          </a:prstGeom>
          <a:noFill/>
        </p:spPr>
        <p:txBody>
          <a:bodyPr wrap="square" rtlCol="0">
            <a:spAutoFit/>
          </a:bodyPr>
          <a:lstStyle/>
          <a:p>
            <a:r>
              <a:rPr lang="fr-FR" sz="1350" dirty="0">
                <a:solidFill>
                  <a:srgbClr val="0070C0"/>
                </a:solidFill>
                <a:latin typeface="Arial" panose="020B0604020202020204" pitchFamily="34" charset="0"/>
                <a:cs typeface="Arial" panose="020B0604020202020204" pitchFamily="34" charset="0"/>
              </a:rPr>
              <a:t>Jean 20.11</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20.12</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20.13</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20.14</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20.15</a:t>
            </a:r>
          </a:p>
          <a:p>
            <a:endParaRPr lang="fr-FR" sz="1350" dirty="0">
              <a:solidFill>
                <a:srgbClr val="0070C0"/>
              </a:solidFill>
              <a:latin typeface="Arial" panose="020B0604020202020204" pitchFamily="34" charset="0"/>
              <a:cs typeface="Arial" panose="020B0604020202020204" pitchFamily="34" charset="0"/>
            </a:endParaRP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20.16</a:t>
            </a:r>
          </a:p>
          <a:p>
            <a:endParaRPr lang="fr-FR" sz="1350" dirty="0">
              <a:solidFill>
                <a:srgbClr val="0070C0"/>
              </a:solidFill>
              <a:latin typeface="Arial" panose="020B0604020202020204" pitchFamily="34" charset="0"/>
              <a:cs typeface="Arial" panose="020B0604020202020204" pitchFamily="34" charset="0"/>
            </a:endParaRPr>
          </a:p>
          <a:p>
            <a:r>
              <a:rPr lang="fr-FR" sz="1350" dirty="0">
                <a:solidFill>
                  <a:srgbClr val="0070C0"/>
                </a:solidFill>
                <a:latin typeface="Arial" panose="020B0604020202020204" pitchFamily="34" charset="0"/>
                <a:cs typeface="Arial" panose="020B0604020202020204" pitchFamily="34" charset="0"/>
              </a:rPr>
              <a:t>Jean 20.17</a:t>
            </a:r>
          </a:p>
        </p:txBody>
      </p:sp>
    </p:spTree>
    <p:extLst>
      <p:ext uri="{BB962C8B-B14F-4D97-AF65-F5344CB8AC3E}">
        <p14:creationId xmlns:p14="http://schemas.microsoft.com/office/powerpoint/2010/main" val="59014279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500"/>
                                        <p:tgtEl>
                                          <p:spTgt spid="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500"/>
                                        <p:tgtEl>
                                          <p:spTgt spid="1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3" end="3"/>
                                            </p:txEl>
                                          </p:spTgt>
                                        </p:tgtEl>
                                        <p:attrNameLst>
                                          <p:attrName>style.visibility</p:attrName>
                                        </p:attrNameLst>
                                      </p:cBhvr>
                                      <p:to>
                                        <p:strVal val="visible"/>
                                      </p:to>
                                    </p:set>
                                    <p:animEffect transition="in" filter="fade">
                                      <p:cBhvr>
                                        <p:cTn id="36" dur="500"/>
                                        <p:tgtEl>
                                          <p:spTgt spid="15">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animEffect transition="in" filter="fade">
                                      <p:cBhvr>
                                        <p:cTn id="39" dur="500"/>
                                        <p:tgtEl>
                                          <p:spTgt spid="1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xEl>
                                              <p:pRg st="4" end="4"/>
                                            </p:txEl>
                                          </p:spTgt>
                                        </p:tgtEl>
                                        <p:attrNameLst>
                                          <p:attrName>style.visibility</p:attrName>
                                        </p:attrNameLst>
                                      </p:cBhvr>
                                      <p:to>
                                        <p:strVal val="visible"/>
                                      </p:to>
                                    </p:set>
                                    <p:animEffect transition="in" filter="fade">
                                      <p:cBhvr>
                                        <p:cTn id="44" dur="500"/>
                                        <p:tgtEl>
                                          <p:spTgt spid="15">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5" end="5"/>
                                            </p:txEl>
                                          </p:spTgt>
                                        </p:tgtEl>
                                        <p:attrNameLst>
                                          <p:attrName>style.visibility</p:attrName>
                                        </p:attrNameLst>
                                      </p:cBhvr>
                                      <p:to>
                                        <p:strVal val="visible"/>
                                      </p:to>
                                    </p:set>
                                    <p:animEffect transition="in" filter="fade">
                                      <p:cBhvr>
                                        <p:cTn id="52" dur="500"/>
                                        <p:tgtEl>
                                          <p:spTgt spid="15">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xEl>
                                              <p:pRg st="11" end="11"/>
                                            </p:txEl>
                                          </p:spTgt>
                                        </p:tgtEl>
                                        <p:attrNameLst>
                                          <p:attrName>style.visibility</p:attrName>
                                        </p:attrNameLst>
                                      </p:cBhvr>
                                      <p:to>
                                        <p:strVal val="visible"/>
                                      </p:to>
                                    </p:set>
                                    <p:animEffect transition="in" filter="fade">
                                      <p:cBhvr>
                                        <p:cTn id="55" dur="500"/>
                                        <p:tgtEl>
                                          <p:spTgt spid="16">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xEl>
                                              <p:pRg st="6" end="6"/>
                                            </p:txEl>
                                          </p:spTgt>
                                        </p:tgtEl>
                                        <p:attrNameLst>
                                          <p:attrName>style.visibility</p:attrName>
                                        </p:attrNameLst>
                                      </p:cBhvr>
                                      <p:to>
                                        <p:strVal val="visible"/>
                                      </p:to>
                                    </p:set>
                                    <p:animEffect transition="in" filter="fade">
                                      <p:cBhvr>
                                        <p:cTn id="60" dur="500"/>
                                        <p:tgtEl>
                                          <p:spTgt spid="15">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xEl>
                                              <p:pRg st="13" end="13"/>
                                            </p:txEl>
                                          </p:spTgt>
                                        </p:tgtEl>
                                        <p:attrNameLst>
                                          <p:attrName>style.visibility</p:attrName>
                                        </p:attrNameLst>
                                      </p:cBhvr>
                                      <p:to>
                                        <p:strVal val="visible"/>
                                      </p:to>
                                    </p:set>
                                    <p:animEffect transition="in" filter="fade">
                                      <p:cBhvr>
                                        <p:cTn id="63"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65</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À l’aube du 1</a:t>
            </a:r>
            <a:r>
              <a:rPr lang="fr-FR" sz="2000" baseline="30000" dirty="0">
                <a:solidFill>
                  <a:schemeClr val="bg1"/>
                </a:solidFill>
                <a:latin typeface="Batang" panose="02030600000101010101" pitchFamily="18" charset="-127"/>
                <a:ea typeface="Batang" panose="02030600000101010101" pitchFamily="18" charset="-127"/>
                <a:cs typeface="Arial" panose="020B0604020202020204" pitchFamily="34" charset="0"/>
              </a:rPr>
              <a:t>er</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jour :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12246" y="1067346"/>
            <a:ext cx="6538985" cy="3416320"/>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Parle aux enfants d'Israël, et leur dis: Quand vous serez entrés au pays que je vous donne, et que vous en aurez fait la moisson, vous apporterez alors au Sacrificateur une poignée des premiers fruits de votre moisson.</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Et il tournoiera cette poignée-là devant YHWH, afin qu'elle soit agréée pour vous; le Sacrificateur la tournoiera le lendemain du shabbat.</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Vous compterez aussi dès le lendemain du shabbat, savoir dès le jour que vous aurez apporté la poignée qu'on doit tournoyer, sept semaines entières.</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Mais, en réalité, le Christ est bien revenu à la vie et, comme les premiers fruits de la moisson, il annonce la résurrection des morts.</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…le Christ est ressuscité en premier lieu, comme le premier fruit de la moisson ; ensuite, au moment où il viendra, ceux qui lui appartiennent ressusciteront à leur tour.</a:t>
            </a:r>
          </a:p>
        </p:txBody>
      </p:sp>
      <p:sp>
        <p:nvSpPr>
          <p:cNvPr id="11" name="ZoneTexte 10"/>
          <p:cNvSpPr txBox="1"/>
          <p:nvPr/>
        </p:nvSpPr>
        <p:spPr>
          <a:xfrm>
            <a:off x="6732240" y="1067963"/>
            <a:ext cx="2448271" cy="3000821"/>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Lévitique 23.10</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23.11</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23.15</a:t>
            </a:r>
          </a:p>
          <a:p>
            <a:endParaRPr lang="fr-FR" sz="1350" dirty="0">
              <a:solidFill>
                <a:srgbClr val="00CC00"/>
              </a:solidFill>
              <a:latin typeface="Arial" panose="020B0604020202020204" pitchFamily="34" charset="0"/>
              <a:cs typeface="Arial" panose="020B0604020202020204" pitchFamily="34" charset="0"/>
            </a:endParaRPr>
          </a:p>
          <a:p>
            <a:endParaRPr lang="fr-FR" sz="1350" dirty="0">
              <a:solidFill>
                <a:srgbClr val="00CC00"/>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1 Co 15.20</a:t>
            </a:r>
          </a:p>
          <a:p>
            <a:endParaRPr lang="fr-FR" sz="1350" dirty="0">
              <a:solidFill>
                <a:schemeClr val="accent6">
                  <a:lumMod val="75000"/>
                </a:schemeClr>
              </a:solidFill>
              <a:latin typeface="Arial" panose="020B0604020202020204" pitchFamily="34" charset="0"/>
              <a:cs typeface="Arial" panose="020B0604020202020204" pitchFamily="34" charset="0"/>
            </a:endParaRPr>
          </a:p>
          <a:p>
            <a:endParaRPr lang="fr-FR" sz="1350" dirty="0">
              <a:solidFill>
                <a:schemeClr val="accent6">
                  <a:lumMod val="75000"/>
                </a:schemeClr>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1 Co 15.23</a:t>
            </a:r>
          </a:p>
        </p:txBody>
      </p:sp>
      <p:sp>
        <p:nvSpPr>
          <p:cNvPr id="16" name="ZoneTexte 15"/>
          <p:cNvSpPr txBox="1"/>
          <p:nvPr/>
        </p:nvSpPr>
        <p:spPr>
          <a:xfrm>
            <a:off x="867779" y="428320"/>
            <a:ext cx="7488832" cy="307777"/>
          </a:xfrm>
          <a:prstGeom prst="rect">
            <a:avLst/>
          </a:prstGeom>
          <a:noFill/>
        </p:spPr>
        <p:txBody>
          <a:bodyPr wrap="square" rtlCol="0">
            <a:spAutoFit/>
          </a:bodyPr>
          <a:lstStyle/>
          <a:p>
            <a:r>
              <a:rPr lang="el-GR" sz="1400" dirty="0">
                <a:solidFill>
                  <a:srgbClr val="DF57FF"/>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…je monte vers mon Père et votre Père, vers mon Elohim et votre Elohim.</a:t>
            </a:r>
            <a:r>
              <a:rPr lang="el-GR" sz="1400" dirty="0">
                <a:solidFill>
                  <a:srgbClr val="DF57FF"/>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  </a:t>
            </a:r>
            <a:r>
              <a:rPr lang="fr-FR" sz="1200" dirty="0">
                <a:solidFill>
                  <a:srgbClr val="FFFF66"/>
                </a:solidFill>
                <a:latin typeface="Arial" panose="020B0604020202020204" pitchFamily="34" charset="0"/>
                <a:cs typeface="Arial" panose="020B0604020202020204" pitchFamily="34" charset="0"/>
              </a:rPr>
              <a:t>Jean 20.17</a:t>
            </a:r>
            <a:endParaRPr lang="el-GR" sz="1200" dirty="0">
              <a:solidFill>
                <a:srgbClr val="FFFF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37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fade">
                                      <p:cBhvr>
                                        <p:cTn id="26" dur="500"/>
                                        <p:tgtEl>
                                          <p:spTgt spid="11">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10" end="10"/>
                                            </p:txEl>
                                          </p:spTgt>
                                        </p:tgtEl>
                                        <p:attrNameLst>
                                          <p:attrName>style.visibility</p:attrName>
                                        </p:attrNameLst>
                                      </p:cBhvr>
                                      <p:to>
                                        <p:strVal val="visible"/>
                                      </p:to>
                                    </p:set>
                                    <p:animEffect transition="in" filter="fade">
                                      <p:cBhvr>
                                        <p:cTn id="34" dur="500"/>
                                        <p:tgtEl>
                                          <p:spTgt spid="11">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500"/>
                                        <p:tgtEl>
                                          <p:spTgt spid="10">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xEl>
                                              <p:pRg st="13" end="13"/>
                                            </p:txEl>
                                          </p:spTgt>
                                        </p:tgtEl>
                                        <p:attrNameLst>
                                          <p:attrName>style.visibility</p:attrName>
                                        </p:attrNameLst>
                                      </p:cBhvr>
                                      <p:to>
                                        <p:strVal val="visible"/>
                                      </p:to>
                                    </p:set>
                                    <p:animEffect transition="in" filter="fade">
                                      <p:cBhvr>
                                        <p:cTn id="42"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66</a:t>
            </a:fld>
            <a:endParaRPr lang="fr-FR" dirty="0">
              <a:solidFill>
                <a:schemeClr val="bg1">
                  <a:lumMod val="75000"/>
                </a:schemeClr>
              </a:solidFill>
            </a:endParaRPr>
          </a:p>
        </p:txBody>
      </p:sp>
      <p:sp>
        <p:nvSpPr>
          <p:cNvPr id="10" name="ZoneTexte 9"/>
          <p:cNvSpPr txBox="1"/>
          <p:nvPr/>
        </p:nvSpPr>
        <p:spPr>
          <a:xfrm>
            <a:off x="212246" y="1067346"/>
            <a:ext cx="6538985" cy="3416320"/>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Parle aux enfants d'Israël, et leur dis: Quand vous serez entrés au pays que je vous donne, et que vous en aurez fait la moisson, vous apporterez alors au Sacrificateur une poignée des </a:t>
            </a:r>
            <a:r>
              <a:rPr lang="fr-FR" sz="1350" dirty="0">
                <a:solidFill>
                  <a:srgbClr val="00B0F0"/>
                </a:solidFill>
                <a:latin typeface="Arial" panose="020B0604020202020204" pitchFamily="34" charset="0"/>
                <a:cs typeface="Arial" panose="020B0604020202020204" pitchFamily="34" charset="0"/>
              </a:rPr>
              <a:t>premiers fruits de votre moisson</a:t>
            </a:r>
            <a:r>
              <a:rPr lang="fr-FR" sz="1350" dirty="0">
                <a:solidFill>
                  <a:srgbClr val="FFCC00"/>
                </a:solidFill>
                <a:latin typeface="Arial" panose="020B0604020202020204" pitchFamily="34" charset="0"/>
                <a:cs typeface="Arial" panose="020B0604020202020204" pitchFamily="34" charset="0"/>
              </a:rPr>
              <a:t>.</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Et il tournoiera cette poignée-là devant YHWH, </a:t>
            </a:r>
            <a:r>
              <a:rPr lang="fr-FR" sz="1350" u="sng" dirty="0">
                <a:solidFill>
                  <a:schemeClr val="bg1"/>
                </a:solidFill>
                <a:latin typeface="Arial" panose="020B0604020202020204" pitchFamily="34" charset="0"/>
                <a:cs typeface="Arial" panose="020B0604020202020204" pitchFamily="34" charset="0"/>
              </a:rPr>
              <a:t>afin qu'elle soit agréée pour vous</a:t>
            </a:r>
            <a:r>
              <a:rPr lang="fr-FR" sz="1350" dirty="0">
                <a:solidFill>
                  <a:schemeClr val="bg1"/>
                </a:solidFill>
                <a:latin typeface="Arial" panose="020B0604020202020204" pitchFamily="34" charset="0"/>
                <a:cs typeface="Arial" panose="020B0604020202020204" pitchFamily="34" charset="0"/>
              </a:rPr>
              <a:t>; le Sacrificateur la tournoiera le lendemain du shabbat.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Vous compterez aussi dès le lendemain du shabbat, savoir dès le jour que vous aurez apporté la poignée qu'on doit tournoyer, sept semaines entières.</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Mais, en réalité, le </a:t>
            </a:r>
            <a:r>
              <a:rPr lang="fr-FR" sz="1350" dirty="0">
                <a:solidFill>
                  <a:srgbClr val="00B0F0"/>
                </a:solidFill>
                <a:latin typeface="Arial" panose="020B0604020202020204" pitchFamily="34" charset="0"/>
                <a:cs typeface="Arial" panose="020B0604020202020204" pitchFamily="34" charset="0"/>
              </a:rPr>
              <a:t>Christ</a:t>
            </a:r>
            <a:r>
              <a:rPr lang="fr-FR" sz="1350" dirty="0">
                <a:solidFill>
                  <a:schemeClr val="bg1"/>
                </a:solidFill>
                <a:latin typeface="Arial" panose="020B0604020202020204" pitchFamily="34" charset="0"/>
                <a:cs typeface="Arial" panose="020B0604020202020204" pitchFamily="34" charset="0"/>
              </a:rPr>
              <a:t> est bien revenu à la vie et, comme les </a:t>
            </a:r>
            <a:r>
              <a:rPr lang="fr-FR" sz="1350" dirty="0">
                <a:solidFill>
                  <a:srgbClr val="00B0F0"/>
                </a:solidFill>
                <a:latin typeface="Arial" panose="020B0604020202020204" pitchFamily="34" charset="0"/>
                <a:cs typeface="Arial" panose="020B0604020202020204" pitchFamily="34" charset="0"/>
              </a:rPr>
              <a:t>premiers fruits de la moisson</a:t>
            </a:r>
            <a:r>
              <a:rPr lang="fr-FR" sz="1350" dirty="0">
                <a:solidFill>
                  <a:schemeClr val="bg1"/>
                </a:solidFill>
                <a:latin typeface="Arial" panose="020B0604020202020204" pitchFamily="34" charset="0"/>
                <a:cs typeface="Arial" panose="020B0604020202020204" pitchFamily="34" charset="0"/>
              </a:rPr>
              <a:t>, il annonce la résurrection des morts.</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…le </a:t>
            </a:r>
            <a:r>
              <a:rPr lang="fr-FR" sz="1350" dirty="0">
                <a:solidFill>
                  <a:srgbClr val="00B0F0"/>
                </a:solidFill>
                <a:latin typeface="Arial" panose="020B0604020202020204" pitchFamily="34" charset="0"/>
                <a:cs typeface="Arial" panose="020B0604020202020204" pitchFamily="34" charset="0"/>
              </a:rPr>
              <a:t>Christ</a:t>
            </a:r>
            <a:r>
              <a:rPr lang="fr-FR" sz="1350" dirty="0">
                <a:solidFill>
                  <a:schemeClr val="accent6">
                    <a:lumMod val="75000"/>
                  </a:schemeClr>
                </a:solidFill>
                <a:latin typeface="Arial" panose="020B0604020202020204" pitchFamily="34" charset="0"/>
                <a:cs typeface="Arial" panose="020B0604020202020204" pitchFamily="34" charset="0"/>
              </a:rPr>
              <a:t> </a:t>
            </a:r>
            <a:r>
              <a:rPr lang="fr-FR" sz="1350" dirty="0">
                <a:solidFill>
                  <a:schemeClr val="bg1"/>
                </a:solidFill>
                <a:latin typeface="Arial" panose="020B0604020202020204" pitchFamily="34" charset="0"/>
                <a:cs typeface="Arial" panose="020B0604020202020204" pitchFamily="34" charset="0"/>
              </a:rPr>
              <a:t>est ressuscité en premier lieu, comme le </a:t>
            </a:r>
            <a:r>
              <a:rPr lang="fr-FR" sz="1350" dirty="0">
                <a:solidFill>
                  <a:srgbClr val="00B0F0"/>
                </a:solidFill>
                <a:latin typeface="Arial" panose="020B0604020202020204" pitchFamily="34" charset="0"/>
                <a:cs typeface="Arial" panose="020B0604020202020204" pitchFamily="34" charset="0"/>
              </a:rPr>
              <a:t>premier fruit de la moisson</a:t>
            </a:r>
            <a:r>
              <a:rPr lang="fr-FR" sz="1350" dirty="0">
                <a:solidFill>
                  <a:schemeClr val="accent6">
                    <a:lumMod val="75000"/>
                  </a:schemeClr>
                </a:solidFill>
                <a:latin typeface="Arial" panose="020B0604020202020204" pitchFamily="34" charset="0"/>
                <a:cs typeface="Arial" panose="020B0604020202020204" pitchFamily="34" charset="0"/>
              </a:rPr>
              <a:t> </a:t>
            </a:r>
            <a:r>
              <a:rPr lang="fr-FR" sz="1350" dirty="0">
                <a:solidFill>
                  <a:schemeClr val="bg1"/>
                </a:solidFill>
                <a:latin typeface="Arial" panose="020B0604020202020204" pitchFamily="34" charset="0"/>
                <a:cs typeface="Arial" panose="020B0604020202020204" pitchFamily="34" charset="0"/>
              </a:rPr>
              <a:t>; ensuite, au moment où il viendra, ceux qui lui appartiennent ressusciteront à leur tour.</a:t>
            </a:r>
          </a:p>
        </p:txBody>
      </p:sp>
      <p:sp>
        <p:nvSpPr>
          <p:cNvPr id="11" name="ZoneTexte 10"/>
          <p:cNvSpPr txBox="1"/>
          <p:nvPr/>
        </p:nvSpPr>
        <p:spPr>
          <a:xfrm>
            <a:off x="6732240" y="1067963"/>
            <a:ext cx="2448271" cy="3000821"/>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Lévitique 23.10</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23.11</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23.15</a:t>
            </a:r>
          </a:p>
          <a:p>
            <a:endParaRPr lang="fr-FR" sz="1350" dirty="0">
              <a:solidFill>
                <a:srgbClr val="00CC00"/>
              </a:solidFill>
              <a:latin typeface="Arial" panose="020B0604020202020204" pitchFamily="34" charset="0"/>
              <a:cs typeface="Arial" panose="020B0604020202020204" pitchFamily="34" charset="0"/>
            </a:endParaRPr>
          </a:p>
          <a:p>
            <a:endParaRPr lang="fr-FR" sz="1350" dirty="0">
              <a:solidFill>
                <a:srgbClr val="00CC00"/>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1 Co 15.20</a:t>
            </a:r>
          </a:p>
          <a:p>
            <a:endParaRPr lang="fr-FR" sz="1350" dirty="0">
              <a:solidFill>
                <a:schemeClr val="accent6">
                  <a:lumMod val="75000"/>
                </a:schemeClr>
              </a:solidFill>
              <a:latin typeface="Arial" panose="020B0604020202020204" pitchFamily="34" charset="0"/>
              <a:cs typeface="Arial" panose="020B0604020202020204" pitchFamily="34" charset="0"/>
            </a:endParaRPr>
          </a:p>
          <a:p>
            <a:endParaRPr lang="fr-FR" sz="1350" dirty="0">
              <a:solidFill>
                <a:schemeClr val="accent6">
                  <a:lumMod val="75000"/>
                </a:schemeClr>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1 Co 15.23</a:t>
            </a:r>
          </a:p>
        </p:txBody>
      </p:sp>
      <p:sp>
        <p:nvSpPr>
          <p:cNvPr id="12" name="ZoneTexte 11"/>
          <p:cNvSpPr txBox="1"/>
          <p:nvPr/>
        </p:nvSpPr>
        <p:spPr>
          <a:xfrm>
            <a:off x="867779" y="428320"/>
            <a:ext cx="7488832" cy="307777"/>
          </a:xfrm>
          <a:prstGeom prst="rect">
            <a:avLst/>
          </a:prstGeom>
          <a:noFill/>
        </p:spPr>
        <p:txBody>
          <a:bodyPr wrap="square" rtlCol="0">
            <a:spAutoFit/>
          </a:bodyPr>
          <a:lstStyle/>
          <a:p>
            <a:r>
              <a:rPr lang="el-GR" sz="1400" dirty="0">
                <a:solidFill>
                  <a:srgbClr val="DF57FF"/>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…je monte vers mon Père et votre Père, vers mon Elohim et votre Elohim.</a:t>
            </a:r>
            <a:r>
              <a:rPr lang="el-GR" sz="1400" dirty="0">
                <a:solidFill>
                  <a:srgbClr val="DF57FF"/>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  </a:t>
            </a:r>
            <a:r>
              <a:rPr lang="fr-FR" sz="1200" dirty="0">
                <a:solidFill>
                  <a:srgbClr val="FFFF66"/>
                </a:solidFill>
                <a:latin typeface="Arial" panose="020B0604020202020204" pitchFamily="34" charset="0"/>
                <a:cs typeface="Arial" panose="020B0604020202020204" pitchFamily="34" charset="0"/>
              </a:rPr>
              <a:t>Jean 20.17</a:t>
            </a:r>
            <a:endParaRPr lang="el-GR" sz="1200" dirty="0">
              <a:solidFill>
                <a:srgbClr val="FFFF66"/>
              </a:solidFill>
              <a:latin typeface="Arial" panose="020B0604020202020204" pitchFamily="34" charset="0"/>
              <a:cs typeface="Arial" panose="020B0604020202020204" pitchFamily="34" charset="0"/>
            </a:endParaRPr>
          </a:p>
        </p:txBody>
      </p:sp>
      <p:sp>
        <p:nvSpPr>
          <p:cNvPr id="15" name="Rectangle 14"/>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À l’aube du 1</a:t>
            </a:r>
            <a:r>
              <a:rPr lang="fr-FR" sz="2000" baseline="30000" dirty="0">
                <a:solidFill>
                  <a:schemeClr val="bg1"/>
                </a:solidFill>
                <a:latin typeface="Batang" panose="02030600000101010101" pitchFamily="18" charset="-127"/>
                <a:ea typeface="Batang" panose="02030600000101010101" pitchFamily="18" charset="-127"/>
                <a:cs typeface="Arial" panose="020B0604020202020204" pitchFamily="34" charset="0"/>
              </a:rPr>
              <a:t>er</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jour :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397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67</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À l’aube du 1</a:t>
            </a:r>
            <a:r>
              <a:rPr lang="fr-FR" sz="2000" baseline="30000" dirty="0">
                <a:solidFill>
                  <a:schemeClr val="bg1"/>
                </a:solidFill>
                <a:latin typeface="Batang" panose="02030600000101010101" pitchFamily="18" charset="-127"/>
                <a:ea typeface="Batang" panose="02030600000101010101" pitchFamily="18" charset="-127"/>
                <a:cs typeface="Arial" panose="020B0604020202020204" pitchFamily="34" charset="0"/>
              </a:rPr>
              <a:t>er</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jour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867779" y="428320"/>
            <a:ext cx="7488832" cy="307777"/>
          </a:xfrm>
          <a:prstGeom prst="rect">
            <a:avLst/>
          </a:prstGeom>
          <a:noFill/>
        </p:spPr>
        <p:txBody>
          <a:bodyPr wrap="square" rtlCol="0">
            <a:spAutoFit/>
          </a:bodyPr>
          <a:lstStyle/>
          <a:p>
            <a:r>
              <a:rPr lang="el-GR" sz="1400" dirty="0">
                <a:solidFill>
                  <a:srgbClr val="DF57FF"/>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…je monte vers mon Père et votre Père, vers mon Elohim et votre Elohim.</a:t>
            </a:r>
            <a:r>
              <a:rPr lang="el-GR" sz="1400" dirty="0">
                <a:solidFill>
                  <a:srgbClr val="DF57FF"/>
                </a:solidFill>
                <a:latin typeface="Arial" panose="020B0604020202020204" pitchFamily="34" charset="0"/>
                <a:cs typeface="Arial" panose="020B0604020202020204" pitchFamily="34" charset="0"/>
              </a:rPr>
              <a:t> »</a:t>
            </a:r>
            <a:r>
              <a:rPr lang="fr-FR" sz="1400" dirty="0">
                <a:solidFill>
                  <a:srgbClr val="DF57FF"/>
                </a:solidFill>
                <a:latin typeface="Arial" panose="020B0604020202020204" pitchFamily="34" charset="0"/>
                <a:cs typeface="Arial" panose="020B0604020202020204" pitchFamily="34" charset="0"/>
              </a:rPr>
              <a:t>  </a:t>
            </a:r>
            <a:r>
              <a:rPr lang="fr-FR" sz="1200" dirty="0">
                <a:solidFill>
                  <a:srgbClr val="FFFF66"/>
                </a:solidFill>
                <a:latin typeface="Arial" panose="020B0604020202020204" pitchFamily="34" charset="0"/>
                <a:cs typeface="Arial" panose="020B0604020202020204" pitchFamily="34" charset="0"/>
              </a:rPr>
              <a:t>Jean 20.17</a:t>
            </a:r>
            <a:endParaRPr lang="el-GR" sz="1200" dirty="0">
              <a:solidFill>
                <a:srgbClr val="FFFF66"/>
              </a:solidFill>
              <a:latin typeface="Arial" panose="020B0604020202020204" pitchFamily="34" charset="0"/>
              <a:cs typeface="Arial" panose="020B0604020202020204" pitchFamily="34" charset="0"/>
            </a:endParaRPr>
          </a:p>
        </p:txBody>
      </p:sp>
      <p:sp>
        <p:nvSpPr>
          <p:cNvPr id="10" name="ZoneTexte 9"/>
          <p:cNvSpPr txBox="1"/>
          <p:nvPr/>
        </p:nvSpPr>
        <p:spPr>
          <a:xfrm>
            <a:off x="212246" y="1067346"/>
            <a:ext cx="6538985" cy="3416320"/>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Parle aux enfants d'Israël, et leur dis: Quand vous serez entrés au pays que je vous donne, et que vous en aurez fait la moisson, vous apporterez alors au Sacrificateur une poignée des premiers fruits de votre moisson.</a:t>
            </a: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Et il tournoiera cette poignée-là </a:t>
            </a:r>
            <a:r>
              <a:rPr lang="fr-FR" sz="1350" dirty="0">
                <a:solidFill>
                  <a:srgbClr val="66FF66"/>
                </a:solidFill>
                <a:latin typeface="Arial" panose="020B0604020202020204" pitchFamily="34" charset="0"/>
                <a:cs typeface="Arial" panose="020B0604020202020204" pitchFamily="34" charset="0"/>
              </a:rPr>
              <a:t>devant YHWH</a:t>
            </a:r>
            <a:r>
              <a:rPr lang="fr-FR" sz="1350" dirty="0">
                <a:solidFill>
                  <a:schemeClr val="bg1"/>
                </a:solidFill>
                <a:latin typeface="Arial" panose="020B0604020202020204" pitchFamily="34" charset="0"/>
                <a:cs typeface="Arial" panose="020B0604020202020204" pitchFamily="34" charset="0"/>
              </a:rPr>
              <a:t>, </a:t>
            </a:r>
            <a:r>
              <a:rPr lang="fr-FR" sz="1350" u="sng" dirty="0">
                <a:solidFill>
                  <a:schemeClr val="bg1"/>
                </a:solidFill>
                <a:latin typeface="Arial" panose="020B0604020202020204" pitchFamily="34" charset="0"/>
                <a:cs typeface="Arial" panose="020B0604020202020204" pitchFamily="34" charset="0"/>
              </a:rPr>
              <a:t>afin qu'elle soit agréée pour vous</a:t>
            </a:r>
            <a:r>
              <a:rPr lang="fr-FR" sz="1350" dirty="0">
                <a:solidFill>
                  <a:schemeClr val="bg1"/>
                </a:solidFill>
                <a:latin typeface="Arial" panose="020B0604020202020204" pitchFamily="34" charset="0"/>
                <a:cs typeface="Arial" panose="020B0604020202020204" pitchFamily="34" charset="0"/>
              </a:rPr>
              <a:t>; le Sacrificateur la tournoiera </a:t>
            </a:r>
            <a:r>
              <a:rPr lang="fr-FR" sz="1350" dirty="0">
                <a:solidFill>
                  <a:srgbClr val="66FF66"/>
                </a:solidFill>
                <a:latin typeface="Arial" panose="020B0604020202020204" pitchFamily="34" charset="0"/>
                <a:cs typeface="Arial" panose="020B0604020202020204" pitchFamily="34" charset="0"/>
              </a:rPr>
              <a:t>le lendemain du shabbat</a:t>
            </a:r>
            <a:r>
              <a:rPr lang="fr-FR" sz="1350" dirty="0">
                <a:solidFill>
                  <a:schemeClr val="bg1"/>
                </a:solidFill>
                <a:latin typeface="Arial" panose="020B0604020202020204" pitchFamily="34" charset="0"/>
                <a:cs typeface="Arial" panose="020B0604020202020204" pitchFamily="34" charset="0"/>
              </a:rPr>
              <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rgbClr val="66FF66"/>
                </a:solidFill>
                <a:latin typeface="Arial" panose="020B0604020202020204" pitchFamily="34" charset="0"/>
                <a:cs typeface="Arial" panose="020B0604020202020204" pitchFamily="34" charset="0"/>
              </a:rPr>
              <a:t>Vous compterez aussi </a:t>
            </a:r>
            <a:r>
              <a:rPr lang="fr-FR" sz="1350" dirty="0">
                <a:solidFill>
                  <a:schemeClr val="bg1"/>
                </a:solidFill>
                <a:latin typeface="Arial" panose="020B0604020202020204" pitchFamily="34" charset="0"/>
                <a:cs typeface="Arial" panose="020B0604020202020204" pitchFamily="34" charset="0"/>
              </a:rPr>
              <a:t>dès le lendemain du shabbat, savoir dès le jour que vous aurez apporté la poignée qu'on doit tournoyer, </a:t>
            </a:r>
            <a:r>
              <a:rPr lang="fr-FR" sz="1350" dirty="0">
                <a:solidFill>
                  <a:srgbClr val="66FF66"/>
                </a:solidFill>
                <a:latin typeface="Arial" panose="020B0604020202020204" pitchFamily="34" charset="0"/>
                <a:cs typeface="Arial" panose="020B0604020202020204" pitchFamily="34" charset="0"/>
              </a:rPr>
              <a:t>sept semaines entières</a:t>
            </a:r>
            <a:r>
              <a:rPr lang="fr-FR" sz="1350" dirty="0">
                <a:solidFill>
                  <a:schemeClr val="bg1"/>
                </a:solidFill>
                <a:latin typeface="Arial" panose="020B0604020202020204" pitchFamily="34" charset="0"/>
                <a:cs typeface="Arial" panose="020B0604020202020204" pitchFamily="34" charset="0"/>
              </a:rPr>
              <a:t>.</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Mais, en réalité, le Christ est bien revenu à la vie et, comme les premiers fruits de la moisson, il annonce la résurrection des morts.</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…le Christ est ressuscité en premier lieu, comme le premier fruit de la moisson ; ensuite, au moment où il viendra, ceux qui lui appartiennent ressusciteront à leur tour.</a:t>
            </a:r>
          </a:p>
        </p:txBody>
      </p:sp>
      <p:sp>
        <p:nvSpPr>
          <p:cNvPr id="11" name="ZoneTexte 10"/>
          <p:cNvSpPr txBox="1"/>
          <p:nvPr/>
        </p:nvSpPr>
        <p:spPr>
          <a:xfrm>
            <a:off x="6732240" y="1067963"/>
            <a:ext cx="2448271" cy="3000821"/>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Lévitique 23.10</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23.11</a:t>
            </a:r>
          </a:p>
          <a:p>
            <a:endParaRPr lang="fr-FR" sz="1350" dirty="0">
              <a:solidFill>
                <a:srgbClr val="FFCC00"/>
              </a:solidFill>
              <a:latin typeface="Arial" panose="020B0604020202020204" pitchFamily="34" charset="0"/>
              <a:cs typeface="Arial" panose="020B0604020202020204" pitchFamily="34" charset="0"/>
            </a:endParaRPr>
          </a:p>
          <a:p>
            <a:endParaRPr lang="fr-FR" sz="1350" dirty="0">
              <a:solidFill>
                <a:srgbClr val="FFCC00"/>
              </a:solidFill>
              <a:latin typeface="Arial" panose="020B0604020202020204" pitchFamily="34" charset="0"/>
              <a:cs typeface="Arial" panose="020B0604020202020204" pitchFamily="34" charset="0"/>
            </a:endParaRPr>
          </a:p>
          <a:p>
            <a:r>
              <a:rPr lang="fr-FR" sz="1350" dirty="0">
                <a:solidFill>
                  <a:srgbClr val="FFCC00"/>
                </a:solidFill>
                <a:latin typeface="Arial" panose="020B0604020202020204" pitchFamily="34" charset="0"/>
                <a:cs typeface="Arial" panose="020B0604020202020204" pitchFamily="34" charset="0"/>
              </a:rPr>
              <a:t>Lévitique 23.15</a:t>
            </a:r>
          </a:p>
          <a:p>
            <a:endParaRPr lang="fr-FR" sz="1350" dirty="0">
              <a:solidFill>
                <a:srgbClr val="00CC00"/>
              </a:solidFill>
              <a:latin typeface="Arial" panose="020B0604020202020204" pitchFamily="34" charset="0"/>
              <a:cs typeface="Arial" panose="020B0604020202020204" pitchFamily="34" charset="0"/>
            </a:endParaRPr>
          </a:p>
          <a:p>
            <a:endParaRPr lang="fr-FR" sz="1350" dirty="0">
              <a:solidFill>
                <a:srgbClr val="00CC00"/>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1 Co 15.20</a:t>
            </a:r>
          </a:p>
          <a:p>
            <a:endParaRPr lang="fr-FR" sz="1350" dirty="0">
              <a:solidFill>
                <a:schemeClr val="accent6">
                  <a:lumMod val="75000"/>
                </a:schemeClr>
              </a:solidFill>
              <a:latin typeface="Arial" panose="020B0604020202020204" pitchFamily="34" charset="0"/>
              <a:cs typeface="Arial" panose="020B0604020202020204" pitchFamily="34" charset="0"/>
            </a:endParaRPr>
          </a:p>
          <a:p>
            <a:endParaRPr lang="fr-FR" sz="1350" dirty="0">
              <a:solidFill>
                <a:schemeClr val="accent6">
                  <a:lumMod val="75000"/>
                </a:schemeClr>
              </a:solidFill>
              <a:latin typeface="Arial" panose="020B0604020202020204" pitchFamily="34" charset="0"/>
              <a:cs typeface="Arial" panose="020B0604020202020204" pitchFamily="34" charset="0"/>
            </a:endParaRPr>
          </a:p>
          <a:p>
            <a:r>
              <a:rPr lang="fr-FR" sz="1350" dirty="0">
                <a:solidFill>
                  <a:schemeClr val="accent6">
                    <a:lumMod val="75000"/>
                  </a:schemeClr>
                </a:solidFill>
                <a:latin typeface="Arial" panose="020B0604020202020204" pitchFamily="34" charset="0"/>
                <a:cs typeface="Arial" panose="020B0604020202020204" pitchFamily="34" charset="0"/>
              </a:rPr>
              <a:t>1 Co 15.23</a:t>
            </a:r>
          </a:p>
        </p:txBody>
      </p:sp>
    </p:spTree>
    <p:extLst>
      <p:ext uri="{BB962C8B-B14F-4D97-AF65-F5344CB8AC3E}">
        <p14:creationId xmlns:p14="http://schemas.microsoft.com/office/powerpoint/2010/main" val="189076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68</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À l’aube du 1</a:t>
            </a:r>
            <a:r>
              <a:rPr lang="fr-FR" sz="2000" baseline="30000" dirty="0">
                <a:solidFill>
                  <a:schemeClr val="bg1"/>
                </a:solidFill>
                <a:latin typeface="Batang" panose="02030600000101010101" pitchFamily="18" charset="-127"/>
                <a:ea typeface="Batang" panose="02030600000101010101" pitchFamily="18" charset="-127"/>
                <a:cs typeface="Arial" panose="020B0604020202020204" pitchFamily="34" charset="0"/>
              </a:rPr>
              <a:t>er</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 jour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867779" y="428320"/>
            <a:ext cx="7488832" cy="307777"/>
          </a:xfrm>
          <a:prstGeom prst="rect">
            <a:avLst/>
          </a:prstGeom>
          <a:noFill/>
        </p:spPr>
        <p:txBody>
          <a:bodyPr wrap="square" rtlCol="0">
            <a:spAutoFit/>
          </a:bodyPr>
          <a:lstStyle/>
          <a:p>
            <a:r>
              <a:rPr lang="el-GR" sz="1400" dirty="0">
                <a:solidFill>
                  <a:srgbClr val="FFC000"/>
                </a:solidFill>
                <a:latin typeface="Arial" panose="020B0604020202020204" pitchFamily="34" charset="0"/>
                <a:cs typeface="Arial" panose="020B0604020202020204" pitchFamily="34" charset="0"/>
              </a:rPr>
              <a:t>« </a:t>
            </a:r>
            <a:r>
              <a:rPr lang="fr-FR" sz="1400" dirty="0">
                <a:solidFill>
                  <a:srgbClr val="FFC000"/>
                </a:solidFill>
                <a:latin typeface="Arial" panose="020B0604020202020204" pitchFamily="34" charset="0"/>
                <a:cs typeface="Arial" panose="020B0604020202020204" pitchFamily="34" charset="0"/>
              </a:rPr>
              <a:t>…je monte vers mon Père et votre Père, vers mon Elohim et votre Elohim.</a:t>
            </a:r>
            <a:r>
              <a:rPr lang="el-GR" sz="1400" dirty="0">
                <a:solidFill>
                  <a:srgbClr val="FFC000"/>
                </a:solidFill>
                <a:latin typeface="Arial" panose="020B0604020202020204" pitchFamily="34" charset="0"/>
                <a:cs typeface="Arial" panose="020B0604020202020204" pitchFamily="34" charset="0"/>
              </a:rPr>
              <a:t> »</a:t>
            </a:r>
            <a:r>
              <a:rPr lang="fr-FR" sz="1400" dirty="0">
                <a:solidFill>
                  <a:srgbClr val="FFC000"/>
                </a:solidFill>
                <a:latin typeface="Arial" panose="020B0604020202020204" pitchFamily="34" charset="0"/>
                <a:cs typeface="Arial" panose="020B0604020202020204" pitchFamily="34" charset="0"/>
              </a:rPr>
              <a:t>  </a:t>
            </a:r>
            <a:r>
              <a:rPr lang="fr-FR" sz="1200" dirty="0">
                <a:solidFill>
                  <a:srgbClr val="FFC000"/>
                </a:solidFill>
                <a:latin typeface="Arial" panose="020B0604020202020204" pitchFamily="34" charset="0"/>
                <a:cs typeface="Arial" panose="020B0604020202020204" pitchFamily="34" charset="0"/>
              </a:rPr>
              <a:t>Jean 20.17</a:t>
            </a:r>
            <a:endParaRPr lang="el-GR" sz="1200" dirty="0">
              <a:solidFill>
                <a:srgbClr val="FFC000"/>
              </a:solidFill>
              <a:latin typeface="Arial" panose="020B0604020202020204" pitchFamily="34" charset="0"/>
              <a:cs typeface="Arial" panose="020B0604020202020204" pitchFamily="34" charset="0"/>
            </a:endParaRPr>
          </a:p>
        </p:txBody>
      </p:sp>
      <p:sp>
        <p:nvSpPr>
          <p:cNvPr id="10" name="ZoneTexte 9"/>
          <p:cNvSpPr txBox="1"/>
          <p:nvPr/>
        </p:nvSpPr>
        <p:spPr>
          <a:xfrm>
            <a:off x="287523" y="881445"/>
            <a:ext cx="8568951" cy="183127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Pendant des siècles, la présentation des </a:t>
            </a:r>
            <a:r>
              <a:rPr lang="fr-FR" sz="1350" dirty="0">
                <a:solidFill>
                  <a:srgbClr val="00B0F0"/>
                </a:solidFill>
                <a:latin typeface="Arial" panose="020B0604020202020204" pitchFamily="34" charset="0"/>
                <a:cs typeface="Arial" panose="020B0604020202020204" pitchFamily="34" charset="0"/>
              </a:rPr>
              <a:t>premiers fruits</a:t>
            </a:r>
            <a:r>
              <a:rPr lang="fr-FR" sz="1350" dirty="0">
                <a:solidFill>
                  <a:schemeClr val="bg1"/>
                </a:solidFill>
                <a:latin typeface="Arial" panose="020B0604020202020204" pitchFamily="34" charset="0"/>
                <a:cs typeface="Arial" panose="020B0604020202020204" pitchFamily="34" charset="0"/>
              </a:rPr>
              <a:t> a annoncé celle de </a:t>
            </a:r>
            <a:r>
              <a:rPr lang="fr-FR" sz="1350" dirty="0">
                <a:solidFill>
                  <a:srgbClr val="00B0F0"/>
                </a:solidFill>
                <a:latin typeface="Arial" panose="020B0604020202020204" pitchFamily="34" charset="0"/>
                <a:cs typeface="Arial" panose="020B0604020202020204" pitchFamily="34" charset="0"/>
              </a:rPr>
              <a:t>Yahusha</a:t>
            </a:r>
            <a:r>
              <a:rPr lang="fr-FR" sz="1350" dirty="0">
                <a:solidFill>
                  <a:schemeClr val="bg1"/>
                </a:solidFill>
                <a:latin typeface="Arial" panose="020B0604020202020204" pitchFamily="34" charset="0"/>
                <a:cs typeface="Arial" panose="020B0604020202020204" pitchFamily="34" charset="0"/>
              </a:rPr>
              <a:t>.</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00B0F0"/>
                </a:solidFill>
                <a:latin typeface="Arial" panose="020B0604020202020204" pitchFamily="34" charset="0"/>
                <a:cs typeface="Arial" panose="020B0604020202020204" pitchFamily="34" charset="0"/>
              </a:rPr>
              <a:t>Yahusha</a:t>
            </a:r>
            <a:r>
              <a:rPr lang="fr-FR" sz="1350" dirty="0">
                <a:solidFill>
                  <a:schemeClr val="bg1"/>
                </a:solidFill>
                <a:latin typeface="Arial" panose="020B0604020202020204" pitchFamily="34" charset="0"/>
                <a:cs typeface="Arial" panose="020B0604020202020204" pitchFamily="34" charset="0"/>
              </a:rPr>
              <a:t> devait monter vers Yahuah son Père, notre Père, pour présenter la première partie de la récolte en vue d’être acceptée.</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La première partie de la moisson était </a:t>
            </a:r>
            <a:r>
              <a:rPr lang="fr-FR" sz="1350" dirty="0">
                <a:solidFill>
                  <a:srgbClr val="00B0F0"/>
                </a:solidFill>
                <a:latin typeface="Arial" panose="020B0604020202020204" pitchFamily="34" charset="0"/>
                <a:cs typeface="Arial" panose="020B0604020202020204" pitchFamily="34" charset="0"/>
              </a:rPr>
              <a:t>Yahusha</a:t>
            </a:r>
            <a:r>
              <a:rPr lang="fr-FR" sz="1350" dirty="0">
                <a:solidFill>
                  <a:schemeClr val="bg1"/>
                </a:solidFill>
                <a:latin typeface="Arial" panose="020B0604020202020204" pitchFamily="34" charset="0"/>
                <a:cs typeface="Arial" panose="020B0604020202020204" pitchFamily="34" charset="0"/>
              </a:rPr>
              <a:t> lui-même en tant que sacrifice ultime ; et, ayant triomphé de la mort, </a:t>
            </a:r>
            <a:r>
              <a:rPr lang="fr-FR" sz="1350" dirty="0">
                <a:solidFill>
                  <a:srgbClr val="00B0F0"/>
                </a:solidFill>
                <a:latin typeface="Arial" panose="020B0604020202020204" pitchFamily="34" charset="0"/>
                <a:cs typeface="Arial" panose="020B0604020202020204" pitchFamily="34" charset="0"/>
              </a:rPr>
              <a:t>Yahusha</a:t>
            </a:r>
            <a:r>
              <a:rPr lang="fr-FR" sz="1350" dirty="0">
                <a:solidFill>
                  <a:schemeClr val="bg1"/>
                </a:solidFill>
                <a:latin typeface="Arial" panose="020B0604020202020204" pitchFamily="34" charset="0"/>
                <a:cs typeface="Arial" panose="020B0604020202020204" pitchFamily="34" charset="0"/>
              </a:rPr>
              <a:t> était le véritable « </a:t>
            </a:r>
            <a:r>
              <a:rPr lang="fr-FR" sz="1350" dirty="0">
                <a:solidFill>
                  <a:srgbClr val="00B0F0"/>
                </a:solidFill>
                <a:latin typeface="Arial" panose="020B0604020202020204" pitchFamily="34" charset="0"/>
                <a:cs typeface="Arial" panose="020B0604020202020204" pitchFamily="34" charset="0"/>
              </a:rPr>
              <a:t>premier fruit</a:t>
            </a:r>
            <a:r>
              <a:rPr lang="fr-FR" sz="1350" dirty="0">
                <a:solidFill>
                  <a:schemeClr val="bg1"/>
                </a:solidFill>
                <a:latin typeface="Arial" panose="020B0604020202020204" pitchFamily="34" charset="0"/>
                <a:cs typeface="Arial" panose="020B0604020202020204" pitchFamily="34" charset="0"/>
              </a:rPr>
              <a:t> » récolté de l'emprise de la mort.</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rgbClr val="00B0F0"/>
                </a:solidFill>
                <a:latin typeface="Arial" panose="020B0604020202020204" pitchFamily="34" charset="0"/>
                <a:cs typeface="Arial" panose="020B0604020202020204" pitchFamily="34" charset="0"/>
              </a:rPr>
              <a:t>Yahusha </a:t>
            </a:r>
            <a:r>
              <a:rPr lang="fr-FR" sz="1350" dirty="0">
                <a:solidFill>
                  <a:schemeClr val="bg1"/>
                </a:solidFill>
                <a:latin typeface="Arial" panose="020B0604020202020204" pitchFamily="34" charset="0"/>
                <a:cs typeface="Arial" panose="020B0604020202020204" pitchFamily="34" charset="0"/>
              </a:rPr>
              <a:t>devait se présenter devant Yahuah afin de voir si son sacrifice serait agréé ou non.</a:t>
            </a:r>
          </a:p>
          <a:p>
            <a:endParaRPr lang="fr-FR" sz="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287522" y="2712716"/>
            <a:ext cx="6156329" cy="2000548"/>
          </a:xfrm>
          <a:prstGeom prst="rect">
            <a:avLst/>
          </a:prstGeom>
        </p:spPr>
        <p:txBody>
          <a:bodyPr wrap="square">
            <a:spAutoFit/>
          </a:bodyPr>
          <a:lstStyle/>
          <a:p>
            <a:r>
              <a:rPr lang="fr-FR" sz="1350" dirty="0">
                <a:solidFill>
                  <a:schemeClr val="bg1"/>
                </a:solidFill>
                <a:latin typeface="Arial" panose="020B0604020202020204" pitchFamily="34" charset="0"/>
                <a:cs typeface="Arial" panose="020B0604020202020204" pitchFamily="34" charset="0"/>
              </a:rPr>
              <a:t>C'est lors du 1</a:t>
            </a:r>
            <a:r>
              <a:rPr lang="fr-FR" sz="1350" baseline="30000" dirty="0">
                <a:solidFill>
                  <a:schemeClr val="bg1"/>
                </a:solidFill>
                <a:latin typeface="Arial" panose="020B0604020202020204" pitchFamily="34" charset="0"/>
                <a:cs typeface="Arial" panose="020B0604020202020204" pitchFamily="34" charset="0"/>
              </a:rPr>
              <a:t>er</a:t>
            </a:r>
            <a:r>
              <a:rPr lang="fr-FR" sz="1350" dirty="0">
                <a:solidFill>
                  <a:schemeClr val="bg1"/>
                </a:solidFill>
                <a:latin typeface="Arial" panose="020B0604020202020204" pitchFamily="34" charset="0"/>
                <a:cs typeface="Arial" panose="020B0604020202020204" pitchFamily="34" charset="0"/>
              </a:rPr>
              <a:t> cycle de la semaine (dimanche), faisant suite au shabbat hebdomadaire (samedi), que l'offrande était présentée depuis des siècles. C'est sur ce même cycle que </a:t>
            </a:r>
            <a:r>
              <a:rPr lang="fr-FR" sz="1350" dirty="0">
                <a:solidFill>
                  <a:srgbClr val="00B0F0"/>
                </a:solidFill>
                <a:latin typeface="Arial" panose="020B0604020202020204" pitchFamily="34" charset="0"/>
                <a:cs typeface="Arial" panose="020B0604020202020204" pitchFamily="34" charset="0"/>
              </a:rPr>
              <a:t>Yahusha</a:t>
            </a:r>
            <a:r>
              <a:rPr lang="fr-FR" sz="1350" dirty="0">
                <a:solidFill>
                  <a:schemeClr val="bg1"/>
                </a:solidFill>
                <a:latin typeface="Arial" panose="020B0604020202020204" pitchFamily="34" charset="0"/>
                <a:cs typeface="Arial" panose="020B0604020202020204" pitchFamily="34" charset="0"/>
              </a:rPr>
              <a:t> est monté vers notre Père pour se présenter à lui.</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Yahusha a demandé à Marie de </a:t>
            </a:r>
            <a:r>
              <a:rPr lang="fr-FR" sz="1350" dirty="0" err="1">
                <a:solidFill>
                  <a:schemeClr val="bg1"/>
                </a:solidFill>
                <a:latin typeface="Arial" panose="020B0604020202020204" pitchFamily="34" charset="0"/>
                <a:cs typeface="Arial" panose="020B0604020202020204" pitchFamily="34" charset="0"/>
              </a:rPr>
              <a:t>Magdala</a:t>
            </a:r>
            <a:r>
              <a:rPr lang="fr-FR" sz="1350" dirty="0">
                <a:solidFill>
                  <a:schemeClr val="bg1"/>
                </a:solidFill>
                <a:latin typeface="Arial" panose="020B0604020202020204" pitchFamily="34" charset="0"/>
                <a:cs typeface="Arial" panose="020B0604020202020204" pitchFamily="34" charset="0"/>
              </a:rPr>
              <a:t> de ne pas le retenir car il ne voulait pas être retardé.</a:t>
            </a:r>
          </a:p>
          <a:p>
            <a:endParaRPr lang="fr-FR" sz="80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Quelques heures seulement après sa résurrection, </a:t>
            </a:r>
            <a:r>
              <a:rPr lang="fr-FR" sz="1350" dirty="0">
                <a:solidFill>
                  <a:srgbClr val="00B0F0"/>
                </a:solidFill>
                <a:latin typeface="Arial" panose="020B0604020202020204" pitchFamily="34" charset="0"/>
                <a:cs typeface="Arial" panose="020B0604020202020204" pitchFamily="34" charset="0"/>
              </a:rPr>
              <a:t>Yahusha</a:t>
            </a:r>
            <a:r>
              <a:rPr lang="fr-FR" sz="1350" dirty="0">
                <a:solidFill>
                  <a:schemeClr val="bg1"/>
                </a:solidFill>
                <a:latin typeface="Arial" panose="020B0604020202020204" pitchFamily="34" charset="0"/>
                <a:cs typeface="Arial" panose="020B0604020202020204" pitchFamily="34" charset="0"/>
              </a:rPr>
              <a:t> nous laisse l’exemple de l’observation des saintes convocations.</a:t>
            </a:r>
          </a:p>
        </p:txBody>
      </p:sp>
      <p:pic>
        <p:nvPicPr>
          <p:cNvPr id="11" name="Picture 2" descr="Image result for first fru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8202" y="3025025"/>
            <a:ext cx="2448272" cy="1375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68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69</a:t>
            </a:fld>
            <a:endParaRPr lang="fr-FR" dirty="0">
              <a:solidFill>
                <a:schemeClr val="bg1">
                  <a:lumMod val="75000"/>
                </a:schemeClr>
              </a:solidFill>
            </a:endParaRPr>
          </a:p>
        </p:txBody>
      </p:sp>
      <p:sp>
        <p:nvSpPr>
          <p:cNvPr id="14" name="Rectangle 13"/>
          <p:cNvSpPr/>
          <p:nvPr/>
        </p:nvSpPr>
        <p:spPr>
          <a:xfrm>
            <a:off x="0" y="28210"/>
            <a:ext cx="9143999" cy="400110"/>
          </a:xfrm>
          <a:prstGeom prst="rect">
            <a:avLst/>
          </a:prstGeom>
        </p:spPr>
        <p:txBody>
          <a:bodyPr wrap="square">
            <a:spAutoFit/>
          </a:bodyPr>
          <a:lstStyle/>
          <a:p>
            <a:pPr lvl="0" algn="ctr"/>
            <a:r>
              <a:rPr lang="fr-FR" sz="2000" b="1" dirty="0">
                <a:solidFill>
                  <a:schemeClr val="bg1"/>
                </a:solidFill>
                <a:effectLst>
                  <a:outerShdw blurRad="38100" dist="38100" dir="2700000" algn="tl">
                    <a:srgbClr val="000000">
                      <a:alpha val="43137"/>
                    </a:srgbClr>
                  </a:outerShdw>
                </a:effectLst>
                <a:latin typeface="Times New Roman"/>
                <a:cs typeface="Times New Roman"/>
              </a:rPr>
              <a:t>~  </a:t>
            </a:r>
            <a:r>
              <a:rPr lang="fr-FR" sz="2000" dirty="0">
                <a:solidFill>
                  <a:schemeClr val="bg1"/>
                </a:solidFill>
                <a:latin typeface="Batang" panose="02030600000101010101" pitchFamily="18" charset="-127"/>
                <a:ea typeface="Batang" panose="02030600000101010101" pitchFamily="18" charset="-127"/>
                <a:cs typeface="Arial" panose="020B0604020202020204" pitchFamily="34" charset="0"/>
              </a:rPr>
              <a:t>50 jours </a:t>
            </a:r>
            <a:r>
              <a:rPr lang="fr-FR" sz="2000" b="1" dirty="0">
                <a:solidFill>
                  <a:schemeClr val="bg1"/>
                </a:solidFill>
                <a:effectLst>
                  <a:outerShdw blurRad="38100" dist="38100" dir="2700000" algn="tl">
                    <a:srgbClr val="000000">
                      <a:alpha val="43137"/>
                    </a:srgbClr>
                  </a:outerShdw>
                </a:effectLst>
                <a:latin typeface="Times New Roman"/>
                <a:cs typeface="Times New Roman"/>
              </a:rPr>
              <a:t>~</a:t>
            </a:r>
            <a:endParaRPr lang="fr-F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ZoneTexte 9"/>
          <p:cNvSpPr txBox="1"/>
          <p:nvPr/>
        </p:nvSpPr>
        <p:spPr>
          <a:xfrm>
            <a:off x="287523" y="881445"/>
            <a:ext cx="8568951" cy="2292935"/>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Ces évènements nous apprennent que le compte des 7 semaines débute le lendemain du shabbat hebdomadaire (samedi), pendant la fête des pains sans levain.</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La fête de pentecôte est célébrée </a:t>
            </a:r>
            <a:r>
              <a:rPr lang="fr-FR" sz="1350" dirty="0">
                <a:solidFill>
                  <a:srgbClr val="00FF00"/>
                </a:solidFill>
                <a:latin typeface="Arial" panose="020B0604020202020204" pitchFamily="34" charset="0"/>
                <a:cs typeface="Arial" panose="020B0604020202020204" pitchFamily="34" charset="0"/>
              </a:rPr>
              <a:t>50 jours</a:t>
            </a:r>
            <a:r>
              <a:rPr lang="fr-FR" sz="1350" dirty="0">
                <a:solidFill>
                  <a:schemeClr val="bg1"/>
                </a:solidFill>
                <a:latin typeface="Arial" panose="020B0604020202020204" pitchFamily="34" charset="0"/>
                <a:cs typeface="Arial" panose="020B0604020202020204" pitchFamily="34" charset="0"/>
              </a:rPr>
              <a:t> après la fête des prémices.</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L’année de la Crucifixion du </a:t>
            </a:r>
            <a:r>
              <a:rPr lang="fr-FR" sz="1350" dirty="0" err="1">
                <a:solidFill>
                  <a:schemeClr val="bg1"/>
                </a:solidFill>
                <a:latin typeface="Arial" panose="020B0604020202020204" pitchFamily="34" charset="0"/>
                <a:cs typeface="Arial" panose="020B0604020202020204" pitchFamily="34" charset="0"/>
              </a:rPr>
              <a:t>MashiYah</a:t>
            </a:r>
            <a:r>
              <a:rPr lang="fr-FR" sz="1350" dirty="0">
                <a:solidFill>
                  <a:schemeClr val="bg1"/>
                </a:solidFill>
                <a:latin typeface="Arial" panose="020B0604020202020204" pitchFamily="34" charset="0"/>
                <a:cs typeface="Arial" panose="020B0604020202020204" pitchFamily="34" charset="0"/>
              </a:rPr>
              <a:t>, la fête des prémices eut lieu le dimanche 18 </a:t>
            </a:r>
            <a:r>
              <a:rPr lang="fr-FR" sz="1350" dirty="0" err="1">
                <a:solidFill>
                  <a:schemeClr val="bg1"/>
                </a:solidFill>
                <a:latin typeface="Arial" panose="020B0604020202020204" pitchFamily="34" charset="0"/>
                <a:cs typeface="Arial" panose="020B0604020202020204" pitchFamily="34" charset="0"/>
              </a:rPr>
              <a:t>aviv</a:t>
            </a:r>
            <a:r>
              <a:rPr lang="fr-FR" sz="1350" dirty="0">
                <a:solidFill>
                  <a:schemeClr val="bg1"/>
                </a:solidFill>
                <a:latin typeface="Arial" panose="020B0604020202020204" pitchFamily="34" charset="0"/>
                <a:cs typeface="Arial" panose="020B0604020202020204" pitchFamily="34" charset="0"/>
              </a:rPr>
              <a:t> : 1</a:t>
            </a:r>
            <a:r>
              <a:rPr lang="fr-FR" sz="1350" baseline="30000" dirty="0">
                <a:solidFill>
                  <a:schemeClr val="bg1"/>
                </a:solidFill>
                <a:latin typeface="Arial" panose="020B0604020202020204" pitchFamily="34" charset="0"/>
                <a:cs typeface="Arial" panose="020B0604020202020204" pitchFamily="34" charset="0"/>
              </a:rPr>
              <a:t>er</a:t>
            </a:r>
            <a:r>
              <a:rPr lang="fr-FR" sz="1350" dirty="0">
                <a:solidFill>
                  <a:schemeClr val="bg1"/>
                </a:solidFill>
                <a:latin typeface="Arial" panose="020B0604020202020204" pitchFamily="34" charset="0"/>
                <a:cs typeface="Arial" panose="020B0604020202020204" pitchFamily="34" charset="0"/>
              </a:rPr>
              <a:t> jour du compte des 50 jours pour arriver à la fête de pentecôte.</a:t>
            </a:r>
          </a:p>
          <a:p>
            <a:endParaRPr lang="fr-FR" sz="1350" dirty="0">
              <a:solidFill>
                <a:schemeClr val="bg1"/>
              </a:solidFill>
              <a:latin typeface="Arial" panose="020B0604020202020204" pitchFamily="34" charset="0"/>
              <a:cs typeface="Arial" panose="020B0604020202020204" pitchFamily="34" charset="0"/>
            </a:endParaRPr>
          </a:p>
          <a:p>
            <a:r>
              <a:rPr lang="fr-FR" sz="1350" dirty="0">
                <a:solidFill>
                  <a:schemeClr val="bg1"/>
                </a:solidFill>
                <a:latin typeface="Arial" panose="020B0604020202020204" pitchFamily="34" charset="0"/>
                <a:cs typeface="Arial" panose="020B0604020202020204" pitchFamily="34" charset="0"/>
              </a:rPr>
              <a:t>Comparons ce que dit le « calendrier d’Enoch » sur cette période, avec les informations données dans les Évangiles.</a:t>
            </a:r>
          </a:p>
          <a:p>
            <a:endParaRPr lang="fr-FR" sz="800" dirty="0">
              <a:solidFill>
                <a:schemeClr val="bg1"/>
              </a:solidFill>
              <a:latin typeface="Arial" panose="020B0604020202020204" pitchFamily="34" charset="0"/>
              <a:cs typeface="Arial" panose="020B0604020202020204" pitchFamily="34" charset="0"/>
            </a:endParaRPr>
          </a:p>
        </p:txBody>
      </p:sp>
      <p:pic>
        <p:nvPicPr>
          <p:cNvPr id="2050" name="Picture 2" descr="Image result for first fru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2" y="3291830"/>
            <a:ext cx="2448272" cy="1375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12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2169"/>
            <a:ext cx="9174324" cy="514566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D09FF85-A8E4-4662-9A25-7E1193D20439}" type="slidenum">
              <a:rPr lang="fr-FR" smtClean="0">
                <a:solidFill>
                  <a:schemeClr val="bg1">
                    <a:lumMod val="75000"/>
                  </a:schemeClr>
                </a:solidFill>
              </a:rPr>
              <a:t>7</a:t>
            </a:fld>
            <a:endParaRPr lang="fr-FR" dirty="0">
              <a:solidFill>
                <a:schemeClr val="bg1">
                  <a:lumMod val="75000"/>
                </a:schemeClr>
              </a:solidFill>
            </a:endParaRPr>
          </a:p>
        </p:txBody>
      </p:sp>
      <p:sp>
        <p:nvSpPr>
          <p:cNvPr id="23" name="Rectangle 22"/>
          <p:cNvSpPr/>
          <p:nvPr/>
        </p:nvSpPr>
        <p:spPr>
          <a:xfrm>
            <a:off x="1774963" y="265082"/>
            <a:ext cx="6421794" cy="400110"/>
          </a:xfrm>
          <a:prstGeom prst="rect">
            <a:avLst/>
          </a:prstGeom>
          <a:ln w="19050">
            <a:solidFill>
              <a:schemeClr val="bg1"/>
            </a:solidFill>
          </a:ln>
        </p:spPr>
        <p:txBody>
          <a:bodyPr wrap="square">
            <a:spAutoFit/>
          </a:bodyPr>
          <a:lstStyle/>
          <a:p>
            <a:pPr lvl="0" algn="ctr"/>
            <a:r>
              <a:rPr lang="fr-F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 la Crucifixion : le soir et la nuit du </a:t>
            </a:r>
            <a:r>
              <a:rPr lang="fr-FR" sz="2000" dirty="0">
                <a:solidFill>
                  <a:srgbClr val="2DFFA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fr-FR" sz="2000" dirty="0" err="1">
                <a:solidFill>
                  <a:srgbClr val="2DFFA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aviv</a:t>
            </a:r>
            <a:r>
              <a:rPr lang="fr-FR" sz="2000" dirty="0">
                <a:solidFill>
                  <a:srgbClr val="2DFFA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(mardi)</a:t>
            </a:r>
            <a:endParaRPr lang="fr-FR" sz="1600" b="1" dirty="0">
              <a:solidFill>
                <a:srgbClr val="2DFFA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3"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166" y="142567"/>
            <a:ext cx="633010" cy="633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2" name="AutoShape 4" descr="Image result for red cr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4" name="AutoShape 6" descr="Image result for red cro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6" name="AutoShape 10" descr="Image result for red cros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3" name="ZoneTexte 62"/>
          <p:cNvSpPr txBox="1"/>
          <p:nvPr/>
        </p:nvSpPr>
        <p:spPr>
          <a:xfrm>
            <a:off x="6095999" y="1828027"/>
            <a:ext cx="1493787" cy="89399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FF0000"/>
                </a:solidFill>
                <a:latin typeface="Arial" panose="020B0604020202020204" pitchFamily="34" charset="0"/>
                <a:cs typeface="Arial" panose="020B0604020202020204" pitchFamily="34" charset="0"/>
              </a:rPr>
              <a:t>14 </a:t>
            </a:r>
            <a:r>
              <a:rPr lang="fr-FR" sz="1600" dirty="0" err="1">
                <a:solidFill>
                  <a:srgbClr val="FF0000"/>
                </a:solidFill>
                <a:latin typeface="Arial" panose="020B0604020202020204" pitchFamily="34" charset="0"/>
                <a:cs typeface="Arial" panose="020B0604020202020204" pitchFamily="34" charset="0"/>
              </a:rPr>
              <a:t>aviv</a:t>
            </a:r>
            <a:endParaRPr lang="fr-FR" sz="1600" b="1" dirty="0">
              <a:solidFill>
                <a:srgbClr val="FF0000"/>
              </a:solidFill>
              <a:latin typeface="Arial" panose="020B0604020202020204" pitchFamily="34" charset="0"/>
              <a:cs typeface="Arial" panose="020B0604020202020204" pitchFamily="34" charset="0"/>
            </a:endParaRPr>
          </a:p>
        </p:txBody>
      </p:sp>
      <p:sp>
        <p:nvSpPr>
          <p:cNvPr id="57" name="ZoneTexte 56"/>
          <p:cNvSpPr txBox="1"/>
          <p:nvPr/>
        </p:nvSpPr>
        <p:spPr>
          <a:xfrm>
            <a:off x="4724320" y="1828876"/>
            <a:ext cx="1371679" cy="89399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FF0000"/>
                </a:solidFill>
                <a:latin typeface="Arial" panose="020B0604020202020204" pitchFamily="34" charset="0"/>
                <a:cs typeface="Arial" panose="020B0604020202020204" pitchFamily="34" charset="0"/>
              </a:rPr>
              <a:t>14 </a:t>
            </a:r>
            <a:r>
              <a:rPr lang="fr-FR" sz="1600" dirty="0" err="1">
                <a:solidFill>
                  <a:srgbClr val="FF0000"/>
                </a:solidFill>
                <a:latin typeface="Arial" panose="020B0604020202020204" pitchFamily="34" charset="0"/>
                <a:cs typeface="Arial" panose="020B0604020202020204" pitchFamily="34" charset="0"/>
              </a:rPr>
              <a:t>aviv</a:t>
            </a:r>
            <a:endParaRPr lang="fr-FR" sz="1600" dirty="0">
              <a:solidFill>
                <a:srgbClr val="FF0000"/>
              </a:solidFill>
              <a:latin typeface="Arial" panose="020B0604020202020204" pitchFamily="34" charset="0"/>
              <a:cs typeface="Arial" panose="020B0604020202020204" pitchFamily="34" charset="0"/>
            </a:endParaRPr>
          </a:p>
          <a:p>
            <a:pPr algn="ctr"/>
            <a:r>
              <a:rPr lang="fr-FR" sz="1600" dirty="0">
                <a:solidFill>
                  <a:srgbClr val="FF0000"/>
                </a:solidFill>
                <a:latin typeface="Arial" panose="020B0604020202020204" pitchFamily="34" charset="0"/>
                <a:cs typeface="Arial" panose="020B0604020202020204" pitchFamily="34" charset="0"/>
              </a:rPr>
              <a:t>Pâque</a:t>
            </a:r>
          </a:p>
          <a:p>
            <a:pPr algn="ctr"/>
            <a:r>
              <a:rPr lang="fr-FR" sz="1600" dirty="0">
                <a:solidFill>
                  <a:srgbClr val="FF0000"/>
                </a:solidFill>
                <a:latin typeface="Arial" panose="020B0604020202020204" pitchFamily="34" charset="0"/>
                <a:cs typeface="Arial" panose="020B0604020202020204" pitchFamily="34" charset="0"/>
              </a:rPr>
              <a:t>Crucifixion</a:t>
            </a:r>
          </a:p>
        </p:txBody>
      </p:sp>
      <p:sp>
        <p:nvSpPr>
          <p:cNvPr id="38" name="ZoneTexte 37"/>
          <p:cNvSpPr txBox="1"/>
          <p:nvPr/>
        </p:nvSpPr>
        <p:spPr>
          <a:xfrm>
            <a:off x="1524319" y="1820428"/>
            <a:ext cx="1427865" cy="90159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2DFFAA"/>
                </a:solidFill>
                <a:latin typeface="Arial" panose="020B0604020202020204" pitchFamily="34" charset="0"/>
                <a:cs typeface="Arial" panose="020B0604020202020204" pitchFamily="34" charset="0"/>
              </a:rPr>
              <a:t>13 </a:t>
            </a:r>
            <a:r>
              <a:rPr lang="fr-FR" sz="1600" dirty="0" err="1">
                <a:solidFill>
                  <a:srgbClr val="2DFFAA"/>
                </a:solidFill>
                <a:latin typeface="Arial" panose="020B0604020202020204" pitchFamily="34" charset="0"/>
                <a:cs typeface="Arial" panose="020B0604020202020204" pitchFamily="34" charset="0"/>
              </a:rPr>
              <a:t>aviv</a:t>
            </a:r>
            <a:endParaRPr lang="fr-FR" sz="1600" dirty="0">
              <a:solidFill>
                <a:srgbClr val="2DFFAA"/>
              </a:solidFill>
              <a:latin typeface="Arial" panose="020B0604020202020204" pitchFamily="34" charset="0"/>
              <a:cs typeface="Arial" panose="020B0604020202020204" pitchFamily="34" charset="0"/>
            </a:endParaRPr>
          </a:p>
        </p:txBody>
      </p:sp>
      <p:sp>
        <p:nvSpPr>
          <p:cNvPr id="34" name="ZoneTexte 33"/>
          <p:cNvSpPr txBox="1"/>
          <p:nvPr/>
        </p:nvSpPr>
        <p:spPr>
          <a:xfrm>
            <a:off x="3150033" y="1820298"/>
            <a:ext cx="1365963" cy="8970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nchor="ctr" anchorCtr="1">
            <a:normAutofit/>
          </a:bodyPr>
          <a:lstStyle/>
          <a:p>
            <a:pPr algn="ctr"/>
            <a:r>
              <a:rPr lang="fr-FR" sz="1600" dirty="0">
                <a:solidFill>
                  <a:srgbClr val="2DFFAA"/>
                </a:solidFill>
                <a:latin typeface="Arial" panose="020B0604020202020204" pitchFamily="34" charset="0"/>
                <a:cs typeface="Arial" panose="020B0604020202020204" pitchFamily="34" charset="0"/>
              </a:rPr>
              <a:t>13 </a:t>
            </a:r>
            <a:r>
              <a:rPr lang="fr-FR" sz="1600" dirty="0" err="1">
                <a:solidFill>
                  <a:srgbClr val="2DFFAA"/>
                </a:solidFill>
                <a:latin typeface="Arial" panose="020B0604020202020204" pitchFamily="34" charset="0"/>
                <a:cs typeface="Arial" panose="020B0604020202020204" pitchFamily="34" charset="0"/>
              </a:rPr>
              <a:t>aviv</a:t>
            </a:r>
            <a:endParaRPr lang="fr-FR" sz="1600" b="1" dirty="0">
              <a:solidFill>
                <a:srgbClr val="2DFFAA"/>
              </a:solidFill>
              <a:latin typeface="Arial" panose="020B0604020202020204" pitchFamily="34" charset="0"/>
              <a:cs typeface="Arial" panose="020B0604020202020204" pitchFamily="34" charset="0"/>
            </a:endParaRPr>
          </a:p>
        </p:txBody>
      </p:sp>
      <p:sp>
        <p:nvSpPr>
          <p:cNvPr id="51" name="Right Brace 7"/>
          <p:cNvSpPr/>
          <p:nvPr/>
        </p:nvSpPr>
        <p:spPr>
          <a:xfrm rot="16200000">
            <a:off x="5918727" y="163328"/>
            <a:ext cx="285070" cy="3057048"/>
          </a:xfrm>
          <a:prstGeom prst="rightBrace">
            <a:avLst>
              <a:gd name="adj1" fmla="val 49272"/>
              <a:gd name="adj2"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58" name="Right Brace 7"/>
          <p:cNvSpPr/>
          <p:nvPr/>
        </p:nvSpPr>
        <p:spPr>
          <a:xfrm rot="16200000">
            <a:off x="2889051" y="172987"/>
            <a:ext cx="278709" cy="3015911"/>
          </a:xfrm>
          <a:prstGeom prst="rightBrace">
            <a:avLst>
              <a:gd name="adj1" fmla="val 49272"/>
              <a:gd name="adj2" fmla="val 50000"/>
            </a:avLst>
          </a:prstGeom>
          <a:solidFill>
            <a:srgbClr val="2DFFAA"/>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bg1">
                  <a:lumMod val="75000"/>
                </a:schemeClr>
              </a:solidFill>
            </a:endParaRPr>
          </a:p>
        </p:txBody>
      </p:sp>
      <p:sp>
        <p:nvSpPr>
          <p:cNvPr id="69" name="ZoneTexte 68"/>
          <p:cNvSpPr txBox="1"/>
          <p:nvPr/>
        </p:nvSpPr>
        <p:spPr>
          <a:xfrm>
            <a:off x="488359" y="3293422"/>
            <a:ext cx="2802212" cy="492443"/>
          </a:xfrm>
          <a:prstGeom prst="rect">
            <a:avLst/>
          </a:prstGeom>
          <a:solidFill>
            <a:schemeClr val="bg1">
              <a:lumMod val="85000"/>
            </a:schemeClr>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Dernier repas de Yahusha</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avec ses disciples</a:t>
            </a:r>
            <a:endParaRPr lang="fr-FR" sz="12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26" name="Straight Connector 22"/>
          <p:cNvCxnSpPr/>
          <p:nvPr/>
        </p:nvCxnSpPr>
        <p:spPr>
          <a:xfrm flipV="1">
            <a:off x="2924608" y="1812827"/>
            <a:ext cx="0" cy="909195"/>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970404" y="1824162"/>
            <a:ext cx="179675" cy="889331"/>
          </a:xfrm>
          <a:prstGeom prst="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Rectangle 27"/>
          <p:cNvSpPr/>
          <p:nvPr/>
        </p:nvSpPr>
        <p:spPr>
          <a:xfrm>
            <a:off x="4536360" y="1834388"/>
            <a:ext cx="179675" cy="882970"/>
          </a:xfrm>
          <a:prstGeom prst="rect">
            <a:avLst/>
          </a:prstGeom>
          <a:solidFill>
            <a:srgbClr val="DF57FF"/>
          </a:solidFill>
          <a:ln>
            <a:solidFill>
              <a:srgbClr val="FF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2" name="ZoneTexte 31"/>
          <p:cNvSpPr txBox="1"/>
          <p:nvPr/>
        </p:nvSpPr>
        <p:spPr>
          <a:xfrm>
            <a:off x="2754167" y="4085509"/>
            <a:ext cx="1907848" cy="492443"/>
          </a:xfrm>
          <a:prstGeom prst="rect">
            <a:avLst/>
          </a:prstGeom>
          <a:solidFill>
            <a:schemeClr val="bg1">
              <a:lumMod val="85000"/>
            </a:schemeClr>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Judas quitte Yahusha</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et les autres disciples.</a:t>
            </a:r>
            <a:endParaRPr lang="fr-FR" sz="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5" name="ZoneTexte 34"/>
          <p:cNvSpPr txBox="1"/>
          <p:nvPr/>
        </p:nvSpPr>
        <p:spPr>
          <a:xfrm>
            <a:off x="4805039" y="3293422"/>
            <a:ext cx="2053455" cy="692497"/>
          </a:xfrm>
          <a:prstGeom prst="rect">
            <a:avLst/>
          </a:prstGeom>
          <a:solidFill>
            <a:schemeClr val="bg1">
              <a:lumMod val="85000"/>
            </a:schemeClr>
          </a:solidFill>
          <a:ln w="57150">
            <a:solidFill>
              <a:srgbClr val="2DFFA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Arrestation de Yahusha dans le jardin</a:t>
            </a:r>
          </a:p>
          <a:p>
            <a:pPr lvl="0" algn="ctr"/>
            <a:r>
              <a:rPr lang="fr-FR" sz="1300" dirty="0">
                <a:solidFill>
                  <a:schemeClr val="tx1">
                    <a:lumMod val="95000"/>
                    <a:lumOff val="5000"/>
                  </a:schemeClr>
                </a:solidFill>
                <a:latin typeface="Arial" panose="020B0604020202020204" pitchFamily="34" charset="0"/>
                <a:cs typeface="Arial" panose="020B0604020202020204" pitchFamily="34" charset="0"/>
              </a:rPr>
              <a:t>de Gethsémané</a:t>
            </a:r>
            <a:endParaRPr lang="fr-FR" sz="12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7" name="Connecteur droit avec flèche 6"/>
          <p:cNvCxnSpPr>
            <a:stCxn id="69" idx="0"/>
          </p:cNvCxnSpPr>
          <p:nvPr/>
        </p:nvCxnSpPr>
        <p:spPr>
          <a:xfrm flipV="1">
            <a:off x="1889465" y="2722870"/>
            <a:ext cx="1138940" cy="570552"/>
          </a:xfrm>
          <a:prstGeom prst="straightConnector1">
            <a:avLst/>
          </a:prstGeom>
          <a:ln w="19050">
            <a:solidFill>
              <a:srgbClr val="2DFFAA"/>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32" idx="0"/>
          </p:cNvCxnSpPr>
          <p:nvPr/>
        </p:nvCxnSpPr>
        <p:spPr>
          <a:xfrm flipH="1" flipV="1">
            <a:off x="3419872" y="2722870"/>
            <a:ext cx="288219" cy="1362639"/>
          </a:xfrm>
          <a:prstGeom prst="straightConnector1">
            <a:avLst/>
          </a:prstGeom>
          <a:ln w="19050">
            <a:solidFill>
              <a:srgbClr val="2DFFAA"/>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35" idx="0"/>
          </p:cNvCxnSpPr>
          <p:nvPr/>
        </p:nvCxnSpPr>
        <p:spPr>
          <a:xfrm flipH="1" flipV="1">
            <a:off x="4139953" y="2722870"/>
            <a:ext cx="1691814" cy="570552"/>
          </a:xfrm>
          <a:prstGeom prst="straightConnector1">
            <a:avLst/>
          </a:prstGeom>
          <a:ln w="19050">
            <a:solidFill>
              <a:srgbClr val="2DFFA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5024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fade">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xEl>
                                              <p:pRg st="0" end="0"/>
                                            </p:txEl>
                                          </p:spTgt>
                                        </p:tgtEl>
                                        <p:attrNameLst>
                                          <p:attrName>style.visibility</p:attrName>
                                        </p:attrNameLst>
                                      </p:cBhvr>
                                      <p:to>
                                        <p:strVal val="visible"/>
                                      </p:to>
                                    </p:set>
                                    <p:animEffect transition="in" filter="fade">
                                      <p:cBhvr>
                                        <p:cTn id="15" dur="500"/>
                                        <p:tgtEl>
                                          <p:spTgt spid="5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xEl>
                                              <p:pRg st="1" end="1"/>
                                            </p:txEl>
                                          </p:spTgt>
                                        </p:tgtEl>
                                        <p:attrNameLst>
                                          <p:attrName>style.visibility</p:attrName>
                                        </p:attrNameLst>
                                      </p:cBhvr>
                                      <p:to>
                                        <p:strVal val="visible"/>
                                      </p:to>
                                    </p:set>
                                    <p:animEffect transition="in" filter="fade">
                                      <p:cBhvr>
                                        <p:cTn id="18" dur="500"/>
                                        <p:tgtEl>
                                          <p:spTgt spid="5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xEl>
                                              <p:pRg st="2" end="2"/>
                                            </p:txEl>
                                          </p:spTgt>
                                        </p:tgtEl>
                                        <p:attrNameLst>
                                          <p:attrName>style.visibility</p:attrName>
                                        </p:attrNameLst>
                                      </p:cBhvr>
                                      <p:to>
                                        <p:strVal val="visible"/>
                                      </p:to>
                                    </p:set>
                                    <p:animEffect transition="in" filter="fade">
                                      <p:cBhvr>
                                        <p:cTn id="21" dur="500"/>
                                        <p:tgtEl>
                                          <p:spTgt spid="5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xEl>
                                              <p:pRg st="0" end="0"/>
                                            </p:txEl>
                                          </p:spTgt>
                                        </p:tgtEl>
                                        <p:attrNameLst>
                                          <p:attrName>style.visibility</p:attrName>
                                        </p:attrNameLst>
                                      </p:cBhvr>
                                      <p:to>
                                        <p:strVal val="visible"/>
                                      </p:to>
                                    </p:set>
                                    <p:animEffect transition="in" filter="fade">
                                      <p:cBhvr>
                                        <p:cTn id="24" dur="500"/>
                                        <p:tgtEl>
                                          <p:spTgt spid="6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
                                            <p:txEl>
                                              <p:pRg st="0" end="0"/>
                                            </p:txEl>
                                          </p:spTgt>
                                        </p:tgtEl>
                                        <p:attrNameLst>
                                          <p:attrName>style.visibility</p:attrName>
                                        </p:attrNameLst>
                                      </p:cBhvr>
                                      <p:to>
                                        <p:strVal val="visible"/>
                                      </p:to>
                                    </p:set>
                                    <p:animEffect transition="in" filter="fade">
                                      <p:cBhvr>
                                        <p:cTn id="29" dur="500"/>
                                        <p:tgtEl>
                                          <p:spTgt spid="69">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9">
                                            <p:txEl>
                                              <p:pRg st="1" end="1"/>
                                            </p:txEl>
                                          </p:spTgt>
                                        </p:tgtEl>
                                        <p:attrNameLst>
                                          <p:attrName>style.visibility</p:attrName>
                                        </p:attrNameLst>
                                      </p:cBhvr>
                                      <p:to>
                                        <p:strVal val="visible"/>
                                      </p:to>
                                    </p:set>
                                    <p:animEffect transition="in" filter="fade">
                                      <p:cBhvr>
                                        <p:cTn id="32" dur="500"/>
                                        <p:tgtEl>
                                          <p:spTgt spid="6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fade">
                                      <p:cBhvr>
                                        <p:cTn id="42" dur="500"/>
                                        <p:tgtEl>
                                          <p:spTgt spid="32">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xEl>
                                              <p:pRg st="1" end="1"/>
                                            </p:txEl>
                                          </p:spTgt>
                                        </p:tgtEl>
                                        <p:attrNameLst>
                                          <p:attrName>style.visibility</p:attrName>
                                        </p:attrNameLst>
                                      </p:cBhvr>
                                      <p:to>
                                        <p:strVal val="visible"/>
                                      </p:to>
                                    </p:set>
                                    <p:animEffect transition="in" filter="fade">
                                      <p:cBhvr>
                                        <p:cTn id="45" dur="500"/>
                                        <p:tgtEl>
                                          <p:spTgt spid="3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5">
                                            <p:txEl>
                                              <p:pRg st="1" end="1"/>
                                            </p:txEl>
                                          </p:spTgt>
                                        </p:tgtEl>
                                        <p:attrNameLst>
                                          <p:attrName>style.visibility</p:attrName>
                                        </p:attrNameLst>
                                      </p:cBhvr>
                                      <p:to>
                                        <p:strVal val="visible"/>
                                      </p:to>
                                    </p:set>
                                    <p:animEffect transition="in" filter="fade">
                                      <p:cBhvr>
                                        <p:cTn id="58" dur="500"/>
                                        <p:tgtEl>
                                          <p:spTgt spid="3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70</a:t>
            </a:fld>
            <a:endParaRPr lang="fr-FR" dirty="0">
              <a:solidFill>
                <a:schemeClr val="bg1">
                  <a:lumMod val="75000"/>
                </a:schemeClr>
              </a:solidFill>
            </a:endParaRPr>
          </a:p>
        </p:txBody>
      </p:sp>
      <p:sp>
        <p:nvSpPr>
          <p:cNvPr id="14" name="Rectangle 13"/>
          <p:cNvSpPr/>
          <p:nvPr/>
        </p:nvSpPr>
        <p:spPr>
          <a:xfrm>
            <a:off x="0" y="-45219"/>
            <a:ext cx="9144000" cy="369332"/>
          </a:xfrm>
          <a:prstGeom prst="rect">
            <a:avLst/>
          </a:prstGeom>
        </p:spPr>
        <p:txBody>
          <a:bodyPr wrap="square">
            <a:spAutoFit/>
          </a:bodyPr>
          <a:lstStyle/>
          <a:p>
            <a:pPr lvl="0" algn="ct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Yahusha : Aviv 1 « variable » + pâque au 4</a:t>
            </a:r>
            <a:r>
              <a:rPr lang="fr-FR" baseline="30000" dirty="0">
                <a:solidFill>
                  <a:srgbClr val="00B0F0"/>
                </a:solidFill>
                <a:latin typeface="Segoe UI" panose="020B0502040204020203" pitchFamily="34" charset="0"/>
                <a:ea typeface="Segoe UI" panose="020B0502040204020203" pitchFamily="34" charset="0"/>
                <a:cs typeface="Segoe UI" panose="020B0502040204020203" pitchFamily="34" charset="0"/>
              </a:rPr>
              <a:t>e</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cycle </a:t>
            </a:r>
            <a:r>
              <a:rPr lang="fr-FR" sz="1400" dirty="0">
                <a:solidFill>
                  <a:srgbClr val="00B0F0"/>
                </a:solidFill>
                <a:latin typeface="Segoe UI" panose="020B0502040204020203" pitchFamily="34" charset="0"/>
                <a:ea typeface="Segoe UI" panose="020B0502040204020203" pitchFamily="34" charset="0"/>
                <a:cs typeface="Segoe UI" panose="020B0502040204020203" pitchFamily="34" charset="0"/>
              </a:rPr>
              <a:t>(milieu de la semaine)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+ 3J/3N </a:t>
            </a: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p>
        </p:txBody>
      </p:sp>
      <p:graphicFrame>
        <p:nvGraphicFramePr>
          <p:cNvPr id="7" name="Table 7"/>
          <p:cNvGraphicFramePr>
            <a:graphicFrameLocks noGrp="1"/>
          </p:cNvGraphicFramePr>
          <p:nvPr>
            <p:extLst>
              <p:ext uri="{D42A27DB-BD31-4B8C-83A1-F6EECF244321}">
                <p14:modId xmlns:p14="http://schemas.microsoft.com/office/powerpoint/2010/main" val="143008475"/>
              </p:ext>
            </p:extLst>
          </p:nvPr>
        </p:nvGraphicFramePr>
        <p:xfrm>
          <a:off x="457200" y="442868"/>
          <a:ext cx="8229599" cy="146950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98679">
                <a:tc>
                  <a:txBody>
                    <a:bodyPr/>
                    <a:lstStyle/>
                    <a:p>
                      <a:pPr algn="ctr"/>
                      <a:r>
                        <a:rPr lang="en-US" sz="1200" dirty="0"/>
                        <a:t>1</a:t>
                      </a:r>
                      <a:r>
                        <a:rPr lang="en-US" sz="1200" baseline="30000" dirty="0"/>
                        <a:t>er</a:t>
                      </a:r>
                      <a:r>
                        <a:rPr lang="en-US" sz="1200" dirty="0"/>
                        <a:t> (Dim)</a:t>
                      </a:r>
                    </a:p>
                  </a:txBody>
                  <a:tcPr marT="34290" marB="34290">
                    <a:lnB w="38100" cmpd="sng">
                      <a:noFill/>
                    </a:lnB>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(Shabbat)</a:t>
                      </a:r>
                    </a:p>
                  </a:txBody>
                  <a:tcPr marT="34290" marB="34290">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500" b="1"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c>
                  <a:txBody>
                    <a:bodyPr/>
                    <a:lstStyle/>
                    <a:p>
                      <a:pPr algn="ctr"/>
                      <a:endParaRPr lang="en-US" sz="1100" dirty="0"/>
                    </a:p>
                  </a:txBody>
                  <a:tcPr marT="34290" marB="34290">
                    <a:lnL w="12700" cmpd="sng">
                      <a:noFill/>
                    </a:lnL>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500" b="1" dirty="0"/>
                        <a:t>Aviv 1</a:t>
                      </a:r>
                      <a:endParaRPr lang="en-US" sz="1500" dirty="0"/>
                    </a:p>
                  </a:txBody>
                  <a:tcPr marT="34290" marB="34290">
                    <a:cell3D prstMaterial="dkEdge">
                      <a:bevel w="77470" h="12700" prst="softRound"/>
                      <a:lightRig rig="flood" dir="t"/>
                    </a:cell3D>
                    <a:solidFill>
                      <a:srgbClr val="92D050"/>
                    </a:solidFill>
                  </a:tcPr>
                </a:tc>
                <a:tc>
                  <a:txBody>
                    <a:bodyPr/>
                    <a:lstStyle/>
                    <a:p>
                      <a:pPr algn="ctr"/>
                      <a:r>
                        <a:rPr lang="en-US" sz="1100" dirty="0"/>
                        <a:t>2</a:t>
                      </a:r>
                    </a:p>
                  </a:txBody>
                  <a:tcPr marT="34290" marB="34290">
                    <a:cell3D prstMaterial="dkEdge">
                      <a:bevel w="77470" h="12700" prst="softRound"/>
                      <a:lightRig rig="flood" dir="t"/>
                    </a:cell3D>
                  </a:tcPr>
                </a:tc>
                <a:tc>
                  <a:txBody>
                    <a:bodyPr/>
                    <a:lstStyle/>
                    <a:p>
                      <a:pPr algn="ctr"/>
                      <a:r>
                        <a:rPr lang="en-US" sz="1100" dirty="0"/>
                        <a:t>3</a:t>
                      </a:r>
                    </a:p>
                  </a:txBody>
                  <a:tcPr marT="34290" marB="34290">
                    <a:lnB w="12700" cmpd="sng">
                      <a:noFill/>
                    </a:lnB>
                    <a:cell3D prstMaterial="dkEdge">
                      <a:bevel w="77470" h="12700" prst="softRound"/>
                      <a:lightRig rig="flood" dir="t"/>
                    </a:cell3D>
                  </a:tcPr>
                </a:tc>
                <a:extLst>
                  <a:ext uri="{0D108BD9-81ED-4DB2-BD59-A6C34878D82A}">
                    <a16:rowId xmlns:a16="http://schemas.microsoft.com/office/drawing/2014/main" val="10001"/>
                  </a:ext>
                </a:extLst>
              </a:tr>
              <a:tr h="279285">
                <a:tc>
                  <a:txBody>
                    <a:bodyPr/>
                    <a:lstStyle/>
                    <a:p>
                      <a:pPr algn="ctr"/>
                      <a:r>
                        <a:rPr lang="en-US" sz="1100" dirty="0"/>
                        <a:t>4</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5</a:t>
                      </a:r>
                    </a:p>
                  </a:txBody>
                  <a:tcPr marT="34290" marB="34290">
                    <a:cell3D prstMaterial="dkEdge">
                      <a:bevel w="77470" h="12700" prst="softRound"/>
                      <a:lightRig rig="flood" dir="t"/>
                    </a:cell3D>
                  </a:tcPr>
                </a:tc>
                <a:tc>
                  <a:txBody>
                    <a:bodyPr/>
                    <a:lstStyle/>
                    <a:p>
                      <a:pPr algn="ctr"/>
                      <a:r>
                        <a:rPr lang="en-US" sz="1100" dirty="0"/>
                        <a:t>6</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t>7</a:t>
                      </a:r>
                    </a:p>
                  </a:txBody>
                  <a:tcPr marT="34290" marB="34290">
                    <a:cell3D prstMaterial="dkEdge">
                      <a:bevel w="77470" h="12700" prst="softRound"/>
                      <a:lightRig rig="flood" dir="t"/>
                    </a:cell3D>
                    <a:solidFill>
                      <a:srgbClr val="EFF3F7"/>
                    </a:solidFill>
                  </a:tcPr>
                </a:tc>
                <a:tc>
                  <a:txBody>
                    <a:bodyPr/>
                    <a:lstStyle/>
                    <a:p>
                      <a:pPr algn="ctr"/>
                      <a:r>
                        <a:rPr lang="en-US" sz="1100" dirty="0"/>
                        <a:t>8</a:t>
                      </a:r>
                    </a:p>
                  </a:txBody>
                  <a:tcPr marT="34290" marB="34290">
                    <a:cell3D prstMaterial="dkEdge">
                      <a:bevel w="77470" h="12700" prst="softRound"/>
                      <a:lightRig rig="flood" dir="t"/>
                    </a:cell3D>
                  </a:tcPr>
                </a:tc>
                <a:tc>
                  <a:txBody>
                    <a:bodyPr/>
                    <a:lstStyle/>
                    <a:p>
                      <a:pPr algn="ctr"/>
                      <a:r>
                        <a:rPr lang="en-US" sz="1100" dirty="0"/>
                        <a:t>9</a:t>
                      </a:r>
                    </a:p>
                  </a:txBody>
                  <a:tcPr marT="34290" marB="34290">
                    <a:lnR w="12700" cmpd="sng">
                      <a:noFill/>
                    </a:lnR>
                    <a:cell3D prstMaterial="dkEdge">
                      <a:bevel w="77470" h="12700" prst="softRound"/>
                      <a:lightRig rig="flood" dir="t"/>
                    </a:cell3D>
                  </a:tcPr>
                </a:tc>
                <a:tc>
                  <a:txBody>
                    <a:bodyPr/>
                    <a:lstStyle/>
                    <a:p>
                      <a:pPr algn="ctr"/>
                      <a:r>
                        <a:rPr lang="en-US" sz="1100" dirty="0"/>
                        <a:t>10</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extLst>
                  <a:ext uri="{0D108BD9-81ED-4DB2-BD59-A6C34878D82A}">
                    <a16:rowId xmlns:a16="http://schemas.microsoft.com/office/drawing/2014/main" val="10002"/>
                  </a:ext>
                </a:extLst>
              </a:tr>
              <a:tr h="297180">
                <a:tc>
                  <a:txBody>
                    <a:bodyPr/>
                    <a:lstStyle/>
                    <a:p>
                      <a:pPr algn="ctr"/>
                      <a:r>
                        <a:rPr lang="en-US" sz="1100" dirty="0"/>
                        <a:t>11</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14</a:t>
                      </a:r>
                      <a:r>
                        <a:rPr lang="en-US" sz="1500" b="1" dirty="0"/>
                        <a:t>  </a:t>
                      </a:r>
                      <a:r>
                        <a:rPr lang="en-US" sz="1500" b="1" dirty="0" err="1">
                          <a:solidFill>
                            <a:schemeClr val="bg1"/>
                          </a:solidFill>
                        </a:rPr>
                        <a:t>Pâque</a:t>
                      </a:r>
                      <a:endParaRPr lang="en-US" sz="1100" b="1" dirty="0">
                        <a:solidFill>
                          <a:schemeClr val="bg1"/>
                        </a:solidFill>
                      </a:endParaRPr>
                    </a:p>
                  </a:txBody>
                  <a:tcPr marT="34290" marB="34290">
                    <a:cell3D prstMaterial="dkEdge">
                      <a:bevel w="77470" h="12700" prst="softRound"/>
                      <a:lightRig rig="flood" dir="t"/>
                    </a:cell3D>
                    <a:gradFill flip="none" rotWithShape="1">
                      <a:gsLst>
                        <a:gs pos="0">
                          <a:srgbClr val="FF0000"/>
                        </a:gs>
                        <a:gs pos="70000">
                          <a:srgbClr val="C00000"/>
                        </a:gs>
                        <a:gs pos="75000">
                          <a:schemeClr val="accent6">
                            <a:lumMod val="50000"/>
                          </a:schemeClr>
                        </a:gs>
                      </a:gsLst>
                      <a:lin ang="0" scaled="1"/>
                      <a:tileRect/>
                    </a:gradFill>
                  </a:tcPr>
                </a:tc>
                <a:tc>
                  <a:txBody>
                    <a:bodyPr/>
                    <a:lstStyle/>
                    <a:p>
                      <a:pPr algn="ctr"/>
                      <a:r>
                        <a:rPr lang="en-US" sz="1100" b="1" dirty="0">
                          <a:solidFill>
                            <a:schemeClr val="bg1"/>
                          </a:solidFill>
                        </a:rPr>
                        <a:t>15</a:t>
                      </a:r>
                      <a:r>
                        <a:rPr lang="en-US" sz="1100" dirty="0">
                          <a:solidFill>
                            <a:schemeClr val="bg1"/>
                          </a:solidFill>
                        </a:rPr>
                        <a:t> </a:t>
                      </a:r>
                      <a:r>
                        <a:rPr lang="en-US" sz="1100" b="1" dirty="0">
                          <a:solidFill>
                            <a:schemeClr val="bg1"/>
                          </a:solidFill>
                        </a:rPr>
                        <a:t>– 1</a:t>
                      </a:r>
                      <a:r>
                        <a:rPr lang="en-US" sz="1100" b="1" baseline="30000" dirty="0">
                          <a:solidFill>
                            <a:schemeClr val="bg1"/>
                          </a:solidFill>
                        </a:rPr>
                        <a:t>er</a:t>
                      </a:r>
                      <a:r>
                        <a:rPr lang="en-US" sz="1100" b="1" dirty="0">
                          <a:solidFill>
                            <a:schemeClr val="bg1"/>
                          </a:solidFill>
                        </a:rPr>
                        <a:t> PSL</a:t>
                      </a:r>
                      <a:endParaRPr lang="en-US" sz="1100" dirty="0">
                        <a:solidFill>
                          <a:schemeClr val="bg1"/>
                        </a:solidFill>
                      </a:endParaRPr>
                    </a:p>
                  </a:txBody>
                  <a:tcPr marT="34290" marB="34290">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16</a:t>
                      </a:r>
                    </a:p>
                  </a:txBody>
                  <a:tcPr marT="34290" marB="34290">
                    <a:lnR w="12700" cmpd="sng">
                      <a:noFill/>
                    </a:lnR>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17</a:t>
                      </a:r>
                      <a:r>
                        <a:rPr lang="en-US" sz="1100" b="1" dirty="0"/>
                        <a:t>  </a:t>
                      </a:r>
                      <a:endParaRPr lang="en-US" sz="1100" b="1" dirty="0">
                        <a:solidFill>
                          <a:srgbClr val="00CCFF"/>
                        </a:solidFill>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0">
                          <a:schemeClr val="accent6">
                            <a:lumMod val="50000"/>
                          </a:schemeClr>
                        </a:gs>
                        <a:gs pos="70000">
                          <a:schemeClr val="accent6">
                            <a:lumMod val="50000"/>
                          </a:schemeClr>
                        </a:gs>
                        <a:gs pos="75000">
                          <a:schemeClr val="accent2">
                            <a:lumMod val="60000"/>
                            <a:lumOff val="40000"/>
                          </a:schemeClr>
                        </a:gs>
                      </a:gsLst>
                      <a:lin ang="0" scaled="1"/>
                    </a:gradFill>
                  </a:tcPr>
                </a:tc>
                <a:extLst>
                  <a:ext uri="{0D108BD9-81ED-4DB2-BD59-A6C34878D82A}">
                    <a16:rowId xmlns:a16="http://schemas.microsoft.com/office/drawing/2014/main" val="10003"/>
                  </a:ext>
                </a:extLst>
              </a:tr>
              <a:tr h="297180">
                <a:tc>
                  <a:txBody>
                    <a:bodyPr/>
                    <a:lstStyle/>
                    <a:p>
                      <a:pPr algn="ctr"/>
                      <a:r>
                        <a:rPr lang="en-US" sz="1500" b="1" dirty="0"/>
                        <a:t>18  PF</a:t>
                      </a:r>
                      <a:endParaRPr lang="en-US" sz="1100" b="1" dirty="0"/>
                    </a:p>
                  </a:txBody>
                  <a:tcPr marT="34290" marB="34290">
                    <a:lnT w="12700" cmpd="sng">
                      <a:noFill/>
                    </a:lnT>
                    <a:cell3D prstMaterial="dkEdge">
                      <a:bevel w="77470" h="12700" prst="softRound"/>
                      <a:lightRig rig="flood" dir="t"/>
                    </a:cell3D>
                    <a:solidFill>
                      <a:srgbClr val="00B050"/>
                    </a:solidFill>
                  </a:tcPr>
                </a:tc>
                <a:tc>
                  <a:txBody>
                    <a:bodyPr/>
                    <a:lstStyle/>
                    <a:p>
                      <a:pPr algn="ctr"/>
                      <a:r>
                        <a:rPr lang="en-US" sz="1100" dirty="0"/>
                        <a:t>19</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21 - 2</a:t>
                      </a:r>
                      <a:r>
                        <a:rPr lang="en-US" sz="1100" b="1" baseline="30000" dirty="0"/>
                        <a:t>e</a:t>
                      </a:r>
                      <a:r>
                        <a:rPr lang="en-US" sz="1100" b="1" dirty="0"/>
                        <a:t> PSL</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22</a:t>
                      </a:r>
                    </a:p>
                  </a:txBody>
                  <a:tcPr marT="34290" marB="34290">
                    <a:cell3D prstMaterial="dkEdge">
                      <a:bevel w="77470" h="12700" prst="softRound"/>
                      <a:lightRig rig="flood" dir="t"/>
                    </a:cell3D>
                  </a:tcPr>
                </a:tc>
                <a:tc>
                  <a:txBody>
                    <a:bodyPr/>
                    <a:lstStyle/>
                    <a:p>
                      <a:pPr algn="ctr"/>
                      <a:r>
                        <a:rPr lang="en-US" sz="1100" dirty="0"/>
                        <a:t>23</a:t>
                      </a:r>
                    </a:p>
                  </a:txBody>
                  <a:tcPr marT="34290" marB="34290">
                    <a:cell3D prstMaterial="dkEdge">
                      <a:bevel w="77470" h="12700" prst="softRound"/>
                      <a:lightRig rig="flood" dir="t"/>
                    </a:cell3D>
                  </a:tcPr>
                </a:tc>
                <a:tc>
                  <a:txBody>
                    <a:bodyPr/>
                    <a:lstStyle/>
                    <a:p>
                      <a:pPr algn="ctr"/>
                      <a:r>
                        <a:rPr lang="en-US" sz="1100" b="0" dirty="0"/>
                        <a:t>24</a:t>
                      </a:r>
                    </a:p>
                  </a:txBody>
                  <a:tcPr marT="34290" marB="34290">
                    <a:lnT w="12700" cmpd="sng">
                      <a:noFill/>
                    </a:lnT>
                    <a:cell3D prstMaterial="dkEdge">
                      <a:bevel w="77470" h="12700" prst="softRound"/>
                      <a:lightRig rig="flood" dir="t"/>
                    </a:cell3D>
                    <a:solidFill>
                      <a:srgbClr val="EFF3F7"/>
                    </a:solidFill>
                  </a:tcPr>
                </a:tc>
                <a:extLst>
                  <a:ext uri="{0D108BD9-81ED-4DB2-BD59-A6C34878D82A}">
                    <a16:rowId xmlns:a16="http://schemas.microsoft.com/office/drawing/2014/main" val="10004"/>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686440820"/>
              </p:ext>
            </p:extLst>
          </p:nvPr>
        </p:nvGraphicFramePr>
        <p:xfrm>
          <a:off x="457200" y="2675116"/>
          <a:ext cx="8229599" cy="1642110"/>
        </p:xfrm>
        <a:graphic>
          <a:graphicData uri="http://schemas.openxmlformats.org/drawingml/2006/table">
            <a:tbl>
              <a:tblPr firstRow="1" bandRow="1">
                <a:tableStyleId>{21E4AEA4-8DFA-4A89-87EB-49C32662AFE0}</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51460">
                <a:tc>
                  <a:txBody>
                    <a:bodyPr/>
                    <a:lstStyle/>
                    <a:p>
                      <a:pPr algn="ctr"/>
                      <a:r>
                        <a:rPr lang="en-US" sz="1200" dirty="0"/>
                        <a:t>1</a:t>
                      </a:r>
                      <a:r>
                        <a:rPr lang="en-US" sz="1200" baseline="30000" dirty="0"/>
                        <a:t>er</a:t>
                      </a:r>
                      <a:r>
                        <a:rPr lang="en-US" sz="1200" dirty="0"/>
                        <a:t> (Dim)</a:t>
                      </a:r>
                    </a:p>
                  </a:txBody>
                  <a:tcPr marT="34290" marB="34290">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(Shabbat)</a:t>
                      </a:r>
                    </a:p>
                  </a:txBody>
                  <a:tcPr marT="34290" marB="34290">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100" dirty="0"/>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500" b="1" dirty="0"/>
                        <a:t>Aviv 1</a:t>
                      </a:r>
                    </a:p>
                  </a:txBody>
                  <a:tcPr marT="34290" marB="34290">
                    <a:cell3D prstMaterial="dkEdge">
                      <a:bevel w="77470" h="12700" prst="softRound"/>
                      <a:lightRig rig="flood" dir="t"/>
                    </a:cell3D>
                    <a:solidFill>
                      <a:srgbClr val="92D050"/>
                    </a:solidFill>
                  </a:tcPr>
                </a:tc>
                <a:tc>
                  <a:txBody>
                    <a:bodyPr/>
                    <a:lstStyle/>
                    <a:p>
                      <a:pPr algn="ctr"/>
                      <a:r>
                        <a:rPr lang="en-US" sz="1100" dirty="0"/>
                        <a:t>2</a:t>
                      </a:r>
                    </a:p>
                  </a:txBody>
                  <a:tcPr marT="34290" marB="34290">
                    <a:cell3D prstMaterial="dkEdge">
                      <a:bevel w="77470" h="12700" prst="softRound"/>
                      <a:lightRig rig="flood" dir="t"/>
                    </a:cell3D>
                  </a:tcPr>
                </a:tc>
                <a:tc>
                  <a:txBody>
                    <a:bodyPr/>
                    <a:lstStyle/>
                    <a:p>
                      <a:pPr algn="ctr"/>
                      <a:r>
                        <a:rPr lang="en-US" sz="1100" dirty="0"/>
                        <a:t>3</a:t>
                      </a:r>
                    </a:p>
                  </a:txBody>
                  <a:tcPr marT="34290" marB="34290">
                    <a:cell3D prstMaterial="dkEdge">
                      <a:bevel w="77470" h="12700" prst="softRound"/>
                      <a:lightRig rig="flood" dir="t"/>
                    </a:cell3D>
                  </a:tcPr>
                </a:tc>
                <a:tc>
                  <a:txBody>
                    <a:bodyPr/>
                    <a:lstStyle/>
                    <a:p>
                      <a:pPr algn="ctr"/>
                      <a:r>
                        <a:rPr lang="en-US" sz="1100" dirty="0"/>
                        <a:t>4</a:t>
                      </a:r>
                    </a:p>
                  </a:txBody>
                  <a:tcPr marT="34290" marB="34290">
                    <a:cell3D prstMaterial="dkEdge">
                      <a:bevel w="77470" h="12700" prst="softRound"/>
                      <a:lightRig rig="flood" dir="t"/>
                    </a:cell3D>
                  </a:tcPr>
                </a:tc>
                <a:extLst>
                  <a:ext uri="{0D108BD9-81ED-4DB2-BD59-A6C34878D82A}">
                    <a16:rowId xmlns:a16="http://schemas.microsoft.com/office/drawing/2014/main" val="10001"/>
                  </a:ext>
                </a:extLst>
              </a:tr>
              <a:tr h="251460">
                <a:tc>
                  <a:txBody>
                    <a:bodyPr/>
                    <a:lstStyle/>
                    <a:p>
                      <a:pPr algn="ctr"/>
                      <a:r>
                        <a:rPr lang="en-US" sz="1100" dirty="0"/>
                        <a:t>5</a:t>
                      </a:r>
                    </a:p>
                  </a:txBody>
                  <a:tcPr marT="34290" marB="34290">
                    <a:cell3D prstMaterial="dkEdge">
                      <a:bevel w="77470" h="12700" prst="softRound"/>
                      <a:lightRig rig="flood" dir="t"/>
                    </a:cell3D>
                  </a:tcPr>
                </a:tc>
                <a:tc>
                  <a:txBody>
                    <a:bodyPr/>
                    <a:lstStyle/>
                    <a:p>
                      <a:pPr algn="ctr"/>
                      <a:r>
                        <a:rPr lang="en-US" sz="1100" dirty="0"/>
                        <a:t>6</a:t>
                      </a:r>
                    </a:p>
                  </a:txBody>
                  <a:tcPr marT="34290" marB="34290">
                    <a:cell3D prstMaterial="dkEdge">
                      <a:bevel w="77470" h="12700" prst="softRound"/>
                      <a:lightRig rig="flood" dir="t"/>
                    </a:cell3D>
                  </a:tcPr>
                </a:tc>
                <a:tc>
                  <a:txBody>
                    <a:bodyPr/>
                    <a:lstStyle/>
                    <a:p>
                      <a:pPr algn="ctr"/>
                      <a:r>
                        <a:rPr lang="en-US" sz="1100" dirty="0"/>
                        <a:t>7</a:t>
                      </a:r>
                    </a:p>
                  </a:txBody>
                  <a:tcPr marT="34290" marB="34290">
                    <a:cell3D prstMaterial="dkEdge">
                      <a:bevel w="77470" h="12700" prst="softRound"/>
                      <a:lightRig rig="flood" dir="t"/>
                    </a:cell3D>
                  </a:tcPr>
                </a:tc>
                <a:tc>
                  <a:txBody>
                    <a:bodyPr/>
                    <a:lstStyle/>
                    <a:p>
                      <a:pPr algn="ctr"/>
                      <a:r>
                        <a:rPr lang="en-US" sz="1100" dirty="0"/>
                        <a:t>8</a:t>
                      </a:r>
                    </a:p>
                  </a:txBody>
                  <a:tcPr marT="34290" marB="34290">
                    <a:cell3D prstMaterial="dkEdge">
                      <a:bevel w="77470" h="12700" prst="softRound"/>
                      <a:lightRig rig="flood" dir="t"/>
                    </a:cell3D>
                  </a:tcPr>
                </a:tc>
                <a:tc>
                  <a:txBody>
                    <a:bodyPr/>
                    <a:lstStyle/>
                    <a:p>
                      <a:pPr algn="ctr"/>
                      <a:r>
                        <a:rPr lang="en-US" sz="1100" dirty="0"/>
                        <a:t>9</a:t>
                      </a:r>
                    </a:p>
                  </a:txBody>
                  <a:tcPr marT="34290" marB="34290">
                    <a:cell3D prstMaterial="dkEdge">
                      <a:bevel w="77470" h="12700" prst="softRound"/>
                      <a:lightRig rig="flood" dir="t"/>
                    </a:cell3D>
                  </a:tcPr>
                </a:tc>
                <a:tc>
                  <a:txBody>
                    <a:bodyPr/>
                    <a:lstStyle/>
                    <a:p>
                      <a:pPr algn="ctr"/>
                      <a:r>
                        <a:rPr lang="en-US" sz="1100" dirty="0"/>
                        <a:t>10</a:t>
                      </a:r>
                    </a:p>
                  </a:txBody>
                  <a:tcPr marT="34290" marB="34290">
                    <a:cell3D prstMaterial="dkEdge">
                      <a:bevel w="77470" h="12700" prst="softRound"/>
                      <a:lightRig rig="flood" dir="t"/>
                    </a:cell3D>
                  </a:tcPr>
                </a:tc>
                <a:tc>
                  <a:txBody>
                    <a:bodyPr/>
                    <a:lstStyle/>
                    <a:p>
                      <a:pPr algn="ctr"/>
                      <a:r>
                        <a:rPr lang="en-US" sz="1200" b="0" dirty="0"/>
                        <a:t>11</a:t>
                      </a:r>
                      <a:endParaRPr lang="en-US" sz="1100" b="0" dirty="0"/>
                    </a:p>
                  </a:txBody>
                  <a:tcPr marT="34290" marB="34290">
                    <a:cell3D prstMaterial="dkEdge">
                      <a:bevel w="77470" h="12700" prst="softRound"/>
                      <a:lightRig rig="flood" dir="t"/>
                    </a:cell3D>
                    <a:solidFill>
                      <a:srgbClr val="EFF3F7"/>
                    </a:solidFill>
                  </a:tcPr>
                </a:tc>
                <a:extLst>
                  <a:ext uri="{0D108BD9-81ED-4DB2-BD59-A6C34878D82A}">
                    <a16:rowId xmlns:a16="http://schemas.microsoft.com/office/drawing/2014/main" val="10002"/>
                  </a:ext>
                </a:extLst>
              </a:tr>
              <a:tr h="297180">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tcPr>
                </a:tc>
                <a:tc>
                  <a:txBody>
                    <a:bodyPr/>
                    <a:lstStyle/>
                    <a:p>
                      <a:pPr algn="ctr"/>
                      <a:r>
                        <a:rPr lang="en-US" sz="1500" b="1" dirty="0">
                          <a:solidFill>
                            <a:schemeClr val="bg1"/>
                          </a:solidFill>
                        </a:rPr>
                        <a:t>14  </a:t>
                      </a:r>
                      <a:r>
                        <a:rPr lang="en-US" sz="1500" b="1" dirty="0" err="1">
                          <a:solidFill>
                            <a:schemeClr val="bg1"/>
                          </a:solidFill>
                        </a:rPr>
                        <a:t>Pâque</a:t>
                      </a:r>
                      <a:endParaRPr lang="en-US" sz="1100" b="1" dirty="0">
                        <a:solidFill>
                          <a:schemeClr val="bg1"/>
                        </a:solidFill>
                      </a:endParaRPr>
                    </a:p>
                  </a:txBody>
                  <a:tcPr marT="34290" marB="34290">
                    <a:cell3D prstMaterial="dkEdge">
                      <a:bevel w="77470" h="12700" prst="softRound"/>
                      <a:lightRig rig="flood" dir="t"/>
                    </a:cell3D>
                    <a:solidFill>
                      <a:srgbClr val="FF0000"/>
                    </a:solidFill>
                  </a:tcPr>
                </a:tc>
                <a:tc>
                  <a:txBody>
                    <a:bodyPr/>
                    <a:lstStyle/>
                    <a:p>
                      <a:pPr algn="ctr"/>
                      <a:r>
                        <a:rPr lang="en-US" sz="1100" b="1" dirty="0"/>
                        <a:t>15  - 1</a:t>
                      </a:r>
                      <a:r>
                        <a:rPr lang="en-US" sz="1100" b="1" baseline="30000" dirty="0"/>
                        <a:t>er</a:t>
                      </a:r>
                      <a:r>
                        <a:rPr lang="en-US" sz="1100" b="1" dirty="0"/>
                        <a:t> PSL</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16</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17</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b="0" dirty="0"/>
                        <a:t>18</a:t>
                      </a:r>
                    </a:p>
                  </a:txBody>
                  <a:tcPr marT="34290" marB="34290">
                    <a:cell3D prstMaterial="dkEdge">
                      <a:bevel w="77470" h="12700" prst="softRound"/>
                      <a:lightRig rig="flood" dir="t"/>
                    </a:cell3D>
                    <a:solidFill>
                      <a:schemeClr val="accent2">
                        <a:lumMod val="60000"/>
                        <a:lumOff val="40000"/>
                      </a:schemeClr>
                    </a:solidFill>
                  </a:tcPr>
                </a:tc>
                <a:extLst>
                  <a:ext uri="{0D108BD9-81ED-4DB2-BD59-A6C34878D82A}">
                    <a16:rowId xmlns:a16="http://schemas.microsoft.com/office/drawing/2014/main" val="10003"/>
                  </a:ext>
                </a:extLst>
              </a:tr>
              <a:tr h="247650">
                <a:tc>
                  <a:txBody>
                    <a:bodyPr/>
                    <a:lstStyle/>
                    <a:p>
                      <a:pPr algn="ctr"/>
                      <a:r>
                        <a:rPr lang="en-US" sz="1100" dirty="0"/>
                        <a:t>19</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b="1" dirty="0"/>
                        <a:t>21 – 2</a:t>
                      </a:r>
                      <a:r>
                        <a:rPr lang="en-US" sz="1100" b="1" baseline="30000" dirty="0"/>
                        <a:t>e</a:t>
                      </a:r>
                      <a:r>
                        <a:rPr lang="en-US" sz="1100" b="1" dirty="0"/>
                        <a:t> PSL</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b="0" dirty="0"/>
                        <a:t>22</a:t>
                      </a:r>
                    </a:p>
                  </a:txBody>
                  <a:tcPr marT="34290" marB="34290">
                    <a:cell3D prstMaterial="dkEdge">
                      <a:bevel w="77470" h="12700" prst="softRound"/>
                      <a:lightRig rig="flood" dir="t"/>
                    </a:cell3D>
                    <a:solidFill>
                      <a:srgbClr val="F9EDE9"/>
                    </a:solidFill>
                  </a:tcPr>
                </a:tc>
                <a:tc>
                  <a:txBody>
                    <a:bodyPr/>
                    <a:lstStyle/>
                    <a:p>
                      <a:pPr algn="ctr"/>
                      <a:r>
                        <a:rPr lang="en-US" sz="1100" dirty="0"/>
                        <a:t>23</a:t>
                      </a:r>
                    </a:p>
                  </a:txBody>
                  <a:tcPr marT="34290" marB="34290">
                    <a:cell3D prstMaterial="dkEdge">
                      <a:bevel w="77470" h="12700" prst="softRound"/>
                      <a:lightRig rig="flood" dir="t"/>
                    </a:cell3D>
                  </a:tcPr>
                </a:tc>
                <a:tc>
                  <a:txBody>
                    <a:bodyPr/>
                    <a:lstStyle/>
                    <a:p>
                      <a:pPr algn="ctr"/>
                      <a:r>
                        <a:rPr lang="en-US" sz="1100" dirty="0"/>
                        <a:t>24</a:t>
                      </a:r>
                    </a:p>
                  </a:txBody>
                  <a:tcPr marT="34290" marB="34290">
                    <a:cell3D prstMaterial="dkEdge">
                      <a:bevel w="77470" h="12700" prst="softRound"/>
                      <a:lightRig rig="flood" dir="t"/>
                    </a:cell3D>
                    <a:solidFill>
                      <a:srgbClr val="F9EDE9"/>
                    </a:solidFill>
                  </a:tcPr>
                </a:tc>
                <a:tc>
                  <a:txBody>
                    <a:bodyPr/>
                    <a:lstStyle/>
                    <a:p>
                      <a:pPr algn="ctr"/>
                      <a:r>
                        <a:rPr lang="en-US" sz="1100" b="1" dirty="0">
                          <a:solidFill>
                            <a:schemeClr val="tx1"/>
                          </a:solidFill>
                        </a:rPr>
                        <a:t>25</a:t>
                      </a:r>
                      <a:r>
                        <a:rPr lang="en-US" sz="1100" b="1" dirty="0"/>
                        <a:t>   </a:t>
                      </a:r>
                      <a:endParaRPr lang="en-US" sz="1100" b="1" dirty="0">
                        <a:solidFill>
                          <a:schemeClr val="bg1"/>
                        </a:solidFill>
                      </a:endParaRPr>
                    </a:p>
                  </a:txBody>
                  <a:tcPr marT="34290" marB="34290">
                    <a:cell3D prstMaterial="dkEdge">
                      <a:bevel w="77470" h="12700" prst="softRound"/>
                      <a:lightRig rig="flood" dir="t"/>
                    </a:cell3D>
                    <a:solidFill>
                      <a:srgbClr val="00B0F0"/>
                    </a:solidFill>
                  </a:tcPr>
                </a:tc>
                <a:extLst>
                  <a:ext uri="{0D108BD9-81ED-4DB2-BD59-A6C34878D82A}">
                    <a16:rowId xmlns:a16="http://schemas.microsoft.com/office/drawing/2014/main" val="10004"/>
                  </a:ext>
                </a:extLst>
              </a:tr>
              <a:tr h="297180">
                <a:tc>
                  <a:txBody>
                    <a:bodyPr/>
                    <a:lstStyle/>
                    <a:p>
                      <a:pPr algn="ctr"/>
                      <a:r>
                        <a:rPr lang="en-US" sz="1500" b="1" dirty="0"/>
                        <a:t>26  PF</a:t>
                      </a:r>
                      <a:endParaRPr lang="en-US" sz="1100" b="1" dirty="0"/>
                    </a:p>
                  </a:txBody>
                  <a:tcPr marT="34290" marB="34290">
                    <a:cell3D prstMaterial="dkEdge">
                      <a:bevel w="77470" h="12700" prst="softRound"/>
                      <a:lightRig rig="flood" dir="t"/>
                    </a:cell3D>
                    <a:solidFill>
                      <a:srgbClr val="00B050"/>
                    </a:solidFill>
                  </a:tcPr>
                </a:tc>
                <a:tc>
                  <a:txBody>
                    <a:bodyPr/>
                    <a:lstStyle/>
                    <a:p>
                      <a:pPr algn="ctr"/>
                      <a:r>
                        <a:rPr lang="en-US" sz="1100" dirty="0"/>
                        <a:t>27</a:t>
                      </a:r>
                    </a:p>
                  </a:txBody>
                  <a:tcPr marT="34290" marB="34290">
                    <a:cell3D prstMaterial="dkEdge">
                      <a:bevel w="77470" h="12700" prst="softRound"/>
                      <a:lightRig rig="flood" dir="t"/>
                    </a:cell3D>
                  </a:tcPr>
                </a:tc>
                <a:tc>
                  <a:txBody>
                    <a:bodyPr/>
                    <a:lstStyle/>
                    <a:p>
                      <a:pPr algn="ctr"/>
                      <a:r>
                        <a:rPr lang="en-US" sz="1100" dirty="0"/>
                        <a:t>28</a:t>
                      </a:r>
                    </a:p>
                  </a:txBody>
                  <a:tcPr marT="34290" marB="34290">
                    <a:cell3D prstMaterial="dkEdge">
                      <a:bevel w="77470" h="12700" prst="softRound"/>
                      <a:lightRig rig="flood" dir="t"/>
                    </a:cell3D>
                  </a:tcPr>
                </a:tc>
                <a:tc>
                  <a:txBody>
                    <a:bodyPr/>
                    <a:lstStyle/>
                    <a:p>
                      <a:pPr algn="ctr"/>
                      <a:r>
                        <a:rPr lang="en-US" sz="1100" b="0" dirty="0"/>
                        <a:t>29</a:t>
                      </a:r>
                    </a:p>
                  </a:txBody>
                  <a:tcPr marT="34290" marB="34290">
                    <a:cell3D prstMaterial="dkEdge">
                      <a:bevel w="77470" h="12700" prst="softRound"/>
                      <a:lightRig rig="flood" dir="t"/>
                    </a:cell3D>
                    <a:solidFill>
                      <a:srgbClr val="F2D8CF"/>
                    </a:solidFill>
                  </a:tcPr>
                </a:tc>
                <a:tc>
                  <a:txBody>
                    <a:bodyPr/>
                    <a:lstStyle/>
                    <a:p>
                      <a:pPr algn="ctr"/>
                      <a:r>
                        <a:rPr lang="en-US" sz="1100" dirty="0"/>
                        <a:t>30</a:t>
                      </a:r>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solidFill>
                      <a:srgbClr val="F2D8CF"/>
                    </a:solidFill>
                  </a:tcPr>
                </a:tc>
                <a:tc>
                  <a:txBody>
                    <a:bodyPr/>
                    <a:lstStyle/>
                    <a:p>
                      <a:pPr algn="ctr"/>
                      <a:endParaRPr lang="en-US" sz="1100" b="0" dirty="0"/>
                    </a:p>
                  </a:txBody>
                  <a:tcPr marT="34290" marB="34290">
                    <a:cell3D prstMaterial="dkEdge">
                      <a:bevel w="77470" h="12700" prst="softRound"/>
                      <a:lightRig rig="flood" dir="t"/>
                    </a:cell3D>
                    <a:solidFill>
                      <a:srgbClr val="F2D8CF"/>
                    </a:solidFill>
                  </a:tcPr>
                </a:tc>
                <a:extLst>
                  <a:ext uri="{0D108BD9-81ED-4DB2-BD59-A6C34878D82A}">
                    <a16:rowId xmlns:a16="http://schemas.microsoft.com/office/drawing/2014/main" val="10005"/>
                  </a:ext>
                </a:extLst>
              </a:tr>
            </a:tbl>
          </a:graphicData>
        </a:graphic>
      </p:graphicFrame>
      <p:sp>
        <p:nvSpPr>
          <p:cNvPr id="11" name="Rectangle 10"/>
          <p:cNvSpPr/>
          <p:nvPr/>
        </p:nvSpPr>
        <p:spPr>
          <a:xfrm>
            <a:off x="0" y="2248615"/>
            <a:ext cx="9144000" cy="369332"/>
          </a:xfrm>
          <a:prstGeom prst="rect">
            <a:avLst/>
          </a:prstGeom>
        </p:spPr>
        <p:txBody>
          <a:bodyPr wrap="square">
            <a:spAutoFit/>
          </a:bodyPr>
          <a:lstStyle/>
          <a:p>
            <a:pPr lvl="0" algn="ctr"/>
            <a:r>
              <a:rPr lang="fr-FR" b="1" dirty="0">
                <a:solidFill>
                  <a:srgbClr val="FF66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fr-FR" dirty="0">
                <a:solidFill>
                  <a:srgbClr val="FF6600"/>
                </a:solidFill>
                <a:latin typeface="Segoe UI" panose="020B0502040204020203" pitchFamily="34" charset="0"/>
                <a:ea typeface="Segoe UI" panose="020B0502040204020203" pitchFamily="34" charset="0"/>
                <a:cs typeface="Segoe UI" panose="020B0502040204020203" pitchFamily="34" charset="0"/>
              </a:rPr>
              <a:t>Enoch : Aviv 1 fixé au 4</a:t>
            </a:r>
            <a:r>
              <a:rPr lang="fr-FR" baseline="30000" dirty="0">
                <a:solidFill>
                  <a:srgbClr val="FF6600"/>
                </a:solidFill>
                <a:latin typeface="Segoe UI" panose="020B0502040204020203" pitchFamily="34" charset="0"/>
                <a:ea typeface="Segoe UI" panose="020B0502040204020203" pitchFamily="34" charset="0"/>
                <a:cs typeface="Segoe UI" panose="020B0502040204020203" pitchFamily="34" charset="0"/>
              </a:rPr>
              <a:t>e</a:t>
            </a:r>
            <a:r>
              <a:rPr lang="fr-FR" dirty="0">
                <a:solidFill>
                  <a:srgbClr val="FF6600"/>
                </a:solidFill>
                <a:latin typeface="Segoe UI" panose="020B0502040204020203" pitchFamily="34" charset="0"/>
                <a:ea typeface="Segoe UI" panose="020B0502040204020203" pitchFamily="34" charset="0"/>
                <a:cs typeface="Segoe UI" panose="020B0502040204020203" pitchFamily="34" charset="0"/>
              </a:rPr>
              <a:t> cycle + pâque 3</a:t>
            </a:r>
            <a:r>
              <a:rPr lang="fr-FR" baseline="30000" dirty="0">
                <a:solidFill>
                  <a:srgbClr val="FF6600"/>
                </a:solidFill>
                <a:latin typeface="Segoe UI" panose="020B0502040204020203" pitchFamily="34" charset="0"/>
                <a:ea typeface="Segoe UI" panose="020B0502040204020203" pitchFamily="34" charset="0"/>
                <a:cs typeface="Segoe UI" panose="020B0502040204020203" pitchFamily="34" charset="0"/>
              </a:rPr>
              <a:t>e</a:t>
            </a:r>
            <a:r>
              <a:rPr lang="fr-FR" dirty="0">
                <a:solidFill>
                  <a:srgbClr val="FF6600"/>
                </a:solidFill>
                <a:latin typeface="Segoe UI" panose="020B0502040204020203" pitchFamily="34" charset="0"/>
                <a:ea typeface="Segoe UI" panose="020B0502040204020203" pitchFamily="34" charset="0"/>
                <a:cs typeface="Segoe UI" panose="020B0502040204020203" pitchFamily="34" charset="0"/>
              </a:rPr>
              <a:t> cycle + PF fixé à Aviv 26 </a:t>
            </a:r>
            <a:r>
              <a:rPr lang="fr-FR" b="1" dirty="0">
                <a:solidFill>
                  <a:srgbClr val="FF66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r>
              <a:rPr lang="fr-FR" dirty="0">
                <a:solidFill>
                  <a:srgbClr val="FF6600"/>
                </a:solidFill>
                <a:latin typeface="Segoe UI" panose="020B0502040204020203" pitchFamily="34" charset="0"/>
                <a:ea typeface="Segoe UI" panose="020B0502040204020203" pitchFamily="34" charset="0"/>
                <a:cs typeface="Segoe UI" panose="020B0502040204020203" pitchFamily="34" charset="0"/>
              </a:rPr>
              <a:t> </a:t>
            </a:r>
            <a:endParaRPr lang="fr-FR" b="1" dirty="0">
              <a:solidFill>
                <a:srgbClr val="FF66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395536" y="4443958"/>
            <a:ext cx="8748464" cy="553998"/>
          </a:xfrm>
          <a:prstGeom prst="rect">
            <a:avLst/>
          </a:prstGeom>
        </p:spPr>
        <p:txBody>
          <a:bodyPr wrap="square">
            <a:spAutoFit/>
          </a:bodyPr>
          <a:lstStyle/>
          <a:p>
            <a:pPr lvl="0"/>
            <a:r>
              <a:rPr lang="fr-FR" sz="1500" dirty="0">
                <a:solidFill>
                  <a:srgbClr val="FF6600"/>
                </a:solidFill>
                <a:latin typeface="Segoe UI" panose="020B0502040204020203" pitchFamily="34" charset="0"/>
                <a:ea typeface="Segoe UI" panose="020B0502040204020203" pitchFamily="34" charset="0"/>
                <a:cs typeface="Segoe UI" panose="020B0502040204020203" pitchFamily="34" charset="0"/>
              </a:rPr>
              <a:t>Pâque au 3</a:t>
            </a:r>
            <a:r>
              <a:rPr lang="fr-FR" sz="1500" baseline="30000" dirty="0">
                <a:solidFill>
                  <a:srgbClr val="FF6600"/>
                </a:solidFill>
                <a:latin typeface="Segoe UI" panose="020B0502040204020203" pitchFamily="34" charset="0"/>
                <a:ea typeface="Segoe UI" panose="020B0502040204020203" pitchFamily="34" charset="0"/>
                <a:cs typeface="Segoe UI" panose="020B0502040204020203" pitchFamily="34" charset="0"/>
              </a:rPr>
              <a:t>e</a:t>
            </a:r>
            <a:r>
              <a:rPr lang="fr-FR" sz="1500" dirty="0">
                <a:solidFill>
                  <a:srgbClr val="FF6600"/>
                </a:solidFill>
                <a:latin typeface="Segoe UI" panose="020B0502040204020203" pitchFamily="34" charset="0"/>
                <a:ea typeface="Segoe UI" panose="020B0502040204020203" pitchFamily="34" charset="0"/>
                <a:cs typeface="Segoe UI" panose="020B0502040204020203" pitchFamily="34" charset="0"/>
              </a:rPr>
              <a:t> cycle n’accomplit pas Daniel 9.27</a:t>
            </a:r>
          </a:p>
          <a:p>
            <a:pPr lvl="0"/>
            <a:r>
              <a:rPr lang="fr-FR" sz="1500" dirty="0">
                <a:solidFill>
                  <a:srgbClr val="FF6600"/>
                </a:solidFill>
                <a:latin typeface="Segoe UI" panose="020B0502040204020203" pitchFamily="34" charset="0"/>
                <a:ea typeface="Segoe UI" panose="020B0502040204020203" pitchFamily="34" charset="0"/>
                <a:cs typeface="Segoe UI" panose="020B0502040204020203" pitchFamily="34" charset="0"/>
              </a:rPr>
              <a:t>La fête des prémices le 26 </a:t>
            </a:r>
            <a:r>
              <a:rPr lang="fr-FR" sz="1500" dirty="0" err="1">
                <a:solidFill>
                  <a:srgbClr val="FF6600"/>
                </a:solidFill>
                <a:latin typeface="Segoe UI" panose="020B0502040204020203" pitchFamily="34" charset="0"/>
                <a:ea typeface="Segoe UI" panose="020B0502040204020203" pitchFamily="34" charset="0"/>
                <a:cs typeface="Segoe UI" panose="020B0502040204020203" pitchFamily="34" charset="0"/>
              </a:rPr>
              <a:t>aviv</a:t>
            </a:r>
            <a:r>
              <a:rPr lang="fr-FR" sz="1500" dirty="0">
                <a:solidFill>
                  <a:srgbClr val="FF6600"/>
                </a:solidFill>
                <a:latin typeface="Segoe UI" panose="020B0502040204020203" pitchFamily="34" charset="0"/>
                <a:ea typeface="Segoe UI" panose="020B0502040204020203" pitchFamily="34" charset="0"/>
                <a:cs typeface="Segoe UI" panose="020B0502040204020203" pitchFamily="34" charset="0"/>
              </a:rPr>
              <a:t> n’accomplit pas la présentation de Yahusha devant le Père</a:t>
            </a:r>
          </a:p>
        </p:txBody>
      </p:sp>
      <p:cxnSp>
        <p:nvCxnSpPr>
          <p:cNvPr id="4" name="Connecteur droit avec flèche 3"/>
          <p:cNvCxnSpPr/>
          <p:nvPr/>
        </p:nvCxnSpPr>
        <p:spPr>
          <a:xfrm>
            <a:off x="3390339" y="3795886"/>
            <a:ext cx="389573" cy="72008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4067944" y="1563638"/>
            <a:ext cx="504056" cy="288032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2771800" y="3435846"/>
            <a:ext cx="1224136"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3959932" y="1275606"/>
            <a:ext cx="1224136"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courbée vers la droite 24"/>
          <p:cNvSpPr/>
          <p:nvPr/>
        </p:nvSpPr>
        <p:spPr>
          <a:xfrm>
            <a:off x="107504" y="4155926"/>
            <a:ext cx="288032" cy="720080"/>
          </a:xfrm>
          <a:prstGeom prst="curvedRightArrow">
            <a:avLst/>
          </a:prstGeom>
          <a:solidFill>
            <a:schemeClr val="accent6">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9743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fade">
                                      <p:cBhvr>
                                        <p:cTn id="54" dur="500"/>
                                        <p:tgtEl>
                                          <p:spTgt spid="1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12">
                                            <p:txEl>
                                              <p:pRg st="0" end="0"/>
                                            </p:txEl>
                                          </p:spTgt>
                                        </p:tgtEl>
                                      </p:cBhvr>
                                    </p:animEffect>
                                    <p:set>
                                      <p:cBhvr>
                                        <p:cTn id="71" dur="1" fill="hold">
                                          <p:stCondLst>
                                            <p:cond delay="499"/>
                                          </p:stCondLst>
                                        </p:cTn>
                                        <p:tgtEl>
                                          <p:spTgt spid="12">
                                            <p:txEl>
                                              <p:pRg st="0" end="0"/>
                                            </p:txEl>
                                          </p:spTgt>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12">
                                            <p:txEl>
                                              <p:pRg st="1" end="1"/>
                                            </p:txEl>
                                          </p:spTgt>
                                        </p:tgtEl>
                                      </p:cBhvr>
                                    </p:animEffect>
                                    <p:set>
                                      <p:cBhvr>
                                        <p:cTn id="74" dur="1" fill="hold">
                                          <p:stCondLst>
                                            <p:cond delay="499"/>
                                          </p:stCondLst>
                                        </p:cTn>
                                        <p:tgtEl>
                                          <p:spTgt spid="12">
                                            <p:txEl>
                                              <p:pRg st="1" end="1"/>
                                            </p:txEl>
                                          </p:spTgt>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1" grpId="1"/>
      <p:bldP spid="12" grpId="0" build="allAtOnce"/>
      <p:bldP spid="21" grpId="0" animBg="1"/>
      <p:bldP spid="21" grpId="1" animBg="1"/>
      <p:bldP spid="24" grpId="0" animBg="1"/>
      <p:bldP spid="24" grpId="1" animBg="1"/>
      <p:bldP spid="25" grpId="0" animBg="1"/>
      <p:bldP spid="25"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71</a:t>
            </a:fld>
            <a:endParaRPr lang="fr-FR" dirty="0">
              <a:solidFill>
                <a:schemeClr val="bg1">
                  <a:lumMod val="75000"/>
                </a:schemeClr>
              </a:solidFill>
            </a:endParaRPr>
          </a:p>
        </p:txBody>
      </p:sp>
      <p:sp>
        <p:nvSpPr>
          <p:cNvPr id="14" name="Rectangle 13"/>
          <p:cNvSpPr/>
          <p:nvPr/>
        </p:nvSpPr>
        <p:spPr>
          <a:xfrm>
            <a:off x="0" y="-45219"/>
            <a:ext cx="9144000" cy="369332"/>
          </a:xfrm>
          <a:prstGeom prst="rect">
            <a:avLst/>
          </a:prstGeom>
        </p:spPr>
        <p:txBody>
          <a:bodyPr wrap="square">
            <a:spAutoFit/>
          </a:bodyPr>
          <a:lstStyle/>
          <a:p>
            <a:pPr lvl="0" algn="ct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Yahusha : Aviv 1 « variable » + pâque au 4</a:t>
            </a:r>
            <a:r>
              <a:rPr lang="fr-FR" baseline="30000" dirty="0">
                <a:solidFill>
                  <a:srgbClr val="00B0F0"/>
                </a:solidFill>
                <a:latin typeface="Segoe UI" panose="020B0502040204020203" pitchFamily="34" charset="0"/>
                <a:ea typeface="Segoe UI" panose="020B0502040204020203" pitchFamily="34" charset="0"/>
                <a:cs typeface="Segoe UI" panose="020B0502040204020203" pitchFamily="34" charset="0"/>
              </a:rPr>
              <a:t>e</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cycle </a:t>
            </a:r>
            <a:r>
              <a:rPr lang="fr-FR" sz="1400" dirty="0">
                <a:solidFill>
                  <a:srgbClr val="00B0F0"/>
                </a:solidFill>
                <a:latin typeface="Segoe UI" panose="020B0502040204020203" pitchFamily="34" charset="0"/>
                <a:ea typeface="Segoe UI" panose="020B0502040204020203" pitchFamily="34" charset="0"/>
                <a:cs typeface="Segoe UI" panose="020B0502040204020203" pitchFamily="34" charset="0"/>
              </a:rPr>
              <a:t>(milieu de la semaine)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+ 3J/3N </a:t>
            </a: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p>
        </p:txBody>
      </p:sp>
      <p:graphicFrame>
        <p:nvGraphicFramePr>
          <p:cNvPr id="7" name="Table 7"/>
          <p:cNvGraphicFramePr>
            <a:graphicFrameLocks noGrp="1"/>
          </p:cNvGraphicFramePr>
          <p:nvPr>
            <p:extLst>
              <p:ext uri="{D42A27DB-BD31-4B8C-83A1-F6EECF244321}">
                <p14:modId xmlns:p14="http://schemas.microsoft.com/office/powerpoint/2010/main" val="696768040"/>
              </p:ext>
            </p:extLst>
          </p:nvPr>
        </p:nvGraphicFramePr>
        <p:xfrm>
          <a:off x="457200" y="442868"/>
          <a:ext cx="8229599" cy="146950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98679">
                <a:tc>
                  <a:txBody>
                    <a:bodyPr/>
                    <a:lstStyle/>
                    <a:p>
                      <a:pPr algn="ctr"/>
                      <a:r>
                        <a:rPr lang="en-US" sz="1200" dirty="0"/>
                        <a:t>1</a:t>
                      </a:r>
                      <a:r>
                        <a:rPr lang="en-US" sz="1200" baseline="30000" dirty="0"/>
                        <a:t>er</a:t>
                      </a:r>
                      <a:r>
                        <a:rPr lang="en-US" sz="1200" dirty="0"/>
                        <a:t> (Dim)</a:t>
                      </a:r>
                    </a:p>
                  </a:txBody>
                  <a:tcPr marT="34290" marB="34290">
                    <a:lnB w="38100" cmpd="sng">
                      <a:noFill/>
                    </a:lnB>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(Shabbat)</a:t>
                      </a:r>
                    </a:p>
                  </a:txBody>
                  <a:tcPr marT="34290" marB="34290">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500" b="1"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c>
                  <a:txBody>
                    <a:bodyPr/>
                    <a:lstStyle/>
                    <a:p>
                      <a:pPr algn="ctr"/>
                      <a:endParaRPr lang="en-US" sz="1100" dirty="0"/>
                    </a:p>
                  </a:txBody>
                  <a:tcPr marT="34290" marB="34290">
                    <a:lnL w="12700" cmpd="sng">
                      <a:noFill/>
                    </a:lnL>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500" b="1" dirty="0"/>
                        <a:t>Aviv 1</a:t>
                      </a:r>
                      <a:endParaRPr lang="en-US" sz="1500" dirty="0"/>
                    </a:p>
                  </a:txBody>
                  <a:tcPr marT="34290" marB="34290">
                    <a:cell3D prstMaterial="dkEdge">
                      <a:bevel w="77470" h="12700" prst="softRound"/>
                      <a:lightRig rig="flood" dir="t"/>
                    </a:cell3D>
                    <a:solidFill>
                      <a:srgbClr val="92D050"/>
                    </a:solidFill>
                  </a:tcPr>
                </a:tc>
                <a:tc>
                  <a:txBody>
                    <a:bodyPr/>
                    <a:lstStyle/>
                    <a:p>
                      <a:pPr algn="ctr"/>
                      <a:r>
                        <a:rPr lang="en-US" sz="1100" dirty="0"/>
                        <a:t>2</a:t>
                      </a:r>
                    </a:p>
                  </a:txBody>
                  <a:tcPr marT="34290" marB="34290">
                    <a:cell3D prstMaterial="dkEdge">
                      <a:bevel w="77470" h="12700" prst="softRound"/>
                      <a:lightRig rig="flood" dir="t"/>
                    </a:cell3D>
                  </a:tcPr>
                </a:tc>
                <a:tc>
                  <a:txBody>
                    <a:bodyPr/>
                    <a:lstStyle/>
                    <a:p>
                      <a:pPr algn="ctr"/>
                      <a:r>
                        <a:rPr lang="en-US" sz="1100" dirty="0"/>
                        <a:t>3</a:t>
                      </a:r>
                    </a:p>
                  </a:txBody>
                  <a:tcPr marT="34290" marB="34290">
                    <a:lnB w="12700" cmpd="sng">
                      <a:noFill/>
                    </a:lnB>
                    <a:cell3D prstMaterial="dkEdge">
                      <a:bevel w="77470" h="12700" prst="softRound"/>
                      <a:lightRig rig="flood" dir="t"/>
                    </a:cell3D>
                  </a:tcPr>
                </a:tc>
                <a:extLst>
                  <a:ext uri="{0D108BD9-81ED-4DB2-BD59-A6C34878D82A}">
                    <a16:rowId xmlns:a16="http://schemas.microsoft.com/office/drawing/2014/main" val="10001"/>
                  </a:ext>
                </a:extLst>
              </a:tr>
              <a:tr h="279285">
                <a:tc>
                  <a:txBody>
                    <a:bodyPr/>
                    <a:lstStyle/>
                    <a:p>
                      <a:pPr algn="ctr"/>
                      <a:r>
                        <a:rPr lang="en-US" sz="1100" dirty="0"/>
                        <a:t>4</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5</a:t>
                      </a:r>
                    </a:p>
                  </a:txBody>
                  <a:tcPr marT="34290" marB="34290">
                    <a:cell3D prstMaterial="dkEdge">
                      <a:bevel w="77470" h="12700" prst="softRound"/>
                      <a:lightRig rig="flood" dir="t"/>
                    </a:cell3D>
                  </a:tcPr>
                </a:tc>
                <a:tc>
                  <a:txBody>
                    <a:bodyPr/>
                    <a:lstStyle/>
                    <a:p>
                      <a:pPr algn="ctr"/>
                      <a:r>
                        <a:rPr lang="en-US" sz="1100" dirty="0"/>
                        <a:t>6</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t>7</a:t>
                      </a:r>
                    </a:p>
                  </a:txBody>
                  <a:tcPr marT="34290" marB="34290">
                    <a:cell3D prstMaterial="dkEdge">
                      <a:bevel w="77470" h="12700" prst="softRound"/>
                      <a:lightRig rig="flood" dir="t"/>
                    </a:cell3D>
                    <a:solidFill>
                      <a:srgbClr val="EFF3F7"/>
                    </a:solidFill>
                  </a:tcPr>
                </a:tc>
                <a:tc>
                  <a:txBody>
                    <a:bodyPr/>
                    <a:lstStyle/>
                    <a:p>
                      <a:pPr algn="ctr"/>
                      <a:r>
                        <a:rPr lang="en-US" sz="1100" dirty="0"/>
                        <a:t>8</a:t>
                      </a:r>
                    </a:p>
                  </a:txBody>
                  <a:tcPr marT="34290" marB="34290">
                    <a:cell3D prstMaterial="dkEdge">
                      <a:bevel w="77470" h="12700" prst="softRound"/>
                      <a:lightRig rig="flood" dir="t"/>
                    </a:cell3D>
                  </a:tcPr>
                </a:tc>
                <a:tc>
                  <a:txBody>
                    <a:bodyPr/>
                    <a:lstStyle/>
                    <a:p>
                      <a:pPr algn="ctr"/>
                      <a:r>
                        <a:rPr lang="en-US" sz="1100" dirty="0"/>
                        <a:t>9</a:t>
                      </a:r>
                    </a:p>
                  </a:txBody>
                  <a:tcPr marT="34290" marB="34290">
                    <a:lnR w="12700" cmpd="sng">
                      <a:noFill/>
                    </a:lnR>
                    <a:cell3D prstMaterial="dkEdge">
                      <a:bevel w="77470" h="12700" prst="softRound"/>
                      <a:lightRig rig="flood" dir="t"/>
                    </a:cell3D>
                  </a:tcPr>
                </a:tc>
                <a:tc>
                  <a:txBody>
                    <a:bodyPr/>
                    <a:lstStyle/>
                    <a:p>
                      <a:pPr algn="ctr"/>
                      <a:r>
                        <a:rPr lang="en-US" sz="1100" dirty="0"/>
                        <a:t>10</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extLst>
                  <a:ext uri="{0D108BD9-81ED-4DB2-BD59-A6C34878D82A}">
                    <a16:rowId xmlns:a16="http://schemas.microsoft.com/office/drawing/2014/main" val="10002"/>
                  </a:ext>
                </a:extLst>
              </a:tr>
              <a:tr h="297180">
                <a:tc>
                  <a:txBody>
                    <a:bodyPr/>
                    <a:lstStyle/>
                    <a:p>
                      <a:pPr algn="ctr"/>
                      <a:r>
                        <a:rPr lang="en-US" sz="1100" dirty="0"/>
                        <a:t>11</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14</a:t>
                      </a:r>
                      <a:r>
                        <a:rPr lang="en-US" sz="1500" b="1" dirty="0"/>
                        <a:t>  </a:t>
                      </a:r>
                      <a:r>
                        <a:rPr lang="en-US" sz="1500" b="1" dirty="0" err="1">
                          <a:solidFill>
                            <a:schemeClr val="bg1"/>
                          </a:solidFill>
                        </a:rPr>
                        <a:t>Pâque</a:t>
                      </a:r>
                      <a:endParaRPr lang="en-US" sz="1100" b="1" dirty="0">
                        <a:solidFill>
                          <a:schemeClr val="bg1"/>
                        </a:solidFill>
                      </a:endParaRPr>
                    </a:p>
                  </a:txBody>
                  <a:tcPr marT="34290" marB="34290">
                    <a:cell3D prstMaterial="dkEdge">
                      <a:bevel w="77470" h="12700" prst="softRound"/>
                      <a:lightRig rig="flood" dir="t"/>
                    </a:cell3D>
                    <a:gradFill flip="none" rotWithShape="1">
                      <a:gsLst>
                        <a:gs pos="0">
                          <a:srgbClr val="FF0000"/>
                        </a:gs>
                        <a:gs pos="70000">
                          <a:srgbClr val="C00000"/>
                        </a:gs>
                        <a:gs pos="75000">
                          <a:schemeClr val="accent6">
                            <a:lumMod val="50000"/>
                          </a:schemeClr>
                        </a:gs>
                      </a:gsLst>
                      <a:lin ang="0" scaled="1"/>
                      <a:tileRect/>
                    </a:gradFill>
                  </a:tcPr>
                </a:tc>
                <a:tc>
                  <a:txBody>
                    <a:bodyPr/>
                    <a:lstStyle/>
                    <a:p>
                      <a:pPr algn="ctr"/>
                      <a:r>
                        <a:rPr lang="en-US" sz="1100" b="1" dirty="0">
                          <a:solidFill>
                            <a:schemeClr val="bg1"/>
                          </a:solidFill>
                        </a:rPr>
                        <a:t>15</a:t>
                      </a:r>
                      <a:r>
                        <a:rPr lang="en-US" sz="1100" dirty="0">
                          <a:solidFill>
                            <a:schemeClr val="bg1"/>
                          </a:solidFill>
                        </a:rPr>
                        <a:t> </a:t>
                      </a:r>
                      <a:r>
                        <a:rPr lang="en-US" sz="1100" b="1" dirty="0">
                          <a:solidFill>
                            <a:schemeClr val="bg1"/>
                          </a:solidFill>
                        </a:rPr>
                        <a:t>– 1</a:t>
                      </a:r>
                      <a:r>
                        <a:rPr lang="en-US" sz="1100" b="1" baseline="30000" dirty="0">
                          <a:solidFill>
                            <a:schemeClr val="bg1"/>
                          </a:solidFill>
                        </a:rPr>
                        <a:t>er</a:t>
                      </a:r>
                      <a:r>
                        <a:rPr lang="en-US" sz="1100" b="1" dirty="0">
                          <a:solidFill>
                            <a:schemeClr val="bg1"/>
                          </a:solidFill>
                        </a:rPr>
                        <a:t> PSL</a:t>
                      </a:r>
                      <a:endParaRPr lang="en-US" sz="1100" dirty="0">
                        <a:solidFill>
                          <a:schemeClr val="bg1"/>
                        </a:solidFill>
                      </a:endParaRPr>
                    </a:p>
                  </a:txBody>
                  <a:tcPr marT="34290" marB="34290">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16</a:t>
                      </a:r>
                    </a:p>
                  </a:txBody>
                  <a:tcPr marT="34290" marB="34290">
                    <a:lnR w="12700" cmpd="sng">
                      <a:noFill/>
                    </a:lnR>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17</a:t>
                      </a:r>
                      <a:r>
                        <a:rPr lang="en-US" sz="1100" b="1" dirty="0"/>
                        <a:t>  </a:t>
                      </a:r>
                      <a:endParaRPr lang="en-US" sz="1100" b="1" dirty="0">
                        <a:solidFill>
                          <a:srgbClr val="00CCFF"/>
                        </a:solidFill>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0">
                          <a:schemeClr val="accent6">
                            <a:lumMod val="50000"/>
                          </a:schemeClr>
                        </a:gs>
                        <a:gs pos="70000">
                          <a:schemeClr val="accent6">
                            <a:lumMod val="50000"/>
                          </a:schemeClr>
                        </a:gs>
                        <a:gs pos="75000">
                          <a:schemeClr val="accent2">
                            <a:lumMod val="60000"/>
                            <a:lumOff val="40000"/>
                          </a:schemeClr>
                        </a:gs>
                      </a:gsLst>
                      <a:lin ang="0" scaled="1"/>
                    </a:gradFill>
                  </a:tcPr>
                </a:tc>
                <a:extLst>
                  <a:ext uri="{0D108BD9-81ED-4DB2-BD59-A6C34878D82A}">
                    <a16:rowId xmlns:a16="http://schemas.microsoft.com/office/drawing/2014/main" val="10003"/>
                  </a:ext>
                </a:extLst>
              </a:tr>
              <a:tr h="297180">
                <a:tc>
                  <a:txBody>
                    <a:bodyPr/>
                    <a:lstStyle/>
                    <a:p>
                      <a:pPr algn="ctr"/>
                      <a:r>
                        <a:rPr lang="en-US" sz="1500" b="1" dirty="0"/>
                        <a:t>18  PF</a:t>
                      </a:r>
                      <a:endParaRPr lang="en-US" sz="1100" b="1" dirty="0"/>
                    </a:p>
                  </a:txBody>
                  <a:tcPr marT="34290" marB="34290">
                    <a:lnT w="12700" cmpd="sng">
                      <a:noFill/>
                    </a:lnT>
                    <a:cell3D prstMaterial="dkEdge">
                      <a:bevel w="77470" h="12700" prst="softRound"/>
                      <a:lightRig rig="flood" dir="t"/>
                    </a:cell3D>
                    <a:solidFill>
                      <a:srgbClr val="00B050"/>
                    </a:solidFill>
                  </a:tcPr>
                </a:tc>
                <a:tc>
                  <a:txBody>
                    <a:bodyPr/>
                    <a:lstStyle/>
                    <a:p>
                      <a:pPr algn="ctr"/>
                      <a:r>
                        <a:rPr lang="en-US" sz="1100" dirty="0"/>
                        <a:t>19</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21 - 2</a:t>
                      </a:r>
                      <a:r>
                        <a:rPr lang="en-US" sz="1100" b="1" baseline="30000" dirty="0"/>
                        <a:t>e</a:t>
                      </a:r>
                      <a:r>
                        <a:rPr lang="en-US" sz="1100" b="1" dirty="0"/>
                        <a:t> PSL</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22</a:t>
                      </a:r>
                    </a:p>
                  </a:txBody>
                  <a:tcPr marT="34290" marB="34290">
                    <a:cell3D prstMaterial="dkEdge">
                      <a:bevel w="77470" h="12700" prst="softRound"/>
                      <a:lightRig rig="flood" dir="t"/>
                    </a:cell3D>
                  </a:tcPr>
                </a:tc>
                <a:tc>
                  <a:txBody>
                    <a:bodyPr/>
                    <a:lstStyle/>
                    <a:p>
                      <a:pPr algn="ctr"/>
                      <a:r>
                        <a:rPr lang="en-US" sz="1100" dirty="0"/>
                        <a:t>23</a:t>
                      </a:r>
                    </a:p>
                  </a:txBody>
                  <a:tcPr marT="34290" marB="34290">
                    <a:cell3D prstMaterial="dkEdge">
                      <a:bevel w="77470" h="12700" prst="softRound"/>
                      <a:lightRig rig="flood" dir="t"/>
                    </a:cell3D>
                  </a:tcPr>
                </a:tc>
                <a:tc>
                  <a:txBody>
                    <a:bodyPr/>
                    <a:lstStyle/>
                    <a:p>
                      <a:pPr algn="ctr"/>
                      <a:r>
                        <a:rPr lang="en-US" sz="1100" b="0" dirty="0"/>
                        <a:t>24</a:t>
                      </a:r>
                    </a:p>
                  </a:txBody>
                  <a:tcPr marT="34290" marB="34290">
                    <a:lnT w="12700" cmpd="sng">
                      <a:noFill/>
                    </a:lnT>
                    <a:cell3D prstMaterial="dkEdge">
                      <a:bevel w="77470" h="12700" prst="softRound"/>
                      <a:lightRig rig="flood" dir="t"/>
                    </a:cell3D>
                    <a:solidFill>
                      <a:srgbClr val="EFF3F7"/>
                    </a:solidFill>
                  </a:tcPr>
                </a:tc>
                <a:extLst>
                  <a:ext uri="{0D108BD9-81ED-4DB2-BD59-A6C34878D82A}">
                    <a16:rowId xmlns:a16="http://schemas.microsoft.com/office/drawing/2014/main" val="10004"/>
                  </a:ext>
                </a:extLst>
              </a:tr>
            </a:tbl>
          </a:graphicData>
        </a:graphic>
      </p:graphicFrame>
      <p:pic>
        <p:nvPicPr>
          <p:cNvPr id="4100" name="Picture 4" descr="Image result for human skeleton pray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1780" y="2139702"/>
            <a:ext cx="3960440" cy="249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0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500"/>
                                        <p:tgtEl>
                                          <p:spTgt spid="4100"/>
                                        </p:tgtEl>
                                      </p:cBhvr>
                                    </p:animEffect>
                                    <p:anim calcmode="lin" valueType="num">
                                      <p:cBhvr>
                                        <p:cTn id="8" dur="1500" fill="hold"/>
                                        <p:tgtEl>
                                          <p:spTgt spid="4100"/>
                                        </p:tgtEl>
                                        <p:attrNameLst>
                                          <p:attrName>ppt_x</p:attrName>
                                        </p:attrNameLst>
                                      </p:cBhvr>
                                      <p:tavLst>
                                        <p:tav tm="0">
                                          <p:val>
                                            <p:strVal val="#ppt_x"/>
                                          </p:val>
                                        </p:tav>
                                        <p:tav tm="100000">
                                          <p:val>
                                            <p:strVal val="#ppt_x"/>
                                          </p:val>
                                        </p:tav>
                                      </p:tavLst>
                                    </p:anim>
                                    <p:anim calcmode="lin" valueType="num">
                                      <p:cBhvr>
                                        <p:cTn id="9" dur="15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72</a:t>
            </a:fld>
            <a:endParaRPr lang="fr-FR" dirty="0">
              <a:solidFill>
                <a:schemeClr val="bg1">
                  <a:lumMod val="75000"/>
                </a:schemeClr>
              </a:solidFill>
            </a:endParaRPr>
          </a:p>
        </p:txBody>
      </p:sp>
      <p:sp>
        <p:nvSpPr>
          <p:cNvPr id="14" name="Rectangle 13"/>
          <p:cNvSpPr/>
          <p:nvPr/>
        </p:nvSpPr>
        <p:spPr>
          <a:xfrm>
            <a:off x="0" y="-45219"/>
            <a:ext cx="9144000" cy="369332"/>
          </a:xfrm>
          <a:prstGeom prst="rect">
            <a:avLst/>
          </a:prstGeom>
        </p:spPr>
        <p:txBody>
          <a:bodyPr wrap="square">
            <a:spAutoFit/>
          </a:bodyPr>
          <a:lstStyle/>
          <a:p>
            <a:pPr lvl="0" algn="ct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Yahusha : Aviv 1 « variable » + pâque au 4</a:t>
            </a:r>
            <a:r>
              <a:rPr lang="fr-FR" baseline="30000" dirty="0">
                <a:solidFill>
                  <a:srgbClr val="00B0F0"/>
                </a:solidFill>
                <a:latin typeface="Segoe UI" panose="020B0502040204020203" pitchFamily="34" charset="0"/>
                <a:ea typeface="Segoe UI" panose="020B0502040204020203" pitchFamily="34" charset="0"/>
                <a:cs typeface="Segoe UI" panose="020B0502040204020203" pitchFamily="34" charset="0"/>
              </a:rPr>
              <a:t>e</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cycle </a:t>
            </a:r>
            <a:r>
              <a:rPr lang="fr-FR" sz="1400" dirty="0">
                <a:solidFill>
                  <a:srgbClr val="00B0F0"/>
                </a:solidFill>
                <a:latin typeface="Segoe UI" panose="020B0502040204020203" pitchFamily="34" charset="0"/>
                <a:ea typeface="Segoe UI" panose="020B0502040204020203" pitchFamily="34" charset="0"/>
                <a:cs typeface="Segoe UI" panose="020B0502040204020203" pitchFamily="34" charset="0"/>
              </a:rPr>
              <a:t>(milieu de la semaine)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+ 3J/3N </a:t>
            </a: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p>
        </p:txBody>
      </p:sp>
      <p:graphicFrame>
        <p:nvGraphicFramePr>
          <p:cNvPr id="7" name="Table 7"/>
          <p:cNvGraphicFramePr>
            <a:graphicFrameLocks noGrp="1"/>
          </p:cNvGraphicFramePr>
          <p:nvPr>
            <p:extLst>
              <p:ext uri="{D42A27DB-BD31-4B8C-83A1-F6EECF244321}">
                <p14:modId xmlns:p14="http://schemas.microsoft.com/office/powerpoint/2010/main" val="2169150656"/>
              </p:ext>
            </p:extLst>
          </p:nvPr>
        </p:nvGraphicFramePr>
        <p:xfrm>
          <a:off x="457200" y="442868"/>
          <a:ext cx="8229599" cy="146950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98679">
                <a:tc>
                  <a:txBody>
                    <a:bodyPr/>
                    <a:lstStyle/>
                    <a:p>
                      <a:pPr algn="ctr"/>
                      <a:r>
                        <a:rPr lang="en-US" sz="1200" dirty="0"/>
                        <a:t>1</a:t>
                      </a:r>
                      <a:r>
                        <a:rPr lang="en-US" sz="1200" baseline="30000" dirty="0"/>
                        <a:t>er</a:t>
                      </a:r>
                      <a:r>
                        <a:rPr lang="en-US" sz="1200" dirty="0"/>
                        <a:t> (Dim)</a:t>
                      </a:r>
                    </a:p>
                  </a:txBody>
                  <a:tcPr marT="34290" marB="34290">
                    <a:lnB w="38100" cmpd="sng">
                      <a:noFill/>
                    </a:lnB>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(Shabbat)</a:t>
                      </a:r>
                    </a:p>
                  </a:txBody>
                  <a:tcPr marT="34290" marB="34290">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500" b="1"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c>
                  <a:txBody>
                    <a:bodyPr/>
                    <a:lstStyle/>
                    <a:p>
                      <a:pPr algn="ctr"/>
                      <a:endParaRPr lang="en-US" sz="1100" dirty="0"/>
                    </a:p>
                  </a:txBody>
                  <a:tcPr marT="34290" marB="34290">
                    <a:lnL w="12700" cmpd="sng">
                      <a:noFill/>
                    </a:lnL>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500" b="1" dirty="0"/>
                        <a:t>Aviv 1</a:t>
                      </a:r>
                      <a:endParaRPr lang="en-US" sz="1500" dirty="0"/>
                    </a:p>
                  </a:txBody>
                  <a:tcPr marT="34290" marB="34290">
                    <a:cell3D prstMaterial="dkEdge">
                      <a:bevel w="77470" h="12700" prst="softRound"/>
                      <a:lightRig rig="flood" dir="t"/>
                    </a:cell3D>
                    <a:solidFill>
                      <a:srgbClr val="92D050"/>
                    </a:solidFill>
                  </a:tcPr>
                </a:tc>
                <a:tc>
                  <a:txBody>
                    <a:bodyPr/>
                    <a:lstStyle/>
                    <a:p>
                      <a:pPr algn="ctr"/>
                      <a:r>
                        <a:rPr lang="en-US" sz="1100" dirty="0"/>
                        <a:t>2</a:t>
                      </a:r>
                    </a:p>
                  </a:txBody>
                  <a:tcPr marT="34290" marB="34290">
                    <a:cell3D prstMaterial="dkEdge">
                      <a:bevel w="77470" h="12700" prst="softRound"/>
                      <a:lightRig rig="flood" dir="t"/>
                    </a:cell3D>
                  </a:tcPr>
                </a:tc>
                <a:tc>
                  <a:txBody>
                    <a:bodyPr/>
                    <a:lstStyle/>
                    <a:p>
                      <a:pPr algn="ctr"/>
                      <a:r>
                        <a:rPr lang="en-US" sz="1100" dirty="0"/>
                        <a:t>3</a:t>
                      </a:r>
                    </a:p>
                  </a:txBody>
                  <a:tcPr marT="34290" marB="34290">
                    <a:lnB w="12700" cmpd="sng">
                      <a:noFill/>
                    </a:lnB>
                    <a:cell3D prstMaterial="dkEdge">
                      <a:bevel w="77470" h="12700" prst="softRound"/>
                      <a:lightRig rig="flood" dir="t"/>
                    </a:cell3D>
                  </a:tcPr>
                </a:tc>
                <a:extLst>
                  <a:ext uri="{0D108BD9-81ED-4DB2-BD59-A6C34878D82A}">
                    <a16:rowId xmlns:a16="http://schemas.microsoft.com/office/drawing/2014/main" val="10001"/>
                  </a:ext>
                </a:extLst>
              </a:tr>
              <a:tr h="279285">
                <a:tc>
                  <a:txBody>
                    <a:bodyPr/>
                    <a:lstStyle/>
                    <a:p>
                      <a:pPr algn="ctr"/>
                      <a:r>
                        <a:rPr lang="en-US" sz="1100" dirty="0"/>
                        <a:t>4</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5</a:t>
                      </a:r>
                    </a:p>
                  </a:txBody>
                  <a:tcPr marT="34290" marB="34290">
                    <a:cell3D prstMaterial="dkEdge">
                      <a:bevel w="77470" h="12700" prst="softRound"/>
                      <a:lightRig rig="flood" dir="t"/>
                    </a:cell3D>
                  </a:tcPr>
                </a:tc>
                <a:tc>
                  <a:txBody>
                    <a:bodyPr/>
                    <a:lstStyle/>
                    <a:p>
                      <a:pPr algn="ctr"/>
                      <a:r>
                        <a:rPr lang="en-US" sz="1100" dirty="0"/>
                        <a:t>6</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t>7</a:t>
                      </a:r>
                    </a:p>
                  </a:txBody>
                  <a:tcPr marT="34290" marB="34290">
                    <a:cell3D prstMaterial="dkEdge">
                      <a:bevel w="77470" h="12700" prst="softRound"/>
                      <a:lightRig rig="flood" dir="t"/>
                    </a:cell3D>
                    <a:solidFill>
                      <a:srgbClr val="EFF3F7"/>
                    </a:solidFill>
                  </a:tcPr>
                </a:tc>
                <a:tc>
                  <a:txBody>
                    <a:bodyPr/>
                    <a:lstStyle/>
                    <a:p>
                      <a:pPr algn="ctr"/>
                      <a:r>
                        <a:rPr lang="en-US" sz="1100" dirty="0"/>
                        <a:t>8</a:t>
                      </a:r>
                    </a:p>
                  </a:txBody>
                  <a:tcPr marT="34290" marB="34290">
                    <a:cell3D prstMaterial="dkEdge">
                      <a:bevel w="77470" h="12700" prst="softRound"/>
                      <a:lightRig rig="flood" dir="t"/>
                    </a:cell3D>
                  </a:tcPr>
                </a:tc>
                <a:tc>
                  <a:txBody>
                    <a:bodyPr/>
                    <a:lstStyle/>
                    <a:p>
                      <a:pPr algn="ctr"/>
                      <a:r>
                        <a:rPr lang="en-US" sz="1100" dirty="0"/>
                        <a:t>9</a:t>
                      </a:r>
                    </a:p>
                  </a:txBody>
                  <a:tcPr marT="34290" marB="34290">
                    <a:lnR w="12700" cmpd="sng">
                      <a:noFill/>
                    </a:lnR>
                    <a:cell3D prstMaterial="dkEdge">
                      <a:bevel w="77470" h="12700" prst="softRound"/>
                      <a:lightRig rig="flood" dir="t"/>
                    </a:cell3D>
                  </a:tcPr>
                </a:tc>
                <a:tc>
                  <a:txBody>
                    <a:bodyPr/>
                    <a:lstStyle/>
                    <a:p>
                      <a:pPr algn="ctr"/>
                      <a:r>
                        <a:rPr lang="en-US" sz="1100" dirty="0"/>
                        <a:t>10</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extLst>
                  <a:ext uri="{0D108BD9-81ED-4DB2-BD59-A6C34878D82A}">
                    <a16:rowId xmlns:a16="http://schemas.microsoft.com/office/drawing/2014/main" val="10002"/>
                  </a:ext>
                </a:extLst>
              </a:tr>
              <a:tr h="297180">
                <a:tc>
                  <a:txBody>
                    <a:bodyPr/>
                    <a:lstStyle/>
                    <a:p>
                      <a:pPr algn="ctr"/>
                      <a:r>
                        <a:rPr lang="en-US" sz="1100" dirty="0"/>
                        <a:t>11</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14</a:t>
                      </a:r>
                      <a:r>
                        <a:rPr lang="en-US" sz="1500" b="1" dirty="0"/>
                        <a:t>  </a:t>
                      </a:r>
                      <a:r>
                        <a:rPr lang="en-US" sz="1500" b="1" dirty="0" err="1">
                          <a:solidFill>
                            <a:schemeClr val="bg1"/>
                          </a:solidFill>
                        </a:rPr>
                        <a:t>Pâque</a:t>
                      </a:r>
                      <a:endParaRPr lang="en-US" sz="1100" b="1" dirty="0">
                        <a:solidFill>
                          <a:schemeClr val="bg1"/>
                        </a:solidFill>
                      </a:endParaRPr>
                    </a:p>
                  </a:txBody>
                  <a:tcPr marT="34290" marB="34290">
                    <a:cell3D prstMaterial="dkEdge">
                      <a:bevel w="77470" h="12700" prst="softRound"/>
                      <a:lightRig rig="flood" dir="t"/>
                    </a:cell3D>
                    <a:gradFill flip="none" rotWithShape="1">
                      <a:gsLst>
                        <a:gs pos="0">
                          <a:srgbClr val="FF0000"/>
                        </a:gs>
                        <a:gs pos="70000">
                          <a:srgbClr val="C00000"/>
                        </a:gs>
                        <a:gs pos="75000">
                          <a:schemeClr val="accent6">
                            <a:lumMod val="50000"/>
                          </a:schemeClr>
                        </a:gs>
                      </a:gsLst>
                      <a:lin ang="0" scaled="1"/>
                      <a:tileRect/>
                    </a:gradFill>
                  </a:tcPr>
                </a:tc>
                <a:tc>
                  <a:txBody>
                    <a:bodyPr/>
                    <a:lstStyle/>
                    <a:p>
                      <a:pPr algn="ctr"/>
                      <a:r>
                        <a:rPr lang="en-US" sz="1100" b="1" dirty="0">
                          <a:solidFill>
                            <a:schemeClr val="bg1"/>
                          </a:solidFill>
                        </a:rPr>
                        <a:t>15</a:t>
                      </a:r>
                      <a:r>
                        <a:rPr lang="en-US" sz="1100" dirty="0">
                          <a:solidFill>
                            <a:schemeClr val="bg1"/>
                          </a:solidFill>
                        </a:rPr>
                        <a:t> </a:t>
                      </a:r>
                      <a:r>
                        <a:rPr lang="en-US" sz="1100" b="1" dirty="0">
                          <a:solidFill>
                            <a:schemeClr val="bg1"/>
                          </a:solidFill>
                        </a:rPr>
                        <a:t>– 1</a:t>
                      </a:r>
                      <a:r>
                        <a:rPr lang="en-US" sz="1100" b="1" baseline="30000" dirty="0">
                          <a:solidFill>
                            <a:schemeClr val="bg1"/>
                          </a:solidFill>
                        </a:rPr>
                        <a:t>er</a:t>
                      </a:r>
                      <a:r>
                        <a:rPr lang="en-US" sz="1100" b="1" dirty="0">
                          <a:solidFill>
                            <a:schemeClr val="bg1"/>
                          </a:solidFill>
                        </a:rPr>
                        <a:t> PSL</a:t>
                      </a:r>
                      <a:endParaRPr lang="en-US" sz="1100" dirty="0">
                        <a:solidFill>
                          <a:schemeClr val="bg1"/>
                        </a:solidFill>
                      </a:endParaRPr>
                    </a:p>
                  </a:txBody>
                  <a:tcPr marT="34290" marB="34290">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16</a:t>
                      </a:r>
                    </a:p>
                  </a:txBody>
                  <a:tcPr marT="34290" marB="34290">
                    <a:lnR w="12700" cmpd="sng">
                      <a:noFill/>
                    </a:lnR>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17</a:t>
                      </a:r>
                      <a:r>
                        <a:rPr lang="en-US" sz="1100" b="1" dirty="0"/>
                        <a:t>  </a:t>
                      </a:r>
                      <a:endParaRPr lang="en-US" sz="1100" b="1" dirty="0">
                        <a:solidFill>
                          <a:srgbClr val="00CCFF"/>
                        </a:solidFill>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0">
                          <a:schemeClr val="accent6">
                            <a:lumMod val="50000"/>
                          </a:schemeClr>
                        </a:gs>
                        <a:gs pos="70000">
                          <a:schemeClr val="accent6">
                            <a:lumMod val="50000"/>
                          </a:schemeClr>
                        </a:gs>
                        <a:gs pos="75000">
                          <a:schemeClr val="accent2">
                            <a:lumMod val="60000"/>
                            <a:lumOff val="40000"/>
                          </a:schemeClr>
                        </a:gs>
                      </a:gsLst>
                      <a:lin ang="0" scaled="1"/>
                    </a:gradFill>
                  </a:tcPr>
                </a:tc>
                <a:extLst>
                  <a:ext uri="{0D108BD9-81ED-4DB2-BD59-A6C34878D82A}">
                    <a16:rowId xmlns:a16="http://schemas.microsoft.com/office/drawing/2014/main" val="10003"/>
                  </a:ext>
                </a:extLst>
              </a:tr>
              <a:tr h="297180">
                <a:tc>
                  <a:txBody>
                    <a:bodyPr/>
                    <a:lstStyle/>
                    <a:p>
                      <a:pPr algn="ctr"/>
                      <a:r>
                        <a:rPr lang="en-US" sz="1500" b="1" dirty="0"/>
                        <a:t>18  PF</a:t>
                      </a:r>
                      <a:endParaRPr lang="en-US" sz="1100" b="1" dirty="0"/>
                    </a:p>
                  </a:txBody>
                  <a:tcPr marT="34290" marB="34290">
                    <a:lnT w="12700" cmpd="sng">
                      <a:noFill/>
                    </a:lnT>
                    <a:cell3D prstMaterial="dkEdge">
                      <a:bevel w="77470" h="12700" prst="softRound"/>
                      <a:lightRig rig="flood" dir="t"/>
                    </a:cell3D>
                    <a:solidFill>
                      <a:srgbClr val="00B050"/>
                    </a:solidFill>
                  </a:tcPr>
                </a:tc>
                <a:tc>
                  <a:txBody>
                    <a:bodyPr/>
                    <a:lstStyle/>
                    <a:p>
                      <a:pPr algn="ctr"/>
                      <a:r>
                        <a:rPr lang="en-US" sz="1100" dirty="0"/>
                        <a:t>19</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21 - 2</a:t>
                      </a:r>
                      <a:r>
                        <a:rPr lang="en-US" sz="1100" b="1" baseline="30000" dirty="0"/>
                        <a:t>e</a:t>
                      </a:r>
                      <a:r>
                        <a:rPr lang="en-US" sz="1100" b="1" dirty="0"/>
                        <a:t> PSL</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22</a:t>
                      </a:r>
                    </a:p>
                  </a:txBody>
                  <a:tcPr marT="34290" marB="34290">
                    <a:cell3D prstMaterial="dkEdge">
                      <a:bevel w="77470" h="12700" prst="softRound"/>
                      <a:lightRig rig="flood" dir="t"/>
                    </a:cell3D>
                  </a:tcPr>
                </a:tc>
                <a:tc>
                  <a:txBody>
                    <a:bodyPr/>
                    <a:lstStyle/>
                    <a:p>
                      <a:pPr algn="ctr"/>
                      <a:r>
                        <a:rPr lang="en-US" sz="1100" dirty="0"/>
                        <a:t>23</a:t>
                      </a:r>
                    </a:p>
                  </a:txBody>
                  <a:tcPr marT="34290" marB="34290">
                    <a:cell3D prstMaterial="dkEdge">
                      <a:bevel w="77470" h="12700" prst="softRound"/>
                      <a:lightRig rig="flood" dir="t"/>
                    </a:cell3D>
                  </a:tcPr>
                </a:tc>
                <a:tc>
                  <a:txBody>
                    <a:bodyPr/>
                    <a:lstStyle/>
                    <a:p>
                      <a:pPr algn="ctr"/>
                      <a:r>
                        <a:rPr lang="en-US" sz="1100" b="0" dirty="0"/>
                        <a:t>24</a:t>
                      </a:r>
                    </a:p>
                  </a:txBody>
                  <a:tcPr marT="34290" marB="34290">
                    <a:lnT w="12700" cmpd="sng">
                      <a:noFill/>
                    </a:lnT>
                    <a:cell3D prstMaterial="dkEdge">
                      <a:bevel w="77470" h="12700" prst="softRound"/>
                      <a:lightRig rig="flood" dir="t"/>
                    </a:cell3D>
                    <a:solidFill>
                      <a:srgbClr val="EFF3F7"/>
                    </a:solidFill>
                  </a:tcPr>
                </a:tc>
                <a:extLst>
                  <a:ext uri="{0D108BD9-81ED-4DB2-BD59-A6C34878D82A}">
                    <a16:rowId xmlns:a16="http://schemas.microsoft.com/office/drawing/2014/main" val="10004"/>
                  </a:ext>
                </a:extLst>
              </a:tr>
            </a:tbl>
          </a:graphicData>
        </a:graphic>
      </p:graphicFrame>
      <p:sp>
        <p:nvSpPr>
          <p:cNvPr id="10" name="ZoneTexte 9"/>
          <p:cNvSpPr txBox="1"/>
          <p:nvPr/>
        </p:nvSpPr>
        <p:spPr>
          <a:xfrm>
            <a:off x="395536" y="2139702"/>
            <a:ext cx="6538985" cy="715581"/>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Vous ne mangerez ni pain, ni épis rôtis ou broyés jusqu'au jour même où vous apporterez l'offrande à votre Elohim. C'est une prescription perpétuelle pour vous au fil des générations, partout où vous habiterez.</a:t>
            </a:r>
          </a:p>
        </p:txBody>
      </p:sp>
      <p:sp>
        <p:nvSpPr>
          <p:cNvPr id="11" name="ZoneTexte 10"/>
          <p:cNvSpPr txBox="1"/>
          <p:nvPr/>
        </p:nvSpPr>
        <p:spPr>
          <a:xfrm>
            <a:off x="6767736" y="2140319"/>
            <a:ext cx="2376264" cy="507831"/>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Lévitique 23.14</a:t>
            </a:r>
          </a:p>
          <a:p>
            <a:endParaRPr lang="fr-FR" sz="1350" dirty="0">
              <a:solidFill>
                <a:srgbClr val="FFC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1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73</a:t>
            </a:fld>
            <a:endParaRPr lang="fr-FR" dirty="0">
              <a:solidFill>
                <a:schemeClr val="bg1">
                  <a:lumMod val="75000"/>
                </a:schemeClr>
              </a:solidFill>
            </a:endParaRPr>
          </a:p>
        </p:txBody>
      </p:sp>
      <p:sp>
        <p:nvSpPr>
          <p:cNvPr id="14" name="Rectangle 13"/>
          <p:cNvSpPr/>
          <p:nvPr/>
        </p:nvSpPr>
        <p:spPr>
          <a:xfrm>
            <a:off x="0" y="-45219"/>
            <a:ext cx="9144000" cy="369332"/>
          </a:xfrm>
          <a:prstGeom prst="rect">
            <a:avLst/>
          </a:prstGeom>
        </p:spPr>
        <p:txBody>
          <a:bodyPr wrap="square">
            <a:spAutoFit/>
          </a:bodyPr>
          <a:lstStyle/>
          <a:p>
            <a:pPr lvl="0" algn="ct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Yahusha : Aviv 1 « variable » + pâque au 4</a:t>
            </a:r>
            <a:r>
              <a:rPr lang="fr-FR" baseline="30000" dirty="0">
                <a:solidFill>
                  <a:srgbClr val="00B0F0"/>
                </a:solidFill>
                <a:latin typeface="Segoe UI" panose="020B0502040204020203" pitchFamily="34" charset="0"/>
                <a:ea typeface="Segoe UI" panose="020B0502040204020203" pitchFamily="34" charset="0"/>
                <a:cs typeface="Segoe UI" panose="020B0502040204020203" pitchFamily="34" charset="0"/>
              </a:rPr>
              <a:t>e</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cycle </a:t>
            </a:r>
            <a:r>
              <a:rPr lang="fr-FR" sz="1400" dirty="0">
                <a:solidFill>
                  <a:srgbClr val="00B0F0"/>
                </a:solidFill>
                <a:latin typeface="Segoe UI" panose="020B0502040204020203" pitchFamily="34" charset="0"/>
                <a:ea typeface="Segoe UI" panose="020B0502040204020203" pitchFamily="34" charset="0"/>
                <a:cs typeface="Segoe UI" panose="020B0502040204020203" pitchFamily="34" charset="0"/>
              </a:rPr>
              <a:t>(milieu de la semaine)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+ 3J/3N </a:t>
            </a: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p>
        </p:txBody>
      </p:sp>
      <p:graphicFrame>
        <p:nvGraphicFramePr>
          <p:cNvPr id="7" name="Table 7"/>
          <p:cNvGraphicFramePr>
            <a:graphicFrameLocks noGrp="1"/>
          </p:cNvGraphicFramePr>
          <p:nvPr>
            <p:extLst>
              <p:ext uri="{D42A27DB-BD31-4B8C-83A1-F6EECF244321}">
                <p14:modId xmlns:p14="http://schemas.microsoft.com/office/powerpoint/2010/main" val="2471158747"/>
              </p:ext>
            </p:extLst>
          </p:nvPr>
        </p:nvGraphicFramePr>
        <p:xfrm>
          <a:off x="457200" y="442868"/>
          <a:ext cx="8229599" cy="146950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98679">
                <a:tc>
                  <a:txBody>
                    <a:bodyPr/>
                    <a:lstStyle/>
                    <a:p>
                      <a:pPr algn="ctr"/>
                      <a:r>
                        <a:rPr lang="en-US" sz="1200" dirty="0"/>
                        <a:t>1</a:t>
                      </a:r>
                      <a:r>
                        <a:rPr lang="en-US" sz="1200" baseline="30000" dirty="0"/>
                        <a:t>er</a:t>
                      </a:r>
                      <a:r>
                        <a:rPr lang="en-US" sz="1200" dirty="0"/>
                        <a:t> (Dim)</a:t>
                      </a:r>
                    </a:p>
                  </a:txBody>
                  <a:tcPr marT="34290" marB="34290">
                    <a:lnB w="38100" cmpd="sng">
                      <a:noFill/>
                    </a:lnB>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(Shabbat)</a:t>
                      </a:r>
                    </a:p>
                  </a:txBody>
                  <a:tcPr marT="34290" marB="34290">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500" b="1"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c>
                  <a:txBody>
                    <a:bodyPr/>
                    <a:lstStyle/>
                    <a:p>
                      <a:pPr algn="ctr"/>
                      <a:endParaRPr lang="en-US" sz="1100" dirty="0"/>
                    </a:p>
                  </a:txBody>
                  <a:tcPr marT="34290" marB="34290">
                    <a:lnL w="12700" cmpd="sng">
                      <a:noFill/>
                    </a:lnL>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500" b="1" dirty="0"/>
                        <a:t>Aviv 1</a:t>
                      </a:r>
                      <a:endParaRPr lang="en-US" sz="1500" dirty="0"/>
                    </a:p>
                  </a:txBody>
                  <a:tcPr marT="34290" marB="34290">
                    <a:cell3D prstMaterial="dkEdge">
                      <a:bevel w="77470" h="12700" prst="softRound"/>
                      <a:lightRig rig="flood" dir="t"/>
                    </a:cell3D>
                    <a:solidFill>
                      <a:srgbClr val="92D050"/>
                    </a:solidFill>
                  </a:tcPr>
                </a:tc>
                <a:tc>
                  <a:txBody>
                    <a:bodyPr/>
                    <a:lstStyle/>
                    <a:p>
                      <a:pPr algn="ctr"/>
                      <a:r>
                        <a:rPr lang="en-US" sz="1100" dirty="0"/>
                        <a:t>2</a:t>
                      </a:r>
                    </a:p>
                  </a:txBody>
                  <a:tcPr marT="34290" marB="34290">
                    <a:cell3D prstMaterial="dkEdge">
                      <a:bevel w="77470" h="12700" prst="softRound"/>
                      <a:lightRig rig="flood" dir="t"/>
                    </a:cell3D>
                  </a:tcPr>
                </a:tc>
                <a:tc>
                  <a:txBody>
                    <a:bodyPr/>
                    <a:lstStyle/>
                    <a:p>
                      <a:pPr algn="ctr"/>
                      <a:r>
                        <a:rPr lang="en-US" sz="1100" dirty="0"/>
                        <a:t>3</a:t>
                      </a:r>
                    </a:p>
                  </a:txBody>
                  <a:tcPr marT="34290" marB="34290">
                    <a:lnB w="12700" cmpd="sng">
                      <a:noFill/>
                    </a:lnB>
                    <a:cell3D prstMaterial="dkEdge">
                      <a:bevel w="77470" h="12700" prst="softRound"/>
                      <a:lightRig rig="flood" dir="t"/>
                    </a:cell3D>
                  </a:tcPr>
                </a:tc>
                <a:extLst>
                  <a:ext uri="{0D108BD9-81ED-4DB2-BD59-A6C34878D82A}">
                    <a16:rowId xmlns:a16="http://schemas.microsoft.com/office/drawing/2014/main" val="10001"/>
                  </a:ext>
                </a:extLst>
              </a:tr>
              <a:tr h="279285">
                <a:tc>
                  <a:txBody>
                    <a:bodyPr/>
                    <a:lstStyle/>
                    <a:p>
                      <a:pPr algn="ctr"/>
                      <a:r>
                        <a:rPr lang="en-US" sz="1100" dirty="0"/>
                        <a:t>4</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5</a:t>
                      </a:r>
                    </a:p>
                  </a:txBody>
                  <a:tcPr marT="34290" marB="34290">
                    <a:cell3D prstMaterial="dkEdge">
                      <a:bevel w="77470" h="12700" prst="softRound"/>
                      <a:lightRig rig="flood" dir="t"/>
                    </a:cell3D>
                  </a:tcPr>
                </a:tc>
                <a:tc>
                  <a:txBody>
                    <a:bodyPr/>
                    <a:lstStyle/>
                    <a:p>
                      <a:pPr algn="ctr"/>
                      <a:r>
                        <a:rPr lang="en-US" sz="1100" dirty="0"/>
                        <a:t>6</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t>7</a:t>
                      </a:r>
                    </a:p>
                  </a:txBody>
                  <a:tcPr marT="34290" marB="34290">
                    <a:cell3D prstMaterial="dkEdge">
                      <a:bevel w="77470" h="12700" prst="softRound"/>
                      <a:lightRig rig="flood" dir="t"/>
                    </a:cell3D>
                    <a:solidFill>
                      <a:srgbClr val="EFF3F7"/>
                    </a:solidFill>
                  </a:tcPr>
                </a:tc>
                <a:tc>
                  <a:txBody>
                    <a:bodyPr/>
                    <a:lstStyle/>
                    <a:p>
                      <a:pPr algn="ctr"/>
                      <a:r>
                        <a:rPr lang="en-US" sz="1100" dirty="0"/>
                        <a:t>8</a:t>
                      </a:r>
                    </a:p>
                  </a:txBody>
                  <a:tcPr marT="34290" marB="34290">
                    <a:cell3D prstMaterial="dkEdge">
                      <a:bevel w="77470" h="12700" prst="softRound"/>
                      <a:lightRig rig="flood" dir="t"/>
                    </a:cell3D>
                  </a:tcPr>
                </a:tc>
                <a:tc>
                  <a:txBody>
                    <a:bodyPr/>
                    <a:lstStyle/>
                    <a:p>
                      <a:pPr algn="ctr"/>
                      <a:r>
                        <a:rPr lang="en-US" sz="1100" dirty="0"/>
                        <a:t>9</a:t>
                      </a:r>
                    </a:p>
                  </a:txBody>
                  <a:tcPr marT="34290" marB="34290">
                    <a:lnR w="12700" cmpd="sng">
                      <a:noFill/>
                    </a:lnR>
                    <a:cell3D prstMaterial="dkEdge">
                      <a:bevel w="77470" h="12700" prst="softRound"/>
                      <a:lightRig rig="flood" dir="t"/>
                    </a:cell3D>
                  </a:tcPr>
                </a:tc>
                <a:tc>
                  <a:txBody>
                    <a:bodyPr/>
                    <a:lstStyle/>
                    <a:p>
                      <a:pPr algn="ctr"/>
                      <a:r>
                        <a:rPr lang="en-US" sz="1100" dirty="0"/>
                        <a:t>10</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extLst>
                  <a:ext uri="{0D108BD9-81ED-4DB2-BD59-A6C34878D82A}">
                    <a16:rowId xmlns:a16="http://schemas.microsoft.com/office/drawing/2014/main" val="10002"/>
                  </a:ext>
                </a:extLst>
              </a:tr>
              <a:tr h="297180">
                <a:tc>
                  <a:txBody>
                    <a:bodyPr/>
                    <a:lstStyle/>
                    <a:p>
                      <a:pPr algn="ctr"/>
                      <a:r>
                        <a:rPr lang="en-US" sz="1100" dirty="0"/>
                        <a:t>11</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14</a:t>
                      </a:r>
                      <a:r>
                        <a:rPr lang="en-US" sz="1500" b="1" dirty="0"/>
                        <a:t>  </a:t>
                      </a:r>
                      <a:r>
                        <a:rPr lang="en-US" sz="1500" b="1" dirty="0" err="1">
                          <a:solidFill>
                            <a:schemeClr val="bg1"/>
                          </a:solidFill>
                        </a:rPr>
                        <a:t>Pâque</a:t>
                      </a:r>
                      <a:endParaRPr lang="en-US" sz="1100" b="1" dirty="0">
                        <a:solidFill>
                          <a:schemeClr val="bg1"/>
                        </a:solidFill>
                      </a:endParaRPr>
                    </a:p>
                  </a:txBody>
                  <a:tcPr marT="34290" marB="34290">
                    <a:cell3D prstMaterial="dkEdge">
                      <a:bevel w="77470" h="12700" prst="softRound"/>
                      <a:lightRig rig="flood" dir="t"/>
                    </a:cell3D>
                    <a:gradFill flip="none" rotWithShape="1">
                      <a:gsLst>
                        <a:gs pos="0">
                          <a:srgbClr val="FF0000"/>
                        </a:gs>
                        <a:gs pos="70000">
                          <a:srgbClr val="C00000"/>
                        </a:gs>
                        <a:gs pos="75000">
                          <a:schemeClr val="accent6">
                            <a:lumMod val="50000"/>
                          </a:schemeClr>
                        </a:gs>
                      </a:gsLst>
                      <a:lin ang="0" scaled="1"/>
                      <a:tileRect/>
                    </a:gradFill>
                  </a:tcPr>
                </a:tc>
                <a:tc>
                  <a:txBody>
                    <a:bodyPr/>
                    <a:lstStyle/>
                    <a:p>
                      <a:pPr algn="ctr"/>
                      <a:r>
                        <a:rPr lang="en-US" sz="1100" b="1" dirty="0">
                          <a:solidFill>
                            <a:schemeClr val="bg1"/>
                          </a:solidFill>
                        </a:rPr>
                        <a:t>15</a:t>
                      </a:r>
                      <a:r>
                        <a:rPr lang="en-US" sz="1100" dirty="0">
                          <a:solidFill>
                            <a:schemeClr val="bg1"/>
                          </a:solidFill>
                        </a:rPr>
                        <a:t> </a:t>
                      </a:r>
                      <a:r>
                        <a:rPr lang="en-US" sz="1100" b="1" dirty="0">
                          <a:solidFill>
                            <a:schemeClr val="bg1"/>
                          </a:solidFill>
                        </a:rPr>
                        <a:t>– 1</a:t>
                      </a:r>
                      <a:r>
                        <a:rPr lang="en-US" sz="1100" b="1" baseline="30000" dirty="0">
                          <a:solidFill>
                            <a:schemeClr val="bg1"/>
                          </a:solidFill>
                        </a:rPr>
                        <a:t>er</a:t>
                      </a:r>
                      <a:r>
                        <a:rPr lang="en-US" sz="1100" b="1" dirty="0">
                          <a:solidFill>
                            <a:schemeClr val="bg1"/>
                          </a:solidFill>
                        </a:rPr>
                        <a:t> PSL</a:t>
                      </a:r>
                      <a:endParaRPr lang="en-US" sz="1100" dirty="0">
                        <a:solidFill>
                          <a:schemeClr val="bg1"/>
                        </a:solidFill>
                      </a:endParaRPr>
                    </a:p>
                  </a:txBody>
                  <a:tcPr marT="34290" marB="34290">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16</a:t>
                      </a:r>
                    </a:p>
                  </a:txBody>
                  <a:tcPr marT="34290" marB="34290">
                    <a:lnR w="12700" cmpd="sng">
                      <a:noFill/>
                    </a:lnR>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17</a:t>
                      </a:r>
                      <a:r>
                        <a:rPr lang="en-US" sz="1100" b="1" dirty="0"/>
                        <a:t>  </a:t>
                      </a:r>
                      <a:endParaRPr lang="en-US" sz="1100" b="1" dirty="0">
                        <a:solidFill>
                          <a:srgbClr val="00CCFF"/>
                        </a:solidFill>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0">
                          <a:schemeClr val="accent6">
                            <a:lumMod val="50000"/>
                          </a:schemeClr>
                        </a:gs>
                        <a:gs pos="70000">
                          <a:schemeClr val="accent6">
                            <a:lumMod val="50000"/>
                          </a:schemeClr>
                        </a:gs>
                        <a:gs pos="75000">
                          <a:schemeClr val="accent2">
                            <a:lumMod val="60000"/>
                            <a:lumOff val="40000"/>
                          </a:schemeClr>
                        </a:gs>
                      </a:gsLst>
                      <a:lin ang="0" scaled="1"/>
                    </a:gradFill>
                  </a:tcPr>
                </a:tc>
                <a:extLst>
                  <a:ext uri="{0D108BD9-81ED-4DB2-BD59-A6C34878D82A}">
                    <a16:rowId xmlns:a16="http://schemas.microsoft.com/office/drawing/2014/main" val="10003"/>
                  </a:ext>
                </a:extLst>
              </a:tr>
              <a:tr h="297180">
                <a:tc>
                  <a:txBody>
                    <a:bodyPr/>
                    <a:lstStyle/>
                    <a:p>
                      <a:pPr algn="ctr"/>
                      <a:r>
                        <a:rPr lang="en-US" sz="1500" b="1" dirty="0"/>
                        <a:t>18  PF</a:t>
                      </a:r>
                      <a:endParaRPr lang="en-US" sz="1100" b="1" dirty="0"/>
                    </a:p>
                  </a:txBody>
                  <a:tcPr marT="34290" marB="34290">
                    <a:lnT w="12700" cmpd="sng">
                      <a:noFill/>
                    </a:lnT>
                    <a:cell3D prstMaterial="dkEdge">
                      <a:bevel w="77470" h="12700" prst="softRound"/>
                      <a:lightRig rig="flood" dir="t"/>
                    </a:cell3D>
                    <a:solidFill>
                      <a:srgbClr val="00B050"/>
                    </a:solidFill>
                  </a:tcPr>
                </a:tc>
                <a:tc>
                  <a:txBody>
                    <a:bodyPr/>
                    <a:lstStyle/>
                    <a:p>
                      <a:pPr algn="ctr"/>
                      <a:r>
                        <a:rPr lang="en-US" sz="1100" dirty="0"/>
                        <a:t>19</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21 - 2</a:t>
                      </a:r>
                      <a:r>
                        <a:rPr lang="en-US" sz="1100" b="1" baseline="30000" dirty="0"/>
                        <a:t>e</a:t>
                      </a:r>
                      <a:r>
                        <a:rPr lang="en-US" sz="1100" b="1" dirty="0"/>
                        <a:t> PSL</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22</a:t>
                      </a:r>
                    </a:p>
                  </a:txBody>
                  <a:tcPr marT="34290" marB="34290">
                    <a:cell3D prstMaterial="dkEdge">
                      <a:bevel w="77470" h="12700" prst="softRound"/>
                      <a:lightRig rig="flood" dir="t"/>
                    </a:cell3D>
                  </a:tcPr>
                </a:tc>
                <a:tc>
                  <a:txBody>
                    <a:bodyPr/>
                    <a:lstStyle/>
                    <a:p>
                      <a:pPr algn="ctr"/>
                      <a:r>
                        <a:rPr lang="en-US" sz="1100" dirty="0"/>
                        <a:t>23</a:t>
                      </a:r>
                    </a:p>
                  </a:txBody>
                  <a:tcPr marT="34290" marB="34290">
                    <a:cell3D prstMaterial="dkEdge">
                      <a:bevel w="77470" h="12700" prst="softRound"/>
                      <a:lightRig rig="flood" dir="t"/>
                    </a:cell3D>
                  </a:tcPr>
                </a:tc>
                <a:tc>
                  <a:txBody>
                    <a:bodyPr/>
                    <a:lstStyle/>
                    <a:p>
                      <a:pPr algn="ctr"/>
                      <a:r>
                        <a:rPr lang="en-US" sz="1100" b="0" dirty="0"/>
                        <a:t>24</a:t>
                      </a:r>
                    </a:p>
                  </a:txBody>
                  <a:tcPr marT="34290" marB="34290">
                    <a:lnT w="12700" cmpd="sng">
                      <a:noFill/>
                    </a:lnT>
                    <a:cell3D prstMaterial="dkEdge">
                      <a:bevel w="77470" h="12700" prst="softRound"/>
                      <a:lightRig rig="flood" dir="t"/>
                    </a:cell3D>
                    <a:solidFill>
                      <a:srgbClr val="EFF3F7"/>
                    </a:solidFill>
                  </a:tcPr>
                </a:tc>
                <a:extLst>
                  <a:ext uri="{0D108BD9-81ED-4DB2-BD59-A6C34878D82A}">
                    <a16:rowId xmlns:a16="http://schemas.microsoft.com/office/drawing/2014/main" val="10004"/>
                  </a:ext>
                </a:extLst>
              </a:tr>
            </a:tbl>
          </a:graphicData>
        </a:graphic>
      </p:graphicFrame>
      <p:sp>
        <p:nvSpPr>
          <p:cNvPr id="10" name="ZoneTexte 9"/>
          <p:cNvSpPr txBox="1"/>
          <p:nvPr/>
        </p:nvSpPr>
        <p:spPr>
          <a:xfrm>
            <a:off x="395536" y="2139702"/>
            <a:ext cx="6538985" cy="71558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Vous ne mangerez ni pain, ni épis rôtis ou broyés jusqu'au jour</a:t>
            </a:r>
            <a:r>
              <a:rPr lang="fr-FR" sz="1350" dirty="0">
                <a:solidFill>
                  <a:srgbClr val="FFCC00"/>
                </a:solidFill>
                <a:latin typeface="Arial" panose="020B0604020202020204" pitchFamily="34" charset="0"/>
                <a:cs typeface="Arial" panose="020B0604020202020204" pitchFamily="34" charset="0"/>
              </a:rPr>
              <a:t> même </a:t>
            </a:r>
            <a:r>
              <a:rPr lang="fr-FR" sz="1350" dirty="0">
                <a:solidFill>
                  <a:schemeClr val="bg1"/>
                </a:solidFill>
                <a:latin typeface="Arial" panose="020B0604020202020204" pitchFamily="34" charset="0"/>
                <a:cs typeface="Arial" panose="020B0604020202020204" pitchFamily="34" charset="0"/>
              </a:rPr>
              <a:t>où vous apporterez l'offrande à votre Elohim. C'est une prescription perpétuelle pour vous au fil des générations, partout où vous habiterez.</a:t>
            </a:r>
          </a:p>
        </p:txBody>
      </p:sp>
      <p:sp>
        <p:nvSpPr>
          <p:cNvPr id="11" name="ZoneTexte 10"/>
          <p:cNvSpPr txBox="1"/>
          <p:nvPr/>
        </p:nvSpPr>
        <p:spPr>
          <a:xfrm>
            <a:off x="6767736" y="2140319"/>
            <a:ext cx="2376264" cy="507831"/>
          </a:xfrm>
          <a:prstGeom prst="rect">
            <a:avLst/>
          </a:prstGeom>
          <a:noFill/>
        </p:spPr>
        <p:txBody>
          <a:bodyPr wrap="square" rtlCol="0">
            <a:spAutoFit/>
          </a:bodyPr>
          <a:lstStyle/>
          <a:p>
            <a:r>
              <a:rPr lang="fr-FR" sz="1350" dirty="0">
                <a:solidFill>
                  <a:srgbClr val="FFCC00"/>
                </a:solidFill>
                <a:latin typeface="Arial" panose="020B0604020202020204" pitchFamily="34" charset="0"/>
                <a:cs typeface="Arial" panose="020B0604020202020204" pitchFamily="34" charset="0"/>
              </a:rPr>
              <a:t>Lévitique 23.14</a:t>
            </a:r>
          </a:p>
          <a:p>
            <a:endParaRPr lang="fr-FR" sz="1350" dirty="0">
              <a:solidFill>
                <a:srgbClr val="FFCC00"/>
              </a:solidFill>
              <a:latin typeface="Arial" panose="020B0604020202020204" pitchFamily="34" charset="0"/>
              <a:cs typeface="Arial" panose="020B0604020202020204" pitchFamily="34" charset="0"/>
            </a:endParaRPr>
          </a:p>
        </p:txBody>
      </p:sp>
      <p:sp>
        <p:nvSpPr>
          <p:cNvPr id="3" name="Rectangle 2"/>
          <p:cNvSpPr/>
          <p:nvPr/>
        </p:nvSpPr>
        <p:spPr>
          <a:xfrm>
            <a:off x="395536" y="2887954"/>
            <a:ext cx="1210588" cy="369332"/>
          </a:xfrm>
          <a:prstGeom prst="rect">
            <a:avLst/>
          </a:prstGeom>
        </p:spPr>
        <p:txBody>
          <a:bodyPr wrap="none">
            <a:spAutoFit/>
          </a:bodyPr>
          <a:lstStyle/>
          <a:p>
            <a:r>
              <a:rPr lang="fr-FR" dirty="0">
                <a:solidFill>
                  <a:srgbClr val="FFCC00"/>
                </a:solidFill>
                <a:latin typeface="Arial" panose="020B0604020202020204" pitchFamily="34" charset="0"/>
                <a:cs typeface="Arial" panose="020B0604020202020204" pitchFamily="34" charset="0"/>
              </a:rPr>
              <a:t>« même »</a:t>
            </a:r>
            <a:endParaRPr lang="fr-FR" dirty="0"/>
          </a:p>
        </p:txBody>
      </p:sp>
      <p:sp>
        <p:nvSpPr>
          <p:cNvPr id="12" name="Rectangle 11"/>
          <p:cNvSpPr/>
          <p:nvPr/>
        </p:nvSpPr>
        <p:spPr>
          <a:xfrm>
            <a:off x="1606124" y="2872565"/>
            <a:ext cx="598241" cy="400110"/>
          </a:xfrm>
          <a:prstGeom prst="rect">
            <a:avLst/>
          </a:prstGeom>
        </p:spPr>
        <p:txBody>
          <a:bodyPr wrap="none">
            <a:spAutoFit/>
          </a:bodyPr>
          <a:lstStyle/>
          <a:p>
            <a:r>
              <a:rPr lang="he-IL" sz="2000" dirty="0">
                <a:solidFill>
                  <a:srgbClr val="FFCC00"/>
                </a:solidFill>
                <a:latin typeface="Arial" panose="020B0604020202020204" pitchFamily="34" charset="0"/>
                <a:cs typeface="Arial" panose="020B0604020202020204" pitchFamily="34" charset="0"/>
              </a:rPr>
              <a:t>עצם</a:t>
            </a:r>
            <a:endParaRPr lang="fr-FR" sz="2000" dirty="0"/>
          </a:p>
        </p:txBody>
      </p:sp>
      <p:sp>
        <p:nvSpPr>
          <p:cNvPr id="13" name="Rectangle 12"/>
          <p:cNvSpPr/>
          <p:nvPr/>
        </p:nvSpPr>
        <p:spPr>
          <a:xfrm>
            <a:off x="2318438" y="2887954"/>
            <a:ext cx="1422184" cy="369332"/>
          </a:xfrm>
          <a:prstGeom prst="rect">
            <a:avLst/>
          </a:prstGeom>
        </p:spPr>
        <p:txBody>
          <a:bodyPr wrap="none">
            <a:spAutoFit/>
          </a:bodyPr>
          <a:lstStyle/>
          <a:p>
            <a:r>
              <a:rPr lang="fr-FR" dirty="0">
                <a:solidFill>
                  <a:srgbClr val="FFCC00"/>
                </a:solidFill>
                <a:latin typeface="Arial" panose="020B0604020202020204" pitchFamily="34" charset="0"/>
                <a:cs typeface="Arial" panose="020B0604020202020204" pitchFamily="34" charset="0"/>
              </a:rPr>
              <a:t>&lt;etsem</a:t>
            </a:r>
            <a:r>
              <a:rPr lang="fr-FR" baseline="30000" dirty="0">
                <a:solidFill>
                  <a:srgbClr val="FFCC00"/>
                </a:solidFill>
                <a:latin typeface="Arial" panose="020B0604020202020204" pitchFamily="34" charset="0"/>
                <a:cs typeface="Arial" panose="020B0604020202020204" pitchFamily="34" charset="0"/>
              </a:rPr>
              <a:t>6106</a:t>
            </a:r>
            <a:r>
              <a:rPr lang="fr-FR" dirty="0">
                <a:solidFill>
                  <a:srgbClr val="FFCC00"/>
                </a:solidFill>
                <a:latin typeface="Arial" panose="020B0604020202020204" pitchFamily="34" charset="0"/>
                <a:cs typeface="Arial" panose="020B0604020202020204" pitchFamily="34" charset="0"/>
              </a:rPr>
              <a:t>&gt;</a:t>
            </a:r>
            <a:endParaRPr lang="fr-FR" dirty="0"/>
          </a:p>
        </p:txBody>
      </p:sp>
      <p:sp>
        <p:nvSpPr>
          <p:cNvPr id="15" name="Virage 14"/>
          <p:cNvSpPr/>
          <p:nvPr/>
        </p:nvSpPr>
        <p:spPr>
          <a:xfrm flipV="1">
            <a:off x="2843808" y="3257286"/>
            <a:ext cx="504056" cy="339754"/>
          </a:xfrm>
          <a:prstGeom prst="bentArrow">
            <a:avLst/>
          </a:prstGeom>
          <a:solidFill>
            <a:srgbClr val="FFFF6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p:cNvSpPr txBox="1"/>
          <p:nvPr/>
        </p:nvSpPr>
        <p:spPr>
          <a:xfrm>
            <a:off x="3401711" y="3354698"/>
            <a:ext cx="3042497" cy="507831"/>
          </a:xfrm>
          <a:prstGeom prst="rect">
            <a:avLst/>
          </a:prstGeom>
          <a:noFill/>
        </p:spPr>
        <p:txBody>
          <a:bodyPr wrap="square" rtlCol="0">
            <a:spAutoFit/>
          </a:bodyPr>
          <a:lstStyle/>
          <a:p>
            <a:r>
              <a:rPr lang="fr-FR" sz="1350" dirty="0">
                <a:solidFill>
                  <a:schemeClr val="bg1"/>
                </a:solidFill>
                <a:latin typeface="Arial" panose="020B0604020202020204" pitchFamily="34" charset="0"/>
                <a:cs typeface="Arial" panose="020B0604020202020204" pitchFamily="34" charset="0"/>
              </a:rPr>
              <a:t>Puissance, fermeté</a:t>
            </a:r>
          </a:p>
          <a:p>
            <a:r>
              <a:rPr lang="fr-FR" sz="1350" dirty="0">
                <a:solidFill>
                  <a:schemeClr val="bg1"/>
                </a:solidFill>
                <a:latin typeface="Arial" panose="020B0604020202020204" pitchFamily="34" charset="0"/>
                <a:cs typeface="Arial" panose="020B0604020202020204" pitchFamily="34" charset="0"/>
              </a:rPr>
              <a:t>Os, ossements, corps, substance </a:t>
            </a:r>
          </a:p>
        </p:txBody>
      </p:sp>
      <p:pic>
        <p:nvPicPr>
          <p:cNvPr id="6160" name="Picture 16" descr="Image result for human body skeleton draw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84210" y="2448505"/>
            <a:ext cx="1399734" cy="2548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160"/>
                                        </p:tgtEl>
                                        <p:attrNameLst>
                                          <p:attrName>style.visibility</p:attrName>
                                        </p:attrNameLst>
                                      </p:cBhvr>
                                      <p:to>
                                        <p:strVal val="visible"/>
                                      </p:to>
                                    </p:set>
                                    <p:animEffect transition="in" filter="randombar(horizontal)">
                                      <p:cBhvr>
                                        <p:cTn id="35"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74</a:t>
            </a:fld>
            <a:endParaRPr lang="fr-FR" dirty="0">
              <a:solidFill>
                <a:schemeClr val="bg1">
                  <a:lumMod val="75000"/>
                </a:schemeClr>
              </a:solidFill>
            </a:endParaRPr>
          </a:p>
        </p:txBody>
      </p:sp>
      <p:sp>
        <p:nvSpPr>
          <p:cNvPr id="14" name="Rectangle 13"/>
          <p:cNvSpPr/>
          <p:nvPr/>
        </p:nvSpPr>
        <p:spPr>
          <a:xfrm>
            <a:off x="0" y="-45219"/>
            <a:ext cx="9144000" cy="369332"/>
          </a:xfrm>
          <a:prstGeom prst="rect">
            <a:avLst/>
          </a:prstGeom>
        </p:spPr>
        <p:txBody>
          <a:bodyPr wrap="square">
            <a:spAutoFit/>
          </a:bodyPr>
          <a:lstStyle/>
          <a:p>
            <a:pPr lvl="0" algn="ct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Yahusha : Aviv 1 « variable » + pâque au 4</a:t>
            </a:r>
            <a:r>
              <a:rPr lang="fr-FR" baseline="30000" dirty="0">
                <a:solidFill>
                  <a:srgbClr val="00B0F0"/>
                </a:solidFill>
                <a:latin typeface="Segoe UI" panose="020B0502040204020203" pitchFamily="34" charset="0"/>
                <a:ea typeface="Segoe UI" panose="020B0502040204020203" pitchFamily="34" charset="0"/>
                <a:cs typeface="Segoe UI" panose="020B0502040204020203" pitchFamily="34" charset="0"/>
              </a:rPr>
              <a:t>e</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cycle </a:t>
            </a:r>
            <a:r>
              <a:rPr lang="fr-FR" sz="1400" dirty="0">
                <a:solidFill>
                  <a:srgbClr val="00B0F0"/>
                </a:solidFill>
                <a:latin typeface="Segoe UI" panose="020B0502040204020203" pitchFamily="34" charset="0"/>
                <a:ea typeface="Segoe UI" panose="020B0502040204020203" pitchFamily="34" charset="0"/>
                <a:cs typeface="Segoe UI" panose="020B0502040204020203" pitchFamily="34" charset="0"/>
              </a:rPr>
              <a:t>(milieu de la semaine) </a:t>
            </a:r>
            <a:r>
              <a:rPr lang="fr-FR" dirty="0">
                <a:solidFill>
                  <a:srgbClr val="00B0F0"/>
                </a:solidFill>
                <a:latin typeface="Segoe UI" panose="020B0502040204020203" pitchFamily="34" charset="0"/>
                <a:ea typeface="Segoe UI" panose="020B0502040204020203" pitchFamily="34" charset="0"/>
                <a:cs typeface="Segoe UI" panose="020B0502040204020203" pitchFamily="34" charset="0"/>
              </a:rPr>
              <a:t>+ 3J/3N </a:t>
            </a:r>
            <a:r>
              <a:rPr lang="fr-FR" b="1" dirty="0">
                <a:solidFill>
                  <a:srgbClr val="00B0F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t>
            </a:r>
          </a:p>
        </p:txBody>
      </p:sp>
      <p:graphicFrame>
        <p:nvGraphicFramePr>
          <p:cNvPr id="7" name="Table 7"/>
          <p:cNvGraphicFramePr>
            <a:graphicFrameLocks noGrp="1"/>
          </p:cNvGraphicFramePr>
          <p:nvPr>
            <p:extLst>
              <p:ext uri="{D42A27DB-BD31-4B8C-83A1-F6EECF244321}">
                <p14:modId xmlns:p14="http://schemas.microsoft.com/office/powerpoint/2010/main" val="1310709333"/>
              </p:ext>
            </p:extLst>
          </p:nvPr>
        </p:nvGraphicFramePr>
        <p:xfrm>
          <a:off x="457200" y="442868"/>
          <a:ext cx="8229599" cy="146950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98679">
                <a:tc>
                  <a:txBody>
                    <a:bodyPr/>
                    <a:lstStyle/>
                    <a:p>
                      <a:pPr algn="ctr"/>
                      <a:r>
                        <a:rPr lang="en-US" sz="1200" dirty="0"/>
                        <a:t>1</a:t>
                      </a:r>
                      <a:r>
                        <a:rPr lang="en-US" sz="1200" baseline="30000" dirty="0"/>
                        <a:t>er</a:t>
                      </a:r>
                      <a:r>
                        <a:rPr lang="en-US" sz="1200" dirty="0"/>
                        <a:t> (Dim)</a:t>
                      </a:r>
                    </a:p>
                  </a:txBody>
                  <a:tcPr marT="34290" marB="34290">
                    <a:lnB w="38100" cmpd="sng">
                      <a:noFill/>
                    </a:lnB>
                    <a:cell3D prstMaterial="dkEdge">
                      <a:bevel w="77470" h="12700" prst="softRound"/>
                      <a:lightRig rig="flood" dir="t"/>
                    </a:cell3D>
                  </a:tcPr>
                </a:tc>
                <a:tc>
                  <a:txBody>
                    <a:bodyPr/>
                    <a:lstStyle/>
                    <a:p>
                      <a:pPr algn="ctr"/>
                      <a:r>
                        <a:rPr lang="en-US" sz="1200" dirty="0"/>
                        <a:t>2</a:t>
                      </a:r>
                      <a:r>
                        <a:rPr lang="en-US" sz="1200" baseline="30000" dirty="0"/>
                        <a:t>e</a:t>
                      </a:r>
                      <a:r>
                        <a:rPr lang="en-US" sz="1200" dirty="0"/>
                        <a:t> (</a:t>
                      </a:r>
                      <a:r>
                        <a:rPr lang="en-US" sz="1200" dirty="0" err="1"/>
                        <a:t>Lun</a:t>
                      </a:r>
                      <a:r>
                        <a:rPr lang="en-US" sz="1200" dirty="0"/>
                        <a:t>)</a:t>
                      </a:r>
                    </a:p>
                  </a:txBody>
                  <a:tcPr marT="34290" marB="34290">
                    <a:cell3D prstMaterial="dkEdge">
                      <a:bevel w="77470" h="12700" prst="softRound"/>
                      <a:lightRig rig="flood" dir="t"/>
                    </a:cell3D>
                  </a:tcPr>
                </a:tc>
                <a:tc>
                  <a:txBody>
                    <a:bodyPr/>
                    <a:lstStyle/>
                    <a:p>
                      <a:pPr algn="ctr"/>
                      <a:r>
                        <a:rPr lang="en-US" sz="1200" dirty="0"/>
                        <a:t>3</a:t>
                      </a:r>
                      <a:r>
                        <a:rPr lang="en-US" sz="1200" baseline="30000" dirty="0"/>
                        <a:t>e</a:t>
                      </a:r>
                      <a:r>
                        <a:rPr lang="en-US" sz="1200" dirty="0"/>
                        <a:t> (Mar)</a:t>
                      </a:r>
                    </a:p>
                  </a:txBody>
                  <a:tcPr marT="34290" marB="34290">
                    <a:cell3D prstMaterial="dkEdge">
                      <a:bevel w="77470" h="12700" prst="softRound"/>
                      <a:lightRig rig="flood" dir="t"/>
                    </a:cell3D>
                  </a:tcPr>
                </a:tc>
                <a:tc>
                  <a:txBody>
                    <a:bodyPr/>
                    <a:lstStyle/>
                    <a:p>
                      <a:pPr algn="ctr"/>
                      <a:r>
                        <a:rPr lang="en-US" sz="1200" dirty="0"/>
                        <a:t>4</a:t>
                      </a:r>
                      <a:r>
                        <a:rPr lang="en-US" sz="1200" baseline="30000" dirty="0"/>
                        <a:t>e</a:t>
                      </a:r>
                      <a:r>
                        <a:rPr lang="en-US" sz="1200" dirty="0"/>
                        <a:t> (</a:t>
                      </a:r>
                      <a:r>
                        <a:rPr lang="en-US" sz="1200" dirty="0" err="1"/>
                        <a:t>Mer</a:t>
                      </a:r>
                      <a:r>
                        <a:rPr lang="en-US" sz="1200" dirty="0"/>
                        <a:t>)</a:t>
                      </a:r>
                    </a:p>
                  </a:txBody>
                  <a:tcPr marT="34290" marB="34290">
                    <a:cell3D prstMaterial="dkEdge">
                      <a:bevel w="77470" h="12700" prst="softRound"/>
                      <a:lightRig rig="flood" dir="t"/>
                    </a:cell3D>
                  </a:tcPr>
                </a:tc>
                <a:tc>
                  <a:txBody>
                    <a:bodyPr/>
                    <a:lstStyle/>
                    <a:p>
                      <a:pPr algn="ctr"/>
                      <a:r>
                        <a:rPr lang="en-US" sz="1200" dirty="0"/>
                        <a:t>5</a:t>
                      </a:r>
                      <a:r>
                        <a:rPr lang="en-US" sz="1200" baseline="30000" dirty="0"/>
                        <a:t>e</a:t>
                      </a:r>
                      <a:r>
                        <a:rPr lang="en-US" sz="1200" dirty="0"/>
                        <a:t> (</a:t>
                      </a:r>
                      <a:r>
                        <a:rPr lang="en-US" sz="1200" dirty="0" err="1"/>
                        <a:t>Jeu</a:t>
                      </a:r>
                      <a:r>
                        <a:rPr lang="en-US" sz="1200" dirty="0"/>
                        <a:t>)</a:t>
                      </a:r>
                    </a:p>
                  </a:txBody>
                  <a:tcPr marT="34290" marB="34290">
                    <a:cell3D prstMaterial="dkEdge">
                      <a:bevel w="77470" h="12700" prst="softRound"/>
                      <a:lightRig rig="flood" dir="t"/>
                    </a:cell3D>
                  </a:tcPr>
                </a:tc>
                <a:tc>
                  <a:txBody>
                    <a:bodyPr/>
                    <a:lstStyle/>
                    <a:p>
                      <a:pPr algn="ctr"/>
                      <a:r>
                        <a:rPr lang="en-US" sz="1200" dirty="0"/>
                        <a:t>6</a:t>
                      </a:r>
                      <a:r>
                        <a:rPr lang="en-US" sz="1200" baseline="30000" dirty="0"/>
                        <a:t>e</a:t>
                      </a:r>
                      <a:r>
                        <a:rPr lang="en-US" sz="1200" dirty="0"/>
                        <a:t> (</a:t>
                      </a:r>
                      <a:r>
                        <a:rPr lang="en-US" sz="1200" dirty="0" err="1"/>
                        <a:t>Ven</a:t>
                      </a:r>
                      <a:r>
                        <a:rPr lang="en-US" sz="1200" dirty="0"/>
                        <a:t>)</a:t>
                      </a:r>
                    </a:p>
                  </a:txBody>
                  <a:tcPr marT="34290" marB="34290">
                    <a:cell3D prstMaterial="dkEdge">
                      <a:bevel w="77470" h="12700" prst="softRound"/>
                      <a:lightRig rig="flood" dir="t"/>
                    </a:cell3D>
                  </a:tcPr>
                </a:tc>
                <a:tc>
                  <a:txBody>
                    <a:bodyPr/>
                    <a:lstStyle/>
                    <a:p>
                      <a:pPr algn="ctr"/>
                      <a:r>
                        <a:rPr lang="en-US" sz="1200" dirty="0"/>
                        <a:t>7</a:t>
                      </a:r>
                      <a:r>
                        <a:rPr lang="en-US" sz="1200" baseline="30000" dirty="0"/>
                        <a:t>e</a:t>
                      </a:r>
                      <a:r>
                        <a:rPr lang="en-US" sz="1200" dirty="0"/>
                        <a:t> (Shabbat)</a:t>
                      </a:r>
                    </a:p>
                  </a:txBody>
                  <a:tcPr marT="34290" marB="34290">
                    <a:cell3D prstMaterial="dkEdge">
                      <a:bevel w="77470" h="12700" prst="softRound"/>
                      <a:lightRig rig="flood" dir="t"/>
                    </a:cell3D>
                  </a:tcPr>
                </a:tc>
                <a:extLst>
                  <a:ext uri="{0D108BD9-81ED-4DB2-BD59-A6C34878D82A}">
                    <a16:rowId xmlns:a16="http://schemas.microsoft.com/office/drawing/2014/main" val="10000"/>
                  </a:ext>
                </a:extLst>
              </a:tr>
              <a:tr h="297180">
                <a:tc>
                  <a:txBody>
                    <a:bodyPr/>
                    <a:lstStyle/>
                    <a:p>
                      <a:pPr algn="ctr"/>
                      <a:endParaRPr lang="en-US" sz="1500" b="1" dirty="0"/>
                    </a:p>
                  </a:txBody>
                  <a:tcPr marT="34290" marB="34290">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tc>
                  <a:txBody>
                    <a:bodyPr/>
                    <a:lstStyle/>
                    <a:p>
                      <a:pPr algn="ctr"/>
                      <a:endParaRPr lang="en-US" sz="1100" dirty="0"/>
                    </a:p>
                  </a:txBody>
                  <a:tcPr marT="34290" marB="34290">
                    <a:lnL w="12700" cmpd="sng">
                      <a:noFill/>
                    </a:lnL>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endParaRPr lang="en-US" sz="1100" dirty="0"/>
                    </a:p>
                  </a:txBody>
                  <a:tcPr marT="34290" marB="34290">
                    <a:cell3D prstMaterial="dkEdge">
                      <a:bevel w="77470" h="12700" prst="softRound"/>
                      <a:lightRig rig="flood" dir="t"/>
                    </a:cell3D>
                  </a:tcPr>
                </a:tc>
                <a:tc>
                  <a:txBody>
                    <a:bodyPr/>
                    <a:lstStyle/>
                    <a:p>
                      <a:pPr algn="ctr"/>
                      <a:r>
                        <a:rPr lang="en-US" sz="1500" b="1" dirty="0"/>
                        <a:t>Aviv 1</a:t>
                      </a:r>
                      <a:endParaRPr lang="en-US" sz="1500" dirty="0"/>
                    </a:p>
                  </a:txBody>
                  <a:tcPr marT="34290" marB="34290">
                    <a:cell3D prstMaterial="dkEdge">
                      <a:bevel w="77470" h="12700" prst="softRound"/>
                      <a:lightRig rig="flood" dir="t"/>
                    </a:cell3D>
                    <a:solidFill>
                      <a:srgbClr val="92D050"/>
                    </a:solidFill>
                  </a:tcPr>
                </a:tc>
                <a:tc>
                  <a:txBody>
                    <a:bodyPr/>
                    <a:lstStyle/>
                    <a:p>
                      <a:pPr algn="ctr"/>
                      <a:r>
                        <a:rPr lang="en-US" sz="1100" dirty="0"/>
                        <a:t>2</a:t>
                      </a:r>
                    </a:p>
                  </a:txBody>
                  <a:tcPr marT="34290" marB="34290">
                    <a:cell3D prstMaterial="dkEdge">
                      <a:bevel w="77470" h="12700" prst="softRound"/>
                      <a:lightRig rig="flood" dir="t"/>
                    </a:cell3D>
                  </a:tcPr>
                </a:tc>
                <a:tc>
                  <a:txBody>
                    <a:bodyPr/>
                    <a:lstStyle/>
                    <a:p>
                      <a:pPr algn="ctr"/>
                      <a:r>
                        <a:rPr lang="en-US" sz="1100" dirty="0"/>
                        <a:t>3</a:t>
                      </a:r>
                    </a:p>
                  </a:txBody>
                  <a:tcPr marT="34290" marB="34290">
                    <a:lnB w="12700" cmpd="sng">
                      <a:noFill/>
                    </a:lnB>
                    <a:cell3D prstMaterial="dkEdge">
                      <a:bevel w="77470" h="12700" prst="softRound"/>
                      <a:lightRig rig="flood" dir="t"/>
                    </a:cell3D>
                  </a:tcPr>
                </a:tc>
                <a:extLst>
                  <a:ext uri="{0D108BD9-81ED-4DB2-BD59-A6C34878D82A}">
                    <a16:rowId xmlns:a16="http://schemas.microsoft.com/office/drawing/2014/main" val="10001"/>
                  </a:ext>
                </a:extLst>
              </a:tr>
              <a:tr h="279285">
                <a:tc>
                  <a:txBody>
                    <a:bodyPr/>
                    <a:lstStyle/>
                    <a:p>
                      <a:pPr algn="ctr"/>
                      <a:r>
                        <a:rPr lang="en-US" sz="1100" dirty="0"/>
                        <a:t>4</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5</a:t>
                      </a:r>
                    </a:p>
                  </a:txBody>
                  <a:tcPr marT="34290" marB="34290">
                    <a:cell3D prstMaterial="dkEdge">
                      <a:bevel w="77470" h="12700" prst="softRound"/>
                      <a:lightRig rig="flood" dir="t"/>
                    </a:cell3D>
                  </a:tcPr>
                </a:tc>
                <a:tc>
                  <a:txBody>
                    <a:bodyPr/>
                    <a:lstStyle/>
                    <a:p>
                      <a:pPr algn="ctr"/>
                      <a:r>
                        <a:rPr lang="en-US" sz="1100" dirty="0"/>
                        <a:t>6</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t>7</a:t>
                      </a:r>
                    </a:p>
                  </a:txBody>
                  <a:tcPr marT="34290" marB="34290">
                    <a:cell3D prstMaterial="dkEdge">
                      <a:bevel w="77470" h="12700" prst="softRound"/>
                      <a:lightRig rig="flood" dir="t"/>
                    </a:cell3D>
                    <a:solidFill>
                      <a:srgbClr val="EFF3F7"/>
                    </a:solidFill>
                  </a:tcPr>
                </a:tc>
                <a:tc>
                  <a:txBody>
                    <a:bodyPr/>
                    <a:lstStyle/>
                    <a:p>
                      <a:pPr algn="ctr"/>
                      <a:r>
                        <a:rPr lang="en-US" sz="1100" dirty="0"/>
                        <a:t>8</a:t>
                      </a:r>
                    </a:p>
                  </a:txBody>
                  <a:tcPr marT="34290" marB="34290">
                    <a:cell3D prstMaterial="dkEdge">
                      <a:bevel w="77470" h="12700" prst="softRound"/>
                      <a:lightRig rig="flood" dir="t"/>
                    </a:cell3D>
                  </a:tcPr>
                </a:tc>
                <a:tc>
                  <a:txBody>
                    <a:bodyPr/>
                    <a:lstStyle/>
                    <a:p>
                      <a:pPr algn="ctr"/>
                      <a:r>
                        <a:rPr lang="en-US" sz="1100" dirty="0"/>
                        <a:t>9</a:t>
                      </a:r>
                    </a:p>
                  </a:txBody>
                  <a:tcPr marT="34290" marB="34290">
                    <a:lnR w="12700" cmpd="sng">
                      <a:noFill/>
                    </a:lnR>
                    <a:cell3D prstMaterial="dkEdge">
                      <a:bevel w="77470" h="12700" prst="softRound"/>
                      <a:lightRig rig="flood" dir="t"/>
                    </a:cell3D>
                  </a:tcPr>
                </a:tc>
                <a:tc>
                  <a:txBody>
                    <a:bodyPr/>
                    <a:lstStyle/>
                    <a:p>
                      <a:pPr algn="ctr"/>
                      <a:r>
                        <a:rPr lang="en-US" sz="1100" dirty="0"/>
                        <a:t>10</a:t>
                      </a: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EFF3F7"/>
                    </a:solidFill>
                  </a:tcPr>
                </a:tc>
                <a:extLst>
                  <a:ext uri="{0D108BD9-81ED-4DB2-BD59-A6C34878D82A}">
                    <a16:rowId xmlns:a16="http://schemas.microsoft.com/office/drawing/2014/main" val="10002"/>
                  </a:ext>
                </a:extLst>
              </a:tr>
              <a:tr h="297180">
                <a:tc>
                  <a:txBody>
                    <a:bodyPr/>
                    <a:lstStyle/>
                    <a:p>
                      <a:pPr algn="ctr"/>
                      <a:r>
                        <a:rPr lang="en-US" sz="1100" dirty="0"/>
                        <a:t>11</a:t>
                      </a:r>
                    </a:p>
                  </a:txBody>
                  <a:tcPr marT="34290" marB="34290">
                    <a:lnT w="12700" cmpd="sng">
                      <a:noFill/>
                    </a:lnT>
                    <a:lnB w="12700" cmpd="sng">
                      <a:noFill/>
                    </a:lnB>
                    <a:cell3D prstMaterial="dkEdge">
                      <a:bevel w="77470" h="12700" prst="softRound"/>
                      <a:lightRig rig="flood" dir="t"/>
                    </a:cell3D>
                  </a:tcPr>
                </a:tc>
                <a:tc>
                  <a:txBody>
                    <a:bodyPr/>
                    <a:lstStyle/>
                    <a:p>
                      <a:pPr algn="ctr"/>
                      <a:r>
                        <a:rPr lang="en-US" sz="1100" dirty="0"/>
                        <a:t>12</a:t>
                      </a:r>
                    </a:p>
                  </a:txBody>
                  <a:tcPr marT="34290" marB="34290">
                    <a:cell3D prstMaterial="dkEdge">
                      <a:bevel w="77470" h="12700" prst="softRound"/>
                      <a:lightRig rig="flood" dir="t"/>
                    </a:cell3D>
                  </a:tcPr>
                </a:tc>
                <a:tc>
                  <a:txBody>
                    <a:bodyPr/>
                    <a:lstStyle/>
                    <a:p>
                      <a:pPr algn="ctr"/>
                      <a:r>
                        <a:rPr lang="en-US" sz="1100" dirty="0"/>
                        <a:t>13</a:t>
                      </a:r>
                    </a:p>
                  </a:txBody>
                  <a:tcPr marT="34290" marB="34290">
                    <a:cell3D prstMaterial="dkEdge">
                      <a:bevel w="77470" h="12700" prst="softRound"/>
                      <a:lightRig rig="flood" dir="t"/>
                    </a:cell3D>
                    <a:solidFill>
                      <a:srgbClr val="EFF3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14</a:t>
                      </a:r>
                      <a:r>
                        <a:rPr lang="en-US" sz="1500" b="1" dirty="0"/>
                        <a:t>  </a:t>
                      </a:r>
                      <a:r>
                        <a:rPr lang="en-US" sz="1500" b="1" dirty="0" err="1">
                          <a:solidFill>
                            <a:schemeClr val="bg1"/>
                          </a:solidFill>
                        </a:rPr>
                        <a:t>Pâque</a:t>
                      </a:r>
                      <a:endParaRPr lang="en-US" sz="1100" b="1" dirty="0">
                        <a:solidFill>
                          <a:schemeClr val="bg1"/>
                        </a:solidFill>
                      </a:endParaRPr>
                    </a:p>
                  </a:txBody>
                  <a:tcPr marT="34290" marB="34290">
                    <a:cell3D prstMaterial="dkEdge">
                      <a:bevel w="77470" h="12700" prst="softRound"/>
                      <a:lightRig rig="flood" dir="t"/>
                    </a:cell3D>
                    <a:gradFill flip="none" rotWithShape="1">
                      <a:gsLst>
                        <a:gs pos="0">
                          <a:srgbClr val="FF0000"/>
                        </a:gs>
                        <a:gs pos="70000">
                          <a:srgbClr val="C00000"/>
                        </a:gs>
                        <a:gs pos="75000">
                          <a:schemeClr val="accent6">
                            <a:lumMod val="50000"/>
                          </a:schemeClr>
                        </a:gs>
                      </a:gsLst>
                      <a:lin ang="0" scaled="1"/>
                      <a:tileRect/>
                    </a:gradFill>
                  </a:tcPr>
                </a:tc>
                <a:tc>
                  <a:txBody>
                    <a:bodyPr/>
                    <a:lstStyle/>
                    <a:p>
                      <a:pPr algn="ctr"/>
                      <a:r>
                        <a:rPr lang="en-US" sz="1100" b="1" dirty="0">
                          <a:solidFill>
                            <a:schemeClr val="bg1"/>
                          </a:solidFill>
                        </a:rPr>
                        <a:t>15</a:t>
                      </a:r>
                      <a:r>
                        <a:rPr lang="en-US" sz="1100" dirty="0">
                          <a:solidFill>
                            <a:schemeClr val="bg1"/>
                          </a:solidFill>
                        </a:rPr>
                        <a:t> </a:t>
                      </a:r>
                      <a:r>
                        <a:rPr lang="en-US" sz="1100" b="1" dirty="0">
                          <a:solidFill>
                            <a:schemeClr val="bg1"/>
                          </a:solidFill>
                        </a:rPr>
                        <a:t>– 1</a:t>
                      </a:r>
                      <a:r>
                        <a:rPr lang="en-US" sz="1100" b="1" baseline="30000" dirty="0">
                          <a:solidFill>
                            <a:schemeClr val="bg1"/>
                          </a:solidFill>
                        </a:rPr>
                        <a:t>er</a:t>
                      </a:r>
                      <a:r>
                        <a:rPr lang="en-US" sz="1100" b="1" dirty="0">
                          <a:solidFill>
                            <a:schemeClr val="bg1"/>
                          </a:solidFill>
                        </a:rPr>
                        <a:t> PSL</a:t>
                      </a:r>
                      <a:endParaRPr lang="en-US" sz="1100" dirty="0">
                        <a:solidFill>
                          <a:schemeClr val="bg1"/>
                        </a:solidFill>
                      </a:endParaRPr>
                    </a:p>
                  </a:txBody>
                  <a:tcPr marT="34290" marB="34290">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16</a:t>
                      </a:r>
                    </a:p>
                  </a:txBody>
                  <a:tcPr marT="34290" marB="34290">
                    <a:lnR w="12700" cmpd="sng">
                      <a:noFill/>
                    </a:lnR>
                    <a:cell3D prstMaterial="dkEdge">
                      <a:bevel w="77470" h="12700" prst="softRound"/>
                      <a:lightRig rig="flood" dir="t"/>
                    </a:cell3D>
                    <a:solidFill>
                      <a:schemeClr val="accent6">
                        <a:lumMod val="50000"/>
                      </a:schemeClr>
                    </a:solidFill>
                  </a:tcPr>
                </a:tc>
                <a:tc>
                  <a:txBody>
                    <a:bodyPr/>
                    <a:lstStyle/>
                    <a:p>
                      <a:pPr algn="ctr"/>
                      <a:r>
                        <a:rPr lang="en-US" sz="1100" b="1" dirty="0">
                          <a:solidFill>
                            <a:schemeClr val="bg1"/>
                          </a:solidFill>
                        </a:rPr>
                        <a:t>17</a:t>
                      </a:r>
                      <a:r>
                        <a:rPr lang="en-US" sz="1100" b="1" dirty="0"/>
                        <a:t>  </a:t>
                      </a:r>
                      <a:endParaRPr lang="en-US" sz="1100" b="1" dirty="0">
                        <a:solidFill>
                          <a:srgbClr val="00CCFF"/>
                        </a:solidFill>
                      </a:endParaRPr>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gradFill>
                      <a:gsLst>
                        <a:gs pos="0">
                          <a:schemeClr val="accent6">
                            <a:lumMod val="50000"/>
                          </a:schemeClr>
                        </a:gs>
                        <a:gs pos="70000">
                          <a:schemeClr val="accent6">
                            <a:lumMod val="50000"/>
                          </a:schemeClr>
                        </a:gs>
                        <a:gs pos="75000">
                          <a:schemeClr val="accent2">
                            <a:lumMod val="60000"/>
                            <a:lumOff val="40000"/>
                          </a:schemeClr>
                        </a:gs>
                      </a:gsLst>
                      <a:lin ang="0" scaled="1"/>
                    </a:gradFill>
                  </a:tcPr>
                </a:tc>
                <a:extLst>
                  <a:ext uri="{0D108BD9-81ED-4DB2-BD59-A6C34878D82A}">
                    <a16:rowId xmlns:a16="http://schemas.microsoft.com/office/drawing/2014/main" val="10003"/>
                  </a:ext>
                </a:extLst>
              </a:tr>
              <a:tr h="297180">
                <a:tc>
                  <a:txBody>
                    <a:bodyPr/>
                    <a:lstStyle/>
                    <a:p>
                      <a:pPr algn="ctr"/>
                      <a:r>
                        <a:rPr lang="en-US" sz="1500" b="1" dirty="0"/>
                        <a:t>18  PF</a:t>
                      </a:r>
                      <a:endParaRPr lang="en-US" sz="1100" b="1" dirty="0"/>
                    </a:p>
                  </a:txBody>
                  <a:tcPr marT="34290" marB="34290">
                    <a:lnT w="12700" cmpd="sng">
                      <a:noFill/>
                    </a:lnT>
                    <a:cell3D prstMaterial="dkEdge">
                      <a:bevel w="77470" h="12700" prst="softRound"/>
                      <a:lightRig rig="flood" dir="t"/>
                    </a:cell3D>
                    <a:solidFill>
                      <a:srgbClr val="00B050"/>
                    </a:solidFill>
                  </a:tcPr>
                </a:tc>
                <a:tc>
                  <a:txBody>
                    <a:bodyPr/>
                    <a:lstStyle/>
                    <a:p>
                      <a:pPr algn="ctr"/>
                      <a:r>
                        <a:rPr lang="en-US" sz="1100" dirty="0"/>
                        <a:t>19</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20</a:t>
                      </a:r>
                    </a:p>
                  </a:txBody>
                  <a:tcPr marT="34290" marB="34290">
                    <a:cell3D prstMaterial="dkEdge">
                      <a:bevel w="77470" h="12700" prst="softRound"/>
                      <a:lightRig rig="flood" dir="t"/>
                    </a:cell3D>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21 - 2</a:t>
                      </a:r>
                      <a:r>
                        <a:rPr lang="en-US" sz="1100" b="1" baseline="30000" dirty="0"/>
                        <a:t>e</a:t>
                      </a:r>
                      <a:r>
                        <a:rPr lang="en-US" sz="1100" b="1" dirty="0"/>
                        <a:t> PSL</a:t>
                      </a:r>
                    </a:p>
                  </a:txBody>
                  <a:tcPr marT="34290" marB="34290">
                    <a:cell3D prstMaterial="dkEdge">
                      <a:bevel w="77470" h="12700" prst="softRound"/>
                      <a:lightRig rig="flood" dir="t"/>
                    </a:cell3D>
                    <a:solidFill>
                      <a:schemeClr val="accent2">
                        <a:lumMod val="60000"/>
                        <a:lumOff val="40000"/>
                      </a:schemeClr>
                    </a:solidFill>
                  </a:tcPr>
                </a:tc>
                <a:tc>
                  <a:txBody>
                    <a:bodyPr/>
                    <a:lstStyle/>
                    <a:p>
                      <a:pPr algn="ctr"/>
                      <a:r>
                        <a:rPr lang="en-US" sz="1100" dirty="0"/>
                        <a:t>22</a:t>
                      </a:r>
                    </a:p>
                  </a:txBody>
                  <a:tcPr marT="34290" marB="34290">
                    <a:cell3D prstMaterial="dkEdge">
                      <a:bevel w="77470" h="12700" prst="softRound"/>
                      <a:lightRig rig="flood" dir="t"/>
                    </a:cell3D>
                  </a:tcPr>
                </a:tc>
                <a:tc>
                  <a:txBody>
                    <a:bodyPr/>
                    <a:lstStyle/>
                    <a:p>
                      <a:pPr algn="ctr"/>
                      <a:r>
                        <a:rPr lang="en-US" sz="1100" dirty="0"/>
                        <a:t>23</a:t>
                      </a:r>
                    </a:p>
                  </a:txBody>
                  <a:tcPr marT="34290" marB="34290">
                    <a:cell3D prstMaterial="dkEdge">
                      <a:bevel w="77470" h="12700" prst="softRound"/>
                      <a:lightRig rig="flood" dir="t"/>
                    </a:cell3D>
                  </a:tcPr>
                </a:tc>
                <a:tc>
                  <a:txBody>
                    <a:bodyPr/>
                    <a:lstStyle/>
                    <a:p>
                      <a:pPr algn="ctr"/>
                      <a:r>
                        <a:rPr lang="en-US" sz="1100" b="0" dirty="0"/>
                        <a:t>24</a:t>
                      </a:r>
                    </a:p>
                  </a:txBody>
                  <a:tcPr marT="34290" marB="34290">
                    <a:lnT w="12700" cmpd="sng">
                      <a:noFill/>
                    </a:lnT>
                    <a:cell3D prstMaterial="dkEdge">
                      <a:bevel w="77470" h="12700" prst="softRound"/>
                      <a:lightRig rig="flood" dir="t"/>
                    </a:cell3D>
                    <a:solidFill>
                      <a:srgbClr val="EFF3F7"/>
                    </a:solidFill>
                  </a:tcPr>
                </a:tc>
                <a:extLst>
                  <a:ext uri="{0D108BD9-81ED-4DB2-BD59-A6C34878D82A}">
                    <a16:rowId xmlns:a16="http://schemas.microsoft.com/office/drawing/2014/main" val="10004"/>
                  </a:ext>
                </a:extLst>
              </a:tr>
            </a:tbl>
          </a:graphicData>
        </a:graphic>
      </p:graphicFrame>
      <p:sp>
        <p:nvSpPr>
          <p:cNvPr id="10" name="ZoneTexte 9"/>
          <p:cNvSpPr txBox="1"/>
          <p:nvPr/>
        </p:nvSpPr>
        <p:spPr>
          <a:xfrm>
            <a:off x="1475656" y="1995686"/>
            <a:ext cx="7272808" cy="523220"/>
          </a:xfrm>
          <a:prstGeom prst="rect">
            <a:avLst/>
          </a:prstGeom>
          <a:noFill/>
        </p:spPr>
        <p:txBody>
          <a:bodyPr wrap="square" rtlCol="0">
            <a:spAutoFit/>
          </a:bodyPr>
          <a:lstStyle/>
          <a:p>
            <a:r>
              <a:rPr lang="fr-FR" sz="1400" dirty="0">
                <a:solidFill>
                  <a:schemeClr val="bg1"/>
                </a:solidFill>
                <a:latin typeface="Arial" panose="020B0604020202020204" pitchFamily="34" charset="0"/>
                <a:cs typeface="Arial" panose="020B0604020202020204" pitchFamily="34" charset="0"/>
              </a:rPr>
              <a:t>Ce jour là, le </a:t>
            </a:r>
            <a:r>
              <a:rPr lang="fr-FR" sz="1400" dirty="0">
                <a:solidFill>
                  <a:srgbClr val="00CC00"/>
                </a:solidFill>
                <a:latin typeface="Arial" panose="020B0604020202020204" pitchFamily="34" charset="0"/>
                <a:cs typeface="Arial" panose="020B0604020202020204" pitchFamily="34" charset="0"/>
              </a:rPr>
              <a:t>dimanche 18 </a:t>
            </a:r>
            <a:r>
              <a:rPr lang="fr-FR" sz="1400" dirty="0" err="1">
                <a:solidFill>
                  <a:srgbClr val="00CC00"/>
                </a:solidFill>
                <a:latin typeface="Arial" panose="020B0604020202020204" pitchFamily="34" charset="0"/>
                <a:cs typeface="Arial" panose="020B0604020202020204" pitchFamily="34" charset="0"/>
              </a:rPr>
              <a:t>aviv</a:t>
            </a:r>
            <a:r>
              <a:rPr lang="fr-FR" sz="1400" dirty="0">
                <a:solidFill>
                  <a:schemeClr val="bg1"/>
                </a:solidFill>
                <a:latin typeface="Arial" panose="020B0604020202020204" pitchFamily="34" charset="0"/>
                <a:cs typeface="Arial" panose="020B0604020202020204" pitchFamily="34" charset="0"/>
              </a:rPr>
              <a:t>, fut le jour </a:t>
            </a:r>
            <a:r>
              <a:rPr lang="fr-FR" sz="1400" u="sng" dirty="0">
                <a:solidFill>
                  <a:schemeClr val="bg1"/>
                </a:solidFill>
                <a:latin typeface="Arial" panose="020B0604020202020204" pitchFamily="34" charset="0"/>
                <a:cs typeface="Arial" panose="020B0604020202020204" pitchFamily="34" charset="0"/>
              </a:rPr>
              <a:t>précis</a:t>
            </a:r>
            <a:r>
              <a:rPr lang="fr-FR" sz="1400" dirty="0">
                <a:solidFill>
                  <a:schemeClr val="bg1"/>
                </a:solidFill>
                <a:latin typeface="Arial" panose="020B0604020202020204" pitchFamily="34" charset="0"/>
                <a:cs typeface="Arial" panose="020B0604020202020204" pitchFamily="34" charset="0"/>
              </a:rPr>
              <a:t> où le Père accepta le sacrifice de </a:t>
            </a:r>
            <a:r>
              <a:rPr lang="fr-FR" sz="1400" dirty="0">
                <a:solidFill>
                  <a:srgbClr val="00B0F0"/>
                </a:solidFill>
                <a:latin typeface="Arial" panose="020B0604020202020204" pitchFamily="34" charset="0"/>
                <a:cs typeface="Arial" panose="020B0604020202020204" pitchFamily="34" charset="0"/>
              </a:rPr>
              <a:t>Yahusha</a:t>
            </a:r>
            <a:r>
              <a:rPr lang="fr-FR" sz="1400" dirty="0">
                <a:solidFill>
                  <a:schemeClr val="bg1"/>
                </a:solidFill>
                <a:latin typeface="Arial" panose="020B0604020202020204" pitchFamily="34" charset="0"/>
                <a:cs typeface="Arial" panose="020B0604020202020204" pitchFamily="34" charset="0"/>
              </a:rPr>
              <a:t>, premier fruit de la récolte.</a:t>
            </a:r>
          </a:p>
        </p:txBody>
      </p:sp>
      <p:sp>
        <p:nvSpPr>
          <p:cNvPr id="5" name="Rectangle 4"/>
          <p:cNvSpPr/>
          <p:nvPr/>
        </p:nvSpPr>
        <p:spPr>
          <a:xfrm>
            <a:off x="2547056" y="3003798"/>
            <a:ext cx="4185184" cy="1754326"/>
          </a:xfrm>
          <a:prstGeom prst="rect">
            <a:avLst/>
          </a:prstGeom>
          <a:ln>
            <a:solidFill>
              <a:srgbClr val="DF57FF"/>
            </a:solidFill>
          </a:ln>
          <a:effectLst>
            <a:glow rad="139700">
              <a:schemeClr val="accent4">
                <a:satMod val="175000"/>
                <a:alpha val="40000"/>
              </a:schemeClr>
            </a:glow>
          </a:effectLst>
        </p:spPr>
        <p:txBody>
          <a:bodyPr wrap="square">
            <a:spAutoFit/>
          </a:bodyPr>
          <a:lstStyle/>
          <a:p>
            <a:pPr algn="ctr"/>
            <a:r>
              <a:rPr lang="fr-FR" dirty="0">
                <a:solidFill>
                  <a:schemeClr val="bg1"/>
                </a:solidFill>
                <a:latin typeface="Arial" panose="020B0604020202020204" pitchFamily="34" charset="0"/>
                <a:cs typeface="Arial" panose="020B0604020202020204" pitchFamily="34" charset="0"/>
              </a:rPr>
              <a:t>L’acceptation du sacrifice de </a:t>
            </a:r>
            <a:r>
              <a:rPr lang="fr-FR" dirty="0">
                <a:solidFill>
                  <a:srgbClr val="00B0F0"/>
                </a:solidFill>
                <a:latin typeface="Arial" panose="020B0604020202020204" pitchFamily="34" charset="0"/>
                <a:cs typeface="Arial" panose="020B0604020202020204" pitchFamily="34" charset="0"/>
              </a:rPr>
              <a:t>Yahusha</a:t>
            </a:r>
            <a:r>
              <a:rPr lang="fr-FR" dirty="0">
                <a:solidFill>
                  <a:schemeClr val="bg1"/>
                </a:solidFill>
                <a:latin typeface="Arial" panose="020B0604020202020204" pitchFamily="34" charset="0"/>
                <a:cs typeface="Arial" panose="020B0604020202020204" pitchFamily="34" charset="0"/>
              </a:rPr>
              <a:t>, notre souverain sacrificateur selon l’ordre de </a:t>
            </a:r>
            <a:r>
              <a:rPr lang="fr-FR" dirty="0">
                <a:solidFill>
                  <a:srgbClr val="00B0F0"/>
                </a:solidFill>
                <a:latin typeface="Arial" panose="020B0604020202020204" pitchFamily="34" charset="0"/>
                <a:cs typeface="Arial" panose="020B0604020202020204" pitchFamily="34" charset="0"/>
              </a:rPr>
              <a:t>Melkitsedek</a:t>
            </a:r>
            <a:r>
              <a:rPr lang="fr-FR" dirty="0">
                <a:solidFill>
                  <a:schemeClr val="bg1"/>
                </a:solidFill>
                <a:latin typeface="Arial" panose="020B0604020202020204" pitchFamily="34" charset="0"/>
                <a:cs typeface="Arial" panose="020B0604020202020204" pitchFamily="34" charset="0"/>
              </a:rPr>
              <a:t> est</a:t>
            </a:r>
          </a:p>
          <a:p>
            <a:pPr algn="ctr"/>
            <a:r>
              <a:rPr lang="fr-FR">
                <a:solidFill>
                  <a:schemeClr val="bg1"/>
                </a:solidFill>
                <a:latin typeface="Arial" panose="020B0604020202020204" pitchFamily="34" charset="0"/>
                <a:cs typeface="Arial" panose="020B0604020202020204" pitchFamily="34" charset="0"/>
              </a:rPr>
              <a:t>le </a:t>
            </a:r>
            <a:r>
              <a:rPr lang="fr-FR">
                <a:solidFill>
                  <a:srgbClr val="FFFF00"/>
                </a:solidFill>
                <a:effectLst>
                  <a:glow rad="101600">
                    <a:schemeClr val="accent2">
                      <a:satMod val="175000"/>
                      <a:alpha val="40000"/>
                    </a:schemeClr>
                  </a:glow>
                </a:effectLst>
                <a:latin typeface="Arial" panose="020B0604020202020204" pitchFamily="34" charset="0"/>
                <a:cs typeface="Arial" panose="020B0604020202020204" pitchFamily="34" charset="0"/>
              </a:rPr>
              <a:t>squelette</a:t>
            </a:r>
            <a:r>
              <a:rPr lang="fr-FR">
                <a:solidFill>
                  <a:schemeClr val="bg1"/>
                </a:solidFill>
                <a:latin typeface="Arial" panose="020B0604020202020204" pitchFamily="34" charset="0"/>
                <a:cs typeface="Arial" panose="020B0604020202020204" pitchFamily="34" charset="0"/>
              </a:rPr>
              <a:t>,</a:t>
            </a:r>
            <a:endParaRPr lang="fr-FR" dirty="0">
              <a:solidFill>
                <a:schemeClr val="bg1"/>
              </a:solidFill>
              <a:latin typeface="Arial" panose="020B0604020202020204" pitchFamily="34" charset="0"/>
              <a:cs typeface="Arial" panose="020B0604020202020204" pitchFamily="34" charset="0"/>
            </a:endParaRPr>
          </a:p>
          <a:p>
            <a:pPr algn="ctr"/>
            <a:r>
              <a:rPr lang="fr-FR" dirty="0">
                <a:solidFill>
                  <a:schemeClr val="bg1"/>
                </a:solidFill>
                <a:latin typeface="Arial" panose="020B0604020202020204" pitchFamily="34" charset="0"/>
                <a:cs typeface="Arial" panose="020B0604020202020204" pitchFamily="34" charset="0"/>
              </a:rPr>
              <a:t>la </a:t>
            </a:r>
            <a:r>
              <a:rPr lang="fr-FR" dirty="0">
                <a:solidFill>
                  <a:srgbClr val="DF57FF"/>
                </a:solidFill>
                <a:effectLst>
                  <a:glow rad="101600">
                    <a:schemeClr val="accent2">
                      <a:satMod val="175000"/>
                      <a:alpha val="40000"/>
                    </a:schemeClr>
                  </a:glow>
                </a:effectLst>
                <a:latin typeface="Arial" panose="020B0604020202020204" pitchFamily="34" charset="0"/>
                <a:cs typeface="Arial" panose="020B0604020202020204" pitchFamily="34" charset="0"/>
              </a:rPr>
              <a:t>substance</a:t>
            </a:r>
            <a:endParaRPr lang="fr-FR" dirty="0">
              <a:solidFill>
                <a:schemeClr val="bg1"/>
              </a:solidFill>
              <a:latin typeface="Arial" panose="020B0604020202020204" pitchFamily="34" charset="0"/>
              <a:cs typeface="Arial" panose="020B0604020202020204" pitchFamily="34" charset="0"/>
            </a:endParaRPr>
          </a:p>
          <a:p>
            <a:pPr algn="ctr"/>
            <a:r>
              <a:rPr lang="fr-FR" dirty="0">
                <a:solidFill>
                  <a:schemeClr val="bg1"/>
                </a:solidFill>
                <a:latin typeface="Arial" panose="020B0604020202020204" pitchFamily="34" charset="0"/>
                <a:cs typeface="Arial" panose="020B0604020202020204" pitchFamily="34" charset="0"/>
              </a:rPr>
              <a:t>de notre salut.</a:t>
            </a:r>
          </a:p>
        </p:txBody>
      </p:sp>
      <p:sp>
        <p:nvSpPr>
          <p:cNvPr id="19" name="Virage 18"/>
          <p:cNvSpPr/>
          <p:nvPr/>
        </p:nvSpPr>
        <p:spPr>
          <a:xfrm flipV="1">
            <a:off x="971600" y="1995686"/>
            <a:ext cx="504056" cy="339754"/>
          </a:xfrm>
          <a:prstGeom prst="bentArrow">
            <a:avLst/>
          </a:prstGeom>
          <a:solidFill>
            <a:srgbClr val="66FF66"/>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722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FFC000"/>
            </a:gs>
            <a:gs pos="54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76702E-BBA0-4257-8902-D4FEF4C02286}"/>
              </a:ext>
            </a:extLst>
          </p:cNvPr>
          <p:cNvSpPr>
            <a:spLocks noGrp="1"/>
          </p:cNvSpPr>
          <p:nvPr>
            <p:ph type="sldNum" sz="quarter" idx="12"/>
          </p:nvPr>
        </p:nvSpPr>
        <p:spPr/>
        <p:txBody>
          <a:bodyPr/>
          <a:lstStyle/>
          <a:p>
            <a:fld id="{2D09FF85-A8E4-4662-9A25-7E1193D20439}" type="slidenum">
              <a:rPr lang="fr-FR" smtClean="0"/>
              <a:t>75</a:t>
            </a:fld>
            <a:endParaRPr lang="fr-FR" dirty="0"/>
          </a:p>
        </p:txBody>
      </p:sp>
      <p:sp>
        <p:nvSpPr>
          <p:cNvPr id="3" name="Rectangle 2">
            <a:extLst>
              <a:ext uri="{FF2B5EF4-FFF2-40B4-BE49-F238E27FC236}">
                <a16:creationId xmlns:a16="http://schemas.microsoft.com/office/drawing/2014/main" id="{B77A285D-A982-4581-8428-8D35F498F64C}"/>
              </a:ext>
            </a:extLst>
          </p:cNvPr>
          <p:cNvSpPr/>
          <p:nvPr/>
        </p:nvSpPr>
        <p:spPr>
          <a:xfrm>
            <a:off x="1428979" y="2737286"/>
            <a:ext cx="7608935" cy="646331"/>
          </a:xfrm>
          <a:prstGeom prst="rect">
            <a:avLst/>
          </a:prstGeom>
          <a:noFill/>
        </p:spPr>
        <p:txBody>
          <a:bodyPr wrap="square" lIns="91440" tIns="45720" rIns="91440" bIns="45720">
            <a:spAutoFit/>
          </a:bodyPr>
          <a:lstStyle/>
          <a:p>
            <a:pPr algn="ctr"/>
            <a:r>
              <a:rPr lang="en-US" sz="3600" dirty="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egoe Print" pitchFamily="2" charset="0"/>
              </a:rPr>
              <a:t>calendrier.alliance@gmail.com</a:t>
            </a:r>
          </a:p>
        </p:txBody>
      </p:sp>
      <p:sp>
        <p:nvSpPr>
          <p:cNvPr id="4" name="Rectangle 3">
            <a:extLst>
              <a:ext uri="{FF2B5EF4-FFF2-40B4-BE49-F238E27FC236}">
                <a16:creationId xmlns:a16="http://schemas.microsoft.com/office/drawing/2014/main" id="{FEFA1CAA-AC76-4998-B7FD-FB686C07780D}"/>
              </a:ext>
            </a:extLst>
          </p:cNvPr>
          <p:cNvSpPr/>
          <p:nvPr/>
        </p:nvSpPr>
        <p:spPr>
          <a:xfrm>
            <a:off x="251519" y="1635646"/>
            <a:ext cx="8640960" cy="646331"/>
          </a:xfrm>
          <a:prstGeom prst="rect">
            <a:avLst/>
          </a:prstGeom>
          <a:noFill/>
        </p:spPr>
        <p:txBody>
          <a:bodyPr wrap="square" lIns="91440" tIns="45720" rIns="91440" bIns="45720">
            <a:spAutoFit/>
          </a:bodyPr>
          <a:lstStyle/>
          <a:p>
            <a:pPr algn="ctr"/>
            <a:r>
              <a:rPr lang="en-US" sz="3600" b="1" dirty="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egoe Print" pitchFamily="2" charset="0"/>
              </a:rPr>
              <a:t>Questions/</a:t>
            </a:r>
            <a:r>
              <a:rPr lang="en-US" sz="3600" b="1" dirty="0" err="1">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egoe Print" pitchFamily="2" charset="0"/>
              </a:rPr>
              <a:t>commentaires</a:t>
            </a:r>
            <a:r>
              <a:rPr lang="en-US" sz="3600" b="1" dirty="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latin typeface="Segoe Print" pitchFamily="2" charset="0"/>
              </a:rPr>
              <a:t> à:</a:t>
            </a:r>
          </a:p>
        </p:txBody>
      </p:sp>
      <p:pic>
        <p:nvPicPr>
          <p:cNvPr id="5" name="Picture 2" descr="C:\Users\Rae\Desktop\Grammar Art\email mouse best.png">
            <a:extLst>
              <a:ext uri="{FF2B5EF4-FFF2-40B4-BE49-F238E27FC236}">
                <a16:creationId xmlns:a16="http://schemas.microsoft.com/office/drawing/2014/main" id="{D6D2E957-80C8-474B-8EC8-8499FA1F8A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899" y="2532163"/>
            <a:ext cx="1176041" cy="85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anim calcmode="lin" valueType="num">
                                      <p:cBhvr>
                                        <p:cTn id="13" dur="1500" fill="hold"/>
                                        <p:tgtEl>
                                          <p:spTgt spid="5"/>
                                        </p:tgtEl>
                                        <p:attrNameLst>
                                          <p:attrName>ppt_x</p:attrName>
                                        </p:attrNameLst>
                                      </p:cBhvr>
                                      <p:tavLst>
                                        <p:tav tm="0">
                                          <p:val>
                                            <p:strVal val="#ppt_x"/>
                                          </p:val>
                                        </p:tav>
                                        <p:tav tm="100000">
                                          <p:val>
                                            <p:strVal val="#ppt_x"/>
                                          </p:val>
                                        </p:tav>
                                      </p:tavLst>
                                    </p:anim>
                                    <p:anim calcmode="lin" valueType="num">
                                      <p:cBhvr>
                                        <p:cTn id="14" dur="1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60437"/>
            <a:ext cx="9144000" cy="530393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8</a:t>
            </a:fld>
            <a:endParaRPr lang="fr-FR" dirty="0">
              <a:solidFill>
                <a:schemeClr val="bg1">
                  <a:lumMod val="75000"/>
                </a:schemeClr>
              </a:solidFill>
            </a:endParaRPr>
          </a:p>
        </p:txBody>
      </p:sp>
      <p:sp>
        <p:nvSpPr>
          <p:cNvPr id="13" name="Double Wave 8"/>
          <p:cNvSpPr/>
          <p:nvPr/>
        </p:nvSpPr>
        <p:spPr>
          <a:xfrm rot="5400000">
            <a:off x="-2448010" y="2409140"/>
            <a:ext cx="5117748" cy="164779"/>
          </a:xfrm>
          <a:prstGeom prst="doubleWave">
            <a:avLst>
              <a:gd name="adj1" fmla="val 12500"/>
              <a:gd name="adj2" fmla="val 1880"/>
            </a:avLst>
          </a:prstGeom>
          <a:solidFill>
            <a:srgbClr val="25C6FF"/>
          </a:solidFill>
          <a:ln>
            <a:noFill/>
          </a:ln>
          <a:scene3d>
            <a:camera prst="orthographicFront"/>
            <a:lightRig rig="threePt" dir="t"/>
          </a:scene3d>
          <a:sp3d>
            <a:bevelT w="1524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Rectangle 13"/>
          <p:cNvSpPr/>
          <p:nvPr/>
        </p:nvSpPr>
        <p:spPr>
          <a:xfrm>
            <a:off x="1208497" y="28210"/>
            <a:ext cx="6747880" cy="430887"/>
          </a:xfrm>
          <a:prstGeom prst="rect">
            <a:avLst/>
          </a:prstGeom>
        </p:spPr>
        <p:txBody>
          <a:bodyPr wrap="square">
            <a:spAutoFit/>
          </a:bodyPr>
          <a:lstStyle/>
          <a:p>
            <a:pPr lvl="0" algn="ctr"/>
            <a:r>
              <a:rPr lang="fr-FR" sz="2200" b="1" dirty="0">
                <a:solidFill>
                  <a:schemeClr val="bg1"/>
                </a:solidFill>
                <a:effectLst>
                  <a:outerShdw blurRad="38100" dist="38100" dir="2700000" algn="tl">
                    <a:srgbClr val="000000">
                      <a:alpha val="43137"/>
                    </a:srgbClr>
                  </a:outerShdw>
                </a:effectLst>
                <a:latin typeface="Times New Roman"/>
                <a:cs typeface="Times New Roman"/>
              </a:rPr>
              <a:t>~ </a:t>
            </a:r>
            <a:r>
              <a:rPr lang="fr-FR" sz="2200" dirty="0">
                <a:solidFill>
                  <a:schemeClr val="bg1"/>
                </a:solidFill>
                <a:latin typeface="Batang" panose="02030600000101010101" pitchFamily="18" charset="-127"/>
                <a:ea typeface="Batang" panose="02030600000101010101" pitchFamily="18" charset="-127"/>
                <a:cs typeface="Arial" panose="020B0604020202020204" pitchFamily="34" charset="0"/>
              </a:rPr>
              <a:t>Le rapport du « reporter » Jean </a:t>
            </a:r>
            <a:r>
              <a:rPr lang="fr-FR" sz="2200" b="1" dirty="0">
                <a:solidFill>
                  <a:schemeClr val="bg1"/>
                </a:solidFill>
                <a:effectLst>
                  <a:outerShdw blurRad="38100" dist="38100" dir="2700000" algn="tl">
                    <a:srgbClr val="000000">
                      <a:alpha val="43137"/>
                    </a:srgbClr>
                  </a:outerShdw>
                </a:effectLst>
                <a:latin typeface="Times New Roman"/>
                <a:cs typeface="Times New Roman"/>
              </a:rPr>
              <a:t>~</a:t>
            </a:r>
            <a:endParaRPr lang="fr-FR"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ZoneTexte 17"/>
          <p:cNvSpPr txBox="1"/>
          <p:nvPr/>
        </p:nvSpPr>
        <p:spPr>
          <a:xfrm>
            <a:off x="367518" y="797652"/>
            <a:ext cx="4402925" cy="3077766"/>
          </a:xfrm>
          <a:prstGeom prst="rect">
            <a:avLst/>
          </a:prstGeom>
          <a:noFill/>
        </p:spPr>
        <p:txBody>
          <a:bodyPr wrap="square" rtlCol="0">
            <a:spAutoFit/>
          </a:bodyPr>
          <a:lstStyle/>
          <a:p>
            <a:r>
              <a:rPr lang="fr-FR" sz="1400" dirty="0">
                <a:solidFill>
                  <a:schemeClr val="bg1">
                    <a:lumMod val="95000"/>
                  </a:schemeClr>
                </a:solidFill>
                <a:latin typeface="Arial" panose="020B0604020202020204" pitchFamily="34" charset="0"/>
                <a:cs typeface="Arial" panose="020B0604020202020204" pitchFamily="34" charset="0"/>
              </a:rPr>
              <a:t>La nuit du </a:t>
            </a:r>
            <a:r>
              <a:rPr lang="fr-FR" sz="1400" dirty="0">
                <a:solidFill>
                  <a:srgbClr val="2DFFAA"/>
                </a:solidFill>
                <a:latin typeface="Arial" panose="020B0604020202020204" pitchFamily="34" charset="0"/>
                <a:cs typeface="Arial" panose="020B0604020202020204" pitchFamily="34" charset="0"/>
              </a:rPr>
              <a:t>13 </a:t>
            </a:r>
            <a:r>
              <a:rPr lang="fr-FR" sz="1400" dirty="0" err="1">
                <a:solidFill>
                  <a:srgbClr val="2DFFAA"/>
                </a:solidFill>
                <a:latin typeface="Arial" panose="020B0604020202020204" pitchFamily="34" charset="0"/>
                <a:cs typeface="Arial" panose="020B0604020202020204" pitchFamily="34" charset="0"/>
              </a:rPr>
              <a:t>aviv</a:t>
            </a:r>
            <a:r>
              <a:rPr lang="fr-FR" sz="1400" dirty="0">
                <a:solidFill>
                  <a:srgbClr val="2DFFAA"/>
                </a:solidFill>
                <a:latin typeface="Arial" panose="020B0604020202020204" pitchFamily="34" charset="0"/>
                <a:cs typeface="Arial" panose="020B0604020202020204" pitchFamily="34" charset="0"/>
              </a:rPr>
              <a:t> </a:t>
            </a:r>
            <a:r>
              <a:rPr lang="fr-FR" sz="1400" dirty="0">
                <a:solidFill>
                  <a:schemeClr val="bg1">
                    <a:lumMod val="95000"/>
                  </a:schemeClr>
                </a:solidFill>
                <a:latin typeface="Arial" panose="020B0604020202020204" pitchFamily="34" charset="0"/>
                <a:cs typeface="Arial" panose="020B0604020202020204" pitchFamily="34" charset="0"/>
              </a:rPr>
              <a:t>:</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(1) Le dernier repas commence le soir.</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(2) Judas quitte le repas. </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(3) Pierre reniera 3 fois Yahusha avant le chant du coq.</a:t>
            </a:r>
          </a:p>
          <a:p>
            <a:endParaRPr lang="fr-FR" sz="1200" dirty="0">
              <a:solidFill>
                <a:srgbClr val="FFFF66"/>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(4) Yahusha et ses disciples  vont dans le jardin de Gethsémané.</a:t>
            </a: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chemeClr val="bg1">
                    <a:lumMod val="95000"/>
                  </a:schemeClr>
                </a:solidFill>
                <a:latin typeface="Arial" panose="020B0604020202020204" pitchFamily="34" charset="0"/>
                <a:cs typeface="Arial" panose="020B0604020202020204" pitchFamily="34" charset="0"/>
              </a:rPr>
              <a:t>(5) Yahusha est arrêté.</a:t>
            </a:r>
          </a:p>
          <a:p>
            <a:endParaRPr lang="fr-FR" sz="1400" dirty="0">
              <a:solidFill>
                <a:schemeClr val="bg1">
                  <a:lumMod val="95000"/>
                </a:schemeClr>
              </a:solidFill>
              <a:latin typeface="Arial" panose="020B0604020202020204" pitchFamily="34" charset="0"/>
              <a:cs typeface="Arial" panose="020B0604020202020204" pitchFamily="34" charset="0"/>
            </a:endParaRPr>
          </a:p>
        </p:txBody>
      </p:sp>
      <p:sp>
        <p:nvSpPr>
          <p:cNvPr id="10" name="Rectangle 9"/>
          <p:cNvSpPr/>
          <p:nvPr/>
        </p:nvSpPr>
        <p:spPr>
          <a:xfrm>
            <a:off x="1198060" y="428320"/>
            <a:ext cx="6747880" cy="369332"/>
          </a:xfrm>
          <a:prstGeom prst="rect">
            <a:avLst/>
          </a:prstGeom>
        </p:spPr>
        <p:txBody>
          <a:bodyPr wrap="square">
            <a:spAutoFit/>
          </a:bodyPr>
          <a:lstStyle/>
          <a:p>
            <a:pPr lvl="0" algn="ctr"/>
            <a:r>
              <a:rPr lang="fr-FR" dirty="0">
                <a:solidFill>
                  <a:srgbClr val="FFFF66"/>
                </a:solidFill>
                <a:effectLst>
                  <a:outerShdw blurRad="38100" dist="38100" dir="2700000" algn="tl">
                    <a:srgbClr val="000000">
                      <a:alpha val="43137"/>
                    </a:srgbClr>
                  </a:outerShdw>
                </a:effectLst>
                <a:latin typeface="Times New Roman"/>
                <a:cs typeface="Times New Roman"/>
              </a:rPr>
              <a:t>Jean 13.1 à 18.27</a:t>
            </a:r>
            <a:endParaRPr lang="fr-FR"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ZoneTexte 10"/>
          <p:cNvSpPr txBox="1"/>
          <p:nvPr/>
        </p:nvSpPr>
        <p:spPr>
          <a:xfrm>
            <a:off x="4715805" y="797652"/>
            <a:ext cx="4402925" cy="2246769"/>
          </a:xfrm>
          <a:prstGeom prst="rect">
            <a:avLst/>
          </a:prstGeom>
          <a:noFill/>
        </p:spPr>
        <p:txBody>
          <a:bodyPr wrap="square" rtlCol="0">
            <a:spAutoFit/>
          </a:bodyPr>
          <a:lstStyle/>
          <a:p>
            <a:r>
              <a:rPr lang="fr-FR" sz="1400" dirty="0">
                <a:solidFill>
                  <a:srgbClr val="2DFFAA"/>
                </a:solidFill>
                <a:latin typeface="Arial" panose="020B0604020202020204" pitchFamily="34" charset="0"/>
                <a:cs typeface="Arial" panose="020B0604020202020204" pitchFamily="34" charset="0"/>
              </a:rPr>
              <a:t>Avant </a:t>
            </a:r>
            <a:r>
              <a:rPr lang="fr-FR" sz="1400" dirty="0">
                <a:solidFill>
                  <a:schemeClr val="bg1">
                    <a:lumMod val="95000"/>
                  </a:schemeClr>
                </a:solidFill>
                <a:latin typeface="Arial" panose="020B0604020202020204" pitchFamily="34" charset="0"/>
                <a:cs typeface="Arial" panose="020B0604020202020204" pitchFamily="34" charset="0"/>
              </a:rPr>
              <a:t>la</a:t>
            </a:r>
            <a:r>
              <a:rPr lang="fr-FR" sz="1400" dirty="0">
                <a:solidFill>
                  <a:srgbClr val="FF0000"/>
                </a:solidFill>
                <a:latin typeface="Arial" panose="020B0604020202020204" pitchFamily="34" charset="0"/>
                <a:cs typeface="Arial" panose="020B0604020202020204" pitchFamily="34" charset="0"/>
              </a:rPr>
              <a:t> pâque</a:t>
            </a:r>
            <a:r>
              <a:rPr lang="fr-FR" sz="1400" dirty="0">
                <a:solidFill>
                  <a:srgbClr val="2DFFAA"/>
                </a:solidFill>
                <a:latin typeface="Arial" panose="020B0604020202020204" pitchFamily="34" charset="0"/>
                <a:cs typeface="Arial" panose="020B0604020202020204" pitchFamily="34" charset="0"/>
              </a:rPr>
              <a:t> </a:t>
            </a:r>
            <a:r>
              <a:rPr lang="fr-FR" sz="1400" dirty="0">
                <a:solidFill>
                  <a:schemeClr val="bg1">
                    <a:lumMod val="95000"/>
                  </a:schemeClr>
                </a:solidFill>
                <a:latin typeface="Arial" panose="020B0604020202020204" pitchFamily="34" charset="0"/>
                <a:cs typeface="Arial" panose="020B0604020202020204" pitchFamily="34" charset="0"/>
              </a:rPr>
              <a:t>: </a:t>
            </a:r>
            <a:r>
              <a:rPr lang="fr-FR" sz="1400" dirty="0">
                <a:solidFill>
                  <a:srgbClr val="FFFF66"/>
                </a:solidFill>
                <a:latin typeface="Arial" panose="020B0604020202020204" pitchFamily="34" charset="0"/>
                <a:cs typeface="Arial" panose="020B0604020202020204" pitchFamily="34" charset="0"/>
              </a:rPr>
              <a:t>Jean 13.1</a:t>
            </a: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Jean 13.30</a:t>
            </a:r>
          </a:p>
          <a:p>
            <a:endParaRPr lang="fr-FR" sz="1400" dirty="0">
              <a:solidFill>
                <a:srgbClr val="FFFF66"/>
              </a:solidFill>
              <a:latin typeface="Arial" panose="020B0604020202020204" pitchFamily="34" charset="0"/>
              <a:cs typeface="Arial" panose="020B0604020202020204" pitchFamily="34" charset="0"/>
            </a:endParaRPr>
          </a:p>
          <a:p>
            <a:r>
              <a:rPr lang="fr-FR" sz="1400" dirty="0">
                <a:solidFill>
                  <a:srgbClr val="FFFF66"/>
                </a:solidFill>
                <a:latin typeface="Arial" panose="020B0604020202020204" pitchFamily="34" charset="0"/>
                <a:cs typeface="Arial" panose="020B0604020202020204" pitchFamily="34" charset="0"/>
              </a:rPr>
              <a:t>Jean 13.38 + Matthieu 26.34 + Marc 14.30</a:t>
            </a:r>
          </a:p>
          <a:p>
            <a:endParaRPr lang="fr-FR" sz="1400" dirty="0">
              <a:solidFill>
                <a:srgbClr val="FFFF66"/>
              </a:solidFill>
              <a:latin typeface="Arial" panose="020B0604020202020204" pitchFamily="34" charset="0"/>
              <a:cs typeface="Arial" panose="020B0604020202020204" pitchFamily="34" charset="0"/>
            </a:endParaRPr>
          </a:p>
          <a:p>
            <a:endParaRPr lang="fr-FR" sz="1400" dirty="0">
              <a:solidFill>
                <a:srgbClr val="FFFF66"/>
              </a:solidFill>
              <a:latin typeface="Arial" panose="020B0604020202020204" pitchFamily="34" charset="0"/>
              <a:cs typeface="Arial" panose="020B0604020202020204" pitchFamily="34" charset="0"/>
            </a:endParaRPr>
          </a:p>
          <a:p>
            <a:endParaRPr lang="fr-FR" sz="1400" dirty="0">
              <a:solidFill>
                <a:schemeClr val="bg1">
                  <a:lumMod val="95000"/>
                </a:schemeClr>
              </a:solidFill>
              <a:latin typeface="Arial" panose="020B0604020202020204" pitchFamily="34" charset="0"/>
              <a:cs typeface="Arial" panose="020B0604020202020204" pitchFamily="34" charset="0"/>
            </a:endParaRPr>
          </a:p>
        </p:txBody>
      </p:sp>
      <p:sp>
        <p:nvSpPr>
          <p:cNvPr id="8" name="Pensées 7"/>
          <p:cNvSpPr/>
          <p:nvPr/>
        </p:nvSpPr>
        <p:spPr>
          <a:xfrm>
            <a:off x="5230297" y="2520779"/>
            <a:ext cx="3373940" cy="1316975"/>
          </a:xfrm>
          <a:prstGeom prst="cloudCallout">
            <a:avLst>
              <a:gd name="adj1" fmla="val -77564"/>
              <a:gd name="adj2" fmla="val 16587"/>
            </a:avLst>
          </a:prstGeom>
          <a:solidFill>
            <a:srgbClr val="7DFFCA"/>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734353" y="2730872"/>
            <a:ext cx="2160240" cy="954107"/>
          </a:xfrm>
          <a:prstGeom prst="rect">
            <a:avLst/>
          </a:prstGeom>
          <a:noFill/>
        </p:spPr>
        <p:txBody>
          <a:bodyPr wrap="square" rtlCol="0">
            <a:spAutoFit/>
          </a:bodyPr>
          <a:lstStyle/>
          <a:p>
            <a:pPr algn="ctr"/>
            <a:r>
              <a:rPr lang="fr-FR" sz="1400" dirty="0">
                <a:solidFill>
                  <a:schemeClr val="tx1">
                    <a:lumMod val="95000"/>
                    <a:lumOff val="5000"/>
                  </a:schemeClr>
                </a:solidFill>
                <a:latin typeface="Arial" panose="020B0604020202020204" pitchFamily="34" charset="0"/>
                <a:cs typeface="Arial" panose="020B0604020202020204" pitchFamily="34" charset="0"/>
              </a:rPr>
              <a:t>Le « reporter » Jean ne signale à </a:t>
            </a:r>
            <a:r>
              <a:rPr lang="fr-FR" sz="1400" u="sng" dirty="0">
                <a:solidFill>
                  <a:schemeClr val="tx1">
                    <a:lumMod val="95000"/>
                    <a:lumOff val="5000"/>
                  </a:schemeClr>
                </a:solidFill>
                <a:latin typeface="Arial" panose="020B0604020202020204" pitchFamily="34" charset="0"/>
                <a:cs typeface="Arial" panose="020B0604020202020204" pitchFamily="34" charset="0"/>
              </a:rPr>
              <a:t>aucun</a:t>
            </a:r>
            <a:r>
              <a:rPr lang="fr-FR" sz="1400" dirty="0">
                <a:solidFill>
                  <a:schemeClr val="tx1">
                    <a:lumMod val="95000"/>
                    <a:lumOff val="5000"/>
                  </a:schemeClr>
                </a:solidFill>
                <a:latin typeface="Arial" panose="020B0604020202020204" pitchFamily="34" charset="0"/>
                <a:cs typeface="Arial" panose="020B0604020202020204" pitchFamily="34" charset="0"/>
              </a:rPr>
              <a:t> moment le changement du cycle, jusqu’à…</a:t>
            </a:r>
          </a:p>
        </p:txBody>
      </p:sp>
      <p:sp>
        <p:nvSpPr>
          <p:cNvPr id="17" name="Rectangle 16"/>
          <p:cNvSpPr/>
          <p:nvPr/>
        </p:nvSpPr>
        <p:spPr>
          <a:xfrm>
            <a:off x="253097" y="3916093"/>
            <a:ext cx="8568952" cy="1015663"/>
          </a:xfrm>
          <a:prstGeom prst="rect">
            <a:avLst/>
          </a:prstGeom>
        </p:spPr>
        <p:txBody>
          <a:bodyPr wrap="square">
            <a:spAutoFit/>
          </a:bodyPr>
          <a:lstStyle/>
          <a:p>
            <a:pPr algn="ctr"/>
            <a:r>
              <a:rPr lang="fr-FR" sz="1400" dirty="0">
                <a:solidFill>
                  <a:schemeClr val="bg1">
                    <a:lumMod val="95000"/>
                  </a:schemeClr>
                </a:solidFill>
                <a:latin typeface="Arial" panose="020B0604020202020204" pitchFamily="34" charset="0"/>
                <a:cs typeface="Arial" panose="020B0604020202020204" pitchFamily="34" charset="0"/>
              </a:rPr>
              <a:t>« De chez Caïphe, on amena Yahusha au palais du gouverneur.</a:t>
            </a:r>
            <a:br>
              <a:rPr lang="fr-FR" sz="1400" dirty="0">
                <a:solidFill>
                  <a:schemeClr val="bg1">
                    <a:lumMod val="95000"/>
                  </a:schemeClr>
                </a:solidFill>
                <a:latin typeface="Arial" panose="020B0604020202020204" pitchFamily="34" charset="0"/>
                <a:cs typeface="Arial" panose="020B0604020202020204" pitchFamily="34" charset="0"/>
              </a:rPr>
            </a:br>
            <a:r>
              <a:rPr lang="fr-FR" dirty="0">
                <a:solidFill>
                  <a:srgbClr val="DF57FF"/>
                </a:solidFill>
                <a:latin typeface="Arial" panose="020B0604020202020204" pitchFamily="34" charset="0"/>
                <a:cs typeface="Arial" panose="020B0604020202020204" pitchFamily="34" charset="0"/>
              </a:rPr>
              <a:t>C'était l'aube.</a:t>
            </a:r>
          </a:p>
          <a:p>
            <a:pPr algn="ctr"/>
            <a:r>
              <a:rPr lang="fr-FR" sz="1400" dirty="0">
                <a:solidFill>
                  <a:schemeClr val="bg1">
                    <a:lumMod val="95000"/>
                  </a:schemeClr>
                </a:solidFill>
                <a:latin typeface="Arial" panose="020B0604020202020204" pitchFamily="34" charset="0"/>
                <a:cs typeface="Arial" panose="020B0604020202020204" pitchFamily="34" charset="0"/>
              </a:rPr>
              <a:t>Ceux qui l'avaient amené n'entrèrent pas eux-mêmes dans le palais pour conserver leur pureté rituelle et pouvoir manger ainsi le repas de </a:t>
            </a:r>
            <a:r>
              <a:rPr lang="fr-FR" sz="1400" dirty="0">
                <a:solidFill>
                  <a:srgbClr val="FF0000"/>
                </a:solidFill>
                <a:latin typeface="Arial" panose="020B0604020202020204" pitchFamily="34" charset="0"/>
                <a:cs typeface="Arial" panose="020B0604020202020204" pitchFamily="34" charset="0"/>
              </a:rPr>
              <a:t>la Pâque</a:t>
            </a:r>
            <a:r>
              <a:rPr lang="fr-FR" sz="1400" dirty="0">
                <a:solidFill>
                  <a:schemeClr val="bg1">
                    <a:lumMod val="95000"/>
                  </a:schemeClr>
                </a:solidFill>
                <a:latin typeface="Arial" panose="020B0604020202020204" pitchFamily="34" charset="0"/>
                <a:cs typeface="Arial" panose="020B0604020202020204" pitchFamily="34" charset="0"/>
              </a:rPr>
              <a:t>. » </a:t>
            </a:r>
            <a:r>
              <a:rPr lang="fr-FR" sz="1200" dirty="0">
                <a:solidFill>
                  <a:srgbClr val="FFFF66"/>
                </a:solidFill>
                <a:latin typeface="Arial" panose="020B0604020202020204" pitchFamily="34" charset="0"/>
                <a:cs typeface="Arial" panose="020B0604020202020204" pitchFamily="34" charset="0"/>
              </a:rPr>
              <a:t>Jean 18.28</a:t>
            </a:r>
          </a:p>
        </p:txBody>
      </p:sp>
      <p:sp>
        <p:nvSpPr>
          <p:cNvPr id="15" name="Chevron 14"/>
          <p:cNvSpPr/>
          <p:nvPr/>
        </p:nvSpPr>
        <p:spPr>
          <a:xfrm>
            <a:off x="3131840" y="4252707"/>
            <a:ext cx="576064" cy="144016"/>
          </a:xfrm>
          <a:prstGeom prst="chevron">
            <a:avLst/>
          </a:prstGeom>
          <a:solidFill>
            <a:srgbClr val="FFFF00"/>
          </a:solid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Chevron 18"/>
          <p:cNvSpPr/>
          <p:nvPr/>
        </p:nvSpPr>
        <p:spPr>
          <a:xfrm flipH="1">
            <a:off x="5364088" y="4252682"/>
            <a:ext cx="590520" cy="152400"/>
          </a:xfrm>
          <a:prstGeom prst="chevron">
            <a:avLst/>
          </a:prstGeom>
          <a:solidFill>
            <a:srgbClr val="FFFF00"/>
          </a:solid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493186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4" end="4"/>
                                            </p:txEl>
                                          </p:spTgt>
                                        </p:tgtEl>
                                        <p:attrNameLst>
                                          <p:attrName>style.visibility</p:attrName>
                                        </p:attrNameLst>
                                      </p:cBhvr>
                                      <p:to>
                                        <p:strVal val="visible"/>
                                      </p:to>
                                    </p:set>
                                    <p:animEffect transition="in" filter="fade">
                                      <p:cBhvr>
                                        <p:cTn id="20" dur="500"/>
                                        <p:tgtEl>
                                          <p:spTgt spid="1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xEl>
                                              <p:pRg st="6" end="6"/>
                                            </p:txEl>
                                          </p:spTgt>
                                        </p:tgtEl>
                                        <p:attrNameLst>
                                          <p:attrName>style.visibility</p:attrName>
                                        </p:attrNameLst>
                                      </p:cBhvr>
                                      <p:to>
                                        <p:strVal val="visible"/>
                                      </p:to>
                                    </p:set>
                                    <p:animEffect transition="in" filter="fade">
                                      <p:cBhvr>
                                        <p:cTn id="28" dur="500"/>
                                        <p:tgtEl>
                                          <p:spTgt spid="1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500"/>
                                        <p:tgtEl>
                                          <p:spTgt spid="1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xEl>
                                              <p:pRg st="8" end="8"/>
                                            </p:txEl>
                                          </p:spTgt>
                                        </p:tgtEl>
                                        <p:attrNameLst>
                                          <p:attrName>style.visibility</p:attrName>
                                        </p:attrNameLst>
                                      </p:cBhvr>
                                      <p:to>
                                        <p:strVal val="visible"/>
                                      </p:to>
                                    </p:set>
                                    <p:animEffect transition="in" filter="fade">
                                      <p:cBhvr>
                                        <p:cTn id="36" dur="500"/>
                                        <p:tgtEl>
                                          <p:spTgt spid="1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0" end="10"/>
                                            </p:txEl>
                                          </p:spTgt>
                                        </p:tgtEl>
                                        <p:attrNameLst>
                                          <p:attrName>style.visibility</p:attrName>
                                        </p:attrNameLst>
                                      </p:cBhvr>
                                      <p:to>
                                        <p:strVal val="visible"/>
                                      </p:to>
                                    </p:set>
                                    <p:animEffect transition="in" filter="fade">
                                      <p:cBhvr>
                                        <p:cTn id="41" dur="500"/>
                                        <p:tgtEl>
                                          <p:spTgt spid="18">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1250"/>
                                        <p:tgtEl>
                                          <p:spTgt spid="1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125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1000"/>
                                        <p:tgtEl>
                                          <p:spTgt spid="17">
                                            <p:txEl>
                                              <p:pRg st="0" end="0"/>
                                            </p:txEl>
                                          </p:spTgt>
                                        </p:tgtEl>
                                      </p:cBhvr>
                                    </p:animEffect>
                                    <p:anim calcmode="lin" valueType="num">
                                      <p:cBhvr>
                                        <p:cTn id="5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Effect transition="in" filter="fade">
                                      <p:cBhvr>
                                        <p:cTn id="59" dur="1000"/>
                                        <p:tgtEl>
                                          <p:spTgt spid="17">
                                            <p:txEl>
                                              <p:pRg st="1" end="1"/>
                                            </p:txEl>
                                          </p:spTgt>
                                        </p:tgtEl>
                                      </p:cBhvr>
                                    </p:animEffect>
                                    <p:anim calcmode="lin" valueType="num">
                                      <p:cBhvr>
                                        <p:cTn id="60"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right)">
                                      <p:cBhvr>
                                        <p:cTn id="69" dur="500"/>
                                        <p:tgtEl>
                                          <p:spTgt spid="19"/>
                                        </p:tgtEl>
                                      </p:cBhvr>
                                    </p:animEffect>
                                  </p:childTnLst>
                                </p:cTn>
                              </p:par>
                              <p:par>
                                <p:cTn id="70" presetID="27" presetClass="emph" presetSubtype="0" repeatCount="4000" fill="remove" grpId="1" nodeType="withEffect">
                                  <p:stCondLst>
                                    <p:cond delay="0"/>
                                  </p:stCondLst>
                                  <p:childTnLst>
                                    <p:animClr clrSpc="rgb" dir="cw">
                                      <p:cBhvr override="childStyle">
                                        <p:cTn id="71" dur="250" autoRev="1" fill="remove"/>
                                        <p:tgtEl>
                                          <p:spTgt spid="15"/>
                                        </p:tgtEl>
                                        <p:attrNameLst>
                                          <p:attrName>style.color</p:attrName>
                                        </p:attrNameLst>
                                      </p:cBhvr>
                                      <p:to>
                                        <a:srgbClr val="DF57FF"/>
                                      </p:to>
                                    </p:animClr>
                                    <p:animClr clrSpc="rgb" dir="cw">
                                      <p:cBhvr>
                                        <p:cTn id="72" dur="250" autoRev="1" fill="remove"/>
                                        <p:tgtEl>
                                          <p:spTgt spid="15"/>
                                        </p:tgtEl>
                                        <p:attrNameLst>
                                          <p:attrName>fillcolor</p:attrName>
                                        </p:attrNameLst>
                                      </p:cBhvr>
                                      <p:to>
                                        <a:srgbClr val="DF57FF"/>
                                      </p:to>
                                    </p:animClr>
                                    <p:set>
                                      <p:cBhvr>
                                        <p:cTn id="73" dur="250" autoRev="1" fill="remove"/>
                                        <p:tgtEl>
                                          <p:spTgt spid="15"/>
                                        </p:tgtEl>
                                        <p:attrNameLst>
                                          <p:attrName>fill.type</p:attrName>
                                        </p:attrNameLst>
                                      </p:cBhvr>
                                      <p:to>
                                        <p:strVal val="solid"/>
                                      </p:to>
                                    </p:set>
                                    <p:set>
                                      <p:cBhvr>
                                        <p:cTn id="74" dur="250" autoRev="1" fill="remove"/>
                                        <p:tgtEl>
                                          <p:spTgt spid="15"/>
                                        </p:tgtEl>
                                        <p:attrNameLst>
                                          <p:attrName>fill.on</p:attrName>
                                        </p:attrNameLst>
                                      </p:cBhvr>
                                      <p:to>
                                        <p:strVal val="true"/>
                                      </p:to>
                                    </p:set>
                                  </p:childTnLst>
                                </p:cTn>
                              </p:par>
                              <p:par>
                                <p:cTn id="75" presetID="27" presetClass="emph" presetSubtype="0" repeatCount="4000" fill="remove" grpId="1" nodeType="withEffect">
                                  <p:stCondLst>
                                    <p:cond delay="0"/>
                                  </p:stCondLst>
                                  <p:childTnLst>
                                    <p:animClr clrSpc="rgb" dir="cw">
                                      <p:cBhvr override="childStyle">
                                        <p:cTn id="76" dur="250" autoRev="1" fill="remove"/>
                                        <p:tgtEl>
                                          <p:spTgt spid="19"/>
                                        </p:tgtEl>
                                        <p:attrNameLst>
                                          <p:attrName>style.color</p:attrName>
                                        </p:attrNameLst>
                                      </p:cBhvr>
                                      <p:to>
                                        <a:srgbClr val="DF57FF"/>
                                      </p:to>
                                    </p:animClr>
                                    <p:animClr clrSpc="rgb" dir="cw">
                                      <p:cBhvr>
                                        <p:cTn id="77" dur="250" autoRev="1" fill="remove"/>
                                        <p:tgtEl>
                                          <p:spTgt spid="19"/>
                                        </p:tgtEl>
                                        <p:attrNameLst>
                                          <p:attrName>fillcolor</p:attrName>
                                        </p:attrNameLst>
                                      </p:cBhvr>
                                      <p:to>
                                        <a:srgbClr val="DF57FF"/>
                                      </p:to>
                                    </p:animClr>
                                    <p:set>
                                      <p:cBhvr>
                                        <p:cTn id="78" dur="250" autoRev="1" fill="remove"/>
                                        <p:tgtEl>
                                          <p:spTgt spid="19"/>
                                        </p:tgtEl>
                                        <p:attrNameLst>
                                          <p:attrName>fill.type</p:attrName>
                                        </p:attrNameLst>
                                      </p:cBhvr>
                                      <p:to>
                                        <p:strVal val="solid"/>
                                      </p:to>
                                    </p:set>
                                    <p:set>
                                      <p:cBhvr>
                                        <p:cTn id="79"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5" grpId="0" animBg="1"/>
      <p:bldP spid="15"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72589"/>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2D09FF85-A8E4-4662-9A25-7E1193D20439}" type="slidenum">
              <a:rPr lang="fr-FR" smtClean="0">
                <a:solidFill>
                  <a:schemeClr val="bg1">
                    <a:lumMod val="75000"/>
                  </a:schemeClr>
                </a:solidFill>
              </a:rPr>
              <a:t>9</a:t>
            </a:fld>
            <a:endParaRPr lang="fr-FR" dirty="0">
              <a:solidFill>
                <a:schemeClr val="bg1">
                  <a:lumMod val="75000"/>
                </a:schemeClr>
              </a:solidFill>
            </a:endParaRPr>
          </a:p>
        </p:txBody>
      </p:sp>
      <p:sp>
        <p:nvSpPr>
          <p:cNvPr id="7" name="TextBox 4"/>
          <p:cNvSpPr txBox="1"/>
          <p:nvPr/>
        </p:nvSpPr>
        <p:spPr>
          <a:xfrm>
            <a:off x="-13717" y="195486"/>
            <a:ext cx="9144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err="1">
                <a:solidFill>
                  <a:srgbClr val="FFFF66"/>
                </a:solidFill>
                <a:effectLst>
                  <a:outerShdw blurRad="38100" dist="38100" dir="2700000" algn="tl">
                    <a:srgbClr val="000000">
                      <a:alpha val="43137"/>
                    </a:srgbClr>
                  </a:outerShdw>
                </a:effectLst>
                <a:latin typeface="Rockwell" pitchFamily="18" charset="0"/>
              </a:rPr>
              <a:t>Devant</a:t>
            </a:r>
            <a:r>
              <a:rPr lang="en-US" sz="3600" b="1" dirty="0">
                <a:solidFill>
                  <a:srgbClr val="FFFF66"/>
                </a:solidFill>
                <a:effectLst>
                  <a:outerShdw blurRad="38100" dist="38100" dir="2700000" algn="tl">
                    <a:srgbClr val="000000">
                      <a:alpha val="43137"/>
                    </a:srgbClr>
                  </a:outerShdw>
                </a:effectLst>
                <a:latin typeface="Rockwell" pitchFamily="18" charset="0"/>
              </a:rPr>
              <a:t> Ponce Pilate</a:t>
            </a:r>
          </a:p>
        </p:txBody>
      </p:sp>
      <p:pic>
        <p:nvPicPr>
          <p:cNvPr id="3" name="Picture 2" descr="tableau montrant Ponce Pilate prÃ©sentant JÃ©sus de Nazareth aux habitants de JÃ©rusal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5790" y="1203598"/>
            <a:ext cx="4212420" cy="3226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44008" y="4430133"/>
            <a:ext cx="2106210" cy="307777"/>
          </a:xfrm>
          <a:prstGeom prst="rect">
            <a:avLst/>
          </a:prstGeom>
          <a:noFill/>
        </p:spPr>
        <p:txBody>
          <a:bodyPr wrap="square" rtlCol="0">
            <a:spAutoFit/>
          </a:bodyPr>
          <a:lstStyle/>
          <a:p>
            <a:pPr algn="r"/>
            <a:r>
              <a:rPr lang="fr-FR" sz="1400" i="1" dirty="0">
                <a:solidFill>
                  <a:schemeClr val="bg1">
                    <a:lumMod val="95000"/>
                  </a:schemeClr>
                </a:solidFill>
              </a:rPr>
              <a:t>Ecce Homo</a:t>
            </a:r>
            <a:r>
              <a:rPr lang="fr-FR" sz="1400" dirty="0">
                <a:solidFill>
                  <a:schemeClr val="bg1">
                    <a:lumMod val="95000"/>
                  </a:schemeClr>
                </a:solidFill>
              </a:rPr>
              <a:t>,</a:t>
            </a:r>
            <a:r>
              <a:rPr lang="fr-FR" sz="1400" i="1" dirty="0">
                <a:solidFill>
                  <a:schemeClr val="bg1">
                    <a:lumMod val="95000"/>
                  </a:schemeClr>
                </a:solidFill>
              </a:rPr>
              <a:t> </a:t>
            </a:r>
            <a:r>
              <a:rPr lang="fr-FR" sz="1400" dirty="0">
                <a:solidFill>
                  <a:schemeClr val="bg1">
                    <a:lumMod val="95000"/>
                  </a:schemeClr>
                </a:solidFill>
              </a:rPr>
              <a:t>Antonio </a:t>
            </a:r>
            <a:r>
              <a:rPr lang="fr-FR" sz="1400" dirty="0" err="1">
                <a:solidFill>
                  <a:schemeClr val="bg1">
                    <a:lumMod val="95000"/>
                  </a:schemeClr>
                </a:solidFill>
              </a:rPr>
              <a:t>Ciseri</a:t>
            </a:r>
            <a:endParaRPr lang="fr-FR" sz="1400" dirty="0">
              <a:solidFill>
                <a:schemeClr val="bg1">
                  <a:lumMod val="95000"/>
                </a:schemeClr>
              </a:solidFill>
            </a:endParaRPr>
          </a:p>
        </p:txBody>
      </p:sp>
    </p:spTree>
    <p:extLst>
      <p:ext uri="{BB962C8B-B14F-4D97-AF65-F5344CB8AC3E}">
        <p14:creationId xmlns:p14="http://schemas.microsoft.com/office/powerpoint/2010/main" val="402780785"/>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35734</TotalTime>
  <Words>8902</Words>
  <Application>Microsoft Office PowerPoint</Application>
  <PresentationFormat>On-screen Show (16:9)</PresentationFormat>
  <Paragraphs>1086</Paragraphs>
  <Slides>75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75</vt:i4>
      </vt:variant>
    </vt:vector>
  </HeadingPairs>
  <TitlesOfParts>
    <vt:vector size="89" baseType="lpstr">
      <vt:lpstr>Batang</vt:lpstr>
      <vt:lpstr>Arial</vt:lpstr>
      <vt:lpstr>Broadway</vt:lpstr>
      <vt:lpstr>Calibri</vt:lpstr>
      <vt:lpstr>Charlemagne Std</vt:lpstr>
      <vt:lpstr>Comic Sans MS</vt:lpstr>
      <vt:lpstr>Georgia</vt:lpstr>
      <vt:lpstr>Rockwell</vt:lpstr>
      <vt:lpstr>Segoe Print</vt:lpstr>
      <vt:lpstr>Segoe UI</vt:lpstr>
      <vt:lpstr>Segoe UI Symbol</vt:lpstr>
      <vt:lpstr>Times New Roman</vt:lpstr>
      <vt:lpstr>Trueno</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Fawzi</dc:creator>
  <cp:lastModifiedBy>Neil Pritchard</cp:lastModifiedBy>
  <cp:revision>1544</cp:revision>
  <dcterms:created xsi:type="dcterms:W3CDTF">2018-04-25T09:15:37Z</dcterms:created>
  <dcterms:modified xsi:type="dcterms:W3CDTF">2021-06-02T00:40:44Z</dcterms:modified>
</cp:coreProperties>
</file>