
<file path=[Content_Types].xml><?xml version="1.0" encoding="utf-8"?>
<Types xmlns="http://schemas.openxmlformats.org/package/2006/content-types">
  <Default Extension="mpeg" ContentType="vide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23"/>
  </p:notesMasterIdLst>
  <p:sldIdLst>
    <p:sldId id="409" r:id="rId2"/>
    <p:sldId id="410" r:id="rId3"/>
    <p:sldId id="416" r:id="rId4"/>
    <p:sldId id="415" r:id="rId5"/>
    <p:sldId id="359" r:id="rId6"/>
    <p:sldId id="411" r:id="rId7"/>
    <p:sldId id="412" r:id="rId8"/>
    <p:sldId id="418" r:id="rId9"/>
    <p:sldId id="343" r:id="rId10"/>
    <p:sldId id="420" r:id="rId11"/>
    <p:sldId id="421" r:id="rId12"/>
    <p:sldId id="419" r:id="rId13"/>
    <p:sldId id="422" r:id="rId14"/>
    <p:sldId id="388" r:id="rId15"/>
    <p:sldId id="417" r:id="rId16"/>
    <p:sldId id="426" r:id="rId17"/>
    <p:sldId id="425" r:id="rId18"/>
    <p:sldId id="427" r:id="rId19"/>
    <p:sldId id="428" r:id="rId20"/>
    <p:sldId id="413" r:id="rId21"/>
    <p:sldId id="278" r:id="rId22"/>
  </p:sldIdLst>
  <p:sldSz cx="9144000" cy="5143500" type="screen16x9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5C6FF"/>
    <a:srgbClr val="00FA71"/>
    <a:srgbClr val="FF7DFF"/>
    <a:srgbClr val="FF3300"/>
    <a:srgbClr val="2DFFAA"/>
    <a:srgbClr val="75DBFF"/>
    <a:srgbClr val="FFFF66"/>
    <a:srgbClr val="00BBFE"/>
    <a:srgbClr val="FFFFCC"/>
    <a:srgbClr val="4CDB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750" autoAdjust="0"/>
    <p:restoredTop sz="94660"/>
  </p:normalViewPr>
  <p:slideViewPr>
    <p:cSldViewPr>
      <p:cViewPr varScale="1">
        <p:scale>
          <a:sx n="99" d="100"/>
          <a:sy n="99" d="100"/>
        </p:scale>
        <p:origin x="-810" y="-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FAC9A5-DC44-4CC7-B042-5BD108FD9C0F}" type="datetimeFigureOut">
              <a:rPr lang="fr-FR" smtClean="0"/>
              <a:t>02/07/2018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 dirty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BABF3E-8FE9-4E35-888C-15CEC1F55A3F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820522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11E1A-7A47-4973-8913-EF290B5AE443}" type="datetime1">
              <a:rPr lang="fr-FR" smtClean="0"/>
              <a:t>02/07/2018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9FF85-A8E4-4662-9A25-7E1193D20439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725745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DC7E7-9CCE-4247-AFD4-7019BE3A348E}" type="datetime1">
              <a:rPr lang="fr-FR" smtClean="0"/>
              <a:t>02/07/2018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9FF85-A8E4-4662-9A25-7E1193D20439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397688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154782"/>
            <a:ext cx="2057400" cy="329088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154782"/>
            <a:ext cx="6019800" cy="3290888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B3684-9E31-4C2B-8548-940644A62F6E}" type="datetime1">
              <a:rPr lang="fr-FR" smtClean="0"/>
              <a:t>02/07/2018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9FF85-A8E4-4662-9A25-7E1193D20439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825409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19BAB-F514-4A2F-A90F-F5D8A5875A1A}" type="datetime1">
              <a:rPr lang="fr-FR" smtClean="0"/>
              <a:t>02/07/2018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9FF85-A8E4-4662-9A25-7E1193D20439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195836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1D7B2-BB6D-4D8F-904E-A22B3C3BD2C6}" type="datetime1">
              <a:rPr lang="fr-FR" smtClean="0"/>
              <a:t>02/07/2018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9FF85-A8E4-4662-9A25-7E1193D20439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057778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900114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900114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F59EF-FAD3-49F8-8C8F-066E50A9C69A}" type="datetime1">
              <a:rPr lang="fr-FR" smtClean="0"/>
              <a:t>02/07/2018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9FF85-A8E4-4662-9A25-7E1193D20439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881596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F9591-160C-46D2-9916-1DB2455EA312}" type="datetime1">
              <a:rPr lang="fr-FR" smtClean="0"/>
              <a:t>02/07/2018</a:t>
            </a:fld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9FF85-A8E4-4662-9A25-7E1193D20439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516647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1E73C-51F2-40DC-B466-8AD9774A0422}" type="datetime1">
              <a:rPr lang="fr-FR" smtClean="0"/>
              <a:t>02/07/2018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9FF85-A8E4-4662-9A25-7E1193D20439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797755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14916-FAA4-47D4-944E-A851518E2C5F}" type="datetime1">
              <a:rPr lang="fr-FR" smtClean="0"/>
              <a:t>02/07/2018</a:t>
            </a:fld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9FF85-A8E4-4662-9A25-7E1193D20439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379556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3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56C37-1DB1-4111-8C3A-E833CBAF381D}" type="datetime1">
              <a:rPr lang="fr-FR" smtClean="0"/>
              <a:t>02/07/2018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9FF85-A8E4-4662-9A25-7E1193D20439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866968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3F615-363C-4F2C-8F64-9D07CC61B276}" type="datetime1">
              <a:rPr lang="fr-FR" smtClean="0"/>
              <a:t>02/07/2018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9FF85-A8E4-4662-9A25-7E1193D20439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878552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5C2D4E-75E4-4245-83FA-A922A0244CEF}" type="datetime1">
              <a:rPr lang="fr-FR" smtClean="0"/>
              <a:t>02/07/2018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09FF85-A8E4-4662-9A25-7E1193D20439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51642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eg"/><Relationship Id="rId1" Type="http://schemas.openxmlformats.org/officeDocument/2006/relationships/video" Target="NULL" TargetMode="Externa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microsoft.com/office/2007/relationships/hdphoto" Target="../media/hdphoto8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microsoft.com/office/2007/relationships/hdphoto" Target="../media/hdphoto8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eg"/><Relationship Id="rId1" Type="http://schemas.microsoft.com/office/2007/relationships/media" Target="../media/media2.mpe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ake with Mountain Scenery Video Background.mpeg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0030.2736" end="2446.409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2103340" y="915566"/>
            <a:ext cx="4937319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i="1" dirty="0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ueno" pitchFamily="50" charset="0"/>
              </a:rPr>
              <a:t>Le Calendrier</a:t>
            </a:r>
          </a:p>
          <a:p>
            <a:pPr algn="ctr"/>
            <a:r>
              <a:rPr lang="fr-FR" sz="4400" i="1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ueno" pitchFamily="50" charset="0"/>
              </a:rPr>
              <a:t>d</a:t>
            </a:r>
            <a:r>
              <a:rPr lang="fr-FR" sz="4400" i="1" dirty="0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ueno" pitchFamily="50" charset="0"/>
              </a:rPr>
              <a:t>e</a:t>
            </a:r>
          </a:p>
          <a:p>
            <a:pPr algn="ctr"/>
            <a:r>
              <a:rPr lang="fr-FR" sz="4400" i="1" dirty="0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ueno" pitchFamily="50" charset="0"/>
              </a:rPr>
              <a:t>l’Alliance</a:t>
            </a:r>
          </a:p>
          <a:p>
            <a:pPr algn="ctr"/>
            <a:r>
              <a:rPr lang="fr-FR" sz="4400" i="1" dirty="0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ueno" pitchFamily="50" charset="0"/>
              </a:rPr>
              <a:t>#10</a:t>
            </a:r>
            <a:endParaRPr lang="fr-FR" sz="4400" i="1" dirty="0"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ueno" pitchFamily="50" charset="0"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9FF85-A8E4-4662-9A25-7E1193D20439}" type="slidenum">
              <a:rPr lang="fr-FR" smtClean="0"/>
              <a:t>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8907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3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3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 mute="1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2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323528" y="411510"/>
            <a:ext cx="442798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fr-FR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 Nous </a:t>
            </a:r>
            <a:r>
              <a:rPr lang="fr-FR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avons donc poursuivi notre </a:t>
            </a:r>
            <a:r>
              <a:rPr lang="fr-FR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travail</a:t>
            </a:r>
            <a:r>
              <a:rPr lang="fr-FR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la moitié des hommes gardant la lance à la main </a:t>
            </a:r>
            <a:r>
              <a:rPr lang="fr-FR" dirty="0">
                <a:solidFill>
                  <a:srgbClr val="FF7D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depuis le lever de l'aurore </a:t>
            </a:r>
            <a:r>
              <a:rPr lang="fr-FR" dirty="0">
                <a:solidFill>
                  <a:srgbClr val="00FA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jusqu'à l'apparition des étoiles</a:t>
            </a:r>
            <a:r>
              <a:rPr lang="fr-FR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 »</a:t>
            </a:r>
          </a:p>
          <a:p>
            <a:pPr lvl="0" algn="ctr"/>
            <a:r>
              <a:rPr lang="fr-FR" sz="16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fr-FR" sz="1600" dirty="0" err="1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</a:t>
            </a:r>
            <a:r>
              <a:rPr lang="fr-FR" sz="1600" u="sng" dirty="0" err="1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fr-FR" sz="1600" dirty="0" err="1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emYah</a:t>
            </a:r>
            <a:r>
              <a:rPr lang="fr-FR" sz="16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/Néhémie 4.21)</a:t>
            </a:r>
            <a:endParaRPr lang="fr-FR" sz="16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val 7"/>
          <p:cNvSpPr/>
          <p:nvPr/>
        </p:nvSpPr>
        <p:spPr>
          <a:xfrm>
            <a:off x="3102388" y="1963214"/>
            <a:ext cx="3135295" cy="3017490"/>
          </a:xfrm>
          <a:prstGeom prst="ellipse">
            <a:avLst/>
          </a:prstGeom>
          <a:gradFill flip="none" rotWithShape="1">
            <a:gsLst>
              <a:gs pos="48000">
                <a:srgbClr val="ABE9FF"/>
              </a:gs>
              <a:gs pos="99000">
                <a:srgbClr val="002060"/>
              </a:gs>
              <a:gs pos="51000">
                <a:srgbClr val="002060"/>
              </a:gs>
            </a:gsLst>
            <a:lin ang="5400000" scaled="1"/>
            <a:tileRect/>
          </a:gradFill>
          <a:ln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Triangle 9"/>
          <p:cNvSpPr/>
          <p:nvPr/>
        </p:nvSpPr>
        <p:spPr>
          <a:xfrm>
            <a:off x="2687610" y="3128940"/>
            <a:ext cx="1972506" cy="328658"/>
          </a:xfrm>
          <a:prstGeom prst="rtTriangle">
            <a:avLst/>
          </a:prstGeom>
          <a:solidFill>
            <a:srgbClr val="FF7DFF"/>
          </a:solidFill>
          <a:ln w="952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12"/>
          <p:cNvSpPr/>
          <p:nvPr/>
        </p:nvSpPr>
        <p:spPr>
          <a:xfrm flipH="1">
            <a:off x="4660116" y="3128940"/>
            <a:ext cx="1990508" cy="328658"/>
          </a:xfrm>
          <a:prstGeom prst="rtTriangle">
            <a:avLst/>
          </a:prstGeom>
          <a:solidFill>
            <a:srgbClr val="00FA7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525818" y="2510351"/>
            <a:ext cx="2288433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20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Jour</a:t>
            </a:r>
          </a:p>
          <a:p>
            <a:pPr algn="ctr"/>
            <a:r>
              <a:rPr lang="fr-FR" sz="20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(soleil)</a:t>
            </a:r>
            <a:endParaRPr lang="fr-FR" sz="2000" b="1" dirty="0">
              <a:ln w="11430"/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Segoe Print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459188" y="3876290"/>
            <a:ext cx="2421694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2000" b="1" dirty="0" smtClean="0">
                <a:ln w="11430"/>
                <a:solidFill>
                  <a:schemeClr val="bg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Nuit</a:t>
            </a:r>
          </a:p>
          <a:p>
            <a:pPr algn="ctr"/>
            <a:r>
              <a:rPr lang="fr-FR" sz="2000" b="1" dirty="0" smtClean="0">
                <a:ln w="11430"/>
                <a:solidFill>
                  <a:schemeClr val="bg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(étoiles)</a:t>
            </a:r>
          </a:p>
          <a:p>
            <a:pPr algn="ctr"/>
            <a:endParaRPr lang="fr-FR" sz="2000" b="1" dirty="0">
              <a:ln w="11430"/>
              <a:solidFill>
                <a:schemeClr val="bg2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Segoe Print" pitchFamily="2" charset="0"/>
            </a:endParaRPr>
          </a:p>
        </p:txBody>
      </p:sp>
      <p:sp>
        <p:nvSpPr>
          <p:cNvPr id="14" name="Curved Down Arrow 8"/>
          <p:cNvSpPr/>
          <p:nvPr/>
        </p:nvSpPr>
        <p:spPr>
          <a:xfrm>
            <a:off x="2471585" y="1839305"/>
            <a:ext cx="4846217" cy="1618293"/>
          </a:xfrm>
          <a:prstGeom prst="curvedDownArrow">
            <a:avLst>
              <a:gd name="adj1" fmla="val 10910"/>
              <a:gd name="adj2" fmla="val 50000"/>
              <a:gd name="adj3" fmla="val 42838"/>
            </a:avLst>
          </a:prstGeom>
          <a:gradFill flip="none" rotWithShape="1">
            <a:gsLst>
              <a:gs pos="100000">
                <a:srgbClr val="00FA71"/>
              </a:gs>
              <a:gs pos="0">
                <a:srgbClr val="FF7DFF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rgbClr val="00FA71"/>
              </a:solidFill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599378" y="2566766"/>
            <a:ext cx="21602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solidFill>
                  <a:srgbClr val="33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lang="fr-FR" b="1" dirty="0" smtClean="0">
                <a:solidFill>
                  <a:srgbClr val="FF7D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Crépuscule du matin</a:t>
            </a:r>
          </a:p>
          <a:p>
            <a:pPr algn="ctr"/>
            <a:r>
              <a:rPr lang="fr-FR" b="1" dirty="0" smtClean="0">
                <a:solidFill>
                  <a:srgbClr val="FF7D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(aurore)</a:t>
            </a:r>
            <a:endParaRPr lang="fr-FR" b="1" dirty="0">
              <a:solidFill>
                <a:srgbClr val="FF7D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7114071" y="2843765"/>
            <a:ext cx="201622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solidFill>
                  <a:srgbClr val="33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lang="fr-FR" b="1" dirty="0" smtClean="0">
                <a:solidFill>
                  <a:srgbClr val="00FA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Crépuscule du soir</a:t>
            </a: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9FF85-A8E4-4662-9A25-7E1193D20439}" type="slidenum">
              <a:rPr lang="fr-FR" smtClean="0">
                <a:solidFill>
                  <a:schemeClr val="bg1">
                    <a:lumMod val="85000"/>
                  </a:schemeClr>
                </a:solidFill>
              </a:rPr>
              <a:t>10</a:t>
            </a:fld>
            <a:endParaRPr lang="fr-FR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7027008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 animBg="1"/>
      <p:bldP spid="6" grpId="0" animBg="1"/>
      <p:bldP spid="7" grpId="0" animBg="1"/>
      <p:bldP spid="8" grpId="0"/>
      <p:bldP spid="9" grpId="0"/>
      <p:bldP spid="14" grpId="0" animBg="1"/>
      <p:bldP spid="16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2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186002" y="267494"/>
            <a:ext cx="457116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fr-FR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 passage nous apprend que les ouvriers, bâtisseurs de la muraille de Jérusalem, ne rentraient </a:t>
            </a:r>
            <a:r>
              <a:rPr lang="fr-FR" u="sng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 avant la nuit</a:t>
            </a:r>
            <a:r>
              <a:rPr lang="fr-FR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fr-FR" sz="16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val 7"/>
          <p:cNvSpPr/>
          <p:nvPr/>
        </p:nvSpPr>
        <p:spPr>
          <a:xfrm>
            <a:off x="3102388" y="1963214"/>
            <a:ext cx="3135295" cy="3017490"/>
          </a:xfrm>
          <a:prstGeom prst="ellipse">
            <a:avLst/>
          </a:prstGeom>
          <a:gradFill flip="none" rotWithShape="1">
            <a:gsLst>
              <a:gs pos="48000">
                <a:srgbClr val="ABE9FF"/>
              </a:gs>
              <a:gs pos="99000">
                <a:srgbClr val="002060"/>
              </a:gs>
              <a:gs pos="51000">
                <a:srgbClr val="002060"/>
              </a:gs>
            </a:gsLst>
            <a:lin ang="5400000" scaled="1"/>
            <a:tileRect/>
          </a:gradFill>
          <a:ln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Triangle 9"/>
          <p:cNvSpPr/>
          <p:nvPr/>
        </p:nvSpPr>
        <p:spPr>
          <a:xfrm>
            <a:off x="2687610" y="3128940"/>
            <a:ext cx="1972506" cy="328658"/>
          </a:xfrm>
          <a:prstGeom prst="rtTriangle">
            <a:avLst/>
          </a:prstGeom>
          <a:solidFill>
            <a:srgbClr val="FF7DFF"/>
          </a:solidFill>
          <a:ln w="952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12"/>
          <p:cNvSpPr/>
          <p:nvPr/>
        </p:nvSpPr>
        <p:spPr>
          <a:xfrm flipH="1">
            <a:off x="4660116" y="3128940"/>
            <a:ext cx="1990508" cy="328658"/>
          </a:xfrm>
          <a:prstGeom prst="rtTriangle">
            <a:avLst/>
          </a:prstGeom>
          <a:solidFill>
            <a:srgbClr val="00FA7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525818" y="2510351"/>
            <a:ext cx="2288433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20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Jour</a:t>
            </a:r>
          </a:p>
          <a:p>
            <a:pPr algn="ctr"/>
            <a:r>
              <a:rPr lang="fr-FR" sz="20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(soleil)</a:t>
            </a:r>
            <a:endParaRPr lang="fr-FR" sz="2000" b="1" dirty="0">
              <a:ln w="11430"/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Segoe Print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459188" y="3876290"/>
            <a:ext cx="2421694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2000" b="1" dirty="0" smtClean="0">
                <a:ln w="11430"/>
                <a:solidFill>
                  <a:schemeClr val="bg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Nuit</a:t>
            </a:r>
          </a:p>
          <a:p>
            <a:pPr algn="ctr"/>
            <a:r>
              <a:rPr lang="fr-FR" sz="2000" b="1" dirty="0" smtClean="0">
                <a:ln w="11430"/>
                <a:solidFill>
                  <a:schemeClr val="bg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(étoiles)</a:t>
            </a:r>
          </a:p>
          <a:p>
            <a:pPr algn="ctr"/>
            <a:endParaRPr lang="fr-FR" sz="2000" b="1" dirty="0">
              <a:ln w="11430"/>
              <a:solidFill>
                <a:schemeClr val="bg2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Segoe Print" pitchFamily="2" charset="0"/>
            </a:endParaRPr>
          </a:p>
        </p:txBody>
      </p:sp>
      <p:sp>
        <p:nvSpPr>
          <p:cNvPr id="14" name="Curved Down Arrow 8"/>
          <p:cNvSpPr/>
          <p:nvPr/>
        </p:nvSpPr>
        <p:spPr>
          <a:xfrm>
            <a:off x="2471585" y="1839305"/>
            <a:ext cx="4846217" cy="1618293"/>
          </a:xfrm>
          <a:prstGeom prst="curvedDownArrow">
            <a:avLst>
              <a:gd name="adj1" fmla="val 10910"/>
              <a:gd name="adj2" fmla="val 50000"/>
              <a:gd name="adj3" fmla="val 42838"/>
            </a:avLst>
          </a:prstGeom>
          <a:gradFill flip="none" rotWithShape="1">
            <a:gsLst>
              <a:gs pos="100000">
                <a:srgbClr val="00FA71"/>
              </a:gs>
              <a:gs pos="0">
                <a:srgbClr val="FF7DFF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rgbClr val="00FA71"/>
              </a:solidFill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599378" y="2566766"/>
            <a:ext cx="21602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solidFill>
                  <a:srgbClr val="33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lang="fr-FR" b="1" dirty="0" smtClean="0">
                <a:solidFill>
                  <a:srgbClr val="FF7D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Crépuscule du matin</a:t>
            </a:r>
          </a:p>
          <a:p>
            <a:pPr algn="ctr"/>
            <a:r>
              <a:rPr lang="fr-FR" b="1" dirty="0" smtClean="0">
                <a:solidFill>
                  <a:srgbClr val="FF7D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(aurore)</a:t>
            </a:r>
            <a:endParaRPr lang="fr-FR" b="1" dirty="0">
              <a:solidFill>
                <a:srgbClr val="FF7D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7114071" y="2843765"/>
            <a:ext cx="201622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solidFill>
                  <a:srgbClr val="33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lang="fr-FR" b="1" dirty="0" smtClean="0">
                <a:solidFill>
                  <a:srgbClr val="00FA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Crépuscule du soir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894693" y="899133"/>
            <a:ext cx="422734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fr-FR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Donc, les portes </a:t>
            </a:r>
            <a:r>
              <a:rPr lang="fr-FR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restaient </a:t>
            </a:r>
            <a:r>
              <a:rPr lang="fr-FR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ouvertes jusqu'à ce que tout le monde soit en sécurité dans la ville.</a:t>
            </a:r>
            <a:endParaRPr lang="fr-FR" sz="16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9FF85-A8E4-4662-9A25-7E1193D20439}" type="slidenum">
              <a:rPr lang="fr-FR" smtClean="0">
                <a:solidFill>
                  <a:schemeClr val="bg1">
                    <a:lumMod val="85000"/>
                  </a:schemeClr>
                </a:solidFill>
              </a:rPr>
              <a:t>11</a:t>
            </a:fld>
            <a:endParaRPr lang="fr-FR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8095181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Image result for joshua   And it came to pass about the time of shutting of the gate, when it was dark,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772"/>
          <a:stretch/>
        </p:blipFill>
        <p:spPr bwMode="auto">
          <a:xfrm>
            <a:off x="0" y="0"/>
            <a:ext cx="9144000" cy="5168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86002" y="267494"/>
            <a:ext cx="517808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fr-FR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L’ordre de </a:t>
            </a:r>
            <a:r>
              <a:rPr lang="fr-FR" dirty="0" err="1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</a:t>
            </a:r>
            <a:r>
              <a:rPr lang="fr-FR" u="sng" dirty="0" err="1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fr-FR" dirty="0" err="1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emYah</a:t>
            </a:r>
            <a:r>
              <a:rPr lang="fr-FR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fr-FR" u="sng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fermer les portes</a:t>
            </a:r>
            <a:r>
              <a:rPr lang="fr-FR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la ville </a:t>
            </a:r>
            <a:r>
              <a:rPr lang="fr-FR" dirty="0" smtClean="0">
                <a:solidFill>
                  <a:srgbClr val="00FA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à la tombée de la nuit </a:t>
            </a:r>
            <a:r>
              <a:rPr lang="fr-FR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n’est pas original.</a:t>
            </a:r>
          </a:p>
          <a:p>
            <a:pPr lvl="0" algn="ctr"/>
            <a:r>
              <a:rPr lang="fr-FR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Ceci était une pratique courante.</a:t>
            </a:r>
          </a:p>
        </p:txBody>
      </p:sp>
      <p:sp>
        <p:nvSpPr>
          <p:cNvPr id="5" name="Rectangle 4"/>
          <p:cNvSpPr/>
          <p:nvPr/>
        </p:nvSpPr>
        <p:spPr>
          <a:xfrm>
            <a:off x="1983066" y="1456497"/>
            <a:ext cx="517808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fr-FR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 Et</a:t>
            </a:r>
            <a:r>
              <a:rPr lang="fr-FR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au moment où l'on allait </a:t>
            </a:r>
            <a:r>
              <a:rPr lang="fr-FR" u="sng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fermer la porte</a:t>
            </a:r>
            <a:r>
              <a:rPr lang="fr-FR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dirty="0">
                <a:solidFill>
                  <a:srgbClr val="00FA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à la tombée de la nuit</a:t>
            </a:r>
            <a:r>
              <a:rPr lang="fr-FR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ils sont sortis</a:t>
            </a:r>
            <a:r>
              <a:rPr lang="fr-FR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 »</a:t>
            </a:r>
          </a:p>
          <a:p>
            <a:pPr lvl="0" algn="ctr"/>
            <a:r>
              <a:rPr lang="fr-FR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fr-FR" dirty="0" err="1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Yehoshua</a:t>
            </a:r>
            <a:r>
              <a:rPr lang="fr-FR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/Josué 2.5) </a:t>
            </a:r>
            <a:endParaRPr lang="fr-FR" sz="16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Virage 1"/>
          <p:cNvSpPr/>
          <p:nvPr/>
        </p:nvSpPr>
        <p:spPr>
          <a:xfrm flipV="1">
            <a:off x="1460485" y="1241263"/>
            <a:ext cx="504056" cy="775189"/>
          </a:xfrm>
          <a:prstGeom prst="bentArrow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281402" y="3147814"/>
            <a:ext cx="66182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fr-FR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Cela </a:t>
            </a:r>
            <a:r>
              <a:rPr lang="fr-FR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permettait </a:t>
            </a:r>
            <a:r>
              <a:rPr lang="fr-FR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aux travailleurs, aux voyageurs </a:t>
            </a:r>
            <a:r>
              <a:rPr lang="fr-FR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aux traînards d’entrer </a:t>
            </a:r>
            <a:r>
              <a:rPr lang="fr-FR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dans </a:t>
            </a:r>
            <a:r>
              <a:rPr lang="fr-FR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l’enceinte </a:t>
            </a:r>
            <a:r>
              <a:rPr lang="fr-FR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la ville </a:t>
            </a:r>
            <a:r>
              <a:rPr lang="fr-FR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être </a:t>
            </a:r>
            <a:r>
              <a:rPr lang="fr-FR" u="sng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protégés</a:t>
            </a:r>
            <a:r>
              <a:rPr lang="fr-FR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fr-FR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Flèche vers le bas 2"/>
          <p:cNvSpPr/>
          <p:nvPr/>
        </p:nvSpPr>
        <p:spPr>
          <a:xfrm>
            <a:off x="4419713" y="2539685"/>
            <a:ext cx="341624" cy="576064"/>
          </a:xfrm>
          <a:prstGeom prst="downArrow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9FF85-A8E4-4662-9A25-7E1193D20439}" type="slidenum">
              <a:rPr lang="fr-FR" smtClean="0">
                <a:solidFill>
                  <a:schemeClr val="bg1">
                    <a:lumMod val="85000"/>
                  </a:schemeClr>
                </a:solidFill>
              </a:rPr>
              <a:t>12</a:t>
            </a:fld>
            <a:endParaRPr lang="fr-FR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8033542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2" grpId="0" animBg="1"/>
      <p:bldP spid="7" grpId="0"/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346" y="-27806"/>
            <a:ext cx="9159346" cy="5194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2330624" y="409761"/>
            <a:ext cx="4427984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 </a:t>
            </a:r>
            <a:r>
              <a:rPr lang="fr-FR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 les avertis et leur dis : </a:t>
            </a:r>
            <a:r>
              <a:rPr lang="fr-FR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Pourquoi </a:t>
            </a:r>
            <a:r>
              <a:rPr lang="fr-FR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demeurez-vous devant la </a:t>
            </a:r>
            <a:r>
              <a:rPr lang="fr-FR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muraille ? </a:t>
            </a:r>
            <a:r>
              <a:rPr lang="fr-FR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 vous le faites encore, je mettrai la main sur vous</a:t>
            </a:r>
            <a:r>
              <a:rPr lang="fr-FR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fr-FR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Depuis ce temps-là, ils ne vinrent plus </a:t>
            </a:r>
            <a:r>
              <a:rPr lang="fr-FR" dirty="0">
                <a:solidFill>
                  <a:srgbClr val="00FA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pendant </a:t>
            </a:r>
            <a:r>
              <a:rPr lang="fr-FR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</a:t>
            </a:r>
            <a:r>
              <a:rPr lang="fr-FR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shabbat</a:t>
            </a:r>
            <a:r>
              <a:rPr lang="fr-FR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»</a:t>
            </a:r>
          </a:p>
          <a:p>
            <a:pPr lvl="0" algn="ctr"/>
            <a:r>
              <a:rPr lang="fr-FR" sz="16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fr-FR" sz="1600" dirty="0" err="1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</a:t>
            </a:r>
            <a:r>
              <a:rPr lang="fr-FR" sz="1600" u="sng" dirty="0" err="1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fr-FR" sz="1600" dirty="0" err="1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emYah</a:t>
            </a:r>
            <a:r>
              <a:rPr lang="fr-FR" sz="16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/Néhémie 13.21)</a:t>
            </a:r>
            <a:endParaRPr lang="fr-FR" sz="16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lèche vers le bas 3"/>
          <p:cNvSpPr/>
          <p:nvPr/>
        </p:nvSpPr>
        <p:spPr>
          <a:xfrm>
            <a:off x="4337720" y="2387230"/>
            <a:ext cx="413792" cy="648072"/>
          </a:xfrm>
          <a:prstGeom prst="downArrow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/>
          <p:cNvSpPr/>
          <p:nvPr/>
        </p:nvSpPr>
        <p:spPr>
          <a:xfrm>
            <a:off x="2105218" y="3218073"/>
            <a:ext cx="48787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fr-FR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 portes de la cité ne doivent</a:t>
            </a:r>
          </a:p>
          <a:p>
            <a:pPr lvl="0" algn="ctr"/>
            <a:r>
              <a:rPr lang="fr-FR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 ÊTRE OUVERTES pendant le </a:t>
            </a:r>
            <a:r>
              <a:rPr lang="fr-FR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shabbat</a:t>
            </a:r>
            <a:r>
              <a:rPr lang="fr-FR" dirty="0" smtClean="0">
                <a:solidFill>
                  <a:srgbClr val="00FA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fr-FR" sz="1600" dirty="0">
              <a:solidFill>
                <a:srgbClr val="00FA7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9FF85-A8E4-4662-9A25-7E1193D20439}" type="slidenum">
              <a:rPr lang="fr-FR" smtClean="0">
                <a:solidFill>
                  <a:schemeClr val="bg1">
                    <a:lumMod val="85000"/>
                  </a:schemeClr>
                </a:solidFill>
              </a:rPr>
              <a:t>13</a:t>
            </a:fld>
            <a:endParaRPr lang="fr-FR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7076951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Image result for background ppt journ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724" y="-13494"/>
            <a:ext cx="9172724" cy="5178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Virage 1"/>
          <p:cNvSpPr/>
          <p:nvPr/>
        </p:nvSpPr>
        <p:spPr>
          <a:xfrm flipH="1">
            <a:off x="6440315" y="3672172"/>
            <a:ext cx="648072" cy="351995"/>
          </a:xfrm>
          <a:prstGeom prst="bentArrow">
            <a:avLst/>
          </a:prstGeom>
          <a:solidFill>
            <a:schemeClr val="bg1">
              <a:lumMod val="65000"/>
            </a:schemeClr>
          </a:solidFill>
          <a:ln w="952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3264012" y="3561481"/>
            <a:ext cx="3122246" cy="36933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Être dans l’ombre &lt;</a:t>
            </a:r>
            <a:r>
              <a:rPr lang="fr-F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tsalal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179511" y="267494"/>
            <a:ext cx="3464309" cy="36933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Être dans l’ombre &lt;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tsalal</a:t>
            </a:r>
            <a:r>
              <a:rPr lang="fr-FR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6751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164652" y="2644751"/>
            <a:ext cx="7560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Dictionnaire hébreu Sander et </a:t>
            </a:r>
            <a:r>
              <a:rPr lang="fr-FR" dirty="0" err="1" smtClean="0"/>
              <a:t>Trenel</a:t>
            </a:r>
            <a:r>
              <a:rPr lang="fr-FR" dirty="0" smtClean="0"/>
              <a:t> (1859) : être ombragé, couvert d’ombre</a:t>
            </a:r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179512" y="722695"/>
            <a:ext cx="89274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Dictionnaire Edward Leigh (1712) : couvert par en-haut</a:t>
            </a:r>
            <a:endParaRPr lang="fr-FR" sz="1600" dirty="0"/>
          </a:p>
        </p:txBody>
      </p:sp>
      <p:sp>
        <p:nvSpPr>
          <p:cNvPr id="10" name="ZoneTexte 9"/>
          <p:cNvSpPr txBox="1"/>
          <p:nvPr/>
        </p:nvSpPr>
        <p:spPr>
          <a:xfrm>
            <a:off x="165630" y="1086794"/>
            <a:ext cx="8483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Lexique John </a:t>
            </a:r>
            <a:r>
              <a:rPr lang="fr-FR" dirty="0" err="1" smtClean="0"/>
              <a:t>Parkhurst</a:t>
            </a:r>
            <a:r>
              <a:rPr lang="fr-FR" dirty="0" smtClean="0"/>
              <a:t> (1762) : </a:t>
            </a:r>
            <a:r>
              <a:rPr lang="fr-FR" dirty="0"/>
              <a:t>être dans l’ombre, être </a:t>
            </a:r>
            <a:r>
              <a:rPr lang="fr-FR" dirty="0" smtClean="0"/>
              <a:t>submergé </a:t>
            </a:r>
            <a:r>
              <a:rPr lang="fr-FR" sz="1400" dirty="0" smtClean="0"/>
              <a:t>(racine primaire : Exo 15.10)</a:t>
            </a:r>
            <a:endParaRPr lang="fr-FR" sz="1400" dirty="0"/>
          </a:p>
        </p:txBody>
      </p:sp>
      <p:sp>
        <p:nvSpPr>
          <p:cNvPr id="11" name="ZoneTexte 10"/>
          <p:cNvSpPr txBox="1"/>
          <p:nvPr/>
        </p:nvSpPr>
        <p:spPr>
          <a:xfrm>
            <a:off x="165630" y="1474192"/>
            <a:ext cx="7560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Lexique Barker (1776) : commencer à être sombre, être dans l’ombre</a:t>
            </a:r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166304" y="1843524"/>
            <a:ext cx="8483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Lexique </a:t>
            </a:r>
            <a:r>
              <a:rPr lang="fr-FR" dirty="0" err="1" smtClean="0"/>
              <a:t>Gesenius</a:t>
            </a:r>
            <a:r>
              <a:rPr lang="fr-FR" dirty="0" smtClean="0"/>
              <a:t> (1810) : être ombragé, rendu sombre par les ombres ou les crépuscules</a:t>
            </a:r>
            <a:endParaRPr lang="fr-FR" dirty="0"/>
          </a:p>
        </p:txBody>
      </p:sp>
      <p:sp>
        <p:nvSpPr>
          <p:cNvPr id="13" name="ZoneTexte 12"/>
          <p:cNvSpPr txBox="1"/>
          <p:nvPr/>
        </p:nvSpPr>
        <p:spPr>
          <a:xfrm>
            <a:off x="179512" y="3035530"/>
            <a:ext cx="8940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Lexique Robinson (1906) : être ou devenir obscure</a:t>
            </a:r>
            <a:endParaRPr lang="fr-FR" dirty="0"/>
          </a:p>
        </p:txBody>
      </p:sp>
      <p:sp>
        <p:nvSpPr>
          <p:cNvPr id="15" name="Ellipse 14"/>
          <p:cNvSpPr/>
          <p:nvPr/>
        </p:nvSpPr>
        <p:spPr>
          <a:xfrm>
            <a:off x="3563888" y="1086794"/>
            <a:ext cx="1339235" cy="363926"/>
          </a:xfrm>
          <a:prstGeom prst="ellipse">
            <a:avLst/>
          </a:prstGeom>
          <a:noFill/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92D050"/>
              </a:solidFill>
            </a:endParaRPr>
          </a:p>
        </p:txBody>
      </p:sp>
      <p:sp>
        <p:nvSpPr>
          <p:cNvPr id="27" name="Espace réservé du numéro de diapositiv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9FF85-A8E4-4662-9A25-7E1193D20439}" type="slidenum">
              <a:rPr lang="fr-FR" smtClean="0">
                <a:solidFill>
                  <a:schemeClr val="bg1">
                    <a:lumMod val="50000"/>
                  </a:schemeClr>
                </a:solidFill>
              </a:rPr>
              <a:t>14</a:t>
            </a:fld>
            <a:endParaRPr lang="fr-FR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8" name="ZoneTexte 27"/>
          <p:cNvSpPr txBox="1"/>
          <p:nvPr/>
        </p:nvSpPr>
        <p:spPr>
          <a:xfrm>
            <a:off x="165630" y="2230524"/>
            <a:ext cx="90128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Lexique </a:t>
            </a:r>
            <a:r>
              <a:rPr lang="fr-FR" dirty="0" err="1" smtClean="0"/>
              <a:t>Selig</a:t>
            </a:r>
            <a:r>
              <a:rPr lang="fr-FR" dirty="0" smtClean="0"/>
              <a:t> Newman  (1832</a:t>
            </a:r>
            <a:r>
              <a:rPr lang="fr-FR" dirty="0"/>
              <a:t>) </a:t>
            </a:r>
            <a:r>
              <a:rPr lang="fr-FR" dirty="0" smtClean="0"/>
              <a:t>: être ombragé</a:t>
            </a:r>
            <a:endParaRPr lang="fr-FR" dirty="0"/>
          </a:p>
        </p:txBody>
      </p:sp>
      <p:sp>
        <p:nvSpPr>
          <p:cNvPr id="29" name="ZoneTexte 28"/>
          <p:cNvSpPr txBox="1"/>
          <p:nvPr/>
        </p:nvSpPr>
        <p:spPr>
          <a:xfrm>
            <a:off x="8649618" y="2081"/>
            <a:ext cx="490584" cy="2251189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glow rad="101600">
              <a:schemeClr val="accent6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wordArtVert"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Nouveau</a:t>
            </a:r>
            <a:endParaRPr lang="fr-FR" dirty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2662646" y="4080529"/>
            <a:ext cx="6481354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300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« Dès que les portes de Jérusalem commençaient à </a:t>
            </a:r>
            <a:r>
              <a:rPr lang="fr-FR" sz="1300" u="sng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s’assombrir</a:t>
            </a:r>
            <a:r>
              <a:rPr lang="fr-FR" sz="1300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… </a:t>
            </a:r>
            <a:r>
              <a:rPr lang="fr-FR" sz="1300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» (</a:t>
            </a:r>
            <a:r>
              <a:rPr lang="fr-FR" sz="1300" dirty="0" err="1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Neh</a:t>
            </a:r>
            <a:r>
              <a:rPr lang="fr-FR" sz="1300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13.19)</a:t>
            </a:r>
            <a:endParaRPr lang="fr-FR" sz="1300" dirty="0"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Ellipse 40"/>
          <p:cNvSpPr/>
          <p:nvPr/>
        </p:nvSpPr>
        <p:spPr>
          <a:xfrm>
            <a:off x="5364088" y="1479598"/>
            <a:ext cx="1368153" cy="363926"/>
          </a:xfrm>
          <a:prstGeom prst="ellipse">
            <a:avLst/>
          </a:prstGeom>
          <a:noFill/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92D050"/>
              </a:solidFill>
            </a:endParaRPr>
          </a:p>
        </p:txBody>
      </p:sp>
      <p:sp>
        <p:nvSpPr>
          <p:cNvPr id="42" name="Ellipse 41"/>
          <p:cNvSpPr/>
          <p:nvPr/>
        </p:nvSpPr>
        <p:spPr>
          <a:xfrm>
            <a:off x="3068727" y="1843524"/>
            <a:ext cx="999218" cy="363926"/>
          </a:xfrm>
          <a:prstGeom prst="ellipse">
            <a:avLst/>
          </a:prstGeom>
          <a:noFill/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92D050"/>
              </a:solidFill>
            </a:endParaRPr>
          </a:p>
        </p:txBody>
      </p:sp>
      <p:sp>
        <p:nvSpPr>
          <p:cNvPr id="43" name="Ellipse 42"/>
          <p:cNvSpPr/>
          <p:nvPr/>
        </p:nvSpPr>
        <p:spPr>
          <a:xfrm>
            <a:off x="3563889" y="2230524"/>
            <a:ext cx="1039358" cy="363926"/>
          </a:xfrm>
          <a:prstGeom prst="ellipse">
            <a:avLst/>
          </a:prstGeom>
          <a:noFill/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92D050"/>
              </a:solidFill>
            </a:endParaRPr>
          </a:p>
        </p:txBody>
      </p:sp>
      <p:sp>
        <p:nvSpPr>
          <p:cNvPr id="44" name="Ellipse 43"/>
          <p:cNvSpPr/>
          <p:nvPr/>
        </p:nvSpPr>
        <p:spPr>
          <a:xfrm>
            <a:off x="4825135" y="2671604"/>
            <a:ext cx="971002" cy="363926"/>
          </a:xfrm>
          <a:prstGeom prst="ellipse">
            <a:avLst/>
          </a:prstGeom>
          <a:noFill/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92D05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067945" y="1843524"/>
            <a:ext cx="4464495" cy="387000"/>
          </a:xfrm>
          <a:prstGeom prst="rect">
            <a:avLst/>
          </a:prstGeom>
          <a:noFill/>
          <a:ln w="28575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Rectangle 21"/>
          <p:cNvSpPr/>
          <p:nvPr/>
        </p:nvSpPr>
        <p:spPr>
          <a:xfrm>
            <a:off x="2670875" y="3035530"/>
            <a:ext cx="2333173" cy="387000"/>
          </a:xfrm>
          <a:prstGeom prst="rect">
            <a:avLst/>
          </a:prstGeom>
          <a:noFill/>
          <a:ln w="28575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67114172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7" grpId="0" animBg="1"/>
      <p:bldP spid="5" grpId="0"/>
      <p:bldP spid="9" grpId="0"/>
      <p:bldP spid="10" grpId="0"/>
      <p:bldP spid="11" grpId="0"/>
      <p:bldP spid="12" grpId="0"/>
      <p:bldP spid="13" grpId="0"/>
      <p:bldP spid="15" grpId="0" animBg="1"/>
      <p:bldP spid="28" grpId="0"/>
      <p:bldP spid="29" grpId="0" animBg="1"/>
      <p:bldP spid="40" grpId="0"/>
      <p:bldP spid="41" grpId="0" animBg="1"/>
      <p:bldP spid="42" grpId="0" animBg="1"/>
      <p:bldP spid="43" grpId="0" animBg="1"/>
      <p:bldP spid="44" grpId="0" animBg="1"/>
      <p:bldP spid="4" grpId="0" animBg="1"/>
      <p:bldP spid="2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4522"/>
            <a:ext cx="9169155" cy="5148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>
          <a:xfrm>
            <a:off x="6804248" y="4620164"/>
            <a:ext cx="2133600" cy="273844"/>
          </a:xfrm>
        </p:spPr>
        <p:txBody>
          <a:bodyPr/>
          <a:lstStyle/>
          <a:p>
            <a:fld id="{AE9AE078-944A-46DB-BAF3-52FDECCB045B}" type="slidenum">
              <a:rPr lang="fr-FR" smtClean="0">
                <a:solidFill>
                  <a:schemeClr val="bg1">
                    <a:lumMod val="75000"/>
                  </a:schemeClr>
                </a:solidFill>
              </a:rPr>
              <a:t>15</a:t>
            </a:fld>
            <a:endParaRPr lang="fr-FR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60140" y="348144"/>
            <a:ext cx="7848872" cy="64633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lvl="0" algn="ctr"/>
            <a:r>
              <a:rPr lang="fr-FR" sz="3600" b="1" u="sng" dirty="0" smtClean="0">
                <a:ln w="50800"/>
                <a:solidFill>
                  <a:schemeClr val="accent6">
                    <a:lumMod val="75000"/>
                  </a:schemeClr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Ombre</a:t>
            </a:r>
            <a:endParaRPr lang="fr-FR" sz="3600" b="1" u="sng" dirty="0">
              <a:ln w="50800"/>
              <a:solidFill>
                <a:schemeClr val="accent6">
                  <a:lumMod val="75000"/>
                </a:schemeClr>
              </a:solidFill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2" descr="Bra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45945"/>
            <a:ext cx="1152128" cy="4507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ZoneTexte 9"/>
          <p:cNvSpPr txBox="1"/>
          <p:nvPr/>
        </p:nvSpPr>
        <p:spPr>
          <a:xfrm>
            <a:off x="0" y="1131590"/>
            <a:ext cx="9144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700" dirty="0" smtClean="0">
                <a:solidFill>
                  <a:srgbClr val="00B050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1694</a:t>
            </a:r>
            <a:r>
              <a:rPr lang="fr-FR" sz="1700" dirty="0" smtClean="0">
                <a:solidFill>
                  <a:schemeClr val="bg1">
                    <a:lumMod val="95000"/>
                  </a:schemeClr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 :</a:t>
            </a:r>
          </a:p>
          <a:p>
            <a:r>
              <a:rPr lang="fr-FR" sz="1700" dirty="0">
                <a:solidFill>
                  <a:schemeClr val="bg1">
                    <a:lumMod val="95000"/>
                  </a:schemeClr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«</a:t>
            </a:r>
            <a:r>
              <a:rPr lang="fr-FR" sz="1700" u="sng" dirty="0">
                <a:solidFill>
                  <a:schemeClr val="bg1">
                    <a:lumMod val="95000"/>
                  </a:schemeClr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Obscurité</a:t>
            </a:r>
            <a:r>
              <a:rPr lang="fr-FR" sz="1700" dirty="0">
                <a:solidFill>
                  <a:schemeClr val="bg1">
                    <a:lumMod val="95000"/>
                  </a:schemeClr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 causée par un corps opposé à la </a:t>
            </a:r>
            <a:r>
              <a:rPr lang="fr-FR" sz="1700" dirty="0" smtClean="0">
                <a:solidFill>
                  <a:schemeClr val="bg1">
                    <a:lumMod val="95000"/>
                  </a:schemeClr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lumière.»</a:t>
            </a:r>
            <a:endParaRPr lang="fr-FR" sz="1700" dirty="0">
              <a:solidFill>
                <a:schemeClr val="bg1">
                  <a:lumMod val="95000"/>
                </a:schemeClr>
              </a:solidFill>
              <a:effectLst/>
              <a:latin typeface="Segoe Print" panose="02000600000000000000" pitchFamily="2" charset="0"/>
              <a:cs typeface="MV Boli" panose="02000500030200090000" pitchFamily="2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-1" y="1845510"/>
            <a:ext cx="916915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700" dirty="0" smtClean="0">
                <a:solidFill>
                  <a:srgbClr val="00B050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1932/1935</a:t>
            </a:r>
            <a:r>
              <a:rPr lang="fr-FR" sz="1700" dirty="0" smtClean="0">
                <a:solidFill>
                  <a:schemeClr val="bg1">
                    <a:lumMod val="95000"/>
                  </a:schemeClr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 </a:t>
            </a:r>
            <a:r>
              <a:rPr lang="fr-FR" sz="1700" dirty="0">
                <a:solidFill>
                  <a:schemeClr val="bg1">
                    <a:lumMod val="95000"/>
                  </a:schemeClr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: </a:t>
            </a:r>
            <a:endParaRPr lang="fr-FR" sz="1700" dirty="0" smtClean="0">
              <a:solidFill>
                <a:schemeClr val="bg1">
                  <a:lumMod val="95000"/>
                </a:schemeClr>
              </a:solidFill>
              <a:latin typeface="Segoe Print" panose="02000600000000000000" pitchFamily="2" charset="0"/>
              <a:cs typeface="MV Boli" panose="02000500030200090000" pitchFamily="2" charset="0"/>
            </a:endParaRPr>
          </a:p>
          <a:p>
            <a:r>
              <a:rPr lang="fr-FR" sz="1700" dirty="0">
                <a:solidFill>
                  <a:schemeClr val="bg1">
                    <a:lumMod val="95000"/>
                  </a:schemeClr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«</a:t>
            </a:r>
            <a:r>
              <a:rPr lang="fr-FR" sz="1700" u="sng" dirty="0">
                <a:solidFill>
                  <a:schemeClr val="bg1">
                    <a:lumMod val="95000"/>
                  </a:schemeClr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Obscurité relative</a:t>
            </a:r>
            <a:r>
              <a:rPr lang="fr-FR" sz="1700" dirty="0">
                <a:solidFill>
                  <a:schemeClr val="bg1">
                    <a:lumMod val="95000"/>
                  </a:schemeClr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 qui cause un corps opaque en interceptant la lumière. »</a:t>
            </a:r>
            <a:endParaRPr lang="fr-FR" sz="1700" dirty="0">
              <a:solidFill>
                <a:schemeClr val="bg1">
                  <a:lumMod val="95000"/>
                </a:schemeClr>
              </a:solidFill>
              <a:effectLst/>
              <a:latin typeface="Segoe Print" panose="02000600000000000000" pitchFamily="2" charset="0"/>
              <a:cs typeface="MV Boli" panose="02000500030200090000" pitchFamily="2" charset="0"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444116" y="2943548"/>
            <a:ext cx="828092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fr-FR" sz="1700" dirty="0" smtClean="0">
                <a:solidFill>
                  <a:schemeClr val="bg1">
                    <a:lumMod val="95000"/>
                  </a:schemeClr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A quel moment de la période diurne a t’on une </a:t>
            </a:r>
            <a:r>
              <a:rPr lang="fr-FR" sz="1700" dirty="0" smtClean="0">
                <a:solidFill>
                  <a:srgbClr val="FFC000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obscurité relative </a:t>
            </a:r>
            <a:r>
              <a:rPr lang="fr-FR" sz="1700" dirty="0" smtClean="0">
                <a:solidFill>
                  <a:schemeClr val="bg1">
                    <a:lumMod val="95000"/>
                  </a:schemeClr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?</a:t>
            </a:r>
            <a:endParaRPr lang="fr-FR" sz="1700" dirty="0">
              <a:solidFill>
                <a:schemeClr val="bg1">
                  <a:lumMod val="95000"/>
                </a:schemeClr>
              </a:solidFill>
              <a:effectLst/>
              <a:latin typeface="Segoe Print" panose="02000600000000000000" pitchFamily="2" charset="0"/>
              <a:cs typeface="MV Boli" panose="02000500030200090000" pitchFamily="2" charset="0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1955777" y="3435846"/>
            <a:ext cx="4896544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fr-FR" sz="1700" dirty="0" smtClean="0">
                <a:solidFill>
                  <a:schemeClr val="bg1">
                    <a:lumMod val="95000"/>
                  </a:schemeClr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N’est-ce pas </a:t>
            </a:r>
            <a:r>
              <a:rPr lang="fr-FR" sz="1700" dirty="0" smtClean="0">
                <a:solidFill>
                  <a:srgbClr val="FFC000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pendant les crépuscules</a:t>
            </a:r>
            <a:r>
              <a:rPr lang="fr-FR" sz="1700" dirty="0" smtClean="0">
                <a:solidFill>
                  <a:schemeClr val="bg1">
                    <a:lumMod val="95000"/>
                  </a:schemeClr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 ?</a:t>
            </a:r>
            <a:endParaRPr lang="fr-FR" sz="1700" dirty="0">
              <a:solidFill>
                <a:schemeClr val="bg1">
                  <a:lumMod val="95000"/>
                </a:schemeClr>
              </a:solidFill>
              <a:effectLst/>
              <a:latin typeface="Segoe Print" panose="02000600000000000000" pitchFamily="2" charset="0"/>
              <a:cs typeface="MV Boli" panose="0200050003020009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4637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6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Related image"/>
          <p:cNvPicPr>
            <a:picLocks noChangeAspect="1" noChangeArrowheads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69"/>
            <a:ext cx="9174324" cy="5145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9FF85-A8E4-4662-9A25-7E1193D20439}" type="slidenum">
              <a:rPr lang="fr-FR" smtClean="0">
                <a:solidFill>
                  <a:schemeClr val="bg1">
                    <a:lumMod val="75000"/>
                  </a:schemeClr>
                </a:solidFill>
              </a:rPr>
              <a:t>16</a:t>
            </a:fld>
            <a:endParaRPr lang="fr-FR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966372" y="60265"/>
            <a:ext cx="3075660" cy="400110"/>
          </a:xfrm>
          <a:prstGeom prst="rect">
            <a:avLst/>
          </a:prstGeom>
          <a:ln w="19050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lvl="0" algn="ctr"/>
            <a:r>
              <a:rPr lang="fr-F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fr-F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cycles de 24 heures</a:t>
            </a:r>
            <a:endParaRPr lang="fr-FR" sz="1600" b="1" dirty="0">
              <a:solidFill>
                <a:srgbClr val="FF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264545" y="1674938"/>
            <a:ext cx="89837" cy="720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rgbClr val="FF66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schemeClr val="tx1"/>
              </a:solidFill>
            </a:endParaRPr>
          </a:p>
        </p:txBody>
      </p:sp>
      <p:cxnSp>
        <p:nvCxnSpPr>
          <p:cNvPr id="26" name="Straight Connector 22"/>
          <p:cNvCxnSpPr/>
          <p:nvPr/>
        </p:nvCxnSpPr>
        <p:spPr>
          <a:xfrm flipV="1">
            <a:off x="395536" y="1320994"/>
            <a:ext cx="0" cy="1080882"/>
          </a:xfrm>
          <a:prstGeom prst="line">
            <a:avLst/>
          </a:prstGeom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430115" y="1693705"/>
            <a:ext cx="89838" cy="695279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accent6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schemeClr val="tx1"/>
              </a:solidFill>
            </a:endParaRPr>
          </a:p>
        </p:txBody>
      </p:sp>
      <p:sp>
        <p:nvSpPr>
          <p:cNvPr id="33" name="ZoneTexte 32"/>
          <p:cNvSpPr txBox="1"/>
          <p:nvPr/>
        </p:nvSpPr>
        <p:spPr>
          <a:xfrm>
            <a:off x="539552" y="1681874"/>
            <a:ext cx="1706321" cy="72000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 anchor="ctr" anchorCtr="1">
            <a:normAutofit/>
          </a:bodyPr>
          <a:lstStyle/>
          <a:p>
            <a:pPr algn="ctr"/>
            <a:r>
              <a:rPr lang="fr-FR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Nuit</a:t>
            </a:r>
            <a:endParaRPr lang="fr-FR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3" name="Picture 2" descr="Related im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165" y="0"/>
            <a:ext cx="775577" cy="7755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5" name="Straight Connector 22"/>
          <p:cNvCxnSpPr/>
          <p:nvPr/>
        </p:nvCxnSpPr>
        <p:spPr>
          <a:xfrm flipV="1">
            <a:off x="4013010" y="1313787"/>
            <a:ext cx="0" cy="1095295"/>
          </a:xfrm>
          <a:prstGeom prst="line">
            <a:avLst/>
          </a:prstGeom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AutoShape 4" descr="Image result for red cros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4" name="AutoShape 6" descr="Image result for red cros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5" name="AutoShape 8" descr="Image result for red cross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6" name="AutoShape 10" descr="Image result for red cross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1" name="Rectangle 70"/>
          <p:cNvSpPr/>
          <p:nvPr/>
        </p:nvSpPr>
        <p:spPr>
          <a:xfrm>
            <a:off x="4131870" y="75654"/>
            <a:ext cx="4815158" cy="369332"/>
          </a:xfrm>
          <a:prstGeom prst="rect">
            <a:avLst/>
          </a:prstGeom>
          <a:noFill/>
          <a:ln w="381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lvl="0" algn="ctr"/>
            <a:r>
              <a:rPr lang="fr-FR" b="1" dirty="0" smtClean="0">
                <a:ln w="6350">
                  <a:noFill/>
                </a:ln>
                <a:solidFill>
                  <a:srgbClr val="FFC00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Du coucher du soleil au coucher du soleil</a:t>
            </a:r>
            <a:endParaRPr lang="fr-FR" sz="2000" dirty="0">
              <a:ln w="6350">
                <a:noFill/>
              </a:ln>
              <a:solidFill>
                <a:srgbClr val="FFC000"/>
              </a:solidFill>
              <a:effectLst>
                <a:glow rad="139700">
                  <a:schemeClr val="accent6">
                    <a:satMod val="175000"/>
                    <a:alpha val="4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23528" y="987574"/>
            <a:ext cx="3643283" cy="1800199"/>
          </a:xfrm>
          <a:prstGeom prst="rect">
            <a:avLst/>
          </a:prstGeom>
          <a:noFill/>
          <a:ln w="38100">
            <a:solidFill>
              <a:srgbClr val="00FA7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0" name="Rectangle 59"/>
          <p:cNvSpPr/>
          <p:nvPr/>
        </p:nvSpPr>
        <p:spPr>
          <a:xfrm>
            <a:off x="5889780" y="1684381"/>
            <a:ext cx="89837" cy="720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rgbClr val="FF66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schemeClr val="tx1"/>
              </a:solidFill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4055350" y="1703148"/>
            <a:ext cx="89838" cy="695279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accent6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schemeClr val="tx1"/>
              </a:solidFill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3966811" y="1320994"/>
            <a:ext cx="3557517" cy="1826820"/>
          </a:xfrm>
          <a:prstGeom prst="rect">
            <a:avLst/>
          </a:prstGeom>
          <a:noFill/>
          <a:ln w="38100">
            <a:solidFill>
              <a:srgbClr val="00B0F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3" name="ZoneTexte 62"/>
          <p:cNvSpPr txBox="1"/>
          <p:nvPr/>
        </p:nvSpPr>
        <p:spPr>
          <a:xfrm>
            <a:off x="4164787" y="1691317"/>
            <a:ext cx="1706321" cy="72000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 anchor="ctr" anchorCtr="1">
            <a:normAutofit/>
          </a:bodyPr>
          <a:lstStyle/>
          <a:p>
            <a:pPr algn="ctr"/>
            <a:r>
              <a:rPr lang="fr-FR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Nuit du</a:t>
            </a:r>
          </a:p>
          <a:p>
            <a:pPr algn="ctr"/>
            <a:r>
              <a:rPr lang="fr-FR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shabbat</a:t>
            </a:r>
            <a:endParaRPr lang="fr-FR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4" name="Straight Connector 22"/>
          <p:cNvCxnSpPr/>
          <p:nvPr/>
        </p:nvCxnSpPr>
        <p:spPr>
          <a:xfrm flipV="1">
            <a:off x="7578034" y="1320994"/>
            <a:ext cx="0" cy="1104739"/>
          </a:xfrm>
          <a:prstGeom prst="line">
            <a:avLst/>
          </a:prstGeom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ZoneTexte 23"/>
          <p:cNvSpPr txBox="1"/>
          <p:nvPr/>
        </p:nvSpPr>
        <p:spPr>
          <a:xfrm>
            <a:off x="2363125" y="1693705"/>
            <a:ext cx="1603686" cy="720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 anchor="ctr" anchorCtr="1">
            <a:normAutofit/>
          </a:bodyPr>
          <a:lstStyle/>
          <a:p>
            <a:pPr algn="ctr"/>
            <a:r>
              <a:rPr lang="fr-FR" sz="1600" dirty="0" smtClean="0">
                <a:solidFill>
                  <a:srgbClr val="00FA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Jour</a:t>
            </a:r>
            <a:endParaRPr lang="fr-FR" sz="1600" dirty="0">
              <a:solidFill>
                <a:srgbClr val="00FA7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ZoneTexte 56"/>
          <p:cNvSpPr txBox="1"/>
          <p:nvPr/>
        </p:nvSpPr>
        <p:spPr>
          <a:xfrm>
            <a:off x="5988361" y="1703148"/>
            <a:ext cx="1540584" cy="720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 anchor="ctr" anchorCtr="1">
            <a:normAutofit/>
          </a:bodyPr>
          <a:lstStyle/>
          <a:p>
            <a:pPr algn="ctr"/>
            <a:r>
              <a:rPr lang="fr-FR" sz="1600" dirty="0" smtClean="0">
                <a:solidFill>
                  <a:srgbClr val="00BBF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Jour du shabbat</a:t>
            </a:r>
            <a:endParaRPr lang="fr-FR" sz="1600" dirty="0">
              <a:solidFill>
                <a:srgbClr val="00BBF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ZoneTexte 30"/>
          <p:cNvSpPr txBox="1"/>
          <p:nvPr/>
        </p:nvSpPr>
        <p:spPr>
          <a:xfrm>
            <a:off x="2363125" y="3729375"/>
            <a:ext cx="1843279" cy="492443"/>
          </a:xfrm>
          <a:prstGeom prst="rect">
            <a:avLst/>
          </a:prstGeom>
          <a:solidFill>
            <a:srgbClr val="FFFF99"/>
          </a:solidFill>
          <a:ln w="57150">
            <a:solidFill>
              <a:srgbClr val="FFFF00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fr-FR" sz="13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CDS marque le début du shabbat…</a:t>
            </a:r>
            <a:endParaRPr lang="fr-FR" sz="13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2" name="Connecteur droit avec flèche 31"/>
          <p:cNvCxnSpPr>
            <a:stCxn id="31" idx="0"/>
          </p:cNvCxnSpPr>
          <p:nvPr/>
        </p:nvCxnSpPr>
        <p:spPr>
          <a:xfrm flipV="1">
            <a:off x="3284765" y="2413706"/>
            <a:ext cx="728245" cy="1315669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4" name="ZoneTexte 33"/>
          <p:cNvSpPr txBox="1"/>
          <p:nvPr/>
        </p:nvSpPr>
        <p:spPr>
          <a:xfrm>
            <a:off x="4355976" y="3530262"/>
            <a:ext cx="1800200" cy="892552"/>
          </a:xfrm>
          <a:prstGeom prst="rect">
            <a:avLst/>
          </a:prstGeom>
          <a:solidFill>
            <a:schemeClr val="bg1">
              <a:lumMod val="75000"/>
            </a:schemeClr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13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 portes de Jérusalem commence à être dans l’ombre.</a:t>
            </a:r>
            <a:endParaRPr lang="fr-FR" sz="13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6" name="Connecteur droit avec flèche 35"/>
          <p:cNvCxnSpPr>
            <a:stCxn id="34" idx="0"/>
          </p:cNvCxnSpPr>
          <p:nvPr/>
        </p:nvCxnSpPr>
        <p:spPr>
          <a:xfrm flipH="1" flipV="1">
            <a:off x="4100269" y="2425733"/>
            <a:ext cx="1155807" cy="1104529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7" name="ZoneTexte 36"/>
          <p:cNvSpPr txBox="1"/>
          <p:nvPr/>
        </p:nvSpPr>
        <p:spPr>
          <a:xfrm>
            <a:off x="6278240" y="3330208"/>
            <a:ext cx="2780208" cy="109260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13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fr-FR" sz="13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Dès que les portes de Jérusalem commençaient à s’assombrir, la </a:t>
            </a:r>
            <a:r>
              <a:rPr lang="fr-FR" sz="13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veille </a:t>
            </a:r>
            <a:r>
              <a:rPr lang="fr-FR" sz="13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 </a:t>
            </a:r>
            <a:r>
              <a:rPr lang="fr-FR" sz="13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shabbat </a:t>
            </a:r>
            <a:r>
              <a:rPr lang="fr-FR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(avant le shabbat)</a:t>
            </a:r>
            <a:r>
              <a:rPr lang="fr-FR" sz="13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13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 donnai ordre d’en fermer les battants …</a:t>
            </a:r>
            <a:r>
              <a:rPr lang="fr-FR" sz="13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» (</a:t>
            </a:r>
            <a:r>
              <a:rPr lang="fr-FR" sz="13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Neh</a:t>
            </a:r>
            <a:r>
              <a:rPr lang="fr-FR" sz="13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13.19)</a:t>
            </a:r>
          </a:p>
        </p:txBody>
      </p:sp>
      <p:cxnSp>
        <p:nvCxnSpPr>
          <p:cNvPr id="38" name="Connecteur droit avec flèche 37"/>
          <p:cNvCxnSpPr>
            <a:stCxn id="37" idx="0"/>
          </p:cNvCxnSpPr>
          <p:nvPr/>
        </p:nvCxnSpPr>
        <p:spPr>
          <a:xfrm flipH="1" flipV="1">
            <a:off x="4145188" y="2425733"/>
            <a:ext cx="3523156" cy="904475"/>
          </a:xfrm>
          <a:prstGeom prst="straightConnector1">
            <a:avLst/>
          </a:prstGeom>
          <a:ln>
            <a:prstDash val="sysDash"/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42" name="Picture 2" descr="Image result for thinking ico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596" y="3026755"/>
            <a:ext cx="1237648" cy="1237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Parchemin horizontal 9"/>
          <p:cNvSpPr/>
          <p:nvPr/>
        </p:nvSpPr>
        <p:spPr>
          <a:xfrm>
            <a:off x="3966811" y="604085"/>
            <a:ext cx="3562133" cy="666453"/>
          </a:xfrm>
          <a:prstGeom prst="horizontalScroll">
            <a:avLst>
              <a:gd name="adj" fmla="val 19990"/>
            </a:avLst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/>
          <p:cNvSpPr txBox="1"/>
          <p:nvPr/>
        </p:nvSpPr>
        <p:spPr>
          <a:xfrm>
            <a:off x="4206404" y="775577"/>
            <a:ext cx="31739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Copperplate Gothic Light" panose="020E0507020206020404" pitchFamily="34" charset="0"/>
              </a:rPr>
              <a:t>SHABBAT</a:t>
            </a:r>
            <a:endParaRPr lang="fr-FR" dirty="0">
              <a:latin typeface="Copperplate Gothic Light" panose="020E05070202060204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3478171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12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0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2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7" grpId="0" animBg="1"/>
      <p:bldP spid="33" grpId="0" animBg="1"/>
      <p:bldP spid="2" grpId="0" animBg="1"/>
      <p:bldP spid="60" grpId="0" animBg="1"/>
      <p:bldP spid="62" grpId="0" animBg="1"/>
      <p:bldP spid="66" grpId="0" animBg="1"/>
      <p:bldP spid="63" grpId="0" animBg="1"/>
      <p:bldP spid="24" grpId="0" animBg="1"/>
      <p:bldP spid="57" grpId="0" animBg="1"/>
      <p:bldP spid="31" grpId="0" animBg="1"/>
      <p:bldP spid="34" grpId="0" animBg="1"/>
      <p:bldP spid="37" grpId="0" animBg="1"/>
      <p:bldP spid="10" grpId="0" animBg="1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Related image"/>
          <p:cNvPicPr>
            <a:picLocks noChangeAspect="1" noChangeArrowheads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227"/>
            <a:ext cx="9174324" cy="5163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9FF85-A8E4-4662-9A25-7E1193D20439}" type="slidenum">
              <a:rPr lang="fr-FR" smtClean="0">
                <a:solidFill>
                  <a:schemeClr val="bg1">
                    <a:lumMod val="75000"/>
                  </a:schemeClr>
                </a:solidFill>
              </a:rPr>
              <a:t>17</a:t>
            </a:fld>
            <a:endParaRPr lang="fr-FR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1782389" y="115212"/>
            <a:ext cx="5609540" cy="400110"/>
          </a:xfrm>
          <a:prstGeom prst="rect">
            <a:avLst/>
          </a:prstGeom>
          <a:noFill/>
          <a:ln w="381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lvl="0" algn="ctr"/>
            <a:r>
              <a:rPr lang="fr-FR" sz="2000" b="1" dirty="0" smtClean="0">
                <a:ln w="6350">
                  <a:noFill/>
                </a:ln>
                <a:solidFill>
                  <a:srgbClr val="FFC00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Du coucher du soleil au coucher du soleil ?</a:t>
            </a:r>
            <a:r>
              <a:rPr lang="fr-FR" b="1" dirty="0" smtClean="0">
                <a:ln w="6350">
                  <a:noFill/>
                </a:ln>
                <a:solidFill>
                  <a:srgbClr val="FFC00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fr-FR" sz="2000" dirty="0">
              <a:ln w="6350">
                <a:noFill/>
              </a:ln>
              <a:solidFill>
                <a:srgbClr val="FFC000"/>
              </a:solidFill>
              <a:effectLst>
                <a:glow rad="139700">
                  <a:schemeClr val="accent6">
                    <a:satMod val="175000"/>
                    <a:alpha val="4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699338" y="1203598"/>
            <a:ext cx="7775648" cy="92333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381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lvl="0" algn="ctr"/>
            <a:r>
              <a:rPr lang="fr-FR" b="1" dirty="0" err="1" smtClean="0">
                <a:solidFill>
                  <a:srgbClr val="FFFF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Ne</a:t>
            </a:r>
            <a:r>
              <a:rPr lang="fr-FR" b="1" u="sng" dirty="0" err="1" smtClean="0">
                <a:solidFill>
                  <a:srgbClr val="FFFF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fr-FR" b="1" dirty="0" err="1" smtClean="0">
                <a:solidFill>
                  <a:srgbClr val="FFFF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emYah</a:t>
            </a:r>
            <a:r>
              <a:rPr lang="fr-FR" b="1" dirty="0" smtClean="0">
                <a:solidFill>
                  <a:srgbClr val="FFFF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DÉSOBÉIT au 4</a:t>
            </a:r>
            <a:r>
              <a:rPr lang="fr-FR" b="1" baseline="30000" dirty="0" smtClean="0">
                <a:solidFill>
                  <a:srgbClr val="FFFF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fr-FR" b="1" dirty="0" smtClean="0">
                <a:solidFill>
                  <a:srgbClr val="FFFF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commandement en donnant l’ordre de fermer les portes APRÈS le coucher du soleil,</a:t>
            </a:r>
          </a:p>
          <a:p>
            <a:pPr lvl="0" algn="ctr"/>
            <a:r>
              <a:rPr lang="fr-FR" b="1" dirty="0" smtClean="0">
                <a:solidFill>
                  <a:srgbClr val="FFFF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c’est-à-dire APRÈS le début du shabbat (le commerce continue).</a:t>
            </a:r>
          </a:p>
        </p:txBody>
      </p:sp>
      <p:sp>
        <p:nvSpPr>
          <p:cNvPr id="41" name="Rectangle 40"/>
          <p:cNvSpPr/>
          <p:nvPr/>
        </p:nvSpPr>
        <p:spPr>
          <a:xfrm>
            <a:off x="699336" y="3003798"/>
            <a:ext cx="2360494" cy="369332"/>
          </a:xfrm>
          <a:prstGeom prst="rect">
            <a:avLst/>
          </a:prstGeom>
          <a:noFill/>
          <a:ln w="381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lvl="0" algn="ctr"/>
            <a:r>
              <a:rPr lang="fr-FR" b="1" dirty="0" smtClean="0">
                <a:ln w="6350">
                  <a:noFill/>
                </a:ln>
                <a:solidFill>
                  <a:srgbClr val="FFC00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INCOHÉRENT</a:t>
            </a:r>
            <a:endParaRPr lang="fr-FR" sz="2000" dirty="0">
              <a:ln w="6350">
                <a:noFill/>
              </a:ln>
              <a:solidFill>
                <a:srgbClr val="FFC000"/>
              </a:solidFill>
              <a:effectLst>
                <a:glow rad="139700">
                  <a:schemeClr val="accent6">
                    <a:satMod val="175000"/>
                    <a:alpha val="4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5826460" y="3003798"/>
            <a:ext cx="2648526" cy="369332"/>
          </a:xfrm>
          <a:prstGeom prst="rect">
            <a:avLst/>
          </a:prstGeom>
          <a:noFill/>
          <a:ln w="381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lvl="0" algn="ctr"/>
            <a:r>
              <a:rPr lang="fr-FR" b="1" dirty="0" smtClean="0">
                <a:ln w="6350">
                  <a:noFill/>
                </a:ln>
                <a:solidFill>
                  <a:srgbClr val="FFC00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NON SCRIPTURAIRE</a:t>
            </a:r>
            <a:endParaRPr lang="fr-FR" sz="2000" dirty="0">
              <a:ln w="6350">
                <a:noFill/>
              </a:ln>
              <a:solidFill>
                <a:srgbClr val="FFC000"/>
              </a:solidFill>
              <a:effectLst>
                <a:glow rad="139700">
                  <a:schemeClr val="accent6">
                    <a:satMod val="175000"/>
                    <a:alpha val="4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2888492" y="3922598"/>
            <a:ext cx="3397333" cy="646331"/>
          </a:xfrm>
          <a:prstGeom prst="rect">
            <a:avLst/>
          </a:prstGeom>
          <a:noFill/>
          <a:ln w="381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lvl="0" algn="ctr"/>
            <a:r>
              <a:rPr lang="fr-FR" b="1" dirty="0" smtClean="0">
                <a:ln w="6350">
                  <a:noFill/>
                </a:ln>
                <a:solidFill>
                  <a:srgbClr val="FFC00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NON CONFORME À LA VOLONTÉ DE YAHUAH</a:t>
            </a:r>
            <a:endParaRPr lang="fr-FR" sz="2000" dirty="0">
              <a:ln w="6350">
                <a:noFill/>
              </a:ln>
              <a:solidFill>
                <a:srgbClr val="FFC000"/>
              </a:solidFill>
              <a:effectLst>
                <a:glow rad="139700">
                  <a:schemeClr val="accent6">
                    <a:satMod val="175000"/>
                    <a:alpha val="4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 descr="Image result for not ok ic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7149" y="2724511"/>
            <a:ext cx="1060025" cy="1060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9248079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mph" presetSubtype="0" repeatCount="200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250" autoRev="1" fill="remove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" dur="250" autoRev="1" fill="remove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50" autoRev="1" fill="remove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48" grpId="1" animBg="1"/>
      <p:bldP spid="41" grpId="0"/>
      <p:bldP spid="42" grpId="0"/>
      <p:bldP spid="4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Related image"/>
          <p:cNvPicPr>
            <a:picLocks noChangeAspect="1" noChangeArrowheads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69"/>
            <a:ext cx="9174324" cy="5145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9FF85-A8E4-4662-9A25-7E1193D20439}" type="slidenum">
              <a:rPr lang="fr-FR" smtClean="0">
                <a:solidFill>
                  <a:schemeClr val="bg1">
                    <a:lumMod val="75000"/>
                  </a:schemeClr>
                </a:solidFill>
              </a:rPr>
              <a:t>18</a:t>
            </a:fld>
            <a:endParaRPr lang="fr-FR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966372" y="60265"/>
            <a:ext cx="3075660" cy="400110"/>
          </a:xfrm>
          <a:prstGeom prst="rect">
            <a:avLst/>
          </a:prstGeom>
          <a:ln w="19050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lvl="0" algn="ctr"/>
            <a:r>
              <a:rPr lang="fr-F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fr-F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cycles de 24 heures</a:t>
            </a:r>
            <a:endParaRPr lang="fr-FR" sz="1600" b="1" dirty="0">
              <a:solidFill>
                <a:srgbClr val="FF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50617" y="1668700"/>
            <a:ext cx="89837" cy="720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rgbClr val="FF66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schemeClr val="tx1"/>
              </a:solidFill>
            </a:endParaRPr>
          </a:p>
        </p:txBody>
      </p:sp>
      <p:cxnSp>
        <p:nvCxnSpPr>
          <p:cNvPr id="26" name="Straight Connector 22"/>
          <p:cNvCxnSpPr/>
          <p:nvPr/>
        </p:nvCxnSpPr>
        <p:spPr>
          <a:xfrm flipV="1">
            <a:off x="2102575" y="1320994"/>
            <a:ext cx="0" cy="1080882"/>
          </a:xfrm>
          <a:prstGeom prst="line">
            <a:avLst/>
          </a:prstGeom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2159204" y="1698382"/>
            <a:ext cx="89838" cy="695279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accent6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schemeClr val="tx1"/>
              </a:solidFill>
            </a:endParaRPr>
          </a:p>
        </p:txBody>
      </p:sp>
      <p:pic>
        <p:nvPicPr>
          <p:cNvPr id="53" name="Picture 2" descr="Related im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165" y="0"/>
            <a:ext cx="775577" cy="7755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5" name="Straight Connector 22"/>
          <p:cNvCxnSpPr/>
          <p:nvPr/>
        </p:nvCxnSpPr>
        <p:spPr>
          <a:xfrm flipV="1">
            <a:off x="5706749" y="1300953"/>
            <a:ext cx="0" cy="1095295"/>
          </a:xfrm>
          <a:prstGeom prst="line">
            <a:avLst/>
          </a:prstGeom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AutoShape 4" descr="Image result for red cros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4" name="AutoShape 6" descr="Image result for red cros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5" name="AutoShape 8" descr="Image result for red cross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6" name="AutoShape 10" descr="Image result for red cross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" name="Rectangle 1"/>
          <p:cNvSpPr/>
          <p:nvPr/>
        </p:nvSpPr>
        <p:spPr>
          <a:xfrm>
            <a:off x="323528" y="987574"/>
            <a:ext cx="3681561" cy="1800199"/>
          </a:xfrm>
          <a:prstGeom prst="rect">
            <a:avLst/>
          </a:prstGeom>
          <a:noFill/>
          <a:ln w="38100">
            <a:solidFill>
              <a:srgbClr val="00FA7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0" name="Rectangle 59"/>
          <p:cNvSpPr/>
          <p:nvPr/>
        </p:nvSpPr>
        <p:spPr>
          <a:xfrm>
            <a:off x="4005089" y="1673661"/>
            <a:ext cx="89837" cy="720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rgbClr val="FF66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schemeClr val="tx1"/>
              </a:solidFill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5764708" y="1693421"/>
            <a:ext cx="89838" cy="695279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accent6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schemeClr val="tx1"/>
              </a:solidFill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4005089" y="1320994"/>
            <a:ext cx="3576713" cy="1826820"/>
          </a:xfrm>
          <a:prstGeom prst="rect">
            <a:avLst/>
          </a:prstGeom>
          <a:noFill/>
          <a:ln w="38100">
            <a:solidFill>
              <a:srgbClr val="00B0F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3" name="ZoneTexte 62"/>
          <p:cNvSpPr txBox="1"/>
          <p:nvPr/>
        </p:nvSpPr>
        <p:spPr>
          <a:xfrm>
            <a:off x="5875481" y="1681876"/>
            <a:ext cx="1706321" cy="72000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 anchor="ctr" anchorCtr="1">
            <a:normAutofit/>
          </a:bodyPr>
          <a:lstStyle/>
          <a:p>
            <a:pPr algn="ctr"/>
            <a:r>
              <a:rPr lang="fr-FR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Nuit du</a:t>
            </a:r>
          </a:p>
          <a:p>
            <a:pPr algn="ctr"/>
            <a:r>
              <a:rPr lang="fr-FR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shabbat</a:t>
            </a:r>
            <a:endParaRPr lang="fr-FR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461368" y="1676099"/>
            <a:ext cx="1603686" cy="720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 anchor="ctr" anchorCtr="1">
            <a:normAutofit/>
          </a:bodyPr>
          <a:lstStyle/>
          <a:p>
            <a:pPr algn="ctr"/>
            <a:r>
              <a:rPr lang="fr-FR" sz="1600" dirty="0" smtClean="0">
                <a:solidFill>
                  <a:srgbClr val="00FA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Jour</a:t>
            </a:r>
            <a:endParaRPr lang="fr-FR" sz="1600" dirty="0">
              <a:solidFill>
                <a:srgbClr val="00FA7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ZoneTexte 56"/>
          <p:cNvSpPr txBox="1"/>
          <p:nvPr/>
        </p:nvSpPr>
        <p:spPr>
          <a:xfrm>
            <a:off x="4114260" y="1676099"/>
            <a:ext cx="1540584" cy="720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 anchor="ctr" anchorCtr="1">
            <a:normAutofit/>
          </a:bodyPr>
          <a:lstStyle/>
          <a:p>
            <a:pPr algn="ctr"/>
            <a:r>
              <a:rPr lang="fr-FR" sz="1600" dirty="0" smtClean="0">
                <a:solidFill>
                  <a:srgbClr val="00BBF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Jour du </a:t>
            </a:r>
          </a:p>
          <a:p>
            <a:pPr algn="ctr"/>
            <a:r>
              <a:rPr lang="fr-FR" sz="1600" dirty="0" smtClean="0">
                <a:solidFill>
                  <a:srgbClr val="00BBF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shabbat</a:t>
            </a:r>
            <a:endParaRPr lang="fr-FR" sz="1600" dirty="0">
              <a:solidFill>
                <a:srgbClr val="00BBF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4131870" y="75654"/>
            <a:ext cx="2528362" cy="369332"/>
          </a:xfrm>
          <a:prstGeom prst="rect">
            <a:avLst/>
          </a:prstGeom>
          <a:noFill/>
          <a:ln w="381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lvl="0" algn="ctr"/>
            <a:r>
              <a:rPr lang="fr-FR" b="1" dirty="0">
                <a:solidFill>
                  <a:srgbClr val="FF7D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 l’aube à l’aube</a:t>
            </a:r>
            <a:endParaRPr lang="fr-FR" sz="2000" dirty="0">
              <a:solidFill>
                <a:srgbClr val="FF7DFF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7598015" y="1668700"/>
            <a:ext cx="89837" cy="720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rgbClr val="FF66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schemeClr val="tx1"/>
              </a:solidFill>
            </a:endParaRPr>
          </a:p>
        </p:txBody>
      </p:sp>
      <p:sp>
        <p:nvSpPr>
          <p:cNvPr id="33" name="ZoneTexte 32"/>
          <p:cNvSpPr txBox="1"/>
          <p:nvPr/>
        </p:nvSpPr>
        <p:spPr>
          <a:xfrm>
            <a:off x="2276383" y="1686021"/>
            <a:ext cx="1706321" cy="72000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 anchor="ctr" anchorCtr="1">
            <a:normAutofit/>
          </a:bodyPr>
          <a:lstStyle/>
          <a:p>
            <a:pPr algn="ctr"/>
            <a:r>
              <a:rPr lang="fr-FR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Nuit</a:t>
            </a:r>
            <a:endParaRPr lang="fr-FR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ZoneTexte 36"/>
          <p:cNvSpPr txBox="1"/>
          <p:nvPr/>
        </p:nvSpPr>
        <p:spPr>
          <a:xfrm>
            <a:off x="4927528" y="3423910"/>
            <a:ext cx="1385770" cy="69249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57150">
            <a:solidFill>
              <a:schemeClr val="accent4">
                <a:lumMod val="75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fr-FR" sz="13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L’aube marque le début du shabbat.</a:t>
            </a:r>
            <a:endParaRPr lang="fr-FR" sz="13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8" name="Connecteur droit avec flèche 37"/>
          <p:cNvCxnSpPr>
            <a:stCxn id="37" idx="0"/>
          </p:cNvCxnSpPr>
          <p:nvPr/>
        </p:nvCxnSpPr>
        <p:spPr>
          <a:xfrm flipH="1" flipV="1">
            <a:off x="4005089" y="2393661"/>
            <a:ext cx="1615324" cy="1030249"/>
          </a:xfrm>
          <a:prstGeom prst="straightConnector1">
            <a:avLst/>
          </a:prstGeom>
          <a:ln>
            <a:solidFill>
              <a:schemeClr val="accent4">
                <a:lumMod val="75000"/>
              </a:schemeClr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4" name="ZoneTexte 33"/>
          <p:cNvSpPr txBox="1"/>
          <p:nvPr/>
        </p:nvSpPr>
        <p:spPr>
          <a:xfrm>
            <a:off x="132165" y="3172443"/>
            <a:ext cx="1800200" cy="892552"/>
          </a:xfrm>
          <a:prstGeom prst="rect">
            <a:avLst/>
          </a:prstGeom>
          <a:solidFill>
            <a:schemeClr val="bg1">
              <a:lumMod val="75000"/>
            </a:schemeClr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13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 portes de Jérusalem commence à être dans l’ombre.</a:t>
            </a:r>
            <a:endParaRPr lang="fr-FR" sz="13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6" name="Connecteur droit avec flèche 35"/>
          <p:cNvCxnSpPr>
            <a:stCxn id="34" idx="0"/>
            <a:endCxn id="27" idx="2"/>
          </p:cNvCxnSpPr>
          <p:nvPr/>
        </p:nvCxnSpPr>
        <p:spPr>
          <a:xfrm flipV="1">
            <a:off x="1032265" y="2393661"/>
            <a:ext cx="1171858" cy="778782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9" name="ZoneTexte 38"/>
          <p:cNvSpPr txBox="1"/>
          <p:nvPr/>
        </p:nvSpPr>
        <p:spPr>
          <a:xfrm>
            <a:off x="2130056" y="3184015"/>
            <a:ext cx="2457106" cy="129266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13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fr-FR" sz="13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Dès que les portes de Jérusalem commençaient à s’assombrir, la </a:t>
            </a:r>
            <a:r>
              <a:rPr lang="fr-FR" sz="13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veille </a:t>
            </a:r>
            <a:r>
              <a:rPr lang="fr-FR" sz="13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 </a:t>
            </a:r>
            <a:r>
              <a:rPr lang="fr-FR" sz="13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shabbat </a:t>
            </a:r>
            <a:r>
              <a:rPr lang="fr-FR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(avant le shabbat)</a:t>
            </a:r>
            <a:r>
              <a:rPr lang="fr-FR" sz="13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13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 donnai ordre d’en fermer les battants …</a:t>
            </a:r>
            <a:r>
              <a:rPr lang="fr-FR" sz="13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» (</a:t>
            </a:r>
            <a:r>
              <a:rPr lang="fr-FR" sz="13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Neh</a:t>
            </a:r>
            <a:r>
              <a:rPr lang="fr-FR" sz="13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13.19)</a:t>
            </a:r>
          </a:p>
        </p:txBody>
      </p:sp>
      <p:cxnSp>
        <p:nvCxnSpPr>
          <p:cNvPr id="40" name="Connecteur droit avec flèche 39"/>
          <p:cNvCxnSpPr>
            <a:stCxn id="39" idx="0"/>
          </p:cNvCxnSpPr>
          <p:nvPr/>
        </p:nvCxnSpPr>
        <p:spPr>
          <a:xfrm flipH="1" flipV="1">
            <a:off x="2249042" y="2406021"/>
            <a:ext cx="1109567" cy="777994"/>
          </a:xfrm>
          <a:prstGeom prst="straightConnector1">
            <a:avLst/>
          </a:prstGeom>
          <a:ln>
            <a:prstDash val="sysDash"/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44" name="Picture 2" descr="Related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3673" y="3320731"/>
            <a:ext cx="1070263" cy="898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Parchemin horizontal 44"/>
          <p:cNvSpPr/>
          <p:nvPr/>
        </p:nvSpPr>
        <p:spPr>
          <a:xfrm>
            <a:off x="3966811" y="604085"/>
            <a:ext cx="3614991" cy="666453"/>
          </a:xfrm>
          <a:prstGeom prst="horizontalScroll">
            <a:avLst>
              <a:gd name="adj" fmla="val 19990"/>
            </a:avLst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ZoneTexte 45"/>
          <p:cNvSpPr txBox="1"/>
          <p:nvPr/>
        </p:nvSpPr>
        <p:spPr>
          <a:xfrm>
            <a:off x="4206404" y="775577"/>
            <a:ext cx="31739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Copperplate Gothic Light" panose="020E0507020206020404" pitchFamily="34" charset="0"/>
              </a:rPr>
              <a:t>SHABBAT</a:t>
            </a:r>
            <a:endParaRPr lang="fr-FR" dirty="0">
              <a:latin typeface="Copperplate Gothic Light" panose="020E05070202060204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3808616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12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2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7" grpId="0" animBg="1"/>
      <p:bldP spid="2" grpId="0" animBg="1"/>
      <p:bldP spid="60" grpId="0" animBg="1"/>
      <p:bldP spid="62" grpId="0" animBg="1"/>
      <p:bldP spid="66" grpId="0" animBg="1"/>
      <p:bldP spid="63" grpId="0" animBg="1"/>
      <p:bldP spid="24" grpId="0" animBg="1"/>
      <p:bldP spid="57" grpId="0" animBg="1"/>
      <p:bldP spid="30" grpId="0" animBg="1"/>
      <p:bldP spid="33" grpId="0" animBg="1"/>
      <p:bldP spid="37" grpId="0" animBg="1"/>
      <p:bldP spid="34" grpId="0" animBg="1"/>
      <p:bldP spid="39" grpId="0" animBg="1"/>
      <p:bldP spid="45" grpId="0" animBg="1"/>
      <p:bldP spid="4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Related image"/>
          <p:cNvPicPr>
            <a:picLocks noChangeAspect="1" noChangeArrowheads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69"/>
            <a:ext cx="9174324" cy="5145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9FF85-A8E4-4662-9A25-7E1193D20439}" type="slidenum">
              <a:rPr lang="fr-FR" smtClean="0">
                <a:solidFill>
                  <a:schemeClr val="bg1">
                    <a:lumMod val="75000"/>
                  </a:schemeClr>
                </a:solidFill>
              </a:rPr>
              <a:t>19</a:t>
            </a:fld>
            <a:endParaRPr lang="fr-FR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2975622" y="105945"/>
            <a:ext cx="3265243" cy="461665"/>
          </a:xfrm>
          <a:prstGeom prst="rect">
            <a:avLst/>
          </a:prstGeom>
          <a:noFill/>
          <a:ln w="381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lvl="0" algn="ctr"/>
            <a:r>
              <a:rPr lang="fr-FR" sz="2400" b="1" dirty="0">
                <a:solidFill>
                  <a:srgbClr val="FF7D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 l’aube à </a:t>
            </a:r>
            <a:r>
              <a:rPr lang="fr-FR" sz="2400" b="1" dirty="0" smtClean="0">
                <a:solidFill>
                  <a:srgbClr val="FF7D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l’aube ?</a:t>
            </a:r>
            <a:endParaRPr lang="fr-FR" sz="2400" dirty="0">
              <a:solidFill>
                <a:srgbClr val="FF7DFF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699336" y="3003798"/>
            <a:ext cx="2360494" cy="369332"/>
          </a:xfrm>
          <a:prstGeom prst="rect">
            <a:avLst/>
          </a:prstGeom>
          <a:noFill/>
          <a:ln w="381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lvl="0" algn="ctr"/>
            <a:r>
              <a:rPr lang="fr-FR" b="1" dirty="0">
                <a:solidFill>
                  <a:srgbClr val="FF7D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COHÉRENT</a:t>
            </a:r>
          </a:p>
        </p:txBody>
      </p:sp>
      <p:sp>
        <p:nvSpPr>
          <p:cNvPr id="47" name="Rectangle 46"/>
          <p:cNvSpPr/>
          <p:nvPr/>
        </p:nvSpPr>
        <p:spPr>
          <a:xfrm>
            <a:off x="5826460" y="3003798"/>
            <a:ext cx="2648526" cy="369332"/>
          </a:xfrm>
          <a:prstGeom prst="rect">
            <a:avLst/>
          </a:prstGeom>
          <a:noFill/>
          <a:ln w="381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fr-FR" b="1" dirty="0">
                <a:solidFill>
                  <a:srgbClr val="FF7D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SCRIPTURAIRE</a:t>
            </a:r>
          </a:p>
        </p:txBody>
      </p:sp>
      <p:sp>
        <p:nvSpPr>
          <p:cNvPr id="48" name="Rectangle 47"/>
          <p:cNvSpPr/>
          <p:nvPr/>
        </p:nvSpPr>
        <p:spPr>
          <a:xfrm>
            <a:off x="2909825" y="3939902"/>
            <a:ext cx="3397333" cy="646331"/>
          </a:xfrm>
          <a:prstGeom prst="rect">
            <a:avLst/>
          </a:prstGeom>
          <a:noFill/>
          <a:ln w="381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lvl="0" algn="ctr"/>
            <a:r>
              <a:rPr lang="fr-FR" b="1" dirty="0">
                <a:solidFill>
                  <a:srgbClr val="FF7D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CONFORME À LA VOLONTÉ DE YAHUAH</a:t>
            </a:r>
          </a:p>
        </p:txBody>
      </p:sp>
      <p:pic>
        <p:nvPicPr>
          <p:cNvPr id="5122" name="Picture 2" descr="Image result for not ok ic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8891" y="2649881"/>
            <a:ext cx="1077165" cy="1077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994647" y="1203343"/>
            <a:ext cx="7185030" cy="92333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381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lvl="0" algn="ctr"/>
            <a:r>
              <a:rPr lang="fr-FR" b="1" dirty="0" err="1" smtClean="0">
                <a:solidFill>
                  <a:srgbClr val="FFFF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Ne</a:t>
            </a:r>
            <a:r>
              <a:rPr lang="fr-FR" b="1" u="sng" dirty="0" err="1" smtClean="0">
                <a:solidFill>
                  <a:srgbClr val="FFFF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fr-FR" b="1" dirty="0" err="1" smtClean="0">
                <a:solidFill>
                  <a:srgbClr val="FFFF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emYah</a:t>
            </a:r>
            <a:r>
              <a:rPr lang="fr-FR" b="1" dirty="0" smtClean="0">
                <a:solidFill>
                  <a:srgbClr val="FFFF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OBÉIT au 4</a:t>
            </a:r>
            <a:r>
              <a:rPr lang="fr-FR" b="1" baseline="30000" dirty="0" smtClean="0">
                <a:solidFill>
                  <a:srgbClr val="FFFF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fr-FR" b="1" dirty="0" smtClean="0">
                <a:solidFill>
                  <a:srgbClr val="FFFF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commandement en donnant l’ordre</a:t>
            </a:r>
          </a:p>
          <a:p>
            <a:pPr lvl="0" algn="ctr"/>
            <a:r>
              <a:rPr lang="fr-FR" b="1" dirty="0" smtClean="0">
                <a:solidFill>
                  <a:srgbClr val="FFFF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 fermer les portes AVANT l’aube,</a:t>
            </a:r>
          </a:p>
          <a:p>
            <a:pPr lvl="0" algn="ctr"/>
            <a:r>
              <a:rPr lang="fr-FR" b="1" dirty="0" smtClean="0">
                <a:solidFill>
                  <a:srgbClr val="FFFF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c’est-à-dire AVANT le début du shabbat (le </a:t>
            </a:r>
            <a:r>
              <a:rPr lang="fr-FR" b="1" smtClean="0">
                <a:solidFill>
                  <a:srgbClr val="FFFF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commerce s’arrête</a:t>
            </a:r>
            <a:r>
              <a:rPr lang="fr-FR" b="1" dirty="0" smtClean="0">
                <a:solidFill>
                  <a:srgbClr val="FFFF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324133722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mph" presetSubtype="0" repeatCount="200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7" grpId="0"/>
      <p:bldP spid="48" grpId="0"/>
      <p:bldP spid="11" grpId="0" animBg="1"/>
      <p:bldP spid="11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915566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4000" dirty="0" err="1" smtClean="0">
                <a:solidFill>
                  <a:srgbClr val="FFFF00"/>
                </a:solidFill>
                <a:latin typeface="Rockwell" pitchFamily="18" charset="0"/>
              </a:rPr>
              <a:t>Quand</a:t>
            </a:r>
            <a:r>
              <a:rPr lang="en-US" sz="4000" dirty="0" smtClean="0">
                <a:solidFill>
                  <a:srgbClr val="FFFF00"/>
                </a:solidFill>
                <a:latin typeface="Rockwell" pitchFamily="18" charset="0"/>
              </a:rPr>
              <a:t> commence le </a:t>
            </a:r>
            <a:r>
              <a:rPr lang="en-US" sz="4000" dirty="0" err="1" smtClean="0">
                <a:solidFill>
                  <a:srgbClr val="FFFF00"/>
                </a:solidFill>
                <a:latin typeface="Rockwell" pitchFamily="18" charset="0"/>
              </a:rPr>
              <a:t>shabbat</a:t>
            </a:r>
            <a:r>
              <a:rPr lang="en-US" sz="4000" dirty="0" smtClean="0">
                <a:solidFill>
                  <a:srgbClr val="FFFF00"/>
                </a:solidFill>
                <a:latin typeface="Rockwell" pitchFamily="18" charset="0"/>
              </a:rPr>
              <a:t> ?</a:t>
            </a:r>
          </a:p>
          <a:p>
            <a:pPr algn="ctr"/>
            <a:r>
              <a:rPr lang="en-US" sz="3200" dirty="0" smtClean="0">
                <a:solidFill>
                  <a:srgbClr val="FFFF00"/>
                </a:solidFill>
                <a:latin typeface="Rockwell" pitchFamily="18" charset="0"/>
              </a:rPr>
              <a:t>(</a:t>
            </a:r>
            <a:r>
              <a:rPr lang="en-US" sz="3200" dirty="0" err="1" smtClean="0">
                <a:solidFill>
                  <a:srgbClr val="FFFF00"/>
                </a:solidFill>
                <a:latin typeface="Rockwell" pitchFamily="18" charset="0"/>
              </a:rPr>
              <a:t>partie</a:t>
            </a:r>
            <a:r>
              <a:rPr lang="en-US" sz="3200" dirty="0" smtClean="0">
                <a:solidFill>
                  <a:srgbClr val="FFFF00"/>
                </a:solidFill>
                <a:latin typeface="Rockwell" pitchFamily="18" charset="0"/>
              </a:rPr>
              <a:t> 2)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9FF85-A8E4-4662-9A25-7E1193D20439}" type="slidenum">
              <a:rPr lang="fr-FR">
                <a:solidFill>
                  <a:schemeClr val="bg1">
                    <a:lumMod val="75000"/>
                  </a:schemeClr>
                </a:solidFill>
              </a:rPr>
              <a:pPr/>
              <a:t>2</a:t>
            </a:fld>
            <a:endParaRPr lang="fr-FR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2" descr="Image result for res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77504">
            <a:off x="3491570" y="3443841"/>
            <a:ext cx="2520280" cy="1680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0470290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104" y="0"/>
            <a:ext cx="9164104" cy="5184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9FF85-A8E4-4662-9A25-7E1193D20439}" type="slidenum">
              <a:rPr lang="fr-FR">
                <a:solidFill>
                  <a:schemeClr val="bg1">
                    <a:lumMod val="75000"/>
                  </a:schemeClr>
                </a:solidFill>
              </a:rPr>
              <a:pPr/>
              <a:t>20</a:t>
            </a:fld>
            <a:endParaRPr lang="fr-FR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" name="Pensées 2"/>
          <p:cNvSpPr/>
          <p:nvPr/>
        </p:nvSpPr>
        <p:spPr>
          <a:xfrm flipH="1">
            <a:off x="2410955" y="48990"/>
            <a:ext cx="2342063" cy="1440160"/>
          </a:xfrm>
          <a:prstGeom prst="cloudCallout">
            <a:avLst>
              <a:gd name="adj1" fmla="val -31624"/>
              <a:gd name="adj2" fmla="val 65116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2537870" y="259308"/>
            <a:ext cx="20882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rgbClr val="FFFF00"/>
                </a:solidFill>
              </a:rPr>
              <a:t>Quand commence le shabbat de Yahuah?</a:t>
            </a:r>
            <a:endParaRPr lang="fr-FR" b="1" dirty="0">
              <a:solidFill>
                <a:srgbClr val="FFFF00"/>
              </a:solidFill>
            </a:endParaRPr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028445"/>
            <a:ext cx="1115169" cy="111516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Related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6948" y="1333500"/>
            <a:ext cx="381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2034673"/>
            <a:ext cx="1269321" cy="111516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18389802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4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REE HD video backgrounds – abstract animated white silver background.mpe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428979" y="3605920"/>
            <a:ext cx="7608935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calendrier.alliance@gmail.com</a:t>
            </a:r>
            <a:endParaRPr lang="en-US" sz="360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51519" y="1413910"/>
            <a:ext cx="864096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Vous</a:t>
            </a:r>
            <a:r>
              <a:rPr lang="en-US" sz="3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en-US" sz="36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pouvez</a:t>
            </a:r>
            <a:r>
              <a:rPr lang="en-US" sz="3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 nous </a:t>
            </a:r>
            <a:r>
              <a:rPr lang="en-US" sz="36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adresser</a:t>
            </a:r>
            <a:r>
              <a:rPr lang="en-US" sz="36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en-US" sz="36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vos</a:t>
            </a:r>
            <a:r>
              <a:rPr lang="en-US" sz="3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 questions/</a:t>
            </a:r>
            <a:r>
              <a:rPr lang="en-US" sz="36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commentaires</a:t>
            </a:r>
            <a:r>
              <a:rPr lang="en-US" sz="3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 à:</a:t>
            </a:r>
            <a:endParaRPr lang="en-US" sz="36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itchFamily="2" charset="0"/>
            </a:endParaRPr>
          </a:p>
        </p:txBody>
      </p:sp>
      <p:pic>
        <p:nvPicPr>
          <p:cNvPr id="6" name="Picture 2" descr="C:\Users\Rae\Desktop\Grammar Art\email mouse bes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899" y="3400797"/>
            <a:ext cx="1176041" cy="851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9FF85-A8E4-4662-9A25-7E1193D20439}" type="slidenum">
              <a:rPr lang="fr-FR" smtClean="0"/>
              <a:t>21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02351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4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4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346" y="0"/>
            <a:ext cx="9159345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4"/>
          <p:cNvSpPr txBox="1"/>
          <p:nvPr/>
        </p:nvSpPr>
        <p:spPr>
          <a:xfrm>
            <a:off x="-15345" y="41151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4000" b="1" dirty="0" err="1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</a:rPr>
              <a:t>Fermez</a:t>
            </a:r>
            <a:r>
              <a:rPr lang="en-US" sz="40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</a:rPr>
              <a:t> les </a:t>
            </a:r>
            <a:r>
              <a:rPr lang="en-US" sz="4000" b="1" dirty="0" err="1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</a:rPr>
              <a:t>portes</a:t>
            </a:r>
            <a:r>
              <a:rPr lang="en-US" sz="40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</a:rPr>
              <a:t> !</a:t>
            </a:r>
            <a:endParaRPr lang="en-US" sz="40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ckwell" pitchFamily="18" charset="0"/>
            </a:endParaRPr>
          </a:p>
        </p:txBody>
      </p:sp>
      <p:sp>
        <p:nvSpPr>
          <p:cNvPr id="5" name="Text Placeholder 2"/>
          <p:cNvSpPr txBox="1">
            <a:spLocks/>
          </p:cNvSpPr>
          <p:nvPr/>
        </p:nvSpPr>
        <p:spPr>
          <a:xfrm>
            <a:off x="2363158" y="1287800"/>
            <a:ext cx="4386994" cy="533400"/>
          </a:xfrm>
          <a:prstGeom prst="rect">
            <a:avLst/>
          </a:prstGeo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marL="0" indent="0" algn="l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SzPct val="73000"/>
              <a:buFontTx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208" indent="-228600" algn="l" rtl="0" eaLnBrk="1" latinLnBrk="0" hangingPunct="1">
              <a:spcBef>
                <a:spcPts val="500"/>
              </a:spcBef>
              <a:buClr>
                <a:schemeClr val="accent4"/>
              </a:buClr>
              <a:buSzPct val="80000"/>
              <a:buFont typeface="Wingdings 2"/>
              <a:buChar char=""/>
              <a:defRPr kumimoji="0" sz="12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58952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0000"/>
              <a:buFont typeface="Wingdings"/>
              <a:buChar char=""/>
              <a:defRPr kumimoji="0"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80000"/>
              <a:buFont typeface="Wingdings 2"/>
              <a:buChar char=""/>
              <a:defRPr kumimoji="0" sz="9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70000"/>
              <a:buFont typeface="Wingdings"/>
              <a:buChar char=""/>
              <a:defRPr kumimoji="0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72184" indent="-182880" algn="l" rtl="0" eaLnBrk="1" latinLnBrk="0" hangingPunct="1">
              <a:spcBef>
                <a:spcPts val="400"/>
              </a:spcBef>
              <a:buClr>
                <a:schemeClr val="accent4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733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80000"/>
              <a:buFont typeface="Wingdings 2"/>
              <a:buChar char="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47088" indent="-182880" algn="l" rtl="0" eaLnBrk="1" latinLnBrk="0" hangingPunct="1">
              <a:spcBef>
                <a:spcPts val="300"/>
              </a:spcBef>
              <a:buClr>
                <a:schemeClr val="accent4"/>
              </a:buClr>
              <a:buSzPct val="100000"/>
              <a:buChar char="•"/>
              <a:defRPr kumimoji="0" sz="1600" kern="1200" baseline="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Wingdings"/>
              <a:buChar char="§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/>
            <a:r>
              <a:rPr lang="en-US" sz="40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</a:rPr>
              <a:t>- </a:t>
            </a:r>
            <a:r>
              <a:rPr lang="en-US" sz="4000" b="1" dirty="0" err="1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</a:rPr>
              <a:t>Néhémie</a:t>
            </a:r>
            <a:r>
              <a:rPr lang="en-US" sz="40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</a:rPr>
              <a:t> 13 -</a:t>
            </a:r>
            <a:endParaRPr lang="en-US" sz="40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ckwell" pitchFamily="18" charset="0"/>
            </a:endParaRPr>
          </a:p>
        </p:txBody>
      </p:sp>
      <p:pic>
        <p:nvPicPr>
          <p:cNvPr id="6" name="Picture 2" descr="Related image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7117" y="3291830"/>
            <a:ext cx="1186069" cy="11860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9FF85-A8E4-4662-9A25-7E1193D20439}" type="slidenum">
              <a:rPr lang="fr-FR">
                <a:solidFill>
                  <a:schemeClr val="bg1">
                    <a:lumMod val="75000"/>
                  </a:schemeClr>
                </a:solidFill>
              </a:rPr>
              <a:pPr/>
              <a:t>3</a:t>
            </a:fld>
            <a:endParaRPr lang="fr-FR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482202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32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538"/>
            <a:ext cx="9144000" cy="5157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-15346" y="829167"/>
            <a:ext cx="9144000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fr-FR" sz="17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Echanson du roi perse </a:t>
            </a:r>
            <a:r>
              <a:rPr lang="fr-FR" sz="1700" dirty="0" err="1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Artaxerxès</a:t>
            </a:r>
            <a:r>
              <a:rPr lang="fr-FR" sz="17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  <a:r>
              <a:rPr lang="fr-FR" sz="1700" baseline="300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</a:t>
            </a:r>
            <a:r>
              <a:rPr lang="fr-FR" sz="17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(petit fils de Darius), </a:t>
            </a:r>
            <a:r>
              <a:rPr lang="fr-FR" sz="17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</a:t>
            </a:r>
            <a:r>
              <a:rPr lang="fr-FR" sz="1700" u="sng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fr-FR" sz="17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emYah</a:t>
            </a:r>
            <a:r>
              <a:rPr lang="fr-FR" sz="17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quitte la cour royale pour devenir pendant 12 ans  gouverneur de Jérusalem à l’époque où Ezra (Esdras) était à la tête du peuple.</a:t>
            </a:r>
            <a:endParaRPr lang="fr-FR" sz="17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Placeholder 2"/>
          <p:cNvSpPr txBox="1">
            <a:spLocks/>
          </p:cNvSpPr>
          <p:nvPr/>
        </p:nvSpPr>
        <p:spPr>
          <a:xfrm>
            <a:off x="1058790" y="123478"/>
            <a:ext cx="7113610" cy="533400"/>
          </a:xfrm>
          <a:prstGeom prst="rect">
            <a:avLst/>
          </a:prstGeo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marL="0" indent="0" algn="l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SzPct val="73000"/>
              <a:buFontTx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208" indent="-228600" algn="l" rtl="0" eaLnBrk="1" latinLnBrk="0" hangingPunct="1">
              <a:spcBef>
                <a:spcPts val="500"/>
              </a:spcBef>
              <a:buClr>
                <a:schemeClr val="accent4"/>
              </a:buClr>
              <a:buSzPct val="80000"/>
              <a:buFont typeface="Wingdings 2"/>
              <a:buChar char=""/>
              <a:defRPr kumimoji="0" sz="12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58952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0000"/>
              <a:buFont typeface="Wingdings"/>
              <a:buChar char=""/>
              <a:defRPr kumimoji="0"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80000"/>
              <a:buFont typeface="Wingdings 2"/>
              <a:buChar char=""/>
              <a:defRPr kumimoji="0" sz="9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70000"/>
              <a:buFont typeface="Wingdings"/>
              <a:buChar char=""/>
              <a:defRPr kumimoji="0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72184" indent="-182880" algn="l" rtl="0" eaLnBrk="1" latinLnBrk="0" hangingPunct="1">
              <a:spcBef>
                <a:spcPts val="400"/>
              </a:spcBef>
              <a:buClr>
                <a:schemeClr val="accent4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733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80000"/>
              <a:buFont typeface="Wingdings 2"/>
              <a:buChar char="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47088" indent="-182880" algn="l" rtl="0" eaLnBrk="1" latinLnBrk="0" hangingPunct="1">
              <a:spcBef>
                <a:spcPts val="300"/>
              </a:spcBef>
              <a:buClr>
                <a:schemeClr val="accent4"/>
              </a:buClr>
              <a:buSzPct val="100000"/>
              <a:buChar char="•"/>
              <a:defRPr kumimoji="0" sz="1600" kern="1200" baseline="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Wingdings"/>
              <a:buChar char="§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</a:rPr>
              <a:t>- </a:t>
            </a:r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</a:rPr>
              <a:t>Le </a:t>
            </a:r>
            <a:r>
              <a:rPr lang="en-US" sz="3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</a:rPr>
              <a:t>prophète</a:t>
            </a:r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</a:rPr>
              <a:t>Ne</a:t>
            </a:r>
            <a:r>
              <a:rPr lang="en-US" sz="3200" b="1" u="sng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</a:rPr>
              <a:t>h</a:t>
            </a:r>
            <a:r>
              <a:rPr lang="en-US" sz="3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</a:rPr>
              <a:t>emYah</a:t>
            </a:r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</a:rPr>
              <a:t> -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ckwell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-4134" y="1737221"/>
            <a:ext cx="914400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fr-FR" sz="17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Nous sommes au 5</a:t>
            </a:r>
            <a:r>
              <a:rPr lang="fr-FR" sz="1700" baseline="300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fr-FR" sz="17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siècle avant notre EC, dans la période du 3</a:t>
            </a:r>
            <a:r>
              <a:rPr lang="fr-FR" sz="1700" baseline="300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fr-FR" sz="17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retour des exilés israélites de Babylone à Jérusalem.</a:t>
            </a:r>
            <a:endParaRPr lang="fr-FR" sz="17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-15346" y="2368347"/>
            <a:ext cx="914400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fr-FR" sz="17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Tout comme Shaul (Paul), </a:t>
            </a:r>
            <a:r>
              <a:rPr lang="fr-FR" sz="1700" dirty="0" err="1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</a:t>
            </a:r>
            <a:r>
              <a:rPr lang="fr-FR" sz="1700" u="sng" dirty="0" err="1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fr-FR" sz="1700" dirty="0" err="1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emYah</a:t>
            </a:r>
            <a:r>
              <a:rPr lang="fr-FR" sz="17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7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priait</a:t>
            </a:r>
            <a:r>
              <a:rPr lang="fr-FR" sz="17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en toutes circonstances, il était </a:t>
            </a:r>
            <a:r>
              <a:rPr lang="fr-FR" sz="17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consacr</a:t>
            </a:r>
            <a:r>
              <a:rPr lang="fr-FR" sz="17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</a:t>
            </a:r>
            <a:r>
              <a:rPr lang="fr-FR" sz="17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à la tâche confiée par Yahuah, et il ne se laissait </a:t>
            </a:r>
            <a:r>
              <a:rPr lang="fr-FR" sz="17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 ébranler</a:t>
            </a:r>
            <a:r>
              <a:rPr lang="fr-FR" sz="17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par l’opposition.</a:t>
            </a:r>
            <a:endParaRPr lang="fr-FR" sz="17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-4134" y="3080275"/>
            <a:ext cx="914400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fr-FR" sz="17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</a:t>
            </a:r>
            <a:r>
              <a:rPr lang="fr-FR" sz="1700" dirty="0" smtClean="0">
                <a:solidFill>
                  <a:srgbClr val="FF7D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défi matériel </a:t>
            </a:r>
            <a:r>
              <a:rPr lang="fr-FR" sz="17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fr-FR" sz="1700" dirty="0" err="1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Nehe</a:t>
            </a:r>
            <a:r>
              <a:rPr lang="fr-FR" sz="1700" u="sng" dirty="0" err="1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fr-FR" sz="1700" dirty="0" err="1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Yah</a:t>
            </a:r>
            <a:r>
              <a:rPr lang="fr-FR" sz="17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est la </a:t>
            </a:r>
            <a:r>
              <a:rPr lang="fr-FR" sz="1700" dirty="0" smtClean="0">
                <a:solidFill>
                  <a:srgbClr val="FF7D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reconstruction de la muraille de Jérusalem </a:t>
            </a:r>
            <a:r>
              <a:rPr lang="fr-FR" sz="17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(réalisé en 52 jours seulement).</a:t>
            </a:r>
          </a:p>
        </p:txBody>
      </p:sp>
      <p:sp>
        <p:nvSpPr>
          <p:cNvPr id="18" name="Rectangle 17"/>
          <p:cNvSpPr/>
          <p:nvPr/>
        </p:nvSpPr>
        <p:spPr>
          <a:xfrm>
            <a:off x="-4134" y="3727120"/>
            <a:ext cx="9144000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fr-FR" sz="17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 </a:t>
            </a:r>
            <a:r>
              <a:rPr lang="fr-FR" sz="1700" dirty="0" smtClean="0">
                <a:solidFill>
                  <a:srgbClr val="2DFF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préoccupation spirituelle </a:t>
            </a:r>
            <a:r>
              <a:rPr lang="fr-FR" sz="17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 de ramener les Israélites à l’</a:t>
            </a:r>
            <a:r>
              <a:rPr lang="fr-FR" sz="1700" dirty="0" smtClean="0">
                <a:solidFill>
                  <a:srgbClr val="2DFF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obéissance au Livre de la Loi</a:t>
            </a:r>
            <a:r>
              <a:rPr lang="fr-FR" sz="17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fr-FR" sz="17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9FF85-A8E4-4662-9A25-7E1193D20439}" type="slidenum">
              <a:rPr lang="fr-FR">
                <a:solidFill>
                  <a:schemeClr val="bg1">
                    <a:lumMod val="75000"/>
                  </a:schemeClr>
                </a:solidFill>
              </a:rPr>
              <a:pPr/>
              <a:t>4</a:t>
            </a:fld>
            <a:endParaRPr lang="fr-FR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0311124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/>
      <p:bldP spid="15" grpId="0"/>
      <p:bldP spid="16" grpId="0"/>
      <p:bldP spid="17" grpId="0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elated ima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9FF85-A8E4-4662-9A25-7E1193D20439}" type="slidenum">
              <a:rPr lang="fr-FR" smtClean="0">
                <a:solidFill>
                  <a:schemeClr val="bg1"/>
                </a:solidFill>
              </a:rPr>
              <a:t>5</a:t>
            </a:fld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677713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fr-FR" dirty="0" smtClean="0">
                <a:solidFill>
                  <a:srgbClr val="FFFF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V15</a:t>
            </a:r>
            <a:r>
              <a:rPr lang="fr-FR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En ces jours-là, je vis en Juda des hommes foulant au pressoir </a:t>
            </a:r>
            <a:r>
              <a:rPr lang="fr-FR" dirty="0">
                <a:solidFill>
                  <a:srgbClr val="00FA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pendant </a:t>
            </a:r>
            <a:r>
              <a:rPr lang="fr-FR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</a:t>
            </a:r>
            <a:r>
              <a:rPr lang="fr-FR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shabbat</a:t>
            </a:r>
            <a:r>
              <a:rPr lang="fr-FR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rentrant des gerbes, chargeant sur des ânes du vin, des raisins, des figues et toutes sortes de fardeaux et les amenant à Jérusalem le</a:t>
            </a:r>
            <a:r>
              <a:rPr lang="fr-FR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>
                <a:solidFill>
                  <a:srgbClr val="25C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jour </a:t>
            </a:r>
            <a:r>
              <a:rPr lang="fr-FR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</a:t>
            </a:r>
            <a:r>
              <a:rPr lang="fr-FR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shabbat</a:t>
            </a:r>
            <a:r>
              <a:rPr lang="fr-FR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Je leur fis des remontrances, le </a:t>
            </a:r>
            <a:r>
              <a:rPr lang="fr-FR" dirty="0">
                <a:solidFill>
                  <a:srgbClr val="25C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jour</a:t>
            </a:r>
            <a:r>
              <a:rPr lang="fr-FR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où ils vendaient leurs denrées.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496528" y="28210"/>
            <a:ext cx="61386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fr-F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~ </a:t>
            </a:r>
            <a:r>
              <a:rPr lang="fr-FR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Néhémie 13 </a:t>
            </a:r>
            <a:r>
              <a:rPr lang="fr-F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~</a:t>
            </a:r>
            <a:endParaRPr lang="fr-FR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0" y="2025303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fr-FR" dirty="0" smtClean="0">
                <a:solidFill>
                  <a:srgbClr val="FFFF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V16</a:t>
            </a:r>
            <a:r>
              <a:rPr lang="fr-FR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Il y avait aussi des </a:t>
            </a:r>
            <a:r>
              <a:rPr lang="fr-FR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Tyriens</a:t>
            </a:r>
            <a:r>
              <a:rPr lang="fr-FR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établis à Jérusalem qui apportaient du poisson et toutes sortes de marchandises et les vendaient, le</a:t>
            </a:r>
            <a:r>
              <a:rPr lang="fr-FR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>
                <a:solidFill>
                  <a:srgbClr val="25C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jour </a:t>
            </a:r>
            <a:r>
              <a:rPr lang="fr-FR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</a:t>
            </a:r>
            <a:r>
              <a:rPr lang="fr-FR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shabbat</a:t>
            </a:r>
            <a:r>
              <a:rPr lang="fr-FR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aux fils de Juda et dans Jérusalem.</a:t>
            </a:r>
          </a:p>
        </p:txBody>
      </p:sp>
      <p:sp>
        <p:nvSpPr>
          <p:cNvPr id="9" name="Rectangle 8"/>
          <p:cNvSpPr/>
          <p:nvPr/>
        </p:nvSpPr>
        <p:spPr>
          <a:xfrm>
            <a:off x="-11439" y="3075806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fr-FR" dirty="0" smtClean="0">
                <a:solidFill>
                  <a:srgbClr val="FFFF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V17</a:t>
            </a:r>
            <a:r>
              <a:rPr lang="fr-FR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Je réprimandai les grands de Juda et je leur dis : “Quelle est cette mauvaise action que vous faites, en profanant le</a:t>
            </a:r>
            <a:r>
              <a:rPr lang="fr-FR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>
                <a:solidFill>
                  <a:srgbClr val="25C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jour</a:t>
            </a:r>
            <a:r>
              <a:rPr lang="fr-FR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</a:t>
            </a:r>
            <a:r>
              <a:rPr lang="fr-FR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shabbat </a:t>
            </a:r>
            <a:r>
              <a:rPr lang="fr-FR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fr-FR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6583932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elated ima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9FF85-A8E4-4662-9A25-7E1193D20439}" type="slidenum">
              <a:rPr lang="fr-FR" smtClean="0">
                <a:solidFill>
                  <a:schemeClr val="bg1"/>
                </a:solidFill>
              </a:rPr>
              <a:t>6</a:t>
            </a:fld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677713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fr-FR" dirty="0" smtClean="0">
                <a:solidFill>
                  <a:srgbClr val="FFFF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V18</a:t>
            </a:r>
            <a:r>
              <a:rPr lang="fr-FR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fr-FR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“N'est-ce </a:t>
            </a:r>
            <a:r>
              <a:rPr lang="fr-FR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 ainsi qu'ont agi vos pères, en sorte que notre </a:t>
            </a:r>
            <a:r>
              <a:rPr lang="fr-FR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Elohim </a:t>
            </a:r>
            <a:r>
              <a:rPr lang="fr-FR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fait venir tous ces malheurs sur nous et sur notre ville? Et vous, vous augmentez encore sa colère contre Israël en profanant le </a:t>
            </a:r>
            <a:r>
              <a:rPr lang="fr-FR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shabbat </a:t>
            </a:r>
            <a:r>
              <a:rPr lang="fr-FR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!”</a:t>
            </a:r>
            <a:endParaRPr lang="fr-FR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496528" y="28210"/>
            <a:ext cx="61386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fr-F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~ </a:t>
            </a:r>
            <a:r>
              <a:rPr lang="fr-FR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Néhémie 13 </a:t>
            </a:r>
            <a:r>
              <a:rPr lang="fr-F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~</a:t>
            </a:r>
            <a:endParaRPr lang="fr-FR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0" y="1702137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fr-FR" dirty="0" smtClean="0">
                <a:solidFill>
                  <a:srgbClr val="FFFF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V19</a:t>
            </a:r>
            <a:r>
              <a:rPr lang="fr-FR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fr-FR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Dès que les portes de Jérusalem commençaient à s’assombrir</a:t>
            </a:r>
            <a:r>
              <a:rPr lang="fr-FR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dirty="0">
                <a:solidFill>
                  <a:srgbClr val="00FA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veille</a:t>
            </a:r>
            <a:r>
              <a:rPr lang="fr-FR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 </a:t>
            </a:r>
            <a:r>
              <a:rPr lang="fr-FR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shabbat</a:t>
            </a:r>
            <a:r>
              <a:rPr lang="fr-FR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i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fr-FR" sz="1400" i="1" u="sng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avant</a:t>
            </a:r>
            <a:r>
              <a:rPr lang="fr-FR" sz="1400" i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le shabbat)</a:t>
            </a:r>
            <a:r>
              <a:rPr lang="fr-FR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fr-FR" sz="1400" i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 </a:t>
            </a:r>
            <a:r>
              <a:rPr lang="fr-FR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donnai ordre d’en fermer les battants et de ne les rouvrir que le </a:t>
            </a:r>
            <a:r>
              <a:rPr lang="fr-FR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shabbat</a:t>
            </a:r>
            <a:r>
              <a:rPr lang="fr-FR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>
                <a:solidFill>
                  <a:srgbClr val="00FA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une fois </a:t>
            </a:r>
            <a:r>
              <a:rPr lang="fr-FR" dirty="0" smtClean="0">
                <a:solidFill>
                  <a:srgbClr val="00FA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passé </a:t>
            </a:r>
            <a:r>
              <a:rPr lang="fr-FR" sz="1400" i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fr-FR" sz="1400" i="1" u="sng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après</a:t>
            </a:r>
            <a:r>
              <a:rPr lang="fr-FR" sz="1400" i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le shabbat)</a:t>
            </a:r>
            <a:r>
              <a:rPr lang="fr-FR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fr-FR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 postai aussi quelques-uns de mes gens près des portes pour empêcher qu’aucune charge ne fût introduite le </a:t>
            </a:r>
            <a:r>
              <a:rPr lang="fr-FR" dirty="0">
                <a:solidFill>
                  <a:srgbClr val="25C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jour </a:t>
            </a:r>
            <a:r>
              <a:rPr lang="fr-FR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 </a:t>
            </a:r>
            <a:r>
              <a:rPr lang="fr-FR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shabbat</a:t>
            </a:r>
            <a:r>
              <a:rPr lang="fr-FR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9" name="Rectangle 8"/>
          <p:cNvSpPr/>
          <p:nvPr/>
        </p:nvSpPr>
        <p:spPr>
          <a:xfrm>
            <a:off x="-23843" y="3003798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fr-FR" dirty="0" smtClean="0">
                <a:solidFill>
                  <a:srgbClr val="FFFF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V20</a:t>
            </a:r>
            <a:r>
              <a:rPr lang="fr-FR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Les marchands et les vendeurs de toute espèce de denrées demeurèrent hors de Jérusalem, une et deux fois.</a:t>
            </a:r>
          </a:p>
        </p:txBody>
      </p:sp>
      <p:pic>
        <p:nvPicPr>
          <p:cNvPr id="8" name="Picture 2" descr="Related im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1406757"/>
            <a:ext cx="388572" cy="3885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Related im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947729"/>
            <a:ext cx="388572" cy="3885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2432233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elated ima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9FF85-A8E4-4662-9A25-7E1193D20439}" type="slidenum">
              <a:rPr lang="fr-FR" smtClean="0">
                <a:solidFill>
                  <a:schemeClr val="bg1"/>
                </a:solidFill>
              </a:rPr>
              <a:t>7</a:t>
            </a:fld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677713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fr-FR" dirty="0" smtClean="0">
                <a:solidFill>
                  <a:srgbClr val="FFFF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V21</a:t>
            </a:r>
            <a:r>
              <a:rPr lang="fr-FR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Je les avertis et leur dis : “Pourquoi demeurez-vous devant la muraille? </a:t>
            </a:r>
            <a:r>
              <a:rPr lang="fr-FR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 </a:t>
            </a:r>
            <a:r>
              <a:rPr lang="fr-FR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vous le faites encore, je mettrai la main sur vous.” Depuis ce temps-là, ils ne vinrent plus </a:t>
            </a:r>
            <a:r>
              <a:rPr lang="fr-FR" dirty="0">
                <a:solidFill>
                  <a:srgbClr val="00FA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pendant </a:t>
            </a:r>
            <a:r>
              <a:rPr lang="fr-FR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</a:t>
            </a:r>
            <a:r>
              <a:rPr lang="fr-FR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shabbat</a:t>
            </a:r>
            <a:r>
              <a:rPr lang="fr-FR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496528" y="28210"/>
            <a:ext cx="61386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fr-F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~ </a:t>
            </a:r>
            <a:r>
              <a:rPr lang="fr-FR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Néhémie 13 </a:t>
            </a:r>
            <a:r>
              <a:rPr lang="fr-F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~</a:t>
            </a:r>
            <a:endParaRPr lang="fr-FR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0" y="1702137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fr-FR" dirty="0" smtClean="0">
                <a:solidFill>
                  <a:srgbClr val="FFFF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V22</a:t>
            </a:r>
            <a:r>
              <a:rPr lang="fr-FR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Et j'ordonnai aux lévites de se purifier et de venir garder les portes, pour sanctifier le </a:t>
            </a:r>
            <a:r>
              <a:rPr lang="fr-FR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jour</a:t>
            </a:r>
            <a:r>
              <a:rPr lang="fr-FR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 </a:t>
            </a:r>
            <a:r>
              <a:rPr lang="fr-FR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shabbat</a:t>
            </a:r>
            <a:r>
              <a:rPr lang="fr-FR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“Souviens-toi de moi, mon </a:t>
            </a:r>
            <a:r>
              <a:rPr lang="fr-FR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Elohim, </a:t>
            </a:r>
            <a:r>
              <a:rPr lang="fr-FR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à cause de cela, </a:t>
            </a:r>
            <a:r>
              <a:rPr lang="fr-FR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 </a:t>
            </a:r>
            <a:r>
              <a:rPr lang="fr-FR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Elohim, </a:t>
            </a:r>
            <a:r>
              <a:rPr lang="fr-FR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aie pitié de moi conformément à ta grande bonté</a:t>
            </a:r>
            <a:r>
              <a:rPr lang="fr-FR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!”</a:t>
            </a:r>
            <a:endParaRPr lang="fr-FR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380745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94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-12222" y="1347614"/>
            <a:ext cx="77525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fr-FR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Sommes nous </a:t>
            </a:r>
            <a:r>
              <a:rPr lang="fr-FR" dirty="0" smtClean="0">
                <a:solidFill>
                  <a:srgbClr val="00FA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avant</a:t>
            </a:r>
            <a:r>
              <a:rPr lang="fr-FR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le coucher du soleil à un moment où il fait sombre ?</a:t>
            </a:r>
            <a:endParaRPr lang="fr-FR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403648" y="2139702"/>
            <a:ext cx="77345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fr-FR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Sommes nous </a:t>
            </a:r>
            <a:r>
              <a:rPr lang="fr-FR" dirty="0" smtClean="0">
                <a:solidFill>
                  <a:srgbClr val="00FA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après</a:t>
            </a:r>
            <a:r>
              <a:rPr lang="fr-FR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le coucher du soleil pendant le crépuscule du soir ?</a:t>
            </a:r>
            <a:endParaRPr lang="fr-FR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28293" y="3147814"/>
            <a:ext cx="58964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fr-FR" dirty="0" err="1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</a:t>
            </a:r>
            <a:r>
              <a:rPr lang="fr-FR" u="sng" dirty="0" err="1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fr-FR" dirty="0" err="1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emYah</a:t>
            </a:r>
            <a:r>
              <a:rPr lang="fr-FR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donne t’il l’ordre de fermer les portes </a:t>
            </a:r>
            <a:r>
              <a:rPr lang="fr-FR" dirty="0" smtClean="0">
                <a:solidFill>
                  <a:srgbClr val="00FA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avant</a:t>
            </a:r>
          </a:p>
          <a:p>
            <a:pPr lvl="0"/>
            <a:r>
              <a:rPr lang="fr-FR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 </a:t>
            </a:r>
            <a:r>
              <a:rPr lang="fr-FR" dirty="0" smtClean="0">
                <a:solidFill>
                  <a:srgbClr val="00FA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après</a:t>
            </a:r>
            <a:r>
              <a:rPr lang="fr-FR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le coucher du soleil ? </a:t>
            </a:r>
            <a:endParaRPr lang="fr-FR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987824" y="4155926"/>
            <a:ext cx="60841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fr-FR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moment où </a:t>
            </a:r>
            <a:r>
              <a:rPr lang="fr-FR" dirty="0" err="1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</a:t>
            </a:r>
            <a:r>
              <a:rPr lang="fr-FR" u="sng" dirty="0" err="1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fr-FR" dirty="0" err="1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emYah</a:t>
            </a:r>
            <a:r>
              <a:rPr lang="fr-FR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donne l’ordre de fermer les portes </a:t>
            </a:r>
            <a:r>
              <a:rPr lang="fr-FR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constitue t’il le départ du shabbat ?</a:t>
            </a:r>
          </a:p>
        </p:txBody>
      </p:sp>
      <p:sp>
        <p:nvSpPr>
          <p:cNvPr id="13" name="Rectangle 12"/>
          <p:cNvSpPr/>
          <p:nvPr/>
        </p:nvSpPr>
        <p:spPr>
          <a:xfrm>
            <a:off x="0" y="23745"/>
            <a:ext cx="913821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fr-FR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~ </a:t>
            </a:r>
            <a:r>
              <a:rPr lang="fr-FR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Questions à propos de </a:t>
            </a:r>
            <a:r>
              <a:rPr lang="fr-FR" sz="24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l’ombre</a:t>
            </a:r>
          </a:p>
          <a:p>
            <a:pPr lvl="0" algn="ctr"/>
            <a:r>
              <a:rPr lang="fr-FR" sz="24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 couvre les portes de Jérusalem </a:t>
            </a:r>
            <a:r>
              <a:rPr lang="fr-FR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~</a:t>
            </a:r>
            <a:endParaRPr lang="fr-FR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9FF85-A8E4-4662-9A25-7E1193D20439}" type="slidenum">
              <a:rPr lang="fr-FR" smtClean="0">
                <a:solidFill>
                  <a:schemeClr val="bg1">
                    <a:lumMod val="85000"/>
                  </a:schemeClr>
                </a:solidFill>
              </a:rPr>
              <a:t>8</a:t>
            </a:fld>
            <a:endParaRPr lang="fr-FR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1462164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1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2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162272" y="339502"/>
            <a:ext cx="44279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fr-FR" dirty="0" smtClean="0">
                <a:solidFill>
                  <a:schemeClr val="bg1">
                    <a:lumMod val="95000"/>
                  </a:schemeClr>
                </a:solidFill>
                <a:latin typeface="Cooper Std Black" pitchFamily="18" charset="0"/>
                <a:cs typeface="Arial" panose="020B0604020202020204" pitchFamily="34" charset="0"/>
              </a:rPr>
              <a:t>Comment </a:t>
            </a:r>
            <a:r>
              <a:rPr lang="fr-FR" dirty="0" err="1" smtClean="0">
                <a:solidFill>
                  <a:schemeClr val="bg1">
                    <a:lumMod val="95000"/>
                  </a:schemeClr>
                </a:solidFill>
                <a:latin typeface="Cooper Std Black" pitchFamily="18" charset="0"/>
                <a:cs typeface="Arial" panose="020B0604020202020204" pitchFamily="34" charset="0"/>
              </a:rPr>
              <a:t>Ne</a:t>
            </a:r>
            <a:r>
              <a:rPr lang="fr-FR" u="sng" dirty="0" err="1" smtClean="0">
                <a:solidFill>
                  <a:schemeClr val="bg1">
                    <a:lumMod val="95000"/>
                  </a:schemeClr>
                </a:solidFill>
                <a:latin typeface="Cooper Std Black" pitchFamily="18" charset="0"/>
                <a:cs typeface="Arial" panose="020B0604020202020204" pitchFamily="34" charset="0"/>
              </a:rPr>
              <a:t>h</a:t>
            </a:r>
            <a:r>
              <a:rPr lang="fr-FR" dirty="0" err="1" smtClean="0">
                <a:solidFill>
                  <a:schemeClr val="bg1">
                    <a:lumMod val="95000"/>
                  </a:schemeClr>
                </a:solidFill>
                <a:latin typeface="Cooper Std Black" pitchFamily="18" charset="0"/>
                <a:cs typeface="Arial" panose="020B0604020202020204" pitchFamily="34" charset="0"/>
              </a:rPr>
              <a:t>emYah</a:t>
            </a:r>
            <a:r>
              <a:rPr lang="fr-FR" dirty="0" smtClean="0">
                <a:solidFill>
                  <a:schemeClr val="bg1">
                    <a:lumMod val="95000"/>
                  </a:schemeClr>
                </a:solidFill>
                <a:latin typeface="Cooper Std Black" pitchFamily="18" charset="0"/>
                <a:cs typeface="Arial" panose="020B0604020202020204" pitchFamily="34" charset="0"/>
              </a:rPr>
              <a:t> considère t’il</a:t>
            </a:r>
            <a:endParaRPr lang="fr-FR" dirty="0">
              <a:solidFill>
                <a:schemeClr val="bg1">
                  <a:lumMod val="95000"/>
                </a:schemeClr>
              </a:solidFill>
              <a:latin typeface="Cooper Std Black" pitchFamily="18" charset="0"/>
              <a:cs typeface="Arial" panose="020B0604020202020204" pitchFamily="34" charset="0"/>
            </a:endParaRPr>
          </a:p>
          <a:p>
            <a:pPr lvl="0" algn="ctr"/>
            <a:r>
              <a:rPr lang="fr-FR" dirty="0" smtClean="0">
                <a:solidFill>
                  <a:schemeClr val="bg1">
                    <a:lumMod val="95000"/>
                  </a:schemeClr>
                </a:solidFill>
                <a:latin typeface="Cooper Std Black" pitchFamily="18" charset="0"/>
                <a:cs typeface="Arial" panose="020B0604020202020204" pitchFamily="34" charset="0"/>
              </a:rPr>
              <a:t>une pleine journée de </a:t>
            </a:r>
            <a:r>
              <a:rPr lang="fr-FR" dirty="0" smtClean="0">
                <a:solidFill>
                  <a:srgbClr val="FFFF00"/>
                </a:solidFill>
                <a:latin typeface="Cooper Std Black" pitchFamily="18" charset="0"/>
                <a:cs typeface="Arial" panose="020B0604020202020204" pitchFamily="34" charset="0"/>
              </a:rPr>
              <a:t>travail</a:t>
            </a:r>
            <a:r>
              <a:rPr lang="fr-FR" dirty="0" smtClean="0">
                <a:solidFill>
                  <a:schemeClr val="bg1">
                    <a:lumMod val="95000"/>
                  </a:schemeClr>
                </a:solidFill>
                <a:latin typeface="Cooper Std Black" pitchFamily="18" charset="0"/>
                <a:cs typeface="Arial" panose="020B0604020202020204" pitchFamily="34" charset="0"/>
              </a:rPr>
              <a:t> ?</a:t>
            </a:r>
            <a:endParaRPr lang="fr-FR" dirty="0">
              <a:solidFill>
                <a:schemeClr val="bg1">
                  <a:lumMod val="95000"/>
                </a:schemeClr>
              </a:solidFill>
              <a:latin typeface="Cooper Std Black" pitchFamily="18" charset="0"/>
              <a:cs typeface="Arial" panose="020B0604020202020204" pitchFamily="34" charset="0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9FF85-A8E4-4662-9A25-7E1193D20439}" type="slidenum">
              <a:rPr lang="fr-FR" smtClean="0">
                <a:solidFill>
                  <a:schemeClr val="bg1">
                    <a:lumMod val="85000"/>
                  </a:schemeClr>
                </a:solidFill>
              </a:rPr>
              <a:t>9</a:t>
            </a:fld>
            <a:endParaRPr lang="fr-FR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6658711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9953</TotalTime>
  <Words>1108</Words>
  <Application>Microsoft Office PowerPoint</Application>
  <PresentationFormat>Affichage à l'écran (16:9)</PresentationFormat>
  <Paragraphs>139</Paragraphs>
  <Slides>21</Slides>
  <Notes>0</Notes>
  <HiddenSlides>0</HiddenSlides>
  <MMClips>2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21</vt:i4>
      </vt:variant>
    </vt:vector>
  </HeadingPairs>
  <TitlesOfParts>
    <vt:vector size="22" baseType="lpstr"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Fawzi</dc:creator>
  <cp:lastModifiedBy>Fawzi</cp:lastModifiedBy>
  <cp:revision>592</cp:revision>
  <dcterms:created xsi:type="dcterms:W3CDTF">2018-04-25T09:15:37Z</dcterms:created>
  <dcterms:modified xsi:type="dcterms:W3CDTF">2018-07-02T17:03:45Z</dcterms:modified>
</cp:coreProperties>
</file>