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91"/>
  </p:notesMasterIdLst>
  <p:sldIdLst>
    <p:sldId id="414" r:id="rId2"/>
    <p:sldId id="256" r:id="rId3"/>
    <p:sldId id="417" r:id="rId4"/>
    <p:sldId id="410" r:id="rId5"/>
    <p:sldId id="418" r:id="rId6"/>
    <p:sldId id="399" r:id="rId7"/>
    <p:sldId id="400" r:id="rId8"/>
    <p:sldId id="413" r:id="rId9"/>
    <p:sldId id="403" r:id="rId10"/>
    <p:sldId id="404" r:id="rId11"/>
    <p:sldId id="402" r:id="rId12"/>
    <p:sldId id="257" r:id="rId13"/>
    <p:sldId id="323" r:id="rId14"/>
    <p:sldId id="392" r:id="rId15"/>
    <p:sldId id="308" r:id="rId16"/>
    <p:sldId id="405" r:id="rId17"/>
    <p:sldId id="259" r:id="rId18"/>
    <p:sldId id="335" r:id="rId19"/>
    <p:sldId id="326" r:id="rId20"/>
    <p:sldId id="309" r:id="rId21"/>
    <p:sldId id="293" r:id="rId22"/>
    <p:sldId id="327" r:id="rId23"/>
    <p:sldId id="338" r:id="rId24"/>
    <p:sldId id="340" r:id="rId25"/>
    <p:sldId id="328" r:id="rId26"/>
    <p:sldId id="341" r:id="rId27"/>
    <p:sldId id="329" r:id="rId28"/>
    <p:sldId id="311" r:id="rId29"/>
    <p:sldId id="343" r:id="rId30"/>
    <p:sldId id="344" r:id="rId31"/>
    <p:sldId id="330" r:id="rId32"/>
    <p:sldId id="393" r:id="rId33"/>
    <p:sldId id="312" r:id="rId34"/>
    <p:sldId id="296" r:id="rId35"/>
    <p:sldId id="332" r:id="rId36"/>
    <p:sldId id="297" r:id="rId37"/>
    <p:sldId id="331" r:id="rId38"/>
    <p:sldId id="401" r:id="rId39"/>
    <p:sldId id="313" r:id="rId40"/>
    <p:sldId id="394" r:id="rId41"/>
    <p:sldId id="351" r:id="rId42"/>
    <p:sldId id="333" r:id="rId43"/>
    <p:sldId id="299" r:id="rId44"/>
    <p:sldId id="334" r:id="rId45"/>
    <p:sldId id="358" r:id="rId46"/>
    <p:sldId id="291" r:id="rId47"/>
    <p:sldId id="301" r:id="rId48"/>
    <p:sldId id="357" r:id="rId49"/>
    <p:sldId id="267" r:id="rId50"/>
    <p:sldId id="314" r:id="rId51"/>
    <p:sldId id="395" r:id="rId52"/>
    <p:sldId id="268" r:id="rId53"/>
    <p:sldId id="303" r:id="rId54"/>
    <p:sldId id="363" r:id="rId55"/>
    <p:sldId id="362" r:id="rId56"/>
    <p:sldId id="364" r:id="rId57"/>
    <p:sldId id="270" r:id="rId58"/>
    <p:sldId id="315" r:id="rId59"/>
    <p:sldId id="316" r:id="rId60"/>
    <p:sldId id="382" r:id="rId61"/>
    <p:sldId id="381" r:id="rId62"/>
    <p:sldId id="383" r:id="rId63"/>
    <p:sldId id="367" r:id="rId64"/>
    <p:sldId id="275" r:id="rId65"/>
    <p:sldId id="369" r:id="rId66"/>
    <p:sldId id="384" r:id="rId67"/>
    <p:sldId id="370" r:id="rId68"/>
    <p:sldId id="385" r:id="rId69"/>
    <p:sldId id="278" r:id="rId70"/>
    <p:sldId id="387" r:id="rId71"/>
    <p:sldId id="406" r:id="rId72"/>
    <p:sldId id="388" r:id="rId73"/>
    <p:sldId id="389" r:id="rId74"/>
    <p:sldId id="390" r:id="rId75"/>
    <p:sldId id="321" r:id="rId76"/>
    <p:sldId id="375" r:id="rId77"/>
    <p:sldId id="423" r:id="rId78"/>
    <p:sldId id="322" r:id="rId79"/>
    <p:sldId id="416" r:id="rId80"/>
    <p:sldId id="420" r:id="rId81"/>
    <p:sldId id="397" r:id="rId82"/>
    <p:sldId id="407" r:id="rId83"/>
    <p:sldId id="415" r:id="rId84"/>
    <p:sldId id="409" r:id="rId85"/>
    <p:sldId id="378" r:id="rId86"/>
    <p:sldId id="379" r:id="rId87"/>
    <p:sldId id="398" r:id="rId88"/>
    <p:sldId id="419" r:id="rId89"/>
    <p:sldId id="28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55" clrIdx="0"/>
  <p:cmAuthor id="1" name="timothy Astleford" initials="tA" lastIdx="5" clrIdx="1">
    <p:extLst/>
  </p:cmAuthor>
  <p:cmAuthor id="2" name="Rae" initials="R" lastIdx="38" clrIdx="2"/>
  <p:cmAuthor id="3" name="Snap On" initials="SO"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90F1FE"/>
    <a:srgbClr val="FF0066"/>
    <a:srgbClr val="FF00FF"/>
    <a:srgbClr val="0000CC"/>
    <a:srgbClr val="CDD3D3"/>
    <a:srgbClr val="008080"/>
    <a:srgbClr val="CC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5" autoAdjust="0"/>
    <p:restoredTop sz="71036" autoAdjust="0"/>
  </p:normalViewPr>
  <p:slideViewPr>
    <p:cSldViewPr snapToGrid="0">
      <p:cViewPr>
        <p:scale>
          <a:sx n="66" d="100"/>
          <a:sy n="66" d="100"/>
        </p:scale>
        <p:origin x="-581" y="-499"/>
      </p:cViewPr>
      <p:guideLst>
        <p:guide orient="horz" pos="2160"/>
        <p:guide pos="3840"/>
      </p:guideLst>
    </p:cSldViewPr>
  </p:slideViewPr>
  <p:notesTextViewPr>
    <p:cViewPr>
      <p:scale>
        <a:sx n="100" d="100"/>
        <a:sy n="100" d="100"/>
      </p:scale>
      <p:origin x="0" y="0"/>
    </p:cViewPr>
  </p:notesTextViewPr>
  <p:sorterViewPr>
    <p:cViewPr>
      <p:scale>
        <a:sx n="50" d="100"/>
        <a:sy n="50" d="100"/>
      </p:scale>
      <p:origin x="0" y="455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45B21-4C18-4C30-8B15-6036A20E77DF}"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21F79-BED9-4EDA-9E88-4952036E988F}" type="slidenum">
              <a:rPr lang="en-US" smtClean="0"/>
              <a:t>‹#›</a:t>
            </a:fld>
            <a:endParaRPr lang="en-US"/>
          </a:p>
        </p:txBody>
      </p:sp>
    </p:spTree>
    <p:extLst>
      <p:ext uri="{BB962C8B-B14F-4D97-AF65-F5344CB8AC3E}">
        <p14:creationId xmlns:p14="http://schemas.microsoft.com/office/powerpoint/2010/main" val="342376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a:t>
            </a:fld>
            <a:endParaRPr lang="en-US"/>
          </a:p>
        </p:txBody>
      </p:sp>
    </p:spTree>
    <p:extLst>
      <p:ext uri="{BB962C8B-B14F-4D97-AF65-F5344CB8AC3E}">
        <p14:creationId xmlns:p14="http://schemas.microsoft.com/office/powerpoint/2010/main" val="283414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21F79-BED9-4EDA-9E88-4952036E988F}" type="slidenum">
              <a:rPr lang="en-US" smtClean="0"/>
              <a:t>18</a:t>
            </a:fld>
            <a:endParaRPr lang="en-US"/>
          </a:p>
        </p:txBody>
      </p:sp>
    </p:spTree>
    <p:extLst>
      <p:ext uri="{BB962C8B-B14F-4D97-AF65-F5344CB8AC3E}">
        <p14:creationId xmlns:p14="http://schemas.microsoft.com/office/powerpoint/2010/main" val="8383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for breakfast!  950 am</a:t>
            </a:r>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19</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21</a:t>
            </a:fld>
            <a:endParaRPr lang="en-US"/>
          </a:p>
        </p:txBody>
      </p:sp>
    </p:spTree>
    <p:extLst>
      <p:ext uri="{BB962C8B-B14F-4D97-AF65-F5344CB8AC3E}">
        <p14:creationId xmlns:p14="http://schemas.microsoft.com/office/powerpoint/2010/main" val="3839047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22</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0" dirty="0"/>
          </a:p>
        </p:txBody>
      </p:sp>
      <p:sp>
        <p:nvSpPr>
          <p:cNvPr id="4" name="Slide Number Placeholder 3"/>
          <p:cNvSpPr>
            <a:spLocks noGrp="1"/>
          </p:cNvSpPr>
          <p:nvPr>
            <p:ph type="sldNum" sz="quarter" idx="10"/>
          </p:nvPr>
        </p:nvSpPr>
        <p:spPr/>
        <p:txBody>
          <a:bodyPr/>
          <a:lstStyle/>
          <a:p>
            <a:fld id="{B0E21F79-BED9-4EDA-9E88-4952036E988F}" type="slidenum">
              <a:rPr lang="en-US" smtClean="0"/>
              <a:t>23</a:t>
            </a:fld>
            <a:endParaRPr lang="en-US"/>
          </a:p>
        </p:txBody>
      </p:sp>
    </p:spTree>
    <p:extLst>
      <p:ext uri="{BB962C8B-B14F-4D97-AF65-F5344CB8AC3E}">
        <p14:creationId xmlns:p14="http://schemas.microsoft.com/office/powerpoint/2010/main" val="19008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24</a:t>
            </a:fld>
            <a:endParaRPr lang="en-US"/>
          </a:p>
        </p:txBody>
      </p:sp>
    </p:spTree>
    <p:extLst>
      <p:ext uri="{BB962C8B-B14F-4D97-AF65-F5344CB8AC3E}">
        <p14:creationId xmlns:p14="http://schemas.microsoft.com/office/powerpoint/2010/main" val="405901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25</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26</a:t>
            </a:fld>
            <a:endParaRPr lang="en-US"/>
          </a:p>
        </p:txBody>
      </p:sp>
    </p:spTree>
    <p:extLst>
      <p:ext uri="{BB962C8B-B14F-4D97-AF65-F5344CB8AC3E}">
        <p14:creationId xmlns:p14="http://schemas.microsoft.com/office/powerpoint/2010/main" val="63586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27</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28</a:t>
            </a:fld>
            <a:endParaRPr lang="en-US"/>
          </a:p>
        </p:txBody>
      </p:sp>
    </p:spTree>
    <p:extLst>
      <p:ext uri="{BB962C8B-B14F-4D97-AF65-F5344CB8AC3E}">
        <p14:creationId xmlns:p14="http://schemas.microsoft.com/office/powerpoint/2010/main" val="237151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a:t>
            </a:fld>
            <a:endParaRPr lang="en-US"/>
          </a:p>
        </p:txBody>
      </p:sp>
    </p:spTree>
    <p:extLst>
      <p:ext uri="{BB962C8B-B14F-4D97-AF65-F5344CB8AC3E}">
        <p14:creationId xmlns:p14="http://schemas.microsoft.com/office/powerpoint/2010/main" val="37433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29</a:t>
            </a:fld>
            <a:endParaRPr lang="en-US"/>
          </a:p>
        </p:txBody>
      </p:sp>
    </p:spTree>
    <p:extLst>
      <p:ext uri="{BB962C8B-B14F-4D97-AF65-F5344CB8AC3E}">
        <p14:creationId xmlns:p14="http://schemas.microsoft.com/office/powerpoint/2010/main" val="264155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30</a:t>
            </a:fld>
            <a:endParaRPr lang="en-US"/>
          </a:p>
        </p:txBody>
      </p:sp>
    </p:spTree>
    <p:extLst>
      <p:ext uri="{BB962C8B-B14F-4D97-AF65-F5344CB8AC3E}">
        <p14:creationId xmlns:p14="http://schemas.microsoft.com/office/powerpoint/2010/main" val="62531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31</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32</a:t>
            </a:fld>
            <a:endParaRPr lang="en-US"/>
          </a:p>
        </p:txBody>
      </p:sp>
    </p:spTree>
    <p:extLst>
      <p:ext uri="{BB962C8B-B14F-4D97-AF65-F5344CB8AC3E}">
        <p14:creationId xmlns:p14="http://schemas.microsoft.com/office/powerpoint/2010/main" val="763830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35</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36</a:t>
            </a:fld>
            <a:endParaRPr lang="en-US"/>
          </a:p>
        </p:txBody>
      </p:sp>
    </p:spTree>
    <p:extLst>
      <p:ext uri="{BB962C8B-B14F-4D97-AF65-F5344CB8AC3E}">
        <p14:creationId xmlns:p14="http://schemas.microsoft.com/office/powerpoint/2010/main" val="3894379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37</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38</a:t>
            </a:fld>
            <a:endParaRPr lang="en-US"/>
          </a:p>
        </p:txBody>
      </p:sp>
    </p:spTree>
    <p:extLst>
      <p:ext uri="{BB962C8B-B14F-4D97-AF65-F5344CB8AC3E}">
        <p14:creationId xmlns:p14="http://schemas.microsoft.com/office/powerpoint/2010/main" val="2892720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39</a:t>
            </a:fld>
            <a:endParaRPr lang="en-US"/>
          </a:p>
        </p:txBody>
      </p:sp>
    </p:spTree>
    <p:extLst>
      <p:ext uri="{BB962C8B-B14F-4D97-AF65-F5344CB8AC3E}">
        <p14:creationId xmlns:p14="http://schemas.microsoft.com/office/powerpoint/2010/main" val="1504096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40</a:t>
            </a:fld>
            <a:endParaRPr lang="en-US"/>
          </a:p>
        </p:txBody>
      </p:sp>
    </p:spTree>
    <p:extLst>
      <p:ext uri="{BB962C8B-B14F-4D97-AF65-F5344CB8AC3E}">
        <p14:creationId xmlns:p14="http://schemas.microsoft.com/office/powerpoint/2010/main" val="124725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a:t>
            </a:fld>
            <a:endParaRPr lang="en-US"/>
          </a:p>
        </p:txBody>
      </p:sp>
    </p:spTree>
    <p:extLst>
      <p:ext uri="{BB962C8B-B14F-4D97-AF65-F5344CB8AC3E}">
        <p14:creationId xmlns:p14="http://schemas.microsoft.com/office/powerpoint/2010/main" val="43437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41</a:t>
            </a:fld>
            <a:endParaRPr lang="en-US"/>
          </a:p>
        </p:txBody>
      </p:sp>
    </p:spTree>
    <p:extLst>
      <p:ext uri="{BB962C8B-B14F-4D97-AF65-F5344CB8AC3E}">
        <p14:creationId xmlns:p14="http://schemas.microsoft.com/office/powerpoint/2010/main" val="160456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42</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44</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45</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47</a:t>
            </a:fld>
            <a:endParaRPr lang="en-US"/>
          </a:p>
        </p:txBody>
      </p:sp>
    </p:spTree>
    <p:extLst>
      <p:ext uri="{BB962C8B-B14F-4D97-AF65-F5344CB8AC3E}">
        <p14:creationId xmlns:p14="http://schemas.microsoft.com/office/powerpoint/2010/main" val="1291889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48</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49</a:t>
            </a:fld>
            <a:endParaRPr lang="en-US"/>
          </a:p>
        </p:txBody>
      </p:sp>
    </p:spTree>
    <p:extLst>
      <p:ext uri="{BB962C8B-B14F-4D97-AF65-F5344CB8AC3E}">
        <p14:creationId xmlns:p14="http://schemas.microsoft.com/office/powerpoint/2010/main" val="1345769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51</a:t>
            </a:fld>
            <a:endParaRPr lang="en-US"/>
          </a:p>
        </p:txBody>
      </p:sp>
    </p:spTree>
    <p:extLst>
      <p:ext uri="{BB962C8B-B14F-4D97-AF65-F5344CB8AC3E}">
        <p14:creationId xmlns:p14="http://schemas.microsoft.com/office/powerpoint/2010/main" val="584750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53</a:t>
            </a:fld>
            <a:endParaRPr lang="en-US"/>
          </a:p>
        </p:txBody>
      </p:sp>
    </p:spTree>
    <p:extLst>
      <p:ext uri="{BB962C8B-B14F-4D97-AF65-F5344CB8AC3E}">
        <p14:creationId xmlns:p14="http://schemas.microsoft.com/office/powerpoint/2010/main" val="287140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54</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9</a:t>
            </a:fld>
            <a:endParaRPr lang="en-US"/>
          </a:p>
        </p:txBody>
      </p:sp>
    </p:spTree>
    <p:extLst>
      <p:ext uri="{BB962C8B-B14F-4D97-AF65-F5344CB8AC3E}">
        <p14:creationId xmlns:p14="http://schemas.microsoft.com/office/powerpoint/2010/main" val="374338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56</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57</a:t>
            </a:fld>
            <a:endParaRPr lang="en-US"/>
          </a:p>
        </p:txBody>
      </p:sp>
    </p:spTree>
    <p:extLst>
      <p:ext uri="{BB962C8B-B14F-4D97-AF65-F5344CB8AC3E}">
        <p14:creationId xmlns:p14="http://schemas.microsoft.com/office/powerpoint/2010/main" val="155401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58</a:t>
            </a:fld>
            <a:endParaRPr lang="en-US"/>
          </a:p>
        </p:txBody>
      </p:sp>
    </p:spTree>
    <p:extLst>
      <p:ext uri="{BB962C8B-B14F-4D97-AF65-F5344CB8AC3E}">
        <p14:creationId xmlns:p14="http://schemas.microsoft.com/office/powerpoint/2010/main" val="3175395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59</a:t>
            </a:fld>
            <a:endParaRPr lang="en-US"/>
          </a:p>
        </p:txBody>
      </p:sp>
    </p:spTree>
    <p:extLst>
      <p:ext uri="{BB962C8B-B14F-4D97-AF65-F5344CB8AC3E}">
        <p14:creationId xmlns:p14="http://schemas.microsoft.com/office/powerpoint/2010/main" val="19978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60</a:t>
            </a:fld>
            <a:endParaRPr lang="en-US"/>
          </a:p>
        </p:txBody>
      </p:sp>
    </p:spTree>
    <p:extLst>
      <p:ext uri="{BB962C8B-B14F-4D97-AF65-F5344CB8AC3E}">
        <p14:creationId xmlns:p14="http://schemas.microsoft.com/office/powerpoint/2010/main" val="978752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61</a:t>
            </a:fld>
            <a:endParaRPr lang="en-US"/>
          </a:p>
        </p:txBody>
      </p:sp>
    </p:spTree>
    <p:extLst>
      <p:ext uri="{BB962C8B-B14F-4D97-AF65-F5344CB8AC3E}">
        <p14:creationId xmlns:p14="http://schemas.microsoft.com/office/powerpoint/2010/main" val="957235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62</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63</a:t>
            </a:fld>
            <a:endParaRPr lang="en-US"/>
          </a:p>
        </p:txBody>
      </p:sp>
    </p:spTree>
    <p:extLst>
      <p:ext uri="{BB962C8B-B14F-4D97-AF65-F5344CB8AC3E}">
        <p14:creationId xmlns:p14="http://schemas.microsoft.com/office/powerpoint/2010/main" val="4046265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66</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67</a:t>
            </a:fld>
            <a:endParaRPr lang="en-US"/>
          </a:p>
        </p:txBody>
      </p:sp>
    </p:spTree>
    <p:extLst>
      <p:ext uri="{BB962C8B-B14F-4D97-AF65-F5344CB8AC3E}">
        <p14:creationId xmlns:p14="http://schemas.microsoft.com/office/powerpoint/2010/main" val="136075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10</a:t>
            </a:fld>
            <a:endParaRPr lang="en-US"/>
          </a:p>
        </p:txBody>
      </p:sp>
    </p:spTree>
    <p:extLst>
      <p:ext uri="{BB962C8B-B14F-4D97-AF65-F5344CB8AC3E}">
        <p14:creationId xmlns:p14="http://schemas.microsoft.com/office/powerpoint/2010/main" val="374338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68</a:t>
            </a:fld>
            <a:endParaRPr lang="en-US"/>
          </a:p>
        </p:txBody>
      </p:sp>
    </p:spTree>
    <p:extLst>
      <p:ext uri="{BB962C8B-B14F-4D97-AF65-F5344CB8AC3E}">
        <p14:creationId xmlns:p14="http://schemas.microsoft.com/office/powerpoint/2010/main" val="1544027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70</a:t>
            </a:fld>
            <a:endParaRPr lang="en-US"/>
          </a:p>
        </p:txBody>
      </p:sp>
    </p:spTree>
    <p:extLst>
      <p:ext uri="{BB962C8B-B14F-4D97-AF65-F5344CB8AC3E}">
        <p14:creationId xmlns:p14="http://schemas.microsoft.com/office/powerpoint/2010/main" val="1544027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71</a:t>
            </a:fld>
            <a:endParaRPr lang="en-US"/>
          </a:p>
        </p:txBody>
      </p:sp>
    </p:spTree>
    <p:extLst>
      <p:ext uri="{BB962C8B-B14F-4D97-AF65-F5344CB8AC3E}">
        <p14:creationId xmlns:p14="http://schemas.microsoft.com/office/powerpoint/2010/main" val="1544027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72</a:t>
            </a:fld>
            <a:endParaRPr lang="en-US"/>
          </a:p>
        </p:txBody>
      </p:sp>
    </p:spTree>
    <p:extLst>
      <p:ext uri="{BB962C8B-B14F-4D97-AF65-F5344CB8AC3E}">
        <p14:creationId xmlns:p14="http://schemas.microsoft.com/office/powerpoint/2010/main" val="1544027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73</a:t>
            </a:fld>
            <a:endParaRPr lang="en-US"/>
          </a:p>
        </p:txBody>
      </p:sp>
    </p:spTree>
    <p:extLst>
      <p:ext uri="{BB962C8B-B14F-4D97-AF65-F5344CB8AC3E}">
        <p14:creationId xmlns:p14="http://schemas.microsoft.com/office/powerpoint/2010/main" val="1544027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74</a:t>
            </a:fld>
            <a:endParaRPr lang="en-US"/>
          </a:p>
        </p:txBody>
      </p:sp>
    </p:spTree>
    <p:extLst>
      <p:ext uri="{BB962C8B-B14F-4D97-AF65-F5344CB8AC3E}">
        <p14:creationId xmlns:p14="http://schemas.microsoft.com/office/powerpoint/2010/main" val="38253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75</a:t>
            </a:fld>
            <a:endParaRPr lang="en-US"/>
          </a:p>
        </p:txBody>
      </p:sp>
    </p:spTree>
    <p:extLst>
      <p:ext uri="{BB962C8B-B14F-4D97-AF65-F5344CB8AC3E}">
        <p14:creationId xmlns:p14="http://schemas.microsoft.com/office/powerpoint/2010/main" val="1944481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76</a:t>
            </a:fld>
            <a:endParaRPr lang="en-US"/>
          </a:p>
        </p:txBody>
      </p:sp>
    </p:spTree>
    <p:extLst>
      <p:ext uri="{BB962C8B-B14F-4D97-AF65-F5344CB8AC3E}">
        <p14:creationId xmlns:p14="http://schemas.microsoft.com/office/powerpoint/2010/main" val="297950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77</a:t>
            </a:fld>
            <a:endParaRPr lang="en-US"/>
          </a:p>
        </p:txBody>
      </p:sp>
    </p:spTree>
    <p:extLst>
      <p:ext uri="{BB962C8B-B14F-4D97-AF65-F5344CB8AC3E}">
        <p14:creationId xmlns:p14="http://schemas.microsoft.com/office/powerpoint/2010/main" val="297950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78</a:t>
            </a:fld>
            <a:endParaRPr lang="en-US"/>
          </a:p>
        </p:txBody>
      </p:sp>
    </p:spTree>
    <p:extLst>
      <p:ext uri="{BB962C8B-B14F-4D97-AF65-F5344CB8AC3E}">
        <p14:creationId xmlns:p14="http://schemas.microsoft.com/office/powerpoint/2010/main" val="37855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11</a:t>
            </a:fld>
            <a:endParaRPr lang="en-US"/>
          </a:p>
        </p:txBody>
      </p:sp>
    </p:spTree>
    <p:extLst>
      <p:ext uri="{BB962C8B-B14F-4D97-AF65-F5344CB8AC3E}">
        <p14:creationId xmlns:p14="http://schemas.microsoft.com/office/powerpoint/2010/main" val="840939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79</a:t>
            </a:fld>
            <a:endParaRPr lang="en-US"/>
          </a:p>
        </p:txBody>
      </p:sp>
    </p:spTree>
    <p:extLst>
      <p:ext uri="{BB962C8B-B14F-4D97-AF65-F5344CB8AC3E}">
        <p14:creationId xmlns:p14="http://schemas.microsoft.com/office/powerpoint/2010/main" val="378554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80</a:t>
            </a:fld>
            <a:endParaRPr lang="en-US"/>
          </a:p>
        </p:txBody>
      </p:sp>
    </p:spTree>
    <p:extLst>
      <p:ext uri="{BB962C8B-B14F-4D97-AF65-F5344CB8AC3E}">
        <p14:creationId xmlns:p14="http://schemas.microsoft.com/office/powerpoint/2010/main" val="3785546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81</a:t>
            </a:fld>
            <a:endParaRPr lang="en-US"/>
          </a:p>
        </p:txBody>
      </p:sp>
    </p:spTree>
    <p:extLst>
      <p:ext uri="{BB962C8B-B14F-4D97-AF65-F5344CB8AC3E}">
        <p14:creationId xmlns:p14="http://schemas.microsoft.com/office/powerpoint/2010/main" val="3179167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82</a:t>
            </a:fld>
            <a:endParaRPr lang="en-US"/>
          </a:p>
        </p:txBody>
      </p:sp>
    </p:spTree>
    <p:extLst>
      <p:ext uri="{BB962C8B-B14F-4D97-AF65-F5344CB8AC3E}">
        <p14:creationId xmlns:p14="http://schemas.microsoft.com/office/powerpoint/2010/main" val="378554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83</a:t>
            </a:fld>
            <a:endParaRPr lang="en-US"/>
          </a:p>
        </p:txBody>
      </p:sp>
    </p:spTree>
    <p:extLst>
      <p:ext uri="{BB962C8B-B14F-4D97-AF65-F5344CB8AC3E}">
        <p14:creationId xmlns:p14="http://schemas.microsoft.com/office/powerpoint/2010/main" val="374338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84</a:t>
            </a:fld>
            <a:endParaRPr lang="en-US"/>
          </a:p>
        </p:txBody>
      </p:sp>
    </p:spTree>
    <p:extLst>
      <p:ext uri="{BB962C8B-B14F-4D97-AF65-F5344CB8AC3E}">
        <p14:creationId xmlns:p14="http://schemas.microsoft.com/office/powerpoint/2010/main" val="37855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12</a:t>
            </a:fld>
            <a:endParaRPr lang="en-US"/>
          </a:p>
        </p:txBody>
      </p:sp>
    </p:spTree>
    <p:extLst>
      <p:ext uri="{BB962C8B-B14F-4D97-AF65-F5344CB8AC3E}">
        <p14:creationId xmlns:p14="http://schemas.microsoft.com/office/powerpoint/2010/main" val="64737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15</a:t>
            </a:fld>
            <a:endParaRPr lang="en-US"/>
          </a:p>
        </p:txBody>
      </p:sp>
    </p:spTree>
    <p:extLst>
      <p:ext uri="{BB962C8B-B14F-4D97-AF65-F5344CB8AC3E}">
        <p14:creationId xmlns:p14="http://schemas.microsoft.com/office/powerpoint/2010/main" val="12558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1F79-BED9-4EDA-9E88-4952036E988F}" type="slidenum">
              <a:rPr lang="en-US" smtClean="0"/>
              <a:t>16</a:t>
            </a:fld>
            <a:endParaRPr lang="en-US"/>
          </a:p>
        </p:txBody>
      </p:sp>
    </p:spTree>
    <p:extLst>
      <p:ext uri="{BB962C8B-B14F-4D97-AF65-F5344CB8AC3E}">
        <p14:creationId xmlns:p14="http://schemas.microsoft.com/office/powerpoint/2010/main" val="125589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4C4CA4F-F585-4384-913D-941A7EB55368}" type="datetime1">
              <a:rPr lang="en-US" smtClean="0"/>
              <a:t>3/12/2018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1238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C82D8-A4A8-41F7-AA11-48348AAACD9A}" type="datetime1">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5361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1EEB35-4A5A-407A-AAFA-935E17EB8F7A}" type="datetime1">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27728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F343D-95A2-4A1B-B8AE-553E5C0790F9}" type="datetime1">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067801" y="6512204"/>
            <a:ext cx="2819399"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75767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03648F4-5354-4B6D-BA67-CAE4B9E2E9B2}" type="datetime1">
              <a:rPr lang="en-US" smtClean="0"/>
              <a:t>3/12/2018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0612994" y="641631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20067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3B44C1-6234-4D55-A161-63BECAEDFBCA}" type="datetime1">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077961" y="6512204"/>
            <a:ext cx="2819399"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5494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37CDB8-2385-465C-B51D-9C4106024051}" type="datetime1">
              <a:rPr lang="en-US" smtClean="0"/>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42265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5FD82-AE63-4A93-BC60-45FBF63FE143}" type="datetime1">
              <a:rPr lang="en-US" smtClean="0"/>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6775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4BBFF-80EF-479A-95FC-3206D5DDF011}" type="datetime1">
              <a:rPr lang="en-US" smtClean="0"/>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1681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957A4D0-3A3E-4CF9-B183-17288A37B153}" type="datetime1">
              <a:rPr lang="en-US" smtClean="0"/>
              <a:t>3/12/2018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762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E733528-55A4-4B23-8A5D-02BFB45C1B62}" type="datetime1">
              <a:rPr lang="en-US" smtClean="0"/>
              <a:t>3/12/2018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77244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55AC070-6E77-4BAF-A6B2-5FFDA1039297}" type="datetime1">
              <a:rPr lang="en-US" smtClean="0"/>
              <a:t>3/12/2018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0987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8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image" Target="../media/image35.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hyperlink" Target="mailto:calendar@torahtothetribes.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72601" y="6858000"/>
            <a:ext cx="2819399" cy="345796"/>
          </a:xfrm>
        </p:spPr>
        <p:txBody>
          <a:bodyPr/>
          <a:lstStyle/>
          <a:p>
            <a:fld id="{71766878-3199-4EAB-94E7-2D6D11070E14}" type="slidenum">
              <a:rPr lang="en-US" smtClean="0"/>
              <a:t>1</a:t>
            </a:fld>
            <a:endParaRPr lang="en-US" dirty="0"/>
          </a:p>
        </p:txBody>
      </p:sp>
      <p:sp>
        <p:nvSpPr>
          <p:cNvPr id="3" name="TextBox 2"/>
          <p:cNvSpPr txBox="1"/>
          <p:nvPr/>
        </p:nvSpPr>
        <p:spPr>
          <a:xfrm>
            <a:off x="-76200" y="5115560"/>
            <a:ext cx="12268200" cy="166199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dirty="0" smtClean="0">
                <a:solidFill>
                  <a:srgbClr val="00589A"/>
                </a:solidFill>
                <a:latin typeface="Rockwell" pitchFamily="18" charset="0"/>
              </a:rPr>
              <a:t>David’s Qodesh Lechem </a:t>
            </a:r>
            <a:r>
              <a:rPr lang="en-US" sz="3200" dirty="0" smtClean="0">
                <a:solidFill>
                  <a:srgbClr val="00589A"/>
                </a:solidFill>
                <a:latin typeface="Rockwell" pitchFamily="18" charset="0"/>
              </a:rPr>
              <a:t>(1 Samuel 20 &amp; 21) </a:t>
            </a:r>
            <a:br>
              <a:rPr lang="en-US" sz="3200" dirty="0" smtClean="0">
                <a:solidFill>
                  <a:srgbClr val="00589A"/>
                </a:solidFill>
                <a:latin typeface="Rockwell" pitchFamily="18" charset="0"/>
              </a:rPr>
            </a:br>
            <a:r>
              <a:rPr lang="en-US" sz="4800" dirty="0" smtClean="0">
                <a:solidFill>
                  <a:srgbClr val="00589A"/>
                </a:solidFill>
                <a:latin typeface="Rockwell" pitchFamily="18" charset="0"/>
              </a:rPr>
              <a:t>&amp;  Scriptural Weekly Sabbath Placement</a:t>
            </a:r>
            <a:endParaRPr lang="en-US" sz="4800" dirty="0">
              <a:solidFill>
                <a:srgbClr val="00589A"/>
              </a:solidFill>
              <a:latin typeface="Rockwell" pitchFamily="18" charset="0"/>
            </a:endParaRPr>
          </a:p>
        </p:txBody>
      </p:sp>
      <p:sp>
        <p:nvSpPr>
          <p:cNvPr id="4" name="TextBox 3"/>
          <p:cNvSpPr txBox="1"/>
          <p:nvPr/>
        </p:nvSpPr>
        <p:spPr>
          <a:xfrm>
            <a:off x="11887200" y="5001230"/>
            <a:ext cx="122682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dirty="0" smtClean="0">
                <a:solidFill>
                  <a:srgbClr val="00589A"/>
                </a:solidFill>
                <a:latin typeface="Rockwell" pitchFamily="18" charset="0"/>
              </a:rPr>
              <a:t>David’s Qodesh Lechem</a:t>
            </a:r>
            <a:br>
              <a:rPr lang="en-US" sz="6000" dirty="0" smtClean="0">
                <a:solidFill>
                  <a:srgbClr val="00589A"/>
                </a:solidFill>
                <a:latin typeface="Rockwell" pitchFamily="18" charset="0"/>
              </a:rPr>
            </a:br>
            <a:r>
              <a:rPr lang="en-US" sz="4800" dirty="0" smtClean="0">
                <a:solidFill>
                  <a:srgbClr val="00589A"/>
                </a:solidFill>
                <a:latin typeface="Rockwell" pitchFamily="18" charset="0"/>
              </a:rPr>
              <a:t>(1 Samuel 20 &amp; 21) &amp; the Lunar Sabbath</a:t>
            </a:r>
            <a:endParaRPr lang="en-US" sz="4800" dirty="0">
              <a:solidFill>
                <a:srgbClr val="00589A"/>
              </a:solidFill>
              <a:latin typeface="Rockwell" pitchFamily="18" charset="0"/>
            </a:endParaRPr>
          </a:p>
        </p:txBody>
      </p:sp>
    </p:spTree>
    <p:extLst>
      <p:ext uri="{BB962C8B-B14F-4D97-AF65-F5344CB8AC3E}">
        <p14:creationId xmlns:p14="http://schemas.microsoft.com/office/powerpoint/2010/main" val="4177151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22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766878-3199-4EAB-94E7-2D6D11070E14}" type="slidenum">
              <a:rPr lang="en-US" smtClean="0"/>
              <a:t>10</a:t>
            </a:fld>
            <a:endParaRPr lang="en-US" dirty="0"/>
          </a:p>
        </p:txBody>
      </p:sp>
      <p:pic>
        <p:nvPicPr>
          <p:cNvPr id="1026" name="Picture 2" descr="C:\Users\Rae\Desktop\Enoch chart time 41 18 min edi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44" y="163204"/>
            <a:ext cx="8568404" cy="6318610"/>
          </a:xfrm>
          <a:prstGeom prst="rect">
            <a:avLst/>
          </a:prstGeom>
          <a:ln w="76200">
            <a:solidFill>
              <a:srgbClr val="00206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27" name="Picture 3" descr="C:\Users\Rae\Desktop\Enoch chart time 41 18 min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4387" y="3030538"/>
            <a:ext cx="9004300" cy="528478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20425279">
            <a:off x="155260" y="612222"/>
            <a:ext cx="3947001" cy="1862454"/>
          </a:xfrm>
          <a:prstGeom prst="roundRect">
            <a:avLst/>
          </a:prstGeom>
          <a:solidFill>
            <a:srgbClr val="000000"/>
          </a:solidFill>
          <a:ln w="76200" cap="flat" cmpd="sng" algn="ctr">
            <a:solidFill>
              <a:srgbClr val="FFC000"/>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a:solidFill>
                    <a:sysClr val="windowText" lastClr="000000"/>
                  </a:solidFill>
                </a:ln>
                <a:solidFill>
                  <a:srgbClr val="FF3300"/>
                </a:solidFill>
                <a:effectLst>
                  <a:glow rad="127000">
                    <a:srgbClr val="FFFF00"/>
                  </a:glow>
                </a:effectLst>
                <a:latin typeface="Euphemia"/>
              </a:rPr>
              <a:t>Try to find a Sabbath on the </a:t>
            </a:r>
            <a:br>
              <a:rPr lang="en-US" sz="3200" b="1" kern="0" dirty="0" smtClean="0">
                <a:ln>
                  <a:solidFill>
                    <a:sysClr val="windowText" lastClr="000000"/>
                  </a:solidFill>
                </a:ln>
                <a:solidFill>
                  <a:srgbClr val="FF3300"/>
                </a:solidFill>
                <a:effectLst>
                  <a:glow rad="127000">
                    <a:srgbClr val="FFFF00"/>
                  </a:glow>
                </a:effectLst>
                <a:latin typeface="Euphemia"/>
              </a:rPr>
            </a:br>
            <a:r>
              <a:rPr lang="en-US" sz="3200" b="1" kern="0" dirty="0" smtClean="0">
                <a:ln>
                  <a:solidFill>
                    <a:sysClr val="windowText" lastClr="000000"/>
                  </a:solidFill>
                </a:ln>
                <a:solidFill>
                  <a:srgbClr val="FF3300"/>
                </a:solidFill>
                <a:effectLst>
                  <a:glow rad="190500">
                    <a:srgbClr val="00FF00"/>
                  </a:glow>
                </a:effectLst>
                <a:latin typeface="Euphemia"/>
              </a:rPr>
              <a:t>6</a:t>
            </a:r>
            <a:r>
              <a:rPr lang="en-US" sz="3200" b="1" kern="0" baseline="30000" dirty="0" smtClean="0">
                <a:ln>
                  <a:solidFill>
                    <a:sysClr val="windowText" lastClr="000000"/>
                  </a:solidFill>
                </a:ln>
                <a:solidFill>
                  <a:srgbClr val="FF3300"/>
                </a:solidFill>
                <a:effectLst>
                  <a:glow rad="190500">
                    <a:srgbClr val="00FF00"/>
                  </a:glow>
                </a:effectLst>
                <a:latin typeface="Euphemia"/>
              </a:rPr>
              <a:t>th</a:t>
            </a:r>
            <a:r>
              <a:rPr lang="en-US" sz="3200" b="1" kern="0" dirty="0" smtClean="0">
                <a:ln>
                  <a:solidFill>
                    <a:sysClr val="windowText" lastClr="000000"/>
                  </a:solidFill>
                </a:ln>
                <a:solidFill>
                  <a:srgbClr val="FF3300"/>
                </a:solidFill>
                <a:effectLst>
                  <a:glow rad="127000">
                    <a:srgbClr val="FFFF00"/>
                  </a:glow>
                </a:effectLst>
                <a:latin typeface="Euphemia"/>
              </a:rPr>
              <a:t> of any month!</a:t>
            </a:r>
            <a:endParaRPr kumimoji="0" lang="en-CA" sz="3200" b="1" i="0" u="none" strike="noStrike" kern="0" cap="none" spc="0" normalizeH="0" baseline="0" noProof="0" dirty="0">
              <a:ln>
                <a:solidFill>
                  <a:sysClr val="windowText" lastClr="000000"/>
                </a:solidFill>
              </a:ln>
              <a:solidFill>
                <a:srgbClr val="FF3300"/>
              </a:solidFill>
              <a:effectLst>
                <a:glow rad="127000">
                  <a:srgbClr val="FFFF00"/>
                </a:glow>
              </a:effectLst>
              <a:uLnTx/>
              <a:uFillTx/>
              <a:latin typeface="Euphemia"/>
            </a:endParaRPr>
          </a:p>
        </p:txBody>
      </p:sp>
      <p:sp>
        <p:nvSpPr>
          <p:cNvPr id="14" name="Oval 13"/>
          <p:cNvSpPr/>
          <p:nvPr/>
        </p:nvSpPr>
        <p:spPr>
          <a:xfrm>
            <a:off x="3279884" y="4977333"/>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5" name="Oval 14"/>
          <p:cNvSpPr/>
          <p:nvPr/>
        </p:nvSpPr>
        <p:spPr>
          <a:xfrm>
            <a:off x="9375884" y="4977333"/>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6" name="Oval 15"/>
          <p:cNvSpPr/>
          <p:nvPr/>
        </p:nvSpPr>
        <p:spPr>
          <a:xfrm>
            <a:off x="7333724" y="4991190"/>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7" name="Oval 16"/>
          <p:cNvSpPr/>
          <p:nvPr/>
        </p:nvSpPr>
        <p:spPr>
          <a:xfrm>
            <a:off x="5352524" y="4977333"/>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0" name="Rounded Rectangle 9"/>
          <p:cNvSpPr/>
          <p:nvPr/>
        </p:nvSpPr>
        <p:spPr>
          <a:xfrm rot="1686587">
            <a:off x="9570466" y="529933"/>
            <a:ext cx="2267282" cy="1614598"/>
          </a:xfrm>
          <a:prstGeom prst="roundRect">
            <a:avLst/>
          </a:prstGeom>
          <a:solidFill>
            <a:srgbClr val="000000"/>
          </a:solidFill>
          <a:ln w="76200" cap="flat" cmpd="sng" algn="ctr">
            <a:solidFill>
              <a:srgbClr val="FFC000"/>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a:solidFill>
                    <a:sysClr val="windowText" lastClr="000000"/>
                  </a:solidFill>
                </a:ln>
                <a:solidFill>
                  <a:srgbClr val="FF3300"/>
                </a:solidFill>
                <a:effectLst>
                  <a:glow rad="127000">
                    <a:srgbClr val="FFFF00"/>
                  </a:glow>
                </a:effectLst>
                <a:latin typeface="Euphemia"/>
              </a:rPr>
              <a:t>Enoch/</a:t>
            </a:r>
            <a:br>
              <a:rPr lang="en-US" sz="3200" b="1" kern="0" dirty="0" smtClean="0">
                <a:ln>
                  <a:solidFill>
                    <a:sysClr val="windowText" lastClr="000000"/>
                  </a:solidFill>
                </a:ln>
                <a:solidFill>
                  <a:srgbClr val="FF3300"/>
                </a:solidFill>
                <a:effectLst>
                  <a:glow rad="127000">
                    <a:srgbClr val="FFFF00"/>
                  </a:glow>
                </a:effectLst>
                <a:latin typeface="Euphemia"/>
              </a:rPr>
            </a:br>
            <a:r>
              <a:rPr lang="en-US" sz="3200" b="1" kern="0" dirty="0" err="1" smtClean="0">
                <a:ln>
                  <a:solidFill>
                    <a:sysClr val="windowText" lastClr="000000"/>
                  </a:solidFill>
                </a:ln>
                <a:solidFill>
                  <a:srgbClr val="FF3300"/>
                </a:solidFill>
                <a:effectLst>
                  <a:glow rad="127000">
                    <a:srgbClr val="FFFF00"/>
                  </a:glow>
                </a:effectLst>
                <a:latin typeface="Euphemia"/>
              </a:rPr>
              <a:t>Zadok</a:t>
            </a:r>
            <a:endParaRPr kumimoji="0" lang="en-CA" sz="3200" b="1" i="0" u="none" strike="noStrike" kern="0" cap="none" spc="0" normalizeH="0" baseline="0" noProof="0" dirty="0">
              <a:ln>
                <a:solidFill>
                  <a:sysClr val="windowText" lastClr="000000"/>
                </a:solidFill>
              </a:ln>
              <a:solidFill>
                <a:srgbClr val="FF3300"/>
              </a:solidFill>
              <a:effectLst>
                <a:glow rad="127000">
                  <a:srgbClr val="FFFF00"/>
                </a:glow>
              </a:effectLst>
              <a:uLnTx/>
              <a:uFillTx/>
              <a:latin typeface="Euphemia"/>
            </a:endParaRPr>
          </a:p>
        </p:txBody>
      </p:sp>
    </p:spTree>
    <p:extLst>
      <p:ext uri="{BB962C8B-B14F-4D97-AF65-F5344CB8AC3E}">
        <p14:creationId xmlns:p14="http://schemas.microsoft.com/office/powerpoint/2010/main" val="3326910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7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9550" y="93231"/>
            <a:ext cx="7298690" cy="801352"/>
          </a:xfrm>
          <a:gradFill>
            <a:gsLst>
              <a:gs pos="12000">
                <a:srgbClr val="FF00FF"/>
              </a:gs>
              <a:gs pos="56000">
                <a:srgbClr val="00B0F0"/>
              </a:gs>
              <a:gs pos="80000">
                <a:srgbClr val="FFFF00"/>
              </a:gs>
            </a:gsLst>
            <a:lin ang="5400000" scaled="1"/>
          </a:gradFill>
          <a:ln w="57150">
            <a:solidFill>
              <a:srgbClr val="7030A0"/>
            </a:solidFill>
          </a:ln>
          <a:scene3d>
            <a:camera prst="orthographicFront"/>
            <a:lightRig rig="threePt" dir="t"/>
          </a:scene3d>
          <a:sp3d>
            <a:bevelT/>
          </a:sp3d>
        </p:spPr>
        <p:txBody>
          <a:bodyPr anchor="ctr">
            <a:normAutofit/>
            <a:sp3d extrusionH="57150">
              <a:bevelT w="38100" h="38100"/>
            </a:sp3d>
          </a:bodyPr>
          <a:lstStyle/>
          <a:p>
            <a:pPr algn="ctr"/>
            <a:r>
              <a:rPr lang="en-US" b="1" dirty="0" smtClean="0">
                <a:ln>
                  <a:solidFill>
                    <a:schemeClr val="tx1"/>
                  </a:solidFill>
                </a:ln>
                <a:solidFill>
                  <a:schemeClr val="accent3">
                    <a:lumMod val="20000"/>
                    <a:lumOff val="80000"/>
                  </a:schemeClr>
                </a:solidFill>
                <a:latin typeface="Comic Sans MS" panose="030F0702030302020204" pitchFamily="66" charset="0"/>
              </a:rPr>
              <a:t>In this study…</a:t>
            </a:r>
            <a:endParaRPr lang="en-US" b="1" dirty="0">
              <a:ln>
                <a:solidFill>
                  <a:schemeClr val="tx1"/>
                </a:solidFill>
              </a:ln>
              <a:solidFill>
                <a:schemeClr val="accent3">
                  <a:lumMod val="20000"/>
                  <a:lumOff val="80000"/>
                </a:schemeClr>
              </a:solidFill>
              <a:latin typeface="Comic Sans MS" panose="030F0702030302020204" pitchFamily="66" charset="0"/>
            </a:endParaRPr>
          </a:p>
        </p:txBody>
      </p:sp>
      <p:sp>
        <p:nvSpPr>
          <p:cNvPr id="3" name="Content Placeholder 2"/>
          <p:cNvSpPr>
            <a:spLocks noGrp="1"/>
          </p:cNvSpPr>
          <p:nvPr>
            <p:ph idx="1"/>
          </p:nvPr>
        </p:nvSpPr>
        <p:spPr>
          <a:xfrm>
            <a:off x="972457" y="1014413"/>
            <a:ext cx="10929257" cy="5707062"/>
          </a:xfrm>
          <a:solidFill>
            <a:schemeClr val="bg1">
              <a:lumMod val="95000"/>
            </a:schemeClr>
          </a:solidFill>
          <a:scene3d>
            <a:camera prst="orthographicFront"/>
            <a:lightRig rig="threePt" dir="t"/>
          </a:scene3d>
          <a:sp3d>
            <a:bevelT w="152400" h="50800" prst="softRound"/>
          </a:sp3d>
        </p:spPr>
        <p:txBody>
          <a:bodyPr anchor="ctr">
            <a:normAutofit lnSpcReduction="10000"/>
            <a:sp3d extrusionH="57150">
              <a:bevelT w="38100" h="38100"/>
            </a:sp3d>
          </a:bodyPr>
          <a:lstStyle/>
          <a:p>
            <a:r>
              <a:rPr lang="en-US" sz="2800" dirty="0" smtClean="0">
                <a:solidFill>
                  <a:schemeClr val="tx1"/>
                </a:solidFill>
                <a:latin typeface="Calibri" panose="020F0502020204030204" pitchFamily="34" charset="0"/>
                <a:cs typeface="Calibri" panose="020F0502020204030204" pitchFamily="34" charset="0"/>
              </a:rPr>
              <a:t>The conclusive dates and cycles will align like this:</a:t>
            </a:r>
          </a:p>
          <a:p>
            <a:endParaRPr lang="en-US" sz="2800" dirty="0">
              <a:solidFill>
                <a:schemeClr val="tx1"/>
              </a:solidFill>
              <a:latin typeface="Calibri" panose="020F0502020204030204" pitchFamily="34" charset="0"/>
              <a:cs typeface="Calibri" panose="020F0502020204030204" pitchFamily="34" charset="0"/>
            </a:endParaRPr>
          </a:p>
          <a:p>
            <a:endParaRPr lang="en-US" sz="2800" dirty="0" smtClean="0">
              <a:solidFill>
                <a:schemeClr val="tx1"/>
              </a:solidFill>
              <a:latin typeface="Calibri" panose="020F0502020204030204" pitchFamily="34" charset="0"/>
              <a:cs typeface="Calibri" panose="020F0502020204030204" pitchFamily="34" charset="0"/>
            </a:endParaRPr>
          </a:p>
          <a:p>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sz="2800" dirty="0" smtClean="0">
                <a:solidFill>
                  <a:schemeClr val="tx1"/>
                </a:solidFill>
                <a:latin typeface="Calibri" panose="020F0502020204030204" pitchFamily="34" charset="0"/>
                <a:cs typeface="Calibri" panose="020F0502020204030204" pitchFamily="34" charset="0"/>
              </a:rPr>
              <a:t>Days of the Month as seen in  </a:t>
            </a:r>
            <a:r>
              <a:rPr lang="en-US" sz="2800" dirty="0" smtClean="0">
                <a:solidFill>
                  <a:srgbClr val="C00000"/>
                </a:solidFill>
                <a:latin typeface="Calibri" panose="020F0502020204030204" pitchFamily="34" charset="0"/>
                <a:cs typeface="Calibri" panose="020F0502020204030204" pitchFamily="34" charset="0"/>
              </a:rPr>
              <a:t>1 Samuel 20 &amp; 21.</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sz="2800" dirty="0" smtClean="0">
                <a:solidFill>
                  <a:schemeClr val="tx1"/>
                </a:solidFill>
                <a:latin typeface="Calibri" panose="020F0502020204030204" pitchFamily="34" charset="0"/>
                <a:cs typeface="Calibri" panose="020F0502020204030204" pitchFamily="34" charset="0"/>
              </a:rPr>
              <a:t>These are the </a:t>
            </a:r>
            <a:r>
              <a:rPr lang="en-US" sz="2800" u="sng" dirty="0" smtClean="0">
                <a:solidFill>
                  <a:schemeClr val="tx1"/>
                </a:solidFill>
                <a:latin typeface="Calibri" panose="020F0502020204030204" pitchFamily="34" charset="0"/>
                <a:cs typeface="Calibri" panose="020F0502020204030204" pitchFamily="34" charset="0"/>
              </a:rPr>
              <a:t>days of the 1</a:t>
            </a:r>
            <a:r>
              <a:rPr lang="en-US" sz="2800" u="sng" baseline="30000" dirty="0" smtClean="0">
                <a:solidFill>
                  <a:schemeClr val="tx1"/>
                </a:solidFill>
                <a:latin typeface="Calibri" panose="020F0502020204030204" pitchFamily="34" charset="0"/>
                <a:cs typeface="Calibri" panose="020F0502020204030204" pitchFamily="34" charset="0"/>
              </a:rPr>
              <a:t>st</a:t>
            </a:r>
            <a:r>
              <a:rPr lang="en-US" sz="2800" u="sng" dirty="0" smtClean="0">
                <a:solidFill>
                  <a:schemeClr val="tx1"/>
                </a:solidFill>
                <a:latin typeface="Calibri" panose="020F0502020204030204" pitchFamily="34" charset="0"/>
                <a:cs typeface="Calibri" panose="020F0502020204030204" pitchFamily="34" charset="0"/>
              </a:rPr>
              <a:t> week of the month</a:t>
            </a:r>
            <a:r>
              <a:rPr lang="en-US" sz="2800" dirty="0" smtClean="0">
                <a:solidFill>
                  <a:schemeClr val="tx1"/>
                </a:solidFill>
                <a:latin typeface="Calibri" panose="020F0502020204030204" pitchFamily="34" charset="0"/>
                <a:cs typeface="Calibri" panose="020F0502020204030204" pitchFamily="34" charset="0"/>
              </a:rPr>
              <a:t> as observed by David, Jonathan and Saul.</a:t>
            </a:r>
          </a:p>
          <a:p>
            <a:pPr marL="0" indent="0">
              <a:buNone/>
            </a:pPr>
            <a:r>
              <a:rPr lang="en-US" sz="2800" b="1" dirty="0" smtClean="0">
                <a:solidFill>
                  <a:srgbClr val="C00000"/>
                </a:solidFill>
                <a:latin typeface="Calibri" panose="020F0502020204030204" pitchFamily="34" charset="0"/>
                <a:cs typeface="Calibri" panose="020F0502020204030204" pitchFamily="34" charset="0"/>
              </a:rPr>
              <a:t>Please note very carefully </a:t>
            </a:r>
            <a:r>
              <a:rPr lang="en-US" sz="2800" dirty="0" smtClean="0">
                <a:solidFill>
                  <a:schemeClr val="tx1"/>
                </a:solidFill>
                <a:latin typeface="Calibri" panose="020F0502020204030204" pitchFamily="34" charset="0"/>
                <a:cs typeface="Calibri" panose="020F0502020204030204" pitchFamily="34" charset="0"/>
              </a:rPr>
              <a:t>that </a:t>
            </a:r>
            <a:r>
              <a:rPr lang="en-US" sz="2800" b="1" dirty="0" smtClean="0">
                <a:solidFill>
                  <a:schemeClr val="tx1"/>
                </a:solidFill>
                <a:effectLst>
                  <a:glow rad="127000">
                    <a:srgbClr val="90F1FE"/>
                  </a:glow>
                </a:effectLst>
                <a:latin typeface="Calibri" panose="020F0502020204030204" pitchFamily="34" charset="0"/>
                <a:cs typeface="Calibri" panose="020F0502020204030204" pitchFamily="34" charset="0"/>
              </a:rPr>
              <a:t>the 7</a:t>
            </a:r>
            <a:r>
              <a:rPr lang="en-US" sz="2800" b="1" baseline="30000" dirty="0" smtClean="0">
                <a:solidFill>
                  <a:schemeClr val="tx1"/>
                </a:solidFill>
                <a:effectLst>
                  <a:glow rad="127000">
                    <a:srgbClr val="90F1FE"/>
                  </a:glow>
                </a:effectLst>
                <a:latin typeface="Calibri" panose="020F0502020204030204" pitchFamily="34" charset="0"/>
                <a:cs typeface="Calibri" panose="020F0502020204030204" pitchFamily="34" charset="0"/>
              </a:rPr>
              <a:t>th</a:t>
            </a:r>
            <a:r>
              <a:rPr lang="en-US" sz="2800" b="1" dirty="0" smtClean="0">
                <a:solidFill>
                  <a:schemeClr val="tx1"/>
                </a:solidFill>
                <a:effectLst>
                  <a:glow rad="127000">
                    <a:srgbClr val="90F1FE"/>
                  </a:glow>
                </a:effectLst>
                <a:latin typeface="Calibri" panose="020F0502020204030204" pitchFamily="34" charset="0"/>
                <a:cs typeface="Calibri" panose="020F0502020204030204" pitchFamily="34" charset="0"/>
              </a:rPr>
              <a:t> Day Sabbath places upon the </a:t>
            </a:r>
            <a:br>
              <a:rPr lang="en-US" sz="2800" b="1" dirty="0" smtClean="0">
                <a:solidFill>
                  <a:schemeClr val="tx1"/>
                </a:solidFill>
                <a:effectLst>
                  <a:glow rad="127000">
                    <a:srgbClr val="90F1FE"/>
                  </a:glow>
                </a:effectLst>
                <a:latin typeface="Calibri" panose="020F0502020204030204" pitchFamily="34" charset="0"/>
                <a:cs typeface="Calibri" panose="020F0502020204030204" pitchFamily="34" charset="0"/>
              </a:rPr>
            </a:br>
            <a:r>
              <a:rPr lang="en-US" sz="2800" b="1" dirty="0" smtClean="0">
                <a:solidFill>
                  <a:schemeClr val="tx1"/>
                </a:solidFill>
                <a:effectLst>
                  <a:glow rad="127000">
                    <a:srgbClr val="90F1FE"/>
                  </a:glow>
                </a:effectLst>
                <a:latin typeface="Calibri" panose="020F0502020204030204" pitchFamily="34" charset="0"/>
                <a:cs typeface="Calibri" panose="020F0502020204030204" pitchFamily="34" charset="0"/>
              </a:rPr>
              <a:t>6</a:t>
            </a:r>
            <a:r>
              <a:rPr lang="en-US" sz="2800" b="1" baseline="30000" dirty="0" smtClean="0">
                <a:solidFill>
                  <a:schemeClr val="tx1"/>
                </a:solidFill>
                <a:effectLst>
                  <a:glow rad="127000">
                    <a:srgbClr val="90F1FE"/>
                  </a:glow>
                </a:effectLst>
                <a:latin typeface="Calibri" panose="020F0502020204030204" pitchFamily="34" charset="0"/>
                <a:cs typeface="Calibri" panose="020F0502020204030204" pitchFamily="34" charset="0"/>
              </a:rPr>
              <a:t>th</a:t>
            </a:r>
            <a:r>
              <a:rPr lang="en-US" sz="2800" b="1" dirty="0" smtClean="0">
                <a:solidFill>
                  <a:schemeClr val="tx1"/>
                </a:solidFill>
                <a:effectLst>
                  <a:glow rad="127000">
                    <a:srgbClr val="90F1FE"/>
                  </a:glow>
                </a:effectLst>
                <a:latin typeface="Calibri" panose="020F0502020204030204" pitchFamily="34" charset="0"/>
                <a:cs typeface="Calibri" panose="020F0502020204030204" pitchFamily="34" charset="0"/>
              </a:rPr>
              <a:t> day of the month</a:t>
            </a:r>
            <a:r>
              <a:rPr lang="en-US" sz="2800" dirty="0" smtClean="0">
                <a:solidFill>
                  <a:schemeClr val="tx1"/>
                </a:solidFill>
                <a:latin typeface="Calibri" panose="020F0502020204030204" pitchFamily="34" charset="0"/>
                <a:cs typeface="Calibri" panose="020F0502020204030204" pitchFamily="34" charset="0"/>
              </a:rPr>
              <a:t> in this event recorded in the Scriptures!</a:t>
            </a:r>
          </a:p>
          <a:p>
            <a:pPr marL="0" indent="0">
              <a:buNone/>
            </a:pPr>
            <a:r>
              <a:rPr lang="en-US" sz="2800" dirty="0" smtClean="0">
                <a:solidFill>
                  <a:schemeClr val="tx1"/>
                </a:solidFill>
                <a:latin typeface="Calibri" panose="020F0502020204030204" pitchFamily="34" charset="0"/>
                <a:cs typeface="Calibri" panose="020F0502020204030204" pitchFamily="34" charset="0"/>
              </a:rPr>
              <a:t>The words of the Scriptures will </a:t>
            </a:r>
            <a:r>
              <a:rPr lang="en-US" sz="2800" b="1" dirty="0" smtClean="0">
                <a:solidFill>
                  <a:srgbClr val="008080"/>
                </a:solidFill>
                <a:latin typeface="Calibri" panose="020F0502020204030204" pitchFamily="34" charset="0"/>
                <a:cs typeface="Calibri" panose="020F0502020204030204" pitchFamily="34" charset="0"/>
              </a:rPr>
              <a:t>prove this and expose </a:t>
            </a:r>
            <a:r>
              <a:rPr lang="en-US" sz="2800" dirty="0" smtClean="0">
                <a:solidFill>
                  <a:schemeClr val="tx1"/>
                </a:solidFill>
                <a:latin typeface="Calibri" panose="020F0502020204030204" pitchFamily="34" charset="0"/>
                <a:cs typeface="Calibri" panose="020F0502020204030204" pitchFamily="34" charset="0"/>
              </a:rPr>
              <a:t>why this is so. </a:t>
            </a:r>
            <a:endParaRPr lang="en-US" sz="28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38560" y="6375679"/>
            <a:ext cx="563154" cy="345796"/>
          </a:xfrm>
        </p:spPr>
        <p:txBody>
          <a:bodyPr/>
          <a:lstStyle/>
          <a:p>
            <a:fld id="{71766878-3199-4EAB-94E7-2D6D11070E14}" type="slidenum">
              <a:rPr lang="en-US" sz="1400" b="1" smtClean="0">
                <a:solidFill>
                  <a:schemeClr val="tx1"/>
                </a:solidFill>
              </a:rPr>
              <a:t>11</a:t>
            </a:fld>
            <a:endParaRPr lang="en-US" sz="1400"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8777664"/>
              </p:ext>
            </p:extLst>
          </p:nvPr>
        </p:nvGraphicFramePr>
        <p:xfrm>
          <a:off x="972454" y="1574640"/>
          <a:ext cx="10929256" cy="640080"/>
        </p:xfrm>
        <a:graphic>
          <a:graphicData uri="http://schemas.openxmlformats.org/drawingml/2006/table">
            <a:tbl>
              <a:tblPr firstRow="1" bandRow="1">
                <a:tableStyleId>{5C22544A-7EE6-4342-B048-85BDC9FD1C3A}</a:tableStyleId>
              </a:tblPr>
              <a:tblGrid>
                <a:gridCol w="1366157"/>
                <a:gridCol w="1366157"/>
                <a:gridCol w="1366157"/>
                <a:gridCol w="1366157"/>
                <a:gridCol w="1366157"/>
                <a:gridCol w="1366157"/>
                <a:gridCol w="1366157"/>
                <a:gridCol w="1366157"/>
              </a:tblGrid>
              <a:tr h="622401">
                <a:tc>
                  <a:txBody>
                    <a:bodyPr/>
                    <a:lstStyle/>
                    <a:p>
                      <a:pPr algn="ctr"/>
                      <a:r>
                        <a:rPr lang="en-US" dirty="0" smtClean="0">
                          <a:solidFill>
                            <a:srgbClr val="90F1FE"/>
                          </a:solidFill>
                        </a:rPr>
                        <a:t>Scriptures</a:t>
                      </a:r>
                      <a:endParaRPr lang="en-US" dirty="0">
                        <a:solidFill>
                          <a:srgbClr val="90F1FE"/>
                        </a:solidFill>
                      </a:endParaRPr>
                    </a:p>
                  </a:txBody>
                  <a:tcPr anchor="ctr">
                    <a:cell3D prstMaterial="dkEdge">
                      <a:bevel w="77470" h="12700" prst="softRound"/>
                      <a:lightRig rig="flood" dir="t"/>
                    </a:cell3D>
                    <a:solidFill>
                      <a:schemeClr val="tx1"/>
                    </a:solidFill>
                  </a:tcPr>
                </a:tc>
                <a:tc>
                  <a:txBody>
                    <a:bodyPr/>
                    <a:lstStyle/>
                    <a:p>
                      <a:pPr algn="ctr"/>
                      <a:r>
                        <a:rPr lang="en-US" dirty="0" smtClean="0">
                          <a:solidFill>
                            <a:srgbClr val="CC0099"/>
                          </a:solidFill>
                        </a:rPr>
                        <a:t>1</a:t>
                      </a:r>
                      <a:r>
                        <a:rPr lang="en-US" baseline="30000" dirty="0" smtClean="0">
                          <a:solidFill>
                            <a:srgbClr val="CC0099"/>
                          </a:solidFill>
                        </a:rPr>
                        <a:t>st</a:t>
                      </a:r>
                      <a:r>
                        <a:rPr lang="en-US" dirty="0" smtClean="0">
                          <a:solidFill>
                            <a:srgbClr val="CC0099"/>
                          </a:solidFill>
                        </a:rPr>
                        <a:t> Cycle</a:t>
                      </a:r>
                      <a:endParaRPr lang="en-US"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dirty="0" smtClean="0">
                          <a:solidFill>
                            <a:srgbClr val="CC0099"/>
                          </a:solidFill>
                        </a:rPr>
                        <a:t>2</a:t>
                      </a:r>
                      <a:r>
                        <a:rPr lang="en-US" baseline="30000" dirty="0" smtClean="0">
                          <a:solidFill>
                            <a:srgbClr val="CC0099"/>
                          </a:solidFill>
                        </a:rPr>
                        <a:t>nd</a:t>
                      </a:r>
                      <a:r>
                        <a:rPr lang="en-US" dirty="0" smtClean="0">
                          <a:solidFill>
                            <a:srgbClr val="CC0099"/>
                          </a:solidFill>
                        </a:rPr>
                        <a:t> Cycle</a:t>
                      </a:r>
                      <a:endParaRPr lang="en-US"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dirty="0" smtClean="0">
                          <a:solidFill>
                            <a:srgbClr val="CC0099"/>
                          </a:solidFill>
                        </a:rPr>
                        <a:t>3</a:t>
                      </a:r>
                      <a:r>
                        <a:rPr lang="en-US" baseline="30000" dirty="0" smtClean="0">
                          <a:solidFill>
                            <a:srgbClr val="CC0099"/>
                          </a:solidFill>
                        </a:rPr>
                        <a:t>rd</a:t>
                      </a:r>
                      <a:r>
                        <a:rPr lang="en-US" dirty="0" smtClean="0">
                          <a:solidFill>
                            <a:srgbClr val="CC0099"/>
                          </a:solidFill>
                        </a:rPr>
                        <a:t> Cycle </a:t>
                      </a:r>
                      <a:endParaRPr lang="en-US"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dirty="0" smtClean="0">
                          <a:solidFill>
                            <a:srgbClr val="CC0099"/>
                          </a:solidFill>
                        </a:rPr>
                        <a:t>4</a:t>
                      </a:r>
                      <a:r>
                        <a:rPr lang="en-US" baseline="30000" dirty="0" smtClean="0">
                          <a:solidFill>
                            <a:srgbClr val="CC0099"/>
                          </a:solidFill>
                        </a:rPr>
                        <a:t>th</a:t>
                      </a:r>
                      <a:r>
                        <a:rPr lang="en-US" dirty="0" smtClean="0">
                          <a:solidFill>
                            <a:srgbClr val="CC0099"/>
                          </a:solidFill>
                        </a:rPr>
                        <a:t> Cycle</a:t>
                      </a:r>
                      <a:endParaRPr lang="en-US"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dirty="0" smtClean="0">
                          <a:solidFill>
                            <a:srgbClr val="CC0099"/>
                          </a:solidFill>
                        </a:rPr>
                        <a:t>5</a:t>
                      </a:r>
                      <a:r>
                        <a:rPr lang="en-US" baseline="30000" dirty="0" smtClean="0">
                          <a:solidFill>
                            <a:srgbClr val="CC0099"/>
                          </a:solidFill>
                        </a:rPr>
                        <a:t>th</a:t>
                      </a:r>
                      <a:r>
                        <a:rPr lang="en-US" dirty="0" smtClean="0">
                          <a:solidFill>
                            <a:srgbClr val="CC0099"/>
                          </a:solidFill>
                        </a:rPr>
                        <a:t> Cycle</a:t>
                      </a:r>
                      <a:endParaRPr lang="en-US"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sz="1800" dirty="0" err="1" smtClean="0">
                          <a:solidFill>
                            <a:srgbClr val="CC0099"/>
                          </a:solidFill>
                        </a:rPr>
                        <a:t>Prepara</a:t>
                      </a:r>
                      <a:r>
                        <a:rPr lang="en-US" sz="1800" dirty="0" smtClean="0">
                          <a:solidFill>
                            <a:srgbClr val="CC0099"/>
                          </a:solidFill>
                        </a:rPr>
                        <a:t>-</a:t>
                      </a:r>
                      <a:br>
                        <a:rPr lang="en-US" sz="1800" dirty="0" smtClean="0">
                          <a:solidFill>
                            <a:srgbClr val="CC0099"/>
                          </a:solidFill>
                        </a:rPr>
                      </a:br>
                      <a:r>
                        <a:rPr lang="en-US" sz="1800" dirty="0" err="1" smtClean="0">
                          <a:solidFill>
                            <a:srgbClr val="CC0099"/>
                          </a:solidFill>
                        </a:rPr>
                        <a:t>tion</a:t>
                      </a:r>
                      <a:r>
                        <a:rPr lang="en-US" sz="1800" dirty="0" smtClean="0">
                          <a:solidFill>
                            <a:srgbClr val="CC0099"/>
                          </a:solidFill>
                        </a:rPr>
                        <a:t> Cycle</a:t>
                      </a:r>
                      <a:endParaRPr lang="en-US" sz="1800" dirty="0">
                        <a:solidFill>
                          <a:srgbClr val="CC0099"/>
                        </a:solidFill>
                      </a:endParaRPr>
                    </a:p>
                  </a:txBody>
                  <a:tcPr anchor="ctr">
                    <a:cell3D prstMaterial="dkEdge">
                      <a:bevel/>
                      <a:lightRig rig="flood" dir="t"/>
                    </a:cell3D>
                    <a:solidFill>
                      <a:schemeClr val="bg2">
                        <a:lumMod val="75000"/>
                      </a:schemeClr>
                    </a:solidFill>
                  </a:tcPr>
                </a:tc>
                <a:tc>
                  <a:txBody>
                    <a:bodyPr/>
                    <a:lstStyle/>
                    <a:p>
                      <a:pPr algn="ctr"/>
                      <a:r>
                        <a:rPr lang="en-US" dirty="0" smtClean="0">
                          <a:solidFill>
                            <a:srgbClr val="0000CC"/>
                          </a:solidFill>
                        </a:rPr>
                        <a:t>Sabbath</a:t>
                      </a:r>
                      <a:endParaRPr lang="en-US" dirty="0">
                        <a:solidFill>
                          <a:srgbClr val="0000CC"/>
                        </a:solidFill>
                      </a:endParaRPr>
                    </a:p>
                  </a:txBody>
                  <a:tcPr anchor="ctr">
                    <a:cell3D prstMaterial="dkEdge">
                      <a:bevel/>
                      <a:lightRig rig="flood" dir="t"/>
                    </a:cell3D>
                    <a:gradFill>
                      <a:gsLst>
                        <a:gs pos="0">
                          <a:srgbClr val="90F1FE"/>
                        </a:gs>
                        <a:gs pos="92000">
                          <a:srgbClr val="0000CC"/>
                        </a:gs>
                        <a:gs pos="55000">
                          <a:srgbClr val="FFFF00"/>
                        </a:gs>
                      </a:gsLst>
                      <a:path path="shape">
                        <a:fillToRect l="50000" t="50000" r="50000" b="50000"/>
                      </a:path>
                    </a:gra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22906415"/>
              </p:ext>
            </p:extLst>
          </p:nvPr>
        </p:nvGraphicFramePr>
        <p:xfrm>
          <a:off x="972454" y="2616020"/>
          <a:ext cx="10929256" cy="524611"/>
        </p:xfrm>
        <a:graphic>
          <a:graphicData uri="http://schemas.openxmlformats.org/drawingml/2006/table">
            <a:tbl>
              <a:tblPr firstRow="1" bandRow="1">
                <a:tableStyleId>{5C22544A-7EE6-4342-B048-85BDC9FD1C3A}</a:tableStyleId>
              </a:tblPr>
              <a:tblGrid>
                <a:gridCol w="1366157"/>
                <a:gridCol w="1366157"/>
                <a:gridCol w="1366157"/>
                <a:gridCol w="1366157"/>
                <a:gridCol w="1366157"/>
                <a:gridCol w="1366157"/>
                <a:gridCol w="1366157"/>
                <a:gridCol w="1366157"/>
              </a:tblGrid>
              <a:tr h="524611">
                <a:tc>
                  <a:txBody>
                    <a:bodyPr/>
                    <a:lstStyle/>
                    <a:p>
                      <a:pPr algn="ctr"/>
                      <a:r>
                        <a:rPr lang="en-US" dirty="0" smtClean="0">
                          <a:solidFill>
                            <a:srgbClr val="FF0000"/>
                          </a:solidFill>
                        </a:rPr>
                        <a:t>Paganism</a:t>
                      </a:r>
                      <a:endParaRPr lang="en-US" dirty="0">
                        <a:solidFill>
                          <a:srgbClr val="FF0000"/>
                        </a:solidFill>
                      </a:endParaRPr>
                    </a:p>
                  </a:txBody>
                  <a:tcPr anchor="ctr">
                    <a:cell3D prstMaterial="dkEdge">
                      <a:bevel/>
                      <a:lightRig rig="flood" dir="t"/>
                    </a:cell3D>
                    <a:solidFill>
                      <a:schemeClr val="tx1"/>
                    </a:solidFill>
                  </a:tcPr>
                </a:tc>
                <a:tc>
                  <a:txBody>
                    <a:bodyPr/>
                    <a:lstStyle/>
                    <a:p>
                      <a:pPr algn="ctr"/>
                      <a:r>
                        <a:rPr lang="en-US" b="0" dirty="0" smtClean="0">
                          <a:solidFill>
                            <a:schemeClr val="tx1"/>
                          </a:solidFill>
                        </a:rPr>
                        <a:t> Sunday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Monday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Tuesday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Wednesday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Thursday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Friday</a:t>
                      </a:r>
                      <a:endParaRPr lang="en-US" b="0" dirty="0">
                        <a:solidFill>
                          <a:schemeClr val="tx1"/>
                        </a:solidFill>
                      </a:endParaRPr>
                    </a:p>
                  </a:txBody>
                  <a:tcPr anchor="ctr">
                    <a:cell3D prstMaterial="dkEdge">
                      <a:bevel/>
                      <a:lightRig rig="flood" dir="t"/>
                    </a:cell3D>
                  </a:tcPr>
                </a:tc>
                <a:tc>
                  <a:txBody>
                    <a:bodyPr/>
                    <a:lstStyle/>
                    <a:p>
                      <a:pPr algn="ctr"/>
                      <a:r>
                        <a:rPr lang="en-US" b="0" dirty="0" smtClean="0">
                          <a:solidFill>
                            <a:schemeClr val="tx1"/>
                          </a:solidFill>
                        </a:rPr>
                        <a:t>Saturday</a:t>
                      </a:r>
                      <a:endParaRPr lang="en-US" b="0" dirty="0">
                        <a:solidFill>
                          <a:schemeClr val="tx1"/>
                        </a:solidFill>
                      </a:endParaRPr>
                    </a:p>
                  </a:txBody>
                  <a:tcPr anchor="ctr">
                    <a:cell3D prstMaterial="dkEdge">
                      <a:bevel/>
                      <a:lightRig rig="flood" dir="t"/>
                    </a:cell3D>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130135"/>
              </p:ext>
            </p:extLst>
          </p:nvPr>
        </p:nvGraphicFramePr>
        <p:xfrm>
          <a:off x="972454" y="3820688"/>
          <a:ext cx="10929256" cy="521374"/>
        </p:xfrm>
        <a:graphic>
          <a:graphicData uri="http://schemas.openxmlformats.org/drawingml/2006/table">
            <a:tbl>
              <a:tblPr firstRow="1" bandRow="1">
                <a:tableStyleId>{5C22544A-7EE6-4342-B048-85BDC9FD1C3A}</a:tableStyleId>
              </a:tblPr>
              <a:tblGrid>
                <a:gridCol w="1366157"/>
                <a:gridCol w="1366157"/>
                <a:gridCol w="1366157"/>
                <a:gridCol w="1366157"/>
                <a:gridCol w="1366157"/>
                <a:gridCol w="1366157"/>
                <a:gridCol w="1366157"/>
                <a:gridCol w="1366157"/>
              </a:tblGrid>
              <a:tr h="521374">
                <a:tc>
                  <a:txBody>
                    <a:bodyPr/>
                    <a:lstStyle/>
                    <a:p>
                      <a:pPr algn="ctr"/>
                      <a:r>
                        <a:rPr lang="en-US" dirty="0" smtClean="0">
                          <a:solidFill>
                            <a:schemeClr val="tx1"/>
                          </a:solidFill>
                        </a:rPr>
                        <a:t>29</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a:txBody>
                  <a:tcPr anchor="ctr">
                    <a:cell3D prstMaterial="dkEdge">
                      <a:bevel/>
                      <a:lightRig rig="flood" dir="t"/>
                    </a:cell3D>
                    <a:gradFill flip="none" rotWithShape="1">
                      <a:gsLst>
                        <a:gs pos="0">
                          <a:srgbClr val="90F1FE"/>
                        </a:gs>
                        <a:gs pos="74000">
                          <a:srgbClr val="0000CC"/>
                        </a:gs>
                        <a:gs pos="42000">
                          <a:srgbClr val="FFFF00"/>
                        </a:gs>
                      </a:gsLst>
                      <a:path path="shape">
                        <a:fillToRect l="50000" t="50000" r="50000" b="50000"/>
                      </a:path>
                      <a:tileRect/>
                    </a:gradFill>
                  </a:tcPr>
                </a:tc>
                <a:tc>
                  <a:txBody>
                    <a:bodyPr/>
                    <a:lstStyle/>
                    <a:p>
                      <a:pPr algn="ctr"/>
                      <a:r>
                        <a:rPr lang="en-US" dirty="0" smtClean="0">
                          <a:solidFill>
                            <a:schemeClr val="tx1"/>
                          </a:solidFill>
                        </a:rPr>
                        <a:t>30</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chemeClr val="tx1"/>
                          </a:solidFill>
                        </a:rPr>
                        <a:t>2</a:t>
                      </a:r>
                      <a:r>
                        <a:rPr lang="en-US" baseline="30000" dirty="0" smtClean="0">
                          <a:solidFill>
                            <a:schemeClr val="tx1"/>
                          </a:solidFill>
                        </a:rPr>
                        <a:t>nd</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chemeClr val="tx1"/>
                          </a:solidFill>
                        </a:rPr>
                        <a:t>3</a:t>
                      </a:r>
                      <a:r>
                        <a:rPr lang="en-US" baseline="30000" dirty="0" smtClean="0">
                          <a:solidFill>
                            <a:schemeClr val="tx1"/>
                          </a:solidFill>
                        </a:rPr>
                        <a:t>rd</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chemeClr val="tx1"/>
                          </a:solidFill>
                        </a:rPr>
                        <a:t>4</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a:txBody>
                  <a:tcPr anchor="ctr">
                    <a:cell3D prstMaterial="dkEdge">
                      <a:bevel/>
                      <a:lightRig rig="flood" dir="t"/>
                    </a:cell3D>
                    <a:solidFill>
                      <a:schemeClr val="accent4">
                        <a:lumMod val="60000"/>
                        <a:lumOff val="40000"/>
                      </a:schemeClr>
                    </a:solidFill>
                  </a:tcPr>
                </a:tc>
                <a:tc>
                  <a:txBody>
                    <a:bodyPr/>
                    <a:lstStyle/>
                    <a:p>
                      <a:pPr algn="ctr"/>
                      <a:r>
                        <a:rPr lang="en-US" dirty="0" smtClean="0">
                          <a:solidFill>
                            <a:srgbClr val="0000CC"/>
                          </a:solidFill>
                        </a:rPr>
                        <a:t>6</a:t>
                      </a:r>
                      <a:r>
                        <a:rPr lang="en-US" baseline="30000" dirty="0" smtClean="0">
                          <a:solidFill>
                            <a:srgbClr val="0000CC"/>
                          </a:solidFill>
                        </a:rPr>
                        <a:t>th</a:t>
                      </a:r>
                      <a:r>
                        <a:rPr lang="en-US" dirty="0" smtClean="0">
                          <a:solidFill>
                            <a:srgbClr val="0000CC"/>
                          </a:solidFill>
                        </a:rPr>
                        <a:t> </a:t>
                      </a:r>
                      <a:endParaRPr lang="en-US" dirty="0">
                        <a:solidFill>
                          <a:srgbClr val="0000CC"/>
                        </a:solidFill>
                      </a:endParaRPr>
                    </a:p>
                  </a:txBody>
                  <a:tcPr anchor="ctr">
                    <a:cell3D prstMaterial="dkEdge">
                      <a:bevel/>
                      <a:lightRig rig="flood" dir="t"/>
                    </a:cell3D>
                    <a:gradFill>
                      <a:gsLst>
                        <a:gs pos="0">
                          <a:srgbClr val="90F1FE"/>
                        </a:gs>
                        <a:gs pos="74000">
                          <a:srgbClr val="0000CC"/>
                        </a:gs>
                        <a:gs pos="42000">
                          <a:srgbClr val="FFFF00"/>
                        </a:gs>
                      </a:gsLst>
                      <a:path path="shape">
                        <a:fillToRect l="50000" t="50000" r="50000" b="50000"/>
                      </a:path>
                    </a:gradFill>
                  </a:tcPr>
                </a:tc>
              </a:tr>
            </a:tbl>
          </a:graphicData>
        </a:graphic>
      </p:graphicFrame>
      <p:cxnSp>
        <p:nvCxnSpPr>
          <p:cNvPr id="13" name="Straight Arrow Connector 12"/>
          <p:cNvCxnSpPr/>
          <p:nvPr/>
        </p:nvCxnSpPr>
        <p:spPr>
          <a:xfrm flipH="1">
            <a:off x="2685142" y="2031998"/>
            <a:ext cx="1" cy="1797977"/>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60000">
            <a:off x="3976914" y="2031998"/>
            <a:ext cx="29028" cy="1797977"/>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41257" y="2031998"/>
            <a:ext cx="14514" cy="1797977"/>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34629" y="2031998"/>
            <a:ext cx="14514" cy="1797977"/>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40914" y="2031998"/>
            <a:ext cx="1" cy="1812491"/>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77830" y="2207623"/>
            <a:ext cx="15691" cy="1622468"/>
          </a:xfrm>
          <a:prstGeom prst="straightConnector1">
            <a:avLst/>
          </a:prstGeom>
          <a:ln w="38100">
            <a:solidFill>
              <a:srgbClr val="CC00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769600" y="2046512"/>
            <a:ext cx="0" cy="1797977"/>
          </a:xfrm>
          <a:prstGeom prst="straightConnector1">
            <a:avLst/>
          </a:prstGeom>
          <a:ln w="57150">
            <a:solidFill>
              <a:srgbClr val="0000CC"/>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97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750" fill="hold"/>
                                        <p:tgtEl>
                                          <p:spTgt spid="11"/>
                                        </p:tgtEl>
                                        <p:attrNameLst>
                                          <p:attrName>ppt_w</p:attrName>
                                        </p:attrNameLst>
                                      </p:cBhvr>
                                      <p:tavLst>
                                        <p:tav tm="0">
                                          <p:val>
                                            <p:fltVal val="0"/>
                                          </p:val>
                                        </p:tav>
                                        <p:tav tm="100000">
                                          <p:val>
                                            <p:strVal val="#ppt_w"/>
                                          </p:val>
                                        </p:tav>
                                      </p:tavLst>
                                    </p:anim>
                                    <p:anim calcmode="lin" valueType="num">
                                      <p:cBhvr>
                                        <p:cTn id="18" dur="1750" fill="hold"/>
                                        <p:tgtEl>
                                          <p:spTgt spid="11"/>
                                        </p:tgtEl>
                                        <p:attrNameLst>
                                          <p:attrName>ppt_h</p:attrName>
                                        </p:attrNameLst>
                                      </p:cBhvr>
                                      <p:tavLst>
                                        <p:tav tm="0">
                                          <p:val>
                                            <p:fltVal val="0"/>
                                          </p:val>
                                        </p:tav>
                                        <p:tav tm="100000">
                                          <p:val>
                                            <p:strVal val="#ppt_h"/>
                                          </p:val>
                                        </p:tav>
                                      </p:tavLst>
                                    </p:anim>
                                    <p:anim calcmode="lin" valueType="num">
                                      <p:cBhvr>
                                        <p:cTn id="19" dur="1750" fill="hold"/>
                                        <p:tgtEl>
                                          <p:spTgt spid="11"/>
                                        </p:tgtEl>
                                        <p:attrNameLst>
                                          <p:attrName>style.rotation</p:attrName>
                                        </p:attrNameLst>
                                      </p:cBhvr>
                                      <p:tavLst>
                                        <p:tav tm="0">
                                          <p:val>
                                            <p:fltVal val="90"/>
                                          </p:val>
                                        </p:tav>
                                        <p:tav tm="100000">
                                          <p:val>
                                            <p:fltVal val="0"/>
                                          </p:val>
                                        </p:tav>
                                      </p:tavLst>
                                    </p:anim>
                                    <p:animEffect transition="in" filter="fade">
                                      <p:cBhvr>
                                        <p:cTn id="20" dur="1750"/>
                                        <p:tgtEl>
                                          <p:spTgt spid="11"/>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250"/>
                                        <p:tgtEl>
                                          <p:spTgt spid="3">
                                            <p:txEl>
                                              <p:pRg st="6" end="6"/>
                                            </p:txEl>
                                          </p:spTgt>
                                        </p:tgtEl>
                                      </p:cBhvr>
                                    </p:animEffect>
                                  </p:childTnLst>
                                </p:cTn>
                              </p:par>
                              <p:par>
                                <p:cTn id="32" presetID="22" presetClass="entr" presetSubtype="1"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2000"/>
                                        <p:tgtEl>
                                          <p:spTgt spid="13"/>
                                        </p:tgtEl>
                                      </p:cBhvr>
                                    </p:animEffect>
                                  </p:childTnLst>
                                </p:cTn>
                              </p:par>
                              <p:par>
                                <p:cTn id="35" presetID="22" presetClass="entr" presetSubtype="1" fill="hold" nodeType="withEffect">
                                  <p:stCondLst>
                                    <p:cond delay="250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2000"/>
                                        <p:tgtEl>
                                          <p:spTgt spid="15"/>
                                        </p:tgtEl>
                                      </p:cBhvr>
                                    </p:animEffect>
                                  </p:childTnLst>
                                </p:cTn>
                              </p:par>
                              <p:par>
                                <p:cTn id="38" presetID="22" presetClass="entr" presetSubtype="1" fill="hold" nodeType="withEffect">
                                  <p:stCondLst>
                                    <p:cond delay="300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2000"/>
                                        <p:tgtEl>
                                          <p:spTgt spid="17"/>
                                        </p:tgtEl>
                                      </p:cBhvr>
                                    </p:animEffect>
                                  </p:childTnLst>
                                </p:cTn>
                              </p:par>
                              <p:par>
                                <p:cTn id="41" presetID="22" presetClass="entr" presetSubtype="1" fill="hold" nodeType="withEffect">
                                  <p:stCondLst>
                                    <p:cond delay="300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2000"/>
                                        <p:tgtEl>
                                          <p:spTgt spid="20"/>
                                        </p:tgtEl>
                                      </p:cBhvr>
                                    </p:animEffect>
                                  </p:childTnLst>
                                </p:cTn>
                              </p:par>
                              <p:par>
                                <p:cTn id="44" presetID="22" presetClass="entr" presetSubtype="1" fill="hold" nodeType="withEffect">
                                  <p:stCondLst>
                                    <p:cond delay="350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2000"/>
                                        <p:tgtEl>
                                          <p:spTgt spid="22"/>
                                        </p:tgtEl>
                                      </p:cBhvr>
                                    </p:animEffect>
                                  </p:childTnLst>
                                </p:cTn>
                              </p:par>
                              <p:par>
                                <p:cTn id="47" presetID="22" presetClass="entr" presetSubtype="1" fill="hold" nodeType="withEffect">
                                  <p:stCondLst>
                                    <p:cond delay="400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2000"/>
                                        <p:tgtEl>
                                          <p:spTgt spid="24"/>
                                        </p:tgtEl>
                                      </p:cBhvr>
                                    </p:animEffect>
                                  </p:childTnLst>
                                </p:cTn>
                              </p:par>
                              <p:par>
                                <p:cTn id="50" presetID="22" presetClass="entr" presetSubtype="1" fill="hold" nodeType="withEffect">
                                  <p:stCondLst>
                                    <p:cond delay="400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2000"/>
                                        <p:tgtEl>
                                          <p:spTgt spid="26"/>
                                        </p:tgtEl>
                                      </p:cBhvr>
                                    </p:animEffect>
                                  </p:childTnLst>
                                </p:cTn>
                              </p:par>
                              <p:par>
                                <p:cTn id="53" presetID="35" presetClass="emph" presetSubtype="0" repeatCount="4000" fill="hold" nodeType="withEffect">
                                  <p:stCondLst>
                                    <p:cond delay="6000"/>
                                  </p:stCondLst>
                                  <p:childTnLst>
                                    <p:anim calcmode="discrete" valueType="str">
                                      <p:cBhvr>
                                        <p:cTn id="54" dur="1000" fill="hold"/>
                                        <p:tgtEl>
                                          <p:spTgt spid="13"/>
                                        </p:tgtEl>
                                        <p:attrNameLst>
                                          <p:attrName>style.visibility</p:attrName>
                                        </p:attrNameLst>
                                      </p:cBhvr>
                                      <p:tavLst>
                                        <p:tav tm="0">
                                          <p:val>
                                            <p:strVal val="hidden"/>
                                          </p:val>
                                        </p:tav>
                                        <p:tav tm="50000">
                                          <p:val>
                                            <p:strVal val="visible"/>
                                          </p:val>
                                        </p:tav>
                                      </p:tavLst>
                                    </p:anim>
                                  </p:childTnLst>
                                </p:cTn>
                              </p:par>
                              <p:par>
                                <p:cTn id="55" presetID="35" presetClass="emph" presetSubtype="0" repeatCount="4000" fill="hold" nodeType="withEffect">
                                  <p:stCondLst>
                                    <p:cond delay="6000"/>
                                  </p:stCondLst>
                                  <p:childTnLst>
                                    <p:anim calcmode="discrete" valueType="str">
                                      <p:cBhvr>
                                        <p:cTn id="56" dur="1000" fill="hold"/>
                                        <p:tgtEl>
                                          <p:spTgt spid="15"/>
                                        </p:tgtEl>
                                        <p:attrNameLst>
                                          <p:attrName>style.visibility</p:attrName>
                                        </p:attrNameLst>
                                      </p:cBhvr>
                                      <p:tavLst>
                                        <p:tav tm="0">
                                          <p:val>
                                            <p:strVal val="hidden"/>
                                          </p:val>
                                        </p:tav>
                                        <p:tav tm="50000">
                                          <p:val>
                                            <p:strVal val="visible"/>
                                          </p:val>
                                        </p:tav>
                                      </p:tavLst>
                                    </p:anim>
                                  </p:childTnLst>
                                </p:cTn>
                              </p:par>
                              <p:par>
                                <p:cTn id="57" presetID="35" presetClass="emph" presetSubtype="0" repeatCount="4000" fill="hold" nodeType="withEffect">
                                  <p:stCondLst>
                                    <p:cond delay="6000"/>
                                  </p:stCondLst>
                                  <p:childTnLst>
                                    <p:anim calcmode="discrete" valueType="str">
                                      <p:cBhvr>
                                        <p:cTn id="58" dur="1000" fill="hold"/>
                                        <p:tgtEl>
                                          <p:spTgt spid="17"/>
                                        </p:tgtEl>
                                        <p:attrNameLst>
                                          <p:attrName>style.visibility</p:attrName>
                                        </p:attrNameLst>
                                      </p:cBhvr>
                                      <p:tavLst>
                                        <p:tav tm="0">
                                          <p:val>
                                            <p:strVal val="hidden"/>
                                          </p:val>
                                        </p:tav>
                                        <p:tav tm="50000">
                                          <p:val>
                                            <p:strVal val="visible"/>
                                          </p:val>
                                        </p:tav>
                                      </p:tavLst>
                                    </p:anim>
                                  </p:childTnLst>
                                </p:cTn>
                              </p:par>
                              <p:par>
                                <p:cTn id="59" presetID="35" presetClass="emph" presetSubtype="0" repeatCount="4000" fill="hold" nodeType="withEffect">
                                  <p:stCondLst>
                                    <p:cond delay="6000"/>
                                  </p:stCondLst>
                                  <p:childTnLst>
                                    <p:anim calcmode="discrete" valueType="str">
                                      <p:cBhvr>
                                        <p:cTn id="60" dur="1000" fill="hold"/>
                                        <p:tgtEl>
                                          <p:spTgt spid="20"/>
                                        </p:tgtEl>
                                        <p:attrNameLst>
                                          <p:attrName>style.visibility</p:attrName>
                                        </p:attrNameLst>
                                      </p:cBhvr>
                                      <p:tavLst>
                                        <p:tav tm="0">
                                          <p:val>
                                            <p:strVal val="hidden"/>
                                          </p:val>
                                        </p:tav>
                                        <p:tav tm="50000">
                                          <p:val>
                                            <p:strVal val="visible"/>
                                          </p:val>
                                        </p:tav>
                                      </p:tavLst>
                                    </p:anim>
                                  </p:childTnLst>
                                </p:cTn>
                              </p:par>
                              <p:par>
                                <p:cTn id="61" presetID="35" presetClass="emph" presetSubtype="0" repeatCount="4000" fill="hold" nodeType="withEffect">
                                  <p:stCondLst>
                                    <p:cond delay="6000"/>
                                  </p:stCondLst>
                                  <p:childTnLst>
                                    <p:anim calcmode="discrete" valueType="str">
                                      <p:cBhvr>
                                        <p:cTn id="62" dur="1000" fill="hold"/>
                                        <p:tgtEl>
                                          <p:spTgt spid="22"/>
                                        </p:tgtEl>
                                        <p:attrNameLst>
                                          <p:attrName>style.visibility</p:attrName>
                                        </p:attrNameLst>
                                      </p:cBhvr>
                                      <p:tavLst>
                                        <p:tav tm="0">
                                          <p:val>
                                            <p:strVal val="hidden"/>
                                          </p:val>
                                        </p:tav>
                                        <p:tav tm="50000">
                                          <p:val>
                                            <p:strVal val="visible"/>
                                          </p:val>
                                        </p:tav>
                                      </p:tavLst>
                                    </p:anim>
                                  </p:childTnLst>
                                </p:cTn>
                              </p:par>
                              <p:par>
                                <p:cTn id="63" presetID="35" presetClass="emph" presetSubtype="0" repeatCount="4000" fill="hold" nodeType="withEffect">
                                  <p:stCondLst>
                                    <p:cond delay="6000"/>
                                  </p:stCondLst>
                                  <p:childTnLst>
                                    <p:anim calcmode="discrete" valueType="str">
                                      <p:cBhvr>
                                        <p:cTn id="64" dur="1000" fill="hold"/>
                                        <p:tgtEl>
                                          <p:spTgt spid="24"/>
                                        </p:tgtEl>
                                        <p:attrNameLst>
                                          <p:attrName>style.visibility</p:attrName>
                                        </p:attrNameLst>
                                      </p:cBhvr>
                                      <p:tavLst>
                                        <p:tav tm="0">
                                          <p:val>
                                            <p:strVal val="hidden"/>
                                          </p:val>
                                        </p:tav>
                                        <p:tav tm="50000">
                                          <p:val>
                                            <p:strVal val="visible"/>
                                          </p:val>
                                        </p:tav>
                                      </p:tavLst>
                                    </p:anim>
                                  </p:childTnLst>
                                </p:cTn>
                              </p:par>
                              <p:par>
                                <p:cTn id="65" presetID="35" presetClass="emph" presetSubtype="0" repeatCount="4000" fill="hold" nodeType="withEffect">
                                  <p:stCondLst>
                                    <p:cond delay="6000"/>
                                  </p:stCondLst>
                                  <p:childTnLst>
                                    <p:anim calcmode="discrete" valueType="str">
                                      <p:cBhvr>
                                        <p:cTn id="6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circle(in)">
                                      <p:cBhvr>
                                        <p:cTn id="71" dur="2000"/>
                                        <p:tgtEl>
                                          <p:spTgt spid="3">
                                            <p:txEl>
                                              <p:pRg st="7" end="7"/>
                                            </p:txEl>
                                          </p:spTgt>
                                        </p:tgtEl>
                                      </p:cBhvr>
                                    </p:animEffect>
                                  </p:childTnLst>
                                </p:cTn>
                              </p:par>
                              <p:par>
                                <p:cTn id="72" presetID="6" presetClass="entr" presetSubtype="16" fill="hold" nodeType="with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circle(in)">
                                      <p:cBhvr>
                                        <p:cTn id="7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189202"/>
            <a:ext cx="10178322" cy="763835"/>
          </a:xfrm>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CC0099"/>
            </a:solidFill>
          </a:ln>
          <a:scene3d>
            <a:camera prst="orthographicFront"/>
            <a:lightRig rig="threePt" dir="t"/>
          </a:scene3d>
          <a:sp3d>
            <a:bevelT w="152400" h="50800" prst="softRound"/>
          </a:sp3d>
        </p:spPr>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Purpose of this Study</a:t>
            </a:r>
            <a:endParaRPr lang="en-US"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
        <p:nvSpPr>
          <p:cNvPr id="4" name="Content Placeholder 3"/>
          <p:cNvSpPr>
            <a:spLocks noGrp="1"/>
          </p:cNvSpPr>
          <p:nvPr>
            <p:ph idx="1"/>
          </p:nvPr>
        </p:nvSpPr>
        <p:spPr>
          <a:xfrm>
            <a:off x="958645" y="1122217"/>
            <a:ext cx="10867963" cy="5654341"/>
          </a:xfrm>
          <a:gradFill flip="none" rotWithShape="1">
            <a:gsLst>
              <a:gs pos="0">
                <a:srgbClr val="CC00FF"/>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tileRect/>
          </a:gradFill>
          <a:ln w="57150">
            <a:solidFill>
              <a:srgbClr val="CC0099"/>
            </a:solidFill>
          </a:ln>
          <a:scene3d>
            <a:camera prst="orthographicFront"/>
            <a:lightRig rig="threePt" dir="t"/>
          </a:scene3d>
          <a:sp3d>
            <a:bevelT w="152400" h="50800" prst="softRound"/>
          </a:sp3d>
        </p:spPr>
        <p:txBody>
          <a:bodyPr anchor="ctr">
            <a:normAutofit/>
            <a:sp3d extrusionH="57150">
              <a:bevelT w="38100" h="38100"/>
            </a:sp3d>
          </a:bodyPr>
          <a:lstStyle/>
          <a:p>
            <a:r>
              <a:rPr lang="en-US" sz="3200" dirty="0" smtClean="0">
                <a:solidFill>
                  <a:schemeClr val="tx1"/>
                </a:solidFill>
              </a:rPr>
              <a:t>Samuel places great emphasis upon the recording of events between David, Jonathan and Saul.</a:t>
            </a:r>
          </a:p>
          <a:p>
            <a:r>
              <a:rPr lang="en-US" sz="3200" dirty="0" smtClean="0">
                <a:solidFill>
                  <a:schemeClr val="tx1"/>
                </a:solidFill>
              </a:rPr>
              <a:t>People who desire to see a Sabbath based on the 8</a:t>
            </a:r>
            <a:r>
              <a:rPr lang="en-US" sz="3200" baseline="30000" dirty="0" smtClean="0">
                <a:solidFill>
                  <a:schemeClr val="tx1"/>
                </a:solidFill>
              </a:rPr>
              <a:t>th</a:t>
            </a:r>
            <a:r>
              <a:rPr lang="en-US" sz="3200" dirty="0" smtClean="0">
                <a:solidFill>
                  <a:schemeClr val="tx1"/>
                </a:solidFill>
              </a:rPr>
              <a:t>, 15</a:t>
            </a:r>
            <a:r>
              <a:rPr lang="en-US" sz="3200" baseline="30000" dirty="0" smtClean="0">
                <a:solidFill>
                  <a:schemeClr val="tx1"/>
                </a:solidFill>
              </a:rPr>
              <a:t>th</a:t>
            </a:r>
            <a:r>
              <a:rPr lang="en-US" sz="3200" dirty="0">
                <a:solidFill>
                  <a:schemeClr val="tx1"/>
                </a:solidFill>
              </a:rPr>
              <a:t>,</a:t>
            </a:r>
            <a:r>
              <a:rPr lang="en-US" sz="3200" dirty="0" smtClean="0">
                <a:solidFill>
                  <a:schemeClr val="tx1"/>
                </a:solidFill>
              </a:rPr>
              <a:t> 22</a:t>
            </a:r>
            <a:r>
              <a:rPr lang="en-US" sz="3200" baseline="30000" dirty="0" smtClean="0">
                <a:solidFill>
                  <a:schemeClr val="tx1"/>
                </a:solidFill>
              </a:rPr>
              <a:t>nd</a:t>
            </a:r>
            <a:r>
              <a:rPr lang="en-US" sz="3200" dirty="0" smtClean="0">
                <a:solidFill>
                  <a:schemeClr val="tx1"/>
                </a:solidFill>
              </a:rPr>
              <a:t>, &amp; 29</a:t>
            </a:r>
            <a:r>
              <a:rPr lang="en-US" sz="3200" baseline="30000" dirty="0" smtClean="0">
                <a:solidFill>
                  <a:schemeClr val="tx1"/>
                </a:solidFill>
              </a:rPr>
              <a:t>th,</a:t>
            </a:r>
            <a:r>
              <a:rPr lang="en-US" sz="3200" dirty="0" smtClean="0">
                <a:solidFill>
                  <a:schemeClr val="tx1"/>
                </a:solidFill>
              </a:rPr>
              <a:t> claim this selection from the Scriptures </a:t>
            </a:r>
            <a:r>
              <a:rPr lang="en-US" sz="4000" b="1" dirty="0" smtClean="0">
                <a:ln w="3175">
                  <a:solidFill>
                    <a:schemeClr val="tx1"/>
                  </a:solidFill>
                </a:ln>
                <a:solidFill>
                  <a:srgbClr val="90F1FE"/>
                </a:solidFill>
              </a:rPr>
              <a:t>absolutely</a:t>
            </a:r>
            <a:r>
              <a:rPr lang="en-US" sz="3200" dirty="0" smtClean="0">
                <a:solidFill>
                  <a:srgbClr val="90F1FE"/>
                </a:solidFill>
              </a:rPr>
              <a:t> </a:t>
            </a:r>
            <a:r>
              <a:rPr lang="en-US" sz="3200" dirty="0" smtClean="0">
                <a:solidFill>
                  <a:schemeClr val="tx1"/>
                </a:solidFill>
              </a:rPr>
              <a:t>proves that the </a:t>
            </a:r>
            <a:r>
              <a:rPr lang="en-US" sz="3200" u="sng" dirty="0" smtClean="0">
                <a:solidFill>
                  <a:srgbClr val="008080"/>
                </a:solidFill>
              </a:rPr>
              <a:t>first day of the month is separate</a:t>
            </a:r>
            <a:r>
              <a:rPr lang="en-US" sz="3200" dirty="0" smtClean="0">
                <a:solidFill>
                  <a:srgbClr val="008080"/>
                </a:solidFill>
              </a:rPr>
              <a:t> </a:t>
            </a:r>
            <a:r>
              <a:rPr lang="en-US" sz="3200" dirty="0" smtClean="0">
                <a:solidFill>
                  <a:schemeClr val="tx1"/>
                </a:solidFill>
              </a:rPr>
              <a:t>from the </a:t>
            </a:r>
            <a:br>
              <a:rPr lang="en-US" sz="3200" dirty="0" smtClean="0">
                <a:solidFill>
                  <a:schemeClr val="tx1"/>
                </a:solidFill>
              </a:rPr>
            </a:br>
            <a:r>
              <a:rPr lang="en-US" sz="3200" dirty="0" smtClean="0">
                <a:solidFill>
                  <a:schemeClr val="tx1"/>
                </a:solidFill>
              </a:rPr>
              <a:t>7 days that form a week. </a:t>
            </a:r>
          </a:p>
          <a:p>
            <a:r>
              <a:rPr lang="en-US" sz="3200" dirty="0" smtClean="0">
                <a:solidFill>
                  <a:schemeClr val="tx1"/>
                </a:solidFill>
              </a:rPr>
              <a:t>The 		              	of this study is to determine if this lunar understanding of the </a:t>
            </a:r>
            <a:r>
              <a:rPr lang="en-US" sz="3200" dirty="0" smtClean="0">
                <a:solidFill>
                  <a:srgbClr val="FF0000"/>
                </a:solidFill>
              </a:rPr>
              <a:t>1</a:t>
            </a:r>
            <a:r>
              <a:rPr lang="en-US" sz="3200" baseline="30000" dirty="0" smtClean="0">
                <a:solidFill>
                  <a:srgbClr val="FF0000"/>
                </a:solidFill>
              </a:rPr>
              <a:t>st</a:t>
            </a:r>
            <a:r>
              <a:rPr lang="en-US" sz="3200" dirty="0" smtClean="0">
                <a:solidFill>
                  <a:srgbClr val="FF0000"/>
                </a:solidFill>
              </a:rPr>
              <a:t> cycle </a:t>
            </a:r>
            <a:r>
              <a:rPr lang="en-US" sz="3200" dirty="0" smtClean="0">
                <a:solidFill>
                  <a:schemeClr val="tx1"/>
                </a:solidFill>
              </a:rPr>
              <a:t>of the month is correct, or  a </a:t>
            </a:r>
            <a:r>
              <a:rPr lang="en-US" sz="3200" b="1" dirty="0" smtClean="0">
                <a:solidFill>
                  <a:srgbClr val="FF6600"/>
                </a:solidFill>
              </a:rPr>
              <a:t>mistake,  </a:t>
            </a:r>
            <a:endParaRPr lang="en-US" sz="3200" dirty="0">
              <a:ln>
                <a:solidFill>
                  <a:srgbClr val="FF6600"/>
                </a:solidFill>
              </a:ln>
              <a:solidFill>
                <a:srgbClr val="0000CC"/>
              </a:solidFill>
              <a:effectLst>
                <a:glow rad="127000">
                  <a:srgbClr val="00FF00"/>
                </a:glow>
              </a:effectLst>
            </a:endParaRPr>
          </a:p>
        </p:txBody>
      </p:sp>
      <p:sp>
        <p:nvSpPr>
          <p:cNvPr id="5" name="Slide Number Placeholder 4"/>
          <p:cNvSpPr>
            <a:spLocks noGrp="1"/>
          </p:cNvSpPr>
          <p:nvPr>
            <p:ph type="sldNum" sz="quarter" idx="12"/>
          </p:nvPr>
        </p:nvSpPr>
        <p:spPr>
          <a:xfrm>
            <a:off x="11348720" y="6506069"/>
            <a:ext cx="477888" cy="345796"/>
          </a:xfrm>
        </p:spPr>
        <p:txBody>
          <a:bodyPr/>
          <a:lstStyle/>
          <a:p>
            <a:fld id="{71766878-3199-4EAB-94E7-2D6D11070E14}" type="slidenum">
              <a:rPr lang="en-US" b="1" smtClean="0">
                <a:solidFill>
                  <a:schemeClr val="tx1"/>
                </a:solidFill>
              </a:rPr>
              <a:t>12</a:t>
            </a:fld>
            <a:endParaRPr lang="en-US" b="1" dirty="0">
              <a:solidFill>
                <a:schemeClr val="tx1"/>
              </a:solidFill>
            </a:endParaRPr>
          </a:p>
        </p:txBody>
      </p:sp>
      <p:sp>
        <p:nvSpPr>
          <p:cNvPr id="3" name="Rectangle 2"/>
          <p:cNvSpPr/>
          <p:nvPr/>
        </p:nvSpPr>
        <p:spPr>
          <a:xfrm>
            <a:off x="1954871" y="4866968"/>
            <a:ext cx="3637716" cy="662267"/>
          </a:xfrm>
          <a:prstGeom prst="rect">
            <a:avLst/>
          </a:prstGeom>
          <a:gradFill>
            <a:gsLst>
              <a:gs pos="27000">
                <a:srgbClr val="90F1FE"/>
              </a:gs>
              <a:gs pos="90000">
                <a:srgbClr val="0000CC"/>
              </a:gs>
              <a:gs pos="55000">
                <a:srgbClr val="FFFF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smtClean="0">
                <a:ln>
                  <a:solidFill>
                    <a:srgbClr val="FFFF00"/>
                  </a:solidFill>
                </a:ln>
                <a:solidFill>
                  <a:srgbClr val="CC00FF"/>
                </a:solidFill>
              </a:rPr>
              <a:t>FULL PURPOSE</a:t>
            </a:r>
            <a:endParaRPr lang="en-US" dirty="0"/>
          </a:p>
        </p:txBody>
      </p:sp>
      <p:sp>
        <p:nvSpPr>
          <p:cNvPr id="7" name="Rectangle 6"/>
          <p:cNvSpPr/>
          <p:nvPr/>
        </p:nvSpPr>
        <p:spPr>
          <a:xfrm>
            <a:off x="3227294" y="5959735"/>
            <a:ext cx="8745968" cy="602428"/>
          </a:xfrm>
          <a:prstGeom prst="rect">
            <a:avLst/>
          </a:prstGeom>
          <a:solidFill>
            <a:schemeClr val="accent1">
              <a:lumMod val="75000"/>
            </a:schemeClr>
          </a:solidFill>
          <a:ln w="38100">
            <a:solidFill>
              <a:srgbClr val="0000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100" b="1" dirty="0">
                <a:ln>
                  <a:solidFill>
                    <a:srgbClr val="FF6600"/>
                  </a:solidFill>
                </a:ln>
                <a:solidFill>
                  <a:srgbClr val="0000CC"/>
                </a:solidFill>
                <a:effectLst>
                  <a:glow rad="127000">
                    <a:srgbClr val="00FF00"/>
                  </a:glow>
                </a:effectLst>
              </a:rPr>
              <a:t>AND IF </a:t>
            </a:r>
            <a:r>
              <a:rPr lang="en-US" sz="3100" b="1" dirty="0" smtClean="0">
                <a:ln>
                  <a:solidFill>
                    <a:srgbClr val="FF6600"/>
                  </a:solidFill>
                </a:ln>
                <a:solidFill>
                  <a:srgbClr val="0000CC"/>
                </a:solidFill>
                <a:effectLst>
                  <a:glow rad="127000">
                    <a:srgbClr val="00FF00"/>
                  </a:glow>
                </a:effectLst>
              </a:rPr>
              <a:t>ENOCH’s CALENDAR </a:t>
            </a:r>
            <a:r>
              <a:rPr lang="en-US" sz="3100" b="1" dirty="0">
                <a:ln>
                  <a:solidFill>
                    <a:srgbClr val="FF6600"/>
                  </a:solidFill>
                </a:ln>
                <a:solidFill>
                  <a:srgbClr val="0000CC"/>
                </a:solidFill>
                <a:effectLst>
                  <a:glow rad="127000">
                    <a:srgbClr val="00FF00"/>
                  </a:glow>
                </a:effectLst>
              </a:rPr>
              <a:t>IS CORRECT</a:t>
            </a:r>
            <a:r>
              <a:rPr lang="en-US" sz="3100" dirty="0" smtClean="0">
                <a:ln>
                  <a:solidFill>
                    <a:srgbClr val="FF6600"/>
                  </a:solidFill>
                </a:ln>
                <a:solidFill>
                  <a:srgbClr val="0000CC"/>
                </a:solidFill>
                <a:effectLst>
                  <a:glow rad="127000">
                    <a:srgbClr val="00FF00"/>
                  </a:glow>
                </a:effectLst>
              </a:rPr>
              <a:t>! </a:t>
            </a:r>
            <a:endParaRPr lang="en-CA" sz="3100" dirty="0"/>
          </a:p>
        </p:txBody>
      </p:sp>
    </p:spTree>
    <p:extLst>
      <p:ext uri="{BB962C8B-B14F-4D97-AF65-F5344CB8AC3E}">
        <p14:creationId xmlns:p14="http://schemas.microsoft.com/office/powerpoint/2010/main" val="173073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75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75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750"/>
                                        <p:tgtEl>
                                          <p:spTgt spid="4">
                                            <p:txEl>
                                              <p:pRg st="2" end="2"/>
                                            </p:txEl>
                                          </p:spTgt>
                                        </p:tgtEl>
                                      </p:cBhvr>
                                    </p:animEffect>
                                  </p:childTnLst>
                                </p:cTn>
                              </p:par>
                              <p:par>
                                <p:cTn id="11" presetID="2" presetClass="entr" presetSubtype="3" fill="hold" grpId="0" nodeType="withEffect">
                                  <p:stCondLst>
                                    <p:cond delay="1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390" y="115910"/>
            <a:ext cx="10998558" cy="6581103"/>
          </a:xfrm>
        </p:spPr>
        <p:txBody>
          <a:bodyPr anchor="ctr">
            <a:normAutofit/>
            <a:scene3d>
              <a:camera prst="orthographicFront"/>
              <a:lightRig rig="threePt" dir="t"/>
            </a:scene3d>
            <a:sp3d extrusionH="57150">
              <a:bevelT w="38100" h="38100"/>
            </a:sp3d>
          </a:bodyPr>
          <a:lstStyle/>
          <a:p>
            <a:pPr marL="0" marR="0" indent="0">
              <a:lnSpc>
                <a:spcPct val="115000"/>
              </a:lnSpc>
              <a:spcBef>
                <a:spcPts val="0"/>
              </a:spcBef>
              <a:spcAft>
                <a:spcPts val="1000"/>
              </a:spcAft>
              <a:buNone/>
            </a:pPr>
            <a:r>
              <a:rPr lang="en-US" sz="2800" b="1" u="sng" dirty="0" smtClean="0">
                <a:solidFill>
                  <a:srgbClr val="FF6600"/>
                </a:solidFill>
                <a:ea typeface="Calibri" panose="020F0502020204030204" pitchFamily="34" charset="0"/>
                <a:cs typeface="Times New Roman" panose="02020603050405020304" pitchFamily="18" charset="0"/>
              </a:rPr>
              <a:t>Note</a:t>
            </a:r>
            <a:r>
              <a:rPr lang="en-US" sz="2800" b="1" dirty="0" smtClean="0">
                <a:solidFill>
                  <a:srgbClr val="FF6600"/>
                </a:solidFill>
                <a:ea typeface="Calibri" panose="020F0502020204030204" pitchFamily="34" charset="0"/>
                <a:cs typeface="Times New Roman" panose="02020603050405020304" pitchFamily="18" charset="0"/>
              </a:rPr>
              <a:t>:</a:t>
            </a:r>
          </a:p>
          <a:p>
            <a:pPr>
              <a:lnSpc>
                <a:spcPct val="115000"/>
              </a:lnSpc>
              <a:spcBef>
                <a:spcPts val="0"/>
              </a:spcBef>
              <a:spcAft>
                <a:spcPts val="1800"/>
              </a:spcAft>
            </a:pPr>
            <a:r>
              <a:rPr lang="en-US" sz="2800" dirty="0" smtClean="0">
                <a:solidFill>
                  <a:srgbClr val="0D0D0D"/>
                </a:solidFill>
                <a:ea typeface="Calibri" panose="020F0502020204030204" pitchFamily="34" charset="0"/>
                <a:cs typeface="Times New Roman" panose="02020603050405020304" pitchFamily="18" charset="0"/>
              </a:rPr>
              <a:t>Extensive </a:t>
            </a:r>
            <a:r>
              <a:rPr lang="en-US" sz="2800" dirty="0">
                <a:solidFill>
                  <a:srgbClr val="0D0D0D"/>
                </a:solidFill>
                <a:ea typeface="Calibri" panose="020F0502020204030204" pitchFamily="34" charset="0"/>
                <a:cs typeface="Times New Roman" panose="02020603050405020304" pitchFamily="18" charset="0"/>
              </a:rPr>
              <a:t>research on the Hebrew word – </a:t>
            </a:r>
            <a:r>
              <a:rPr lang="en-US" sz="2800" dirty="0" smtClean="0">
                <a:solidFill>
                  <a:srgbClr val="00B050"/>
                </a:solidFill>
                <a:ea typeface="Calibri" panose="020F0502020204030204" pitchFamily="34" charset="0"/>
                <a:cs typeface="Times New Roman" panose="02020603050405020304" pitchFamily="18" charset="0"/>
              </a:rPr>
              <a:t>Chodesh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has already been undertaken and accomplished. </a:t>
            </a:r>
          </a:p>
          <a:p>
            <a:pPr>
              <a:lnSpc>
                <a:spcPct val="115000"/>
              </a:lnSpc>
              <a:spcBef>
                <a:spcPts val="0"/>
              </a:spcBef>
              <a:spcAft>
                <a:spcPts val="1800"/>
              </a:spcAft>
            </a:pP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Translators have deliberately mistranslated </a:t>
            </a:r>
            <a:r>
              <a:rPr lang="en-US" sz="2800" dirty="0" err="1">
                <a:solidFill>
                  <a:srgbClr val="00B050"/>
                </a:solidFill>
                <a:ea typeface="Calibri" panose="020F0502020204030204" pitchFamily="34" charset="0"/>
                <a:cs typeface="Times New Roman" panose="02020603050405020304" pitchFamily="18" charset="0"/>
              </a:rPr>
              <a:t>chodesh</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 </a:t>
            </a:r>
            <a:r>
              <a:rPr lang="en-US" sz="2800" dirty="0" smtClean="0">
                <a:solidFill>
                  <a:srgbClr val="0D0D0D"/>
                </a:solidFill>
                <a:ea typeface="Calibri" panose="020F0502020204030204" pitchFamily="34" charset="0"/>
                <a:cs typeface="Times New Roman" panose="02020603050405020304" pitchFamily="18" charset="0"/>
              </a:rPr>
              <a:t>as </a:t>
            </a:r>
            <a:r>
              <a:rPr lang="en-US" sz="2800" dirty="0">
                <a:solidFill>
                  <a:srgbClr val="0D0D0D"/>
                </a:solidFill>
                <a:ea typeface="Calibri" panose="020F0502020204030204" pitchFamily="34" charset="0"/>
                <a:cs typeface="Times New Roman" panose="02020603050405020304" pitchFamily="18" charset="0"/>
              </a:rPr>
              <a:t>– “new moon.”  </a:t>
            </a:r>
            <a:endParaRPr lang="en-US" sz="2800" dirty="0" smtClean="0">
              <a:solidFill>
                <a:srgbClr val="0D0D0D"/>
              </a:solidFill>
              <a:ea typeface="Calibri" panose="020F0502020204030204" pitchFamily="34" charset="0"/>
              <a:cs typeface="Times New Roman" panose="02020603050405020304" pitchFamily="18" charset="0"/>
            </a:endParaRPr>
          </a:p>
          <a:p>
            <a:pPr>
              <a:lnSpc>
                <a:spcPct val="115000"/>
              </a:lnSpc>
              <a:spcBef>
                <a:spcPts val="0"/>
              </a:spcBef>
              <a:spcAft>
                <a:spcPts val="1800"/>
              </a:spcAft>
            </a:pPr>
            <a:r>
              <a:rPr lang="en-US" sz="2800" dirty="0" smtClean="0">
                <a:solidFill>
                  <a:srgbClr val="0D0D0D"/>
                </a:solidFill>
                <a:ea typeface="Calibri" panose="020F0502020204030204" pitchFamily="34" charset="0"/>
                <a:cs typeface="Times New Roman" panose="02020603050405020304" pitchFamily="18" charset="0"/>
              </a:rPr>
              <a:t>The </a:t>
            </a:r>
            <a:r>
              <a:rPr lang="en-US" sz="2800" dirty="0">
                <a:solidFill>
                  <a:srgbClr val="0D0D0D"/>
                </a:solidFill>
                <a:ea typeface="Calibri" panose="020F0502020204030204" pitchFamily="34" charset="0"/>
                <a:cs typeface="Times New Roman" panose="02020603050405020304" pitchFamily="18" charset="0"/>
              </a:rPr>
              <a:t>Hebrew </a:t>
            </a:r>
            <a:r>
              <a:rPr lang="en-US" sz="2800" dirty="0" smtClean="0">
                <a:solidFill>
                  <a:srgbClr val="0D0D0D"/>
                </a:solidFill>
                <a:ea typeface="Calibri" panose="020F0502020204030204" pitchFamily="34" charset="0"/>
                <a:cs typeface="Times New Roman" panose="02020603050405020304" pitchFamily="18" charset="0"/>
              </a:rPr>
              <a:t>language, </a:t>
            </a:r>
            <a:r>
              <a:rPr lang="en-US" sz="2400" dirty="0" smtClean="0">
                <a:solidFill>
                  <a:srgbClr val="0070C0"/>
                </a:solidFill>
                <a:ea typeface="Calibri" panose="020F0502020204030204" pitchFamily="34" charset="0"/>
                <a:cs typeface="Times New Roman" panose="02020603050405020304" pitchFamily="18" charset="0"/>
              </a:rPr>
              <a:t>(specifically Torah) </a:t>
            </a:r>
            <a:r>
              <a:rPr lang="en-US" sz="2800" dirty="0" smtClean="0">
                <a:solidFill>
                  <a:srgbClr val="0D0D0D"/>
                </a:solidFill>
                <a:ea typeface="Calibri" panose="020F0502020204030204" pitchFamily="34" charset="0"/>
                <a:cs typeface="Times New Roman" panose="02020603050405020304" pitchFamily="18" charset="0"/>
              </a:rPr>
              <a:t>does not promote this concept. </a:t>
            </a:r>
          </a:p>
          <a:p>
            <a:pPr>
              <a:lnSpc>
                <a:spcPct val="115000"/>
              </a:lnSpc>
              <a:spcBef>
                <a:spcPts val="0"/>
              </a:spcBef>
              <a:spcAft>
                <a:spcPts val="1800"/>
              </a:spcAft>
            </a:pPr>
            <a:r>
              <a:rPr lang="en-US" sz="2800" dirty="0">
                <a:solidFill>
                  <a:srgbClr val="00B050"/>
                </a:solidFill>
                <a:ea typeface="Calibri" panose="020F0502020204030204" pitchFamily="34" charset="0"/>
                <a:cs typeface="Times New Roman" panose="02020603050405020304" pitchFamily="18" charset="0"/>
              </a:rPr>
              <a:t>C</a:t>
            </a:r>
            <a:r>
              <a:rPr lang="en-US" sz="2800" dirty="0" smtClean="0">
                <a:solidFill>
                  <a:srgbClr val="00B050"/>
                </a:solidFill>
                <a:ea typeface="Calibri" panose="020F0502020204030204" pitchFamily="34" charset="0"/>
                <a:cs typeface="Times New Roman" panose="02020603050405020304" pitchFamily="18" charset="0"/>
              </a:rPr>
              <a:t>hodesh</a:t>
            </a:r>
            <a:r>
              <a:rPr lang="en-US" sz="2800" dirty="0" smtClean="0">
                <a:solidFill>
                  <a:srgbClr val="0D0D0D"/>
                </a:solidFill>
                <a:ea typeface="Calibri" panose="020F0502020204030204" pitchFamily="34" charset="0"/>
                <a:cs typeface="Times New Roman" panose="02020603050405020304" pitchFamily="18" charset="0"/>
              </a:rPr>
              <a:t> is a verb.  It is defined as the </a:t>
            </a:r>
            <a:r>
              <a:rPr lang="en-US" sz="2800" b="1" dirty="0" smtClean="0">
                <a:solidFill>
                  <a:srgbClr val="800080"/>
                </a:solidFill>
                <a:ea typeface="Calibri" panose="020F0502020204030204" pitchFamily="34" charset="0"/>
                <a:cs typeface="Times New Roman" panose="02020603050405020304" pitchFamily="18" charset="0"/>
              </a:rPr>
              <a:t>renewing</a:t>
            </a:r>
            <a:r>
              <a:rPr lang="en-US" sz="2800" dirty="0" smtClean="0">
                <a:solidFill>
                  <a:srgbClr val="0D0D0D"/>
                </a:solidFill>
                <a:ea typeface="Calibri" panose="020F0502020204030204" pitchFamily="34" charset="0"/>
                <a:cs typeface="Times New Roman" panose="02020603050405020304" pitchFamily="18" charset="0"/>
              </a:rPr>
              <a:t> and/or the </a:t>
            </a:r>
            <a:r>
              <a:rPr lang="en-US" sz="2800" b="1" dirty="0" smtClean="0">
                <a:solidFill>
                  <a:srgbClr val="800080"/>
                </a:solidFill>
                <a:ea typeface="Calibri" panose="020F0502020204030204" pitchFamily="34" charset="0"/>
                <a:cs typeface="Times New Roman" panose="02020603050405020304" pitchFamily="18" charset="0"/>
              </a:rPr>
              <a:t>rebuilding</a:t>
            </a:r>
            <a:r>
              <a:rPr lang="en-US" sz="2800" dirty="0" smtClean="0">
                <a:solidFill>
                  <a:srgbClr val="800080"/>
                </a:solidFill>
                <a:ea typeface="Calibri" panose="020F0502020204030204" pitchFamily="34" charset="0"/>
                <a:cs typeface="Times New Roman" panose="02020603050405020304" pitchFamily="18" charset="0"/>
              </a:rPr>
              <a:t>, </a:t>
            </a:r>
            <a:r>
              <a:rPr lang="en-US" sz="2800" dirty="0" smtClean="0">
                <a:solidFill>
                  <a:schemeClr val="tx1"/>
                </a:solidFill>
                <a:ea typeface="Calibri" panose="020F0502020204030204" pitchFamily="34" charset="0"/>
                <a:cs typeface="Times New Roman" panose="02020603050405020304" pitchFamily="18" charset="0"/>
              </a:rPr>
              <a:t>of whatever concept to which it is applied.    </a:t>
            </a:r>
          </a:p>
          <a:p>
            <a:pPr>
              <a:lnSpc>
                <a:spcPct val="115000"/>
              </a:lnSpc>
              <a:spcBef>
                <a:spcPts val="0"/>
              </a:spcBef>
              <a:spcAft>
                <a:spcPts val="1800"/>
              </a:spcAft>
            </a:pPr>
            <a:r>
              <a:rPr lang="en-US" sz="2800" dirty="0" smtClean="0">
                <a:solidFill>
                  <a:schemeClr val="tx1"/>
                </a:solidFill>
                <a:ea typeface="Calibri" panose="020F0502020204030204" pitchFamily="34" charset="0"/>
                <a:cs typeface="Times New Roman" panose="02020603050405020304" pitchFamily="18" charset="0"/>
              </a:rPr>
              <a:t>When</a:t>
            </a:r>
            <a:r>
              <a:rPr lang="en-US" sz="2800" b="1" dirty="0" smtClean="0">
                <a:solidFill>
                  <a:srgbClr val="800080"/>
                </a:solidFill>
                <a:ea typeface="Calibri" panose="020F0502020204030204" pitchFamily="34" charset="0"/>
                <a:cs typeface="Times New Roman" panose="02020603050405020304" pitchFamily="18" charset="0"/>
              </a:rPr>
              <a:t> “yearly time” </a:t>
            </a:r>
            <a:r>
              <a:rPr lang="en-US" sz="2800" dirty="0" smtClean="0">
                <a:solidFill>
                  <a:schemeClr val="tx1"/>
                </a:solidFill>
                <a:ea typeface="Calibri" panose="020F0502020204030204" pitchFamily="34" charset="0"/>
                <a:cs typeface="Times New Roman" panose="02020603050405020304" pitchFamily="18" charset="0"/>
              </a:rPr>
              <a:t>is the subject and </a:t>
            </a:r>
            <a:r>
              <a:rPr lang="en-US" sz="2800" b="1" dirty="0" smtClean="0">
                <a:solidFill>
                  <a:srgbClr val="800080"/>
                </a:solidFill>
                <a:ea typeface="Calibri" panose="020F0502020204030204" pitchFamily="34" charset="0"/>
                <a:cs typeface="Times New Roman" panose="02020603050405020304" pitchFamily="18" charset="0"/>
              </a:rPr>
              <a:t>Chodesh </a:t>
            </a:r>
            <a:r>
              <a:rPr lang="en-US" sz="2800" dirty="0" smtClean="0">
                <a:solidFill>
                  <a:schemeClr val="tx1"/>
                </a:solidFill>
                <a:ea typeface="Calibri" panose="020F0502020204030204" pitchFamily="34" charset="0"/>
                <a:cs typeface="Times New Roman" panose="02020603050405020304" pitchFamily="18" charset="0"/>
              </a:rPr>
              <a:t>is applied to define this idea, a </a:t>
            </a:r>
            <a:r>
              <a:rPr lang="en-US" sz="2800" b="1" dirty="0" smtClean="0">
                <a:solidFill>
                  <a:srgbClr val="800080"/>
                </a:solidFill>
                <a:ea typeface="Calibri" panose="020F0502020204030204" pitchFamily="34" charset="0"/>
                <a:cs typeface="Times New Roman" panose="02020603050405020304" pitchFamily="18" charset="0"/>
              </a:rPr>
              <a:t>renewing</a:t>
            </a:r>
            <a:r>
              <a:rPr lang="en-US" sz="2800" dirty="0" smtClean="0">
                <a:solidFill>
                  <a:srgbClr val="0D0D0D"/>
                </a:solidFill>
                <a:ea typeface="Calibri" panose="020F0502020204030204" pitchFamily="34" charset="0"/>
                <a:cs typeface="Times New Roman" panose="02020603050405020304" pitchFamily="18" charset="0"/>
              </a:rPr>
              <a:t> and/or the </a:t>
            </a:r>
            <a:r>
              <a:rPr lang="en-US" sz="2800" b="1" dirty="0" smtClean="0">
                <a:solidFill>
                  <a:srgbClr val="800080"/>
                </a:solidFill>
                <a:ea typeface="Calibri" panose="020F0502020204030204" pitchFamily="34" charset="0"/>
                <a:cs typeface="Times New Roman" panose="02020603050405020304" pitchFamily="18" charset="0"/>
              </a:rPr>
              <a:t>rebuilding </a:t>
            </a:r>
            <a:r>
              <a:rPr lang="en-US" sz="2800" dirty="0" smtClean="0">
                <a:solidFill>
                  <a:srgbClr val="000000"/>
                </a:solidFill>
                <a:ea typeface="Calibri" panose="020F0502020204030204" pitchFamily="34" charset="0"/>
                <a:cs typeface="Times New Roman" panose="02020603050405020304" pitchFamily="18" charset="0"/>
              </a:rPr>
              <a:t>correctly</a:t>
            </a:r>
            <a:r>
              <a:rPr lang="en-US" sz="2800" dirty="0" smtClean="0">
                <a:solidFill>
                  <a:srgbClr val="800080"/>
                </a:solidFill>
                <a:ea typeface="Calibri" panose="020F0502020204030204" pitchFamily="34" charset="0"/>
                <a:cs typeface="Times New Roman" panose="02020603050405020304" pitchFamily="18" charset="0"/>
              </a:rPr>
              <a:t> </a:t>
            </a:r>
            <a:r>
              <a:rPr lang="en-US" sz="2800" dirty="0" smtClean="0">
                <a:solidFill>
                  <a:srgbClr val="000000"/>
                </a:solidFill>
                <a:ea typeface="Calibri" panose="020F0502020204030204" pitchFamily="34" charset="0"/>
                <a:cs typeface="Times New Roman" panose="02020603050405020304" pitchFamily="18" charset="0"/>
              </a:rPr>
              <a:t>applies </a:t>
            </a:r>
            <a:r>
              <a:rPr lang="en-US" sz="2800" dirty="0">
                <a:solidFill>
                  <a:srgbClr val="000000"/>
                </a:solidFill>
                <a:ea typeface="Calibri" panose="020F0502020204030204" pitchFamily="34" charset="0"/>
                <a:cs typeface="Times New Roman" panose="02020603050405020304" pitchFamily="18" charset="0"/>
              </a:rPr>
              <a:t>to the </a:t>
            </a:r>
            <a:r>
              <a:rPr lang="en-US" sz="2800" dirty="0" smtClean="0">
                <a:solidFill>
                  <a:srgbClr val="000000"/>
                </a:solidFill>
                <a:ea typeface="Calibri" panose="020F0502020204030204" pitchFamily="34" charset="0"/>
                <a:cs typeface="Times New Roman" panose="02020603050405020304" pitchFamily="18" charset="0"/>
              </a:rPr>
              <a:t>  first </a:t>
            </a:r>
            <a:r>
              <a:rPr lang="en-US" sz="2800" dirty="0">
                <a:solidFill>
                  <a:srgbClr val="000000"/>
                </a:solidFill>
                <a:ea typeface="Calibri" panose="020F0502020204030204" pitchFamily="34" charset="0"/>
                <a:cs typeface="Times New Roman" panose="02020603050405020304" pitchFamily="18" charset="0"/>
              </a:rPr>
              <a:t>cycle of the </a:t>
            </a:r>
            <a:r>
              <a:rPr lang="en-US" sz="2800" dirty="0" smtClean="0">
                <a:solidFill>
                  <a:srgbClr val="000000"/>
                </a:solidFill>
                <a:ea typeface="Calibri" panose="020F0502020204030204" pitchFamily="34" charset="0"/>
                <a:cs typeface="Times New Roman" panose="02020603050405020304" pitchFamily="18" charset="0"/>
              </a:rPr>
              <a:t>month.</a:t>
            </a:r>
            <a:r>
              <a:rPr lang="en-US" sz="2800" dirty="0" smtClean="0">
                <a:solidFill>
                  <a:srgbClr val="800080"/>
                </a:solidFill>
                <a:ea typeface="Calibri" panose="020F0502020204030204" pitchFamily="34" charset="0"/>
                <a:cs typeface="Times New Roman" panose="02020603050405020304" pitchFamily="18" charset="0"/>
              </a:rPr>
              <a:t>  </a:t>
            </a:r>
            <a:endParaRPr lang="en-US" sz="2400" dirty="0">
              <a:solidFill>
                <a:srgbClr val="000000"/>
              </a:solidFill>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9018226" y="6430764"/>
            <a:ext cx="2819399" cy="345796"/>
          </a:xfrm>
        </p:spPr>
        <p:txBody>
          <a:bodyPr/>
          <a:lstStyle/>
          <a:p>
            <a:fld id="{71766878-3199-4EAB-94E7-2D6D11070E14}" type="slidenum">
              <a:rPr lang="en-US" b="1" smtClean="0">
                <a:solidFill>
                  <a:schemeClr val="tx1"/>
                </a:solidFill>
              </a:rPr>
              <a:t>13</a:t>
            </a:fld>
            <a:endParaRPr lang="en-US" b="1" dirty="0">
              <a:solidFill>
                <a:schemeClr val="tx1"/>
              </a:solidFill>
            </a:endParaRPr>
          </a:p>
        </p:txBody>
      </p:sp>
    </p:spTree>
    <p:extLst>
      <p:ext uri="{BB962C8B-B14F-4D97-AF65-F5344CB8AC3E}">
        <p14:creationId xmlns:p14="http://schemas.microsoft.com/office/powerpoint/2010/main" val="3668659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2560"/>
            <a:ext cx="10943771" cy="6213119"/>
          </a:xfrm>
        </p:spPr>
        <p:txBody>
          <a:bodyPr>
            <a:normAutofit lnSpcReduction="10000"/>
            <a:scene3d>
              <a:camera prst="orthographicFront"/>
              <a:lightRig rig="threePt" dir="t"/>
            </a:scene3d>
            <a:sp3d extrusionH="57150">
              <a:bevelT w="38100" h="38100"/>
            </a:sp3d>
          </a:bodyPr>
          <a:lstStyle/>
          <a:p>
            <a:pPr marL="0" lvl="0" indent="0">
              <a:lnSpc>
                <a:spcPct val="115000"/>
              </a:lnSpc>
              <a:spcBef>
                <a:spcPts val="0"/>
              </a:spcBef>
              <a:spcAft>
                <a:spcPts val="1000"/>
              </a:spcAft>
              <a:buClr>
                <a:srgbClr val="171312"/>
              </a:buClr>
              <a:buNone/>
            </a:pPr>
            <a:r>
              <a:rPr lang="en-US" sz="3200" b="1" dirty="0" smtClean="0">
                <a:solidFill>
                  <a:srgbClr val="FF6600"/>
                </a:solidFill>
                <a:ea typeface="Calibri" panose="020F0502020204030204" pitchFamily="34" charset="0"/>
                <a:cs typeface="Times New Roman" panose="02020603050405020304" pitchFamily="18" charset="0"/>
              </a:rPr>
              <a:t>Note continued:</a:t>
            </a:r>
            <a:endParaRPr lang="en-US" sz="3200" dirty="0" smtClean="0">
              <a:solidFill>
                <a:srgbClr val="00B050"/>
              </a:solidFill>
              <a:ea typeface="Calibri" panose="020F0502020204030204" pitchFamily="34" charset="0"/>
              <a:cs typeface="Times New Roman" panose="02020603050405020304" pitchFamily="18" charset="0"/>
            </a:endParaRPr>
          </a:p>
          <a:p>
            <a:pPr lvl="0">
              <a:lnSpc>
                <a:spcPct val="150000"/>
              </a:lnSpc>
              <a:spcBef>
                <a:spcPts val="0"/>
              </a:spcBef>
              <a:spcAft>
                <a:spcPts val="1800"/>
              </a:spcAft>
              <a:buClr>
                <a:srgbClr val="171312"/>
              </a:buClr>
            </a:pPr>
            <a:r>
              <a:rPr lang="en-US" sz="3200" dirty="0" smtClean="0">
                <a:solidFill>
                  <a:srgbClr val="00B050"/>
                </a:solidFill>
                <a:ea typeface="Calibri" panose="020F0502020204030204" pitchFamily="34" charset="0"/>
                <a:cs typeface="Times New Roman" panose="02020603050405020304" pitchFamily="18" charset="0"/>
              </a:rPr>
              <a:t>Chodesh</a:t>
            </a:r>
            <a:r>
              <a:rPr lang="en-US" sz="3200" dirty="0" smtClean="0">
                <a:solidFill>
                  <a:srgbClr val="0D0D0D"/>
                </a:solidFill>
                <a:ea typeface="Calibri" panose="020F0502020204030204" pitchFamily="34" charset="0"/>
                <a:cs typeface="Times New Roman" panose="02020603050405020304" pitchFamily="18" charset="0"/>
              </a:rPr>
              <a:t> cannot be linked in any way through the Hebrew language to the moon.  </a:t>
            </a:r>
          </a:p>
          <a:p>
            <a:pPr lvl="0">
              <a:lnSpc>
                <a:spcPct val="150000"/>
              </a:lnSpc>
              <a:spcBef>
                <a:spcPts val="0"/>
              </a:spcBef>
              <a:spcAft>
                <a:spcPts val="1800"/>
              </a:spcAft>
              <a:buClr>
                <a:srgbClr val="171312"/>
              </a:buClr>
            </a:pPr>
            <a:r>
              <a:rPr lang="en-US" sz="3200" dirty="0" smtClean="0">
                <a:solidFill>
                  <a:srgbClr val="00B050"/>
                </a:solidFill>
                <a:ea typeface="Calibri" panose="020F0502020204030204" pitchFamily="34" charset="0"/>
                <a:cs typeface="Times New Roman" panose="02020603050405020304" pitchFamily="18" charset="0"/>
              </a:rPr>
              <a:t>Chodesh</a:t>
            </a:r>
            <a:r>
              <a:rPr lang="en-US" sz="3200" dirty="0" smtClean="0">
                <a:solidFill>
                  <a:srgbClr val="0D0D0D"/>
                </a:solidFill>
                <a:ea typeface="Calibri" panose="020F0502020204030204" pitchFamily="34" charset="0"/>
                <a:cs typeface="Times New Roman" panose="02020603050405020304" pitchFamily="18" charset="0"/>
              </a:rPr>
              <a:t> has </a:t>
            </a:r>
            <a:r>
              <a:rPr lang="en-US" sz="3200" u="heavy" dirty="0">
                <a:solidFill>
                  <a:srgbClr val="0D0D0D"/>
                </a:solidFill>
                <a:uFill>
                  <a:solidFill>
                    <a:srgbClr val="FF0000"/>
                  </a:solidFill>
                </a:uFill>
                <a:ea typeface="Calibri" panose="020F0502020204030204" pitchFamily="34" charset="0"/>
                <a:cs typeface="Times New Roman" panose="02020603050405020304" pitchFamily="18" charset="0"/>
              </a:rPr>
              <a:t>zero connection to the moon</a:t>
            </a:r>
            <a:r>
              <a:rPr lang="en-US" sz="3200" dirty="0">
                <a:solidFill>
                  <a:srgbClr val="0D0D0D"/>
                </a:solidFill>
                <a:ea typeface="Calibri" panose="020F0502020204030204" pitchFamily="34" charset="0"/>
                <a:cs typeface="Times New Roman" panose="02020603050405020304" pitchFamily="18" charset="0"/>
              </a:rPr>
              <a:t>.  There are many studies </a:t>
            </a:r>
            <a:r>
              <a:rPr lang="en-US" sz="3200" dirty="0" smtClean="0">
                <a:solidFill>
                  <a:srgbClr val="0D0D0D"/>
                </a:solidFill>
                <a:ea typeface="Calibri" panose="020F0502020204030204" pitchFamily="34" charset="0"/>
                <a:cs typeface="Times New Roman" panose="02020603050405020304" pitchFamily="18" charset="0"/>
              </a:rPr>
              <a:t>from the Scriptures to </a:t>
            </a:r>
            <a:r>
              <a:rPr lang="en-US" sz="3200" dirty="0">
                <a:solidFill>
                  <a:srgbClr val="0D0D0D"/>
                </a:solidFill>
                <a:ea typeface="Calibri" panose="020F0502020204030204" pitchFamily="34" charset="0"/>
                <a:cs typeface="Times New Roman" panose="02020603050405020304" pitchFamily="18" charset="0"/>
              </a:rPr>
              <a:t>express this.  Today’s study is prepared with this Scripturally sound belief in mind</a:t>
            </a:r>
            <a:r>
              <a:rPr lang="en-US" sz="3200" dirty="0" smtClean="0">
                <a:solidFill>
                  <a:srgbClr val="0D0D0D"/>
                </a:solidFill>
                <a:ea typeface="Calibri" panose="020F0502020204030204" pitchFamily="34" charset="0"/>
                <a:cs typeface="Times New Roman" panose="02020603050405020304" pitchFamily="18" charset="0"/>
              </a:rPr>
              <a:t>.</a:t>
            </a:r>
          </a:p>
          <a:p>
            <a:pPr lvl="0">
              <a:lnSpc>
                <a:spcPct val="150000"/>
              </a:lnSpc>
              <a:buClr>
                <a:srgbClr val="171312"/>
              </a:buClr>
            </a:pPr>
            <a:r>
              <a:rPr lang="en-US" sz="3200" b="1" dirty="0" smtClean="0">
                <a:solidFill>
                  <a:srgbClr val="CC0099"/>
                </a:solidFill>
                <a:ea typeface="Calibri" panose="020F0502020204030204" pitchFamily="34" charset="0"/>
                <a:cs typeface="Times New Roman" panose="02020603050405020304" pitchFamily="18" charset="0"/>
              </a:rPr>
              <a:t>Attention:   </a:t>
            </a:r>
            <a:r>
              <a:rPr lang="en-US" sz="3200" dirty="0" smtClean="0">
                <a:solidFill>
                  <a:srgbClr val="0D0D0D"/>
                </a:solidFill>
                <a:ea typeface="Calibri" panose="020F0502020204030204" pitchFamily="34" charset="0"/>
                <a:cs typeface="Times New Roman" panose="02020603050405020304" pitchFamily="18" charset="0"/>
              </a:rPr>
              <a:t>All </a:t>
            </a:r>
            <a:r>
              <a:rPr lang="en-US" sz="3200" dirty="0">
                <a:solidFill>
                  <a:srgbClr val="0D0D0D"/>
                </a:solidFill>
                <a:ea typeface="Calibri" panose="020F0502020204030204" pitchFamily="34" charset="0"/>
                <a:cs typeface="Times New Roman" panose="02020603050405020304" pitchFamily="18" charset="0"/>
              </a:rPr>
              <a:t>Scripture will be taken from </a:t>
            </a:r>
            <a:r>
              <a:rPr lang="en-US" sz="3200" i="1" u="sng" dirty="0">
                <a:solidFill>
                  <a:srgbClr val="008080"/>
                </a:solidFill>
                <a:latin typeface="Georgia" panose="02040502050405020303" pitchFamily="18" charset="0"/>
                <a:ea typeface="Calibri" panose="020F0502020204030204" pitchFamily="34" charset="0"/>
                <a:cs typeface="Times New Roman" panose="02020603050405020304" pitchFamily="18" charset="0"/>
              </a:rPr>
              <a:t>The Scriptures</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ea typeface="Calibri" panose="020F0502020204030204" pitchFamily="34" charset="0"/>
                <a:cs typeface="Times New Roman" panose="02020603050405020304" pitchFamily="18" charset="0"/>
              </a:rPr>
              <a:t>edition unless otherwise noted.</a:t>
            </a:r>
            <a:endParaRPr lang="en-US" sz="3200" dirty="0">
              <a:solidFill>
                <a:prstClr val="black">
                  <a:lumMod val="65000"/>
                  <a:lumOff val="35000"/>
                </a:prstClr>
              </a:solidFill>
            </a:endParaRPr>
          </a:p>
          <a:p>
            <a:pPr marL="0" lvl="0" indent="0">
              <a:lnSpc>
                <a:spcPct val="115000"/>
              </a:lnSpc>
              <a:spcBef>
                <a:spcPts val="0"/>
              </a:spcBef>
              <a:spcAft>
                <a:spcPts val="1800"/>
              </a:spcAft>
              <a:buClr>
                <a:srgbClr val="171312"/>
              </a:buClr>
              <a:buNone/>
            </a:pPr>
            <a:endParaRPr lang="en-US" sz="2200" dirty="0">
              <a:solidFill>
                <a:srgbClr val="000000"/>
              </a:solidFill>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11336593" y="6420465"/>
            <a:ext cx="492081" cy="319548"/>
          </a:xfrm>
        </p:spPr>
        <p:txBody>
          <a:bodyPr/>
          <a:lstStyle/>
          <a:p>
            <a:fld id="{71766878-3199-4EAB-94E7-2D6D11070E14}" type="slidenum">
              <a:rPr lang="en-US" sz="1400" smtClean="0">
                <a:solidFill>
                  <a:schemeClr val="tx1"/>
                </a:solidFill>
              </a:rPr>
              <a:t>14</a:t>
            </a:fld>
            <a:endParaRPr lang="en-US" sz="1400" dirty="0">
              <a:solidFill>
                <a:schemeClr val="tx1"/>
              </a:solidFill>
            </a:endParaRPr>
          </a:p>
        </p:txBody>
      </p:sp>
    </p:spTree>
    <p:extLst>
      <p:ext uri="{BB962C8B-B14F-4D97-AF65-F5344CB8AC3E}">
        <p14:creationId xmlns:p14="http://schemas.microsoft.com/office/powerpoint/2010/main" val="1303850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0798" y="134191"/>
            <a:ext cx="6480082" cy="861489"/>
          </a:xfrm>
          <a:gradFill>
            <a:gsLst>
              <a:gs pos="0">
                <a:srgbClr val="FF0066"/>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a:sp3d>
        </p:spPr>
        <p:txBody>
          <a:bodyPr>
            <a:noAutofit/>
            <a:sp3d extrusionH="57150">
              <a:bevelT w="38100" h="38100"/>
            </a:sp3d>
          </a:bodyPr>
          <a:lstStyle/>
          <a:p>
            <a:pPr lvl="0" algn="ctr">
              <a:lnSpc>
                <a:spcPct val="115000"/>
              </a:lnSpc>
              <a:spcBef>
                <a:spcPts val="0"/>
              </a:spcBef>
              <a:spcAft>
                <a:spcPts val="1000"/>
              </a:spcAft>
            </a:pPr>
            <a:r>
              <a:rPr lang="en-US" sz="4000" b="1" i="1" cap="none" spc="300" dirty="0" smtClean="0">
                <a:ln>
                  <a:solidFill>
                    <a:schemeClr val="bg1"/>
                  </a:solidFill>
                </a:ln>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Questions for Focus:</a:t>
            </a:r>
            <a:endParaRPr lang="en-US" sz="6000" spc="300" dirty="0">
              <a:ln>
                <a:solidFill>
                  <a:schemeClr val="bg1"/>
                </a:solidFill>
              </a:ln>
              <a:solidFill>
                <a:schemeClr val="accent2">
                  <a:lumMod val="75000"/>
                </a:schemeClr>
              </a:solidFill>
            </a:endParaRPr>
          </a:p>
        </p:txBody>
      </p:sp>
      <p:sp>
        <p:nvSpPr>
          <p:cNvPr id="3" name="Content Placeholder 2"/>
          <p:cNvSpPr>
            <a:spLocks noGrp="1"/>
          </p:cNvSpPr>
          <p:nvPr>
            <p:ph idx="1"/>
          </p:nvPr>
        </p:nvSpPr>
        <p:spPr>
          <a:xfrm>
            <a:off x="914400" y="983674"/>
            <a:ext cx="10958945" cy="5777344"/>
          </a:xfrm>
          <a:noFill/>
        </p:spPr>
        <p:txBody>
          <a:bodyPr anchor="t">
            <a:normAutofit fontScale="92500" lnSpcReduction="20000"/>
            <a:scene3d>
              <a:camera prst="orthographicFront"/>
              <a:lightRig rig="threePt" dir="t"/>
            </a:scene3d>
            <a:sp3d extrusionH="57150">
              <a:bevelT w="38100" h="38100"/>
            </a:sp3d>
          </a:bodyPr>
          <a:lstStyle/>
          <a:p>
            <a:pPr lvl="0">
              <a:lnSpc>
                <a:spcPct val="150000"/>
              </a:lnSpc>
              <a:spcBef>
                <a:spcPts val="0"/>
              </a:spcBef>
              <a:spcAft>
                <a:spcPts val="1000"/>
              </a:spcAft>
              <a:buClr>
                <a:srgbClr val="171312"/>
              </a:buClr>
            </a:pPr>
            <a:r>
              <a:rPr lang="en-US" sz="3000" dirty="0">
                <a:solidFill>
                  <a:srgbClr val="FF0066"/>
                </a:solidFill>
                <a:ea typeface="Calibri" panose="020F0502020204030204" pitchFamily="34" charset="0"/>
                <a:cs typeface="Times New Roman" panose="02020603050405020304" pitchFamily="18" charset="0"/>
              </a:rPr>
              <a:t>Will the </a:t>
            </a:r>
            <a:r>
              <a:rPr lang="en-US" sz="3000" u="sng" dirty="0">
                <a:solidFill>
                  <a:srgbClr val="FF0066"/>
                </a:solidFill>
                <a:ea typeface="Calibri" panose="020F0502020204030204" pitchFamily="34" charset="0"/>
                <a:cs typeface="Times New Roman" panose="02020603050405020304" pitchFamily="18" charset="0"/>
              </a:rPr>
              <a:t>first 24 hour cycle of the month</a:t>
            </a:r>
            <a:r>
              <a:rPr lang="en-US" sz="3000" dirty="0">
                <a:solidFill>
                  <a:srgbClr val="FF0066"/>
                </a:solidFill>
                <a:ea typeface="Calibri" panose="020F0502020204030204" pitchFamily="34" charset="0"/>
                <a:cs typeface="Times New Roman" panose="02020603050405020304" pitchFamily="18" charset="0"/>
              </a:rPr>
              <a:t> be counted as </a:t>
            </a:r>
            <a:r>
              <a:rPr lang="en-US" sz="3000" dirty="0" smtClean="0">
                <a:solidFill>
                  <a:srgbClr val="FF0066"/>
                </a:solidFill>
                <a:ea typeface="Calibri" panose="020F0502020204030204" pitchFamily="34" charset="0"/>
                <a:cs typeface="Times New Roman" panose="02020603050405020304" pitchFamily="18" charset="0"/>
              </a:rPr>
              <a:t>										</a:t>
            </a:r>
            <a:r>
              <a:rPr lang="en-US" sz="3000" dirty="0" smtClean="0">
                <a:solidFill>
                  <a:srgbClr val="0000CC"/>
                </a:solidFill>
                <a:ea typeface="Calibri" panose="020F0502020204030204" pitchFamily="34" charset="0"/>
                <a:cs typeface="Times New Roman" panose="02020603050405020304" pitchFamily="18" charset="0"/>
              </a:rPr>
              <a:t>{Covenant Calendar}</a:t>
            </a:r>
            <a:r>
              <a:rPr lang="en-US" sz="3000" dirty="0" smtClean="0">
                <a:solidFill>
                  <a:srgbClr val="FF0066"/>
                </a:solidFill>
                <a:ea typeface="Calibri" panose="020F0502020204030204" pitchFamily="34" charset="0"/>
                <a:cs typeface="Times New Roman" panose="02020603050405020304" pitchFamily="18" charset="0"/>
              </a:rPr>
              <a:t>		</a:t>
            </a:r>
            <a:endParaRPr lang="en-US" sz="3000" dirty="0">
              <a:solidFill>
                <a:schemeClr val="tx1"/>
              </a:solidFill>
              <a:ea typeface="Calibri" panose="020F0502020204030204" pitchFamily="34" charset="0"/>
              <a:cs typeface="Times New Roman" panose="02020603050405020304" pitchFamily="18" charset="0"/>
            </a:endParaRPr>
          </a:p>
          <a:p>
            <a:pPr lvl="0">
              <a:lnSpc>
                <a:spcPct val="115000"/>
              </a:lnSpc>
              <a:spcBef>
                <a:spcPts val="0"/>
              </a:spcBef>
              <a:spcAft>
                <a:spcPts val="1000"/>
              </a:spcAft>
              <a:buClr>
                <a:srgbClr val="171312"/>
              </a:buClr>
            </a:pPr>
            <a:r>
              <a:rPr lang="en-US" sz="3000" dirty="0" smtClean="0">
                <a:solidFill>
                  <a:schemeClr val="tx1"/>
                </a:solidFill>
                <a:ea typeface="Calibri" panose="020F0502020204030204" pitchFamily="34" charset="0"/>
                <a:cs typeface="Times New Roman" panose="02020603050405020304" pitchFamily="18" charset="0"/>
              </a:rPr>
              <a:t>Or:   </a:t>
            </a:r>
            <a:r>
              <a:rPr lang="en-US" sz="3000" dirty="0" smtClean="0">
                <a:solidFill>
                  <a:srgbClr val="FF0066"/>
                </a:solidFill>
                <a:ea typeface="Calibri" panose="020F0502020204030204" pitchFamily="34" charset="0"/>
                <a:cs typeface="Times New Roman" panose="02020603050405020304" pitchFamily="18" charset="0"/>
              </a:rPr>
              <a:t>Will </a:t>
            </a:r>
            <a:r>
              <a:rPr lang="en-US" sz="3000" dirty="0">
                <a:solidFill>
                  <a:srgbClr val="FF0066"/>
                </a:solidFill>
                <a:ea typeface="Calibri" panose="020F0502020204030204" pitchFamily="34" charset="0"/>
                <a:cs typeface="Times New Roman" panose="02020603050405020304" pitchFamily="18" charset="0"/>
              </a:rPr>
              <a:t>the </a:t>
            </a:r>
            <a:r>
              <a:rPr lang="en-US" sz="3000" u="sng" dirty="0">
                <a:solidFill>
                  <a:srgbClr val="FF0066"/>
                </a:solidFill>
                <a:ea typeface="Calibri" panose="020F0502020204030204" pitchFamily="34" charset="0"/>
                <a:cs typeface="Times New Roman" panose="02020603050405020304" pitchFamily="18" charset="0"/>
              </a:rPr>
              <a:t>first 24 hour </a:t>
            </a:r>
            <a:r>
              <a:rPr lang="en-US" sz="3000" u="sng" dirty="0" smtClean="0">
                <a:solidFill>
                  <a:srgbClr val="FF0066"/>
                </a:solidFill>
                <a:ea typeface="Calibri" panose="020F0502020204030204" pitchFamily="34" charset="0"/>
                <a:cs typeface="Times New Roman" panose="02020603050405020304" pitchFamily="18" charset="0"/>
              </a:rPr>
              <a:t>cycle of the month</a:t>
            </a:r>
            <a:r>
              <a:rPr lang="en-US" sz="3000" dirty="0" smtClean="0">
                <a:solidFill>
                  <a:srgbClr val="FF0066"/>
                </a:solidFill>
                <a:ea typeface="Calibri" panose="020F0502020204030204" pitchFamily="34" charset="0"/>
                <a:cs typeface="Times New Roman" panose="02020603050405020304" pitchFamily="18" charset="0"/>
              </a:rPr>
              <a:t> </a:t>
            </a:r>
            <a:r>
              <a:rPr lang="en-US" sz="3000" dirty="0">
                <a:solidFill>
                  <a:srgbClr val="FF0066"/>
                </a:solidFill>
                <a:ea typeface="Calibri" panose="020F0502020204030204" pitchFamily="34" charset="0"/>
                <a:cs typeface="Times New Roman" panose="02020603050405020304" pitchFamily="18" charset="0"/>
              </a:rPr>
              <a:t>be </a:t>
            </a:r>
            <a:r>
              <a:rPr lang="en-US" sz="3000" dirty="0" smtClean="0">
                <a:solidFill>
                  <a:srgbClr val="FF0066"/>
                </a:solidFill>
                <a:ea typeface="Calibri" panose="020F0502020204030204" pitchFamily="34" charset="0"/>
                <a:cs typeface="Times New Roman" panose="02020603050405020304" pitchFamily="18" charset="0"/>
              </a:rPr>
              <a:t>determined a</a:t>
            </a:r>
          </a:p>
          <a:p>
            <a:pPr>
              <a:lnSpc>
                <a:spcPct val="115000"/>
              </a:lnSpc>
              <a:spcBef>
                <a:spcPts val="0"/>
              </a:spcBef>
              <a:spcAft>
                <a:spcPts val="1000"/>
              </a:spcAft>
              <a:buClr>
                <a:srgbClr val="171312"/>
              </a:buClr>
            </a:pPr>
            <a:endParaRPr lang="en-US" sz="3000" dirty="0" smtClean="0">
              <a:solidFill>
                <a:srgbClr val="000000"/>
              </a:solidFill>
              <a:ea typeface="Calibri" panose="020F0502020204030204" pitchFamily="34" charset="0"/>
              <a:cs typeface="Times New Roman" panose="02020603050405020304" pitchFamily="18" charset="0"/>
            </a:endParaRPr>
          </a:p>
          <a:p>
            <a:pPr>
              <a:lnSpc>
                <a:spcPct val="115000"/>
              </a:lnSpc>
              <a:spcBef>
                <a:spcPts val="0"/>
              </a:spcBef>
              <a:spcAft>
                <a:spcPts val="1000"/>
              </a:spcAft>
              <a:buClr>
                <a:srgbClr val="171312"/>
              </a:buClr>
            </a:pPr>
            <a:r>
              <a:rPr lang="en-US" sz="3000" dirty="0" smtClean="0">
                <a:solidFill>
                  <a:srgbClr val="000000"/>
                </a:solidFill>
                <a:ea typeface="Calibri" panose="020F0502020204030204" pitchFamily="34" charset="0"/>
                <a:cs typeface="Times New Roman" panose="02020603050405020304" pitchFamily="18" charset="0"/>
              </a:rPr>
              <a:t>The test will be found in </a:t>
            </a:r>
            <a:r>
              <a:rPr lang="en-US" sz="3000" dirty="0">
                <a:solidFill>
                  <a:srgbClr val="00B050"/>
                </a:solidFill>
                <a:ea typeface="Calibri" panose="020F0502020204030204" pitchFamily="34" charset="0"/>
                <a:cs typeface="Times New Roman" panose="02020603050405020304" pitchFamily="18" charset="0"/>
              </a:rPr>
              <a:t>1 </a:t>
            </a:r>
            <a:r>
              <a:rPr lang="en-US" sz="3000" dirty="0" err="1">
                <a:solidFill>
                  <a:srgbClr val="00B050"/>
                </a:solidFill>
                <a:ea typeface="Calibri" panose="020F0502020204030204" pitchFamily="34" charset="0"/>
                <a:cs typeface="Times New Roman" panose="02020603050405020304" pitchFamily="18" charset="0"/>
              </a:rPr>
              <a:t>Shemu’el</a:t>
            </a:r>
            <a:r>
              <a:rPr lang="en-US" sz="3000" dirty="0">
                <a:solidFill>
                  <a:srgbClr val="00B050"/>
                </a:solidFill>
                <a:ea typeface="Calibri" panose="020F0502020204030204" pitchFamily="34" charset="0"/>
                <a:cs typeface="Times New Roman" panose="02020603050405020304" pitchFamily="18" charset="0"/>
              </a:rPr>
              <a:t> </a:t>
            </a:r>
            <a:r>
              <a:rPr lang="en-US" sz="2400" dirty="0">
                <a:solidFill>
                  <a:srgbClr val="000000"/>
                </a:solidFill>
                <a:ea typeface="Calibri" panose="020F0502020204030204" pitchFamily="34" charset="0"/>
                <a:cs typeface="Times New Roman" panose="02020603050405020304" pitchFamily="18" charset="0"/>
              </a:rPr>
              <a:t>[Samuel] </a:t>
            </a:r>
            <a:r>
              <a:rPr lang="en-US" sz="3000" dirty="0">
                <a:solidFill>
                  <a:srgbClr val="00B050"/>
                </a:solidFill>
                <a:ea typeface="Calibri" panose="020F0502020204030204" pitchFamily="34" charset="0"/>
                <a:cs typeface="Times New Roman" panose="02020603050405020304" pitchFamily="18" charset="0"/>
              </a:rPr>
              <a:t>20 </a:t>
            </a:r>
            <a:r>
              <a:rPr lang="en-US" sz="3000" dirty="0">
                <a:solidFill>
                  <a:srgbClr val="000000"/>
                </a:solidFill>
                <a:ea typeface="Calibri" panose="020F0502020204030204" pitchFamily="34" charset="0"/>
                <a:cs typeface="Times New Roman" panose="02020603050405020304" pitchFamily="18" charset="0"/>
              </a:rPr>
              <a:t>and </a:t>
            </a:r>
            <a:r>
              <a:rPr lang="en-US" sz="3000" dirty="0">
                <a:solidFill>
                  <a:srgbClr val="00B050"/>
                </a:solidFill>
                <a:ea typeface="Calibri" panose="020F0502020204030204" pitchFamily="34" charset="0"/>
                <a:cs typeface="Times New Roman" panose="02020603050405020304" pitchFamily="18" charset="0"/>
              </a:rPr>
              <a:t>21:1-6.</a:t>
            </a:r>
          </a:p>
          <a:p>
            <a:pPr marL="0" lvl="0" indent="0">
              <a:lnSpc>
                <a:spcPct val="115000"/>
              </a:lnSpc>
              <a:spcBef>
                <a:spcPts val="0"/>
              </a:spcBef>
              <a:spcAft>
                <a:spcPts val="1000"/>
              </a:spcAft>
              <a:buClr>
                <a:srgbClr val="171312"/>
              </a:buClr>
              <a:buNone/>
            </a:pPr>
            <a:r>
              <a:rPr lang="en-US" sz="3000" b="1" dirty="0" smtClean="0">
                <a:solidFill>
                  <a:srgbClr val="000000"/>
                </a:solidFill>
                <a:effectLst>
                  <a:glow rad="127000">
                    <a:srgbClr val="00B0F0"/>
                  </a:glow>
                </a:effectLst>
                <a:ea typeface="Calibri" panose="020F0502020204030204" pitchFamily="34" charset="0"/>
                <a:cs typeface="Times New Roman" panose="02020603050405020304" pitchFamily="18" charset="0"/>
              </a:rPr>
              <a:t>Persistently inquire for every recorded event: </a:t>
            </a:r>
          </a:p>
          <a:p>
            <a:pPr marL="514350" lvl="0" indent="-514350">
              <a:lnSpc>
                <a:spcPct val="115000"/>
              </a:lnSpc>
              <a:spcBef>
                <a:spcPts val="0"/>
              </a:spcBef>
              <a:spcAft>
                <a:spcPts val="1000"/>
              </a:spcAft>
              <a:buClr>
                <a:srgbClr val="171312"/>
              </a:buClr>
              <a:buFont typeface="+mj-lt"/>
              <a:buAutoNum type="arabicPeriod"/>
            </a:pPr>
            <a:r>
              <a:rPr lang="en-US" sz="3000" dirty="0" smtClean="0">
                <a:solidFill>
                  <a:srgbClr val="000000"/>
                </a:solidFill>
                <a:ea typeface="Calibri" panose="020F0502020204030204" pitchFamily="34" charset="0"/>
                <a:cs typeface="Times New Roman" panose="02020603050405020304" pitchFamily="18" charset="0"/>
              </a:rPr>
              <a:t>What </a:t>
            </a:r>
            <a:r>
              <a:rPr lang="en-US" sz="3000" dirty="0">
                <a:solidFill>
                  <a:srgbClr val="000000"/>
                </a:solidFill>
                <a:ea typeface="Calibri" panose="020F0502020204030204" pitchFamily="34" charset="0"/>
                <a:cs typeface="Times New Roman" panose="02020603050405020304" pitchFamily="18" charset="0"/>
              </a:rPr>
              <a:t>are the correct dates of the </a:t>
            </a:r>
            <a:r>
              <a:rPr lang="en-US" sz="3000" dirty="0" smtClean="0">
                <a:solidFill>
                  <a:srgbClr val="000000"/>
                </a:solidFill>
                <a:ea typeface="Calibri" panose="020F0502020204030204" pitchFamily="34" charset="0"/>
                <a:cs typeface="Times New Roman" panose="02020603050405020304" pitchFamily="18" charset="0"/>
              </a:rPr>
              <a:t>month? </a:t>
            </a:r>
          </a:p>
          <a:p>
            <a:pPr marL="514350" lvl="0" indent="-514350">
              <a:lnSpc>
                <a:spcPct val="115000"/>
              </a:lnSpc>
              <a:spcBef>
                <a:spcPts val="0"/>
              </a:spcBef>
              <a:spcAft>
                <a:spcPts val="1000"/>
              </a:spcAft>
              <a:buClr>
                <a:srgbClr val="171312"/>
              </a:buClr>
              <a:buFont typeface="+mj-lt"/>
              <a:buAutoNum type="arabicPeriod"/>
            </a:pPr>
            <a:r>
              <a:rPr lang="en-US" sz="3000" dirty="0" smtClean="0">
                <a:solidFill>
                  <a:srgbClr val="000000"/>
                </a:solidFill>
                <a:ea typeface="Calibri" panose="020F0502020204030204" pitchFamily="34" charset="0"/>
                <a:cs typeface="Times New Roman" panose="02020603050405020304" pitchFamily="18" charset="0"/>
              </a:rPr>
              <a:t>What are the coinciding cycles of the week for each         event?</a:t>
            </a:r>
          </a:p>
          <a:p>
            <a:pPr marL="514350" lvl="0" indent="-514350">
              <a:lnSpc>
                <a:spcPct val="115000"/>
              </a:lnSpc>
              <a:spcBef>
                <a:spcPts val="0"/>
              </a:spcBef>
              <a:spcAft>
                <a:spcPts val="1000"/>
              </a:spcAft>
              <a:buClr>
                <a:srgbClr val="171312"/>
              </a:buClr>
              <a:buFont typeface="+mj-lt"/>
              <a:buAutoNum type="arabicPeriod"/>
            </a:pPr>
            <a:r>
              <a:rPr lang="en-US" sz="3000" dirty="0" smtClean="0">
                <a:solidFill>
                  <a:srgbClr val="000000"/>
                </a:solidFill>
                <a:ea typeface="Calibri" panose="020F0502020204030204" pitchFamily="34" charset="0"/>
                <a:cs typeface="Times New Roman" panose="02020603050405020304" pitchFamily="18" charset="0"/>
              </a:rPr>
              <a:t>Will </a:t>
            </a:r>
            <a:r>
              <a:rPr lang="en-US" sz="3000" dirty="0" smtClean="0">
                <a:solidFill>
                  <a:srgbClr val="00B050"/>
                </a:solidFill>
                <a:ea typeface="Calibri" panose="020F0502020204030204" pitchFamily="34" charset="0"/>
                <a:cs typeface="Times New Roman" panose="02020603050405020304" pitchFamily="18" charset="0"/>
              </a:rPr>
              <a:t>1 </a:t>
            </a:r>
            <a:r>
              <a:rPr lang="en-US" sz="3000" dirty="0">
                <a:solidFill>
                  <a:srgbClr val="00B050"/>
                </a:solidFill>
                <a:ea typeface="Calibri" panose="020F0502020204030204" pitchFamily="34" charset="0"/>
                <a:cs typeface="Times New Roman" panose="02020603050405020304" pitchFamily="18" charset="0"/>
              </a:rPr>
              <a:t>Samuel 20 </a:t>
            </a:r>
            <a:r>
              <a:rPr lang="en-US" sz="3000" dirty="0">
                <a:solidFill>
                  <a:srgbClr val="000000"/>
                </a:solidFill>
                <a:ea typeface="Calibri" panose="020F0502020204030204" pitchFamily="34" charset="0"/>
                <a:cs typeface="Times New Roman" panose="02020603050405020304" pitchFamily="18" charset="0"/>
              </a:rPr>
              <a:t>and </a:t>
            </a:r>
            <a:r>
              <a:rPr lang="en-US" sz="3000" dirty="0">
                <a:solidFill>
                  <a:srgbClr val="00B050"/>
                </a:solidFill>
                <a:ea typeface="Calibri" panose="020F0502020204030204" pitchFamily="34" charset="0"/>
                <a:cs typeface="Times New Roman" panose="02020603050405020304" pitchFamily="18" charset="0"/>
              </a:rPr>
              <a:t>21:1-6 </a:t>
            </a:r>
            <a:r>
              <a:rPr lang="en-US" sz="3000" dirty="0" smtClean="0">
                <a:solidFill>
                  <a:srgbClr val="0D0D0D"/>
                </a:solidFill>
                <a:ea typeface="Calibri" panose="020F0502020204030204" pitchFamily="34" charset="0"/>
                <a:cs typeface="Times New Roman" panose="02020603050405020304" pitchFamily="18" charset="0"/>
              </a:rPr>
              <a:t>record </a:t>
            </a:r>
            <a:r>
              <a:rPr lang="en-US" sz="3000" dirty="0">
                <a:solidFill>
                  <a:srgbClr val="000000"/>
                </a:solidFill>
                <a:ea typeface="Calibri" panose="020F0502020204030204" pitchFamily="34" charset="0"/>
                <a:cs typeface="Times New Roman" panose="02020603050405020304" pitchFamily="18" charset="0"/>
              </a:rPr>
              <a:t>a </a:t>
            </a:r>
            <a:r>
              <a:rPr lang="en-US" sz="3000" b="1" dirty="0" smtClean="0">
                <a:solidFill>
                  <a:srgbClr val="0000CC"/>
                </a:solidFill>
                <a:effectLst>
                  <a:glow rad="127000">
                    <a:srgbClr val="FFFF00"/>
                  </a:glow>
                </a:effectLst>
                <a:ea typeface="Calibri" panose="020F0502020204030204" pitchFamily="34" charset="0"/>
                <a:cs typeface="Times New Roman" panose="02020603050405020304" pitchFamily="18" charset="0"/>
              </a:rPr>
              <a:t>7</a:t>
            </a:r>
            <a:r>
              <a:rPr lang="en-US" sz="3000" b="1" baseline="30000" dirty="0" smtClean="0">
                <a:solidFill>
                  <a:srgbClr val="0000CC"/>
                </a:solidFill>
                <a:effectLst>
                  <a:glow rad="127000">
                    <a:srgbClr val="FFFF00"/>
                  </a:glow>
                </a:effectLst>
                <a:ea typeface="Calibri" panose="020F0502020204030204" pitchFamily="34" charset="0"/>
                <a:cs typeface="Times New Roman" panose="02020603050405020304" pitchFamily="18" charset="0"/>
              </a:rPr>
              <a:t>th</a:t>
            </a:r>
            <a:r>
              <a:rPr lang="en-US" sz="3000" b="1" dirty="0" smtClean="0">
                <a:solidFill>
                  <a:srgbClr val="0000CC"/>
                </a:solidFill>
                <a:effectLst>
                  <a:glow rad="127000">
                    <a:srgbClr val="FFFF00"/>
                  </a:glow>
                </a:effectLst>
                <a:ea typeface="Calibri" panose="020F0502020204030204" pitchFamily="34" charset="0"/>
                <a:cs typeface="Times New Roman" panose="02020603050405020304" pitchFamily="18" charset="0"/>
              </a:rPr>
              <a:t> </a:t>
            </a:r>
            <a:r>
              <a:rPr lang="en-US" sz="3000" b="1" dirty="0">
                <a:solidFill>
                  <a:srgbClr val="0000CC"/>
                </a:solidFill>
                <a:effectLst>
                  <a:glow rad="127000">
                    <a:srgbClr val="FFFF00"/>
                  </a:glow>
                </a:effectLst>
                <a:ea typeface="Calibri" panose="020F0502020204030204" pitchFamily="34" charset="0"/>
                <a:cs typeface="Times New Roman" panose="02020603050405020304" pitchFamily="18" charset="0"/>
              </a:rPr>
              <a:t>Day Sabbath </a:t>
            </a:r>
            <a:r>
              <a:rPr lang="en-US" sz="3000" dirty="0">
                <a:solidFill>
                  <a:srgbClr val="000000"/>
                </a:solidFill>
                <a:ea typeface="Calibri" panose="020F0502020204030204" pitchFamily="34" charset="0"/>
                <a:cs typeface="Times New Roman" panose="02020603050405020304" pitchFamily="18" charset="0"/>
              </a:rPr>
              <a:t>event?</a:t>
            </a:r>
          </a:p>
          <a:p>
            <a:pPr lvl="0">
              <a:lnSpc>
                <a:spcPct val="115000"/>
              </a:lnSpc>
              <a:spcBef>
                <a:spcPts val="0"/>
              </a:spcBef>
              <a:spcAft>
                <a:spcPts val="1000"/>
              </a:spcAft>
              <a:buClr>
                <a:srgbClr val="171312"/>
              </a:buClr>
            </a:pPr>
            <a:endParaRPr lang="en-US" sz="3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1000"/>
              </a:spcAft>
              <a:buClr>
                <a:srgbClr val="171312"/>
              </a:buClr>
            </a:pPr>
            <a:endParaRPr lang="en-US" sz="3000" dirty="0">
              <a:solidFill>
                <a:srgbClr val="FF0066"/>
              </a:solidFill>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8996192" y="6331612"/>
            <a:ext cx="2819399" cy="345796"/>
          </a:xfrm>
        </p:spPr>
        <p:txBody>
          <a:bodyPr>
            <a:scene3d>
              <a:camera prst="orthographicFront"/>
              <a:lightRig rig="threePt" dir="t"/>
            </a:scene3d>
            <a:sp3d extrusionH="57150">
              <a:bevelT w="38100" h="38100"/>
            </a:sp3d>
          </a:bodyPr>
          <a:lstStyle/>
          <a:p>
            <a:fld id="{71766878-3199-4EAB-94E7-2D6D11070E14}" type="slidenum">
              <a:rPr lang="en-US" b="1" smtClean="0">
                <a:solidFill>
                  <a:schemeClr val="tx1"/>
                </a:solidFill>
              </a:rPr>
              <a:t>15</a:t>
            </a:fld>
            <a:endParaRPr lang="en-US" b="1" dirty="0">
              <a:solidFill>
                <a:schemeClr val="tx1"/>
              </a:solidFill>
            </a:endParaRPr>
          </a:p>
        </p:txBody>
      </p:sp>
      <p:sp>
        <p:nvSpPr>
          <p:cNvPr id="5" name="Notched Right Arrow 4"/>
          <p:cNvSpPr/>
          <p:nvPr/>
        </p:nvSpPr>
        <p:spPr>
          <a:xfrm rot="7885407">
            <a:off x="8481628" y="4401768"/>
            <a:ext cx="3292303" cy="837127"/>
          </a:xfrm>
          <a:prstGeom prst="notchedRightArrow">
            <a:avLst>
              <a:gd name="adj1" fmla="val 45630"/>
              <a:gd name="adj2" fmla="val 153732"/>
            </a:avLst>
          </a:prstGeom>
          <a:solidFill>
            <a:srgbClr val="FF0066"/>
          </a:solidFill>
          <a:ln w="762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Rectangle 5"/>
          <p:cNvSpPr/>
          <p:nvPr/>
        </p:nvSpPr>
        <p:spPr>
          <a:xfrm>
            <a:off x="1932749" y="1692380"/>
            <a:ext cx="6207617" cy="540913"/>
          </a:xfrm>
          <a:prstGeom prst="rect">
            <a:avLst/>
          </a:prstGeom>
          <a:gradFill>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000" b="1" dirty="0">
                <a:ln>
                  <a:solidFill>
                    <a:sysClr val="windowText" lastClr="000000"/>
                  </a:solidFill>
                </a:ln>
                <a:solidFill>
                  <a:srgbClr val="FF0066"/>
                </a:solidFill>
                <a:latin typeface="Century Gothic" panose="020B0502020202020204" pitchFamily="34" charset="0"/>
                <a:ea typeface="Calibri" panose="020F0502020204030204" pitchFamily="34" charset="0"/>
                <a:cs typeface="Times New Roman" panose="02020603050405020304" pitchFamily="18" charset="0"/>
              </a:rPr>
              <a:t>one of the 7 cycles of the week?</a:t>
            </a:r>
            <a:endParaRPr lang="en-US" b="1" dirty="0">
              <a:ln>
                <a:solidFill>
                  <a:sysClr val="windowText" lastClr="000000"/>
                </a:solidFill>
              </a:ln>
            </a:endParaRPr>
          </a:p>
        </p:txBody>
      </p:sp>
      <p:sp>
        <p:nvSpPr>
          <p:cNvPr id="7" name="Rectangle 6"/>
          <p:cNvSpPr/>
          <p:nvPr/>
        </p:nvSpPr>
        <p:spPr>
          <a:xfrm>
            <a:off x="1997365" y="3254981"/>
            <a:ext cx="8589817" cy="616139"/>
          </a:xfrm>
          <a:prstGeom prst="rect">
            <a:avLst/>
          </a:prstGeom>
          <a:gradFill>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000" b="1" dirty="0">
                <a:solidFill>
                  <a:schemeClr val="tx1"/>
                </a:solidFill>
                <a:effectLst>
                  <a:glow rad="127000">
                    <a:srgbClr val="FFFF00"/>
                  </a:glow>
                </a:effectLst>
                <a:latin typeface="Century Gothic" panose="020B0502020202020204" pitchFamily="34" charset="0"/>
                <a:ea typeface="Calibri" panose="020F0502020204030204" pitchFamily="34" charset="0"/>
                <a:cs typeface="Times New Roman" panose="02020603050405020304" pitchFamily="18" charset="0"/>
              </a:rPr>
              <a:t>separate identity </a:t>
            </a:r>
            <a:r>
              <a:rPr lang="en-US" sz="3000" b="1" dirty="0">
                <a:ln>
                  <a:solidFill>
                    <a:sysClr val="windowText" lastClr="000000"/>
                  </a:solidFill>
                </a:ln>
                <a:solidFill>
                  <a:srgbClr val="FF0066"/>
                </a:solidFill>
                <a:latin typeface="Century Gothic" panose="020B0502020202020204" pitchFamily="34" charset="0"/>
                <a:ea typeface="Calibri" panose="020F0502020204030204" pitchFamily="34" charset="0"/>
                <a:cs typeface="Times New Roman" panose="02020603050405020304" pitchFamily="18" charset="0"/>
              </a:rPr>
              <a:t>from the weekly count </a:t>
            </a:r>
            <a:r>
              <a:rPr lang="en-US" sz="3000" b="1" dirty="0" smtClean="0">
                <a:ln>
                  <a:solidFill>
                    <a:sysClr val="windowText" lastClr="000000"/>
                  </a:solidFill>
                </a:ln>
                <a:solidFill>
                  <a:srgbClr val="FF0066"/>
                </a:solidFill>
                <a:latin typeface="Century Gothic" panose="020B0502020202020204" pitchFamily="34" charset="0"/>
                <a:ea typeface="Calibri" panose="020F0502020204030204" pitchFamily="34" charset="0"/>
                <a:cs typeface="Times New Roman" panose="02020603050405020304" pitchFamily="18" charset="0"/>
              </a:rPr>
              <a:t>of 7?</a:t>
            </a:r>
            <a:endParaRPr lang="en-US" b="1" dirty="0">
              <a:ln>
                <a:solidFill>
                  <a:sysClr val="windowText" lastClr="000000"/>
                </a:solidFill>
              </a:ln>
            </a:endParaRPr>
          </a:p>
        </p:txBody>
      </p:sp>
    </p:spTree>
    <p:extLst>
      <p:ext uri="{BB962C8B-B14F-4D97-AF65-F5344CB8AC3E}">
        <p14:creationId xmlns:p14="http://schemas.microsoft.com/office/powerpoint/2010/main" val="259922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1750"/>
                                        <p:tgtEl>
                                          <p:spTgt spid="3">
                                            <p:txEl>
                                              <p:pRg st="1" end="1"/>
                                            </p:txEl>
                                          </p:spTgt>
                                        </p:tgtEl>
                                      </p:cBhvr>
                                    </p:animEffect>
                                  </p:childTnLst>
                                </p:cTn>
                              </p:par>
                              <p:par>
                                <p:cTn id="15" presetID="42" presetClass="entr" presetSubtype="0" fill="hold" grpId="0"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1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1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1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left)">
                                      <p:cBhvr>
                                        <p:cTn id="44" dur="1500"/>
                                        <p:tgtEl>
                                          <p:spTgt spid="3">
                                            <p:txEl>
                                              <p:pRg st="7" end="7"/>
                                            </p:txEl>
                                          </p:spTgt>
                                        </p:tgtEl>
                                      </p:cBhvr>
                                    </p:animEffect>
                                  </p:childTnLst>
                                </p:cTn>
                              </p:par>
                              <p:par>
                                <p:cTn id="45" presetID="26" presetClass="entr" presetSubtype="0" fill="hold" grpId="0" nodeType="withEffect">
                                  <p:stCondLst>
                                    <p:cond delay="150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040" y="134191"/>
            <a:ext cx="10771598" cy="749729"/>
          </a:xfrm>
          <a:gradFill>
            <a:gsLst>
              <a:gs pos="0">
                <a:srgbClr val="FF0066"/>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a:sp3d>
        </p:spPr>
        <p:txBody>
          <a:bodyPr>
            <a:noAutofit/>
            <a:sp3d extrusionH="57150">
              <a:bevelT w="38100" h="38100"/>
            </a:sp3d>
          </a:bodyPr>
          <a:lstStyle/>
          <a:p>
            <a:pPr lvl="0" algn="ctr">
              <a:lnSpc>
                <a:spcPct val="115000"/>
              </a:lnSpc>
              <a:spcBef>
                <a:spcPts val="0"/>
              </a:spcBef>
              <a:spcAft>
                <a:spcPts val="1000"/>
              </a:spcAft>
            </a:pPr>
            <a:r>
              <a:rPr lang="en-US" sz="3600" b="1" i="1" cap="none" spc="300" dirty="0" smtClean="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And another hyper important question:</a:t>
            </a:r>
            <a:endParaRPr lang="en-US" sz="5400" spc="300" dirty="0">
              <a:solidFill>
                <a:schemeClr val="accent2">
                  <a:lumMod val="75000"/>
                </a:schemeClr>
              </a:solidFill>
            </a:endParaRPr>
          </a:p>
        </p:txBody>
      </p:sp>
      <p:sp>
        <p:nvSpPr>
          <p:cNvPr id="3" name="Content Placeholder 2"/>
          <p:cNvSpPr>
            <a:spLocks noGrp="1"/>
          </p:cNvSpPr>
          <p:nvPr>
            <p:ph idx="1"/>
          </p:nvPr>
        </p:nvSpPr>
        <p:spPr>
          <a:xfrm>
            <a:off x="914400" y="983674"/>
            <a:ext cx="10958945" cy="5777344"/>
          </a:xfrm>
          <a:noFill/>
        </p:spPr>
        <p:txBody>
          <a:bodyPr anchor="t">
            <a:normAutofit/>
            <a:scene3d>
              <a:camera prst="orthographicFront"/>
              <a:lightRig rig="threePt" dir="t"/>
            </a:scene3d>
            <a:sp3d extrusionH="57150">
              <a:bevelT w="38100" h="38100"/>
            </a:sp3d>
          </a:bodyPr>
          <a:lstStyle/>
          <a:p>
            <a:pPr marL="0" lvl="0" indent="0" algn="ctr">
              <a:lnSpc>
                <a:spcPct val="115000"/>
              </a:lnSpc>
              <a:spcBef>
                <a:spcPts val="0"/>
              </a:spcBef>
              <a:spcAft>
                <a:spcPts val="1000"/>
              </a:spcAft>
              <a:buClr>
                <a:srgbClr val="171312"/>
              </a:buClr>
              <a:buNone/>
            </a:pPr>
            <a:r>
              <a:rPr lang="en-US" sz="5400" dirty="0" smtClean="0">
                <a:solidFill>
                  <a:srgbClr val="000000"/>
                </a:solidFill>
                <a:ea typeface="Calibri" panose="020F0502020204030204" pitchFamily="34" charset="0"/>
                <a:cs typeface="Times New Roman" panose="02020603050405020304" pitchFamily="18" charset="0"/>
              </a:rPr>
              <a:t>Will </a:t>
            </a:r>
            <a:r>
              <a:rPr lang="en-US" sz="5400" dirty="0" smtClean="0">
                <a:solidFill>
                  <a:srgbClr val="00B050"/>
                </a:solidFill>
                <a:ea typeface="Calibri" panose="020F0502020204030204" pitchFamily="34" charset="0"/>
                <a:cs typeface="Times New Roman" panose="02020603050405020304" pitchFamily="18" charset="0"/>
              </a:rPr>
              <a:t>1 </a:t>
            </a:r>
            <a:r>
              <a:rPr lang="en-US" sz="5400" dirty="0">
                <a:solidFill>
                  <a:srgbClr val="00B050"/>
                </a:solidFill>
                <a:ea typeface="Calibri" panose="020F0502020204030204" pitchFamily="34" charset="0"/>
                <a:cs typeface="Times New Roman" panose="02020603050405020304" pitchFamily="18" charset="0"/>
              </a:rPr>
              <a:t>Samuel 20 </a:t>
            </a:r>
            <a:r>
              <a:rPr lang="en-US" sz="5400" dirty="0">
                <a:solidFill>
                  <a:srgbClr val="000000"/>
                </a:solidFill>
                <a:ea typeface="Calibri" panose="020F0502020204030204" pitchFamily="34" charset="0"/>
                <a:cs typeface="Times New Roman" panose="02020603050405020304" pitchFamily="18" charset="0"/>
              </a:rPr>
              <a:t>and </a:t>
            </a:r>
            <a:r>
              <a:rPr lang="en-US" sz="5400" dirty="0">
                <a:solidFill>
                  <a:srgbClr val="00B050"/>
                </a:solidFill>
                <a:ea typeface="Calibri" panose="020F0502020204030204" pitchFamily="34" charset="0"/>
                <a:cs typeface="Times New Roman" panose="02020603050405020304" pitchFamily="18" charset="0"/>
              </a:rPr>
              <a:t>21:1-6 </a:t>
            </a:r>
            <a:r>
              <a:rPr lang="en-US" sz="5400" dirty="0" smtClean="0">
                <a:solidFill>
                  <a:srgbClr val="0D0D0D"/>
                </a:solidFill>
                <a:ea typeface="Calibri" panose="020F0502020204030204" pitchFamily="34" charset="0"/>
                <a:cs typeface="Times New Roman" panose="02020603050405020304" pitchFamily="18" charset="0"/>
              </a:rPr>
              <a:t>record </a:t>
            </a:r>
            <a:br>
              <a:rPr lang="en-US" sz="5400" dirty="0" smtClean="0">
                <a:solidFill>
                  <a:srgbClr val="0D0D0D"/>
                </a:solidFill>
                <a:ea typeface="Calibri" panose="020F0502020204030204" pitchFamily="34" charset="0"/>
                <a:cs typeface="Times New Roman" panose="02020603050405020304" pitchFamily="18" charset="0"/>
              </a:rPr>
            </a:br>
            <a:r>
              <a:rPr lang="en-US" sz="5400" dirty="0" smtClean="0">
                <a:solidFill>
                  <a:srgbClr val="000000"/>
                </a:solidFill>
                <a:ea typeface="Calibri" panose="020F0502020204030204" pitchFamily="34" charset="0"/>
                <a:cs typeface="Times New Roman" panose="02020603050405020304" pitchFamily="18" charset="0"/>
              </a:rPr>
              <a:t>a </a:t>
            </a:r>
            <a:r>
              <a:rPr lang="en-US" sz="5400" b="1" dirty="0" smtClean="0">
                <a:solidFill>
                  <a:srgbClr val="0000CC"/>
                </a:solidFill>
                <a:effectLst>
                  <a:glow rad="127000">
                    <a:srgbClr val="FFFF00"/>
                  </a:glow>
                </a:effectLst>
                <a:ea typeface="Calibri" panose="020F0502020204030204" pitchFamily="34" charset="0"/>
                <a:cs typeface="Times New Roman" panose="02020603050405020304" pitchFamily="18" charset="0"/>
              </a:rPr>
              <a:t>7</a:t>
            </a:r>
            <a:r>
              <a:rPr lang="en-US" sz="5400" b="1" baseline="30000" dirty="0" smtClean="0">
                <a:solidFill>
                  <a:srgbClr val="0000CC"/>
                </a:solidFill>
                <a:effectLst>
                  <a:glow rad="127000">
                    <a:srgbClr val="FFFF00"/>
                  </a:glow>
                </a:effectLst>
                <a:ea typeface="Calibri" panose="020F0502020204030204" pitchFamily="34" charset="0"/>
                <a:cs typeface="Times New Roman" panose="02020603050405020304" pitchFamily="18" charset="0"/>
              </a:rPr>
              <a:t>th</a:t>
            </a:r>
            <a:r>
              <a:rPr lang="en-US" sz="5400" b="1" dirty="0" smtClean="0">
                <a:solidFill>
                  <a:srgbClr val="0000CC"/>
                </a:solidFill>
                <a:effectLst>
                  <a:glow rad="127000">
                    <a:srgbClr val="FFFF00"/>
                  </a:glow>
                </a:effectLst>
                <a:ea typeface="Calibri" panose="020F0502020204030204" pitchFamily="34" charset="0"/>
                <a:cs typeface="Times New Roman" panose="02020603050405020304" pitchFamily="18" charset="0"/>
              </a:rPr>
              <a:t> </a:t>
            </a:r>
            <a:r>
              <a:rPr lang="en-US" sz="5400" b="1" dirty="0">
                <a:solidFill>
                  <a:srgbClr val="0000CC"/>
                </a:solidFill>
                <a:effectLst>
                  <a:glow rad="127000">
                    <a:srgbClr val="FFFF00"/>
                  </a:glow>
                </a:effectLst>
                <a:ea typeface="Calibri" panose="020F0502020204030204" pitchFamily="34" charset="0"/>
                <a:cs typeface="Times New Roman" panose="02020603050405020304" pitchFamily="18" charset="0"/>
              </a:rPr>
              <a:t>Day Sabbath </a:t>
            </a:r>
            <a:r>
              <a:rPr lang="en-US" sz="5400" dirty="0">
                <a:solidFill>
                  <a:srgbClr val="000000"/>
                </a:solidFill>
                <a:ea typeface="Calibri" panose="020F0502020204030204" pitchFamily="34" charset="0"/>
                <a:cs typeface="Times New Roman" panose="02020603050405020304" pitchFamily="18" charset="0"/>
              </a:rPr>
              <a:t>event?</a:t>
            </a:r>
          </a:p>
          <a:p>
            <a:pPr lvl="0">
              <a:lnSpc>
                <a:spcPct val="115000"/>
              </a:lnSpc>
              <a:spcBef>
                <a:spcPts val="0"/>
              </a:spcBef>
              <a:spcAft>
                <a:spcPts val="1000"/>
              </a:spcAft>
              <a:buClr>
                <a:srgbClr val="171312"/>
              </a:buClr>
            </a:pPr>
            <a:endParaRPr lang="en-US" sz="3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1000"/>
              </a:spcAft>
              <a:buClr>
                <a:srgbClr val="171312"/>
              </a:buClr>
            </a:pPr>
            <a:endParaRPr lang="en-US" sz="3000" dirty="0">
              <a:solidFill>
                <a:srgbClr val="FF0066"/>
              </a:solidFill>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8996192" y="6331612"/>
            <a:ext cx="2819399" cy="345796"/>
          </a:xfrm>
        </p:spPr>
        <p:txBody>
          <a:bodyPr>
            <a:scene3d>
              <a:camera prst="orthographicFront"/>
              <a:lightRig rig="threePt" dir="t"/>
            </a:scene3d>
            <a:sp3d extrusionH="57150">
              <a:bevelT w="38100" h="38100"/>
            </a:sp3d>
          </a:bodyPr>
          <a:lstStyle/>
          <a:p>
            <a:fld id="{71766878-3199-4EAB-94E7-2D6D11070E14}" type="slidenum">
              <a:rPr lang="en-US" b="1" smtClean="0">
                <a:solidFill>
                  <a:schemeClr val="tx1"/>
                </a:solidFill>
              </a:rPr>
              <a:t>16</a:t>
            </a:fld>
            <a:endParaRPr lang="en-US" b="1" dirty="0">
              <a:solidFill>
                <a:schemeClr val="tx1"/>
              </a:solidFill>
            </a:endParaRPr>
          </a:p>
        </p:txBody>
      </p:sp>
      <p:sp>
        <p:nvSpPr>
          <p:cNvPr id="7" name="Rectangle 6"/>
          <p:cNvSpPr/>
          <p:nvPr/>
        </p:nvSpPr>
        <p:spPr>
          <a:xfrm>
            <a:off x="1997365" y="3254981"/>
            <a:ext cx="8589817" cy="2860811"/>
          </a:xfrm>
          <a:prstGeom prst="rect">
            <a:avLst/>
          </a:prstGeom>
          <a:gradFill>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u="sng" dirty="0" smtClean="0">
                <a:ln>
                  <a:solidFill>
                    <a:sysClr val="windowText" lastClr="000000"/>
                  </a:solidFill>
                </a:ln>
                <a:solidFill>
                  <a:srgbClr val="00FF00"/>
                </a:solidFill>
              </a:rPr>
              <a:t>If there is</a:t>
            </a:r>
            <a:r>
              <a:rPr lang="en-US" sz="4400" b="1" dirty="0" smtClean="0">
                <a:ln>
                  <a:solidFill>
                    <a:sysClr val="windowText" lastClr="000000"/>
                  </a:solidFill>
                </a:ln>
                <a:solidFill>
                  <a:srgbClr val="00FF00"/>
                </a:solidFill>
              </a:rPr>
              <a:t> - a recorded </a:t>
            </a:r>
            <a:br>
              <a:rPr lang="en-US" sz="4400" b="1" dirty="0" smtClean="0">
                <a:ln>
                  <a:solidFill>
                    <a:sysClr val="windowText" lastClr="000000"/>
                  </a:solidFill>
                </a:ln>
                <a:solidFill>
                  <a:srgbClr val="00FF00"/>
                </a:solidFill>
              </a:rPr>
            </a:br>
            <a:r>
              <a:rPr lang="en-US" sz="4400" b="1" dirty="0" smtClean="0">
                <a:ln w="28575">
                  <a:solidFill>
                    <a:srgbClr val="90F1FE"/>
                  </a:solidFill>
                </a:ln>
                <a:solidFill>
                  <a:srgbClr val="0000CC"/>
                </a:solidFill>
              </a:rPr>
              <a:t>7</a:t>
            </a:r>
            <a:r>
              <a:rPr lang="en-US" sz="4400" b="1" baseline="30000" dirty="0" smtClean="0">
                <a:ln w="28575">
                  <a:solidFill>
                    <a:srgbClr val="90F1FE"/>
                  </a:solidFill>
                </a:ln>
                <a:solidFill>
                  <a:srgbClr val="0000CC"/>
                </a:solidFill>
              </a:rPr>
              <a:t>th</a:t>
            </a:r>
            <a:r>
              <a:rPr lang="en-US" sz="4400" b="1" dirty="0" smtClean="0">
                <a:ln w="28575">
                  <a:solidFill>
                    <a:srgbClr val="90F1FE"/>
                  </a:solidFill>
                </a:ln>
                <a:solidFill>
                  <a:srgbClr val="0000CC"/>
                </a:solidFill>
              </a:rPr>
              <a:t> Day Sabbath</a:t>
            </a:r>
            <a:r>
              <a:rPr lang="en-US" sz="4400" b="1" dirty="0" smtClean="0">
                <a:ln>
                  <a:solidFill>
                    <a:sysClr val="windowText" lastClr="000000"/>
                  </a:solidFill>
                </a:ln>
                <a:solidFill>
                  <a:srgbClr val="00FF00"/>
                </a:solidFill>
              </a:rPr>
              <a:t> in this account, </a:t>
            </a:r>
            <a:br>
              <a:rPr lang="en-US" sz="4400" b="1" dirty="0" smtClean="0">
                <a:ln>
                  <a:solidFill>
                    <a:sysClr val="windowText" lastClr="000000"/>
                  </a:solidFill>
                </a:ln>
                <a:solidFill>
                  <a:srgbClr val="00FF00"/>
                </a:solidFill>
              </a:rPr>
            </a:br>
            <a:r>
              <a:rPr lang="en-US" sz="4400" b="1" dirty="0" smtClean="0">
                <a:ln>
                  <a:solidFill>
                    <a:sysClr val="windowText" lastClr="000000"/>
                  </a:solidFill>
                </a:ln>
                <a:solidFill>
                  <a:srgbClr val="00FF00"/>
                </a:solidFill>
                <a:effectLst>
                  <a:glow rad="127000">
                    <a:srgbClr val="FF00FF"/>
                  </a:glow>
                </a:effectLst>
              </a:rPr>
              <a:t>WHICH CYCLE OF THE MONTH IS IT ON?  ?????</a:t>
            </a:r>
            <a:endParaRPr lang="en-US" sz="4400" b="1" dirty="0">
              <a:ln>
                <a:solidFill>
                  <a:sysClr val="windowText" lastClr="000000"/>
                </a:solidFill>
              </a:ln>
              <a:solidFill>
                <a:srgbClr val="00FF00"/>
              </a:solidFill>
              <a:effectLst>
                <a:glow rad="127000">
                  <a:srgbClr val="FF00FF"/>
                </a:glow>
              </a:effectLst>
            </a:endParaRPr>
          </a:p>
        </p:txBody>
      </p:sp>
      <p:sp>
        <p:nvSpPr>
          <p:cNvPr id="5" name="Notched Right Arrow 4"/>
          <p:cNvSpPr/>
          <p:nvPr/>
        </p:nvSpPr>
        <p:spPr>
          <a:xfrm rot="2226189">
            <a:off x="1123677" y="3069903"/>
            <a:ext cx="2198640" cy="702667"/>
          </a:xfrm>
          <a:prstGeom prst="notchedRightArrow">
            <a:avLst>
              <a:gd name="adj1" fmla="val 45630"/>
              <a:gd name="adj2" fmla="val 153732"/>
            </a:avLst>
          </a:prstGeom>
          <a:solidFill>
            <a:srgbClr val="FF0066"/>
          </a:solidFill>
          <a:ln w="762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2410612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animEffect transition="in" filter="fade">
                                      <p:cBhvr>
                                        <p:cTn id="14" dur="1750"/>
                                        <p:tgtEl>
                                          <p:spTgt spid="7"/>
                                        </p:tgtEl>
                                      </p:cBhvr>
                                    </p:animEffect>
                                  </p:childTnLst>
                                </p:cTn>
                              </p:par>
                              <p:par>
                                <p:cTn id="15" presetID="2" presetClass="entr" presetSubtype="9" fill="hold" grpId="0" nodeType="withEffect">
                                  <p:stCondLst>
                                    <p:cond delay="2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490" y="1528354"/>
            <a:ext cx="11102467" cy="4467497"/>
          </a:xfrm>
        </p:spPr>
        <p:txBody>
          <a:bodyPr>
            <a:normAutofit/>
            <a:scene3d>
              <a:camera prst="orthographicFront"/>
              <a:lightRig rig="threePt" dir="t"/>
            </a:scene3d>
            <a:sp3d extrusionH="57150">
              <a:bevelT w="38100" h="38100"/>
            </a:sp3d>
          </a:bodyPr>
          <a:lstStyle/>
          <a:p>
            <a:pPr marL="0" indent="0">
              <a:buNone/>
            </a:pPr>
            <a:endParaRPr lang="en-US" sz="2600" b="1" dirty="0" smtClean="0">
              <a:solidFill>
                <a:schemeClr val="tx1"/>
              </a:solidFill>
            </a:endParaRPr>
          </a:p>
          <a:p>
            <a:r>
              <a:rPr lang="en-US" sz="4400" b="1" dirty="0" smtClean="0">
                <a:solidFill>
                  <a:schemeClr val="tx1"/>
                </a:solidFill>
              </a:rPr>
              <a:t>In circulation today, </a:t>
            </a:r>
            <a:r>
              <a:rPr lang="en-US" sz="4400" b="1" dirty="0">
                <a:solidFill>
                  <a:schemeClr val="tx1"/>
                </a:solidFill>
              </a:rPr>
              <a:t>a</a:t>
            </a:r>
            <a:r>
              <a:rPr lang="en-US" sz="4400" b="1" dirty="0" smtClean="0">
                <a:solidFill>
                  <a:schemeClr val="tx1"/>
                </a:solidFill>
              </a:rPr>
              <a:t> proposed concept  claims the weeks of the month must </a:t>
            </a:r>
            <a:br>
              <a:rPr lang="en-US" sz="4400" b="1" dirty="0" smtClean="0">
                <a:solidFill>
                  <a:schemeClr val="tx1"/>
                </a:solidFill>
              </a:rPr>
            </a:br>
            <a:r>
              <a:rPr lang="en-US" sz="4400" b="1" dirty="0" smtClean="0">
                <a:ln>
                  <a:solidFill>
                    <a:sysClr val="windowText" lastClr="000000"/>
                  </a:solidFill>
                </a:ln>
                <a:solidFill>
                  <a:srgbClr val="FF6600"/>
                </a:solidFill>
              </a:rPr>
              <a:t>re-set</a:t>
            </a:r>
            <a:r>
              <a:rPr lang="en-US" sz="4400" b="1" dirty="0" smtClean="0">
                <a:solidFill>
                  <a:schemeClr val="tx1"/>
                </a:solidFill>
              </a:rPr>
              <a:t> at the start of each lunar month. </a:t>
            </a:r>
          </a:p>
          <a:p>
            <a:r>
              <a:rPr lang="en-US" sz="4400" b="1" dirty="0" smtClean="0">
                <a:solidFill>
                  <a:schemeClr val="tx1"/>
                </a:solidFill>
              </a:rPr>
              <a:t>Will this </a:t>
            </a:r>
            <a:r>
              <a:rPr lang="en-US" sz="4400" b="1" dirty="0">
                <a:solidFill>
                  <a:schemeClr val="tx1"/>
                </a:solidFill>
                <a:effectLst>
                  <a:glow rad="190500">
                    <a:srgbClr val="FFFF00"/>
                  </a:glow>
                </a:effectLst>
              </a:rPr>
              <a:t>proposed</a:t>
            </a:r>
            <a:r>
              <a:rPr lang="en-US" sz="4400" b="1" dirty="0">
                <a:solidFill>
                  <a:schemeClr val="tx1"/>
                </a:solidFill>
              </a:rPr>
              <a:t> </a:t>
            </a:r>
            <a:r>
              <a:rPr lang="en-US" sz="4400" b="1" u="sng" dirty="0">
                <a:solidFill>
                  <a:srgbClr val="FF0000"/>
                </a:solidFill>
              </a:rPr>
              <a:t>Monthly Week-Reset Pattern</a:t>
            </a:r>
            <a:r>
              <a:rPr lang="en-US" sz="4400" b="1" dirty="0">
                <a:solidFill>
                  <a:srgbClr val="FF0000"/>
                </a:solidFill>
              </a:rPr>
              <a:t> </a:t>
            </a:r>
            <a:r>
              <a:rPr lang="en-US" sz="4400" b="1" dirty="0" smtClean="0">
                <a:solidFill>
                  <a:schemeClr val="tx1"/>
                </a:solidFill>
              </a:rPr>
              <a:t>find alignment in </a:t>
            </a:r>
            <a:r>
              <a:rPr lang="en-US" sz="4400" b="1" dirty="0" smtClean="0">
                <a:solidFill>
                  <a:srgbClr val="0000CC"/>
                </a:solidFill>
              </a:rPr>
              <a:t>1 Samuel 20?</a:t>
            </a:r>
            <a:r>
              <a:rPr lang="en-US" sz="4400" b="1" dirty="0" smtClean="0">
                <a:solidFill>
                  <a:schemeClr val="tx1"/>
                </a:solidFill>
              </a:rPr>
              <a:t> </a:t>
            </a:r>
            <a:endParaRPr lang="en-US" sz="4400" b="1" dirty="0">
              <a:solidFill>
                <a:schemeClr val="tx1"/>
              </a:solidFill>
            </a:endParaRPr>
          </a:p>
        </p:txBody>
      </p:sp>
      <p:sp>
        <p:nvSpPr>
          <p:cNvPr id="2" name="Slide Number Placeholder 1"/>
          <p:cNvSpPr>
            <a:spLocks noGrp="1"/>
          </p:cNvSpPr>
          <p:nvPr>
            <p:ph type="sldNum" sz="quarter" idx="12"/>
          </p:nvPr>
        </p:nvSpPr>
        <p:spPr>
          <a:xfrm>
            <a:off x="9040259" y="6430764"/>
            <a:ext cx="2819399" cy="345796"/>
          </a:xfrm>
        </p:spPr>
        <p:txBody>
          <a:bodyPr/>
          <a:lstStyle/>
          <a:p>
            <a:fld id="{71766878-3199-4EAB-94E7-2D6D11070E14}" type="slidenum">
              <a:rPr lang="en-US" b="1" smtClean="0">
                <a:solidFill>
                  <a:schemeClr val="tx1"/>
                </a:solidFill>
              </a:rPr>
              <a:t>17</a:t>
            </a:fld>
            <a:endParaRPr lang="en-US" b="1" dirty="0">
              <a:solidFill>
                <a:schemeClr val="tx1"/>
              </a:solidFill>
            </a:endParaRPr>
          </a:p>
        </p:txBody>
      </p:sp>
      <p:sp>
        <p:nvSpPr>
          <p:cNvPr id="4" name="Rectangle 3"/>
          <p:cNvSpPr/>
          <p:nvPr/>
        </p:nvSpPr>
        <p:spPr>
          <a:xfrm>
            <a:off x="1020796" y="335666"/>
            <a:ext cx="10681854"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5400" i="1" dirty="0" smtClean="0">
                <a:ln>
                  <a:solidFill>
                    <a:srgbClr val="0000CC"/>
                  </a:solidFill>
                </a:ln>
                <a:solidFill>
                  <a:srgbClr val="FF0066"/>
                </a:solidFill>
              </a:rPr>
              <a:t>And, last but most certainly not </a:t>
            </a:r>
            <a:r>
              <a:rPr lang="en-US" sz="5400" i="1" u="sng" dirty="0">
                <a:ln>
                  <a:solidFill>
                    <a:srgbClr val="0000CC"/>
                  </a:solidFill>
                </a:ln>
                <a:solidFill>
                  <a:srgbClr val="FF0066"/>
                </a:solidFill>
              </a:rPr>
              <a:t>l</a:t>
            </a:r>
            <a:r>
              <a:rPr lang="en-US" sz="5400" i="1" u="sng" dirty="0" smtClean="0">
                <a:ln>
                  <a:solidFill>
                    <a:srgbClr val="0000CC"/>
                  </a:solidFill>
                </a:ln>
                <a:solidFill>
                  <a:srgbClr val="FF0066"/>
                </a:solidFill>
              </a:rPr>
              <a:t>east</a:t>
            </a:r>
            <a:r>
              <a:rPr lang="en-US" sz="5400" i="1" dirty="0" smtClean="0">
                <a:ln>
                  <a:solidFill>
                    <a:srgbClr val="0000CC"/>
                  </a:solidFill>
                </a:ln>
                <a:solidFill>
                  <a:srgbClr val="FF0066"/>
                </a:solidFill>
              </a:rPr>
              <a:t> - </a:t>
            </a:r>
            <a:endParaRPr lang="en-US" sz="5400" i="1" dirty="0">
              <a:ln>
                <a:solidFill>
                  <a:srgbClr val="0000CC"/>
                </a:solidFill>
              </a:ln>
              <a:solidFill>
                <a:srgbClr val="FF0066"/>
              </a:solidFill>
            </a:endParaRPr>
          </a:p>
        </p:txBody>
      </p:sp>
    </p:spTree>
    <p:extLst>
      <p:ext uri="{BB962C8B-B14F-4D97-AF65-F5344CB8AC3E}">
        <p14:creationId xmlns:p14="http://schemas.microsoft.com/office/powerpoint/2010/main" val="1754245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31" presetClass="entr" presetSubtype="0" fill="hold" nodeType="withEffect">
                                  <p:stCondLst>
                                    <p:cond delay="2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2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22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2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45000"/>
              </a:schemeClr>
            </a:gs>
            <a:gs pos="50000">
              <a:schemeClr val="accent1">
                <a:tint val="44500"/>
                <a:satMod val="160000"/>
                <a:alpha val="38000"/>
              </a:schemeClr>
            </a:gs>
            <a:gs pos="100000">
              <a:schemeClr val="accent1">
                <a:tint val="23500"/>
                <a:satMod val="160000"/>
                <a:alpha val="35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15" y="1378857"/>
            <a:ext cx="10392228" cy="5337459"/>
          </a:xfrm>
        </p:spPr>
        <p:txBody>
          <a:bodyPr anchor="ctr">
            <a:normAutofit fontScale="62500" lnSpcReduction="20000"/>
            <a:scene3d>
              <a:camera prst="orthographicFront"/>
              <a:lightRig rig="threePt" dir="t"/>
            </a:scene3d>
            <a:sp3d extrusionH="57150">
              <a:bevelT w="38100" h="38100"/>
            </a:sp3d>
          </a:bodyPr>
          <a:lstStyle/>
          <a:p>
            <a:pPr marL="0" indent="0">
              <a:buNone/>
            </a:pPr>
            <a:r>
              <a:rPr lang="en-US" sz="3900" b="1" dirty="0" smtClean="0">
                <a:solidFill>
                  <a:schemeClr val="accent1">
                    <a:lumMod val="75000"/>
                  </a:schemeClr>
                </a:solidFill>
              </a:rPr>
              <a:t>This presentation requires a </a:t>
            </a:r>
            <a:r>
              <a:rPr lang="en-US" sz="3900" b="1" dirty="0" smtClean="0">
                <a:solidFill>
                  <a:srgbClr val="0000CC"/>
                </a:solidFill>
              </a:rPr>
              <a:t>“sidebar calendar” </a:t>
            </a:r>
            <a:br>
              <a:rPr lang="en-US" sz="3900" b="1" dirty="0" smtClean="0">
                <a:solidFill>
                  <a:srgbClr val="0000CC"/>
                </a:solidFill>
              </a:rPr>
            </a:br>
            <a:r>
              <a:rPr lang="en-US" sz="3900" b="1" dirty="0" smtClean="0">
                <a:solidFill>
                  <a:schemeClr val="accent1">
                    <a:lumMod val="75000"/>
                  </a:schemeClr>
                </a:solidFill>
              </a:rPr>
              <a:t>to get started in the study.</a:t>
            </a:r>
          </a:p>
          <a:p>
            <a:pPr marL="0" indent="0">
              <a:buNone/>
            </a:pPr>
            <a:endParaRPr lang="en-US" sz="1400" b="1" dirty="0" smtClean="0">
              <a:solidFill>
                <a:schemeClr val="accent1">
                  <a:lumMod val="75000"/>
                </a:schemeClr>
              </a:solidFill>
            </a:endParaRPr>
          </a:p>
          <a:p>
            <a:pPr marL="0" indent="0">
              <a:buNone/>
            </a:pPr>
            <a:r>
              <a:rPr lang="en-US" sz="3900" b="1" dirty="0" smtClean="0">
                <a:solidFill>
                  <a:schemeClr val="accent1">
                    <a:lumMod val="75000"/>
                  </a:schemeClr>
                </a:solidFill>
              </a:rPr>
              <a:t>Comparisons using the visual aid of a familiar calendar </a:t>
            </a:r>
            <a:br>
              <a:rPr lang="en-US" sz="3900" b="1" dirty="0" smtClean="0">
                <a:solidFill>
                  <a:schemeClr val="accent1">
                    <a:lumMod val="75000"/>
                  </a:schemeClr>
                </a:solidFill>
              </a:rPr>
            </a:br>
            <a:r>
              <a:rPr lang="en-US" sz="3900" b="1" dirty="0" smtClean="0">
                <a:solidFill>
                  <a:schemeClr val="accent1">
                    <a:lumMod val="75000"/>
                  </a:schemeClr>
                </a:solidFill>
              </a:rPr>
              <a:t>will be given throughout the study.</a:t>
            </a:r>
          </a:p>
          <a:p>
            <a:pPr marL="0" indent="0">
              <a:buNone/>
            </a:pPr>
            <a:endParaRPr lang="en-US" sz="1400" b="1" dirty="0">
              <a:solidFill>
                <a:schemeClr val="accent1">
                  <a:lumMod val="75000"/>
                </a:schemeClr>
              </a:solidFill>
            </a:endParaRPr>
          </a:p>
          <a:p>
            <a:pPr marL="0" indent="0">
              <a:buNone/>
            </a:pPr>
            <a:r>
              <a:rPr lang="en-US" sz="3900" b="1" dirty="0" smtClean="0">
                <a:solidFill>
                  <a:schemeClr val="accent1">
                    <a:lumMod val="75000"/>
                  </a:schemeClr>
                </a:solidFill>
              </a:rPr>
              <a:t>Try to make use of a worksheet for your </a:t>
            </a:r>
            <a:br>
              <a:rPr lang="en-US" sz="3900" b="1" dirty="0" smtClean="0">
                <a:solidFill>
                  <a:schemeClr val="accent1">
                    <a:lumMod val="75000"/>
                  </a:schemeClr>
                </a:solidFill>
              </a:rPr>
            </a:br>
            <a:r>
              <a:rPr lang="en-US" sz="3900" b="1" dirty="0" smtClean="0">
                <a:solidFill>
                  <a:schemeClr val="accent1">
                    <a:lumMod val="75000"/>
                  </a:schemeClr>
                </a:solidFill>
              </a:rPr>
              <a:t>involvement in solving this puzzle.</a:t>
            </a:r>
          </a:p>
          <a:p>
            <a:pPr marL="0" indent="0">
              <a:buNone/>
            </a:pPr>
            <a:endParaRPr lang="en-US" sz="3900" b="1" dirty="0">
              <a:solidFill>
                <a:schemeClr val="accent1">
                  <a:lumMod val="75000"/>
                </a:schemeClr>
              </a:solidFill>
            </a:endParaRPr>
          </a:p>
          <a:p>
            <a:pPr marL="0" indent="0">
              <a:buNone/>
            </a:pPr>
            <a:r>
              <a:rPr lang="en-US" sz="3900" b="1" dirty="0">
                <a:solidFill>
                  <a:srgbClr val="FF0000"/>
                </a:solidFill>
              </a:rPr>
              <a:t>Caution:  </a:t>
            </a:r>
            <a:r>
              <a:rPr lang="en-US" sz="3900" b="1" dirty="0">
                <a:solidFill>
                  <a:schemeClr val="tx1"/>
                </a:solidFill>
                <a:effectLst>
                  <a:glow rad="228600">
                    <a:schemeClr val="accent3">
                      <a:satMod val="175000"/>
                      <a:alpha val="40000"/>
                    </a:schemeClr>
                  </a:glow>
                </a:effectLst>
              </a:rPr>
              <a:t>Some </a:t>
            </a:r>
            <a:r>
              <a:rPr lang="en-US" sz="3900" b="1" dirty="0" smtClean="0">
                <a:solidFill>
                  <a:schemeClr val="tx1"/>
                </a:solidFill>
                <a:effectLst>
                  <a:glow rad="228600">
                    <a:schemeClr val="accent3">
                      <a:satMod val="175000"/>
                      <a:alpha val="40000"/>
                    </a:schemeClr>
                  </a:glow>
                </a:effectLst>
              </a:rPr>
              <a:t>Scripture translations </a:t>
            </a:r>
            <a:r>
              <a:rPr lang="en-US" sz="3900" b="1" u="sng" dirty="0">
                <a:solidFill>
                  <a:srgbClr val="FF0000"/>
                </a:solidFill>
                <a:effectLst>
                  <a:glow rad="228600">
                    <a:schemeClr val="accent3">
                      <a:satMod val="175000"/>
                      <a:alpha val="40000"/>
                    </a:schemeClr>
                  </a:glow>
                </a:effectLst>
              </a:rPr>
              <a:t>will not give </a:t>
            </a:r>
            <a:r>
              <a:rPr lang="en-US" sz="3900" b="1" dirty="0">
                <a:solidFill>
                  <a:schemeClr val="tx1"/>
                </a:solidFill>
                <a:effectLst>
                  <a:glow rad="228600">
                    <a:schemeClr val="accent3">
                      <a:satMod val="175000"/>
                      <a:alpha val="40000"/>
                    </a:schemeClr>
                  </a:glow>
                </a:effectLst>
              </a:rPr>
              <a:t/>
            </a:r>
            <a:br>
              <a:rPr lang="en-US" sz="3900" b="1" dirty="0">
                <a:solidFill>
                  <a:schemeClr val="tx1"/>
                </a:solidFill>
                <a:effectLst>
                  <a:glow rad="228600">
                    <a:schemeClr val="accent3">
                      <a:satMod val="175000"/>
                      <a:alpha val="40000"/>
                    </a:schemeClr>
                  </a:glow>
                </a:effectLst>
              </a:rPr>
            </a:br>
            <a:r>
              <a:rPr lang="en-US" sz="3900" b="1" dirty="0">
                <a:solidFill>
                  <a:schemeClr val="tx1"/>
                </a:solidFill>
                <a:effectLst>
                  <a:glow rad="228600">
                    <a:schemeClr val="accent3">
                      <a:satMod val="175000"/>
                      <a:alpha val="40000"/>
                    </a:schemeClr>
                  </a:glow>
                </a:effectLst>
              </a:rPr>
              <a:t>enough specific details to solve this puzzle!</a:t>
            </a:r>
            <a:endParaRPr lang="en-US" sz="3900" b="1" dirty="0" smtClean="0">
              <a:solidFill>
                <a:schemeClr val="tx1"/>
              </a:solidFill>
              <a:effectLst>
                <a:glow rad="228600">
                  <a:schemeClr val="accent3">
                    <a:satMod val="175000"/>
                    <a:alpha val="40000"/>
                  </a:schemeClr>
                </a:glow>
              </a:effectLst>
            </a:endParaRPr>
          </a:p>
          <a:p>
            <a:pPr marL="0" indent="0">
              <a:buNone/>
            </a:pPr>
            <a:endParaRPr lang="en-US" sz="1600" b="1" dirty="0">
              <a:solidFill>
                <a:schemeClr val="accent1">
                  <a:lumMod val="75000"/>
                </a:schemeClr>
              </a:solidFill>
            </a:endParaRPr>
          </a:p>
          <a:p>
            <a:pPr marL="0" indent="0">
              <a:buNone/>
            </a:pPr>
            <a:r>
              <a:rPr lang="en-US" sz="3900" b="1" dirty="0" smtClean="0">
                <a:solidFill>
                  <a:srgbClr val="CC0099"/>
                </a:solidFill>
              </a:rPr>
              <a:t>Date Selection to get started:   </a:t>
            </a:r>
            <a:br>
              <a:rPr lang="en-US" sz="3900" b="1" dirty="0" smtClean="0">
                <a:solidFill>
                  <a:srgbClr val="CC0099"/>
                </a:solidFill>
              </a:rPr>
            </a:br>
            <a:r>
              <a:rPr lang="en-US" sz="3900" b="1" dirty="0" smtClean="0">
                <a:solidFill>
                  <a:schemeClr val="accent1">
                    <a:lumMod val="75000"/>
                  </a:schemeClr>
                </a:solidFill>
              </a:rPr>
              <a:t>The 30</a:t>
            </a:r>
            <a:r>
              <a:rPr lang="en-US" sz="3900" b="1" baseline="30000" dirty="0" smtClean="0">
                <a:solidFill>
                  <a:schemeClr val="accent1">
                    <a:lumMod val="75000"/>
                  </a:schemeClr>
                </a:solidFill>
              </a:rPr>
              <a:t>th</a:t>
            </a:r>
            <a:r>
              <a:rPr lang="en-US" sz="3900" b="1" dirty="0" smtClean="0">
                <a:solidFill>
                  <a:schemeClr val="accent1">
                    <a:lumMod val="75000"/>
                  </a:schemeClr>
                </a:solidFill>
              </a:rPr>
              <a:t> cycle of the month will be placed on the 1</a:t>
            </a:r>
            <a:r>
              <a:rPr lang="en-US" sz="3900" b="1" baseline="30000" dirty="0" smtClean="0">
                <a:solidFill>
                  <a:schemeClr val="accent1">
                    <a:lumMod val="75000"/>
                  </a:schemeClr>
                </a:solidFill>
              </a:rPr>
              <a:t>st</a:t>
            </a:r>
            <a:r>
              <a:rPr lang="en-US" sz="3900" b="1" dirty="0" smtClean="0">
                <a:solidFill>
                  <a:schemeClr val="accent1">
                    <a:lumMod val="75000"/>
                  </a:schemeClr>
                </a:solidFill>
              </a:rPr>
              <a:t> cycle of the week.  </a:t>
            </a:r>
            <a:br>
              <a:rPr lang="en-US" sz="3900" b="1" dirty="0" smtClean="0">
                <a:solidFill>
                  <a:schemeClr val="accent1">
                    <a:lumMod val="75000"/>
                  </a:schemeClr>
                </a:solidFill>
              </a:rPr>
            </a:br>
            <a:r>
              <a:rPr lang="en-US" sz="3900" b="1" dirty="0" smtClean="0">
                <a:solidFill>
                  <a:schemeClr val="accent1">
                    <a:lumMod val="75000"/>
                  </a:schemeClr>
                </a:solidFill>
              </a:rPr>
              <a:t>The reason for this will be realized near the end of this study.</a:t>
            </a:r>
            <a:r>
              <a:rPr lang="en-US" sz="3200" b="1" dirty="0" smtClean="0">
                <a:solidFill>
                  <a:schemeClr val="accent1">
                    <a:lumMod val="75000"/>
                  </a:schemeClr>
                </a:solidFill>
              </a:rPr>
              <a:t>	</a:t>
            </a:r>
            <a:r>
              <a:rPr lang="en-US" sz="3200" dirty="0" smtClean="0">
                <a:solidFill>
                  <a:schemeClr val="tx1"/>
                </a:solidFill>
              </a:rPr>
              <a:t>	</a:t>
            </a:r>
            <a:endParaRPr lang="en-US" sz="7200" b="1" dirty="0">
              <a:solidFill>
                <a:srgbClr val="FF0066"/>
              </a:solidFill>
              <a:effectLst>
                <a:glow rad="127000">
                  <a:srgbClr val="66CCFF"/>
                </a:glow>
              </a:effectLst>
            </a:endParaRPr>
          </a:p>
        </p:txBody>
      </p:sp>
      <p:sp>
        <p:nvSpPr>
          <p:cNvPr id="4" name="Slide Number Placeholder 3"/>
          <p:cNvSpPr>
            <a:spLocks noGrp="1"/>
          </p:cNvSpPr>
          <p:nvPr>
            <p:ph type="sldNum" sz="quarter" idx="12"/>
          </p:nvPr>
        </p:nvSpPr>
        <p:spPr>
          <a:xfrm>
            <a:off x="9018225" y="6430763"/>
            <a:ext cx="2819399" cy="345796"/>
          </a:xfrm>
        </p:spPr>
        <p:txBody>
          <a:bodyPr/>
          <a:lstStyle/>
          <a:p>
            <a:fld id="{71766878-3199-4EAB-94E7-2D6D11070E14}" type="slidenum">
              <a:rPr lang="en-US" b="1" smtClean="0">
                <a:solidFill>
                  <a:schemeClr val="tx1"/>
                </a:solidFill>
              </a:rPr>
              <a:t>18</a:t>
            </a:fld>
            <a:endParaRPr lang="en-US" b="1" dirty="0">
              <a:solidFill>
                <a:schemeClr val="tx1"/>
              </a:solidFill>
            </a:endParaRPr>
          </a:p>
        </p:txBody>
      </p:sp>
      <p:sp>
        <p:nvSpPr>
          <p:cNvPr id="6" name="Rectangle 5"/>
          <p:cNvSpPr/>
          <p:nvPr/>
        </p:nvSpPr>
        <p:spPr>
          <a:xfrm>
            <a:off x="96982" y="196337"/>
            <a:ext cx="554182" cy="5662257"/>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endParaRPr lang="en-US" sz="4400" dirty="0" smtClean="0"/>
          </a:p>
          <a:p>
            <a:pPr algn="ct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sp>
        <p:nvSpPr>
          <p:cNvPr id="7" name="Rectangle 6"/>
          <p:cNvSpPr/>
          <p:nvPr/>
        </p:nvSpPr>
        <p:spPr>
          <a:xfrm>
            <a:off x="1940250" y="196337"/>
            <a:ext cx="839247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“Helps” For This Study</a:t>
            </a:r>
            <a:endParaRPr lang="en-US" sz="4800" dirty="0">
              <a:ln>
                <a:solidFill>
                  <a:srgbClr val="0000CC"/>
                </a:solidFill>
              </a:ln>
              <a:solidFill>
                <a:srgbClr val="FF0066"/>
              </a:solidFill>
              <a:latin typeface="Segoe Print" pitchFamily="2" charset="0"/>
            </a:endParaRPr>
          </a:p>
        </p:txBody>
      </p:sp>
      <p:sp>
        <p:nvSpPr>
          <p:cNvPr id="2" name="TextBox 1"/>
          <p:cNvSpPr txBox="1"/>
          <p:nvPr/>
        </p:nvSpPr>
        <p:spPr>
          <a:xfrm>
            <a:off x="9603816" y="1472847"/>
            <a:ext cx="1615440" cy="1862048"/>
          </a:xfrm>
          <a:prstGeom prst="rect">
            <a:avLst/>
          </a:prstGeom>
          <a:noFill/>
          <a:scene3d>
            <a:camera prst="orthographicFront"/>
            <a:lightRig rig="threePt" dir="t"/>
          </a:scene3d>
          <a:sp3d>
            <a:bevelT/>
          </a:sp3d>
        </p:spPr>
        <p:txBody>
          <a:bodyPr wrap="square" rtlCol="0">
            <a:spAutoFit/>
            <a:sp3d extrusionH="57150">
              <a:bevelT w="82550" h="38100" prst="coolSlant"/>
            </a:sp3d>
          </a:bodyPr>
          <a:lstStyle/>
          <a:p>
            <a:pPr algn="ctr"/>
            <a:r>
              <a:rPr lang="en-US" sz="11500" b="1" dirty="0">
                <a:solidFill>
                  <a:srgbClr val="FF0066"/>
                </a:solidFill>
                <a:effectLst>
                  <a:glow rad="127000">
                    <a:srgbClr val="66CCFF"/>
                  </a:glow>
                </a:effectLst>
                <a:sym typeface="Wingdings" panose="05000000000000000000" pitchFamily="2" charset="2"/>
              </a:rPr>
              <a:t></a:t>
            </a:r>
            <a:endParaRPr lang="en-US" sz="11500" dirty="0"/>
          </a:p>
        </p:txBody>
      </p:sp>
      <p:pic>
        <p:nvPicPr>
          <p:cNvPr id="1026" name="Picture 2" descr="C:\Users\Rae\Desktop\Caution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563" y="3218781"/>
            <a:ext cx="2492693" cy="24926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Bent Arrow 4"/>
          <p:cNvSpPr/>
          <p:nvPr/>
        </p:nvSpPr>
        <p:spPr>
          <a:xfrm rot="10800000">
            <a:off x="651162" y="1862723"/>
            <a:ext cx="5270667" cy="763753"/>
          </a:xfrm>
          <a:prstGeom prst="bentArrow">
            <a:avLst>
              <a:gd name="adj1" fmla="val 25000"/>
              <a:gd name="adj2" fmla="val 44318"/>
              <a:gd name="adj3" fmla="val 50000"/>
              <a:gd name="adj4" fmla="val 43750"/>
            </a:avLst>
          </a:prstGeom>
          <a:gradFill>
            <a:gsLst>
              <a:gs pos="37000">
                <a:srgbClr val="FFFF00"/>
              </a:gs>
              <a:gs pos="73000">
                <a:srgbClr val="FF00FF"/>
              </a:gs>
              <a:gs pos="100000">
                <a:schemeClr val="accent1">
                  <a:tint val="23500"/>
                  <a:satMod val="160000"/>
                  <a:alpha val="35000"/>
                </a:schemeClr>
              </a:gs>
            </a:gsLst>
            <a:lin ang="2700000" scaled="1"/>
          </a:gradFill>
          <a:ln>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3420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0"/>
                                        <p:tgtEl>
                                          <p:spTgt spid="6"/>
                                        </p:tgtEl>
                                      </p:cBhvr>
                                    </p:animEffect>
                                  </p:childTnLst>
                                </p:cTn>
                              </p:par>
                              <p:par>
                                <p:cTn id="8" presetID="26" presetClass="entr" presetSubtype="0" fill="hold" grpId="0" nodeType="with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1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1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1500"/>
                                        <p:tgtEl>
                                          <p:spTgt spid="3">
                                            <p:txEl>
                                              <p:pRg st="6" end="6"/>
                                            </p:txEl>
                                          </p:spTgt>
                                        </p:tgtEl>
                                      </p:cBhvr>
                                    </p:animEffect>
                                  </p:childTnLst>
                                </p:cTn>
                              </p:par>
                            </p:childTnLst>
                          </p:cTn>
                        </p:par>
                        <p:par>
                          <p:cTn id="39" fill="hold">
                            <p:stCondLst>
                              <p:cond delay="1500"/>
                            </p:stCondLst>
                            <p:childTnLst>
                              <p:par>
                                <p:cTn id="40" presetID="8" presetClass="entr" presetSubtype="32" repeatCount="200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diamond(out)">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77862" y="6375679"/>
            <a:ext cx="1487566" cy="345796"/>
          </a:xfrm>
        </p:spPr>
        <p:txBody>
          <a:bodyPr/>
          <a:lstStyle/>
          <a:p>
            <a:fld id="{71766878-3199-4EAB-94E7-2D6D11070E14}" type="slidenum">
              <a:rPr lang="en-US" b="1" smtClean="0">
                <a:solidFill>
                  <a:schemeClr val="accent2"/>
                </a:solidFill>
              </a:rPr>
              <a:t>19</a:t>
            </a:fld>
            <a:endParaRPr lang="en-US" b="1" dirty="0">
              <a:solidFill>
                <a:schemeClr val="accent2"/>
              </a:solidFill>
            </a:endParaRPr>
          </a:p>
        </p:txBody>
      </p:sp>
      <p:sp>
        <p:nvSpPr>
          <p:cNvPr id="7" name="Content Placeholder 2"/>
          <p:cNvSpPr txBox="1">
            <a:spLocks/>
          </p:cNvSpPr>
          <p:nvPr/>
        </p:nvSpPr>
        <p:spPr>
          <a:xfrm>
            <a:off x="2927532" y="211478"/>
            <a:ext cx="8730850" cy="59974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David clearly identifies two separate dates.</a:t>
            </a:r>
          </a:p>
          <a:p>
            <a:pPr algn="ctr">
              <a:spcBef>
                <a:spcPts val="0"/>
              </a:spcBef>
              <a:spcAft>
                <a:spcPts val="2400"/>
              </a:spcAft>
            </a:pPr>
            <a:endParaRPr lang="en-US" sz="4800" dirty="0" smtClean="0">
              <a:solidFill>
                <a:schemeClr val="accent2"/>
              </a:solidFill>
            </a:endParaRPr>
          </a:p>
          <a:p>
            <a:pPr algn="ctr">
              <a:spcBef>
                <a:spcPts val="0"/>
              </a:spcBef>
              <a:spcAft>
                <a:spcPts val="2400"/>
              </a:spcAft>
            </a:pPr>
            <a:r>
              <a:rPr lang="en-US" sz="4800" dirty="0" smtClean="0">
                <a:solidFill>
                  <a:srgbClr val="CC00FF"/>
                </a:solidFill>
                <a:effectLst>
                  <a:glow rad="228600">
                    <a:srgbClr val="FFFF00"/>
                  </a:glow>
                </a:effectLst>
              </a:rPr>
              <a:t>What 2 dates does david </a:t>
            </a:r>
            <a:r>
              <a:rPr lang="en-US" sz="4800" dirty="0">
                <a:solidFill>
                  <a:srgbClr val="CC00FF"/>
                </a:solidFill>
                <a:effectLst>
                  <a:glow rad="228600">
                    <a:srgbClr val="FFFF00"/>
                  </a:glow>
                </a:effectLst>
              </a:rPr>
              <a:t>i</a:t>
            </a:r>
            <a:r>
              <a:rPr lang="en-US" sz="4800" dirty="0" smtClean="0">
                <a:solidFill>
                  <a:srgbClr val="CC00FF"/>
                </a:solidFill>
                <a:effectLst>
                  <a:glow rad="228600">
                    <a:srgbClr val="FFFF00"/>
                  </a:glow>
                </a:effectLst>
              </a:rPr>
              <a:t>solate?</a:t>
            </a:r>
          </a:p>
        </p:txBody>
      </p:sp>
      <p:sp>
        <p:nvSpPr>
          <p:cNvPr id="9" name="TextBox 8"/>
          <p:cNvSpPr txBox="1"/>
          <p:nvPr/>
        </p:nvSpPr>
        <p:spPr>
          <a:xfrm>
            <a:off x="-335280" y="2789611"/>
            <a:ext cx="2743200" cy="160043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Tree>
    <p:extLst>
      <p:ext uri="{BB962C8B-B14F-4D97-AF65-F5344CB8AC3E}">
        <p14:creationId xmlns:p14="http://schemas.microsoft.com/office/powerpoint/2010/main" val="2386372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66"/>
            </a:gs>
            <a:gs pos="48000">
              <a:srgbClr val="00FF00"/>
            </a:gs>
            <a:gs pos="76000">
              <a:srgbClr val="FFFF00"/>
            </a:gs>
            <a:gs pos="93000">
              <a:srgbClr val="90F1FE"/>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1" y="330310"/>
            <a:ext cx="5364479" cy="4698889"/>
          </a:xfrm>
        </p:spPr>
        <p:txBody>
          <a:bodyPr>
            <a:scene3d>
              <a:camera prst="orthographicFront"/>
              <a:lightRig rig="threePt" dir="t"/>
            </a:scene3d>
            <a:sp3d extrusionH="57150">
              <a:bevelT h="25400" prst="softRound"/>
            </a:sp3d>
          </a:bodyPr>
          <a:lstStyle/>
          <a:p>
            <a:r>
              <a:rPr lang="en-US" dirty="0" smtClean="0">
                <a:ln>
                  <a:solidFill>
                    <a:srgbClr val="0070C0"/>
                  </a:solidFill>
                </a:ln>
                <a:solidFill>
                  <a:srgbClr val="00B0F0"/>
                </a:solidFill>
              </a:rPr>
              <a:t>David’s</a:t>
            </a:r>
            <a:r>
              <a:rPr lang="en-US" dirty="0" smtClean="0">
                <a:solidFill>
                  <a:schemeClr val="tx1">
                    <a:lumMod val="75000"/>
                    <a:lumOff val="25000"/>
                  </a:schemeClr>
                </a:solidFill>
              </a:rPr>
              <a:t> </a:t>
            </a:r>
            <a:br>
              <a:rPr lang="en-US" dirty="0" smtClean="0">
                <a:solidFill>
                  <a:schemeClr val="tx1">
                    <a:lumMod val="75000"/>
                    <a:lumOff val="25000"/>
                  </a:schemeClr>
                </a:solidFill>
              </a:rPr>
            </a:br>
            <a:r>
              <a:rPr lang="en-US" dirty="0" smtClean="0">
                <a:solidFill>
                  <a:srgbClr val="CC00FF"/>
                </a:solidFill>
              </a:rPr>
              <a:t>Qodesh</a:t>
            </a:r>
            <a:r>
              <a:rPr lang="en-US" dirty="0" smtClean="0">
                <a:solidFill>
                  <a:schemeClr val="tx1">
                    <a:lumMod val="75000"/>
                    <a:lumOff val="25000"/>
                  </a:schemeClr>
                </a:solidFill>
              </a:rPr>
              <a:t> </a:t>
            </a:r>
            <a:br>
              <a:rPr lang="en-US" dirty="0" smtClean="0">
                <a:solidFill>
                  <a:schemeClr val="tx1">
                    <a:lumMod val="75000"/>
                    <a:lumOff val="25000"/>
                  </a:schemeClr>
                </a:solidFill>
              </a:rPr>
            </a:br>
            <a:r>
              <a:rPr lang="en-US" dirty="0" smtClean="0">
                <a:solidFill>
                  <a:srgbClr val="CC00FF"/>
                </a:solidFill>
              </a:rPr>
              <a:t>Lechem</a:t>
            </a:r>
            <a:br>
              <a:rPr lang="en-US" dirty="0" smtClean="0">
                <a:solidFill>
                  <a:srgbClr val="CC00FF"/>
                </a:solidFill>
              </a:rPr>
            </a:br>
            <a:r>
              <a:rPr lang="en-US" sz="2800" dirty="0" smtClean="0">
                <a:solidFill>
                  <a:srgbClr val="0000CC"/>
                </a:solidFill>
              </a:rPr>
              <a:t>{Set-Apart Bread}</a:t>
            </a:r>
            <a:endParaRPr lang="en-US" sz="2800" dirty="0">
              <a:solidFill>
                <a:srgbClr val="0000CC"/>
              </a:solidFill>
            </a:endParaRPr>
          </a:p>
        </p:txBody>
      </p:sp>
      <p:pic>
        <p:nvPicPr>
          <p:cNvPr id="3" name="Picture 2" descr="C:\Users\Rae\Desktop\D 7 J b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553" y="439191"/>
            <a:ext cx="3013393" cy="1906604"/>
          </a:xfrm>
          <a:prstGeom prst="roundRect">
            <a:avLst>
              <a:gd name="adj" fmla="val 4716"/>
            </a:avLst>
          </a:prstGeom>
          <a:ln w="190500" cap="rnd">
            <a:solidFill>
              <a:schemeClr val="bg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107827" y="5226248"/>
            <a:ext cx="10002134" cy="1446550"/>
          </a:xfrm>
          <a:prstGeom prst="rect">
            <a:avLst/>
          </a:prstGeom>
          <a:solidFill>
            <a:srgbClr val="008080">
              <a:alpha val="49000"/>
            </a:srgbClr>
          </a:solidFill>
          <a:ln w="76200">
            <a:solidFill>
              <a:schemeClr val="accent1">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400" b="1" cap="none" spc="0" dirty="0" smtClean="0">
                <a:ln w="900" cmpd="sng">
                  <a:solidFill>
                    <a:schemeClr val="accent1">
                      <a:satMod val="190000"/>
                      <a:alpha val="55000"/>
                    </a:schemeClr>
                  </a:solidFill>
                  <a:prstDash val="solid"/>
                </a:ln>
                <a:solidFill>
                  <a:schemeClr val="accent4">
                    <a:lumMod val="75000"/>
                  </a:schemeClr>
                </a:solidFill>
                <a:effectLst>
                  <a:innerShdw blurRad="101600" dist="76200" dir="5400000">
                    <a:schemeClr val="accent1">
                      <a:satMod val="190000"/>
                      <a:tint val="100000"/>
                      <a:alpha val="74000"/>
                    </a:schemeClr>
                  </a:innerShdw>
                </a:effectLst>
              </a:rPr>
              <a:t>How does the set-apart bread solve </a:t>
            </a:r>
            <a:r>
              <a:rPr lang="en-US" sz="4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riddle to </a:t>
            </a:r>
            <a:r>
              <a:rPr lang="en-US" sz="4400" b="1" cap="none" spc="0" dirty="0" smtClean="0">
                <a:ln w="900" cmpd="sng">
                  <a:solidFill>
                    <a:schemeClr val="accent1">
                      <a:satMod val="190000"/>
                      <a:alpha val="55000"/>
                    </a:schemeClr>
                  </a:solidFill>
                  <a:prstDash val="solid"/>
                </a:ln>
                <a:solidFill>
                  <a:schemeClr val="accent4">
                    <a:lumMod val="75000"/>
                  </a:schemeClr>
                </a:solidFill>
                <a:effectLst>
                  <a:innerShdw blurRad="101600" dist="76200" dir="5400000">
                    <a:schemeClr val="accent1">
                      <a:satMod val="190000"/>
                      <a:tint val="100000"/>
                      <a:alpha val="74000"/>
                    </a:schemeClr>
                  </a:innerShdw>
                </a:effectLst>
              </a:rPr>
              <a:t>this calendar puzzle?</a:t>
            </a:r>
            <a:endParaRPr lang="en-US" sz="4400" b="1" cap="none" spc="0" dirty="0">
              <a:ln w="900" cmpd="sng">
                <a:solidFill>
                  <a:schemeClr val="accent1">
                    <a:satMod val="190000"/>
                    <a:alpha val="55000"/>
                  </a:schemeClr>
                </a:solidFill>
                <a:prstDash val="solid"/>
              </a:ln>
              <a:solidFill>
                <a:schemeClr val="accent4">
                  <a:lumMod val="75000"/>
                </a:schemeClr>
              </a:solidFill>
              <a:effectLst>
                <a:innerShdw blurRad="101600" dist="76200" dir="5400000">
                  <a:schemeClr val="accent1">
                    <a:satMod val="190000"/>
                    <a:tint val="100000"/>
                    <a:alpha val="74000"/>
                  </a:schemeClr>
                </a:innerShdw>
              </a:effectLst>
            </a:endParaRPr>
          </a:p>
        </p:txBody>
      </p:sp>
      <p:pic>
        <p:nvPicPr>
          <p:cNvPr id="5" name="Picture 2" descr="C:\Users\Rae\Desktop\sanc brd replac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360" y="1796672"/>
            <a:ext cx="3239726" cy="3171088"/>
          </a:xfrm>
          <a:prstGeom prst="roundRect">
            <a:avLst>
              <a:gd name="adj" fmla="val 11111"/>
            </a:avLst>
          </a:prstGeom>
          <a:ln w="190500" cap="rnd">
            <a:solidFill>
              <a:schemeClr val="bg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pic>
        <p:nvPicPr>
          <p:cNvPr id="1026" name="Picture 2" descr="C:\Users\Rae\Desktop\Lechem\1 Samuel bkg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360" y="2870393"/>
            <a:ext cx="3079266" cy="1732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5993980" y="4202370"/>
            <a:ext cx="1641382" cy="400110"/>
          </a:xfrm>
          <a:prstGeom prst="rect">
            <a:avLst/>
          </a:prstGeom>
          <a:noFill/>
        </p:spPr>
        <p:txBody>
          <a:bodyPr wrap="square" lIns="91440" tIns="45720" rIns="91440" bIns="45720">
            <a:spAutoFit/>
          </a:bodyPr>
          <a:lstStyle/>
          <a:p>
            <a:pPr algn="ctr"/>
            <a:r>
              <a:rPr lang="en-US" sz="2000" b="1" cap="none" spc="0" dirty="0" smtClean="0">
                <a:ln w="1905"/>
                <a:solidFill>
                  <a:schemeClr val="bg2">
                    <a:lumMod val="10000"/>
                  </a:schemeClr>
                </a:solidFill>
                <a:effectLst>
                  <a:innerShdw blurRad="69850" dist="43180" dir="5400000">
                    <a:srgbClr val="000000">
                      <a:alpha val="65000"/>
                    </a:srgbClr>
                  </a:innerShdw>
                </a:effectLst>
              </a:rPr>
              <a:t>Chap 20-21</a:t>
            </a:r>
            <a:endParaRPr lang="en-US" sz="2000" b="1" cap="none" spc="0" dirty="0">
              <a:ln w="1905"/>
              <a:solidFill>
                <a:schemeClr val="bg2">
                  <a:lumMod val="1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8172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927" y="852054"/>
            <a:ext cx="10751127" cy="6874625"/>
          </a:xfrm>
        </p:spPr>
        <p:txBody>
          <a:bodyPr>
            <a:noAutofit/>
          </a:bodyPr>
          <a:lstStyle/>
          <a:p>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20:5</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Dawi</a:t>
            </a:r>
            <a:r>
              <a:rPr lang="en-US" sz="2800" dirty="0" err="1">
                <a:solidFill>
                  <a:prstClr val="black"/>
                </a:solidFill>
                <a:latin typeface="TITUS Cyberbit Basic" panose="02020603050405020304" pitchFamily="18" charset="0"/>
              </a:rPr>
              <a:t>d</a:t>
            </a:r>
            <a:r>
              <a:rPr lang="en-US" sz="2800" dirty="0">
                <a:solidFill>
                  <a:prstClr val="black"/>
                </a:solidFill>
                <a:latin typeface="TITUS Cyberbit Basic" panose="02020603050405020304" pitchFamily="18" charset="0"/>
              </a:rPr>
              <a:t>̱</a:t>
            </a:r>
            <a:r>
              <a:rPr lang="en-US" sz="2800" dirty="0">
                <a:solidFill>
                  <a:prstClr val="black"/>
                </a:solidFill>
                <a:latin typeface="Georgia" panose="02040502050405020303" pitchFamily="18" charset="0"/>
              </a:rPr>
              <a:t> </a:t>
            </a:r>
            <a:r>
              <a:rPr lang="en-US" sz="2800" b="1" dirty="0">
                <a:solidFill>
                  <a:prstClr val="black"/>
                </a:solidFill>
                <a:effectLst>
                  <a:glow rad="228600">
                    <a:schemeClr val="accent4">
                      <a:satMod val="175000"/>
                      <a:alpha val="40000"/>
                    </a:schemeClr>
                  </a:glow>
                </a:effectLst>
                <a:latin typeface="Georgia" panose="02040502050405020303" pitchFamily="18" charset="0"/>
              </a:rPr>
              <a:t>said</a:t>
            </a:r>
            <a:r>
              <a:rPr lang="en-US" sz="2800" dirty="0">
                <a:solidFill>
                  <a:prstClr val="black"/>
                </a:solidFill>
                <a:latin typeface="Georgia" panose="02040502050405020303" pitchFamily="18" charset="0"/>
              </a:rPr>
              <a:t> to </a:t>
            </a:r>
            <a:r>
              <a:rPr lang="en-US" sz="2800" dirty="0" err="1">
                <a:solidFill>
                  <a:prstClr val="black"/>
                </a:solidFill>
                <a:latin typeface="Georgia" panose="02040502050405020303" pitchFamily="18" charset="0"/>
              </a:rPr>
              <a:t>Yehonathan</a:t>
            </a:r>
            <a:r>
              <a:rPr lang="en-US" sz="2800" dirty="0">
                <a:solidFill>
                  <a:prstClr val="black"/>
                </a:solidFill>
                <a:latin typeface="Georgia" panose="02040502050405020303" pitchFamily="18" charset="0"/>
              </a:rPr>
              <a:t>, </a:t>
            </a:r>
            <a:endParaRPr lang="en-US" sz="2800" dirty="0" smtClean="0">
              <a:solidFill>
                <a:prstClr val="black"/>
              </a:solidFill>
              <a:latin typeface="Georgia" panose="02040502050405020303" pitchFamily="18" charset="0"/>
            </a:endParaRPr>
          </a:p>
          <a:p>
            <a:pPr marL="0" indent="0">
              <a:buNone/>
            </a:pPr>
            <a:r>
              <a:rPr lang="en-US" sz="2800" dirty="0">
                <a:solidFill>
                  <a:prstClr val="black"/>
                </a:solidFill>
                <a:latin typeface="Georgia" panose="02040502050405020303" pitchFamily="18" charset="0"/>
              </a:rPr>
              <a:t>	</a:t>
            </a:r>
            <a:endParaRPr lang="en-US" sz="2800" dirty="0" smtClean="0">
              <a:solidFill>
                <a:prstClr val="black"/>
              </a:solidFill>
              <a:latin typeface="Georgia" panose="02040502050405020303" pitchFamily="18" charset="0"/>
            </a:endParaRPr>
          </a:p>
          <a:p>
            <a:pPr marL="0" indent="0">
              <a:buNone/>
            </a:pPr>
            <a:r>
              <a:rPr lang="en-US" sz="2800" dirty="0" smtClean="0">
                <a:solidFill>
                  <a:prstClr val="black"/>
                </a:solidFill>
                <a:latin typeface="Georgia" panose="02040502050405020303" pitchFamily="18" charset="0"/>
              </a:rPr>
              <a:t>“</a:t>
            </a:r>
            <a:r>
              <a:rPr lang="en-US" sz="2800" dirty="0">
                <a:solidFill>
                  <a:prstClr val="black"/>
                </a:solidFill>
                <a:latin typeface="Georgia" panose="02040502050405020303" pitchFamily="18" charset="0"/>
              </a:rPr>
              <a:t>See, </a:t>
            </a:r>
            <a:r>
              <a:rPr lang="en-US" sz="2800" b="1" dirty="0">
                <a:solidFill>
                  <a:prstClr val="black"/>
                </a:solidFill>
                <a:effectLst>
                  <a:glow rad="127000">
                    <a:srgbClr val="FFFF00"/>
                  </a:glow>
                </a:effectLst>
                <a:latin typeface="Georgia" panose="02040502050405020303" pitchFamily="18" charset="0"/>
              </a:rPr>
              <a:t>tomorrow</a:t>
            </a:r>
            <a:r>
              <a:rPr lang="en-US" sz="2800" dirty="0">
                <a:solidFill>
                  <a:prstClr val="black"/>
                </a:solidFill>
                <a:latin typeface="Georgia" panose="02040502050405020303" pitchFamily="18" charset="0"/>
              </a:rPr>
              <a:t> is the New </a:t>
            </a:r>
            <a:r>
              <a:rPr lang="en-US" strike="sngStrike" dirty="0" smtClean="0">
                <a:solidFill>
                  <a:prstClr val="black"/>
                </a:solidFill>
                <a:latin typeface="Georgia" panose="02040502050405020303" pitchFamily="18" charset="0"/>
              </a:rPr>
              <a:t>Moon</a:t>
            </a:r>
            <a:r>
              <a:rPr lang="en-US" sz="2800" dirty="0" smtClean="0">
                <a:solidFill>
                  <a:prstClr val="black"/>
                </a:solidFill>
                <a:latin typeface="Georgia" panose="02040502050405020303" pitchFamily="18" charset="0"/>
              </a:rPr>
              <a:t> </a:t>
            </a:r>
            <a:r>
              <a:rPr lang="en-US" sz="2800" dirty="0" smtClean="0">
                <a:solidFill>
                  <a:srgbClr val="0070C0"/>
                </a:solidFill>
                <a:latin typeface="Georgia" panose="02040502050405020303" pitchFamily="18" charset="0"/>
              </a:rPr>
              <a:t>[Month], </a:t>
            </a:r>
            <a:r>
              <a:rPr lang="en-US" sz="2800" dirty="0">
                <a:solidFill>
                  <a:prstClr val="black"/>
                </a:solidFill>
                <a:latin typeface="Georgia" panose="02040502050405020303" pitchFamily="18" charset="0"/>
              </a:rPr>
              <a:t>and I ought to </a:t>
            </a:r>
            <a:r>
              <a:rPr lang="en-US" sz="2800" dirty="0" smtClean="0">
                <a:solidFill>
                  <a:prstClr val="black"/>
                </a:solidFill>
                <a:latin typeface="Georgia" panose="02040502050405020303" pitchFamily="18" charset="0"/>
              </a:rPr>
              <a:t>				       sit </a:t>
            </a:r>
            <a:r>
              <a:rPr lang="en-US" sz="2800" dirty="0">
                <a:solidFill>
                  <a:prstClr val="black"/>
                </a:solidFill>
                <a:latin typeface="Georgia" panose="02040502050405020303" pitchFamily="18" charset="0"/>
              </a:rPr>
              <a:t>with the sovereign to eat. </a:t>
            </a:r>
            <a:endParaRPr lang="en-US" sz="2800" dirty="0" smtClean="0">
              <a:solidFill>
                <a:prstClr val="black"/>
              </a:solidFill>
              <a:latin typeface="Georgia" panose="02040502050405020303" pitchFamily="18" charset="0"/>
            </a:endParaRPr>
          </a:p>
          <a:p>
            <a:pPr marL="0" indent="0">
              <a:buNone/>
            </a:pPr>
            <a:endParaRPr lang="en-US" sz="2800" dirty="0" smtClean="0">
              <a:solidFill>
                <a:prstClr val="black"/>
              </a:solidFill>
              <a:latin typeface="Georgia" panose="02040502050405020303" pitchFamily="18" charset="0"/>
            </a:endParaRPr>
          </a:p>
          <a:p>
            <a:pPr marL="0" indent="0">
              <a:buNone/>
            </a:pPr>
            <a:endParaRPr lang="en-US" sz="2800" dirty="0" smtClean="0">
              <a:solidFill>
                <a:prstClr val="black"/>
              </a:solidFill>
              <a:latin typeface="Georgia" panose="02040502050405020303" pitchFamily="18" charset="0"/>
            </a:endParaRPr>
          </a:p>
          <a:p>
            <a:pPr marL="0" indent="0">
              <a:buNone/>
            </a:pPr>
            <a:endParaRPr lang="en-US" sz="2400" dirty="0">
              <a:solidFill>
                <a:prstClr val="black"/>
              </a:solidFill>
              <a:latin typeface="Georgia" panose="02040502050405020303" pitchFamily="18" charset="0"/>
            </a:endParaRPr>
          </a:p>
          <a:p>
            <a:pPr marL="0" indent="0">
              <a:buNone/>
            </a:pPr>
            <a:r>
              <a:rPr lang="en-US" sz="2800" dirty="0" smtClean="0">
                <a:solidFill>
                  <a:prstClr val="black"/>
                </a:solidFill>
                <a:latin typeface="Georgia" panose="02040502050405020303" pitchFamily="18" charset="0"/>
              </a:rPr>
              <a:t>But </a:t>
            </a:r>
            <a:r>
              <a:rPr lang="en-US" sz="2800" dirty="0">
                <a:solidFill>
                  <a:prstClr val="black"/>
                </a:solidFill>
                <a:latin typeface="Georgia" panose="02040502050405020303" pitchFamily="18" charset="0"/>
              </a:rPr>
              <a:t>let me go, and I shall hide in the field until the </a:t>
            </a:r>
            <a:r>
              <a:rPr lang="en-US" sz="2800" b="1" dirty="0">
                <a:solidFill>
                  <a:prstClr val="black"/>
                </a:solidFill>
                <a:effectLst>
                  <a:glow rad="127000">
                    <a:srgbClr val="00FF00"/>
                  </a:glow>
                </a:effectLst>
                <a:latin typeface="Georgia" panose="02040502050405020303" pitchFamily="18" charset="0"/>
              </a:rPr>
              <a:t>third day </a:t>
            </a:r>
            <a:r>
              <a:rPr lang="en-US" sz="2800" dirty="0">
                <a:solidFill>
                  <a:prstClr val="black"/>
                </a:solidFill>
                <a:latin typeface="Georgia" panose="02040502050405020303" pitchFamily="18" charset="0"/>
              </a:rPr>
              <a:t>at evening</a:t>
            </a:r>
            <a:r>
              <a:rPr lang="en-US" sz="2800" dirty="0" smtClean="0">
                <a:solidFill>
                  <a:prstClr val="black"/>
                </a:solidFill>
                <a:latin typeface="Georgia" panose="02040502050405020303" pitchFamily="18" charset="0"/>
              </a:rPr>
              <a:t>.”   </a:t>
            </a:r>
          </a:p>
          <a:p>
            <a:pPr marL="0" indent="0">
              <a:buNone/>
            </a:pPr>
            <a:endParaRPr lang="en-US" sz="2800"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8974157" y="6378250"/>
            <a:ext cx="2819399" cy="345796"/>
          </a:xfrm>
        </p:spPr>
        <p:txBody>
          <a:bodyPr/>
          <a:lstStyle/>
          <a:p>
            <a:fld id="{71766878-3199-4EAB-94E7-2D6D11070E14}" type="slidenum">
              <a:rPr lang="en-US" b="1" smtClean="0">
                <a:solidFill>
                  <a:schemeClr val="tx1"/>
                </a:solidFill>
              </a:rPr>
              <a:t>20</a:t>
            </a:fld>
            <a:endParaRPr lang="en-US" b="1" dirty="0">
              <a:solidFill>
                <a:schemeClr val="tx1"/>
              </a:solidFill>
            </a:endParaRPr>
          </a:p>
        </p:txBody>
      </p:sp>
      <p:sp>
        <p:nvSpPr>
          <p:cNvPr id="5" name="Rectangle 4"/>
          <p:cNvSpPr/>
          <p:nvPr/>
        </p:nvSpPr>
        <p:spPr>
          <a:xfrm>
            <a:off x="96982" y="658150"/>
            <a:ext cx="554182" cy="5300690"/>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r>
              <a:rPr lang="en-US" sz="1600" dirty="0" smtClean="0"/>
              <a:t> </a:t>
            </a: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sp>
        <p:nvSpPr>
          <p:cNvPr id="6" name="Bent Arrow 5"/>
          <p:cNvSpPr/>
          <p:nvPr/>
        </p:nvSpPr>
        <p:spPr>
          <a:xfrm rot="10800000">
            <a:off x="651164" y="1306482"/>
            <a:ext cx="4896196" cy="748146"/>
          </a:xfrm>
          <a:prstGeom prst="bentArrow">
            <a:avLst>
              <a:gd name="adj1" fmla="val 22223"/>
              <a:gd name="adj2" fmla="val 49074"/>
              <a:gd name="adj3" fmla="val 50000"/>
              <a:gd name="adj4" fmla="val 75000"/>
            </a:avLst>
          </a:prstGeom>
          <a:solidFill>
            <a:srgbClr val="00B0F0"/>
          </a:solidFill>
          <a:ln w="38100">
            <a:solidFill>
              <a:srgbClr val="FF6600"/>
            </a:solid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F1FE"/>
              </a:solidFill>
            </a:endParaRPr>
          </a:p>
        </p:txBody>
      </p:sp>
      <p:sp>
        <p:nvSpPr>
          <p:cNvPr id="7" name="Bent Arrow 6"/>
          <p:cNvSpPr/>
          <p:nvPr/>
        </p:nvSpPr>
        <p:spPr>
          <a:xfrm rot="10800000">
            <a:off x="484909" y="2423159"/>
            <a:ext cx="2535382" cy="993371"/>
          </a:xfrm>
          <a:prstGeom prst="bentArrow">
            <a:avLst>
              <a:gd name="adj1" fmla="val 15049"/>
              <a:gd name="adj2" fmla="val 47699"/>
              <a:gd name="adj3" fmla="val 50000"/>
              <a:gd name="adj4" fmla="val 43750"/>
            </a:avLst>
          </a:prstGeom>
          <a:solidFill>
            <a:srgbClr val="FF0066"/>
          </a:solidFill>
          <a:ln w="38100">
            <a:solidFill>
              <a:srgbClr val="66CC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0800000">
            <a:off x="554184" y="5072148"/>
            <a:ext cx="9518071" cy="983671"/>
          </a:xfrm>
          <a:prstGeom prst="bentArrow">
            <a:avLst>
              <a:gd name="adj1" fmla="val 13889"/>
              <a:gd name="adj2" fmla="val 36277"/>
              <a:gd name="adj3" fmla="val 50000"/>
              <a:gd name="adj4" fmla="val 70668"/>
            </a:avLst>
          </a:prstGeom>
          <a:solidFill>
            <a:srgbClr val="CC00FF"/>
          </a:solidFill>
          <a:ln w="38100">
            <a:solidFill>
              <a:schemeClr val="accent6">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143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2967605" y="3103478"/>
            <a:ext cx="4723212" cy="1161609"/>
          </a:xfrm>
          <a:gradFill>
            <a:gsLst>
              <a:gs pos="0">
                <a:srgbClr val="FFC0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a:sp3d>
        </p:spPr>
        <p:txBody>
          <a:bodyPr anchor="ctr">
            <a:noAutofit/>
            <a:sp3d extrusionH="57150">
              <a:bevelT w="38100" h="38100"/>
            </a:sp3d>
          </a:bodyPr>
          <a:lstStyle/>
          <a:p>
            <a:pPr algn="ctr"/>
            <a:r>
              <a:rPr lang="en-US" sz="3600" cap="none" dirty="0" smtClean="0">
                <a:solidFill>
                  <a:srgbClr val="0070C0"/>
                </a:solidFill>
                <a:latin typeface="Arial Rounded MT Bold" pitchFamily="34" charset="0"/>
              </a:rPr>
              <a:t>Is </a:t>
            </a:r>
            <a:r>
              <a:rPr lang="en-US" sz="3600" cap="none" dirty="0">
                <a:solidFill>
                  <a:srgbClr val="0070C0"/>
                </a:solidFill>
                <a:latin typeface="Arial Rounded MT Bold" pitchFamily="34" charset="0"/>
              </a:rPr>
              <a:t>D</a:t>
            </a:r>
            <a:r>
              <a:rPr lang="en-US" sz="3600" cap="none" dirty="0" smtClean="0">
                <a:solidFill>
                  <a:srgbClr val="0070C0"/>
                </a:solidFill>
                <a:latin typeface="Arial Rounded MT Bold" pitchFamily="34" charset="0"/>
              </a:rPr>
              <a:t>avid speaking </a:t>
            </a:r>
            <a:br>
              <a:rPr lang="en-US" sz="3600" cap="none" dirty="0" smtClean="0">
                <a:solidFill>
                  <a:srgbClr val="0070C0"/>
                </a:solidFill>
                <a:latin typeface="Arial Rounded MT Bold" pitchFamily="34" charset="0"/>
              </a:rPr>
            </a:br>
            <a:r>
              <a:rPr lang="en-US" sz="3600" cap="none" dirty="0" smtClean="0">
                <a:solidFill>
                  <a:srgbClr val="0070C0"/>
                </a:solidFill>
                <a:latin typeface="Arial Rounded MT Bold" pitchFamily="34" charset="0"/>
              </a:rPr>
              <a:t>on the </a:t>
            </a:r>
            <a:r>
              <a:rPr lang="en-US" sz="3600" b="1" dirty="0" smtClean="0">
                <a:solidFill>
                  <a:prstClr val="black"/>
                </a:solidFill>
                <a:effectLst>
                  <a:glow rad="228600">
                    <a:schemeClr val="accent4">
                      <a:satMod val="175000"/>
                      <a:alpha val="40000"/>
                    </a:schemeClr>
                  </a:glow>
                </a:effectLst>
                <a:latin typeface="Arial Rounded MT Bold" pitchFamily="34" charset="0"/>
              </a:rPr>
              <a:t>30</a:t>
            </a:r>
            <a:r>
              <a:rPr lang="en-US" sz="3600" b="1" baseline="30000" dirty="0" smtClean="0">
                <a:solidFill>
                  <a:prstClr val="black"/>
                </a:solidFill>
                <a:effectLst>
                  <a:glow rad="228600">
                    <a:schemeClr val="accent4">
                      <a:satMod val="175000"/>
                      <a:alpha val="40000"/>
                    </a:schemeClr>
                  </a:glow>
                </a:effectLst>
                <a:latin typeface="Arial Rounded MT Bold" pitchFamily="34" charset="0"/>
              </a:rPr>
              <a:t>th</a:t>
            </a:r>
            <a:r>
              <a:rPr lang="en-US" sz="3600" b="1" dirty="0" smtClean="0">
                <a:solidFill>
                  <a:prstClr val="black"/>
                </a:solidFill>
                <a:effectLst>
                  <a:glow rad="228600">
                    <a:schemeClr val="accent4">
                      <a:satMod val="175000"/>
                      <a:alpha val="40000"/>
                    </a:schemeClr>
                  </a:glow>
                </a:effectLst>
                <a:latin typeface="Arial Rounded MT Bold" pitchFamily="34" charset="0"/>
              </a:rPr>
              <a:t>?</a:t>
            </a:r>
            <a:endParaRPr lang="en-US" sz="3600" dirty="0">
              <a:solidFill>
                <a:srgbClr val="0070C0"/>
              </a:solidFill>
              <a:effectLst>
                <a:glow rad="228600">
                  <a:schemeClr val="accent4">
                    <a:satMod val="175000"/>
                    <a:alpha val="40000"/>
                  </a:schemeClr>
                </a:glow>
              </a:effectLst>
              <a:latin typeface="Arial Rounded MT Bold" pitchFamily="34" charset="0"/>
            </a:endParaRPr>
          </a:p>
        </p:txBody>
      </p:sp>
      <p:sp>
        <p:nvSpPr>
          <p:cNvPr id="11" name="Title 1"/>
          <p:cNvSpPr txBox="1">
            <a:spLocks/>
          </p:cNvSpPr>
          <p:nvPr/>
        </p:nvSpPr>
        <p:spPr>
          <a:xfrm>
            <a:off x="2928851" y="5997331"/>
            <a:ext cx="6928658" cy="701040"/>
          </a:xfrm>
          <a:prstGeom prst="rect">
            <a:avLst/>
          </a:prstGeom>
          <a:gradFill>
            <a:gsLst>
              <a:gs pos="0">
                <a:srgbClr val="FFC0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dirty="0">
                <a:solidFill>
                  <a:srgbClr val="0070C0"/>
                </a:solidFill>
                <a:latin typeface="Arial Rounded MT Bold" pitchFamily="34" charset="0"/>
              </a:rPr>
              <a:t>This is the </a:t>
            </a:r>
            <a:r>
              <a:rPr lang="en-US" sz="3600" b="1" dirty="0">
                <a:solidFill>
                  <a:prstClr val="black"/>
                </a:solidFill>
                <a:effectLst>
                  <a:glow rad="127000">
                    <a:srgbClr val="00FF00"/>
                  </a:glow>
                </a:effectLst>
                <a:latin typeface="Arial Rounded MT Bold" pitchFamily="34" charset="0"/>
              </a:rPr>
              <a:t>1</a:t>
            </a:r>
            <a:r>
              <a:rPr lang="en-US" sz="3600" b="1" baseline="30000" dirty="0">
                <a:solidFill>
                  <a:prstClr val="black"/>
                </a:solidFill>
                <a:effectLst>
                  <a:glow rad="127000">
                    <a:srgbClr val="00FF00"/>
                  </a:glow>
                </a:effectLst>
                <a:latin typeface="Arial Rounded MT Bold" pitchFamily="34" charset="0"/>
              </a:rPr>
              <a:t>st</a:t>
            </a:r>
            <a:r>
              <a:rPr lang="en-US" sz="3600" dirty="0">
                <a:solidFill>
                  <a:prstClr val="black"/>
                </a:solidFill>
                <a:latin typeface="Arial Rounded MT Bold" pitchFamily="34" charset="0"/>
              </a:rPr>
              <a:t> </a:t>
            </a:r>
            <a:r>
              <a:rPr lang="en-US" sz="3600" dirty="0" smtClean="0">
                <a:solidFill>
                  <a:srgbClr val="0070C0"/>
                </a:solidFill>
                <a:latin typeface="Arial Rounded MT Bold" pitchFamily="34" charset="0"/>
              </a:rPr>
              <a:t>witness!</a:t>
            </a:r>
            <a:endParaRPr lang="en-US" sz="3600" dirty="0">
              <a:solidFill>
                <a:srgbClr val="0070C0"/>
              </a:solidFill>
              <a:latin typeface="Arial Rounded MT Bold" pitchFamily="34" charset="0"/>
            </a:endParaRPr>
          </a:p>
        </p:txBody>
      </p:sp>
      <p:sp>
        <p:nvSpPr>
          <p:cNvPr id="14" name="Title 1"/>
          <p:cNvSpPr txBox="1">
            <a:spLocks/>
          </p:cNvSpPr>
          <p:nvPr/>
        </p:nvSpPr>
        <p:spPr>
          <a:xfrm>
            <a:off x="8229600" y="2776251"/>
            <a:ext cx="3563957" cy="1653346"/>
          </a:xfrm>
          <a:prstGeom prst="wedgeRoundRectCallout">
            <a:avLst>
              <a:gd name="adj1" fmla="val -89551"/>
              <a:gd name="adj2" fmla="val 23207"/>
              <a:gd name="adj3" fmla="val 16667"/>
            </a:avLst>
          </a:prstGeom>
          <a:gradFill>
            <a:gsLst>
              <a:gs pos="0">
                <a:srgbClr val="CC00FF">
                  <a:alpha val="23000"/>
                </a:srgbClr>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ln>
            <a:solidFill>
              <a:schemeClr val="accent1">
                <a:lumMod val="75000"/>
              </a:schemeClr>
            </a:solidFill>
          </a:ln>
          <a:scene3d>
            <a:camera prst="orthographicFront"/>
            <a:lightRig rig="threePt" dir="t"/>
          </a:scene3d>
          <a:sp3d>
            <a:bevel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200" cap="none" dirty="0" smtClean="0">
                <a:solidFill>
                  <a:srgbClr val="0070C0"/>
                </a:solidFill>
                <a:latin typeface="Arial Rounded MT Bold" pitchFamily="34" charset="0"/>
              </a:rPr>
              <a:t>Yes! This will be solidly verified soon.</a:t>
            </a:r>
            <a:endParaRPr lang="en-US" sz="3200" dirty="0">
              <a:solidFill>
                <a:srgbClr val="0070C0"/>
              </a:solidFill>
              <a:effectLst>
                <a:glow rad="228600">
                  <a:schemeClr val="accent4">
                    <a:satMod val="175000"/>
                    <a:alpha val="40000"/>
                  </a:schemeClr>
                </a:glow>
              </a:effectLst>
              <a:latin typeface="Arial Rounded MT Bold" pitchFamily="34" charset="0"/>
            </a:endParaRPr>
          </a:p>
        </p:txBody>
      </p:sp>
      <p:sp>
        <p:nvSpPr>
          <p:cNvPr id="15" name="Rectangle 14"/>
          <p:cNvSpPr/>
          <p:nvPr/>
        </p:nvSpPr>
        <p:spPr>
          <a:xfrm>
            <a:off x="1417320" y="167640"/>
            <a:ext cx="9951720" cy="70104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rgbClr val="0000CC"/>
                  </a:solidFill>
                </a:ln>
                <a:solidFill>
                  <a:srgbClr val="FF0066"/>
                </a:solidFill>
                <a:latin typeface="Segoe Print" pitchFamily="2" charset="0"/>
              </a:rPr>
              <a:t>Scripture &amp; the Sidebar Calendar</a:t>
            </a:r>
            <a:endParaRPr lang="en-US" sz="40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651895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500"/>
                                        <p:tgtEl>
                                          <p:spTgt spid="3">
                                            <p:txEl>
                                              <p:pRg st="2" end="2"/>
                                            </p:txEl>
                                          </p:spTgt>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500"/>
                                        <p:tgtEl>
                                          <p:spTgt spid="3">
                                            <p:txEl>
                                              <p:pRg st="6" end="6"/>
                                            </p:txEl>
                                          </p:spTgt>
                                        </p:tgtEl>
                                      </p:cBhvr>
                                    </p:animEffect>
                                  </p:childTnLst>
                                </p:cTn>
                              </p:par>
                            </p:childTnLst>
                          </p:cTn>
                        </p:par>
                        <p:par>
                          <p:cTn id="32" fill="hold">
                            <p:stCondLst>
                              <p:cond delay="1500"/>
                            </p:stCondLst>
                            <p:childTnLst>
                              <p:par>
                                <p:cTn id="33" presetID="22" presetClass="entr" presetSubtype="2"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1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13263" y="2276501"/>
            <a:ext cx="9509758" cy="966650"/>
            <a:chOff x="1397727" y="2220686"/>
            <a:chExt cx="9509758" cy="914400"/>
          </a:xfrm>
        </p:grpSpPr>
        <p:sp>
          <p:nvSpPr>
            <p:cNvPr id="30" name="Rectangle 29"/>
            <p:cNvSpPr/>
            <p:nvPr/>
          </p:nvSpPr>
          <p:spPr>
            <a:xfrm>
              <a:off x="139772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FF"/>
                  </a:solidFill>
                </a:rPr>
                <a:t>30</a:t>
              </a:r>
              <a:endParaRPr lang="en-US" sz="2800" dirty="0">
                <a:solidFill>
                  <a:srgbClr val="FF00FF"/>
                </a:solidFill>
              </a:endParaRPr>
            </a:p>
          </p:txBody>
        </p:sp>
        <p:sp>
          <p:nvSpPr>
            <p:cNvPr id="31" name="Rectangle 30"/>
            <p:cNvSpPr/>
            <p:nvPr/>
          </p:nvSpPr>
          <p:spPr>
            <a:xfrm>
              <a:off x="2756263"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73337"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1874"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90411"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48948"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40525" y="796833"/>
            <a:ext cx="10829108" cy="5875019"/>
          </a:xfrm>
          <a:scene3d>
            <a:camera prst="orthographicFront"/>
            <a:lightRig rig="threePt" dir="t"/>
          </a:scene3d>
          <a:sp3d>
            <a:bevelT/>
          </a:sp3d>
        </p:spPr>
        <p:txBody>
          <a:bodyPr/>
          <a:lstStyle/>
          <a:p>
            <a:pPr marL="457200" lvl="1" indent="0">
              <a:buNone/>
            </a:pPr>
            <a:r>
              <a:rPr lang="en-US" dirty="0"/>
              <a:t>	</a:t>
            </a:r>
            <a:r>
              <a:rPr lang="en-US" dirty="0" smtClean="0"/>
              <a:t> </a:t>
            </a:r>
            <a:r>
              <a:rPr lang="en-US" sz="2800" dirty="0" smtClean="0"/>
              <a:t>1</a:t>
            </a:r>
            <a:r>
              <a:rPr lang="en-US" sz="2800" baseline="30000" dirty="0" smtClean="0"/>
              <a:t>st</a:t>
            </a:r>
            <a:r>
              <a:rPr lang="en-US" sz="2800" dirty="0" smtClean="0"/>
              <a:t>	       2</a:t>
            </a:r>
            <a:r>
              <a:rPr lang="en-US" sz="2800" baseline="30000" dirty="0" smtClean="0"/>
              <a:t>nd</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t>
            </a:r>
            <a:r>
              <a:rPr lang="en-US" sz="2800" dirty="0" smtClean="0">
                <a:solidFill>
                  <a:srgbClr val="00B050"/>
                </a:solidFill>
              </a:rPr>
              <a:t>Prep</a:t>
            </a:r>
            <a:r>
              <a:rPr lang="en-US" sz="2800" dirty="0"/>
              <a:t> </a:t>
            </a:r>
            <a:r>
              <a:rPr lang="en-US" sz="2800" dirty="0" smtClean="0"/>
              <a:t>      </a:t>
            </a:r>
            <a:r>
              <a:rPr lang="en-US" sz="2800" b="1" u="sng" dirty="0" err="1" smtClean="0">
                <a:solidFill>
                  <a:srgbClr val="0000CC"/>
                </a:solidFill>
              </a:rPr>
              <a:t>Sabb</a:t>
            </a:r>
            <a:endParaRPr lang="en-US" sz="2800" b="1" u="sng" dirty="0">
              <a:solidFill>
                <a:srgbClr val="0000CC"/>
              </a:solidFill>
            </a:endParaRPr>
          </a:p>
        </p:txBody>
      </p:sp>
      <p:sp>
        <p:nvSpPr>
          <p:cNvPr id="24" name="Slide Number Placeholder 23"/>
          <p:cNvSpPr>
            <a:spLocks noGrp="1"/>
          </p:cNvSpPr>
          <p:nvPr>
            <p:ph type="sldNum" sz="quarter" idx="12"/>
          </p:nvPr>
        </p:nvSpPr>
        <p:spPr>
          <a:xfrm>
            <a:off x="9034053" y="6408729"/>
            <a:ext cx="2819399" cy="345796"/>
          </a:xfrm>
          <a:scene3d>
            <a:camera prst="orthographicFront"/>
            <a:lightRig rig="threePt" dir="t"/>
          </a:scene3d>
          <a:sp3d>
            <a:bevelT/>
          </a:sp3d>
        </p:spPr>
        <p:txBody>
          <a:bodyPr/>
          <a:lstStyle/>
          <a:p>
            <a:fld id="{71766878-3199-4EAB-94E7-2D6D11070E14}" type="slidenum">
              <a:rPr lang="en-US" b="1" smtClean="0">
                <a:solidFill>
                  <a:schemeClr val="tx1"/>
                </a:solidFill>
              </a:rPr>
              <a:t>21</a:t>
            </a:fld>
            <a:endParaRPr lang="en-US" b="1" dirty="0">
              <a:solidFill>
                <a:schemeClr val="tx1"/>
              </a:solidFill>
            </a:endParaRPr>
          </a:p>
        </p:txBody>
      </p:sp>
      <p:grpSp>
        <p:nvGrpSpPr>
          <p:cNvPr id="11" name="Group 10"/>
          <p:cNvGrpSpPr/>
          <p:nvPr/>
        </p:nvGrpSpPr>
        <p:grpSpPr>
          <a:xfrm>
            <a:off x="1613263" y="1319620"/>
            <a:ext cx="9509759" cy="966651"/>
            <a:chOff x="1397726" y="2220686"/>
            <a:chExt cx="9509759" cy="914401"/>
          </a:xfrm>
        </p:grpSpPr>
        <p:sp>
          <p:nvSpPr>
            <p:cNvPr id="4" name="Rectangle 3"/>
            <p:cNvSpPr/>
            <p:nvPr/>
          </p:nvSpPr>
          <p:spPr>
            <a:xfrm>
              <a:off x="1397726"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23</a:t>
              </a:r>
              <a:endParaRPr lang="en-US" sz="2800" dirty="0">
                <a:solidFill>
                  <a:schemeClr val="tx1"/>
                </a:solidFill>
              </a:endParaRPr>
            </a:p>
          </p:txBody>
        </p:sp>
        <p:sp>
          <p:nvSpPr>
            <p:cNvPr id="5" name="Rectangle 4"/>
            <p:cNvSpPr/>
            <p:nvPr/>
          </p:nvSpPr>
          <p:spPr>
            <a:xfrm>
              <a:off x="2756263"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24</a:t>
              </a:r>
              <a:endParaRPr lang="en-US" sz="2800" dirty="0">
                <a:solidFill>
                  <a:schemeClr val="tx1"/>
                </a:solidFill>
              </a:endParaRPr>
            </a:p>
          </p:txBody>
        </p:sp>
        <p:sp>
          <p:nvSpPr>
            <p:cNvPr id="6" name="Rectangle 5"/>
            <p:cNvSpPr/>
            <p:nvPr/>
          </p:nvSpPr>
          <p:spPr>
            <a:xfrm>
              <a:off x="4114800"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25</a:t>
              </a:r>
              <a:endParaRPr lang="en-US" sz="2800" dirty="0">
                <a:solidFill>
                  <a:schemeClr val="tx1"/>
                </a:solidFill>
              </a:endParaRPr>
            </a:p>
          </p:txBody>
        </p:sp>
        <p:sp>
          <p:nvSpPr>
            <p:cNvPr id="7" name="Rectangle 6"/>
            <p:cNvSpPr/>
            <p:nvPr/>
          </p:nvSpPr>
          <p:spPr>
            <a:xfrm>
              <a:off x="547333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26</a:t>
              </a:r>
              <a:endParaRPr lang="en-US" sz="2800" dirty="0">
                <a:solidFill>
                  <a:schemeClr val="tx1"/>
                </a:solidFill>
              </a:endParaRPr>
            </a:p>
          </p:txBody>
        </p:sp>
        <p:sp>
          <p:nvSpPr>
            <p:cNvPr id="8" name="Rectangle 7"/>
            <p:cNvSpPr/>
            <p:nvPr/>
          </p:nvSpPr>
          <p:spPr>
            <a:xfrm>
              <a:off x="6831874"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27</a:t>
              </a:r>
              <a:endParaRPr lang="en-US" sz="2800" dirty="0">
                <a:solidFill>
                  <a:schemeClr val="tx1"/>
                </a:solidFill>
              </a:endParaRPr>
            </a:p>
          </p:txBody>
        </p:sp>
        <p:sp>
          <p:nvSpPr>
            <p:cNvPr id="9" name="Rectangle 8"/>
            <p:cNvSpPr/>
            <p:nvPr/>
          </p:nvSpPr>
          <p:spPr>
            <a:xfrm>
              <a:off x="8190411" y="2220687"/>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28</a:t>
              </a:r>
              <a:endParaRPr lang="en-US" sz="2800" dirty="0">
                <a:solidFill>
                  <a:schemeClr val="tx1"/>
                </a:solidFill>
              </a:endParaRPr>
            </a:p>
          </p:txBody>
        </p:sp>
        <p:sp>
          <p:nvSpPr>
            <p:cNvPr id="10" name="Rectangle 9"/>
            <p:cNvSpPr/>
            <p:nvPr/>
          </p:nvSpPr>
          <p:spPr>
            <a:xfrm>
              <a:off x="9548948"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rgbClr val="00B0F0"/>
                  </a:solidFill>
                </a:rPr>
                <a:t>29</a:t>
              </a:r>
              <a:endParaRPr lang="en-US" sz="2800" b="1" u="sng" dirty="0">
                <a:solidFill>
                  <a:srgbClr val="00B0F0"/>
                </a:solidFill>
              </a:endParaRPr>
            </a:p>
          </p:txBody>
        </p:sp>
      </p:grpSp>
      <p:grpSp>
        <p:nvGrpSpPr>
          <p:cNvPr id="12" name="Group 11"/>
          <p:cNvGrpSpPr/>
          <p:nvPr/>
        </p:nvGrpSpPr>
        <p:grpSpPr>
          <a:xfrm>
            <a:off x="1613263" y="5753190"/>
            <a:ext cx="9509759" cy="914400"/>
            <a:chOff x="1397726" y="2220686"/>
            <a:chExt cx="9509759" cy="914400"/>
          </a:xfrm>
        </p:grpSpPr>
        <p:sp>
          <p:nvSpPr>
            <p:cNvPr id="13" name="Rectangle 12"/>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Rectangle 13"/>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rgbClr val="FF0000"/>
                  </a:solidFill>
                </a:rPr>
                <a:t>1</a:t>
              </a:r>
              <a:endParaRPr lang="en-US" sz="2800" dirty="0">
                <a:solidFill>
                  <a:srgbClr val="FF0000"/>
                </a:solidFill>
              </a:endParaRPr>
            </a:p>
          </p:txBody>
        </p:sp>
        <p:sp>
          <p:nvSpPr>
            <p:cNvPr id="15" name="Rectangle 14"/>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rgbClr val="FF0000"/>
                  </a:solidFill>
                </a:rPr>
                <a:t>2</a:t>
              </a:r>
              <a:endParaRPr lang="en-US" sz="2800" dirty="0">
                <a:solidFill>
                  <a:srgbClr val="FF0000"/>
                </a:solidFill>
              </a:endParaRPr>
            </a:p>
          </p:txBody>
        </p:sp>
        <p:sp>
          <p:nvSpPr>
            <p:cNvPr id="16" name="Rectangle 15"/>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rgbClr val="FF0000"/>
                  </a:solidFill>
                </a:rPr>
                <a:t>3</a:t>
              </a:r>
              <a:endParaRPr lang="en-US" sz="2800" dirty="0">
                <a:solidFill>
                  <a:srgbClr val="FF0000"/>
                </a:solidFill>
              </a:endParaRPr>
            </a:p>
          </p:txBody>
        </p:sp>
        <p:sp>
          <p:nvSpPr>
            <p:cNvPr id="17" name="Rectangle 16"/>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40524" y="2755272"/>
            <a:ext cx="10829108" cy="3294389"/>
            <a:chOff x="-2152004" y="-100920"/>
            <a:chExt cx="8729993" cy="2359151"/>
          </a:xfrm>
        </p:grpSpPr>
        <p:grpSp>
          <p:nvGrpSpPr>
            <p:cNvPr id="21" name="Group 20"/>
            <p:cNvGrpSpPr/>
            <p:nvPr/>
          </p:nvGrpSpPr>
          <p:grpSpPr>
            <a:xfrm>
              <a:off x="-2152004" y="-100920"/>
              <a:ext cx="8729993" cy="2359151"/>
              <a:chOff x="-2152004" y="-100920"/>
              <a:chExt cx="8729993" cy="2359151"/>
            </a:xfrm>
          </p:grpSpPr>
          <p:sp>
            <p:nvSpPr>
              <p:cNvPr id="23" name="Rectangle 22"/>
              <p:cNvSpPr/>
              <p:nvPr/>
            </p:nvSpPr>
            <p:spPr>
              <a:xfrm>
                <a:off x="-2152004" y="371888"/>
                <a:ext cx="8729993" cy="1589058"/>
              </a:xfrm>
              <a:prstGeom prst="rect">
                <a:avLst/>
              </a:prstGeom>
              <a:solidFill>
                <a:sysClr val="window" lastClr="FFFFFF"/>
              </a:solidFill>
              <a:ln w="6350" cap="flat" cmpd="sng" algn="ctr">
                <a:solidFill>
                  <a:srgbClr val="800080"/>
                </a:solidFill>
                <a:prstDash val="dashDot"/>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algn="ctr">
                  <a:lnSpc>
                    <a:spcPct val="115000"/>
                  </a:lnSpc>
                  <a:spcAft>
                    <a:spcPts val="1000"/>
                  </a:spcAft>
                </a:pPr>
                <a:r>
                  <a:rPr lang="en-US" sz="2800" dirty="0">
                    <a:solidFill>
                      <a:srgbClr val="008080"/>
                    </a:solidFill>
                    <a:effectLst/>
                    <a:latin typeface="Georgia" panose="02040502050405020303" pitchFamily="18" charset="0"/>
                    <a:ea typeface="Calibri" panose="020F0502020204030204" pitchFamily="34" charset="0"/>
                    <a:cs typeface="Georgia" panose="02040502050405020303" pitchFamily="18" charset="0"/>
                  </a:rPr>
                  <a:t>1 Sam 20:5  </a:t>
                </a:r>
                <a:r>
                  <a:rPr lang="en-US" sz="2800" dirty="0">
                    <a:solidFill>
                      <a:srgbClr val="E36C0A"/>
                    </a:solidFill>
                    <a:effectLst/>
                    <a:latin typeface="Georgia" panose="02040502050405020303" pitchFamily="18" charset="0"/>
                    <a:ea typeface="Calibri" panose="020F0502020204030204" pitchFamily="34" charset="0"/>
                    <a:cs typeface="Georgia" panose="02040502050405020303" pitchFamily="18" charset="0"/>
                  </a:rPr>
                  <a:t>And </a:t>
                </a:r>
                <a:r>
                  <a:rPr lang="en-US" sz="2800" b="1" i="1" u="heavy" dirty="0" err="1">
                    <a:solidFill>
                      <a:srgbClr val="9900FF"/>
                    </a:solidFill>
                    <a:effectLst/>
                    <a:uFill>
                      <a:solidFill>
                        <a:srgbClr val="FF00FF"/>
                      </a:solidFill>
                    </a:uFill>
                    <a:latin typeface="Georgia" panose="02040502050405020303" pitchFamily="18" charset="0"/>
                    <a:ea typeface="Calibri" panose="020F0502020204030204" pitchFamily="34" charset="0"/>
                    <a:cs typeface="Georgia" panose="02040502050405020303" pitchFamily="18" charset="0"/>
                  </a:rPr>
                  <a:t>Dawid</a:t>
                </a:r>
                <a:r>
                  <a:rPr lang="en-US" sz="2800" b="1" i="1" u="heavy" dirty="0">
                    <a:solidFill>
                      <a:srgbClr val="9900FF"/>
                    </a:solidFill>
                    <a:effectLst/>
                    <a:uFill>
                      <a:solidFill>
                        <a:srgbClr val="FF00FF"/>
                      </a:solidFill>
                    </a:uFill>
                    <a:latin typeface="TITUS Cyberbit Basic" panose="02020603050405020304" pitchFamily="18" charset="0"/>
                    <a:ea typeface="Calibri" panose="020F0502020204030204" pitchFamily="34" charset="0"/>
                    <a:cs typeface="Arial" panose="020B0604020202020204" pitchFamily="34" charset="0"/>
                  </a:rPr>
                  <a:t>̱</a:t>
                </a:r>
                <a:r>
                  <a:rPr lang="en-US" sz="2800" u="heavy" dirty="0">
                    <a:solidFill>
                      <a:srgbClr val="E36C0A"/>
                    </a:solidFill>
                    <a:effectLst/>
                    <a:uFill>
                      <a:solidFill>
                        <a:srgbClr val="FF00FF"/>
                      </a:solidFill>
                    </a:uFill>
                    <a:latin typeface="Georgia" panose="02040502050405020303" pitchFamily="18" charset="0"/>
                    <a:ea typeface="TITUS Cyberbit Basic" panose="02020603050405020304" pitchFamily="18" charset="0"/>
                    <a:cs typeface="Georgia" panose="02040502050405020303" pitchFamily="18" charset="0"/>
                  </a:rPr>
                  <a:t> </a:t>
                </a:r>
                <a:r>
                  <a:rPr lang="en-US" sz="2800" u="heavy" dirty="0">
                    <a:solidFill>
                      <a:srgbClr val="00B0F0"/>
                    </a:solidFill>
                    <a:effectLst/>
                    <a:uFill>
                      <a:solidFill>
                        <a:srgbClr val="FF00FF"/>
                      </a:solidFill>
                    </a:uFill>
                    <a:latin typeface="Georgia" panose="02040502050405020303" pitchFamily="18" charset="0"/>
                    <a:ea typeface="TITUS Cyberbit Basic" panose="02020603050405020304" pitchFamily="18" charset="0"/>
                    <a:cs typeface="Georgia" panose="02040502050405020303" pitchFamily="18" charset="0"/>
                  </a:rPr>
                  <a:t>said</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to </a:t>
                </a:r>
                <a:r>
                  <a:rPr lang="en-US" sz="2800" dirty="0" err="1">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Yehonathan</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“See, </a:t>
                </a:r>
                <a:r>
                  <a:rPr lang="en-US" sz="2800" b="1" i="1" dirty="0">
                    <a:solidFill>
                      <a:srgbClr val="FF0066"/>
                    </a:solidFill>
                    <a:effectLst/>
                    <a:latin typeface="Georgia" panose="02040502050405020303" pitchFamily="18" charset="0"/>
                    <a:ea typeface="TITUS Cyberbit Basic" panose="02020603050405020304" pitchFamily="18" charset="0"/>
                    <a:cs typeface="Georgia" panose="02040502050405020303" pitchFamily="18" charset="0"/>
                  </a:rPr>
                  <a:t>tomorrow</a:t>
                </a:r>
                <a:r>
                  <a:rPr lang="en-US" sz="2800" dirty="0">
                    <a:solidFill>
                      <a:srgbClr val="00B050"/>
                    </a:solidFill>
                    <a:effectLst/>
                    <a:latin typeface="Georgia" panose="02040502050405020303" pitchFamily="18" charset="0"/>
                    <a:ea typeface="TITUS Cyberbit Basic" panose="02020603050405020304" pitchFamily="18" charset="0"/>
                    <a:cs typeface="Georgia" panose="02040502050405020303" pitchFamily="18" charset="0"/>
                  </a:rPr>
                  <a:t> is the</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00B050"/>
                    </a:solidFill>
                    <a:effectLst/>
                    <a:latin typeface="Georgia" panose="02040502050405020303" pitchFamily="18" charset="0"/>
                    <a:ea typeface="TITUS Cyberbit Basic" panose="02020603050405020304" pitchFamily="18" charset="0"/>
                    <a:cs typeface="Georgia" panose="02040502050405020303" pitchFamily="18" charset="0"/>
                  </a:rPr>
                  <a:t>New</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tx1">
                        <a:lumMod val="95000"/>
                        <a:lumOff val="5000"/>
                      </a:schemeClr>
                    </a:solidFill>
                    <a:effectLst/>
                    <a:latin typeface="Georgia" panose="02040502050405020303" pitchFamily="18" charset="0"/>
                    <a:ea typeface="TITUS Cyberbit Basic" panose="02020603050405020304" pitchFamily="18" charset="0"/>
                    <a:cs typeface="Georgia" panose="02040502050405020303" pitchFamily="18" charset="0"/>
                  </a:rPr>
                  <a:t>Moon</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t>
                </a:r>
                <a:r>
                  <a:rPr lang="en-US" sz="28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Month - </a:t>
                </a:r>
                <a:r>
                  <a:rPr lang="en-US" sz="2800"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chodesh</a:t>
                </a:r>
                <a:r>
                  <a:rPr lang="en-US" sz="2800" dirty="0">
                    <a:solidFill>
                      <a:srgbClr val="00B050"/>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and I ought to sit </a:t>
                </a: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with </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the sovereign to eat</a:t>
                </a: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But let </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me go, and I shall </a:t>
                </a: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hide        </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in </a:t>
                </a: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the field</a:t>
                </a:r>
                <a:b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b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u="sng"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until the</a:t>
                </a:r>
                <a:r>
                  <a:rPr lang="en-US" sz="2800" dirty="0" smtClean="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a:r>
                <a:r>
                  <a:rPr lang="en-US" sz="2800" b="1" i="1" dirty="0">
                    <a:solidFill>
                      <a:srgbClr val="FF0066"/>
                    </a:solidFill>
                    <a:effectLst/>
                    <a:latin typeface="Georgia" panose="02040502050405020303" pitchFamily="18" charset="0"/>
                    <a:ea typeface="TITUS Cyberbit Basic" panose="02020603050405020304" pitchFamily="18" charset="0"/>
                    <a:cs typeface="Georgia" panose="02040502050405020303" pitchFamily="18" charset="0"/>
                  </a:rPr>
                  <a:t>third day</a:t>
                </a:r>
                <a:r>
                  <a:rPr lang="en-US" sz="2800" dirty="0">
                    <a:solidFill>
                      <a:srgbClr val="E36C0A"/>
                    </a:solidFill>
                    <a:effectLst/>
                    <a:latin typeface="Georgia" panose="02040502050405020303" pitchFamily="18" charset="0"/>
                    <a:ea typeface="TITUS Cyberbit Basic" panose="02020603050405020304" pitchFamily="18" charset="0"/>
                    <a:cs typeface="Georgia" panose="02040502050405020303" pitchFamily="18" charset="0"/>
                  </a:rPr>
                  <a:t> at evening.</a:t>
                </a:r>
                <a:endPar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Straight Arrow Connector 24"/>
              <p:cNvCxnSpPr/>
              <p:nvPr/>
            </p:nvCxnSpPr>
            <p:spPr>
              <a:xfrm flipH="1">
                <a:off x="2226949" y="1808475"/>
                <a:ext cx="22903" cy="449756"/>
              </a:xfrm>
              <a:prstGeom prst="straightConnector1">
                <a:avLst/>
              </a:prstGeom>
              <a:noFill/>
              <a:ln w="76200" cap="flat" cmpd="sng" algn="ctr">
                <a:solidFill>
                  <a:srgbClr val="9900CC"/>
                </a:solidFill>
                <a:prstDash val="solid"/>
                <a:tailEnd type="arrow"/>
              </a:ln>
              <a:effectLst/>
              <a:scene3d>
                <a:camera prst="orthographicFront"/>
                <a:lightRig rig="threePt" dir="t"/>
              </a:scene3d>
              <a:sp3d>
                <a:bevelT/>
              </a:sp3d>
            </p:spPr>
          </p:cxnSp>
          <p:cxnSp>
            <p:nvCxnSpPr>
              <p:cNvPr id="28" name="Straight Arrow Connector 27"/>
              <p:cNvCxnSpPr/>
              <p:nvPr/>
            </p:nvCxnSpPr>
            <p:spPr>
              <a:xfrm flipH="1">
                <a:off x="33127" y="1166417"/>
                <a:ext cx="409979" cy="1047962"/>
              </a:xfrm>
              <a:prstGeom prst="straightConnector1">
                <a:avLst/>
              </a:prstGeom>
              <a:noFill/>
              <a:ln w="76200" cap="flat" cmpd="sng" algn="ctr">
                <a:solidFill>
                  <a:srgbClr val="9900CC"/>
                </a:solidFill>
                <a:prstDash val="solid"/>
                <a:tailEnd type="arrow"/>
              </a:ln>
              <a:effectLst/>
              <a:scene3d>
                <a:camera prst="orthographicFront"/>
                <a:lightRig rig="threePt" dir="t"/>
              </a:scene3d>
              <a:sp3d>
                <a:bevelT/>
              </a:sp3d>
            </p:spPr>
          </p:cxnSp>
          <p:cxnSp>
            <p:nvCxnSpPr>
              <p:cNvPr id="27" name="Straight Arrow Connector 26"/>
              <p:cNvCxnSpPr/>
              <p:nvPr/>
            </p:nvCxnSpPr>
            <p:spPr>
              <a:xfrm flipH="1" flipV="1">
                <a:off x="-828843" y="-100920"/>
                <a:ext cx="1978816" cy="26108"/>
              </a:xfrm>
              <a:prstGeom prst="straightConnector1">
                <a:avLst/>
              </a:prstGeom>
              <a:noFill/>
              <a:ln w="76200" cap="flat" cmpd="sng" algn="ctr">
                <a:solidFill>
                  <a:srgbClr val="0000CC"/>
                </a:solidFill>
                <a:prstDash val="solid"/>
                <a:tailEnd type="arrow"/>
              </a:ln>
              <a:effectLst/>
              <a:scene3d>
                <a:camera prst="orthographicFront"/>
                <a:lightRig rig="threePt" dir="t"/>
              </a:scene3d>
              <a:sp3d>
                <a:bevelT/>
              </a:sp3d>
            </p:spPr>
          </p:cxnSp>
          <p:cxnSp>
            <p:nvCxnSpPr>
              <p:cNvPr id="26" name="Straight Connector 25"/>
              <p:cNvCxnSpPr/>
              <p:nvPr/>
            </p:nvCxnSpPr>
            <p:spPr>
              <a:xfrm flipH="1">
                <a:off x="4728654" y="821724"/>
                <a:ext cx="266347" cy="708643"/>
              </a:xfrm>
              <a:prstGeom prst="line">
                <a:avLst/>
              </a:prstGeom>
              <a:noFill/>
              <a:ln w="76200" cap="flat" cmpd="sng" algn="ctr">
                <a:solidFill>
                  <a:srgbClr val="9900CC"/>
                </a:solidFill>
                <a:prstDash val="solid"/>
                <a:headEnd type="oval" w="med" len="med"/>
                <a:tailEnd type="oval" w="med" len="med"/>
              </a:ln>
              <a:effectLst/>
              <a:scene3d>
                <a:camera prst="orthographicFront"/>
                <a:lightRig rig="threePt" dir="t"/>
              </a:scene3d>
              <a:sp3d>
                <a:bevelT/>
              </a:sp3d>
            </p:spPr>
          </p:cxnSp>
        </p:grpSp>
        <p:cxnSp>
          <p:nvCxnSpPr>
            <p:cNvPr id="22" name="Straight Connector 21"/>
            <p:cNvCxnSpPr/>
            <p:nvPr/>
          </p:nvCxnSpPr>
          <p:spPr>
            <a:xfrm flipH="1" flipV="1">
              <a:off x="329345" y="1508209"/>
              <a:ext cx="4312158" cy="22158"/>
            </a:xfrm>
            <a:prstGeom prst="line">
              <a:avLst/>
            </a:prstGeom>
            <a:noFill/>
            <a:ln w="76200" cap="flat" cmpd="sng" algn="ctr">
              <a:solidFill>
                <a:srgbClr val="9900CC"/>
              </a:solidFill>
              <a:prstDash val="solid"/>
            </a:ln>
            <a:effectLst/>
            <a:scene3d>
              <a:camera prst="orthographicFront"/>
              <a:lightRig rig="threePt" dir="t"/>
            </a:scene3d>
            <a:sp3d>
              <a:bevelT/>
            </a:sp3d>
          </p:spPr>
        </p:cxnSp>
      </p:grpSp>
      <p:cxnSp>
        <p:nvCxnSpPr>
          <p:cNvPr id="64" name="Straight Connector 63"/>
          <p:cNvCxnSpPr/>
          <p:nvPr/>
        </p:nvCxnSpPr>
        <p:spPr>
          <a:xfrm>
            <a:off x="5036457" y="2791730"/>
            <a:ext cx="439506" cy="793133"/>
          </a:xfrm>
          <a:prstGeom prst="line">
            <a:avLst/>
          </a:prstGeom>
          <a:ln w="76200">
            <a:solidFill>
              <a:srgbClr val="0000CC"/>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57055" y="4315692"/>
            <a:ext cx="894012" cy="0"/>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961154" y="111371"/>
            <a:ext cx="10753326" cy="718345"/>
          </a:xfrm>
          <a:prstGeom prst="rect">
            <a:avLst/>
          </a:prstGeom>
          <a:blipFill>
            <a:blip r:embed="rId3"/>
            <a:tile tx="0" ty="0" sx="100000" sy="100000" flip="none" algn="tl"/>
          </a:blipFill>
          <a:ln w="57150">
            <a:solidFill>
              <a:schemeClr val="accent4">
                <a:lumMod val="75000"/>
              </a:schemeClr>
            </a:solidFill>
          </a:ln>
          <a:scene3d>
            <a:camera prst="orthographicFront"/>
            <a:lightRig rig="threePt" dir="t"/>
          </a:scene3d>
          <a:sp3d>
            <a:bevelT/>
          </a:sp3d>
        </p:spPr>
        <p:txBody>
          <a:bodyPr vert="horz" lIns="91440" tIns="45720" rIns="91440" bIns="45720" rtlCol="0" anchor="ctr">
            <a:normAutofit fontScale="90000" lnSpcReduction="10000"/>
            <a:sp3d extrusionH="57150">
              <a:bevelT w="38100" h="38100"/>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b="1" dirty="0" smtClean="0">
                <a:ln>
                  <a:solidFill>
                    <a:srgbClr val="CC00FF"/>
                  </a:solidFill>
                </a:ln>
                <a:solidFill>
                  <a:srgbClr val="90F1FE"/>
                </a:solidFill>
                <a:latin typeface="Comic Sans MS" panose="030F0702030302020204" pitchFamily="66" charset="0"/>
              </a:rPr>
              <a:t>THE familiar Calendar view</a:t>
            </a:r>
            <a:endParaRPr lang="en-US" b="1" dirty="0">
              <a:ln>
                <a:solidFill>
                  <a:srgbClr val="CC00FF"/>
                </a:solidFill>
              </a:ln>
              <a:solidFill>
                <a:srgbClr val="90F1FE"/>
              </a:solidFill>
              <a:latin typeface="Comic Sans MS" panose="030F0702030302020204" pitchFamily="66" charset="0"/>
            </a:endParaRPr>
          </a:p>
        </p:txBody>
      </p:sp>
    </p:spTree>
    <p:extLst>
      <p:ext uri="{BB962C8B-B14F-4D97-AF65-F5344CB8AC3E}">
        <p14:creationId xmlns:p14="http://schemas.microsoft.com/office/powerpoint/2010/main" val="171525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accent2"/>
                </a:solidFill>
              </a:rPr>
              <a:t>22</a:t>
            </a:fld>
            <a:endParaRPr lang="en-US" b="1" dirty="0">
              <a:solidFill>
                <a:schemeClr val="accent2"/>
              </a:solidFill>
            </a:endParaRPr>
          </a:p>
        </p:txBody>
      </p:sp>
      <p:sp>
        <p:nvSpPr>
          <p:cNvPr id="7" name="Content Placeholder 2"/>
          <p:cNvSpPr txBox="1">
            <a:spLocks/>
          </p:cNvSpPr>
          <p:nvPr/>
        </p:nvSpPr>
        <p:spPr>
          <a:xfrm>
            <a:off x="2529840" y="1676400"/>
            <a:ext cx="9584290" cy="475488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Will </a:t>
            </a:r>
            <a:r>
              <a:rPr lang="en-US" sz="4800" dirty="0" err="1" smtClean="0">
                <a:solidFill>
                  <a:schemeClr val="accent2"/>
                </a:solidFill>
              </a:rPr>
              <a:t>jonathan</a:t>
            </a:r>
            <a:r>
              <a:rPr lang="en-US" sz="4800" dirty="0" smtClean="0">
                <a:solidFill>
                  <a:schemeClr val="accent2"/>
                </a:solidFill>
              </a:rPr>
              <a:t> become a </a:t>
            </a:r>
            <a:r>
              <a:rPr lang="en-US" sz="4800" dirty="0" smtClean="0">
                <a:solidFill>
                  <a:srgbClr val="FF00FF"/>
                </a:solidFill>
              </a:rPr>
              <a:t>2</a:t>
            </a:r>
            <a:r>
              <a:rPr lang="en-US" sz="4800" baseline="30000" dirty="0" smtClean="0">
                <a:solidFill>
                  <a:srgbClr val="FF00FF"/>
                </a:solidFill>
              </a:rPr>
              <a:t>nd</a:t>
            </a:r>
            <a:r>
              <a:rPr lang="en-US" sz="4800" dirty="0" smtClean="0">
                <a:solidFill>
                  <a:srgbClr val="FF00FF"/>
                </a:solidFill>
              </a:rPr>
              <a:t> witness </a:t>
            </a:r>
            <a:br>
              <a:rPr lang="en-US" sz="4800" dirty="0" smtClean="0">
                <a:solidFill>
                  <a:srgbClr val="FF00FF"/>
                </a:solidFill>
              </a:rPr>
            </a:br>
            <a:r>
              <a:rPr lang="en-US" sz="4800" dirty="0" smtClean="0">
                <a:solidFill>
                  <a:schemeClr val="accent2"/>
                </a:solidFill>
              </a:rPr>
              <a:t>to David’s identification of </a:t>
            </a:r>
            <a:br>
              <a:rPr lang="en-US" sz="4800" dirty="0" smtClean="0">
                <a:solidFill>
                  <a:schemeClr val="accent2"/>
                </a:solidFill>
              </a:rPr>
            </a:br>
            <a:r>
              <a:rPr lang="en-US" sz="4800" dirty="0" smtClean="0">
                <a:solidFill>
                  <a:schemeClr val="accent2"/>
                </a:solidFill>
              </a:rPr>
              <a:t>the </a:t>
            </a:r>
            <a:r>
              <a:rPr lang="en-US" sz="4800" dirty="0" smtClean="0">
                <a:solidFill>
                  <a:srgbClr val="00B050"/>
                </a:solidFill>
              </a:rPr>
              <a:t>new month cycle?</a:t>
            </a:r>
            <a:endParaRPr lang="en-US" sz="4800" dirty="0" smtClean="0">
              <a:ln>
                <a:solidFill>
                  <a:schemeClr val="tx2"/>
                </a:solidFill>
              </a:ln>
              <a:solidFill>
                <a:srgbClr val="00B050"/>
              </a:solidFill>
              <a:effectLst>
                <a:glow rad="228600">
                  <a:schemeClr val="accent3">
                    <a:satMod val="175000"/>
                    <a:alpha val="40000"/>
                  </a:schemeClr>
                </a:glow>
              </a:effectLst>
            </a:endParaRPr>
          </a:p>
        </p:txBody>
      </p:sp>
      <p:sp>
        <p:nvSpPr>
          <p:cNvPr id="9" name="TextBox 8"/>
          <p:cNvSpPr txBox="1"/>
          <p:nvPr/>
        </p:nvSpPr>
        <p:spPr>
          <a:xfrm>
            <a:off x="-457200" y="2759131"/>
            <a:ext cx="2987040" cy="160043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#2</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43200" y="440358"/>
            <a:ext cx="894421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 Carefully</a:t>
            </a:r>
            <a:endParaRPr lang="en-US" sz="4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2410266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45000"/>
              </a:schemeClr>
            </a:gs>
            <a:gs pos="50000">
              <a:schemeClr val="accent1">
                <a:tint val="44500"/>
                <a:satMod val="160000"/>
                <a:alpha val="38000"/>
              </a:schemeClr>
            </a:gs>
            <a:gs pos="100000">
              <a:schemeClr val="accent1">
                <a:tint val="23500"/>
                <a:satMod val="160000"/>
                <a:alpha val="35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91" y="1011383"/>
            <a:ext cx="10875818" cy="5611090"/>
          </a:xfrm>
          <a:noFill/>
          <a:ln w="9525">
            <a:noFill/>
          </a:ln>
        </p:spPr>
        <p:txBody>
          <a:bodyPr>
            <a:noAutofit/>
            <a:scene3d>
              <a:camera prst="orthographicFront"/>
              <a:lightRig rig="threePt" dir="t"/>
            </a:scene3d>
            <a:sp3d extrusionH="57150">
              <a:bevelT w="38100" h="38100"/>
            </a:sp3d>
          </a:bodyPr>
          <a:lstStyle/>
          <a:p>
            <a:r>
              <a:rPr lang="en-US" sz="2800" dirty="0" smtClean="0">
                <a:solidFill>
                  <a:srgbClr val="008080"/>
                </a:solidFill>
                <a:latin typeface="Georgia" panose="02040502050405020303" pitchFamily="18" charset="0"/>
              </a:rPr>
              <a:t>1 Sam 20:11</a:t>
            </a:r>
            <a:r>
              <a:rPr lang="en-US" sz="2800" dirty="0" smtClean="0">
                <a:latin typeface="Century Gothic" panose="020B0502020202020204" pitchFamily="34" charset="0"/>
              </a:rPr>
              <a:t>	</a:t>
            </a:r>
            <a:r>
              <a:rPr lang="en-US" sz="2800" dirty="0" smtClean="0">
                <a:solidFill>
                  <a:schemeClr val="tx1">
                    <a:lumMod val="95000"/>
                    <a:lumOff val="5000"/>
                  </a:schemeClr>
                </a:solidFill>
                <a:latin typeface="Georgia" panose="02040502050405020303" pitchFamily="18" charset="0"/>
              </a:rPr>
              <a:t>And </a:t>
            </a:r>
            <a:r>
              <a:rPr lang="en-US" sz="2800" dirty="0" err="1" smtClean="0">
                <a:solidFill>
                  <a:schemeClr val="tx1">
                    <a:lumMod val="95000"/>
                    <a:lumOff val="5000"/>
                  </a:schemeClr>
                </a:solidFill>
                <a:latin typeface="Georgia" panose="02040502050405020303" pitchFamily="18" charset="0"/>
              </a:rPr>
              <a:t>Yehonathan</a:t>
            </a:r>
            <a:r>
              <a:rPr lang="en-US" sz="2800" dirty="0" smtClean="0">
                <a:solidFill>
                  <a:schemeClr val="tx1">
                    <a:lumMod val="95000"/>
                    <a:lumOff val="5000"/>
                  </a:schemeClr>
                </a:solidFill>
                <a:latin typeface="Georgia" panose="02040502050405020303" pitchFamily="18" charset="0"/>
              </a:rPr>
              <a:t> said to </a:t>
            </a:r>
            <a:r>
              <a:rPr lang="en-US" sz="2800" dirty="0" err="1" smtClean="0">
                <a:solidFill>
                  <a:schemeClr val="tx1">
                    <a:lumMod val="95000"/>
                    <a:lumOff val="5000"/>
                  </a:schemeClr>
                </a:solidFill>
                <a:latin typeface="Georgia" panose="02040502050405020303" pitchFamily="18" charset="0"/>
              </a:rPr>
              <a:t>Dawid</a:t>
            </a:r>
            <a:r>
              <a:rPr lang="en-US" sz="2800" dirty="0" smtClean="0">
                <a:solidFill>
                  <a:schemeClr val="tx1">
                    <a:lumMod val="95000"/>
                    <a:lumOff val="5000"/>
                  </a:schemeClr>
                </a:solidFill>
                <a:latin typeface="Georgia" panose="02040502050405020303" pitchFamily="18" charset="0"/>
              </a:rPr>
              <a:t>̱, “Come, and let us go out into the field.”  And they both went out into the field. </a:t>
            </a:r>
          </a:p>
          <a:p>
            <a:r>
              <a:rPr lang="en-US" sz="2800" dirty="0" smtClean="0">
                <a:solidFill>
                  <a:srgbClr val="008080"/>
                </a:solidFill>
                <a:latin typeface="Georgia" panose="02040502050405020303" pitchFamily="18" charset="0"/>
              </a:rPr>
              <a:t>1 Sam 20:12</a:t>
            </a:r>
            <a:r>
              <a:rPr lang="en-US" sz="2800" dirty="0" smtClean="0">
                <a:latin typeface="Century Gothic" panose="020B0502020202020204" pitchFamily="34" charset="0"/>
              </a:rPr>
              <a:t>	</a:t>
            </a:r>
            <a:r>
              <a:rPr lang="en-US" sz="2800" dirty="0" smtClean="0">
                <a:solidFill>
                  <a:schemeClr val="tx1">
                    <a:lumMod val="95000"/>
                    <a:lumOff val="5000"/>
                  </a:schemeClr>
                </a:solidFill>
                <a:latin typeface="Georgia" panose="02040502050405020303" pitchFamily="18" charset="0"/>
              </a:rPr>
              <a:t>And </a:t>
            </a:r>
            <a:r>
              <a:rPr lang="en-US" sz="2800" dirty="0" err="1" smtClean="0">
                <a:solidFill>
                  <a:schemeClr val="tx1">
                    <a:lumMod val="95000"/>
                    <a:lumOff val="5000"/>
                  </a:schemeClr>
                </a:solidFill>
                <a:latin typeface="Georgia" panose="02040502050405020303" pitchFamily="18" charset="0"/>
              </a:rPr>
              <a:t>Yehonathan</a:t>
            </a:r>
            <a:r>
              <a:rPr lang="en-US" sz="2800" dirty="0" smtClean="0">
                <a:solidFill>
                  <a:schemeClr val="tx1">
                    <a:lumMod val="95000"/>
                    <a:lumOff val="5000"/>
                  </a:schemeClr>
                </a:solidFill>
                <a:latin typeface="Georgia" panose="02040502050405020303" pitchFamily="18" charset="0"/>
              </a:rPr>
              <a:t> said to </a:t>
            </a:r>
            <a:r>
              <a:rPr lang="en-US" sz="2800" dirty="0" err="1" smtClean="0">
                <a:solidFill>
                  <a:schemeClr val="tx1">
                    <a:lumMod val="95000"/>
                    <a:lumOff val="5000"/>
                  </a:schemeClr>
                </a:solidFill>
                <a:latin typeface="Georgia" panose="02040502050405020303" pitchFamily="18" charset="0"/>
              </a:rPr>
              <a:t>Dawid</a:t>
            </a:r>
            <a:r>
              <a:rPr lang="en-US" sz="2800" dirty="0" smtClean="0">
                <a:solidFill>
                  <a:schemeClr val="tx1">
                    <a:lumMod val="95000"/>
                    <a:lumOff val="5000"/>
                  </a:schemeClr>
                </a:solidFill>
                <a:latin typeface="Georgia" panose="02040502050405020303" pitchFamily="18" charset="0"/>
              </a:rPr>
              <a:t>̱, </a:t>
            </a:r>
            <a:r>
              <a:rPr lang="en-US" sz="2800" b="1" dirty="0" smtClean="0">
                <a:solidFill>
                  <a:srgbClr val="0000CC"/>
                </a:solidFill>
                <a:latin typeface="Georgia" panose="02040502050405020303" pitchFamily="18" charset="0"/>
              </a:rPr>
              <a:t>“</a:t>
            </a:r>
            <a:r>
              <a:rPr lang="he-IL" sz="2800" b="1" dirty="0" smtClean="0">
                <a:solidFill>
                  <a:srgbClr val="0000CC"/>
                </a:solidFill>
                <a:latin typeface="Georgia" panose="02040502050405020303" pitchFamily="18" charset="0"/>
              </a:rPr>
              <a:t>יהוה</a:t>
            </a:r>
            <a:r>
              <a:rPr lang="en-US" sz="2800" dirty="0" smtClean="0">
                <a:solidFill>
                  <a:schemeClr val="tx1">
                    <a:lumMod val="95000"/>
                    <a:lumOff val="5000"/>
                  </a:schemeClr>
                </a:solidFill>
                <a:latin typeface="Georgia" panose="02040502050405020303" pitchFamily="18" charset="0"/>
              </a:rPr>
              <a:t> </a:t>
            </a:r>
            <a:r>
              <a:rPr lang="en-US" sz="2800" dirty="0" smtClean="0">
                <a:solidFill>
                  <a:srgbClr val="0000CC"/>
                </a:solidFill>
                <a:latin typeface="Georgia" panose="02040502050405020303" pitchFamily="18" charset="0"/>
              </a:rPr>
              <a:t>[Yahuah] </a:t>
            </a:r>
            <a:r>
              <a:rPr lang="en-US" sz="2800" dirty="0" smtClean="0">
                <a:solidFill>
                  <a:schemeClr val="tx1">
                    <a:lumMod val="95000"/>
                    <a:lumOff val="5000"/>
                  </a:schemeClr>
                </a:solidFill>
                <a:latin typeface="Georgia" panose="02040502050405020303" pitchFamily="18" charset="0"/>
              </a:rPr>
              <a:t>Elohim of </a:t>
            </a:r>
            <a:r>
              <a:rPr lang="en-US" sz="2800" dirty="0" err="1" smtClean="0">
                <a:solidFill>
                  <a:schemeClr val="tx1">
                    <a:lumMod val="95000"/>
                    <a:lumOff val="5000"/>
                  </a:schemeClr>
                </a:solidFill>
                <a:latin typeface="Georgia" panose="02040502050405020303" pitchFamily="18" charset="0"/>
              </a:rPr>
              <a:t>Yisra’ĕl</a:t>
            </a:r>
            <a:r>
              <a:rPr lang="en-US" sz="2800" dirty="0" smtClean="0">
                <a:solidFill>
                  <a:schemeClr val="tx1">
                    <a:lumMod val="95000"/>
                    <a:lumOff val="5000"/>
                  </a:schemeClr>
                </a:solidFill>
                <a:latin typeface="Georgia" panose="02040502050405020303" pitchFamily="18" charset="0"/>
              </a:rPr>
              <a:t> be witness!  When I search out my father sometime </a:t>
            </a:r>
            <a:r>
              <a:rPr lang="en-US" sz="2800" b="1" dirty="0" smtClean="0">
                <a:solidFill>
                  <a:schemeClr val="tx1">
                    <a:lumMod val="95000"/>
                    <a:lumOff val="5000"/>
                  </a:schemeClr>
                </a:solidFill>
                <a:effectLst>
                  <a:glow rad="127000">
                    <a:srgbClr val="FFFF00"/>
                  </a:glow>
                </a:effectLst>
                <a:latin typeface="Georgia" panose="02040502050405020303" pitchFamily="18" charset="0"/>
              </a:rPr>
              <a:t>tomorrow</a:t>
            </a:r>
            <a:r>
              <a:rPr lang="en-US" sz="2800" dirty="0" smtClean="0">
                <a:solidFill>
                  <a:schemeClr val="tx1">
                    <a:lumMod val="95000"/>
                    <a:lumOff val="5000"/>
                  </a:schemeClr>
                </a:solidFill>
                <a:latin typeface="Georgia" panose="02040502050405020303" pitchFamily="18" charset="0"/>
              </a:rPr>
              <a:t> </a:t>
            </a:r>
            <a:r>
              <a:rPr lang="en-US" sz="2800" dirty="0" smtClean="0">
                <a:solidFill>
                  <a:srgbClr val="FF0066"/>
                </a:solidFill>
                <a:latin typeface="Georgia" panose="02040502050405020303" pitchFamily="18" charset="0"/>
              </a:rPr>
              <a:t>[</a:t>
            </a:r>
            <a:r>
              <a:rPr lang="en-US" sz="2800" dirty="0" err="1" smtClean="0">
                <a:solidFill>
                  <a:srgbClr val="FF0066"/>
                </a:solidFill>
                <a:latin typeface="Georgia" panose="02040502050405020303" pitchFamily="18" charset="0"/>
              </a:rPr>
              <a:t>chodesh</a:t>
            </a:r>
            <a:r>
              <a:rPr lang="en-US" sz="2800" dirty="0" smtClean="0">
                <a:solidFill>
                  <a:srgbClr val="FF0066"/>
                </a:solidFill>
                <a:latin typeface="Georgia" panose="02040502050405020303" pitchFamily="18" charset="0"/>
              </a:rPr>
              <a:t>/new month cycle], </a:t>
            </a:r>
          </a:p>
          <a:p>
            <a:endParaRPr lang="en-US" sz="2800" dirty="0" smtClean="0">
              <a:solidFill>
                <a:schemeClr val="tx1">
                  <a:lumMod val="95000"/>
                  <a:lumOff val="5000"/>
                </a:schemeClr>
              </a:solidFill>
              <a:latin typeface="Georgia" panose="02040502050405020303" pitchFamily="18" charset="0"/>
            </a:endParaRPr>
          </a:p>
          <a:p>
            <a:pPr marL="0" indent="0">
              <a:buNone/>
            </a:pPr>
            <a:r>
              <a:rPr lang="en-US" sz="2800" dirty="0" smtClean="0">
                <a:solidFill>
                  <a:schemeClr val="tx1">
                    <a:lumMod val="95000"/>
                    <a:lumOff val="5000"/>
                  </a:schemeClr>
                </a:solidFill>
                <a:latin typeface="Georgia" panose="02040502050405020303" pitchFamily="18" charset="0"/>
              </a:rPr>
              <a:t>   </a:t>
            </a:r>
            <a:r>
              <a:rPr lang="en-US" sz="2800" i="1" dirty="0" smtClean="0">
                <a:solidFill>
                  <a:schemeClr val="tx1">
                    <a:lumMod val="95000"/>
                    <a:lumOff val="5000"/>
                  </a:schemeClr>
                </a:solidFill>
                <a:latin typeface="Georgia" panose="02040502050405020303" pitchFamily="18" charset="0"/>
              </a:rPr>
              <a:t>or</a:t>
            </a:r>
            <a:r>
              <a:rPr lang="en-US" sz="2800" dirty="0" smtClean="0">
                <a:solidFill>
                  <a:schemeClr val="tx1">
                    <a:lumMod val="95000"/>
                    <a:lumOff val="5000"/>
                  </a:schemeClr>
                </a:solidFill>
                <a:latin typeface="Georgia" panose="02040502050405020303" pitchFamily="18" charset="0"/>
              </a:rPr>
              <a:t> the </a:t>
            </a:r>
            <a:r>
              <a:rPr lang="en-US" sz="2800" b="1" dirty="0" smtClean="0">
                <a:solidFill>
                  <a:schemeClr val="tx1">
                    <a:lumMod val="95000"/>
                    <a:lumOff val="5000"/>
                  </a:schemeClr>
                </a:solidFill>
                <a:effectLst>
                  <a:glow rad="127000">
                    <a:srgbClr val="FFFF00"/>
                  </a:glow>
                </a:effectLst>
                <a:latin typeface="Georgia" panose="02040502050405020303" pitchFamily="18" charset="0"/>
              </a:rPr>
              <a:t>third </a:t>
            </a:r>
            <a:r>
              <a:rPr lang="en-US" sz="2800" b="1" i="1" dirty="0" smtClean="0">
                <a:solidFill>
                  <a:schemeClr val="tx1">
                    <a:lumMod val="95000"/>
                    <a:lumOff val="5000"/>
                  </a:schemeClr>
                </a:solidFill>
                <a:effectLst>
                  <a:glow rad="127000">
                    <a:srgbClr val="FFFF00"/>
                  </a:glow>
                </a:effectLst>
                <a:latin typeface="Georgia" panose="02040502050405020303" pitchFamily="18" charset="0"/>
              </a:rPr>
              <a:t>day,</a:t>
            </a:r>
            <a:r>
              <a:rPr lang="en-US" sz="2800" b="1" dirty="0" smtClean="0">
                <a:solidFill>
                  <a:schemeClr val="tx1">
                    <a:lumMod val="95000"/>
                    <a:lumOff val="5000"/>
                  </a:schemeClr>
                </a:solidFill>
                <a:effectLst>
                  <a:glow rad="127000">
                    <a:srgbClr val="FFFF00"/>
                  </a:glow>
                </a:effectLst>
                <a:latin typeface="Georgia" panose="02040502050405020303" pitchFamily="18" charset="0"/>
              </a:rPr>
              <a:t> </a:t>
            </a:r>
            <a:r>
              <a:rPr lang="en-US" sz="2800" dirty="0" smtClean="0">
                <a:solidFill>
                  <a:schemeClr val="tx1">
                    <a:lumMod val="95000"/>
                    <a:lumOff val="5000"/>
                  </a:schemeClr>
                </a:solidFill>
                <a:latin typeface="Georgia" panose="02040502050405020303" pitchFamily="18" charset="0"/>
              </a:rPr>
              <a:t>and see if there is good toward </a:t>
            </a:r>
            <a:r>
              <a:rPr lang="en-US" sz="2800" dirty="0" err="1" smtClean="0">
                <a:solidFill>
                  <a:schemeClr val="tx1">
                    <a:lumMod val="95000"/>
                    <a:lumOff val="5000"/>
                  </a:schemeClr>
                </a:solidFill>
                <a:latin typeface="Georgia" panose="02040502050405020303" pitchFamily="18" charset="0"/>
              </a:rPr>
              <a:t>Dawid</a:t>
            </a:r>
            <a:r>
              <a:rPr lang="en-US" sz="2800" dirty="0" smtClean="0">
                <a:solidFill>
                  <a:schemeClr val="tx1">
                    <a:lumMod val="95000"/>
                    <a:lumOff val="5000"/>
                  </a:schemeClr>
                </a:solidFill>
                <a:latin typeface="Georgia" panose="02040502050405020303" pitchFamily="18" charset="0"/>
              </a:rPr>
              <a:t>̱, and I do</a:t>
            </a:r>
          </a:p>
          <a:p>
            <a:pPr marL="0" indent="0">
              <a:buNone/>
            </a:pPr>
            <a:endParaRPr lang="en-US" sz="2800" dirty="0">
              <a:solidFill>
                <a:schemeClr val="tx1">
                  <a:lumMod val="95000"/>
                  <a:lumOff val="5000"/>
                </a:schemeClr>
              </a:solidFill>
              <a:latin typeface="Georgia" panose="02040502050405020303" pitchFamily="18" charset="0"/>
            </a:endParaRPr>
          </a:p>
          <a:p>
            <a:pPr marL="0" indent="0">
              <a:buNone/>
            </a:pPr>
            <a:r>
              <a:rPr lang="en-US" sz="2800" dirty="0" smtClean="0">
                <a:solidFill>
                  <a:schemeClr val="tx1">
                    <a:lumMod val="95000"/>
                    <a:lumOff val="5000"/>
                  </a:schemeClr>
                </a:solidFill>
                <a:latin typeface="Georgia" panose="02040502050405020303" pitchFamily="18" charset="0"/>
              </a:rPr>
              <a:t>    </a:t>
            </a:r>
          </a:p>
          <a:p>
            <a:pPr marL="0" indent="0">
              <a:buNone/>
            </a:pPr>
            <a:r>
              <a:rPr lang="en-US" sz="2800" dirty="0" smtClean="0">
                <a:solidFill>
                  <a:schemeClr val="tx1">
                    <a:lumMod val="95000"/>
                    <a:lumOff val="5000"/>
                  </a:schemeClr>
                </a:solidFill>
                <a:latin typeface="Georgia" panose="02040502050405020303" pitchFamily="18" charset="0"/>
              </a:rPr>
              <a:t>    not send to you or disclose it to you, </a:t>
            </a:r>
          </a:p>
        </p:txBody>
      </p:sp>
      <p:sp>
        <p:nvSpPr>
          <p:cNvPr id="2" name="Slide Number Placeholder 1"/>
          <p:cNvSpPr>
            <a:spLocks noGrp="1"/>
          </p:cNvSpPr>
          <p:nvPr>
            <p:ph type="sldNum" sz="quarter" idx="12"/>
          </p:nvPr>
        </p:nvSpPr>
        <p:spPr>
          <a:xfrm>
            <a:off x="9051275" y="6221442"/>
            <a:ext cx="2819399" cy="345796"/>
          </a:xfrm>
        </p:spPr>
        <p:txBody>
          <a:bodyPr/>
          <a:lstStyle/>
          <a:p>
            <a:fld id="{71766878-3199-4EAB-94E7-2D6D11070E14}" type="slidenum">
              <a:rPr lang="en-US" b="1" smtClean="0">
                <a:solidFill>
                  <a:schemeClr val="tx1"/>
                </a:solidFill>
              </a:rPr>
              <a:pPr/>
              <a:t>23</a:t>
            </a:fld>
            <a:endParaRPr lang="en-US" b="1" dirty="0">
              <a:solidFill>
                <a:schemeClr val="tx1"/>
              </a:solidFill>
            </a:endParaRPr>
          </a:p>
        </p:txBody>
      </p:sp>
      <p:sp>
        <p:nvSpPr>
          <p:cNvPr id="7" name="Rectangle 6"/>
          <p:cNvSpPr/>
          <p:nvPr/>
        </p:nvSpPr>
        <p:spPr>
          <a:xfrm>
            <a:off x="110836" y="1119507"/>
            <a:ext cx="554182" cy="4890656"/>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r>
              <a:rPr lang="en-US" sz="2800" dirty="0" smtClean="0"/>
              <a:t> </a:t>
            </a:r>
            <a:r>
              <a:rPr lang="en-US" sz="2800" dirty="0" smtClean="0">
                <a:solidFill>
                  <a:srgbClr val="FFFF00"/>
                </a:solidFill>
                <a:effectLst>
                  <a:glow rad="228600">
                    <a:schemeClr val="accent4">
                      <a:satMod val="175000"/>
                      <a:alpha val="40000"/>
                    </a:schemeClr>
                  </a:glow>
                </a:effectLst>
              </a:rPr>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r>
              <a:rPr lang="en-US" sz="2800" dirty="0" smtClean="0"/>
              <a:t> 2</a:t>
            </a:r>
          </a:p>
          <a:p>
            <a:pPr algn="ctr"/>
            <a:endParaRPr lang="en-US" sz="2800" dirty="0" smtClean="0"/>
          </a:p>
          <a:p>
            <a:pPr algn="ctr"/>
            <a:r>
              <a:rPr lang="en-US" sz="2800" dirty="0" smtClean="0"/>
              <a:t> 3</a:t>
            </a:r>
            <a:endParaRPr lang="en-US" sz="2800" dirty="0"/>
          </a:p>
        </p:txBody>
      </p:sp>
      <p:sp>
        <p:nvSpPr>
          <p:cNvPr id="8" name="Bent Arrow 7"/>
          <p:cNvSpPr/>
          <p:nvPr/>
        </p:nvSpPr>
        <p:spPr>
          <a:xfrm rot="10800000">
            <a:off x="498762" y="3422073"/>
            <a:ext cx="3463638" cy="817416"/>
          </a:xfrm>
          <a:prstGeom prst="bentArrow">
            <a:avLst>
              <a:gd name="adj1" fmla="val 24027"/>
              <a:gd name="adj2" fmla="val 50000"/>
              <a:gd name="adj3" fmla="val 50000"/>
              <a:gd name="adj4" fmla="val 43750"/>
            </a:avLst>
          </a:prstGeom>
          <a:solidFill>
            <a:srgbClr val="FF0066"/>
          </a:soli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0800000">
            <a:off x="665017" y="4562298"/>
            <a:ext cx="2410692" cy="1187338"/>
          </a:xfrm>
          <a:prstGeom prst="bentArrow">
            <a:avLst>
              <a:gd name="adj1" fmla="val 16388"/>
              <a:gd name="adj2" fmla="val 22920"/>
              <a:gd name="adj3" fmla="val 45333"/>
              <a:gd name="adj4" fmla="val 43750"/>
            </a:avLst>
          </a:prstGeom>
          <a:solidFill>
            <a:srgbClr val="00FF00"/>
          </a:solidFill>
          <a:ln w="57150">
            <a:solidFill>
              <a:srgbClr val="CC00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1"/>
          <p:cNvSpPr txBox="1">
            <a:spLocks/>
          </p:cNvSpPr>
          <p:nvPr/>
        </p:nvSpPr>
        <p:spPr>
          <a:xfrm>
            <a:off x="4160520" y="4709160"/>
            <a:ext cx="7559039" cy="1055715"/>
          </a:xfrm>
          <a:prstGeom prst="rect">
            <a:avLst/>
          </a:prstGeom>
          <a:gradFill>
            <a:gsLst>
              <a:gs pos="0">
                <a:srgbClr val="FFC0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a:sp3d>
        </p:spPr>
        <p:txBody>
          <a:bodyPr vert="horz" lIns="91440" tIns="45720" rIns="91440" bIns="45720" rtlCol="0" anchor="t">
            <a:noAutofit/>
            <a:sp3d extrusionH="57150">
              <a:bevelT w="38100" h="38100"/>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dirty="0" smtClean="0">
                <a:solidFill>
                  <a:srgbClr val="0070C0"/>
                </a:solidFill>
                <a:latin typeface="Arial Rounded MT Bold" pitchFamily="34" charset="0"/>
              </a:rPr>
              <a:t>Where does the count begin for the </a:t>
            </a:r>
            <a:r>
              <a:rPr lang="en-US" sz="3600" b="1" dirty="0" smtClean="0">
                <a:solidFill>
                  <a:prstClr val="black"/>
                </a:solidFill>
                <a:effectLst>
                  <a:glow rad="127000">
                    <a:srgbClr val="00FF00"/>
                  </a:glow>
                </a:effectLst>
                <a:latin typeface="Arial Rounded MT Bold" pitchFamily="34" charset="0"/>
              </a:rPr>
              <a:t>3</a:t>
            </a:r>
            <a:r>
              <a:rPr lang="en-US" sz="3600" b="1" baseline="30000" dirty="0" smtClean="0">
                <a:solidFill>
                  <a:prstClr val="black"/>
                </a:solidFill>
                <a:effectLst>
                  <a:glow rad="127000">
                    <a:srgbClr val="00FF00"/>
                  </a:glow>
                </a:effectLst>
                <a:latin typeface="Arial Rounded MT Bold" pitchFamily="34" charset="0"/>
              </a:rPr>
              <a:t>rd</a:t>
            </a:r>
            <a:r>
              <a:rPr lang="en-US" sz="3600" dirty="0" smtClean="0">
                <a:solidFill>
                  <a:prstClr val="black"/>
                </a:solidFill>
                <a:latin typeface="Arial Rounded MT Bold" pitchFamily="34" charset="0"/>
              </a:rPr>
              <a:t> </a:t>
            </a:r>
            <a:r>
              <a:rPr lang="en-US" sz="3600" dirty="0" smtClean="0">
                <a:solidFill>
                  <a:srgbClr val="0070C0"/>
                </a:solidFill>
                <a:latin typeface="Arial Rounded MT Bold" pitchFamily="34" charset="0"/>
              </a:rPr>
              <a:t>day?</a:t>
            </a:r>
            <a:endParaRPr lang="en-US" sz="3600" dirty="0">
              <a:solidFill>
                <a:srgbClr val="0070C0"/>
              </a:solidFill>
              <a:latin typeface="Arial Rounded MT Bold" pitchFamily="34" charset="0"/>
            </a:endParaRPr>
          </a:p>
        </p:txBody>
      </p:sp>
      <p:sp>
        <p:nvSpPr>
          <p:cNvPr id="10" name="Title 5"/>
          <p:cNvSpPr>
            <a:spLocks noGrp="1"/>
          </p:cNvSpPr>
          <p:nvPr>
            <p:ph type="title"/>
          </p:nvPr>
        </p:nvSpPr>
        <p:spPr>
          <a:xfrm>
            <a:off x="1036320" y="145143"/>
            <a:ext cx="10606198" cy="767031"/>
          </a:xfrm>
          <a:gradFill flip="none" rotWithShape="1">
            <a:gsLst>
              <a:gs pos="49000">
                <a:srgbClr val="CC00FF"/>
              </a:gs>
              <a:gs pos="100000">
                <a:srgbClr val="00B0F0"/>
              </a:gs>
              <a:gs pos="100000">
                <a:schemeClr val="accent1">
                  <a:tint val="23500"/>
                  <a:satMod val="160000"/>
                  <a:alpha val="35000"/>
                </a:schemeClr>
              </a:gs>
            </a:gsLst>
            <a:path path="shape">
              <a:fillToRect l="50000" t="50000" r="50000" b="50000"/>
            </a:path>
            <a:tileRect/>
          </a:gradFill>
          <a:ln w="28575">
            <a:solidFill>
              <a:srgbClr val="66CCFF"/>
            </a:solidFill>
          </a:ln>
          <a:effectLst>
            <a:glow rad="228600">
              <a:srgbClr val="FF0066">
                <a:alpha val="40000"/>
              </a:srgbClr>
            </a:glow>
          </a:effectLst>
          <a:scene3d>
            <a:camera prst="orthographicFront"/>
            <a:lightRig rig="threePt" dir="t"/>
          </a:scene3d>
          <a:sp3d>
            <a:bevelT/>
          </a:sp3d>
        </p:spPr>
        <p:txBody>
          <a:bodyPr anchor="b">
            <a:normAutofit/>
            <a:sp3d extrusionH="57150">
              <a:bevelT w="38100" h="38100"/>
            </a:sp3d>
          </a:bodyPr>
          <a:lstStyle/>
          <a:p>
            <a:pPr algn="ctr"/>
            <a:r>
              <a:rPr lang="en-US" sz="3700" dirty="0" smtClean="0">
                <a:solidFill>
                  <a:srgbClr val="FFFF00"/>
                </a:solidFill>
                <a:latin typeface="Comic Sans MS" panose="030F0702030302020204" pitchFamily="66" charset="0"/>
              </a:rPr>
              <a:t>The </a:t>
            </a:r>
            <a:r>
              <a:rPr lang="en-US" sz="3700" u="sng" dirty="0" smtClean="0">
                <a:solidFill>
                  <a:srgbClr val="FFFF00"/>
                </a:solidFill>
                <a:latin typeface="Comic Sans MS" panose="030F0702030302020204" pitchFamily="66" charset="0"/>
              </a:rPr>
              <a:t>30</a:t>
            </a:r>
            <a:r>
              <a:rPr lang="en-US" sz="3700" baseline="30000" dirty="0" smtClean="0">
                <a:solidFill>
                  <a:srgbClr val="FFFF00"/>
                </a:solidFill>
                <a:latin typeface="Comic Sans MS" panose="030F0702030302020204" pitchFamily="66" charset="0"/>
              </a:rPr>
              <a:t>th</a:t>
            </a:r>
            <a:r>
              <a:rPr lang="en-US" sz="3700" dirty="0">
                <a:solidFill>
                  <a:srgbClr val="FFFF00"/>
                </a:solidFill>
                <a:latin typeface="Comic Sans MS" panose="030F0702030302020204" pitchFamily="66" charset="0"/>
              </a:rPr>
              <a:t> </a:t>
            </a:r>
            <a:r>
              <a:rPr lang="en-US" sz="3700" dirty="0">
                <a:solidFill>
                  <a:schemeClr val="tx1"/>
                </a:solidFill>
                <a:latin typeface="Comic Sans MS" panose="030F0702030302020204" pitchFamily="66" charset="0"/>
              </a:rPr>
              <a:t>&amp;</a:t>
            </a:r>
            <a:r>
              <a:rPr lang="en-US" sz="3700" dirty="0" smtClean="0">
                <a:solidFill>
                  <a:srgbClr val="FFFF00"/>
                </a:solidFill>
                <a:latin typeface="Comic Sans MS" panose="030F0702030302020204" pitchFamily="66" charset="0"/>
              </a:rPr>
              <a:t> the  same  conversation </a:t>
            </a:r>
            <a:endParaRPr lang="en-US" sz="3700" dirty="0">
              <a:solidFill>
                <a:srgbClr val="FFFF00"/>
              </a:solidFill>
              <a:latin typeface="Comic Sans MS" panose="030F0702030302020204" pitchFamily="66" charset="0"/>
            </a:endParaRPr>
          </a:p>
        </p:txBody>
      </p:sp>
      <p:sp>
        <p:nvSpPr>
          <p:cNvPr id="4" name="Rectangle 3"/>
          <p:cNvSpPr/>
          <p:nvPr/>
        </p:nvSpPr>
        <p:spPr>
          <a:xfrm>
            <a:off x="7213600" y="5764242"/>
            <a:ext cx="4325257" cy="914400"/>
          </a:xfrm>
          <a:prstGeom prst="rect">
            <a:avLst/>
          </a:prstGeom>
          <a:gradFill flip="none" rotWithShape="1">
            <a:gsLst>
              <a:gs pos="86000">
                <a:srgbClr val="CC00FF"/>
              </a:gs>
              <a:gs pos="70000">
                <a:srgbClr val="90F1FE"/>
              </a:gs>
              <a:gs pos="100000">
                <a:srgbClr val="FFFF00"/>
              </a:gs>
            </a:gsLst>
            <a:path path="shape">
              <a:fillToRect l="50000" t="50000" r="50000" b="50000"/>
            </a:path>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dirty="0" smtClean="0">
                <a:solidFill>
                  <a:srgbClr val="FF0000"/>
                </a:solidFill>
              </a:rPr>
              <a:t>On the 1</a:t>
            </a:r>
            <a:r>
              <a:rPr lang="en-US" sz="4800" baseline="30000" dirty="0" smtClean="0">
                <a:solidFill>
                  <a:srgbClr val="FF0000"/>
                </a:solidFill>
              </a:rPr>
              <a:t>st</a:t>
            </a:r>
            <a:r>
              <a:rPr lang="en-US" sz="4800" dirty="0" smtClean="0">
                <a:solidFill>
                  <a:srgbClr val="FF0000"/>
                </a:solidFill>
              </a:rPr>
              <a:t> !</a:t>
            </a:r>
            <a:endParaRPr lang="en-US" sz="4800" dirty="0">
              <a:solidFill>
                <a:srgbClr val="FF0000"/>
              </a:solidFill>
            </a:endParaRPr>
          </a:p>
        </p:txBody>
      </p:sp>
    </p:spTree>
    <p:extLst>
      <p:ext uri="{BB962C8B-B14F-4D97-AF65-F5344CB8AC3E}">
        <p14:creationId xmlns:p14="http://schemas.microsoft.com/office/powerpoint/2010/main" val="634180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par>
                                <p:cTn id="21" presetID="31" presetClass="entr" presetSubtype="0" fill="hold" nodeType="withEffect">
                                  <p:stCondLst>
                                    <p:cond delay="200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2000"/>
                                        <p:tgtEl>
                                          <p:spTgt spid="3">
                                            <p:txEl>
                                              <p:pRg st="5" end="5"/>
                                            </p:txEl>
                                          </p:spTgt>
                                        </p:tgtEl>
                                      </p:cBhvr>
                                    </p:animEffect>
                                  </p:childTnLst>
                                </p:cTn>
                              </p:par>
                              <p:par>
                                <p:cTn id="27" presetID="31" presetClass="entr" presetSubtype="0" fill="hold" nodeType="withEffect">
                                  <p:stCondLst>
                                    <p:cond delay="150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6" end="6"/>
                                            </p:txEl>
                                          </p:spTgt>
                                        </p:tgtEl>
                                      </p:cBhvr>
                                    </p:animEffect>
                                  </p:childTnLst>
                                </p:cTn>
                              </p:par>
                              <p:par>
                                <p:cTn id="33" presetID="22" presetClass="entr" presetSubtype="2"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1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500"/>
                                        <p:tgtEl>
                                          <p:spTgt spid="12"/>
                                        </p:tgtEl>
                                      </p:cBhvr>
                                    </p:animEffect>
                                  </p:childTnLst>
                                </p:cTn>
                              </p:par>
                              <p:par>
                                <p:cTn id="41" presetID="31" presetClass="entr" presetSubtype="0" fill="hold" grpId="0" nodeType="withEffect">
                                  <p:stCondLst>
                                    <p:cond delay="3000"/>
                                  </p:stCondLst>
                                  <p:childTnLst>
                                    <p:set>
                                      <p:cBhvr>
                                        <p:cTn id="42" dur="1" fill="hold">
                                          <p:stCondLst>
                                            <p:cond delay="0"/>
                                          </p:stCondLst>
                                        </p:cTn>
                                        <p:tgtEl>
                                          <p:spTgt spid="4"/>
                                        </p:tgtEl>
                                        <p:attrNameLst>
                                          <p:attrName>style.visibility</p:attrName>
                                        </p:attrNameLst>
                                      </p:cBhvr>
                                      <p:to>
                                        <p:strVal val="visible"/>
                                      </p:to>
                                    </p:set>
                                    <p:anim calcmode="lin" valueType="num">
                                      <p:cBhvr>
                                        <p:cTn id="43" dur="2000" fill="hold"/>
                                        <p:tgtEl>
                                          <p:spTgt spid="4"/>
                                        </p:tgtEl>
                                        <p:attrNameLst>
                                          <p:attrName>ppt_w</p:attrName>
                                        </p:attrNameLst>
                                      </p:cBhvr>
                                      <p:tavLst>
                                        <p:tav tm="0">
                                          <p:val>
                                            <p:fltVal val="0"/>
                                          </p:val>
                                        </p:tav>
                                        <p:tav tm="100000">
                                          <p:val>
                                            <p:strVal val="#ppt_w"/>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 calcmode="lin" valueType="num">
                                      <p:cBhvr>
                                        <p:cTn id="45" dur="2000" fill="hold"/>
                                        <p:tgtEl>
                                          <p:spTgt spid="4"/>
                                        </p:tgtEl>
                                        <p:attrNameLst>
                                          <p:attrName>style.rotation</p:attrName>
                                        </p:attrNameLst>
                                      </p:cBhvr>
                                      <p:tavLst>
                                        <p:tav tm="0">
                                          <p:val>
                                            <p:fltVal val="90"/>
                                          </p:val>
                                        </p:tav>
                                        <p:tav tm="100000">
                                          <p:val>
                                            <p:fltVal val="0"/>
                                          </p:val>
                                        </p:tav>
                                      </p:tavLst>
                                    </p:anim>
                                    <p:animEffect transition="in" filter="fade">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13263" y="2276501"/>
            <a:ext cx="9509758" cy="966650"/>
            <a:chOff x="1397727" y="2220686"/>
            <a:chExt cx="9509758" cy="914400"/>
          </a:xfrm>
        </p:grpSpPr>
        <p:sp>
          <p:nvSpPr>
            <p:cNvPr id="30" name="Rectangle 29"/>
            <p:cNvSpPr/>
            <p:nvPr/>
          </p:nvSpPr>
          <p:spPr>
            <a:xfrm>
              <a:off x="139772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30</a:t>
              </a:r>
              <a:endParaRPr lang="en-US" sz="2800" b="1" dirty="0">
                <a:solidFill>
                  <a:srgbClr val="FF00FF"/>
                </a:solidFill>
              </a:endParaRPr>
            </a:p>
          </p:txBody>
        </p:sp>
        <p:sp>
          <p:nvSpPr>
            <p:cNvPr id="31" name="Rectangle 30"/>
            <p:cNvSpPr/>
            <p:nvPr/>
          </p:nvSpPr>
          <p:spPr>
            <a:xfrm>
              <a:off x="2756263"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73337"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1874"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90411"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48948"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40525" y="796833"/>
            <a:ext cx="10829108" cy="5875019"/>
          </a:xfrm>
        </p:spPr>
        <p:txBody>
          <a:bodyPr/>
          <a:lstStyle/>
          <a:p>
            <a:pPr marL="457200" lvl="1" indent="0">
              <a:buNone/>
            </a:pPr>
            <a:r>
              <a:rPr lang="en-US" dirty="0"/>
              <a:t>	</a:t>
            </a:r>
            <a:r>
              <a:rPr lang="en-US" dirty="0" smtClean="0"/>
              <a:t> </a:t>
            </a:r>
            <a:r>
              <a:rPr lang="en-US" sz="2800" dirty="0" smtClean="0"/>
              <a:t>1</a:t>
            </a:r>
            <a:r>
              <a:rPr lang="en-US" sz="2800" baseline="30000" dirty="0" smtClean="0"/>
              <a:t>st</a:t>
            </a:r>
            <a:r>
              <a:rPr lang="en-US" sz="2800" dirty="0" smtClean="0"/>
              <a:t>	       2</a:t>
            </a:r>
            <a:r>
              <a:rPr lang="en-US" sz="2800" baseline="30000" dirty="0" smtClean="0"/>
              <a:t>nd</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t>
            </a:r>
            <a:r>
              <a:rPr lang="en-US" sz="2800" dirty="0" smtClean="0">
                <a:solidFill>
                  <a:srgbClr val="00B050"/>
                </a:solidFill>
              </a:rPr>
              <a:t>Prep</a:t>
            </a:r>
            <a:r>
              <a:rPr lang="en-US" sz="2800" dirty="0"/>
              <a:t> </a:t>
            </a:r>
            <a:r>
              <a:rPr lang="en-US" sz="2800" dirty="0" smtClean="0"/>
              <a:t>      </a:t>
            </a:r>
            <a:r>
              <a:rPr lang="en-US" sz="2800" b="1" u="sng" dirty="0" err="1" smtClean="0">
                <a:solidFill>
                  <a:srgbClr val="0000CC"/>
                </a:solidFill>
              </a:rPr>
              <a:t>Sabb</a:t>
            </a:r>
            <a:endParaRPr lang="en-US" sz="2800" b="1" u="sng" dirty="0">
              <a:solidFill>
                <a:srgbClr val="0000CC"/>
              </a:solidFill>
            </a:endParaRPr>
          </a:p>
        </p:txBody>
      </p:sp>
      <p:sp>
        <p:nvSpPr>
          <p:cNvPr id="24" name="Slide Number Placeholder 23"/>
          <p:cNvSpPr>
            <a:spLocks noGrp="1"/>
          </p:cNvSpPr>
          <p:nvPr>
            <p:ph type="sldNum" sz="quarter" idx="12"/>
          </p:nvPr>
        </p:nvSpPr>
        <p:spPr>
          <a:xfrm>
            <a:off x="9034053" y="6408729"/>
            <a:ext cx="2819399" cy="345796"/>
          </a:xfrm>
        </p:spPr>
        <p:txBody>
          <a:bodyPr/>
          <a:lstStyle/>
          <a:p>
            <a:fld id="{71766878-3199-4EAB-94E7-2D6D11070E14}" type="slidenum">
              <a:rPr lang="en-US" b="1" smtClean="0">
                <a:solidFill>
                  <a:schemeClr val="tx1"/>
                </a:solidFill>
              </a:rPr>
              <a:t>24</a:t>
            </a:fld>
            <a:endParaRPr lang="en-US" b="1" dirty="0">
              <a:solidFill>
                <a:schemeClr val="tx1"/>
              </a:solidFill>
            </a:endParaRPr>
          </a:p>
        </p:txBody>
      </p:sp>
      <p:grpSp>
        <p:nvGrpSpPr>
          <p:cNvPr id="11" name="Group 10"/>
          <p:cNvGrpSpPr/>
          <p:nvPr/>
        </p:nvGrpSpPr>
        <p:grpSpPr>
          <a:xfrm>
            <a:off x="1613263" y="1319620"/>
            <a:ext cx="9509759" cy="966651"/>
            <a:chOff x="1397726" y="2220686"/>
            <a:chExt cx="9509759" cy="914401"/>
          </a:xfrm>
        </p:grpSpPr>
        <p:sp>
          <p:nvSpPr>
            <p:cNvPr id="4" name="Rectangle 3"/>
            <p:cNvSpPr/>
            <p:nvPr/>
          </p:nvSpPr>
          <p:spPr>
            <a:xfrm>
              <a:off x="1397726"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23</a:t>
              </a:r>
              <a:endParaRPr lang="en-US" sz="2800" dirty="0">
                <a:solidFill>
                  <a:schemeClr val="tx1"/>
                </a:solidFill>
              </a:endParaRPr>
            </a:p>
          </p:txBody>
        </p:sp>
        <p:sp>
          <p:nvSpPr>
            <p:cNvPr id="5" name="Rectangle 4"/>
            <p:cNvSpPr/>
            <p:nvPr/>
          </p:nvSpPr>
          <p:spPr>
            <a:xfrm>
              <a:off x="2756263"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24</a:t>
              </a:r>
              <a:endParaRPr lang="en-US" sz="2800" dirty="0">
                <a:solidFill>
                  <a:schemeClr val="tx1"/>
                </a:solidFill>
              </a:endParaRPr>
            </a:p>
          </p:txBody>
        </p:sp>
        <p:sp>
          <p:nvSpPr>
            <p:cNvPr id="6" name="Rectangle 5"/>
            <p:cNvSpPr/>
            <p:nvPr/>
          </p:nvSpPr>
          <p:spPr>
            <a:xfrm>
              <a:off x="4114800"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25</a:t>
              </a:r>
              <a:endParaRPr lang="en-US" sz="2800" dirty="0">
                <a:solidFill>
                  <a:schemeClr val="tx1"/>
                </a:solidFill>
              </a:endParaRPr>
            </a:p>
          </p:txBody>
        </p:sp>
        <p:sp>
          <p:nvSpPr>
            <p:cNvPr id="7" name="Rectangle 6"/>
            <p:cNvSpPr/>
            <p:nvPr/>
          </p:nvSpPr>
          <p:spPr>
            <a:xfrm>
              <a:off x="547333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26</a:t>
              </a:r>
              <a:endParaRPr lang="en-US" sz="2800" dirty="0">
                <a:solidFill>
                  <a:schemeClr val="tx1"/>
                </a:solidFill>
              </a:endParaRPr>
            </a:p>
          </p:txBody>
        </p:sp>
        <p:sp>
          <p:nvSpPr>
            <p:cNvPr id="8" name="Rectangle 7"/>
            <p:cNvSpPr/>
            <p:nvPr/>
          </p:nvSpPr>
          <p:spPr>
            <a:xfrm>
              <a:off x="6831874"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27</a:t>
              </a:r>
              <a:endParaRPr lang="en-US" sz="2800" dirty="0">
                <a:solidFill>
                  <a:schemeClr val="tx1"/>
                </a:solidFill>
              </a:endParaRPr>
            </a:p>
          </p:txBody>
        </p:sp>
        <p:sp>
          <p:nvSpPr>
            <p:cNvPr id="9" name="Rectangle 8"/>
            <p:cNvSpPr/>
            <p:nvPr/>
          </p:nvSpPr>
          <p:spPr>
            <a:xfrm>
              <a:off x="8190411" y="2220687"/>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28</a:t>
              </a:r>
              <a:endParaRPr lang="en-US" sz="2800" dirty="0">
                <a:solidFill>
                  <a:schemeClr val="tx1"/>
                </a:solidFill>
              </a:endParaRPr>
            </a:p>
          </p:txBody>
        </p:sp>
        <p:sp>
          <p:nvSpPr>
            <p:cNvPr id="10" name="Rectangle 9"/>
            <p:cNvSpPr/>
            <p:nvPr/>
          </p:nvSpPr>
          <p:spPr>
            <a:xfrm>
              <a:off x="9548948"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u="sng" dirty="0" smtClean="0">
                  <a:solidFill>
                    <a:srgbClr val="00B0F0"/>
                  </a:solidFill>
                </a:rPr>
                <a:t>29</a:t>
              </a:r>
              <a:endParaRPr lang="en-US" sz="2800" b="1" u="sng" dirty="0">
                <a:solidFill>
                  <a:srgbClr val="00B0F0"/>
                </a:solidFill>
              </a:endParaRPr>
            </a:p>
          </p:txBody>
        </p:sp>
      </p:grpSp>
      <p:grpSp>
        <p:nvGrpSpPr>
          <p:cNvPr id="12" name="Group 11"/>
          <p:cNvGrpSpPr/>
          <p:nvPr/>
        </p:nvGrpSpPr>
        <p:grpSpPr>
          <a:xfrm>
            <a:off x="1613263" y="5753190"/>
            <a:ext cx="9433559" cy="914400"/>
            <a:chOff x="1397726" y="2220686"/>
            <a:chExt cx="9433559" cy="914400"/>
          </a:xfrm>
        </p:grpSpPr>
        <p:sp>
          <p:nvSpPr>
            <p:cNvPr id="13" name="Rectangle 12"/>
            <p:cNvSpPr/>
            <p:nvPr/>
          </p:nvSpPr>
          <p:spPr>
            <a:xfrm>
              <a:off x="1397726"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Rectangle 13"/>
            <p:cNvSpPr/>
            <p:nvPr/>
          </p:nvSpPr>
          <p:spPr>
            <a:xfrm>
              <a:off x="2756263" y="2220686"/>
              <a:ext cx="1358537" cy="914400"/>
            </a:xfrm>
            <a:prstGeom prst="rect">
              <a:avLst/>
            </a:prstGeom>
            <a:gradFill>
              <a:gsLst>
                <a:gs pos="14000">
                  <a:srgbClr val="FFFF00"/>
                </a:gs>
                <a:gs pos="90000">
                  <a:schemeClr val="accent1">
                    <a:tint val="44500"/>
                    <a:satMod val="160000"/>
                    <a:alpha val="38000"/>
                  </a:schemeClr>
                </a:gs>
                <a:gs pos="100000">
                  <a:schemeClr val="accent1">
                    <a:tint val="23500"/>
                    <a:satMod val="160000"/>
                    <a:alpha val="35000"/>
                  </a:schemeClr>
                </a:gs>
              </a:gsLst>
              <a:lin ang="2700000" scaled="1"/>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1</a:t>
              </a:r>
              <a:endParaRPr lang="en-US" sz="2800" b="1" dirty="0">
                <a:solidFill>
                  <a:srgbClr val="FF0000"/>
                </a:solidFill>
              </a:endParaRPr>
            </a:p>
          </p:txBody>
        </p:sp>
        <p:sp>
          <p:nvSpPr>
            <p:cNvPr id="15" name="Rectangle 14"/>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2</a:t>
              </a:r>
              <a:endParaRPr lang="en-US" sz="2800" b="1" dirty="0">
                <a:solidFill>
                  <a:srgbClr val="FF0000"/>
                </a:solidFill>
              </a:endParaRPr>
            </a:p>
          </p:txBody>
        </p:sp>
        <p:sp>
          <p:nvSpPr>
            <p:cNvPr id="16" name="Rectangle 15"/>
            <p:cNvSpPr/>
            <p:nvPr/>
          </p:nvSpPr>
          <p:spPr>
            <a:xfrm>
              <a:off x="5473337" y="2220686"/>
              <a:ext cx="1358537" cy="914400"/>
            </a:xfrm>
            <a:prstGeom prst="rect">
              <a:avLst/>
            </a:prstGeom>
            <a:gradFill>
              <a:gsLst>
                <a:gs pos="14000">
                  <a:srgbClr val="FFFF00"/>
                </a:gs>
                <a:gs pos="90000">
                  <a:schemeClr val="accent1">
                    <a:tint val="44500"/>
                    <a:satMod val="160000"/>
                    <a:alpha val="38000"/>
                  </a:schemeClr>
                </a:gs>
                <a:gs pos="100000">
                  <a:schemeClr val="accent1">
                    <a:tint val="23500"/>
                    <a:satMod val="160000"/>
                    <a:alpha val="35000"/>
                  </a:schemeClr>
                </a:gs>
              </a:gsLst>
              <a:lin ang="2700000" scaled="1"/>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3</a:t>
              </a:r>
              <a:endParaRPr lang="en-US" sz="2800" b="1" dirty="0">
                <a:solidFill>
                  <a:srgbClr val="FF0000"/>
                </a:solidFill>
              </a:endParaRPr>
            </a:p>
          </p:txBody>
        </p:sp>
        <p:sp>
          <p:nvSpPr>
            <p:cNvPr id="17" name="Rectangle 16"/>
            <p:cNvSpPr/>
            <p:nvPr/>
          </p:nvSpPr>
          <p:spPr>
            <a:xfrm>
              <a:off x="680139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2945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4727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p:nvPr/>
        </p:nvSpPr>
        <p:spPr>
          <a:xfrm>
            <a:off x="96982" y="372783"/>
            <a:ext cx="554182" cy="5662257"/>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endParaRPr lang="en-US" sz="4400" dirty="0" smtClean="0"/>
          </a:p>
          <a:p>
            <a:pPr algn="ct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sp>
        <p:nvSpPr>
          <p:cNvPr id="43" name="Content Placeholder 2"/>
          <p:cNvSpPr txBox="1">
            <a:spLocks/>
          </p:cNvSpPr>
          <p:nvPr/>
        </p:nvSpPr>
        <p:spPr>
          <a:xfrm>
            <a:off x="1023851" y="3258390"/>
            <a:ext cx="11000509" cy="2327701"/>
          </a:xfrm>
          <a:prstGeom prst="rect">
            <a:avLst/>
          </a:prstGeom>
        </p:spPr>
        <p:txBody>
          <a:bodyPr vert="horz" lIns="91440" tIns="45720" rIns="91440" bIns="45720" rtlCol="0">
            <a:normAutofit lnSpcReduction="10000"/>
            <a:scene3d>
              <a:camera prst="orthographicFront"/>
              <a:lightRig rig="threePt" dir="t"/>
            </a:scene3d>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1920240" indent="-1920240">
              <a:lnSpc>
                <a:spcPct val="115000"/>
              </a:lnSpc>
              <a:spcBef>
                <a:spcPts val="0"/>
              </a:spcBef>
              <a:spcAft>
                <a:spcPts val="2400"/>
              </a:spcAft>
              <a:buClr>
                <a:srgbClr val="171312"/>
              </a:buClr>
              <a:buFont typeface="Arial" panose="020B0604020202020204" pitchFamily="34" charset="0"/>
              <a:buNone/>
            </a:pPr>
            <a:r>
              <a:rPr lang="en-US" sz="27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20:12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Yehonathan</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B0F0"/>
                </a:solidFill>
                <a:latin typeface="Georgia" panose="02040502050405020303" pitchFamily="18" charset="0"/>
                <a:ea typeface="TITUS Cyberbit Basic" panose="02020603050405020304" pitchFamily="18" charset="0"/>
                <a:cs typeface="Georgia" panose="02040502050405020303" pitchFamily="18" charset="0"/>
              </a:rPr>
              <a:t>said</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to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Dawid</a:t>
            </a:r>
            <a:r>
              <a:rPr lang="en-US" sz="2700" dirty="0" smtClean="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he-IL" sz="2700" b="1" dirty="0" smtClean="0">
                <a:solidFill>
                  <a:srgbClr val="0000FF"/>
                </a:solidFill>
                <a:latin typeface="Times New Roman" panose="02020603050405020304" pitchFamily="18" charset="0"/>
                <a:ea typeface="TITUS Cyberbit Basic" panose="02020603050405020304" pitchFamily="18" charset="0"/>
                <a:cs typeface="Times New Roman" panose="02020603050405020304" pitchFamily="18" charset="0"/>
              </a:rPr>
              <a:t>יהוה</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Elohim of Yisra’ĕl </a:t>
            </a:r>
            <a:r>
              <a:rPr lang="en-US" sz="2700" i="1"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be witness</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When I search out my father sometime</a:t>
            </a:r>
            <a:b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b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b="1" i="1"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tomorrow</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a:t>
            </a:r>
            <a:r>
              <a:rPr lang="en-US" sz="2700" dirty="0" err="1"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chodesh</a:t>
            </a:r>
            <a:r>
              <a:rPr lang="en-US" sz="27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/new month cycle],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or the </a:t>
            </a:r>
            <a:b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br>
            <a:r>
              <a:rPr lang="en-US" sz="2700" b="1" i="1" u="sng" dirty="0" smtClean="0">
                <a:solidFill>
                  <a:srgbClr val="FF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third day</a:t>
            </a:r>
            <a:r>
              <a:rPr lang="en-US" sz="2700" b="1" i="1"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a:t>
            </a:r>
            <a:r>
              <a:rPr lang="en-US" sz="2700"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see if there is good toward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Dawid</a:t>
            </a:r>
            <a:r>
              <a:rPr lang="en-US" sz="2700" dirty="0" smtClean="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and I 		  	do not send to you or disclose it to you, </a:t>
            </a:r>
            <a:endParaRPr lang="en-US" sz="2800" b="1" u="sng" dirty="0">
              <a:solidFill>
                <a:srgbClr val="0000CC"/>
              </a:solidFill>
            </a:endParaRPr>
          </a:p>
        </p:txBody>
      </p:sp>
      <p:sp>
        <p:nvSpPr>
          <p:cNvPr id="61" name="Curved Right Arrow 60"/>
          <p:cNvSpPr/>
          <p:nvPr/>
        </p:nvSpPr>
        <p:spPr>
          <a:xfrm>
            <a:off x="2470105" y="4242775"/>
            <a:ext cx="1035094" cy="2185733"/>
          </a:xfrm>
          <a:prstGeom prst="curvedRightArrow">
            <a:avLst>
              <a:gd name="adj1" fmla="val 19560"/>
              <a:gd name="adj2" fmla="val 50000"/>
              <a:gd name="adj3" fmla="val 39723"/>
            </a:avLst>
          </a:prstGeom>
          <a:solidFill>
            <a:srgbClr val="66CCFF"/>
          </a:solidFill>
          <a:ln w="57150">
            <a:solidFill>
              <a:srgbClr val="FF0066"/>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p:cNvCxnSpPr/>
          <p:nvPr/>
        </p:nvCxnSpPr>
        <p:spPr>
          <a:xfrm>
            <a:off x="3934691" y="5043055"/>
            <a:ext cx="2244436" cy="1052945"/>
          </a:xfrm>
          <a:prstGeom prst="straightConnector1">
            <a:avLst/>
          </a:prstGeom>
          <a:ln w="92075" cap="sq" cmpd="dbl">
            <a:solidFill>
              <a:srgbClr val="FF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579078" y="2790828"/>
            <a:ext cx="2894126" cy="18228"/>
          </a:xfrm>
          <a:prstGeom prst="straightConnector1">
            <a:avLst/>
          </a:prstGeom>
          <a:noFill/>
          <a:ln w="76200" cap="flat" cmpd="sng" algn="ctr">
            <a:solidFill>
              <a:srgbClr val="0000CC"/>
            </a:solidFill>
            <a:prstDash val="solid"/>
            <a:tailEnd type="arrow"/>
          </a:ln>
          <a:effectLst/>
          <a:scene3d>
            <a:camera prst="orthographicFront"/>
            <a:lightRig rig="threePt" dir="t"/>
          </a:scene3d>
          <a:sp3d>
            <a:bevelT prst="angle"/>
          </a:sp3d>
        </p:spPr>
      </p:cxnSp>
      <p:cxnSp>
        <p:nvCxnSpPr>
          <p:cNvPr id="65" name="Straight Connector 64"/>
          <p:cNvCxnSpPr/>
          <p:nvPr/>
        </p:nvCxnSpPr>
        <p:spPr>
          <a:xfrm>
            <a:off x="5473204" y="2790827"/>
            <a:ext cx="387929" cy="449722"/>
          </a:xfrm>
          <a:prstGeom prst="line">
            <a:avLst/>
          </a:prstGeom>
          <a:ln w="76200">
            <a:solidFill>
              <a:srgbClr val="0000CC"/>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188720" y="126563"/>
            <a:ext cx="10332718" cy="670270"/>
          </a:xfrm>
          <a:prstGeom prst="rect">
            <a:avLst/>
          </a:prstGeom>
          <a:blipFill>
            <a:blip r:embed="rId3"/>
            <a:tile tx="0" ty="0" sx="100000" sy="100000" flip="none" algn="tl"/>
          </a:blipFill>
          <a:ln w="57150">
            <a:solidFill>
              <a:schemeClr val="accent4">
                <a:lumMod val="75000"/>
              </a:schemeClr>
            </a:solidFill>
          </a:ln>
          <a:scene3d>
            <a:camera prst="orthographicFront"/>
            <a:lightRig rig="threePt" dir="t"/>
          </a:scene3d>
          <a:sp3d>
            <a:bevelT w="152400" h="50800" prst="softRound"/>
          </a:sp3d>
        </p:spPr>
        <p:txBody>
          <a:bodyPr vert="horz" lIns="91440" tIns="45720" rIns="91440" bIns="45720" rtlCol="0" anchor="ctr">
            <a:normAutofit fontScale="82500" lnSpcReduction="10000"/>
            <a:sp3d extrusionH="57150">
              <a:bevelT h="25400" prst="softRound"/>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b="1" dirty="0" smtClean="0">
                <a:ln>
                  <a:solidFill>
                    <a:srgbClr val="CC00FF"/>
                  </a:solidFill>
                </a:ln>
                <a:solidFill>
                  <a:srgbClr val="90F1FE"/>
                </a:solidFill>
                <a:latin typeface="Comic Sans MS" panose="030F0702030302020204" pitchFamily="66" charset="0"/>
              </a:rPr>
              <a:t>THE familiar Calendar view</a:t>
            </a:r>
            <a:endParaRPr lang="en-US" b="1" dirty="0">
              <a:ln>
                <a:solidFill>
                  <a:srgbClr val="CC00FF"/>
                </a:solidFill>
              </a:ln>
              <a:solidFill>
                <a:srgbClr val="90F1FE"/>
              </a:solidFill>
              <a:latin typeface="Comic Sans MS" panose="030F0702030302020204" pitchFamily="66" charset="0"/>
            </a:endParaRPr>
          </a:p>
        </p:txBody>
      </p:sp>
    </p:spTree>
    <p:extLst>
      <p:ext uri="{BB962C8B-B14F-4D97-AF65-F5344CB8AC3E}">
        <p14:creationId xmlns:p14="http://schemas.microsoft.com/office/powerpoint/2010/main" val="1481642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1250"/>
                                        <p:tgtEl>
                                          <p:spTgt spid="65"/>
                                        </p:tgtEl>
                                      </p:cBhvr>
                                    </p:animEffect>
                                  </p:childTnLst>
                                </p:cTn>
                              </p:par>
                              <p:par>
                                <p:cTn id="8" presetID="22" presetClass="entr" presetSubtype="2" fill="hold" nodeType="withEffect">
                                  <p:stCondLst>
                                    <p:cond delay="1000"/>
                                  </p:stCondLst>
                                  <p:childTnLst>
                                    <p:set>
                                      <p:cBhvr>
                                        <p:cTn id="9" dur="1" fill="hold">
                                          <p:stCondLst>
                                            <p:cond delay="0"/>
                                          </p:stCondLst>
                                        </p:cTn>
                                        <p:tgtEl>
                                          <p:spTgt spid="63"/>
                                        </p:tgtEl>
                                        <p:attrNameLst>
                                          <p:attrName>style.visibility</p:attrName>
                                        </p:attrNameLst>
                                      </p:cBhvr>
                                      <p:to>
                                        <p:strVal val="visible"/>
                                      </p:to>
                                    </p:set>
                                    <p:animEffect transition="in" filter="wipe(right)">
                                      <p:cBhvr>
                                        <p:cTn id="10" dur="125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up)">
                                      <p:cBhvr>
                                        <p:cTn id="15" dur="1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1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accent2"/>
                </a:solidFill>
              </a:rPr>
              <a:t>25</a:t>
            </a:fld>
            <a:endParaRPr lang="en-US" b="1" dirty="0">
              <a:solidFill>
                <a:schemeClr val="accent2"/>
              </a:solidFill>
            </a:endParaRPr>
          </a:p>
        </p:txBody>
      </p:sp>
      <p:sp>
        <p:nvSpPr>
          <p:cNvPr id="7" name="Content Placeholder 2"/>
          <p:cNvSpPr txBox="1">
            <a:spLocks/>
          </p:cNvSpPr>
          <p:nvPr/>
        </p:nvSpPr>
        <p:spPr>
          <a:xfrm>
            <a:off x="2529840" y="2026920"/>
            <a:ext cx="9479280" cy="420624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a:solidFill>
                  <a:schemeClr val="accent2"/>
                </a:solidFill>
              </a:rPr>
              <a:t>regarding Saul’s wicked </a:t>
            </a:r>
            <a:r>
              <a:rPr lang="en-US" sz="4800" dirty="0" smtClean="0">
                <a:solidFill>
                  <a:schemeClr val="accent2"/>
                </a:solidFill>
              </a:rPr>
              <a:t>intent, does Jonathan count the </a:t>
            </a:r>
            <a:br>
              <a:rPr lang="en-US" sz="4800" dirty="0" smtClean="0">
                <a:solidFill>
                  <a:schemeClr val="accent2"/>
                </a:solidFill>
              </a:rPr>
            </a:br>
            <a:r>
              <a:rPr lang="en-US" sz="4800" dirty="0" smtClean="0">
                <a:solidFill>
                  <a:srgbClr val="CC0099"/>
                </a:solidFill>
              </a:rPr>
              <a:t>3 consecutive cycles </a:t>
            </a:r>
            <a:r>
              <a:rPr lang="en-US" sz="4800" dirty="0" smtClean="0">
                <a:solidFill>
                  <a:schemeClr val="accent2"/>
                </a:solidFill>
              </a:rPr>
              <a:t>the same as david?  </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#3</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43200" y="440358"/>
            <a:ext cx="894421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Carefully</a:t>
            </a:r>
            <a:endParaRPr lang="en-US" sz="4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1937643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13263" y="2276501"/>
            <a:ext cx="9509758" cy="966650"/>
            <a:chOff x="1397727" y="2220686"/>
            <a:chExt cx="9509758" cy="914400"/>
          </a:xfrm>
        </p:grpSpPr>
        <p:sp>
          <p:nvSpPr>
            <p:cNvPr id="30" name="Rectangle 29"/>
            <p:cNvSpPr/>
            <p:nvPr/>
          </p:nvSpPr>
          <p:spPr>
            <a:xfrm>
              <a:off x="139772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30</a:t>
              </a:r>
              <a:endParaRPr lang="en-US" sz="2800" b="1" dirty="0">
                <a:solidFill>
                  <a:srgbClr val="FF00FF"/>
                </a:solidFill>
              </a:endParaRPr>
            </a:p>
          </p:txBody>
        </p:sp>
        <p:sp>
          <p:nvSpPr>
            <p:cNvPr id="31" name="Rectangle 30"/>
            <p:cNvSpPr/>
            <p:nvPr/>
          </p:nvSpPr>
          <p:spPr>
            <a:xfrm>
              <a:off x="2756263"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73337"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1874"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90411"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48948"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40525" y="796833"/>
            <a:ext cx="10829108" cy="5875019"/>
          </a:xfrm>
        </p:spPr>
        <p:txBody>
          <a:bodyPr/>
          <a:lstStyle/>
          <a:p>
            <a:pPr marL="457200" lvl="1" indent="0">
              <a:buNone/>
            </a:pPr>
            <a:r>
              <a:rPr lang="en-US" dirty="0"/>
              <a:t>	</a:t>
            </a:r>
            <a:r>
              <a:rPr lang="en-US" dirty="0" smtClean="0"/>
              <a:t> </a:t>
            </a:r>
            <a:r>
              <a:rPr lang="en-US" sz="2800" dirty="0" smtClean="0"/>
              <a:t>1</a:t>
            </a:r>
            <a:r>
              <a:rPr lang="en-US" sz="2800" baseline="30000" dirty="0" smtClean="0"/>
              <a:t>st</a:t>
            </a:r>
            <a:r>
              <a:rPr lang="en-US" sz="2800" dirty="0" smtClean="0"/>
              <a:t>	       2</a:t>
            </a:r>
            <a:r>
              <a:rPr lang="en-US" sz="2800" baseline="30000" dirty="0" smtClean="0"/>
              <a:t>nd</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t>
            </a:r>
            <a:r>
              <a:rPr lang="en-US" sz="2800" dirty="0" smtClean="0">
                <a:solidFill>
                  <a:srgbClr val="00B050"/>
                </a:solidFill>
              </a:rPr>
              <a:t>Prep</a:t>
            </a:r>
            <a:r>
              <a:rPr lang="en-US" sz="2800" dirty="0"/>
              <a:t> </a:t>
            </a:r>
            <a:r>
              <a:rPr lang="en-US" sz="2800" dirty="0" smtClean="0"/>
              <a:t>      </a:t>
            </a:r>
            <a:r>
              <a:rPr lang="en-US" sz="2800" b="1" u="sng" dirty="0" err="1" smtClean="0">
                <a:solidFill>
                  <a:srgbClr val="0000CC"/>
                </a:solidFill>
              </a:rPr>
              <a:t>Sabb</a:t>
            </a:r>
            <a:endParaRPr lang="en-US" sz="2800" b="1" u="sng" dirty="0">
              <a:solidFill>
                <a:srgbClr val="0000CC"/>
              </a:solidFill>
            </a:endParaRPr>
          </a:p>
        </p:txBody>
      </p:sp>
      <p:sp>
        <p:nvSpPr>
          <p:cNvPr id="24" name="Slide Number Placeholder 23"/>
          <p:cNvSpPr>
            <a:spLocks noGrp="1"/>
          </p:cNvSpPr>
          <p:nvPr>
            <p:ph type="sldNum" sz="quarter" idx="12"/>
          </p:nvPr>
        </p:nvSpPr>
        <p:spPr>
          <a:xfrm>
            <a:off x="9034053" y="6408729"/>
            <a:ext cx="2819399" cy="345796"/>
          </a:xfrm>
        </p:spPr>
        <p:txBody>
          <a:bodyPr/>
          <a:lstStyle/>
          <a:p>
            <a:fld id="{71766878-3199-4EAB-94E7-2D6D11070E14}" type="slidenum">
              <a:rPr lang="en-US" b="1" smtClean="0">
                <a:solidFill>
                  <a:schemeClr val="tx1"/>
                </a:solidFill>
              </a:rPr>
              <a:t>26</a:t>
            </a:fld>
            <a:endParaRPr lang="en-US" b="1" dirty="0">
              <a:solidFill>
                <a:schemeClr val="tx1"/>
              </a:solidFill>
            </a:endParaRPr>
          </a:p>
        </p:txBody>
      </p:sp>
      <p:grpSp>
        <p:nvGrpSpPr>
          <p:cNvPr id="11" name="Group 10"/>
          <p:cNvGrpSpPr/>
          <p:nvPr/>
        </p:nvGrpSpPr>
        <p:grpSpPr>
          <a:xfrm>
            <a:off x="1613263" y="1319620"/>
            <a:ext cx="9509759" cy="966651"/>
            <a:chOff x="1397726" y="2220686"/>
            <a:chExt cx="9509759" cy="914401"/>
          </a:xfrm>
        </p:grpSpPr>
        <p:sp>
          <p:nvSpPr>
            <p:cNvPr id="4" name="Rectangle 3"/>
            <p:cNvSpPr/>
            <p:nvPr/>
          </p:nvSpPr>
          <p:spPr>
            <a:xfrm>
              <a:off x="1397726"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23</a:t>
              </a:r>
              <a:endParaRPr lang="en-US" sz="2800" dirty="0">
                <a:solidFill>
                  <a:schemeClr val="tx1"/>
                </a:solidFill>
              </a:endParaRPr>
            </a:p>
          </p:txBody>
        </p:sp>
        <p:sp>
          <p:nvSpPr>
            <p:cNvPr id="5" name="Rectangle 4"/>
            <p:cNvSpPr/>
            <p:nvPr/>
          </p:nvSpPr>
          <p:spPr>
            <a:xfrm>
              <a:off x="2756263"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24</a:t>
              </a:r>
              <a:endParaRPr lang="en-US" sz="2800" dirty="0">
                <a:solidFill>
                  <a:schemeClr val="tx1"/>
                </a:solidFill>
              </a:endParaRPr>
            </a:p>
          </p:txBody>
        </p:sp>
        <p:sp>
          <p:nvSpPr>
            <p:cNvPr id="6" name="Rectangle 5"/>
            <p:cNvSpPr/>
            <p:nvPr/>
          </p:nvSpPr>
          <p:spPr>
            <a:xfrm>
              <a:off x="4114800"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25</a:t>
              </a:r>
              <a:endParaRPr lang="en-US" sz="2800" dirty="0">
                <a:solidFill>
                  <a:schemeClr val="tx1"/>
                </a:solidFill>
              </a:endParaRPr>
            </a:p>
          </p:txBody>
        </p:sp>
        <p:sp>
          <p:nvSpPr>
            <p:cNvPr id="7" name="Rectangle 6"/>
            <p:cNvSpPr/>
            <p:nvPr/>
          </p:nvSpPr>
          <p:spPr>
            <a:xfrm>
              <a:off x="547333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26</a:t>
              </a:r>
              <a:endParaRPr lang="en-US" sz="2800" dirty="0">
                <a:solidFill>
                  <a:schemeClr val="tx1"/>
                </a:solidFill>
              </a:endParaRPr>
            </a:p>
          </p:txBody>
        </p:sp>
        <p:sp>
          <p:nvSpPr>
            <p:cNvPr id="8" name="Rectangle 7"/>
            <p:cNvSpPr/>
            <p:nvPr/>
          </p:nvSpPr>
          <p:spPr>
            <a:xfrm>
              <a:off x="6831874"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27</a:t>
              </a:r>
              <a:endParaRPr lang="en-US" sz="2800" dirty="0">
                <a:solidFill>
                  <a:schemeClr val="tx1"/>
                </a:solidFill>
              </a:endParaRPr>
            </a:p>
          </p:txBody>
        </p:sp>
        <p:sp>
          <p:nvSpPr>
            <p:cNvPr id="9" name="Rectangle 8"/>
            <p:cNvSpPr/>
            <p:nvPr/>
          </p:nvSpPr>
          <p:spPr>
            <a:xfrm>
              <a:off x="8190411" y="2220687"/>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28</a:t>
              </a:r>
              <a:endParaRPr lang="en-US" sz="2800" dirty="0">
                <a:solidFill>
                  <a:schemeClr val="tx1"/>
                </a:solidFill>
              </a:endParaRPr>
            </a:p>
          </p:txBody>
        </p:sp>
        <p:sp>
          <p:nvSpPr>
            <p:cNvPr id="10" name="Rectangle 9"/>
            <p:cNvSpPr/>
            <p:nvPr/>
          </p:nvSpPr>
          <p:spPr>
            <a:xfrm>
              <a:off x="9548948"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u="sng" dirty="0" smtClean="0">
                  <a:solidFill>
                    <a:srgbClr val="00B0F0"/>
                  </a:solidFill>
                </a:rPr>
                <a:t>29</a:t>
              </a:r>
              <a:endParaRPr lang="en-US" sz="2800" b="1" u="sng" dirty="0">
                <a:solidFill>
                  <a:srgbClr val="00B0F0"/>
                </a:solidFill>
              </a:endParaRPr>
            </a:p>
          </p:txBody>
        </p:sp>
      </p:grpSp>
      <p:grpSp>
        <p:nvGrpSpPr>
          <p:cNvPr id="12" name="Group 11"/>
          <p:cNvGrpSpPr/>
          <p:nvPr/>
        </p:nvGrpSpPr>
        <p:grpSpPr>
          <a:xfrm>
            <a:off x="1613263" y="5753190"/>
            <a:ext cx="9433559" cy="914400"/>
            <a:chOff x="1397726" y="2220686"/>
            <a:chExt cx="9433559" cy="914400"/>
          </a:xfrm>
        </p:grpSpPr>
        <p:sp>
          <p:nvSpPr>
            <p:cNvPr id="13" name="Rectangle 12"/>
            <p:cNvSpPr/>
            <p:nvPr/>
          </p:nvSpPr>
          <p:spPr>
            <a:xfrm>
              <a:off x="1397726" y="2220686"/>
              <a:ext cx="1358537" cy="914400"/>
            </a:xfrm>
            <a:prstGeom prst="rect">
              <a:avLst/>
            </a:prstGeom>
            <a:solidFill>
              <a:schemeClr val="bg1">
                <a:lumMod val="6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Rectangle 13"/>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1</a:t>
              </a:r>
              <a:endParaRPr lang="en-US" sz="2800" b="1" dirty="0">
                <a:solidFill>
                  <a:srgbClr val="FF0000"/>
                </a:solidFill>
              </a:endParaRPr>
            </a:p>
          </p:txBody>
        </p:sp>
        <p:sp>
          <p:nvSpPr>
            <p:cNvPr id="15" name="Rectangle 14"/>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2</a:t>
              </a:r>
              <a:endParaRPr lang="en-US" sz="2800" b="1" dirty="0">
                <a:solidFill>
                  <a:srgbClr val="FF0000"/>
                </a:solidFill>
              </a:endParaRPr>
            </a:p>
          </p:txBody>
        </p:sp>
        <p:sp>
          <p:nvSpPr>
            <p:cNvPr id="16" name="Rectangle 15"/>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3</a:t>
              </a:r>
              <a:endParaRPr lang="en-US" sz="2800" b="1" dirty="0">
                <a:solidFill>
                  <a:srgbClr val="FF0000"/>
                </a:solidFill>
              </a:endParaRPr>
            </a:p>
          </p:txBody>
        </p:sp>
        <p:sp>
          <p:nvSpPr>
            <p:cNvPr id="17" name="Rectangle 16"/>
            <p:cNvSpPr/>
            <p:nvPr/>
          </p:nvSpPr>
          <p:spPr>
            <a:xfrm>
              <a:off x="680139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2945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4727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1158240" y="106680"/>
            <a:ext cx="10363200" cy="70104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rgbClr val="0000CC"/>
                  </a:solidFill>
                </a:ln>
                <a:solidFill>
                  <a:srgbClr val="FF0066"/>
                </a:solidFill>
                <a:latin typeface="Segoe Print" pitchFamily="2" charset="0"/>
              </a:rPr>
              <a:t>Familiar Calendar: Jonathan Answers</a:t>
            </a:r>
            <a:endParaRPr lang="en-US" sz="4000" dirty="0">
              <a:ln>
                <a:solidFill>
                  <a:srgbClr val="0000CC"/>
                </a:solidFill>
              </a:ln>
              <a:solidFill>
                <a:srgbClr val="FF0066"/>
              </a:solidFill>
              <a:latin typeface="Segoe Print" pitchFamily="2" charset="0"/>
            </a:endParaRPr>
          </a:p>
        </p:txBody>
      </p:sp>
      <p:sp>
        <p:nvSpPr>
          <p:cNvPr id="42" name="Rectangle 41"/>
          <p:cNvSpPr/>
          <p:nvPr/>
        </p:nvSpPr>
        <p:spPr>
          <a:xfrm>
            <a:off x="96982" y="372783"/>
            <a:ext cx="554182" cy="5662257"/>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endParaRPr lang="en-US" sz="4400" dirty="0" smtClean="0"/>
          </a:p>
          <a:p>
            <a:pPr algn="ct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sp>
        <p:nvSpPr>
          <p:cNvPr id="43" name="Content Placeholder 2"/>
          <p:cNvSpPr txBox="1">
            <a:spLocks/>
          </p:cNvSpPr>
          <p:nvPr/>
        </p:nvSpPr>
        <p:spPr>
          <a:xfrm>
            <a:off x="1023851" y="3258390"/>
            <a:ext cx="11000509" cy="2327701"/>
          </a:xfrm>
          <a:prstGeom prst="rect">
            <a:avLst/>
          </a:prstGeom>
        </p:spPr>
        <p:txBody>
          <a:bodyPr vert="horz" lIns="91440" tIns="45720" rIns="91440" bIns="45720" rtlCol="0">
            <a:normAutofit lnSpcReduction="10000"/>
            <a:scene3d>
              <a:camera prst="orthographicFront"/>
              <a:lightRig rig="threePt" dir="t"/>
            </a:scene3d>
            <a:sp3d extrusionH="57150">
              <a:bevelT w="82550" h="38100" prst="coolSlant"/>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1920240" indent="-1920240">
              <a:lnSpc>
                <a:spcPct val="115000"/>
              </a:lnSpc>
              <a:spcBef>
                <a:spcPts val="0"/>
              </a:spcBef>
              <a:spcAft>
                <a:spcPts val="2400"/>
              </a:spcAft>
              <a:buClr>
                <a:srgbClr val="171312"/>
              </a:buClr>
              <a:buFont typeface="Arial" panose="020B0604020202020204" pitchFamily="34" charset="0"/>
              <a:buNone/>
            </a:pPr>
            <a:r>
              <a:rPr lang="en-US" sz="27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20:</a:t>
            </a:r>
            <a:r>
              <a:rPr lang="en-US" sz="2700" b="1" u="sng" dirty="0" smtClean="0">
                <a:solidFill>
                  <a:srgbClr val="CC0099"/>
                </a:solidFill>
                <a:latin typeface="Georgia" panose="02040502050405020303" pitchFamily="18" charset="0"/>
                <a:ea typeface="TITUS Cyberbit Basic" panose="02020603050405020304" pitchFamily="18" charset="0"/>
                <a:cs typeface="Georgia" panose="02040502050405020303" pitchFamily="18" charset="0"/>
              </a:rPr>
              <a:t>12</a:t>
            </a:r>
            <a:r>
              <a:rPr lang="en-US" sz="27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Yehonathan</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B0F0"/>
                </a:solidFill>
                <a:latin typeface="Georgia" panose="02040502050405020303" pitchFamily="18" charset="0"/>
                <a:ea typeface="TITUS Cyberbit Basic" panose="02020603050405020304" pitchFamily="18" charset="0"/>
                <a:cs typeface="Georgia" panose="02040502050405020303" pitchFamily="18" charset="0"/>
              </a:rPr>
              <a:t>said</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to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Dawid</a:t>
            </a:r>
            <a:r>
              <a:rPr lang="en-US" sz="2700" dirty="0" smtClean="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he-IL" sz="2700" b="1" dirty="0" smtClean="0">
                <a:solidFill>
                  <a:srgbClr val="0000FF"/>
                </a:solidFill>
                <a:latin typeface="Times New Roman" panose="02020603050405020304" pitchFamily="18" charset="0"/>
                <a:ea typeface="TITUS Cyberbit Basic" panose="02020603050405020304" pitchFamily="18" charset="0"/>
                <a:cs typeface="Times New Roman" panose="02020603050405020304" pitchFamily="18" charset="0"/>
              </a:rPr>
              <a:t>יהוה</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Elohim of Yisra’ĕl </a:t>
            </a:r>
            <a:r>
              <a:rPr lang="en-US" sz="2700" i="1"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be witness</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When I search out my father sometime</a:t>
            </a:r>
            <a:b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b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b="1" i="1"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tomorrow</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a:t>
            </a:r>
            <a:r>
              <a:rPr lang="en-US" sz="2700" dirty="0" err="1"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chodesh</a:t>
            </a:r>
            <a:r>
              <a:rPr lang="en-US" sz="27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/new month cycle],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or the </a:t>
            </a:r>
            <a:b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br>
            <a:r>
              <a:rPr lang="en-US" sz="2700" b="1" i="1" u="sng" dirty="0" smtClean="0">
                <a:solidFill>
                  <a:srgbClr val="FF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third day</a:t>
            </a:r>
            <a:r>
              <a:rPr lang="en-US" sz="2700" b="1" i="1"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a:t>
            </a:r>
            <a:r>
              <a:rPr lang="en-US" sz="2700"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see if there is good toward </a:t>
            </a:r>
            <a:r>
              <a:rPr lang="en-US" sz="2700" dirty="0" err="1"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Dawid</a:t>
            </a:r>
            <a:r>
              <a:rPr lang="en-US" sz="2700" dirty="0" smtClean="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7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and I 		  	do not send to you or disclose it to you, </a:t>
            </a:r>
            <a:endParaRPr lang="en-US" sz="2800" b="1" u="sng" dirty="0">
              <a:solidFill>
                <a:srgbClr val="0000CC"/>
              </a:solidFill>
            </a:endParaRPr>
          </a:p>
        </p:txBody>
      </p:sp>
      <p:sp>
        <p:nvSpPr>
          <p:cNvPr id="61" name="Curved Right Arrow 60"/>
          <p:cNvSpPr/>
          <p:nvPr/>
        </p:nvSpPr>
        <p:spPr>
          <a:xfrm>
            <a:off x="2470105" y="4242775"/>
            <a:ext cx="1035094" cy="2185733"/>
          </a:xfrm>
          <a:prstGeom prst="curvedRightArrow">
            <a:avLst>
              <a:gd name="adj1" fmla="val 19560"/>
              <a:gd name="adj2" fmla="val 50000"/>
              <a:gd name="adj3" fmla="val 39723"/>
            </a:avLst>
          </a:prstGeom>
          <a:solidFill>
            <a:srgbClr val="66CCFF"/>
          </a:solidFill>
          <a:ln w="57150">
            <a:solidFill>
              <a:srgbClr val="FF0066"/>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p:cNvCxnSpPr/>
          <p:nvPr/>
        </p:nvCxnSpPr>
        <p:spPr>
          <a:xfrm>
            <a:off x="3934691" y="5043055"/>
            <a:ext cx="2244436" cy="1052945"/>
          </a:xfrm>
          <a:prstGeom prst="straightConnector1">
            <a:avLst/>
          </a:prstGeom>
          <a:ln w="92075" cap="sq" cmpd="dbl">
            <a:solidFill>
              <a:srgbClr val="FF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581836" y="2685996"/>
            <a:ext cx="2894127" cy="36459"/>
          </a:xfrm>
          <a:prstGeom prst="straightConnector1">
            <a:avLst/>
          </a:prstGeom>
          <a:noFill/>
          <a:ln w="76200" cap="flat" cmpd="sng" algn="ctr">
            <a:solidFill>
              <a:srgbClr val="0000CC"/>
            </a:solidFill>
            <a:prstDash val="solid"/>
            <a:tailEnd type="arrow"/>
          </a:ln>
          <a:effectLst/>
          <a:scene3d>
            <a:camera prst="orthographicFront"/>
            <a:lightRig rig="threePt" dir="t"/>
          </a:scene3d>
          <a:sp3d>
            <a:bevelT prst="angle"/>
          </a:sp3d>
        </p:spPr>
      </p:cxnSp>
      <p:cxnSp>
        <p:nvCxnSpPr>
          <p:cNvPr id="65" name="Straight Connector 64"/>
          <p:cNvCxnSpPr/>
          <p:nvPr/>
        </p:nvCxnSpPr>
        <p:spPr>
          <a:xfrm>
            <a:off x="5458691" y="2704913"/>
            <a:ext cx="387928" cy="535636"/>
          </a:xfrm>
          <a:prstGeom prst="line">
            <a:avLst/>
          </a:prstGeom>
          <a:ln w="76200">
            <a:solidFill>
              <a:srgbClr val="0000CC"/>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4" name="Oval Callout 43"/>
          <p:cNvSpPr/>
          <p:nvPr/>
        </p:nvSpPr>
        <p:spPr>
          <a:xfrm>
            <a:off x="6059529" y="1779841"/>
            <a:ext cx="5315607" cy="3755672"/>
          </a:xfrm>
          <a:prstGeom prst="wedgeEllipseCallout">
            <a:avLst>
              <a:gd name="adj1" fmla="val -10995"/>
              <a:gd name="adj2" fmla="val -81213"/>
            </a:avLst>
          </a:prstGeom>
          <a:gradFill flip="none" rotWithShape="1">
            <a:gsLst>
              <a:gs pos="16000">
                <a:srgbClr val="FFFF00"/>
              </a:gs>
              <a:gs pos="50000">
                <a:srgbClr val="FF0066"/>
              </a:gs>
              <a:gs pos="75000">
                <a:srgbClr val="90F1FE"/>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Yes, Jonathan agreed with David!</a:t>
            </a:r>
            <a:endParaRPr lang="en-US" sz="5400" dirty="0">
              <a:solidFill>
                <a:schemeClr val="tx1"/>
              </a:solidFill>
            </a:endParaRPr>
          </a:p>
        </p:txBody>
      </p:sp>
      <p:sp>
        <p:nvSpPr>
          <p:cNvPr id="45" name="Rectangle 44"/>
          <p:cNvSpPr/>
          <p:nvPr/>
        </p:nvSpPr>
        <p:spPr>
          <a:xfrm>
            <a:off x="2836718" y="5067125"/>
            <a:ext cx="8932914" cy="70104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0000CC"/>
                  </a:solidFill>
                </a:ln>
                <a:solidFill>
                  <a:srgbClr val="FF0066"/>
                </a:solidFill>
                <a:latin typeface="Segoe Print" pitchFamily="2" charset="0"/>
              </a:rPr>
              <a:t>This is </a:t>
            </a:r>
            <a:r>
              <a:rPr lang="en-US" sz="2800" dirty="0">
                <a:ln>
                  <a:solidFill>
                    <a:srgbClr val="0000CC"/>
                  </a:solidFill>
                </a:ln>
                <a:solidFill>
                  <a:srgbClr val="FF0066"/>
                </a:solidFill>
                <a:latin typeface="Segoe Print" pitchFamily="2" charset="0"/>
              </a:rPr>
              <a:t>a</a:t>
            </a:r>
            <a:r>
              <a:rPr lang="en-US" sz="2800" dirty="0" smtClean="0">
                <a:ln>
                  <a:solidFill>
                    <a:srgbClr val="0000CC"/>
                  </a:solidFill>
                </a:ln>
                <a:solidFill>
                  <a:srgbClr val="FF0066"/>
                </a:solidFill>
                <a:latin typeface="Segoe Print" pitchFamily="2" charset="0"/>
              </a:rPr>
              <a:t> 2</a:t>
            </a:r>
            <a:r>
              <a:rPr lang="en-US" sz="2800" baseline="30000" dirty="0" smtClean="0">
                <a:ln>
                  <a:solidFill>
                    <a:srgbClr val="0000CC"/>
                  </a:solidFill>
                </a:ln>
                <a:solidFill>
                  <a:srgbClr val="FF0066"/>
                </a:solidFill>
                <a:latin typeface="Segoe Print" pitchFamily="2" charset="0"/>
              </a:rPr>
              <a:t>nd</a:t>
            </a:r>
            <a:r>
              <a:rPr lang="en-US" sz="2800" dirty="0" smtClean="0">
                <a:ln>
                  <a:solidFill>
                    <a:srgbClr val="0000CC"/>
                  </a:solidFill>
                </a:ln>
                <a:solidFill>
                  <a:srgbClr val="FF0066"/>
                </a:solidFill>
                <a:latin typeface="Segoe Print" pitchFamily="2" charset="0"/>
              </a:rPr>
              <a:t> Witness to the Covenant Calendar!</a:t>
            </a:r>
            <a:endParaRPr lang="en-US" sz="2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3880245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circle(out)">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1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63000">
              <a:schemeClr val="accent1">
                <a:lumMod val="45000"/>
                <a:lumOff val="55000"/>
              </a:schemeClr>
            </a:gs>
            <a:gs pos="27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8600" y="6528079"/>
            <a:ext cx="533400" cy="329921"/>
          </a:xfrm>
        </p:spPr>
        <p:txBody>
          <a:bodyPr/>
          <a:lstStyle/>
          <a:p>
            <a:fld id="{71766878-3199-4EAB-94E7-2D6D11070E14}" type="slidenum">
              <a:rPr lang="en-US" sz="1400" b="1" smtClean="0">
                <a:solidFill>
                  <a:schemeClr val="bg1"/>
                </a:solidFill>
              </a:rPr>
              <a:t>27</a:t>
            </a:fld>
            <a:endParaRPr lang="en-US" sz="1400" b="1" dirty="0">
              <a:solidFill>
                <a:schemeClr val="bg1"/>
              </a:solidFill>
            </a:endParaRPr>
          </a:p>
        </p:txBody>
      </p:sp>
      <p:sp>
        <p:nvSpPr>
          <p:cNvPr id="7" name="Content Placeholder 2"/>
          <p:cNvSpPr txBox="1">
            <a:spLocks/>
          </p:cNvSpPr>
          <p:nvPr/>
        </p:nvSpPr>
        <p:spPr>
          <a:xfrm>
            <a:off x="2293257" y="1232122"/>
            <a:ext cx="9757157" cy="5625877"/>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Will Jonathan provide   </a:t>
            </a:r>
            <a:br>
              <a:rPr lang="en-US" sz="4800" dirty="0" smtClean="0">
                <a:solidFill>
                  <a:schemeClr val="accent2"/>
                </a:solidFill>
              </a:rPr>
            </a:br>
            <a:r>
              <a:rPr lang="en-US" sz="4800" dirty="0" smtClean="0">
                <a:solidFill>
                  <a:schemeClr val="accent2"/>
                </a:solidFill>
              </a:rPr>
              <a:t>an </a:t>
            </a:r>
            <a:r>
              <a:rPr lang="en-US" sz="4800" dirty="0" smtClean="0">
                <a:ln>
                  <a:solidFill>
                    <a:sysClr val="windowText" lastClr="000000"/>
                  </a:solidFill>
                </a:ln>
                <a:solidFill>
                  <a:srgbClr val="FFFF00"/>
                </a:solidFill>
              </a:rPr>
              <a:t>affirmation</a:t>
            </a:r>
            <a:r>
              <a:rPr lang="en-US" sz="4800" dirty="0" smtClean="0">
                <a:solidFill>
                  <a:schemeClr val="accent2"/>
                </a:solidFill>
              </a:rPr>
              <a:t> for </a:t>
            </a:r>
            <a:br>
              <a:rPr lang="en-US" sz="4800" dirty="0" smtClean="0">
                <a:solidFill>
                  <a:schemeClr val="accent2"/>
                </a:solidFill>
              </a:rPr>
            </a:br>
            <a:r>
              <a:rPr lang="en-US" sz="4800" dirty="0" smtClean="0">
                <a:solidFill>
                  <a:schemeClr val="accent2"/>
                </a:solidFill>
              </a:rPr>
              <a:t>  his  </a:t>
            </a:r>
            <a:r>
              <a:rPr lang="en-US" sz="4800" dirty="0" smtClean="0">
                <a:solidFill>
                  <a:srgbClr val="CC0099"/>
                </a:solidFill>
              </a:rPr>
              <a:t>2</a:t>
            </a:r>
            <a:r>
              <a:rPr lang="en-US" sz="4800" baseline="30000" dirty="0" smtClean="0">
                <a:solidFill>
                  <a:srgbClr val="CC0099"/>
                </a:solidFill>
              </a:rPr>
              <a:t>nd </a:t>
            </a:r>
            <a:r>
              <a:rPr lang="en-US" sz="4800" dirty="0" smtClean="0">
                <a:solidFill>
                  <a:srgbClr val="CC0099"/>
                </a:solidFill>
              </a:rPr>
              <a:t> witness </a:t>
            </a:r>
            <a:r>
              <a:rPr lang="en-US" sz="4800" dirty="0" smtClean="0">
                <a:solidFill>
                  <a:schemeClr val="accent2"/>
                </a:solidFill>
              </a:rPr>
              <a:t/>
            </a:r>
            <a:br>
              <a:rPr lang="en-US" sz="4800" dirty="0" smtClean="0">
                <a:solidFill>
                  <a:schemeClr val="accent2"/>
                </a:solidFill>
              </a:rPr>
            </a:br>
            <a:r>
              <a:rPr lang="en-US" sz="4800" dirty="0" smtClean="0">
                <a:solidFill>
                  <a:schemeClr val="accent2"/>
                </a:solidFill>
              </a:rPr>
              <a:t>for the timing of the new month cycle?</a:t>
            </a:r>
          </a:p>
          <a:p>
            <a:pPr algn="ctr">
              <a:spcBef>
                <a:spcPts val="0"/>
              </a:spcBef>
              <a:spcAft>
                <a:spcPts val="2400"/>
              </a:spcAft>
            </a:pPr>
            <a:r>
              <a:rPr lang="en-US" sz="4800" dirty="0" smtClean="0">
                <a:solidFill>
                  <a:schemeClr val="accent2"/>
                </a:solidFill>
              </a:rPr>
              <a:t>Will this </a:t>
            </a:r>
            <a:r>
              <a:rPr lang="en-US" sz="4800" dirty="0" smtClean="0">
                <a:ln>
                  <a:solidFill>
                    <a:sysClr val="windowText" lastClr="000000"/>
                  </a:solidFill>
                </a:ln>
                <a:solidFill>
                  <a:srgbClr val="FFFF00"/>
                </a:solidFill>
              </a:rPr>
              <a:t>affirmation</a:t>
            </a:r>
            <a:r>
              <a:rPr lang="en-US" sz="4800" dirty="0" smtClean="0">
                <a:solidFill>
                  <a:schemeClr val="accent2"/>
                </a:solidFill>
              </a:rPr>
              <a:t> occur on the </a:t>
            </a:r>
            <a:r>
              <a:rPr lang="en-US" sz="4800" dirty="0" smtClean="0">
                <a:solidFill>
                  <a:srgbClr val="CC0099"/>
                </a:solidFill>
              </a:rPr>
              <a:t>30</a:t>
            </a:r>
            <a:r>
              <a:rPr lang="en-US" sz="4800" baseline="30000" dirty="0" smtClean="0">
                <a:solidFill>
                  <a:srgbClr val="CC0099"/>
                </a:solidFill>
              </a:rPr>
              <a:t>th</a:t>
            </a:r>
            <a:r>
              <a:rPr lang="en-US" sz="4800" dirty="0" smtClean="0">
                <a:solidFill>
                  <a:schemeClr val="accent2"/>
                </a:solidFill>
              </a:rPr>
              <a:t>?</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#4</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3918458" y="188823"/>
            <a:ext cx="6633428"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Time to Consider</a:t>
            </a:r>
            <a:endParaRPr lang="en-US" sz="4800" dirty="0">
              <a:ln>
                <a:solidFill>
                  <a:srgbClr val="0000CC"/>
                </a:solidFill>
              </a:ln>
              <a:solidFill>
                <a:srgbClr val="FF0066"/>
              </a:solidFill>
              <a:latin typeface="Segoe Print" pitchFamily="2" charset="0"/>
            </a:endParaRPr>
          </a:p>
        </p:txBody>
      </p:sp>
      <p:sp>
        <p:nvSpPr>
          <p:cNvPr id="6" name="Curved Left Arrow 5"/>
          <p:cNvSpPr/>
          <p:nvPr/>
        </p:nvSpPr>
        <p:spPr>
          <a:xfrm>
            <a:off x="10551886" y="499723"/>
            <a:ext cx="1640114" cy="3081677"/>
          </a:xfrm>
          <a:prstGeom prst="curvedLeftArrow">
            <a:avLst>
              <a:gd name="adj1" fmla="val 19540"/>
              <a:gd name="adj2" fmla="val 47454"/>
              <a:gd name="adj3" fmla="val 34828"/>
            </a:avLst>
          </a:prstGeom>
          <a:gradFill flip="none" rotWithShape="1">
            <a:gsLst>
              <a:gs pos="55000">
                <a:srgbClr val="CC00FF"/>
              </a:gs>
              <a:gs pos="68000">
                <a:srgbClr val="90F1FE"/>
              </a:gs>
              <a:gs pos="75000">
                <a:srgbClr val="FFFF00">
                  <a:lumMod val="48000"/>
                  <a:lumOff val="52000"/>
                </a:srgbClr>
              </a:gs>
              <a:gs pos="18000">
                <a:srgbClr val="FF0000"/>
              </a:gs>
            </a:gsLst>
            <a:lin ang="0" scaled="0"/>
            <a:tileRect/>
          </a:gradFill>
          <a:effectLst>
            <a:glow rad="101600">
              <a:srgbClr val="00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598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2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236" y="189202"/>
            <a:ext cx="10451206" cy="1492132"/>
          </a:xfrm>
          <a:gradFill flip="none" rotWithShape="1">
            <a:gsLst>
              <a:gs pos="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w="38100">
            <a:solidFill>
              <a:srgbClr val="CC0099"/>
            </a:solidFill>
          </a:ln>
          <a:effectLst>
            <a:glow rad="228600">
              <a:schemeClr val="accent6">
                <a:satMod val="175000"/>
                <a:alpha val="40000"/>
              </a:schemeClr>
            </a:glow>
          </a:effectLst>
        </p:spPr>
        <p:txBody>
          <a:bodyPr>
            <a:normAutofit/>
            <a:scene3d>
              <a:camera prst="orthographicFront"/>
              <a:lightRig rig="threePt" dir="t"/>
            </a:scene3d>
            <a:sp3d extrusionH="57150">
              <a:bevelT w="38100" h="38100"/>
            </a:sp3d>
          </a:bodyPr>
          <a:lstStyle/>
          <a:p>
            <a:pPr algn="ctr"/>
            <a:r>
              <a:rPr lang="en-US" dirty="0" err="1" smtClean="0">
                <a:solidFill>
                  <a:schemeClr val="accent4">
                    <a:lumMod val="75000"/>
                  </a:schemeClr>
                </a:solidFill>
                <a:latin typeface="Georgia" panose="02040502050405020303" pitchFamily="18" charset="0"/>
              </a:rPr>
              <a:t>Yehonathan</a:t>
            </a:r>
            <a:r>
              <a:rPr lang="en-US" dirty="0" smtClean="0">
                <a:solidFill>
                  <a:schemeClr val="accent4">
                    <a:lumMod val="75000"/>
                  </a:schemeClr>
                </a:solidFill>
                <a:latin typeface="Georgia" panose="02040502050405020303" pitchFamily="18" charset="0"/>
              </a:rPr>
              <a:t> – </a:t>
            </a:r>
            <a:r>
              <a:rPr lang="en-US" dirty="0" smtClean="0">
                <a:solidFill>
                  <a:schemeClr val="tx1"/>
                </a:solidFill>
                <a:effectLst>
                  <a:glow rad="558800">
                    <a:srgbClr val="FFFF00"/>
                  </a:glow>
                </a:effectLst>
                <a:latin typeface="Georgia" panose="02040502050405020303" pitchFamily="18" charset="0"/>
              </a:rPr>
              <a:t>reaffirms </a:t>
            </a:r>
            <a:r>
              <a:rPr lang="en-US" dirty="0" smtClean="0">
                <a:solidFill>
                  <a:schemeClr val="accent4">
                    <a:lumMod val="75000"/>
                  </a:schemeClr>
                </a:solidFill>
                <a:latin typeface="Georgia" panose="02040502050405020303" pitchFamily="18" charset="0"/>
              </a:rPr>
              <a:t>the new month cycle</a:t>
            </a:r>
            <a:endParaRPr lang="en-US" dirty="0">
              <a:solidFill>
                <a:schemeClr val="accent4">
                  <a:lumMod val="75000"/>
                </a:schemeClr>
              </a:solidFill>
              <a:latin typeface="Georgia" panose="02040502050405020303" pitchFamily="18" charset="0"/>
            </a:endParaRPr>
          </a:p>
        </p:txBody>
      </p:sp>
      <p:sp>
        <p:nvSpPr>
          <p:cNvPr id="3" name="Content Placeholder 2"/>
          <p:cNvSpPr>
            <a:spLocks noGrp="1"/>
          </p:cNvSpPr>
          <p:nvPr>
            <p:ph idx="1"/>
          </p:nvPr>
        </p:nvSpPr>
        <p:spPr>
          <a:xfrm>
            <a:off x="1115236" y="1966331"/>
            <a:ext cx="10451206" cy="4767984"/>
          </a:xfrm>
          <a:solidFill>
            <a:schemeClr val="bg1"/>
          </a:solidFill>
          <a:scene3d>
            <a:camera prst="orthographicFront"/>
            <a:lightRig rig="threePt" dir="t"/>
          </a:scene3d>
          <a:sp3d>
            <a:bevelT w="152400" h="50800" prst="softRound"/>
          </a:sp3d>
        </p:spPr>
        <p:txBody>
          <a:bodyPr>
            <a:normAutofit/>
            <a:sp3d extrusionH="57150">
              <a:bevelT w="38100" h="38100"/>
            </a:sp3d>
          </a:bodyPr>
          <a:lstStyle/>
          <a:p>
            <a:r>
              <a:rPr lang="en-US" sz="3200" dirty="0" smtClean="0">
                <a:solidFill>
                  <a:srgbClr val="008080"/>
                </a:solidFill>
                <a:latin typeface="Georgia" panose="02040502050405020303" pitchFamily="18" charset="0"/>
              </a:rPr>
              <a:t>1 Sam </a:t>
            </a:r>
            <a:r>
              <a:rPr lang="en-US" sz="3200" dirty="0">
                <a:solidFill>
                  <a:srgbClr val="008080"/>
                </a:solidFill>
                <a:latin typeface="Georgia" panose="02040502050405020303" pitchFamily="18" charset="0"/>
              </a:rPr>
              <a:t>20:18</a:t>
            </a:r>
            <a:r>
              <a:rPr lang="en-US" sz="3200" dirty="0">
                <a:solidFill>
                  <a:prstClr val="black"/>
                </a:solidFill>
                <a:latin typeface="Georgia" panose="02040502050405020303" pitchFamily="18" charset="0"/>
              </a:rPr>
              <a:t>  So </a:t>
            </a:r>
            <a:r>
              <a:rPr lang="en-US" sz="3200" dirty="0" err="1">
                <a:solidFill>
                  <a:prstClr val="black"/>
                </a:solidFill>
                <a:latin typeface="Georgia" panose="02040502050405020303" pitchFamily="18" charset="0"/>
              </a:rPr>
              <a:t>Yehonathan</a:t>
            </a:r>
            <a:r>
              <a:rPr lang="en-US" sz="3200" dirty="0">
                <a:solidFill>
                  <a:prstClr val="black"/>
                </a:solidFill>
                <a:latin typeface="Georgia" panose="02040502050405020303" pitchFamily="18" charset="0"/>
              </a:rPr>
              <a:t> </a:t>
            </a:r>
            <a:r>
              <a:rPr lang="en-US" sz="3200" b="1" dirty="0">
                <a:solidFill>
                  <a:srgbClr val="CC0099"/>
                </a:solidFill>
                <a:latin typeface="Georgia" panose="02040502050405020303" pitchFamily="18" charset="0"/>
              </a:rPr>
              <a:t>said</a:t>
            </a:r>
            <a:r>
              <a:rPr lang="en-US" sz="3200" dirty="0">
                <a:solidFill>
                  <a:prstClr val="black"/>
                </a:solidFill>
                <a:latin typeface="Georgia" panose="02040502050405020303" pitchFamily="18" charset="0"/>
              </a:rPr>
              <a:t> to him, </a:t>
            </a:r>
            <a:endParaRPr lang="en-US" sz="3200" dirty="0" smtClean="0">
              <a:solidFill>
                <a:prstClr val="black"/>
              </a:solidFill>
              <a:latin typeface="Georgia" panose="02040502050405020303" pitchFamily="18" charset="0"/>
            </a:endParaRPr>
          </a:p>
          <a:p>
            <a:pPr marL="0" indent="0">
              <a:buNone/>
            </a:pPr>
            <a:r>
              <a:rPr lang="en-US" sz="3200" dirty="0" smtClean="0">
                <a:solidFill>
                  <a:prstClr val="black"/>
                </a:solidFill>
                <a:latin typeface="Georgia" panose="02040502050405020303" pitchFamily="18" charset="0"/>
              </a:rPr>
              <a:t> </a:t>
            </a:r>
          </a:p>
          <a:p>
            <a:pPr marL="0" indent="0">
              <a:buNone/>
            </a:pP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a:t>
            </a:r>
            <a:r>
              <a:rPr lang="en-US" sz="3200" b="1" dirty="0" smtClean="0">
                <a:solidFill>
                  <a:prstClr val="black"/>
                </a:solidFill>
                <a:effectLst>
                  <a:glow rad="127000">
                    <a:srgbClr val="FFFF00"/>
                  </a:glow>
                </a:effectLst>
                <a:latin typeface="Georgia" panose="02040502050405020303" pitchFamily="18" charset="0"/>
              </a:rPr>
              <a:t>“</a:t>
            </a:r>
            <a:r>
              <a:rPr lang="en-US" sz="3200" b="1" dirty="0">
                <a:solidFill>
                  <a:prstClr val="black"/>
                </a:solidFill>
                <a:effectLst>
                  <a:glow rad="127000">
                    <a:srgbClr val="FFFF00"/>
                  </a:glow>
                </a:effectLst>
                <a:latin typeface="Georgia" panose="02040502050405020303" pitchFamily="18" charset="0"/>
              </a:rPr>
              <a:t>Tomorrow </a:t>
            </a:r>
            <a:r>
              <a:rPr lang="en-US" sz="3200" dirty="0">
                <a:solidFill>
                  <a:prstClr val="black"/>
                </a:solidFill>
                <a:latin typeface="Georgia" panose="02040502050405020303" pitchFamily="18" charset="0"/>
              </a:rPr>
              <a:t>is the </a:t>
            </a:r>
            <a:r>
              <a:rPr lang="en-US" sz="3200" dirty="0" smtClean="0">
                <a:solidFill>
                  <a:prstClr val="black"/>
                </a:solidFill>
                <a:effectLst>
                  <a:glow rad="76200">
                    <a:srgbClr val="FF6600"/>
                  </a:glow>
                </a:effectLst>
                <a:latin typeface="Georgia" panose="02040502050405020303" pitchFamily="18" charset="0"/>
              </a:rPr>
              <a:t>New </a:t>
            </a:r>
            <a:r>
              <a:rPr lang="en-US" sz="1400" strike="sngStrike" dirty="0">
                <a:solidFill>
                  <a:prstClr val="black"/>
                </a:solidFill>
                <a:latin typeface="Georgia" panose="02040502050405020303" pitchFamily="18" charset="0"/>
              </a:rPr>
              <a:t>Moon</a:t>
            </a:r>
            <a:r>
              <a:rPr lang="en-US" sz="3200" dirty="0" smtClean="0">
                <a:solidFill>
                  <a:prstClr val="black"/>
                </a:solidFill>
                <a:effectLst>
                  <a:glow rad="76200">
                    <a:srgbClr val="FF6600"/>
                  </a:glow>
                </a:effectLst>
                <a:latin typeface="Georgia" panose="02040502050405020303" pitchFamily="18" charset="0"/>
              </a:rPr>
              <a:t> [Month]</a:t>
            </a:r>
            <a:r>
              <a:rPr lang="en-US" sz="3200" dirty="0" smtClean="0">
                <a:solidFill>
                  <a:prstClr val="black"/>
                </a:solidFill>
                <a:latin typeface="Georgia" panose="02040502050405020303" pitchFamily="18" charset="0"/>
              </a:rPr>
              <a:t>, </a:t>
            </a:r>
          </a:p>
          <a:p>
            <a:pPr marL="0" indent="0">
              <a:buNone/>
            </a:pPr>
            <a:endParaRPr lang="en-US" sz="3200" dirty="0">
              <a:solidFill>
                <a:prstClr val="black"/>
              </a:solidFill>
              <a:latin typeface="Georgia" panose="02040502050405020303" pitchFamily="18" charset="0"/>
            </a:endParaRPr>
          </a:p>
          <a:p>
            <a:pPr marL="0" indent="0">
              <a:buNone/>
            </a:pPr>
            <a:r>
              <a:rPr lang="en-US" sz="3200" dirty="0" smtClean="0">
                <a:solidFill>
                  <a:prstClr val="black"/>
                </a:solidFill>
                <a:latin typeface="Georgia" panose="02040502050405020303" pitchFamily="18" charset="0"/>
              </a:rPr>
              <a:t>   and </a:t>
            </a:r>
            <a:r>
              <a:rPr lang="en-US" sz="3200" dirty="0">
                <a:solidFill>
                  <a:prstClr val="black"/>
                </a:solidFill>
                <a:latin typeface="Georgia" panose="02040502050405020303" pitchFamily="18" charset="0"/>
              </a:rPr>
              <a:t>you shall be missed, because your seat shall </a:t>
            </a:r>
            <a:r>
              <a:rPr lang="en-US" sz="3200" dirty="0" smtClean="0">
                <a:solidFill>
                  <a:prstClr val="black"/>
                </a:solidFill>
                <a:latin typeface="Georgia" panose="02040502050405020303" pitchFamily="18" charset="0"/>
              </a:rPr>
              <a:t>be</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empty.”</a:t>
            </a:r>
          </a:p>
        </p:txBody>
      </p:sp>
      <p:sp>
        <p:nvSpPr>
          <p:cNvPr id="4" name="Slide Number Placeholder 3"/>
          <p:cNvSpPr>
            <a:spLocks noGrp="1"/>
          </p:cNvSpPr>
          <p:nvPr>
            <p:ph type="sldNum" sz="quarter" idx="12"/>
          </p:nvPr>
        </p:nvSpPr>
        <p:spPr>
          <a:xfrm>
            <a:off x="8654669" y="6317507"/>
            <a:ext cx="2819399" cy="345796"/>
          </a:xfrm>
        </p:spPr>
        <p:txBody>
          <a:bodyPr/>
          <a:lstStyle/>
          <a:p>
            <a:fld id="{71766878-3199-4EAB-94E7-2D6D11070E14}" type="slidenum">
              <a:rPr lang="en-US" b="1" smtClean="0">
                <a:solidFill>
                  <a:schemeClr val="tx1"/>
                </a:solidFill>
              </a:rPr>
              <a:t>28</a:t>
            </a:fld>
            <a:endParaRPr lang="en-US" b="1" dirty="0">
              <a:solidFill>
                <a:schemeClr val="tx1"/>
              </a:solidFill>
            </a:endParaRPr>
          </a:p>
        </p:txBody>
      </p:sp>
      <p:sp>
        <p:nvSpPr>
          <p:cNvPr id="5" name="Rectangle 4"/>
          <p:cNvSpPr/>
          <p:nvPr/>
        </p:nvSpPr>
        <p:spPr>
          <a:xfrm>
            <a:off x="99083" y="1485023"/>
            <a:ext cx="554182" cy="4890656"/>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r>
              <a:rPr lang="en-US" sz="2800" dirty="0" smtClean="0"/>
              <a:t> </a:t>
            </a:r>
            <a:r>
              <a:rPr lang="en-US" sz="2800" dirty="0" smtClean="0">
                <a:solidFill>
                  <a:srgbClr val="FFFF00"/>
                </a:solidFill>
                <a:effectLst>
                  <a:glow rad="228600">
                    <a:schemeClr val="accent4">
                      <a:satMod val="175000"/>
                      <a:alpha val="40000"/>
                    </a:schemeClr>
                  </a:glow>
                </a:effectLst>
              </a:rPr>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r>
              <a:rPr lang="en-US" sz="2800" dirty="0" smtClean="0"/>
              <a:t> 2</a:t>
            </a:r>
          </a:p>
          <a:p>
            <a:pPr algn="ctr"/>
            <a:endParaRPr lang="en-US" sz="2800" dirty="0" smtClean="0"/>
          </a:p>
          <a:p>
            <a:pPr algn="ctr"/>
            <a:r>
              <a:rPr lang="en-US" sz="2800" dirty="0" smtClean="0"/>
              <a:t> 3</a:t>
            </a:r>
            <a:endParaRPr lang="en-US" sz="2800" dirty="0"/>
          </a:p>
        </p:txBody>
      </p:sp>
      <p:sp>
        <p:nvSpPr>
          <p:cNvPr id="6" name="Bent Arrow 5"/>
          <p:cNvSpPr/>
          <p:nvPr/>
        </p:nvSpPr>
        <p:spPr>
          <a:xfrm rot="10800000">
            <a:off x="653265" y="2452253"/>
            <a:ext cx="6364480" cy="789709"/>
          </a:xfrm>
          <a:prstGeom prst="bentArrow">
            <a:avLst>
              <a:gd name="adj1" fmla="val 20176"/>
              <a:gd name="adj2" fmla="val 50000"/>
              <a:gd name="adj3" fmla="val 50000"/>
              <a:gd name="adj4" fmla="val 43750"/>
            </a:avLst>
          </a:prstGeom>
          <a:solidFill>
            <a:srgbClr val="66CCFF"/>
          </a:solidFill>
          <a:ln w="28575">
            <a:solidFill>
              <a:srgbClr val="CC00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10800000">
            <a:off x="457199" y="3740724"/>
            <a:ext cx="2507674" cy="720439"/>
          </a:xfrm>
          <a:prstGeom prst="bentArrow">
            <a:avLst>
              <a:gd name="adj1" fmla="val 17308"/>
              <a:gd name="adj2" fmla="val 45225"/>
              <a:gd name="adj3" fmla="val 50000"/>
              <a:gd name="adj4" fmla="val 43750"/>
            </a:avLst>
          </a:prstGeom>
          <a:solidFill>
            <a:srgbClr val="CC00FF"/>
          </a:solidFill>
          <a:ln w="28575">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0800000">
            <a:off x="2964867" y="3740723"/>
            <a:ext cx="2687787" cy="609600"/>
          </a:xfrm>
          <a:prstGeom prst="bentArrow">
            <a:avLst>
              <a:gd name="adj1" fmla="val 20455"/>
              <a:gd name="adj2" fmla="val 47986"/>
              <a:gd name="adj3" fmla="val 50000"/>
              <a:gd name="adj4" fmla="val 43750"/>
            </a:avLst>
          </a:prstGeom>
          <a:solidFill>
            <a:srgbClr val="CC00FF"/>
          </a:solidFill>
          <a:ln w="28575">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136473" y="5370754"/>
            <a:ext cx="7463246" cy="1004925"/>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0000CC"/>
                  </a:solidFill>
                </a:ln>
                <a:solidFill>
                  <a:srgbClr val="FF0066"/>
                </a:solidFill>
                <a:latin typeface="Segoe Print" pitchFamily="2" charset="0"/>
              </a:rPr>
              <a:t>Jonathan’s conversation with David </a:t>
            </a:r>
            <a:br>
              <a:rPr lang="en-US" sz="2800" dirty="0" smtClean="0">
                <a:ln>
                  <a:solidFill>
                    <a:srgbClr val="0000CC"/>
                  </a:solidFill>
                </a:ln>
                <a:solidFill>
                  <a:srgbClr val="FF0066"/>
                </a:solidFill>
                <a:latin typeface="Segoe Print" pitchFamily="2" charset="0"/>
              </a:rPr>
            </a:br>
            <a:r>
              <a:rPr lang="en-US" sz="2800" dirty="0" smtClean="0">
                <a:ln>
                  <a:solidFill>
                    <a:srgbClr val="0000CC"/>
                  </a:solidFill>
                </a:ln>
                <a:solidFill>
                  <a:srgbClr val="FF0066"/>
                </a:solidFill>
                <a:latin typeface="Segoe Print" pitchFamily="2" charset="0"/>
              </a:rPr>
              <a:t>was held on the last day of the month.</a:t>
            </a:r>
            <a:endParaRPr lang="en-US" sz="2800" dirty="0">
              <a:ln>
                <a:solidFill>
                  <a:srgbClr val="0000CC"/>
                </a:solidFill>
              </a:ln>
              <a:solidFill>
                <a:srgbClr val="FF0066"/>
              </a:solidFill>
              <a:latin typeface="Segoe Print" pitchFamily="2" charset="0"/>
            </a:endParaRPr>
          </a:p>
        </p:txBody>
      </p:sp>
      <p:sp>
        <p:nvSpPr>
          <p:cNvPr id="10" name="Bent Arrow 9"/>
          <p:cNvSpPr/>
          <p:nvPr/>
        </p:nvSpPr>
        <p:spPr>
          <a:xfrm rot="10800000">
            <a:off x="5652654" y="3740722"/>
            <a:ext cx="1701874" cy="609599"/>
          </a:xfrm>
          <a:prstGeom prst="bentArrow">
            <a:avLst>
              <a:gd name="adj1" fmla="val 20455"/>
              <a:gd name="adj2" fmla="val 47986"/>
              <a:gd name="adj3" fmla="val 50000"/>
              <a:gd name="adj4" fmla="val 43750"/>
            </a:avLst>
          </a:prstGeom>
          <a:solidFill>
            <a:srgbClr val="CC00FF"/>
          </a:solidFill>
          <a:ln w="28575">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631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1500"/>
                                        <p:tgtEl>
                                          <p:spTgt spid="3">
                                            <p:txEl>
                                              <p:pRg st="4" end="4"/>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250" fill="hold"/>
                                        <p:tgtEl>
                                          <p:spTgt spid="7"/>
                                        </p:tgtEl>
                                        <p:attrNameLst>
                                          <p:attrName>ppt_x</p:attrName>
                                        </p:attrNameLst>
                                      </p:cBhvr>
                                      <p:tavLst>
                                        <p:tav tm="0">
                                          <p:val>
                                            <p:strVal val="#ppt_x"/>
                                          </p:val>
                                        </p:tav>
                                        <p:tav tm="100000">
                                          <p:val>
                                            <p:strVal val="#ppt_x"/>
                                          </p:val>
                                        </p:tav>
                                      </p:tavLst>
                                    </p:anim>
                                    <p:anim calcmode="lin" valueType="num">
                                      <p:cBhvr additive="base">
                                        <p:cTn id="14" dur="125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250" fill="hold"/>
                                        <p:tgtEl>
                                          <p:spTgt spid="8"/>
                                        </p:tgtEl>
                                        <p:attrNameLst>
                                          <p:attrName>ppt_x</p:attrName>
                                        </p:attrNameLst>
                                      </p:cBhvr>
                                      <p:tavLst>
                                        <p:tav tm="0">
                                          <p:val>
                                            <p:strVal val="#ppt_x"/>
                                          </p:val>
                                        </p:tav>
                                        <p:tav tm="100000">
                                          <p:val>
                                            <p:strVal val="#ppt_x"/>
                                          </p:val>
                                        </p:tav>
                                      </p:tavLst>
                                    </p:anim>
                                    <p:anim calcmode="lin" valueType="num">
                                      <p:cBhvr additive="base">
                                        <p:cTn id="18" dur="125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250" fill="hold"/>
                                        <p:tgtEl>
                                          <p:spTgt spid="10"/>
                                        </p:tgtEl>
                                        <p:attrNameLst>
                                          <p:attrName>ppt_x</p:attrName>
                                        </p:attrNameLst>
                                      </p:cBhvr>
                                      <p:tavLst>
                                        <p:tav tm="0">
                                          <p:val>
                                            <p:strVal val="#ppt_x"/>
                                          </p:val>
                                        </p:tav>
                                        <p:tav tm="100000">
                                          <p:val>
                                            <p:strVal val="#ppt_x"/>
                                          </p:val>
                                        </p:tav>
                                      </p:tavLst>
                                    </p:anim>
                                    <p:anim calcmode="lin" valueType="num">
                                      <p:cBhvr additive="base">
                                        <p:cTn id="22"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13263" y="2276501"/>
            <a:ext cx="9509758" cy="966650"/>
            <a:chOff x="1397727" y="2220686"/>
            <a:chExt cx="9509758" cy="914400"/>
          </a:xfrm>
        </p:grpSpPr>
        <p:sp>
          <p:nvSpPr>
            <p:cNvPr id="30" name="Rectangle 29"/>
            <p:cNvSpPr/>
            <p:nvPr/>
          </p:nvSpPr>
          <p:spPr>
            <a:xfrm>
              <a:off x="139772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30</a:t>
              </a:r>
              <a:endParaRPr lang="en-US" sz="2800" b="1" dirty="0">
                <a:solidFill>
                  <a:srgbClr val="FF00FF"/>
                </a:solidFill>
              </a:endParaRPr>
            </a:p>
          </p:txBody>
        </p:sp>
        <p:sp>
          <p:nvSpPr>
            <p:cNvPr id="31" name="Rectangle 30"/>
            <p:cNvSpPr/>
            <p:nvPr/>
          </p:nvSpPr>
          <p:spPr>
            <a:xfrm>
              <a:off x="2756263"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73337"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1874"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90411"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48948"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40525" y="796833"/>
            <a:ext cx="10829108" cy="5875019"/>
          </a:xfrm>
        </p:spPr>
        <p:txBody>
          <a:bodyPr/>
          <a:lstStyle/>
          <a:p>
            <a:pPr marL="457200" lvl="1" indent="0">
              <a:buNone/>
            </a:pPr>
            <a:r>
              <a:rPr lang="en-US" dirty="0"/>
              <a:t>	</a:t>
            </a:r>
            <a:r>
              <a:rPr lang="en-US" dirty="0" smtClean="0"/>
              <a:t> </a:t>
            </a:r>
            <a:r>
              <a:rPr lang="en-US" sz="2800" dirty="0" smtClean="0"/>
              <a:t>1</a:t>
            </a:r>
            <a:r>
              <a:rPr lang="en-US" sz="2800" baseline="30000" dirty="0" smtClean="0"/>
              <a:t>st</a:t>
            </a:r>
            <a:r>
              <a:rPr lang="en-US" sz="2800" dirty="0" smtClean="0"/>
              <a:t>	       2</a:t>
            </a:r>
            <a:r>
              <a:rPr lang="en-US" sz="2800" baseline="30000" dirty="0" smtClean="0"/>
              <a:t>nd</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t>
            </a:r>
            <a:r>
              <a:rPr lang="en-US" sz="2800" dirty="0" smtClean="0">
                <a:solidFill>
                  <a:srgbClr val="00B050"/>
                </a:solidFill>
              </a:rPr>
              <a:t>Prep</a:t>
            </a:r>
            <a:r>
              <a:rPr lang="en-US" sz="2800" dirty="0"/>
              <a:t> </a:t>
            </a:r>
            <a:r>
              <a:rPr lang="en-US" sz="2800" dirty="0" smtClean="0"/>
              <a:t>      </a:t>
            </a:r>
            <a:r>
              <a:rPr lang="en-US" sz="2800" b="1" u="sng" dirty="0" err="1" smtClean="0">
                <a:solidFill>
                  <a:srgbClr val="0000CC"/>
                </a:solidFill>
              </a:rPr>
              <a:t>Sabb</a:t>
            </a:r>
            <a:endParaRPr lang="en-US" sz="2800" b="1" u="sng" dirty="0">
              <a:solidFill>
                <a:srgbClr val="0000CC"/>
              </a:solidFill>
            </a:endParaRPr>
          </a:p>
        </p:txBody>
      </p:sp>
      <p:sp>
        <p:nvSpPr>
          <p:cNvPr id="24" name="Slide Number Placeholder 23"/>
          <p:cNvSpPr>
            <a:spLocks noGrp="1"/>
          </p:cNvSpPr>
          <p:nvPr>
            <p:ph type="sldNum" sz="quarter" idx="12"/>
          </p:nvPr>
        </p:nvSpPr>
        <p:spPr>
          <a:xfrm>
            <a:off x="9034053" y="6408729"/>
            <a:ext cx="2819399" cy="345796"/>
          </a:xfrm>
        </p:spPr>
        <p:txBody>
          <a:bodyPr/>
          <a:lstStyle/>
          <a:p>
            <a:fld id="{71766878-3199-4EAB-94E7-2D6D11070E14}" type="slidenum">
              <a:rPr lang="en-US" b="1" smtClean="0">
                <a:solidFill>
                  <a:schemeClr val="tx1"/>
                </a:solidFill>
              </a:rPr>
              <a:t>29</a:t>
            </a:fld>
            <a:endParaRPr lang="en-US" b="1" dirty="0">
              <a:solidFill>
                <a:schemeClr val="tx1"/>
              </a:solidFill>
            </a:endParaRPr>
          </a:p>
        </p:txBody>
      </p:sp>
      <p:grpSp>
        <p:nvGrpSpPr>
          <p:cNvPr id="11" name="Group 10"/>
          <p:cNvGrpSpPr/>
          <p:nvPr/>
        </p:nvGrpSpPr>
        <p:grpSpPr>
          <a:xfrm>
            <a:off x="1613263" y="1319620"/>
            <a:ext cx="9509759" cy="966651"/>
            <a:chOff x="1397726" y="2220686"/>
            <a:chExt cx="9509759" cy="914401"/>
          </a:xfrm>
        </p:grpSpPr>
        <p:sp>
          <p:nvSpPr>
            <p:cNvPr id="4" name="Rectangle 3"/>
            <p:cNvSpPr/>
            <p:nvPr/>
          </p:nvSpPr>
          <p:spPr>
            <a:xfrm>
              <a:off x="1397726"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23</a:t>
              </a:r>
              <a:endParaRPr lang="en-US" sz="2800" dirty="0">
                <a:solidFill>
                  <a:schemeClr val="tx1"/>
                </a:solidFill>
              </a:endParaRPr>
            </a:p>
          </p:txBody>
        </p:sp>
        <p:sp>
          <p:nvSpPr>
            <p:cNvPr id="5" name="Rectangle 4"/>
            <p:cNvSpPr/>
            <p:nvPr/>
          </p:nvSpPr>
          <p:spPr>
            <a:xfrm>
              <a:off x="2756263"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24</a:t>
              </a:r>
              <a:endParaRPr lang="en-US" sz="2800" dirty="0">
                <a:solidFill>
                  <a:schemeClr val="tx1"/>
                </a:solidFill>
              </a:endParaRPr>
            </a:p>
          </p:txBody>
        </p:sp>
        <p:sp>
          <p:nvSpPr>
            <p:cNvPr id="6" name="Rectangle 5"/>
            <p:cNvSpPr/>
            <p:nvPr/>
          </p:nvSpPr>
          <p:spPr>
            <a:xfrm>
              <a:off x="4114800"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25</a:t>
              </a:r>
              <a:endParaRPr lang="en-US" sz="2800" dirty="0">
                <a:solidFill>
                  <a:schemeClr val="tx1"/>
                </a:solidFill>
              </a:endParaRPr>
            </a:p>
          </p:txBody>
        </p:sp>
        <p:sp>
          <p:nvSpPr>
            <p:cNvPr id="7" name="Rectangle 6"/>
            <p:cNvSpPr/>
            <p:nvPr/>
          </p:nvSpPr>
          <p:spPr>
            <a:xfrm>
              <a:off x="547333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26</a:t>
              </a:r>
              <a:endParaRPr lang="en-US" sz="2800" dirty="0">
                <a:solidFill>
                  <a:schemeClr val="tx1"/>
                </a:solidFill>
              </a:endParaRPr>
            </a:p>
          </p:txBody>
        </p:sp>
        <p:sp>
          <p:nvSpPr>
            <p:cNvPr id="8" name="Rectangle 7"/>
            <p:cNvSpPr/>
            <p:nvPr/>
          </p:nvSpPr>
          <p:spPr>
            <a:xfrm>
              <a:off x="6831874"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27</a:t>
              </a:r>
              <a:endParaRPr lang="en-US" sz="2800" dirty="0">
                <a:solidFill>
                  <a:schemeClr val="tx1"/>
                </a:solidFill>
              </a:endParaRPr>
            </a:p>
          </p:txBody>
        </p:sp>
        <p:sp>
          <p:nvSpPr>
            <p:cNvPr id="9" name="Rectangle 8"/>
            <p:cNvSpPr/>
            <p:nvPr/>
          </p:nvSpPr>
          <p:spPr>
            <a:xfrm>
              <a:off x="8190411" y="2220687"/>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28</a:t>
              </a:r>
              <a:endParaRPr lang="en-US" sz="2800" dirty="0">
                <a:solidFill>
                  <a:schemeClr val="tx1"/>
                </a:solidFill>
              </a:endParaRPr>
            </a:p>
          </p:txBody>
        </p:sp>
        <p:sp>
          <p:nvSpPr>
            <p:cNvPr id="10" name="Rectangle 9"/>
            <p:cNvSpPr/>
            <p:nvPr/>
          </p:nvSpPr>
          <p:spPr>
            <a:xfrm>
              <a:off x="9548948"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u="sng" dirty="0" smtClean="0">
                  <a:solidFill>
                    <a:srgbClr val="00B0F0"/>
                  </a:solidFill>
                </a:rPr>
                <a:t>29</a:t>
              </a:r>
              <a:endParaRPr lang="en-US" sz="2800" b="1" u="sng" dirty="0">
                <a:solidFill>
                  <a:srgbClr val="00B0F0"/>
                </a:solidFill>
              </a:endParaRPr>
            </a:p>
          </p:txBody>
        </p:sp>
      </p:grpSp>
      <p:grpSp>
        <p:nvGrpSpPr>
          <p:cNvPr id="12" name="Group 11"/>
          <p:cNvGrpSpPr/>
          <p:nvPr/>
        </p:nvGrpSpPr>
        <p:grpSpPr>
          <a:xfrm>
            <a:off x="1613263" y="5735043"/>
            <a:ext cx="9433559" cy="914400"/>
            <a:chOff x="1397726" y="2220686"/>
            <a:chExt cx="9433559" cy="914400"/>
          </a:xfrm>
        </p:grpSpPr>
        <p:sp>
          <p:nvSpPr>
            <p:cNvPr id="13" name="Rectangle 12"/>
            <p:cNvSpPr/>
            <p:nvPr/>
          </p:nvSpPr>
          <p:spPr>
            <a:xfrm>
              <a:off x="1397726"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Rectangle 13"/>
            <p:cNvSpPr/>
            <p:nvPr/>
          </p:nvSpPr>
          <p:spPr>
            <a:xfrm>
              <a:off x="2756263" y="2220686"/>
              <a:ext cx="1358537" cy="914400"/>
            </a:xfrm>
            <a:prstGeom prst="rect">
              <a:avLst/>
            </a:prstGeom>
            <a:gradFill>
              <a:gsLst>
                <a:gs pos="0">
                  <a:srgbClr val="FF6600"/>
                </a:gs>
                <a:gs pos="64999">
                  <a:srgbClr val="F0EBD5"/>
                </a:gs>
                <a:gs pos="100000">
                  <a:srgbClr val="D1C39F"/>
                </a:gs>
              </a:gsLst>
              <a:lin ang="5400000" scaled="0"/>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1</a:t>
              </a:r>
              <a:endParaRPr lang="en-US" sz="2800" b="1" dirty="0">
                <a:solidFill>
                  <a:srgbClr val="FF0000"/>
                </a:solidFill>
              </a:endParaRPr>
            </a:p>
          </p:txBody>
        </p:sp>
        <p:sp>
          <p:nvSpPr>
            <p:cNvPr id="15" name="Rectangle 14"/>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2</a:t>
              </a:r>
              <a:endParaRPr lang="en-US" sz="2800" b="1" dirty="0">
                <a:solidFill>
                  <a:srgbClr val="FF0000"/>
                </a:solidFill>
              </a:endParaRPr>
            </a:p>
          </p:txBody>
        </p:sp>
        <p:sp>
          <p:nvSpPr>
            <p:cNvPr id="16" name="Rectangle 15"/>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3</a:t>
              </a:r>
              <a:endParaRPr lang="en-US" sz="2800" b="1" dirty="0">
                <a:solidFill>
                  <a:srgbClr val="FF0000"/>
                </a:solidFill>
              </a:endParaRPr>
            </a:p>
          </p:txBody>
        </p:sp>
        <p:sp>
          <p:nvSpPr>
            <p:cNvPr id="17" name="Rectangle 16"/>
            <p:cNvSpPr/>
            <p:nvPr/>
          </p:nvSpPr>
          <p:spPr>
            <a:xfrm>
              <a:off x="680139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2945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4727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1064621" y="106441"/>
            <a:ext cx="10580915" cy="70104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0000CC"/>
                  </a:solidFill>
                </a:ln>
                <a:solidFill>
                  <a:srgbClr val="FF0066"/>
                </a:solidFill>
                <a:latin typeface="Segoe Print" pitchFamily="2" charset="0"/>
              </a:rPr>
              <a:t>Familiar Calendar: Jonathan’s Reaffirmation</a:t>
            </a:r>
            <a:endParaRPr lang="en-US" sz="3600" dirty="0">
              <a:ln>
                <a:solidFill>
                  <a:srgbClr val="0000CC"/>
                </a:solidFill>
              </a:ln>
              <a:solidFill>
                <a:srgbClr val="FF0066"/>
              </a:solidFill>
              <a:latin typeface="Segoe Print" pitchFamily="2" charset="0"/>
            </a:endParaRPr>
          </a:p>
        </p:txBody>
      </p:sp>
      <p:sp>
        <p:nvSpPr>
          <p:cNvPr id="42" name="Rectangle 41"/>
          <p:cNvSpPr/>
          <p:nvPr/>
        </p:nvSpPr>
        <p:spPr>
          <a:xfrm>
            <a:off x="96982" y="372783"/>
            <a:ext cx="554182" cy="5662257"/>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endParaRPr lang="en-US" sz="4400" dirty="0" smtClean="0"/>
          </a:p>
          <a:p>
            <a:pPr algn="ct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cxnSp>
        <p:nvCxnSpPr>
          <p:cNvPr id="63" name="Straight Arrow Connector 62"/>
          <p:cNvCxnSpPr/>
          <p:nvPr/>
        </p:nvCxnSpPr>
        <p:spPr>
          <a:xfrm flipH="1" flipV="1">
            <a:off x="2581837" y="2685997"/>
            <a:ext cx="3786305" cy="36458"/>
          </a:xfrm>
          <a:prstGeom prst="straightConnector1">
            <a:avLst/>
          </a:prstGeom>
          <a:noFill/>
          <a:ln w="76200" cap="flat" cmpd="sng" algn="ctr">
            <a:solidFill>
              <a:srgbClr val="0000CC"/>
            </a:solidFill>
            <a:prstDash val="solid"/>
            <a:headEnd type="none" w="med" len="med"/>
            <a:tailEnd type="arrow" w="med" len="med"/>
          </a:ln>
          <a:effectLst/>
          <a:scene3d>
            <a:camera prst="orthographicFront"/>
            <a:lightRig rig="threePt" dir="t"/>
          </a:scene3d>
          <a:sp3d>
            <a:bevelT/>
          </a:sp3d>
        </p:spPr>
      </p:cxnSp>
      <p:cxnSp>
        <p:nvCxnSpPr>
          <p:cNvPr id="65" name="Straight Connector 64"/>
          <p:cNvCxnSpPr/>
          <p:nvPr/>
        </p:nvCxnSpPr>
        <p:spPr>
          <a:xfrm>
            <a:off x="6334991" y="2702373"/>
            <a:ext cx="500149" cy="708847"/>
          </a:xfrm>
          <a:prstGeom prst="line">
            <a:avLst/>
          </a:prstGeom>
          <a:ln w="76200">
            <a:solidFill>
              <a:srgbClr val="0000CC"/>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1122215" y="3288725"/>
            <a:ext cx="11014364" cy="2048558"/>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3200" dirty="0" smtClean="0">
                <a:solidFill>
                  <a:srgbClr val="008080"/>
                </a:solidFill>
                <a:latin typeface="Georgia" panose="02040502050405020303" pitchFamily="18" charset="0"/>
              </a:rPr>
              <a:t>1 Sam 20:</a:t>
            </a:r>
            <a:r>
              <a:rPr lang="en-US" sz="3200" u="sng" dirty="0" smtClean="0">
                <a:solidFill>
                  <a:srgbClr val="CC0099"/>
                </a:solidFill>
                <a:latin typeface="Georgia" panose="02040502050405020303" pitchFamily="18" charset="0"/>
              </a:rPr>
              <a:t>18</a:t>
            </a:r>
            <a:r>
              <a:rPr lang="en-US" sz="3200" dirty="0" smtClean="0">
                <a:solidFill>
                  <a:prstClr val="black"/>
                </a:solidFill>
                <a:latin typeface="Georgia" panose="02040502050405020303" pitchFamily="18" charset="0"/>
              </a:rPr>
              <a:t>  </a:t>
            </a:r>
            <a:r>
              <a:rPr lang="en-US" sz="3200" dirty="0" smtClean="0">
                <a:solidFill>
                  <a:srgbClr val="FF6600"/>
                </a:solidFill>
                <a:latin typeface="Georgia" panose="02040502050405020303" pitchFamily="18" charset="0"/>
              </a:rPr>
              <a:t>So </a:t>
            </a:r>
            <a:r>
              <a:rPr lang="en-US" sz="3200" dirty="0" err="1" smtClean="0">
                <a:solidFill>
                  <a:srgbClr val="FF6600"/>
                </a:solidFill>
                <a:latin typeface="Georgia" panose="02040502050405020303" pitchFamily="18" charset="0"/>
              </a:rPr>
              <a:t>Yehonathan</a:t>
            </a:r>
            <a:r>
              <a:rPr lang="en-US" sz="3200" dirty="0" smtClean="0">
                <a:solidFill>
                  <a:srgbClr val="FF6600"/>
                </a:solidFill>
                <a:latin typeface="Georgia" panose="02040502050405020303" pitchFamily="18" charset="0"/>
              </a:rPr>
              <a:t> </a:t>
            </a:r>
            <a:r>
              <a:rPr lang="en-US" sz="3200" dirty="0" smtClean="0">
                <a:solidFill>
                  <a:srgbClr val="00B0F0"/>
                </a:solidFill>
                <a:latin typeface="Georgia" panose="02040502050405020303" pitchFamily="18" charset="0"/>
              </a:rPr>
              <a:t>said</a:t>
            </a:r>
            <a:r>
              <a:rPr lang="en-US" sz="3200" dirty="0" smtClean="0">
                <a:solidFill>
                  <a:srgbClr val="FF6600"/>
                </a:solidFill>
                <a:latin typeface="Georgia" panose="02040502050405020303" pitchFamily="18" charset="0"/>
              </a:rPr>
              <a:t> to him, </a:t>
            </a:r>
            <a:r>
              <a:rPr lang="en-US" sz="3200" b="1" dirty="0" smtClean="0">
                <a:solidFill>
                  <a:srgbClr val="FF0066"/>
                </a:solidFill>
                <a:latin typeface="Georgia" panose="02040502050405020303" pitchFamily="18" charset="0"/>
              </a:rPr>
              <a:t>“Tomorrow </a:t>
            </a:r>
            <a:r>
              <a:rPr lang="en-US" sz="3200" dirty="0" smtClean="0">
                <a:solidFill>
                  <a:srgbClr val="FF6600"/>
                </a:solidFill>
                <a:latin typeface="Georgia" panose="02040502050405020303" pitchFamily="18" charset="0"/>
              </a:rPr>
              <a:t>is the </a:t>
            </a:r>
            <a:r>
              <a:rPr lang="en-US" sz="3200" dirty="0" smtClean="0">
                <a:solidFill>
                  <a:srgbClr val="00B050"/>
                </a:solidFill>
                <a:latin typeface="Georgia" panose="02040502050405020303" pitchFamily="18" charset="0"/>
              </a:rPr>
              <a:t>New</a:t>
            </a:r>
            <a:r>
              <a:rPr lang="en-US" sz="3200" dirty="0" smtClean="0">
                <a:solidFill>
                  <a:srgbClr val="FF6600"/>
                </a:solidFill>
                <a:latin typeface="Georgia" panose="02040502050405020303" pitchFamily="18" charset="0"/>
              </a:rPr>
              <a:t> </a:t>
            </a:r>
            <a:r>
              <a:rPr lang="en-US" sz="1400" strike="sngStrike" dirty="0" smtClean="0">
                <a:solidFill>
                  <a:schemeClr val="tx1">
                    <a:lumMod val="95000"/>
                    <a:lumOff val="5000"/>
                  </a:schemeClr>
                </a:solidFill>
                <a:latin typeface="Georgia" panose="02040502050405020303" pitchFamily="18" charset="0"/>
              </a:rPr>
              <a:t>Moon</a:t>
            </a:r>
            <a:r>
              <a:rPr lang="en-US" sz="3200" dirty="0" smtClean="0">
                <a:solidFill>
                  <a:srgbClr val="FF6600"/>
                </a:solidFill>
                <a:latin typeface="Georgia" panose="02040502050405020303" pitchFamily="18" charset="0"/>
              </a:rPr>
              <a:t> </a:t>
            </a:r>
            <a:r>
              <a:rPr lang="en-US" sz="3200" dirty="0" smtClean="0">
                <a:solidFill>
                  <a:srgbClr val="00B050"/>
                </a:solidFill>
                <a:latin typeface="Georgia" panose="02040502050405020303" pitchFamily="18" charset="0"/>
              </a:rPr>
              <a:t>[Month – </a:t>
            </a:r>
            <a:r>
              <a:rPr lang="en-US" sz="3200" dirty="0" err="1" smtClean="0">
                <a:solidFill>
                  <a:srgbClr val="00B050"/>
                </a:solidFill>
                <a:latin typeface="Georgia" panose="02040502050405020303" pitchFamily="18" charset="0"/>
              </a:rPr>
              <a:t>chodesh</a:t>
            </a:r>
            <a:r>
              <a:rPr lang="en-US" sz="3200" dirty="0" smtClean="0">
                <a:solidFill>
                  <a:srgbClr val="00B050"/>
                </a:solidFill>
                <a:latin typeface="Georgia" panose="02040502050405020303" pitchFamily="18" charset="0"/>
              </a:rPr>
              <a:t>], </a:t>
            </a:r>
            <a:r>
              <a:rPr lang="en-US" sz="3200" dirty="0" smtClean="0">
                <a:solidFill>
                  <a:srgbClr val="FF6600"/>
                </a:solidFill>
                <a:latin typeface="Georgia" panose="02040502050405020303" pitchFamily="18" charset="0"/>
              </a:rPr>
              <a:t>and 		you shall be missed, because      your seat shall be 	   empty.”</a:t>
            </a:r>
            <a:endParaRPr lang="en-US" sz="3200" b="1" u="sng" dirty="0">
              <a:solidFill>
                <a:srgbClr val="FF6600"/>
              </a:solidFill>
            </a:endParaRPr>
          </a:p>
        </p:txBody>
      </p:sp>
      <p:cxnSp>
        <p:nvCxnSpPr>
          <p:cNvPr id="45" name="Straight Connector 44"/>
          <p:cNvCxnSpPr/>
          <p:nvPr/>
        </p:nvCxnSpPr>
        <p:spPr>
          <a:xfrm flipV="1">
            <a:off x="3976616" y="5406520"/>
            <a:ext cx="4136869" cy="24423"/>
          </a:xfrm>
          <a:prstGeom prst="line">
            <a:avLst/>
          </a:prstGeom>
          <a:ln w="101600">
            <a:solidFill>
              <a:srgbClr val="CC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664266" y="4313004"/>
            <a:ext cx="887075" cy="1658305"/>
          </a:xfrm>
          <a:prstGeom prst="straightConnector1">
            <a:avLst/>
          </a:prstGeom>
          <a:noFill/>
          <a:ln w="76200" cap="flat" cmpd="sng" algn="ctr">
            <a:solidFill>
              <a:srgbClr val="CC00FF"/>
            </a:solidFill>
            <a:prstDash val="solid"/>
            <a:miter lim="800000"/>
            <a:headEnd type="none" w="med" len="med"/>
            <a:tailEnd type="arrow" w="med" len="med"/>
          </a:ln>
          <a:effectLst/>
          <a:scene3d>
            <a:camera prst="orthographicFront"/>
            <a:lightRig rig="threePt" dir="t"/>
          </a:scene3d>
          <a:sp3d>
            <a:bevelT/>
          </a:sp3d>
        </p:spPr>
      </p:cxnSp>
      <p:cxnSp>
        <p:nvCxnSpPr>
          <p:cNvPr id="44" name="Straight Connector 43"/>
          <p:cNvCxnSpPr/>
          <p:nvPr/>
        </p:nvCxnSpPr>
        <p:spPr>
          <a:xfrm flipV="1">
            <a:off x="8113485" y="3967927"/>
            <a:ext cx="986245" cy="1438593"/>
          </a:xfrm>
          <a:prstGeom prst="line">
            <a:avLst/>
          </a:prstGeom>
          <a:ln w="76200">
            <a:solidFill>
              <a:srgbClr val="CC00FF"/>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43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1250"/>
                                        <p:tgtEl>
                                          <p:spTgt spid="37">
                                            <p:txEl>
                                              <p:pRg st="0" end="0"/>
                                            </p:txEl>
                                          </p:spTgt>
                                        </p:tgtEl>
                                      </p:cBhvr>
                                    </p:animEffect>
                                  </p:childTnLst>
                                </p:cTn>
                              </p:par>
                            </p:childTnLst>
                          </p:cTn>
                        </p:par>
                        <p:par>
                          <p:cTn id="8" fill="hold">
                            <p:stCondLst>
                              <p:cond delay="1250"/>
                            </p:stCondLst>
                            <p:childTnLst>
                              <p:par>
                                <p:cTn id="9" presetID="22" presetClass="entr" presetSubtype="4"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1750"/>
                                        <p:tgtEl>
                                          <p:spTgt spid="65"/>
                                        </p:tgtEl>
                                      </p:cBhvr>
                                    </p:animEffect>
                                  </p:childTnLst>
                                </p:cTn>
                              </p:par>
                            </p:childTnLst>
                          </p:cTn>
                        </p:par>
                        <p:par>
                          <p:cTn id="12" fill="hold">
                            <p:stCondLst>
                              <p:cond delay="3000"/>
                            </p:stCondLst>
                            <p:childTnLst>
                              <p:par>
                                <p:cTn id="13" presetID="22" presetClass="entr" presetSubtype="2"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right)">
                                      <p:cBhvr>
                                        <p:cTn id="15" dur="1750"/>
                                        <p:tgtEl>
                                          <p:spTgt spid="63"/>
                                        </p:tgtEl>
                                      </p:cBhvr>
                                    </p:animEffect>
                                  </p:childTnLst>
                                </p:cTn>
                              </p:par>
                            </p:childTnLst>
                          </p:cTn>
                        </p:par>
                        <p:par>
                          <p:cTn id="16" fill="hold">
                            <p:stCondLst>
                              <p:cond delay="4750"/>
                            </p:stCondLst>
                            <p:childTnLst>
                              <p:par>
                                <p:cTn id="17" presetID="22" presetClass="entr" presetSubtype="1" fill="hold" nodeType="afterEffect">
                                  <p:stCondLst>
                                    <p:cond delay="150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1750"/>
                                        <p:tgtEl>
                                          <p:spTgt spid="44"/>
                                        </p:tgtEl>
                                      </p:cBhvr>
                                    </p:animEffect>
                                  </p:childTnLst>
                                </p:cTn>
                              </p:par>
                            </p:childTnLst>
                          </p:cTn>
                        </p:par>
                        <p:par>
                          <p:cTn id="20" fill="hold">
                            <p:stCondLst>
                              <p:cond delay="8000"/>
                            </p:stCondLst>
                            <p:childTnLst>
                              <p:par>
                                <p:cTn id="21" presetID="22" presetClass="entr" presetSubtype="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right)">
                                      <p:cBhvr>
                                        <p:cTn id="23" dur="1750"/>
                                        <p:tgtEl>
                                          <p:spTgt spid="45"/>
                                        </p:tgtEl>
                                      </p:cBhvr>
                                    </p:animEffect>
                                  </p:childTnLst>
                                </p:cTn>
                              </p:par>
                            </p:childTnLst>
                          </p:cTn>
                        </p:par>
                        <p:par>
                          <p:cTn id="24" fill="hold">
                            <p:stCondLst>
                              <p:cond delay="9750"/>
                            </p:stCondLst>
                            <p:childTnLst>
                              <p:par>
                                <p:cTn id="25" presetID="22" presetClass="entr" presetSubtype="1" fill="hold" nodeType="after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204265"/>
            <a:ext cx="10546080" cy="1321583"/>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76200">
            <a:solidFill>
              <a:schemeClr val="accent1">
                <a:lumMod val="75000"/>
              </a:schemeClr>
            </a:solidFill>
          </a:ln>
          <a:scene3d>
            <a:camera prst="orthographicFront"/>
            <a:lightRig rig="threePt" dir="t"/>
          </a:scene3d>
          <a:sp3d>
            <a:bevelT w="152400" h="50800" prst="softRound"/>
          </a:sp3d>
        </p:spPr>
        <p:txBody>
          <a:bodyPr>
            <a:normAutofit/>
          </a:bodyPr>
          <a:lstStyle/>
          <a:p>
            <a:pPr algn="ctr"/>
            <a:r>
              <a:rPr lang="en-US" sz="4400" dirty="0" smtClean="0">
                <a:solidFill>
                  <a:srgbClr val="0070C0"/>
                </a:solidFill>
                <a:latin typeface="Algerian" pitchFamily="82" charset="0"/>
              </a:rPr>
              <a:t>Joshua</a:t>
            </a:r>
            <a:r>
              <a:rPr lang="en-US" sz="4400" dirty="0" smtClean="0">
                <a:solidFill>
                  <a:schemeClr val="accent4">
                    <a:lumMod val="75000"/>
                  </a:schemeClr>
                </a:solidFill>
                <a:latin typeface="Algerian" pitchFamily="82" charset="0"/>
              </a:rPr>
              <a:t> 3-5 </a:t>
            </a:r>
            <a:r>
              <a:rPr lang="en-US" sz="4400" dirty="0" err="1" smtClean="0">
                <a:solidFill>
                  <a:schemeClr val="accent4">
                    <a:lumMod val="75000"/>
                  </a:schemeClr>
                </a:solidFill>
                <a:latin typeface="Algerian" pitchFamily="82" charset="0"/>
              </a:rPr>
              <a:t>HAd</a:t>
            </a:r>
            <a:r>
              <a:rPr lang="en-US" sz="4400" dirty="0" smtClean="0">
                <a:solidFill>
                  <a:schemeClr val="accent4">
                    <a:lumMod val="75000"/>
                  </a:schemeClr>
                </a:solidFill>
                <a:latin typeface="Algerian" pitchFamily="82" charset="0"/>
              </a:rPr>
              <a:t> confirmED the placement of weekly sabbaths</a:t>
            </a:r>
            <a:endParaRPr lang="en-US" sz="4400" dirty="0">
              <a:solidFill>
                <a:schemeClr val="accent4">
                  <a:lumMod val="75000"/>
                </a:schemeClr>
              </a:solidFill>
              <a:latin typeface="Algerian" pitchFamily="82" charset="0"/>
            </a:endParaRPr>
          </a:p>
        </p:txBody>
      </p:sp>
      <p:sp>
        <p:nvSpPr>
          <p:cNvPr id="3" name="Content Placeholder 2"/>
          <p:cNvSpPr>
            <a:spLocks noGrp="1"/>
          </p:cNvSpPr>
          <p:nvPr>
            <p:ph idx="1"/>
          </p:nvPr>
        </p:nvSpPr>
        <p:spPr>
          <a:xfrm>
            <a:off x="1036320" y="1754104"/>
            <a:ext cx="10668000" cy="4792170"/>
          </a:xfrm>
          <a:solidFill>
            <a:schemeClr val="accent4">
              <a:lumMod val="20000"/>
              <a:lumOff val="80000"/>
            </a:schemeClr>
          </a:solidFill>
          <a:scene3d>
            <a:camera prst="orthographicFront"/>
            <a:lightRig rig="threePt" dir="t"/>
          </a:scene3d>
          <a:sp3d>
            <a:bevelT/>
          </a:sp3d>
        </p:spPr>
        <p:txBody>
          <a:bodyPr>
            <a:normAutofit fontScale="77500" lnSpcReduction="20000"/>
            <a:sp3d extrusionH="57150">
              <a:bevelT w="38100" h="38100"/>
            </a:sp3d>
          </a:bodyPr>
          <a:lstStyle/>
          <a:p>
            <a:pPr marL="457200" indent="-457200">
              <a:buFont typeface="+mj-lt"/>
              <a:buAutoNum type="arabicPeriod"/>
            </a:pPr>
            <a:r>
              <a:rPr lang="en-US" sz="3000" b="1" dirty="0" smtClean="0">
                <a:solidFill>
                  <a:schemeClr val="accent2"/>
                </a:solidFill>
              </a:rPr>
              <a:t>Some believe the weekly Sabbaths are set according to the Lunar Cycles. </a:t>
            </a:r>
          </a:p>
          <a:p>
            <a:pPr marL="457200" indent="-457200">
              <a:buFont typeface="+mj-lt"/>
              <a:buAutoNum type="arabicPeriod"/>
            </a:pPr>
            <a:r>
              <a:rPr lang="en-US" sz="3000" b="1" dirty="0" smtClean="0">
                <a:solidFill>
                  <a:schemeClr val="accent2"/>
                </a:solidFill>
              </a:rPr>
              <a:t>However, the first day of the (particular) Lunar Cycle is merely the 1</a:t>
            </a:r>
            <a:r>
              <a:rPr lang="en-US" sz="3000" b="1" baseline="30000" dirty="0" smtClean="0">
                <a:solidFill>
                  <a:schemeClr val="accent2"/>
                </a:solidFill>
              </a:rPr>
              <a:t>st</a:t>
            </a:r>
            <a:r>
              <a:rPr lang="en-US" sz="3000" b="1" dirty="0" smtClean="0">
                <a:solidFill>
                  <a:schemeClr val="accent2"/>
                </a:solidFill>
              </a:rPr>
              <a:t> day </a:t>
            </a:r>
            <a:br>
              <a:rPr lang="en-US" sz="3000" b="1" dirty="0" smtClean="0">
                <a:solidFill>
                  <a:schemeClr val="accent2"/>
                </a:solidFill>
              </a:rPr>
            </a:br>
            <a:r>
              <a:rPr lang="en-US" sz="3000" b="1" dirty="0" smtClean="0">
                <a:solidFill>
                  <a:schemeClr val="accent2"/>
                </a:solidFill>
              </a:rPr>
              <a:t>of the month AND NOT COUNTED WITHIN THE 1-7 WEEKLY COUNT. </a:t>
            </a:r>
          </a:p>
          <a:p>
            <a:pPr marL="457200" indent="-457200">
              <a:buFont typeface="+mj-lt"/>
              <a:buAutoNum type="arabicPeriod"/>
            </a:pPr>
            <a:r>
              <a:rPr lang="en-US" sz="3000" b="1" dirty="0" smtClean="0">
                <a:solidFill>
                  <a:schemeClr val="accent2"/>
                </a:solidFill>
              </a:rPr>
              <a:t>It then follows that the 8</a:t>
            </a:r>
            <a:r>
              <a:rPr lang="en-US" sz="3000" b="1" baseline="30000" dirty="0" smtClean="0">
                <a:solidFill>
                  <a:schemeClr val="accent2"/>
                </a:solidFill>
              </a:rPr>
              <a:t>th</a:t>
            </a:r>
            <a:r>
              <a:rPr lang="en-US" sz="3000" b="1" dirty="0" smtClean="0">
                <a:solidFill>
                  <a:schemeClr val="accent2"/>
                </a:solidFill>
              </a:rPr>
              <a:t>, 15</a:t>
            </a:r>
            <a:r>
              <a:rPr lang="en-US" sz="3000" b="1" baseline="30000" dirty="0" smtClean="0">
                <a:solidFill>
                  <a:schemeClr val="accent2"/>
                </a:solidFill>
              </a:rPr>
              <a:t>th</a:t>
            </a:r>
            <a:r>
              <a:rPr lang="en-US" sz="3000" b="1" dirty="0" smtClean="0">
                <a:solidFill>
                  <a:schemeClr val="accent2"/>
                </a:solidFill>
              </a:rPr>
              <a:t>, 22</a:t>
            </a:r>
            <a:r>
              <a:rPr lang="en-US" sz="3000" b="1" baseline="30000" dirty="0" smtClean="0">
                <a:solidFill>
                  <a:schemeClr val="accent2"/>
                </a:solidFill>
              </a:rPr>
              <a:t>nd</a:t>
            </a:r>
            <a:r>
              <a:rPr lang="en-US" sz="3000" b="1" dirty="0" smtClean="0">
                <a:solidFill>
                  <a:schemeClr val="accent2"/>
                </a:solidFill>
              </a:rPr>
              <a:t>, and 29</a:t>
            </a:r>
            <a:r>
              <a:rPr lang="en-US" sz="3000" b="1" baseline="30000" dirty="0" smtClean="0">
                <a:solidFill>
                  <a:schemeClr val="accent2"/>
                </a:solidFill>
              </a:rPr>
              <a:t>th</a:t>
            </a:r>
            <a:r>
              <a:rPr lang="en-US" sz="3000" b="1" dirty="0" smtClean="0">
                <a:solidFill>
                  <a:schemeClr val="accent2"/>
                </a:solidFill>
              </a:rPr>
              <a:t> days of the month are the weekly Sabbaths each and every month, until the Lunar Cycle resets everything.</a:t>
            </a:r>
          </a:p>
          <a:p>
            <a:pPr marL="457200" indent="-457200">
              <a:buFont typeface="+mj-lt"/>
              <a:buAutoNum type="arabicPeriod"/>
            </a:pPr>
            <a:r>
              <a:rPr lang="en-US" sz="3000" b="1" dirty="0" smtClean="0">
                <a:solidFill>
                  <a:schemeClr val="accent2"/>
                </a:solidFill>
              </a:rPr>
              <a:t>For lunar sabbaths, this means Abib 15 is not only the 1</a:t>
            </a:r>
            <a:r>
              <a:rPr lang="en-US" sz="3000" b="1" baseline="30000" dirty="0" smtClean="0">
                <a:solidFill>
                  <a:schemeClr val="accent2"/>
                </a:solidFill>
              </a:rPr>
              <a:t>st</a:t>
            </a:r>
            <a:r>
              <a:rPr lang="en-US" sz="3000" b="1" dirty="0" smtClean="0">
                <a:solidFill>
                  <a:schemeClr val="accent2"/>
                </a:solidFill>
              </a:rPr>
              <a:t> Unleavened Bread Sabbath, but also the weekly Sabbath.</a:t>
            </a:r>
          </a:p>
          <a:p>
            <a:pPr marL="457200" indent="-457200">
              <a:buFont typeface="+mj-lt"/>
              <a:buAutoNum type="arabicPeriod"/>
            </a:pPr>
            <a:r>
              <a:rPr lang="en-US" sz="3000" b="1" dirty="0" smtClean="0">
                <a:solidFill>
                  <a:srgbClr val="FF0000"/>
                </a:solidFill>
              </a:rPr>
              <a:t>Remember,  Joshua 3-5 demonstrated the Abib 14</a:t>
            </a:r>
            <a:r>
              <a:rPr lang="en-US" sz="3000" b="1" baseline="30000" dirty="0" smtClean="0">
                <a:solidFill>
                  <a:srgbClr val="FF0000"/>
                </a:solidFill>
              </a:rPr>
              <a:t>th</a:t>
            </a:r>
            <a:r>
              <a:rPr lang="en-US" sz="3000" b="1" dirty="0" smtClean="0">
                <a:solidFill>
                  <a:srgbClr val="FF0000"/>
                </a:solidFill>
              </a:rPr>
              <a:t> Passover was on the </a:t>
            </a:r>
            <a:br>
              <a:rPr lang="en-US" sz="3000" b="1" dirty="0" smtClean="0">
                <a:solidFill>
                  <a:srgbClr val="FF0000"/>
                </a:solidFill>
              </a:rPr>
            </a:br>
            <a:r>
              <a:rPr lang="en-US" sz="3000" b="1" dirty="0" smtClean="0">
                <a:solidFill>
                  <a:srgbClr val="FF0000"/>
                </a:solidFill>
              </a:rPr>
              <a:t>7</a:t>
            </a:r>
            <a:r>
              <a:rPr lang="en-US" sz="3000" b="1" baseline="30000" dirty="0" smtClean="0">
                <a:solidFill>
                  <a:srgbClr val="FF0000"/>
                </a:solidFill>
              </a:rPr>
              <a:t>th</a:t>
            </a:r>
            <a:r>
              <a:rPr lang="en-US" sz="3000" b="1" dirty="0" smtClean="0">
                <a:solidFill>
                  <a:srgbClr val="FF0000"/>
                </a:solidFill>
              </a:rPr>
              <a:t> cycle of the week.  </a:t>
            </a:r>
            <a:r>
              <a:rPr lang="en-US" sz="3000" b="1" dirty="0" smtClean="0">
                <a:solidFill>
                  <a:schemeClr val="accent2"/>
                </a:solidFill>
              </a:rPr>
              <a:t>The Leviticus instructions show Firstfruits follows the H767</a:t>
            </a:r>
            <a:r>
              <a:rPr lang="en-US" sz="3000" b="1" dirty="0" smtClean="0">
                <a:solidFill>
                  <a:srgbClr val="0070C0"/>
                </a:solidFill>
              </a:rPr>
              <a:t>6</a:t>
            </a:r>
            <a:r>
              <a:rPr lang="en-US" sz="3000" b="1" dirty="0" smtClean="0">
                <a:solidFill>
                  <a:schemeClr val="accent2"/>
                </a:solidFill>
              </a:rPr>
              <a:t> Sabbath – which links to ONLY the weekly Sabbath.  </a:t>
            </a:r>
            <a:br>
              <a:rPr lang="en-US" sz="3000" b="1" dirty="0" smtClean="0">
                <a:solidFill>
                  <a:schemeClr val="accent2"/>
                </a:solidFill>
              </a:rPr>
            </a:br>
            <a:r>
              <a:rPr lang="en-US" sz="3000" b="1" dirty="0" smtClean="0">
                <a:solidFill>
                  <a:schemeClr val="accent2"/>
                </a:solidFill>
              </a:rPr>
              <a:t>Abib 15</a:t>
            </a:r>
            <a:r>
              <a:rPr lang="en-US" sz="3000" b="1" baseline="30000" dirty="0" smtClean="0">
                <a:solidFill>
                  <a:schemeClr val="accent2"/>
                </a:solidFill>
              </a:rPr>
              <a:t>th</a:t>
            </a:r>
            <a:r>
              <a:rPr lang="en-US" sz="3000" b="1" dirty="0" smtClean="0">
                <a:solidFill>
                  <a:schemeClr val="accent2"/>
                </a:solidFill>
              </a:rPr>
              <a:t> was not included as “the” weekly Sabbath.            </a:t>
            </a:r>
            <a:r>
              <a:rPr lang="en-US" sz="2400" dirty="0" smtClean="0">
                <a:solidFill>
                  <a:schemeClr val="accent2"/>
                </a:solidFill>
              </a:rPr>
              <a:t>(</a:t>
            </a:r>
            <a:r>
              <a:rPr lang="en-US" sz="2400" dirty="0" err="1" smtClean="0">
                <a:solidFill>
                  <a:schemeClr val="accent2"/>
                </a:solidFill>
              </a:rPr>
              <a:t>con’t</a:t>
            </a:r>
            <a:r>
              <a:rPr lang="en-US" sz="2400" dirty="0" smtClean="0">
                <a:solidFill>
                  <a:schemeClr val="accent2"/>
                </a:solidFill>
              </a:rPr>
              <a:t>)</a:t>
            </a:r>
            <a:endParaRPr lang="en-US" sz="1900" b="1" dirty="0"/>
          </a:p>
        </p:txBody>
      </p:sp>
      <p:sp>
        <p:nvSpPr>
          <p:cNvPr id="4" name="Slide Number Placeholder 3"/>
          <p:cNvSpPr>
            <a:spLocks noGrp="1"/>
          </p:cNvSpPr>
          <p:nvPr>
            <p:ph type="sldNum" sz="quarter" idx="12"/>
          </p:nvPr>
        </p:nvSpPr>
        <p:spPr>
          <a:xfrm>
            <a:off x="9372601" y="6491884"/>
            <a:ext cx="2819399" cy="345796"/>
          </a:xfrm>
        </p:spPr>
        <p:txBody>
          <a:bodyPr/>
          <a:lstStyle/>
          <a:p>
            <a:fld id="{71766878-3199-4EAB-94E7-2D6D11070E14}" type="slidenum">
              <a:rPr lang="en-US" smtClean="0">
                <a:solidFill>
                  <a:schemeClr val="bg2">
                    <a:lumMod val="10000"/>
                  </a:schemeClr>
                </a:solidFill>
              </a:rPr>
              <a:t>3</a:t>
            </a:fld>
            <a:endParaRPr lang="en-US" dirty="0">
              <a:solidFill>
                <a:schemeClr val="bg2">
                  <a:lumMod val="10000"/>
                </a:schemeClr>
              </a:solidFill>
            </a:endParaRPr>
          </a:p>
        </p:txBody>
      </p:sp>
    </p:spTree>
    <p:extLst>
      <p:ext uri="{BB962C8B-B14F-4D97-AF65-F5344CB8AC3E}">
        <p14:creationId xmlns:p14="http://schemas.microsoft.com/office/powerpoint/2010/main" val="619262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3962102" y="5396431"/>
            <a:ext cx="3914691" cy="0"/>
          </a:xfrm>
          <a:prstGeom prst="line">
            <a:avLst/>
          </a:prstGeom>
          <a:ln w="101600">
            <a:solidFill>
              <a:srgbClr val="CC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613263" y="2276501"/>
            <a:ext cx="9509758" cy="966650"/>
            <a:chOff x="1397727" y="2220686"/>
            <a:chExt cx="9509758" cy="914400"/>
          </a:xfrm>
        </p:grpSpPr>
        <p:sp>
          <p:nvSpPr>
            <p:cNvPr id="30" name="Rectangle 29"/>
            <p:cNvSpPr/>
            <p:nvPr/>
          </p:nvSpPr>
          <p:spPr>
            <a:xfrm>
              <a:off x="139772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30</a:t>
              </a:r>
              <a:endParaRPr lang="en-US" sz="2800" b="1" dirty="0">
                <a:solidFill>
                  <a:srgbClr val="FF00FF"/>
                </a:solidFill>
              </a:endParaRPr>
            </a:p>
          </p:txBody>
        </p:sp>
        <p:sp>
          <p:nvSpPr>
            <p:cNvPr id="31" name="Rectangle 30"/>
            <p:cNvSpPr/>
            <p:nvPr/>
          </p:nvSpPr>
          <p:spPr>
            <a:xfrm>
              <a:off x="2756263"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73337"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1874"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90411"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48948" y="2220686"/>
              <a:ext cx="1358537" cy="914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40525" y="796833"/>
            <a:ext cx="10829108" cy="5875019"/>
          </a:xfrm>
        </p:spPr>
        <p:txBody>
          <a:bodyPr/>
          <a:lstStyle/>
          <a:p>
            <a:pPr marL="457200" lvl="1" indent="0">
              <a:buNone/>
            </a:pPr>
            <a:r>
              <a:rPr lang="en-US" dirty="0"/>
              <a:t>	</a:t>
            </a:r>
            <a:r>
              <a:rPr lang="en-US" dirty="0" smtClean="0"/>
              <a:t> </a:t>
            </a:r>
            <a:r>
              <a:rPr lang="en-US" sz="2800" dirty="0" smtClean="0"/>
              <a:t>1</a:t>
            </a:r>
            <a:r>
              <a:rPr lang="en-US" sz="2800" baseline="30000" dirty="0" smtClean="0"/>
              <a:t>st</a:t>
            </a:r>
            <a:r>
              <a:rPr lang="en-US" sz="2800" dirty="0" smtClean="0"/>
              <a:t>	       2</a:t>
            </a:r>
            <a:r>
              <a:rPr lang="en-US" sz="2800" baseline="30000" dirty="0" smtClean="0"/>
              <a:t>nd</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t>
            </a:r>
            <a:r>
              <a:rPr lang="en-US" sz="2800" dirty="0" smtClean="0">
                <a:solidFill>
                  <a:srgbClr val="00B050"/>
                </a:solidFill>
              </a:rPr>
              <a:t>Prep</a:t>
            </a:r>
            <a:r>
              <a:rPr lang="en-US" sz="2800" dirty="0"/>
              <a:t> </a:t>
            </a:r>
            <a:r>
              <a:rPr lang="en-US" sz="2800" dirty="0" smtClean="0"/>
              <a:t>      </a:t>
            </a:r>
            <a:r>
              <a:rPr lang="en-US" sz="2800" b="1" u="sng" dirty="0" err="1" smtClean="0">
                <a:solidFill>
                  <a:srgbClr val="0000CC"/>
                </a:solidFill>
              </a:rPr>
              <a:t>Sabb</a:t>
            </a:r>
            <a:endParaRPr lang="en-US" sz="2800" b="1" u="sng" dirty="0">
              <a:solidFill>
                <a:srgbClr val="0000CC"/>
              </a:solidFill>
            </a:endParaRPr>
          </a:p>
        </p:txBody>
      </p:sp>
      <p:sp>
        <p:nvSpPr>
          <p:cNvPr id="24" name="Slide Number Placeholder 23"/>
          <p:cNvSpPr>
            <a:spLocks noGrp="1"/>
          </p:cNvSpPr>
          <p:nvPr>
            <p:ph type="sldNum" sz="quarter" idx="12"/>
          </p:nvPr>
        </p:nvSpPr>
        <p:spPr>
          <a:xfrm>
            <a:off x="9034053" y="6408729"/>
            <a:ext cx="2819399" cy="345796"/>
          </a:xfrm>
        </p:spPr>
        <p:txBody>
          <a:bodyPr/>
          <a:lstStyle/>
          <a:p>
            <a:fld id="{71766878-3199-4EAB-94E7-2D6D11070E14}" type="slidenum">
              <a:rPr lang="en-US" b="1" smtClean="0">
                <a:solidFill>
                  <a:schemeClr val="tx1"/>
                </a:solidFill>
              </a:rPr>
              <a:t>30</a:t>
            </a:fld>
            <a:endParaRPr lang="en-US" b="1" dirty="0">
              <a:solidFill>
                <a:schemeClr val="tx1"/>
              </a:solidFill>
            </a:endParaRPr>
          </a:p>
        </p:txBody>
      </p:sp>
      <p:grpSp>
        <p:nvGrpSpPr>
          <p:cNvPr id="11" name="Group 10"/>
          <p:cNvGrpSpPr/>
          <p:nvPr/>
        </p:nvGrpSpPr>
        <p:grpSpPr>
          <a:xfrm>
            <a:off x="1613263" y="1319620"/>
            <a:ext cx="9509759" cy="966651"/>
            <a:chOff x="1397726" y="2220686"/>
            <a:chExt cx="9509759" cy="914401"/>
          </a:xfrm>
        </p:grpSpPr>
        <p:sp>
          <p:nvSpPr>
            <p:cNvPr id="4" name="Rectangle 3"/>
            <p:cNvSpPr/>
            <p:nvPr/>
          </p:nvSpPr>
          <p:spPr>
            <a:xfrm>
              <a:off x="1397726"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23</a:t>
              </a:r>
              <a:endParaRPr lang="en-US" sz="2800" dirty="0">
                <a:solidFill>
                  <a:schemeClr val="tx1"/>
                </a:solidFill>
              </a:endParaRPr>
            </a:p>
          </p:txBody>
        </p:sp>
        <p:sp>
          <p:nvSpPr>
            <p:cNvPr id="5" name="Rectangle 4"/>
            <p:cNvSpPr/>
            <p:nvPr/>
          </p:nvSpPr>
          <p:spPr>
            <a:xfrm>
              <a:off x="2756263"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24</a:t>
              </a:r>
              <a:endParaRPr lang="en-US" sz="2800" dirty="0">
                <a:solidFill>
                  <a:schemeClr val="tx1"/>
                </a:solidFill>
              </a:endParaRPr>
            </a:p>
          </p:txBody>
        </p:sp>
        <p:sp>
          <p:nvSpPr>
            <p:cNvPr id="6" name="Rectangle 5"/>
            <p:cNvSpPr/>
            <p:nvPr/>
          </p:nvSpPr>
          <p:spPr>
            <a:xfrm>
              <a:off x="4114800"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25</a:t>
              </a:r>
              <a:endParaRPr lang="en-US" sz="2800" dirty="0">
                <a:solidFill>
                  <a:schemeClr val="tx1"/>
                </a:solidFill>
              </a:endParaRPr>
            </a:p>
          </p:txBody>
        </p:sp>
        <p:sp>
          <p:nvSpPr>
            <p:cNvPr id="7" name="Rectangle 6"/>
            <p:cNvSpPr/>
            <p:nvPr/>
          </p:nvSpPr>
          <p:spPr>
            <a:xfrm>
              <a:off x="5473337"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26</a:t>
              </a:r>
              <a:endParaRPr lang="en-US" sz="2800" dirty="0">
                <a:solidFill>
                  <a:schemeClr val="tx1"/>
                </a:solidFill>
              </a:endParaRPr>
            </a:p>
          </p:txBody>
        </p:sp>
        <p:sp>
          <p:nvSpPr>
            <p:cNvPr id="8" name="Rectangle 7"/>
            <p:cNvSpPr/>
            <p:nvPr/>
          </p:nvSpPr>
          <p:spPr>
            <a:xfrm>
              <a:off x="6831874"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27</a:t>
              </a:r>
              <a:endParaRPr lang="en-US" sz="2800" dirty="0">
                <a:solidFill>
                  <a:schemeClr val="tx1"/>
                </a:solidFill>
              </a:endParaRPr>
            </a:p>
          </p:txBody>
        </p:sp>
        <p:sp>
          <p:nvSpPr>
            <p:cNvPr id="9" name="Rectangle 8"/>
            <p:cNvSpPr/>
            <p:nvPr/>
          </p:nvSpPr>
          <p:spPr>
            <a:xfrm>
              <a:off x="8190411" y="2220687"/>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28</a:t>
              </a:r>
              <a:endParaRPr lang="en-US" sz="2800" dirty="0">
                <a:solidFill>
                  <a:schemeClr val="tx1"/>
                </a:solidFill>
              </a:endParaRPr>
            </a:p>
          </p:txBody>
        </p:sp>
        <p:sp>
          <p:nvSpPr>
            <p:cNvPr id="10" name="Rectangle 9"/>
            <p:cNvSpPr/>
            <p:nvPr/>
          </p:nvSpPr>
          <p:spPr>
            <a:xfrm>
              <a:off x="9548948" y="2220686"/>
              <a:ext cx="1358537" cy="914400"/>
            </a:xfrm>
            <a:prstGeom prst="rect">
              <a:avLst/>
            </a:prstGeom>
            <a:solidFill>
              <a:schemeClr val="accent5">
                <a:lumMod val="40000"/>
                <a:lumOff val="6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u="sng" dirty="0" smtClean="0">
                  <a:solidFill>
                    <a:srgbClr val="00B0F0"/>
                  </a:solidFill>
                </a:rPr>
                <a:t>29</a:t>
              </a:r>
              <a:endParaRPr lang="en-US" sz="2800" b="1" u="sng" dirty="0">
                <a:solidFill>
                  <a:srgbClr val="00B0F0"/>
                </a:solidFill>
              </a:endParaRPr>
            </a:p>
          </p:txBody>
        </p:sp>
      </p:grpSp>
      <p:grpSp>
        <p:nvGrpSpPr>
          <p:cNvPr id="12" name="Group 11"/>
          <p:cNvGrpSpPr/>
          <p:nvPr/>
        </p:nvGrpSpPr>
        <p:grpSpPr>
          <a:xfrm>
            <a:off x="1613263" y="5824310"/>
            <a:ext cx="9433559" cy="914400"/>
            <a:chOff x="1397726" y="2220686"/>
            <a:chExt cx="9433559" cy="914400"/>
          </a:xfrm>
        </p:grpSpPr>
        <p:sp>
          <p:nvSpPr>
            <p:cNvPr id="13" name="Rectangle 12"/>
            <p:cNvSpPr/>
            <p:nvPr/>
          </p:nvSpPr>
          <p:spPr>
            <a:xfrm>
              <a:off x="1397726" y="2220686"/>
              <a:ext cx="1358537" cy="914400"/>
            </a:xfrm>
            <a:prstGeom prst="rect">
              <a:avLst/>
            </a:prstGeom>
            <a:solidFill>
              <a:schemeClr val="bg1">
                <a:lumMod val="6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Rectangle 13"/>
            <p:cNvSpPr/>
            <p:nvPr/>
          </p:nvSpPr>
          <p:spPr>
            <a:xfrm>
              <a:off x="2756263" y="2220686"/>
              <a:ext cx="1358537" cy="914400"/>
            </a:xfrm>
            <a:prstGeom prst="rect">
              <a:avLst/>
            </a:prstGeom>
            <a:gradFill>
              <a:gsLst>
                <a:gs pos="0">
                  <a:srgbClr val="FF6600"/>
                </a:gs>
                <a:gs pos="64999">
                  <a:srgbClr val="F0EBD5"/>
                </a:gs>
                <a:gs pos="100000">
                  <a:srgbClr val="D1C39F"/>
                </a:gs>
              </a:gsLst>
              <a:lin ang="5400000" scaled="0"/>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1</a:t>
              </a:r>
              <a:endParaRPr lang="en-US" sz="2800" b="1" dirty="0">
                <a:solidFill>
                  <a:srgbClr val="FF0000"/>
                </a:solidFill>
              </a:endParaRPr>
            </a:p>
          </p:txBody>
        </p:sp>
        <p:sp>
          <p:nvSpPr>
            <p:cNvPr id="15" name="Rectangle 14"/>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2</a:t>
              </a:r>
              <a:endParaRPr lang="en-US" sz="2800" b="1" dirty="0">
                <a:solidFill>
                  <a:srgbClr val="FF0000"/>
                </a:solidFill>
              </a:endParaRPr>
            </a:p>
          </p:txBody>
        </p:sp>
        <p:sp>
          <p:nvSpPr>
            <p:cNvPr id="16" name="Rectangle 15"/>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smtClean="0">
                  <a:solidFill>
                    <a:srgbClr val="FF0000"/>
                  </a:solidFill>
                </a:rPr>
                <a:t>3</a:t>
              </a:r>
              <a:endParaRPr lang="en-US" sz="2800" b="1" dirty="0">
                <a:solidFill>
                  <a:srgbClr val="FF0000"/>
                </a:solidFill>
              </a:endParaRPr>
            </a:p>
          </p:txBody>
        </p:sp>
        <p:sp>
          <p:nvSpPr>
            <p:cNvPr id="17" name="Rectangle 16"/>
            <p:cNvSpPr/>
            <p:nvPr/>
          </p:nvSpPr>
          <p:spPr>
            <a:xfrm>
              <a:off x="680139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2945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4727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1158239" y="106680"/>
            <a:ext cx="10611393" cy="70104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0000CC"/>
                  </a:solidFill>
                </a:ln>
                <a:solidFill>
                  <a:srgbClr val="FF0066"/>
                </a:solidFill>
                <a:latin typeface="Segoe Print" pitchFamily="2" charset="0"/>
              </a:rPr>
              <a:t>Familiar Calendar: Jonathan’s Reaffirmation</a:t>
            </a:r>
            <a:endParaRPr lang="en-US" sz="3600" dirty="0">
              <a:ln>
                <a:solidFill>
                  <a:srgbClr val="0000CC"/>
                </a:solidFill>
              </a:ln>
              <a:solidFill>
                <a:srgbClr val="FF0066"/>
              </a:solidFill>
              <a:latin typeface="Segoe Print" pitchFamily="2" charset="0"/>
            </a:endParaRPr>
          </a:p>
        </p:txBody>
      </p:sp>
      <p:sp>
        <p:nvSpPr>
          <p:cNvPr id="42" name="Rectangle 41"/>
          <p:cNvSpPr/>
          <p:nvPr/>
        </p:nvSpPr>
        <p:spPr>
          <a:xfrm>
            <a:off x="96982" y="372783"/>
            <a:ext cx="554182" cy="5662257"/>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endParaRPr lang="en-US" sz="4400" dirty="0" smtClean="0"/>
          </a:p>
          <a:p>
            <a:pPr algn="ctr"/>
            <a:r>
              <a:rPr lang="en-US" sz="2800" dirty="0" smtClean="0"/>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endParaRPr lang="en-US" sz="2800" dirty="0" smtClean="0"/>
          </a:p>
          <a:p>
            <a:pPr algn="ctr"/>
            <a:r>
              <a:rPr lang="en-US" sz="2800" dirty="0" smtClean="0"/>
              <a:t>2</a:t>
            </a:r>
          </a:p>
          <a:p>
            <a:pPr algn="ctr"/>
            <a:endParaRPr lang="en-US" sz="4400" dirty="0" smtClean="0"/>
          </a:p>
          <a:p>
            <a:pPr algn="ctr"/>
            <a:r>
              <a:rPr lang="en-US" sz="2800" dirty="0" smtClean="0"/>
              <a:t>3</a:t>
            </a:r>
            <a:endParaRPr lang="en-US" sz="2800" dirty="0"/>
          </a:p>
        </p:txBody>
      </p:sp>
      <p:cxnSp>
        <p:nvCxnSpPr>
          <p:cNvPr id="63" name="Straight Arrow Connector 62"/>
          <p:cNvCxnSpPr/>
          <p:nvPr/>
        </p:nvCxnSpPr>
        <p:spPr>
          <a:xfrm flipH="1" flipV="1">
            <a:off x="2581837" y="2685997"/>
            <a:ext cx="3786305" cy="36458"/>
          </a:xfrm>
          <a:prstGeom prst="straightConnector1">
            <a:avLst/>
          </a:prstGeom>
          <a:noFill/>
          <a:ln w="76200" cap="flat" cmpd="sng" algn="ctr">
            <a:solidFill>
              <a:srgbClr val="0000CC"/>
            </a:solidFill>
            <a:prstDash val="solid"/>
            <a:tailEnd type="arrow"/>
          </a:ln>
          <a:effectLst/>
          <a:scene3d>
            <a:camera prst="orthographicFront"/>
            <a:lightRig rig="threePt" dir="t"/>
          </a:scene3d>
          <a:sp3d>
            <a:bevelT/>
          </a:sp3d>
        </p:spPr>
      </p:cxnSp>
      <p:cxnSp>
        <p:nvCxnSpPr>
          <p:cNvPr id="65" name="Straight Connector 64"/>
          <p:cNvCxnSpPr/>
          <p:nvPr/>
        </p:nvCxnSpPr>
        <p:spPr>
          <a:xfrm>
            <a:off x="6334991" y="2702373"/>
            <a:ext cx="500149" cy="708847"/>
          </a:xfrm>
          <a:prstGeom prst="line">
            <a:avLst/>
          </a:prstGeom>
          <a:ln w="76200">
            <a:solidFill>
              <a:srgbClr val="0000CC"/>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1122215" y="3288725"/>
            <a:ext cx="11014364" cy="2048558"/>
          </a:xfrm>
          <a:prstGeom prst="rect">
            <a:avLst/>
          </a:prstGeom>
        </p:spPr>
        <p:txBody>
          <a:bodyPr vert="horz" lIns="91440" tIns="45720" rIns="91440" bIns="45720" rtlCol="0">
            <a:normAutofit/>
            <a:scene3d>
              <a:camera prst="orthographicFront"/>
              <a:lightRig rig="threePt" dir="t"/>
            </a:scene3d>
            <a:sp3d extrusionH="57150">
              <a:bevelT h="25400" prst="softRound"/>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3200" dirty="0" smtClean="0">
                <a:solidFill>
                  <a:srgbClr val="008080"/>
                </a:solidFill>
                <a:latin typeface="Georgia" panose="02040502050405020303" pitchFamily="18" charset="0"/>
              </a:rPr>
              <a:t>1 Sam 20:</a:t>
            </a:r>
            <a:r>
              <a:rPr lang="en-US" sz="3200" u="sng" dirty="0" smtClean="0">
                <a:solidFill>
                  <a:srgbClr val="CC0099"/>
                </a:solidFill>
                <a:latin typeface="Georgia" panose="02040502050405020303" pitchFamily="18" charset="0"/>
              </a:rPr>
              <a:t>18</a:t>
            </a:r>
            <a:r>
              <a:rPr lang="en-US" sz="3200" dirty="0" smtClean="0">
                <a:solidFill>
                  <a:prstClr val="black"/>
                </a:solidFill>
                <a:latin typeface="Georgia" panose="02040502050405020303" pitchFamily="18" charset="0"/>
              </a:rPr>
              <a:t>  </a:t>
            </a:r>
            <a:r>
              <a:rPr lang="en-US" sz="3200" dirty="0" smtClean="0">
                <a:solidFill>
                  <a:srgbClr val="FF6600"/>
                </a:solidFill>
                <a:latin typeface="Georgia" panose="02040502050405020303" pitchFamily="18" charset="0"/>
              </a:rPr>
              <a:t>So </a:t>
            </a:r>
            <a:r>
              <a:rPr lang="en-US" sz="3200" dirty="0" err="1" smtClean="0">
                <a:solidFill>
                  <a:srgbClr val="FF6600"/>
                </a:solidFill>
                <a:latin typeface="Georgia" panose="02040502050405020303" pitchFamily="18" charset="0"/>
              </a:rPr>
              <a:t>Yehonathan</a:t>
            </a:r>
            <a:r>
              <a:rPr lang="en-US" sz="3200" dirty="0" smtClean="0">
                <a:solidFill>
                  <a:srgbClr val="FF6600"/>
                </a:solidFill>
                <a:latin typeface="Georgia" panose="02040502050405020303" pitchFamily="18" charset="0"/>
              </a:rPr>
              <a:t> </a:t>
            </a:r>
            <a:r>
              <a:rPr lang="en-US" sz="3200" dirty="0" smtClean="0">
                <a:solidFill>
                  <a:srgbClr val="00B0F0"/>
                </a:solidFill>
                <a:latin typeface="Georgia" panose="02040502050405020303" pitchFamily="18" charset="0"/>
              </a:rPr>
              <a:t>said</a:t>
            </a:r>
            <a:r>
              <a:rPr lang="en-US" sz="3200" dirty="0" smtClean="0">
                <a:solidFill>
                  <a:srgbClr val="FF6600"/>
                </a:solidFill>
                <a:latin typeface="Georgia" panose="02040502050405020303" pitchFamily="18" charset="0"/>
              </a:rPr>
              <a:t> to him, </a:t>
            </a:r>
            <a:r>
              <a:rPr lang="en-US" sz="3200" b="1" dirty="0" smtClean="0">
                <a:solidFill>
                  <a:srgbClr val="FF0066"/>
                </a:solidFill>
                <a:latin typeface="Georgia" panose="02040502050405020303" pitchFamily="18" charset="0"/>
              </a:rPr>
              <a:t>“Tomorrow </a:t>
            </a:r>
            <a:r>
              <a:rPr lang="en-US" sz="3200" dirty="0" smtClean="0">
                <a:solidFill>
                  <a:srgbClr val="FF6600"/>
                </a:solidFill>
                <a:latin typeface="Georgia" panose="02040502050405020303" pitchFamily="18" charset="0"/>
              </a:rPr>
              <a:t>is the </a:t>
            </a:r>
            <a:r>
              <a:rPr lang="en-US" sz="3200" dirty="0" smtClean="0">
                <a:solidFill>
                  <a:srgbClr val="00B050"/>
                </a:solidFill>
                <a:latin typeface="Georgia" panose="02040502050405020303" pitchFamily="18" charset="0"/>
              </a:rPr>
              <a:t>New</a:t>
            </a:r>
            <a:r>
              <a:rPr lang="en-US" sz="3200" dirty="0" smtClean="0">
                <a:solidFill>
                  <a:srgbClr val="FF6600"/>
                </a:solidFill>
                <a:latin typeface="Georgia" panose="02040502050405020303" pitchFamily="18" charset="0"/>
              </a:rPr>
              <a:t> </a:t>
            </a:r>
            <a:r>
              <a:rPr lang="en-US" sz="3200" dirty="0" smtClean="0">
                <a:solidFill>
                  <a:schemeClr val="tx1">
                    <a:lumMod val="95000"/>
                    <a:lumOff val="5000"/>
                  </a:schemeClr>
                </a:solidFill>
                <a:latin typeface="Georgia" panose="02040502050405020303" pitchFamily="18" charset="0"/>
              </a:rPr>
              <a:t>Moon</a:t>
            </a:r>
            <a:r>
              <a:rPr lang="en-US" sz="3200" dirty="0" smtClean="0">
                <a:solidFill>
                  <a:srgbClr val="FF6600"/>
                </a:solidFill>
                <a:latin typeface="Georgia" panose="02040502050405020303" pitchFamily="18" charset="0"/>
              </a:rPr>
              <a:t> </a:t>
            </a:r>
            <a:r>
              <a:rPr lang="en-US" sz="3200" dirty="0" smtClean="0">
                <a:solidFill>
                  <a:srgbClr val="00B050"/>
                </a:solidFill>
                <a:latin typeface="Georgia" panose="02040502050405020303" pitchFamily="18" charset="0"/>
              </a:rPr>
              <a:t>[Month – </a:t>
            </a:r>
            <a:r>
              <a:rPr lang="en-US" sz="3200" dirty="0" err="1" smtClean="0">
                <a:solidFill>
                  <a:srgbClr val="00B050"/>
                </a:solidFill>
                <a:latin typeface="Georgia" panose="02040502050405020303" pitchFamily="18" charset="0"/>
              </a:rPr>
              <a:t>chodesh</a:t>
            </a:r>
            <a:r>
              <a:rPr lang="en-US" sz="3200" dirty="0" smtClean="0">
                <a:solidFill>
                  <a:srgbClr val="00B050"/>
                </a:solidFill>
                <a:latin typeface="Georgia" panose="02040502050405020303" pitchFamily="18" charset="0"/>
              </a:rPr>
              <a:t>], </a:t>
            </a:r>
            <a:r>
              <a:rPr lang="en-US" sz="3200" dirty="0" smtClean="0">
                <a:solidFill>
                  <a:srgbClr val="FF6600"/>
                </a:solidFill>
                <a:latin typeface="Georgia" panose="02040502050405020303" pitchFamily="18" charset="0"/>
              </a:rPr>
              <a:t>and 		you shall be missed, because      your seat shall be 	   empty.</a:t>
            </a:r>
            <a:endParaRPr lang="en-US" sz="3200" b="1" u="sng" dirty="0">
              <a:solidFill>
                <a:srgbClr val="FF6600"/>
              </a:solidFill>
            </a:endParaRPr>
          </a:p>
        </p:txBody>
      </p:sp>
      <p:cxnSp>
        <p:nvCxnSpPr>
          <p:cNvPr id="44" name="Straight Connector 43"/>
          <p:cNvCxnSpPr/>
          <p:nvPr/>
        </p:nvCxnSpPr>
        <p:spPr>
          <a:xfrm flipV="1">
            <a:off x="7876793" y="3874854"/>
            <a:ext cx="1229689" cy="1533260"/>
          </a:xfrm>
          <a:prstGeom prst="line">
            <a:avLst/>
          </a:prstGeom>
          <a:ln w="76200">
            <a:solidFill>
              <a:srgbClr val="CC00FF"/>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678779" y="4313004"/>
            <a:ext cx="796210" cy="1658305"/>
          </a:xfrm>
          <a:prstGeom prst="straightConnector1">
            <a:avLst/>
          </a:prstGeom>
          <a:noFill/>
          <a:ln w="76200" cap="flat" cmpd="sng" algn="ctr">
            <a:solidFill>
              <a:srgbClr val="CC00FF"/>
            </a:solidFill>
            <a:prstDash val="solid"/>
            <a:miter lim="800000"/>
            <a:headEnd type="none" w="med" len="med"/>
            <a:tailEnd type="arrow" w="med" len="med"/>
          </a:ln>
          <a:effectLst/>
          <a:scene3d>
            <a:camera prst="orthographicFront"/>
            <a:lightRig rig="threePt" dir="t"/>
          </a:scene3d>
          <a:sp3d>
            <a:bevelT/>
          </a:sp3d>
        </p:spPr>
      </p:cxnSp>
      <p:sp>
        <p:nvSpPr>
          <p:cNvPr id="47" name="Oval Callout 46"/>
          <p:cNvSpPr/>
          <p:nvPr/>
        </p:nvSpPr>
        <p:spPr>
          <a:xfrm>
            <a:off x="4722309" y="1747139"/>
            <a:ext cx="7047323" cy="2766322"/>
          </a:xfrm>
          <a:prstGeom prst="wedgeEllipseCallout">
            <a:avLst>
              <a:gd name="adj1" fmla="val 21786"/>
              <a:gd name="adj2" fmla="val -90299"/>
            </a:avLst>
          </a:prstGeom>
          <a:gradFill flip="none" rotWithShape="1">
            <a:gsLst>
              <a:gs pos="16000">
                <a:srgbClr val="FFFF00"/>
              </a:gs>
              <a:gs pos="50000">
                <a:srgbClr val="FF0066"/>
              </a:gs>
              <a:gs pos="75000">
                <a:srgbClr val="90F1FE"/>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Yes, </a:t>
            </a:r>
            <a:r>
              <a:rPr lang="en-US" sz="5400" u="sng" dirty="0" smtClean="0">
                <a:solidFill>
                  <a:schemeClr val="tx1"/>
                </a:solidFill>
              </a:rPr>
              <a:t>again</a:t>
            </a:r>
            <a:r>
              <a:rPr lang="en-US" sz="5400" dirty="0" smtClean="0">
                <a:solidFill>
                  <a:schemeClr val="tx1"/>
                </a:solidFill>
              </a:rPr>
              <a:t> Jonathan agrees with David!</a:t>
            </a:r>
            <a:endParaRPr lang="en-US" sz="5400" dirty="0">
              <a:solidFill>
                <a:schemeClr val="tx1"/>
              </a:solidFill>
            </a:endParaRPr>
          </a:p>
        </p:txBody>
      </p:sp>
      <p:sp>
        <p:nvSpPr>
          <p:cNvPr id="46" name="Rectangle 45"/>
          <p:cNvSpPr/>
          <p:nvPr/>
        </p:nvSpPr>
        <p:spPr>
          <a:xfrm>
            <a:off x="1191387" y="4881109"/>
            <a:ext cx="10620156" cy="818084"/>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0000CC"/>
                  </a:solidFill>
                </a:ln>
                <a:solidFill>
                  <a:srgbClr val="FF0066"/>
                </a:solidFill>
                <a:latin typeface="Segoe Print" pitchFamily="2" charset="0"/>
              </a:rPr>
              <a:t>Vs. 18 is the 2</a:t>
            </a:r>
            <a:r>
              <a:rPr lang="en-US" sz="2800" baseline="30000" dirty="0" smtClean="0">
                <a:ln>
                  <a:solidFill>
                    <a:srgbClr val="0000CC"/>
                  </a:solidFill>
                </a:ln>
                <a:solidFill>
                  <a:srgbClr val="FF0066"/>
                </a:solidFill>
                <a:latin typeface="Segoe Print" pitchFamily="2" charset="0"/>
              </a:rPr>
              <a:t>nd</a:t>
            </a:r>
            <a:r>
              <a:rPr lang="en-US" sz="2800" dirty="0" smtClean="0">
                <a:ln>
                  <a:solidFill>
                    <a:srgbClr val="0000CC"/>
                  </a:solidFill>
                </a:ln>
                <a:solidFill>
                  <a:srgbClr val="FF0066"/>
                </a:solidFill>
                <a:latin typeface="Segoe Print" pitchFamily="2" charset="0"/>
              </a:rPr>
              <a:t> Witness to David’s timing declaration!</a:t>
            </a:r>
            <a:endParaRPr lang="en-US" sz="2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1405941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2000" fill="hold"/>
                                        <p:tgtEl>
                                          <p:spTgt spid="47"/>
                                        </p:tgtEl>
                                        <p:attrNameLst>
                                          <p:attrName>ppt_w</p:attrName>
                                        </p:attrNameLst>
                                      </p:cBhvr>
                                      <p:tavLst>
                                        <p:tav tm="0">
                                          <p:val>
                                            <p:fltVal val="0"/>
                                          </p:val>
                                        </p:tav>
                                        <p:tav tm="100000">
                                          <p:val>
                                            <p:strVal val="#ppt_w"/>
                                          </p:val>
                                        </p:tav>
                                      </p:tavLst>
                                    </p:anim>
                                    <p:anim calcmode="lin" valueType="num">
                                      <p:cBhvr>
                                        <p:cTn id="8" dur="2000" fill="hold"/>
                                        <p:tgtEl>
                                          <p:spTgt spid="47"/>
                                        </p:tgtEl>
                                        <p:attrNameLst>
                                          <p:attrName>ppt_h</p:attrName>
                                        </p:attrNameLst>
                                      </p:cBhvr>
                                      <p:tavLst>
                                        <p:tav tm="0">
                                          <p:val>
                                            <p:fltVal val="0"/>
                                          </p:val>
                                        </p:tav>
                                        <p:tav tm="100000">
                                          <p:val>
                                            <p:strVal val="#ppt_h"/>
                                          </p:val>
                                        </p:tav>
                                      </p:tavLst>
                                    </p:anim>
                                    <p:anim calcmode="lin" valueType="num">
                                      <p:cBhvr>
                                        <p:cTn id="9" dur="2000" fill="hold"/>
                                        <p:tgtEl>
                                          <p:spTgt spid="47"/>
                                        </p:tgtEl>
                                        <p:attrNameLst>
                                          <p:attrName>style.rotation</p:attrName>
                                        </p:attrNameLst>
                                      </p:cBhvr>
                                      <p:tavLst>
                                        <p:tav tm="0">
                                          <p:val>
                                            <p:fltVal val="90"/>
                                          </p:val>
                                        </p:tav>
                                        <p:tav tm="100000">
                                          <p:val>
                                            <p:fltVal val="0"/>
                                          </p:val>
                                        </p:tav>
                                      </p:tavLst>
                                    </p:anim>
                                    <p:animEffect transition="in" filter="fade">
                                      <p:cBhvr>
                                        <p:cTn id="10" dur="2000"/>
                                        <p:tgtEl>
                                          <p:spTgt spid="47"/>
                                        </p:tgtEl>
                                      </p:cBhvr>
                                    </p:animEffect>
                                  </p:childTnLst>
                                </p:cTn>
                              </p:par>
                              <p:par>
                                <p:cTn id="11" presetID="22" presetClass="entr" presetSubtype="8" fill="hold" grpId="0" nodeType="withEffect">
                                  <p:stCondLst>
                                    <p:cond delay="275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77250" y="6551302"/>
            <a:ext cx="486229" cy="286378"/>
          </a:xfrm>
        </p:spPr>
        <p:txBody>
          <a:bodyPr/>
          <a:lstStyle/>
          <a:p>
            <a:fld id="{71766878-3199-4EAB-94E7-2D6D11070E14}" type="slidenum">
              <a:rPr lang="en-US" sz="1400" b="1" smtClean="0">
                <a:solidFill>
                  <a:schemeClr val="bg1"/>
                </a:solidFill>
              </a:rPr>
              <a:t>31</a:t>
            </a:fld>
            <a:endParaRPr lang="en-US" sz="1400" b="1" dirty="0">
              <a:solidFill>
                <a:schemeClr val="bg1"/>
              </a:solidFill>
            </a:endParaRPr>
          </a:p>
        </p:txBody>
      </p:sp>
      <p:sp>
        <p:nvSpPr>
          <p:cNvPr id="7" name="Content Placeholder 2"/>
          <p:cNvSpPr txBox="1">
            <a:spLocks/>
          </p:cNvSpPr>
          <p:nvPr/>
        </p:nvSpPr>
        <p:spPr>
          <a:xfrm>
            <a:off x="2743200" y="1335314"/>
            <a:ext cx="9250680" cy="5355772"/>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400" dirty="0" smtClean="0">
                <a:solidFill>
                  <a:schemeClr val="accent2"/>
                </a:solidFill>
              </a:rPr>
              <a:t>How did Jonathan count to 3?</a:t>
            </a:r>
          </a:p>
          <a:p>
            <a:pPr marL="914400" indent="-914400" algn="ctr">
              <a:spcBef>
                <a:spcPts val="0"/>
              </a:spcBef>
              <a:spcAft>
                <a:spcPts val="2400"/>
              </a:spcAft>
              <a:buAutoNum type="arabicPeriod"/>
            </a:pPr>
            <a:r>
              <a:rPr lang="en-US" sz="4400" dirty="0" smtClean="0">
                <a:solidFill>
                  <a:schemeClr val="accent2"/>
                </a:solidFill>
              </a:rPr>
              <a:t>From the </a:t>
            </a:r>
            <a:r>
              <a:rPr lang="en-US" sz="4400" dirty="0" smtClean="0">
                <a:ln>
                  <a:solidFill>
                    <a:sysClr val="windowText" lastClr="000000"/>
                  </a:solidFill>
                </a:ln>
                <a:solidFill>
                  <a:schemeClr val="accent2"/>
                </a:solidFill>
                <a:effectLst>
                  <a:glow rad="127000">
                    <a:srgbClr val="FF00FF"/>
                  </a:glow>
                </a:effectLst>
              </a:rPr>
              <a:t>second</a:t>
            </a:r>
            <a:r>
              <a:rPr lang="en-US" sz="4400" dirty="0" smtClean="0">
                <a:solidFill>
                  <a:schemeClr val="accent2"/>
                </a:solidFill>
              </a:rPr>
              <a:t> cycle of the month</a:t>
            </a:r>
            <a:r>
              <a:rPr lang="en-US" sz="4400" dirty="0" smtClean="0">
                <a:ln>
                  <a:solidFill>
                    <a:sysClr val="windowText" lastClr="000000"/>
                  </a:solidFill>
                </a:ln>
                <a:solidFill>
                  <a:schemeClr val="accent2"/>
                </a:solidFill>
                <a:effectLst>
                  <a:glow rad="292100">
                    <a:srgbClr val="FF00FF">
                      <a:alpha val="40000"/>
                    </a:srgbClr>
                  </a:glow>
                </a:effectLst>
              </a:rPr>
              <a:t>?</a:t>
            </a:r>
            <a:r>
              <a:rPr lang="en-US" sz="4400" dirty="0" smtClean="0">
                <a:solidFill>
                  <a:schemeClr val="accent2"/>
                </a:solidFill>
              </a:rPr>
              <a:t> </a:t>
            </a:r>
          </a:p>
          <a:p>
            <a:pPr marL="914400" indent="-914400" algn="ctr">
              <a:spcBef>
                <a:spcPts val="0"/>
              </a:spcBef>
              <a:spcAft>
                <a:spcPts val="2400"/>
              </a:spcAft>
              <a:buAutoNum type="arabicPeriod"/>
            </a:pPr>
            <a:r>
              <a:rPr lang="en-US" sz="4400" dirty="0" smtClean="0">
                <a:solidFill>
                  <a:srgbClr val="CC0099"/>
                </a:solidFill>
              </a:rPr>
              <a:t>Or …</a:t>
            </a:r>
            <a:r>
              <a:rPr lang="en-US" sz="4400" dirty="0" smtClean="0">
                <a:solidFill>
                  <a:schemeClr val="accent2"/>
                </a:solidFill>
              </a:rPr>
              <a:t> From the new month cycle?</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#5</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43200" y="322746"/>
            <a:ext cx="894421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Another Point to Consider</a:t>
            </a:r>
            <a:endParaRPr lang="en-US" sz="4800" dirty="0">
              <a:ln>
                <a:solidFill>
                  <a:srgbClr val="0000CC"/>
                </a:solidFill>
              </a:ln>
              <a:solidFill>
                <a:srgbClr val="FF0066"/>
              </a:solidFill>
              <a:latin typeface="Segoe Print" pitchFamily="2" charset="0"/>
            </a:endParaRPr>
          </a:p>
        </p:txBody>
      </p:sp>
      <p:sp>
        <p:nvSpPr>
          <p:cNvPr id="3" name="Lightning Bolt 2"/>
          <p:cNvSpPr/>
          <p:nvPr/>
        </p:nvSpPr>
        <p:spPr>
          <a:xfrm rot="4783768">
            <a:off x="10609730" y="1763108"/>
            <a:ext cx="1466026" cy="1491504"/>
          </a:xfrm>
          <a:prstGeom prst="lightningBolt">
            <a:avLst/>
          </a:prstGeom>
          <a:solidFill>
            <a:srgbClr val="00FF00"/>
          </a:solidFill>
          <a:ln w="57150">
            <a:solidFill>
              <a:srgbClr val="FF00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025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500"/>
                                        <p:tgtEl>
                                          <p:spTgt spid="7">
                                            <p:txEl>
                                              <p:pRg st="1" end="1"/>
                                            </p:txEl>
                                          </p:spTgt>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500" fill="hold"/>
                                        <p:tgtEl>
                                          <p:spTgt spid="3"/>
                                        </p:tgtEl>
                                        <p:attrNameLst>
                                          <p:attrName>ppt_w</p:attrName>
                                        </p:attrNameLst>
                                      </p:cBhvr>
                                      <p:tavLst>
                                        <p:tav tm="0">
                                          <p:val>
                                            <p:fltVal val="0"/>
                                          </p:val>
                                        </p:tav>
                                        <p:tav tm="100000">
                                          <p:val>
                                            <p:strVal val="#ppt_w"/>
                                          </p:val>
                                        </p:tav>
                                      </p:tavLst>
                                    </p:anim>
                                    <p:anim calcmode="lin" valueType="num">
                                      <p:cBhvr>
                                        <p:cTn id="16" dur="1500" fill="hold"/>
                                        <p:tgtEl>
                                          <p:spTgt spid="3"/>
                                        </p:tgtEl>
                                        <p:attrNameLst>
                                          <p:attrName>ppt_h</p:attrName>
                                        </p:attrNameLst>
                                      </p:cBhvr>
                                      <p:tavLst>
                                        <p:tav tm="0">
                                          <p:val>
                                            <p:fltVal val="0"/>
                                          </p:val>
                                        </p:tav>
                                        <p:tav tm="100000">
                                          <p:val>
                                            <p:strVal val="#ppt_h"/>
                                          </p:val>
                                        </p:tav>
                                      </p:tavLst>
                                    </p:anim>
                                    <p:anim calcmode="lin" valueType="num">
                                      <p:cBhvr>
                                        <p:cTn id="17" dur="1500" fill="hold"/>
                                        <p:tgtEl>
                                          <p:spTgt spid="3"/>
                                        </p:tgtEl>
                                        <p:attrNameLst>
                                          <p:attrName>style.rotation</p:attrName>
                                        </p:attrNameLst>
                                      </p:cBhvr>
                                      <p:tavLst>
                                        <p:tav tm="0">
                                          <p:val>
                                            <p:fltVal val="90"/>
                                          </p:val>
                                        </p:tav>
                                        <p:tav tm="100000">
                                          <p:val>
                                            <p:fltVal val="0"/>
                                          </p:val>
                                        </p:tav>
                                      </p:tavLst>
                                    </p:anim>
                                    <p:animEffect transition="in" filter="fade">
                                      <p:cBhvr>
                                        <p:cTn id="18" dur="1500"/>
                                        <p:tgtEl>
                                          <p:spTgt spid="3"/>
                                        </p:tgtEl>
                                      </p:cBhvr>
                                    </p:animEffect>
                                  </p:childTnLst>
                                </p:cTn>
                              </p:par>
                              <p:par>
                                <p:cTn id="19" presetID="35" presetClass="emph" presetSubtype="0" repeatCount="3000" fill="hold" grpId="1" nodeType="withEffect">
                                  <p:stCondLst>
                                    <p:cond delay="2250"/>
                                  </p:stCondLst>
                                  <p:childTnLst>
                                    <p:anim calcmode="discrete" valueType="str">
                                      <p:cBhvr>
                                        <p:cTn id="2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up)">
                                      <p:cBhvr>
                                        <p:cTn id="25"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370" y="289561"/>
            <a:ext cx="9152708" cy="6431914"/>
          </a:xfrm>
        </p:spPr>
        <p:txBody>
          <a:bodyPr anchor="t">
            <a:normAutofit/>
          </a:bodyPr>
          <a:lstStyle/>
          <a:p>
            <a:pPr algn="ctr"/>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solidFill>
                  <a:srgbClr val="FF00FF"/>
                </a:solidFill>
                <a:latin typeface="Comic Sans MS" panose="030F0702030302020204" pitchFamily="66" charset="0"/>
              </a:rPr>
              <a:t/>
            </a:r>
            <a:br>
              <a:rPr lang="en-US" sz="3200" dirty="0" smtClean="0">
                <a:solidFill>
                  <a:srgbClr val="FF00FF"/>
                </a:solidFill>
                <a:latin typeface="Comic Sans MS" panose="030F0702030302020204" pitchFamily="66" charset="0"/>
              </a:rPr>
            </a:br>
            <a:r>
              <a:rPr lang="en-US" sz="3200" dirty="0" smtClean="0">
                <a:solidFill>
                  <a:srgbClr val="FF00FF"/>
                </a:solidFill>
                <a:latin typeface="Comic Sans MS" panose="030F0702030302020204" pitchFamily="66" charset="0"/>
              </a:rPr>
              <a:t/>
            </a:r>
            <a:br>
              <a:rPr lang="en-US" sz="3200" dirty="0" smtClean="0">
                <a:solidFill>
                  <a:srgbClr val="FF00FF"/>
                </a:solidFill>
                <a:latin typeface="Comic Sans MS" panose="030F0702030302020204" pitchFamily="66" charset="0"/>
              </a:rPr>
            </a:br>
            <a:endParaRPr lang="en-US" dirty="0">
              <a:solidFill>
                <a:srgbClr val="FF00FF"/>
              </a:solidFill>
              <a:latin typeface="Comic Sans MS" panose="030F0702030302020204" pitchFamily="66" charset="0"/>
            </a:endParaRPr>
          </a:p>
        </p:txBody>
      </p:sp>
      <p:sp>
        <p:nvSpPr>
          <p:cNvPr id="5" name="Rectangle 4"/>
          <p:cNvSpPr/>
          <p:nvPr/>
        </p:nvSpPr>
        <p:spPr>
          <a:xfrm>
            <a:off x="274320" y="246019"/>
            <a:ext cx="792480" cy="6431913"/>
          </a:xfrm>
          <a:prstGeom prst="rect">
            <a:avLst/>
          </a:prstGeom>
          <a:solidFill>
            <a:schemeClr val="tx1">
              <a:lumMod val="85000"/>
            </a:schemeClr>
          </a:solidFill>
          <a:effectLst>
            <a:glow rad="228600">
              <a:srgbClr val="FF6600">
                <a:alpha val="4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000" dirty="0" smtClean="0">
                <a:solidFill>
                  <a:srgbClr val="C00000"/>
                </a:solidFill>
              </a:rPr>
              <a:t>INS IGHT</a:t>
            </a:r>
            <a:endParaRPr lang="en-US" sz="6000" dirty="0">
              <a:solidFill>
                <a:srgbClr val="C00000"/>
              </a:solidFill>
            </a:endParaRPr>
          </a:p>
        </p:txBody>
      </p:sp>
      <p:sp>
        <p:nvSpPr>
          <p:cNvPr id="6" name="Rectangle 5"/>
          <p:cNvSpPr/>
          <p:nvPr/>
        </p:nvSpPr>
        <p:spPr>
          <a:xfrm>
            <a:off x="2773680" y="1936114"/>
            <a:ext cx="9418320" cy="246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cap="all" spc="800" dirty="0">
                <a:ln>
                  <a:solidFill>
                    <a:srgbClr val="0000CC"/>
                  </a:solidFill>
                </a:ln>
                <a:solidFill>
                  <a:srgbClr val="FF00FF"/>
                </a:solidFill>
                <a:latin typeface="Comic Sans MS" panose="030F0702030302020204" pitchFamily="66" charset="0"/>
                <a:ea typeface="+mj-ea"/>
                <a:cs typeface="+mj-cs"/>
              </a:rPr>
              <a:t>Jonathan has an opportunity here to assert by solid </a:t>
            </a:r>
            <a:r>
              <a:rPr lang="en-US" sz="3200" b="1" cap="all" spc="800" dirty="0" err="1" smtClean="0">
                <a:ln>
                  <a:solidFill>
                    <a:srgbClr val="0000CC"/>
                  </a:solidFill>
                </a:ln>
                <a:solidFill>
                  <a:srgbClr val="FF00FF"/>
                </a:solidFill>
                <a:latin typeface="Comic Sans MS" panose="030F0702030302020204" pitchFamily="66" charset="0"/>
                <a:ea typeface="+mj-ea"/>
                <a:cs typeface="+mj-cs"/>
              </a:rPr>
              <a:t>categorization,where</a:t>
            </a:r>
            <a:r>
              <a:rPr lang="en-US" sz="3200" b="1" cap="all" spc="800" dirty="0" smtClean="0">
                <a:ln>
                  <a:solidFill>
                    <a:srgbClr val="0000CC"/>
                  </a:solidFill>
                </a:ln>
                <a:solidFill>
                  <a:srgbClr val="FF00FF"/>
                </a:solidFill>
                <a:latin typeface="Comic Sans MS" panose="030F0702030302020204" pitchFamily="66" charset="0"/>
                <a:ea typeface="+mj-ea"/>
                <a:cs typeface="+mj-cs"/>
              </a:rPr>
              <a:t> </a:t>
            </a:r>
            <a:r>
              <a:rPr lang="en-US" sz="3200" b="1" cap="all" spc="800" dirty="0">
                <a:ln>
                  <a:solidFill>
                    <a:srgbClr val="0000CC"/>
                  </a:solidFill>
                </a:ln>
                <a:solidFill>
                  <a:srgbClr val="FF00FF"/>
                </a:solidFill>
                <a:latin typeface="Comic Sans MS" panose="030F0702030302020204" pitchFamily="66" charset="0"/>
                <a:ea typeface="+mj-ea"/>
                <a:cs typeface="+mj-cs"/>
              </a:rPr>
              <a:t>the new month cycle belongs!</a:t>
            </a:r>
            <a:endParaRPr lang="en-US" b="1" dirty="0">
              <a:ln>
                <a:solidFill>
                  <a:srgbClr val="0000CC"/>
                </a:solidFill>
              </a:ln>
            </a:endParaRPr>
          </a:p>
        </p:txBody>
      </p:sp>
      <p:sp>
        <p:nvSpPr>
          <p:cNvPr id="7" name="Rectangle 6"/>
          <p:cNvSpPr/>
          <p:nvPr/>
        </p:nvSpPr>
        <p:spPr>
          <a:xfrm>
            <a:off x="2418080" y="4528181"/>
            <a:ext cx="9697717"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cap="all" spc="800" dirty="0">
                <a:solidFill>
                  <a:srgbClr val="FF6600"/>
                </a:solidFill>
                <a:latin typeface="Comic Sans MS" panose="030F0702030302020204" pitchFamily="66" charset="0"/>
                <a:ea typeface="+mj-ea"/>
                <a:cs typeface="+mj-cs"/>
              </a:rPr>
              <a:t>Does Jonathan seize this opportunity to declare the new month cycle as being </a:t>
            </a:r>
            <a:r>
              <a:rPr lang="en-US" sz="3200" b="1" cap="all" spc="800" dirty="0" smtClean="0">
                <a:solidFill>
                  <a:srgbClr val="FF6600"/>
                </a:solidFill>
                <a:effectLst>
                  <a:glow rad="88900">
                    <a:srgbClr val="00FF00"/>
                  </a:glow>
                </a:effectLst>
                <a:latin typeface="Comic Sans MS" panose="030F0702030302020204" pitchFamily="66" charset="0"/>
                <a:ea typeface="+mj-ea"/>
                <a:cs typeface="+mj-cs"/>
              </a:rPr>
              <a:t>separated from the week?</a:t>
            </a:r>
            <a:endParaRPr lang="en-US" b="1" dirty="0">
              <a:effectLst>
                <a:glow rad="88900">
                  <a:srgbClr val="00FF00"/>
                </a:glow>
              </a:effectLst>
            </a:endParaRPr>
          </a:p>
        </p:txBody>
      </p:sp>
      <p:sp>
        <p:nvSpPr>
          <p:cNvPr id="4" name="Slide Number Placeholder 3"/>
          <p:cNvSpPr>
            <a:spLocks noGrp="1"/>
          </p:cNvSpPr>
          <p:nvPr>
            <p:ph type="sldNum" sz="quarter" idx="12"/>
          </p:nvPr>
        </p:nvSpPr>
        <p:spPr>
          <a:xfrm>
            <a:off x="11612878" y="6370319"/>
            <a:ext cx="457200" cy="351155"/>
          </a:xfrm>
        </p:spPr>
        <p:txBody>
          <a:bodyPr/>
          <a:lstStyle/>
          <a:p>
            <a:fld id="{71766878-3199-4EAB-94E7-2D6D11070E14}" type="slidenum">
              <a:rPr lang="en-US" smtClean="0"/>
              <a:pPr/>
              <a:t>32</a:t>
            </a:fld>
            <a:endParaRPr lang="en-US" dirty="0"/>
          </a:p>
        </p:txBody>
      </p:sp>
      <p:sp>
        <p:nvSpPr>
          <p:cNvPr id="8" name="Rectangle 7"/>
          <p:cNvSpPr/>
          <p:nvPr/>
        </p:nvSpPr>
        <p:spPr>
          <a:xfrm>
            <a:off x="2525487" y="9752"/>
            <a:ext cx="9544592" cy="1803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cap="all" spc="800" dirty="0">
                <a:solidFill>
                  <a:srgbClr val="F7F0DF"/>
                </a:solidFill>
                <a:latin typeface="Comic Sans MS" panose="030F0702030302020204" pitchFamily="66" charset="0"/>
                <a:ea typeface="+mj-ea"/>
                <a:cs typeface="+mj-cs"/>
              </a:rPr>
              <a:t>Why the question about counting from the </a:t>
            </a:r>
            <a:r>
              <a:rPr lang="en-US" sz="3200" b="1" u="sng" cap="all" spc="800" dirty="0">
                <a:solidFill>
                  <a:srgbClr val="90F1FE"/>
                </a:solidFill>
                <a:latin typeface="Comic Sans MS" panose="030F0702030302020204" pitchFamily="66" charset="0"/>
                <a:ea typeface="+mj-ea"/>
                <a:cs typeface="+mj-cs"/>
              </a:rPr>
              <a:t>2</a:t>
            </a:r>
            <a:r>
              <a:rPr lang="en-US" sz="3200" b="1" u="sng" cap="all" spc="800" baseline="30000" dirty="0">
                <a:solidFill>
                  <a:srgbClr val="90F1FE"/>
                </a:solidFill>
                <a:latin typeface="Comic Sans MS" panose="030F0702030302020204" pitchFamily="66" charset="0"/>
                <a:ea typeface="+mj-ea"/>
                <a:cs typeface="+mj-cs"/>
              </a:rPr>
              <a:t>nd</a:t>
            </a:r>
            <a:r>
              <a:rPr lang="en-US" sz="3200" b="1" cap="all" spc="800" dirty="0">
                <a:solidFill>
                  <a:srgbClr val="F7F0DF"/>
                </a:solidFill>
                <a:latin typeface="Comic Sans MS" panose="030F0702030302020204" pitchFamily="66" charset="0"/>
                <a:ea typeface="+mj-ea"/>
                <a:cs typeface="+mj-cs"/>
              </a:rPr>
              <a:t> cycle of the month?</a:t>
            </a:r>
            <a:endParaRPr lang="en-US" b="1" dirty="0"/>
          </a:p>
        </p:txBody>
      </p:sp>
    </p:spTree>
    <p:extLst>
      <p:ext uri="{BB962C8B-B14F-4D97-AF65-F5344CB8AC3E}">
        <p14:creationId xmlns:p14="http://schemas.microsoft.com/office/powerpoint/2010/main" val="27484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964" y="382385"/>
            <a:ext cx="10834254" cy="684415"/>
          </a:xfrm>
          <a:gradFill>
            <a:gsLst>
              <a:gs pos="0">
                <a:srgbClr val="FF66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CC00FF"/>
            </a:solidFill>
          </a:ln>
          <a:effectLst>
            <a:glow rad="228600">
              <a:schemeClr val="accent1">
                <a:satMod val="175000"/>
                <a:alpha val="40000"/>
              </a:schemeClr>
            </a:glow>
          </a:effectLst>
          <a:scene3d>
            <a:camera prst="orthographicFront"/>
            <a:lightRig rig="threePt" dir="t"/>
          </a:scene3d>
          <a:sp3d>
            <a:bevelT/>
          </a:sp3d>
        </p:spPr>
        <p:txBody>
          <a:bodyPr>
            <a:normAutofit fontScale="90000"/>
          </a:bodyPr>
          <a:lstStyle/>
          <a:p>
            <a:r>
              <a:rPr lang="en-US" dirty="0" smtClean="0">
                <a:latin typeface="Georgia" panose="02040502050405020303" pitchFamily="18" charset="0"/>
              </a:rPr>
              <a:t>Jonathan continues speaking</a:t>
            </a:r>
            <a:endParaRPr lang="en-US" dirty="0">
              <a:latin typeface="Georgia" panose="02040502050405020303" pitchFamily="18" charset="0"/>
            </a:endParaRPr>
          </a:p>
        </p:txBody>
      </p:sp>
      <p:sp>
        <p:nvSpPr>
          <p:cNvPr id="3" name="Content Placeholder 2"/>
          <p:cNvSpPr>
            <a:spLocks noGrp="1"/>
          </p:cNvSpPr>
          <p:nvPr>
            <p:ph idx="1"/>
          </p:nvPr>
        </p:nvSpPr>
        <p:spPr>
          <a:xfrm>
            <a:off x="955964" y="1385455"/>
            <a:ext cx="10834254" cy="5336020"/>
          </a:xfrm>
          <a:gradFill flip="none" rotWithShape="1">
            <a:gsLst>
              <a:gs pos="0">
                <a:schemeClr val="accent5"/>
              </a:gs>
              <a:gs pos="50000">
                <a:schemeClr val="accent1">
                  <a:lumMod val="20000"/>
                  <a:lumOff val="80000"/>
                </a:schemeClr>
              </a:gs>
              <a:gs pos="100000">
                <a:schemeClr val="accent5"/>
              </a:gs>
            </a:gsLst>
            <a:lin ang="5400000" scaled="1"/>
            <a:tileRect/>
          </a:gradFill>
          <a:ln w="57150">
            <a:solidFill>
              <a:schemeClr val="accent1">
                <a:lumMod val="50000"/>
              </a:schemeClr>
            </a:solidFill>
          </a:ln>
          <a:scene3d>
            <a:camera prst="orthographicFront"/>
            <a:lightRig rig="threePt" dir="t"/>
          </a:scene3d>
          <a:sp3d>
            <a:bevelT w="152400" h="50800" prst="softRound"/>
          </a:sp3d>
        </p:spPr>
        <p:txBody>
          <a:bodyPr>
            <a:normAutofit/>
            <a:sp3d extrusionH="57150">
              <a:bevelT w="38100" h="38100"/>
            </a:sp3d>
          </a:bodyPr>
          <a:lstStyle/>
          <a:p>
            <a:pPr marL="0" indent="0">
              <a:buNone/>
            </a:pPr>
            <a:r>
              <a:rPr lang="en-US" sz="3200" dirty="0" smtClean="0">
                <a:solidFill>
                  <a:srgbClr val="008080"/>
                </a:solidFill>
                <a:latin typeface="Georgia" panose="02040502050405020303" pitchFamily="18" charset="0"/>
              </a:rPr>
              <a:t>1 Sam </a:t>
            </a:r>
            <a:r>
              <a:rPr lang="en-US" sz="3200" dirty="0">
                <a:solidFill>
                  <a:srgbClr val="008080"/>
                </a:solidFill>
                <a:latin typeface="Georgia" panose="02040502050405020303" pitchFamily="18" charset="0"/>
              </a:rPr>
              <a:t>20:19</a:t>
            </a:r>
            <a:r>
              <a:rPr lang="en-US" sz="3200" dirty="0">
                <a:solidFill>
                  <a:prstClr val="black"/>
                </a:solidFill>
                <a:latin typeface="Georgia" panose="02040502050405020303" pitchFamily="18" charset="0"/>
              </a:rPr>
              <a:t>  “And on the </a:t>
            </a:r>
            <a:r>
              <a:rPr lang="en-US" sz="3200" b="1" dirty="0">
                <a:solidFill>
                  <a:prstClr val="black"/>
                </a:solidFill>
                <a:effectLst>
                  <a:glow rad="127000">
                    <a:srgbClr val="FFFF00"/>
                  </a:glow>
                </a:effectLst>
                <a:latin typeface="Georgia" panose="02040502050405020303" pitchFamily="18" charset="0"/>
              </a:rPr>
              <a:t>third day, </a:t>
            </a:r>
            <a:r>
              <a:rPr lang="en-US" sz="3200" dirty="0">
                <a:solidFill>
                  <a:prstClr val="black"/>
                </a:solidFill>
                <a:latin typeface="Georgia" panose="02040502050405020303" pitchFamily="18" charset="0"/>
              </a:rPr>
              <a:t>go down quickly and </a:t>
            </a:r>
            <a:r>
              <a:rPr lang="en-US" sz="3200" dirty="0" smtClean="0">
                <a:solidFill>
                  <a:prstClr val="black"/>
                </a:solidFill>
                <a:latin typeface="Georgia" panose="02040502050405020303" pitchFamily="18" charset="0"/>
              </a:rPr>
              <a:t>	you shall </a:t>
            </a:r>
            <a:r>
              <a:rPr lang="en-US" sz="3200" dirty="0">
                <a:solidFill>
                  <a:prstClr val="black"/>
                </a:solidFill>
                <a:latin typeface="Georgia" panose="02040502050405020303" pitchFamily="18" charset="0"/>
              </a:rPr>
              <a:t>come to the </a:t>
            </a:r>
            <a:r>
              <a:rPr lang="en-US" sz="3200" dirty="0" smtClean="0">
                <a:solidFill>
                  <a:prstClr val="black"/>
                </a:solidFill>
                <a:latin typeface="Georgia" panose="02040502050405020303" pitchFamily="18" charset="0"/>
              </a:rPr>
              <a:t>	place where </a:t>
            </a:r>
            <a:r>
              <a:rPr lang="en-US" sz="3200" dirty="0">
                <a:solidFill>
                  <a:prstClr val="black"/>
                </a:solidFill>
                <a:latin typeface="Georgia" panose="02040502050405020303" pitchFamily="18" charset="0"/>
              </a:rPr>
              <a:t>you hid on the </a:t>
            </a:r>
            <a:r>
              <a:rPr lang="en-US" sz="3200" dirty="0" smtClean="0">
                <a:solidFill>
                  <a:prstClr val="black"/>
                </a:solidFill>
                <a:latin typeface="Georgia" panose="02040502050405020303" pitchFamily="18" charset="0"/>
              </a:rPr>
              <a:t>	day </a:t>
            </a:r>
            <a:r>
              <a:rPr lang="en-US" sz="3200" dirty="0">
                <a:solidFill>
                  <a:prstClr val="black"/>
                </a:solidFill>
                <a:latin typeface="Georgia" panose="02040502050405020303" pitchFamily="18" charset="0"/>
              </a:rPr>
              <a:t>of </a:t>
            </a:r>
            <a:r>
              <a:rPr lang="en-US" sz="3200" dirty="0" smtClean="0">
                <a:solidFill>
                  <a:prstClr val="black"/>
                </a:solidFill>
                <a:latin typeface="Georgia" panose="02040502050405020303" pitchFamily="18" charset="0"/>
              </a:rPr>
              <a:t>the </a:t>
            </a:r>
            <a:r>
              <a:rPr lang="en-US" sz="3200" dirty="0">
                <a:solidFill>
                  <a:prstClr val="black"/>
                </a:solidFill>
                <a:latin typeface="Georgia" panose="02040502050405020303" pitchFamily="18" charset="0"/>
              </a:rPr>
              <a:t>deed, and </a:t>
            </a:r>
            <a:r>
              <a:rPr lang="en-US" sz="3200" dirty="0" smtClean="0">
                <a:solidFill>
                  <a:prstClr val="black"/>
                </a:solidFill>
                <a:latin typeface="Georgia" panose="02040502050405020303" pitchFamily="18" charset="0"/>
              </a:rPr>
              <a:t>	shall remain </a:t>
            </a:r>
            <a:r>
              <a:rPr lang="en-US" sz="3200" dirty="0">
                <a:solidFill>
                  <a:prstClr val="black"/>
                </a:solidFill>
                <a:latin typeface="Georgia" panose="02040502050405020303" pitchFamily="18" charset="0"/>
              </a:rPr>
              <a:t>by the stone </a:t>
            </a:r>
            <a:r>
              <a:rPr lang="en-US" sz="3200" dirty="0" smtClean="0">
                <a:solidFill>
                  <a:prstClr val="black"/>
                </a:solidFill>
                <a:latin typeface="Georgia" panose="02040502050405020303" pitchFamily="18" charset="0"/>
              </a:rPr>
              <a:t>	</a:t>
            </a:r>
            <a:r>
              <a:rPr lang="en-US" sz="3200" dirty="0" err="1" smtClean="0">
                <a:solidFill>
                  <a:prstClr val="black"/>
                </a:solidFill>
                <a:latin typeface="Georgia" panose="02040502050405020303" pitchFamily="18" charset="0"/>
              </a:rPr>
              <a:t>Ětsel</a:t>
            </a:r>
            <a:r>
              <a:rPr lang="en-US" sz="3200" dirty="0" smtClean="0">
                <a:solidFill>
                  <a:prstClr val="black"/>
                </a:solidFill>
                <a:latin typeface="Georgia" panose="02040502050405020303" pitchFamily="18" charset="0"/>
              </a:rPr>
              <a:t>.”</a:t>
            </a:r>
            <a:endParaRPr lang="en-US" sz="3200" dirty="0"/>
          </a:p>
        </p:txBody>
      </p:sp>
      <p:sp>
        <p:nvSpPr>
          <p:cNvPr id="7" name="Rectangle 6"/>
          <p:cNvSpPr/>
          <p:nvPr/>
        </p:nvSpPr>
        <p:spPr>
          <a:xfrm>
            <a:off x="126792" y="196550"/>
            <a:ext cx="554182" cy="4890656"/>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r>
              <a:rPr lang="en-US" sz="2800" dirty="0" smtClean="0"/>
              <a:t> </a:t>
            </a:r>
            <a:r>
              <a:rPr lang="en-US" sz="2800" dirty="0" smtClean="0">
                <a:ln>
                  <a:solidFill>
                    <a:sysClr val="windowText" lastClr="000000"/>
                  </a:solidFill>
                </a:ln>
                <a:solidFill>
                  <a:srgbClr val="90F1FE"/>
                </a:solidFill>
                <a:effectLst>
                  <a:glow rad="304800">
                    <a:srgbClr val="FF00FF">
                      <a:alpha val="40000"/>
                    </a:srgbClr>
                  </a:glow>
                </a:effectLst>
              </a:rPr>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r>
              <a:rPr lang="en-US" sz="2800" dirty="0" smtClean="0"/>
              <a:t> 2</a:t>
            </a:r>
          </a:p>
          <a:p>
            <a:pPr algn="ctr"/>
            <a:endParaRPr lang="en-US" sz="2800" dirty="0" smtClean="0"/>
          </a:p>
          <a:p>
            <a:pPr algn="ctr"/>
            <a:r>
              <a:rPr lang="en-US" sz="2800" dirty="0" smtClean="0"/>
              <a:t> 3</a:t>
            </a:r>
            <a:endParaRPr lang="en-US" sz="2800" dirty="0"/>
          </a:p>
        </p:txBody>
      </p:sp>
      <p:sp>
        <p:nvSpPr>
          <p:cNvPr id="8" name="Bent Arrow 7"/>
          <p:cNvSpPr/>
          <p:nvPr/>
        </p:nvSpPr>
        <p:spPr>
          <a:xfrm rot="10800000">
            <a:off x="581891" y="1951629"/>
            <a:ext cx="5641488" cy="3135575"/>
          </a:xfrm>
          <a:prstGeom prst="bentArrow">
            <a:avLst>
              <a:gd name="adj1" fmla="val 7877"/>
              <a:gd name="adj2" fmla="val 16992"/>
              <a:gd name="adj3" fmla="val 25000"/>
              <a:gd name="adj4" fmla="val 86947"/>
            </a:avLst>
          </a:prstGeom>
          <a:solidFill>
            <a:srgbClr val="FFFF00"/>
          </a:solidFill>
          <a:ln w="38100">
            <a:solidFill>
              <a:srgbClr val="CC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972176" y="3114675"/>
            <a:ext cx="5788330" cy="3606800"/>
          </a:xfrm>
          <a:prstGeom prst="rect">
            <a:avLst/>
          </a:prstGeom>
          <a:gradFill flip="none" rotWithShape="1">
            <a:gsLst>
              <a:gs pos="53000">
                <a:srgbClr val="00B0F0"/>
              </a:gs>
              <a:gs pos="86000">
                <a:srgbClr val="FFFF00"/>
              </a:gs>
              <a:gs pos="100000">
                <a:srgbClr val="D1C39F"/>
              </a:gs>
            </a:gsLst>
            <a:path path="shape">
              <a:fillToRect l="50000" t="50000" r="50000" b="50000"/>
            </a:path>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dirty="0" smtClean="0">
                <a:solidFill>
                  <a:schemeClr val="tx1"/>
                </a:solidFill>
              </a:rPr>
              <a:t>The “3</a:t>
            </a:r>
            <a:r>
              <a:rPr lang="en-US" sz="3200" baseline="30000" dirty="0" smtClean="0">
                <a:solidFill>
                  <a:schemeClr val="tx1"/>
                </a:solidFill>
              </a:rPr>
              <a:t>rd</a:t>
            </a:r>
            <a:r>
              <a:rPr lang="en-US" sz="3200" dirty="0" smtClean="0">
                <a:solidFill>
                  <a:schemeClr val="tx1"/>
                </a:solidFill>
              </a:rPr>
              <a:t> day” is not identified by a named week day designation, but is recognized as integral with the cycles of the month.  </a:t>
            </a:r>
            <a:r>
              <a:rPr lang="en-US" sz="3200" u="sng" dirty="0" smtClean="0">
                <a:solidFill>
                  <a:schemeClr val="tx1"/>
                </a:solidFill>
              </a:rPr>
              <a:t>Jonathan does</a:t>
            </a:r>
            <a:r>
              <a:rPr lang="en-US" sz="3200" dirty="0" smtClean="0">
                <a:solidFill>
                  <a:schemeClr val="tx1"/>
                </a:solidFill>
              </a:rPr>
              <a:t> </a:t>
            </a:r>
            <a:r>
              <a:rPr lang="en-US" sz="3200" b="1" u="sng" dirty="0" smtClean="0">
                <a:solidFill>
                  <a:srgbClr val="FF0000"/>
                </a:solidFill>
              </a:rPr>
              <a:t>not</a:t>
            </a:r>
            <a:r>
              <a:rPr lang="en-US" sz="3200" b="1" dirty="0" smtClean="0">
                <a:solidFill>
                  <a:srgbClr val="FF0000"/>
                </a:solidFill>
              </a:rPr>
              <a:t> </a:t>
            </a:r>
            <a:r>
              <a:rPr lang="en-US" sz="3200" u="sng" dirty="0" smtClean="0">
                <a:solidFill>
                  <a:schemeClr val="tx1"/>
                </a:solidFill>
              </a:rPr>
              <a:t>categorize the 1</a:t>
            </a:r>
            <a:r>
              <a:rPr lang="en-US" sz="3200" u="sng" baseline="30000" dirty="0" smtClean="0">
                <a:solidFill>
                  <a:schemeClr val="tx1"/>
                </a:solidFill>
              </a:rPr>
              <a:t>st</a:t>
            </a:r>
            <a:r>
              <a:rPr lang="en-US" sz="3200" u="sng" dirty="0" smtClean="0">
                <a:solidFill>
                  <a:schemeClr val="tx1"/>
                </a:solidFill>
              </a:rPr>
              <a:t> cycle of the month as being</a:t>
            </a:r>
            <a:r>
              <a:rPr lang="en-US" sz="3200" dirty="0" smtClean="0">
                <a:solidFill>
                  <a:schemeClr val="tx1"/>
                </a:solidFill>
              </a:rPr>
              <a:t> </a:t>
            </a:r>
            <a:r>
              <a:rPr lang="en-US" sz="3200" b="1" u="sng" dirty="0" smtClean="0">
                <a:solidFill>
                  <a:srgbClr val="FF0000"/>
                </a:solidFill>
              </a:rPr>
              <a:t>separate</a:t>
            </a:r>
            <a:r>
              <a:rPr lang="en-US" sz="3200" b="1" dirty="0" smtClean="0">
                <a:solidFill>
                  <a:srgbClr val="FF0000"/>
                </a:solidFill>
              </a:rPr>
              <a:t>! </a:t>
            </a:r>
            <a:endParaRPr lang="en-US" sz="3200" b="1" dirty="0">
              <a:solidFill>
                <a:srgbClr val="FF0000"/>
              </a:solidFill>
            </a:endParaRPr>
          </a:p>
        </p:txBody>
      </p:sp>
      <p:sp>
        <p:nvSpPr>
          <p:cNvPr id="4" name="Slide Number Placeholder 3"/>
          <p:cNvSpPr>
            <a:spLocks noGrp="1"/>
          </p:cNvSpPr>
          <p:nvPr>
            <p:ph type="sldNum" sz="quarter" idx="12"/>
          </p:nvPr>
        </p:nvSpPr>
        <p:spPr>
          <a:xfrm>
            <a:off x="8941107" y="6353646"/>
            <a:ext cx="2819399" cy="345796"/>
          </a:xfrm>
        </p:spPr>
        <p:txBody>
          <a:bodyPr/>
          <a:lstStyle/>
          <a:p>
            <a:fld id="{71766878-3199-4EAB-94E7-2D6D11070E14}" type="slidenum">
              <a:rPr lang="en-US" b="1" smtClean="0">
                <a:solidFill>
                  <a:schemeClr val="tx1"/>
                </a:solidFill>
              </a:rPr>
              <a:t>33</a:t>
            </a:fld>
            <a:endParaRPr lang="en-US" b="1" dirty="0">
              <a:solidFill>
                <a:schemeClr val="tx1"/>
              </a:solidFill>
            </a:endParaRPr>
          </a:p>
        </p:txBody>
      </p:sp>
    </p:spTree>
    <p:extLst>
      <p:ext uri="{BB962C8B-B14F-4D97-AF65-F5344CB8AC3E}">
        <p14:creationId xmlns:p14="http://schemas.microsoft.com/office/powerpoint/2010/main" val="3353023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0308" y="534929"/>
            <a:ext cx="10663707" cy="881178"/>
          </a:xfrm>
          <a:solidFill>
            <a:srgbClr val="E8B9FF"/>
          </a:solidFill>
          <a:ln w="38100">
            <a:solidFill>
              <a:srgbClr val="9900CC"/>
            </a:solidFill>
          </a:ln>
          <a:scene3d>
            <a:camera prst="orthographicFront"/>
            <a:lightRig rig="threePt" dir="t"/>
          </a:scene3d>
          <a:sp3d>
            <a:bevelT w="114300" prst="artDeco"/>
          </a:sp3d>
        </p:spPr>
        <p:txBody>
          <a:bodyPr lIns="91440" anchor="ctr">
            <a:normAutofit/>
            <a:sp3d extrusionH="57150">
              <a:bevelT w="38100" h="38100"/>
            </a:sp3d>
          </a:bodyPr>
          <a:lstStyle/>
          <a:p>
            <a:pPr algn="ctr"/>
            <a:r>
              <a:rPr lang="en-US" i="1" dirty="0" smtClean="0">
                <a:solidFill>
                  <a:schemeClr val="accent2"/>
                </a:solidFill>
                <a:latin typeface="Georgia" panose="02040502050405020303" pitchFamily="18" charset="0"/>
              </a:rPr>
              <a:t>Jonathan counts to three</a:t>
            </a:r>
            <a:endParaRPr lang="en-US" i="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1030309" y="1704109"/>
            <a:ext cx="10663707" cy="4477750"/>
          </a:xfrm>
        </p:spPr>
        <p:txBody>
          <a:bodyPr>
            <a:normAutofit/>
            <a:scene3d>
              <a:camera prst="orthographicFront"/>
              <a:lightRig rig="threePt" dir="t"/>
            </a:scene3d>
            <a:sp3d extrusionH="57150">
              <a:bevelT w="38100" h="38100" prst="relaxedInset"/>
            </a:sp3d>
          </a:bodyPr>
          <a:lstStyle/>
          <a:p>
            <a:pPr marL="0" indent="0">
              <a:buNone/>
            </a:pPr>
            <a:r>
              <a:rPr lang="en-US" sz="2800" dirty="0" smtClean="0">
                <a:solidFill>
                  <a:srgbClr val="008080"/>
                </a:solidFill>
                <a:latin typeface="Georgia" panose="02040502050405020303" pitchFamily="18" charset="0"/>
              </a:rPr>
              <a:t>New Month Day  </a:t>
            </a:r>
            <a:r>
              <a:rPr lang="en-US" sz="2800" dirty="0" smtClean="0">
                <a:solidFill>
                  <a:schemeClr val="tx1"/>
                </a:solidFill>
                <a:latin typeface="Arial Narrow" panose="020B0606020202030204" pitchFamily="34" charset="0"/>
              </a:rPr>
              <a:t>(New Moon Day)  as day #1.</a:t>
            </a:r>
          </a:p>
          <a:p>
            <a:pPr marL="0" indent="0">
              <a:buNone/>
            </a:pPr>
            <a:r>
              <a:rPr lang="en-US" sz="2800" dirty="0" smtClean="0">
                <a:solidFill>
                  <a:srgbClr val="008080"/>
                </a:solidFill>
                <a:latin typeface="Georgia" panose="02040502050405020303" pitchFamily="18" charset="0"/>
              </a:rPr>
              <a:t> </a:t>
            </a:r>
            <a:endParaRPr lang="en-US" sz="2800" dirty="0">
              <a:solidFill>
                <a:srgbClr val="008080"/>
              </a:solidFill>
              <a:latin typeface="Georgia" panose="02040502050405020303" pitchFamily="18" charset="0"/>
            </a:endParaRPr>
          </a:p>
          <a:p>
            <a:pPr marL="0" indent="0">
              <a:buNone/>
            </a:pPr>
            <a:endParaRPr lang="en-US" sz="2800" dirty="0" smtClean="0">
              <a:solidFill>
                <a:srgbClr val="008080"/>
              </a:solidFill>
              <a:latin typeface="Georgia" panose="02040502050405020303" pitchFamily="18" charset="0"/>
            </a:endParaRPr>
          </a:p>
          <a:p>
            <a:pPr marL="0" indent="0">
              <a:buNone/>
            </a:pPr>
            <a:endParaRPr lang="en-US" sz="2800" dirty="0">
              <a:solidFill>
                <a:srgbClr val="008080"/>
              </a:solidFill>
              <a:latin typeface="Georgia" panose="02040502050405020303" pitchFamily="18" charset="0"/>
            </a:endParaRPr>
          </a:p>
          <a:p>
            <a:pPr marL="0" indent="0">
              <a:buNone/>
            </a:pPr>
            <a:endParaRPr lang="en-US" sz="2800" dirty="0" smtClean="0">
              <a:solidFill>
                <a:srgbClr val="008080"/>
              </a:solidFill>
              <a:latin typeface="Georgia" panose="02040502050405020303" pitchFamily="18" charset="0"/>
            </a:endParaRPr>
          </a:p>
          <a:p>
            <a:pPr marL="0" indent="0">
              <a:buNone/>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20:19</a:t>
            </a:r>
            <a:r>
              <a:rPr lang="en-US" sz="2800" dirty="0">
                <a:solidFill>
                  <a:prstClr val="black"/>
                </a:solidFill>
                <a:latin typeface="Georgia" panose="02040502050405020303" pitchFamily="18" charset="0"/>
              </a:rPr>
              <a:t>  “And on </a:t>
            </a:r>
            <a:r>
              <a:rPr lang="en-US" sz="2800" b="1" u="sng" dirty="0">
                <a:solidFill>
                  <a:srgbClr val="FF0066"/>
                </a:solidFill>
                <a:latin typeface="Georgia" panose="02040502050405020303" pitchFamily="18" charset="0"/>
              </a:rPr>
              <a:t>the third day</a:t>
            </a:r>
            <a:r>
              <a:rPr lang="en-US" sz="2800" b="1" dirty="0">
                <a:solidFill>
                  <a:srgbClr val="FF0066"/>
                </a:solidFill>
                <a:latin typeface="Georgia" panose="02040502050405020303" pitchFamily="18" charset="0"/>
              </a:rPr>
              <a:t>, </a:t>
            </a:r>
            <a:r>
              <a:rPr lang="en-US" sz="2800" dirty="0">
                <a:solidFill>
                  <a:prstClr val="black"/>
                </a:solidFill>
                <a:latin typeface="Georgia" panose="02040502050405020303" pitchFamily="18" charset="0"/>
              </a:rPr>
              <a:t>go down quickly and you shall come to the place where you hid on the day of the deed,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and </a:t>
            </a:r>
            <a:r>
              <a:rPr lang="en-US" sz="2800" dirty="0">
                <a:solidFill>
                  <a:prstClr val="black"/>
                </a:solidFill>
                <a:latin typeface="Georgia" panose="02040502050405020303" pitchFamily="18" charset="0"/>
              </a:rPr>
              <a:t>shall remain by the stone </a:t>
            </a:r>
            <a:r>
              <a:rPr lang="en-US" sz="2800" dirty="0" err="1">
                <a:solidFill>
                  <a:prstClr val="black"/>
                </a:solidFill>
                <a:latin typeface="Georgia" panose="02040502050405020303" pitchFamily="18" charset="0"/>
              </a:rPr>
              <a:t>Ětsel</a:t>
            </a:r>
            <a:r>
              <a:rPr lang="en-US" sz="2800" dirty="0" smtClean="0">
                <a:solidFill>
                  <a:prstClr val="black"/>
                </a:solidFill>
                <a:latin typeface="Georgia" panose="02040502050405020303" pitchFamily="18" charset="0"/>
              </a:rPr>
              <a:t>.” </a:t>
            </a:r>
            <a:endParaRPr lang="en-US" sz="2800" dirty="0"/>
          </a:p>
        </p:txBody>
      </p:sp>
      <p:sp>
        <p:nvSpPr>
          <p:cNvPr id="12" name="Slide Number Placeholder 11"/>
          <p:cNvSpPr>
            <a:spLocks noGrp="1"/>
          </p:cNvSpPr>
          <p:nvPr>
            <p:ph type="sldNum" sz="quarter" idx="12"/>
          </p:nvPr>
        </p:nvSpPr>
        <p:spPr>
          <a:xfrm>
            <a:off x="11420838" y="6477430"/>
            <a:ext cx="455127" cy="345796"/>
          </a:xfrm>
        </p:spPr>
        <p:txBody>
          <a:bodyPr/>
          <a:lstStyle/>
          <a:p>
            <a:fld id="{71766878-3199-4EAB-94E7-2D6D11070E14}" type="slidenum">
              <a:rPr lang="en-US" b="1" smtClean="0">
                <a:solidFill>
                  <a:schemeClr val="tx1"/>
                </a:solidFill>
              </a:rPr>
              <a:t>34</a:t>
            </a:fld>
            <a:endParaRPr lang="en-US" b="1" dirty="0">
              <a:solidFill>
                <a:schemeClr val="tx1"/>
              </a:solidFill>
            </a:endParaRPr>
          </a:p>
        </p:txBody>
      </p:sp>
      <p:grpSp>
        <p:nvGrpSpPr>
          <p:cNvPr id="14" name="Group 13"/>
          <p:cNvGrpSpPr/>
          <p:nvPr/>
        </p:nvGrpSpPr>
        <p:grpSpPr>
          <a:xfrm>
            <a:off x="1585959" y="2016612"/>
            <a:ext cx="9509759" cy="2510366"/>
            <a:chOff x="1585959" y="1382761"/>
            <a:chExt cx="9509759" cy="2510366"/>
          </a:xfrm>
        </p:grpSpPr>
        <p:grpSp>
          <p:nvGrpSpPr>
            <p:cNvPr id="4" name="Group 3"/>
            <p:cNvGrpSpPr/>
            <p:nvPr/>
          </p:nvGrpSpPr>
          <p:grpSpPr>
            <a:xfrm>
              <a:off x="1585959" y="2250136"/>
              <a:ext cx="9509759" cy="914400"/>
              <a:chOff x="1397726" y="2220686"/>
              <a:chExt cx="9509759" cy="914400"/>
            </a:xfrm>
          </p:grpSpPr>
          <p:sp>
            <p:nvSpPr>
              <p:cNvPr id="5" name="Rectangle 4"/>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00FF00"/>
                    </a:solidFill>
                  </a:rPr>
                  <a:t>30</a:t>
                </a:r>
                <a:endParaRPr lang="en-US" sz="2800" b="1" dirty="0">
                  <a:solidFill>
                    <a:srgbClr val="00FF00"/>
                  </a:solidFill>
                </a:endParaRPr>
              </a:p>
            </p:txBody>
          </p:sp>
          <p:sp>
            <p:nvSpPr>
              <p:cNvPr id="6" name="Rectangle 5"/>
              <p:cNvSpPr/>
              <p:nvPr/>
            </p:nvSpPr>
            <p:spPr>
              <a:xfrm>
                <a:off x="2756263" y="2220686"/>
                <a:ext cx="1358537" cy="91440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7" name="Rectangle 6"/>
              <p:cNvSpPr/>
              <p:nvPr/>
            </p:nvSpPr>
            <p:spPr>
              <a:xfrm>
                <a:off x="4114800" y="2220686"/>
                <a:ext cx="1358537" cy="91440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8" name="Rectangle 7"/>
              <p:cNvSpPr/>
              <p:nvPr/>
            </p:nvSpPr>
            <p:spPr>
              <a:xfrm>
                <a:off x="5473337" y="2220686"/>
                <a:ext cx="1358537" cy="91440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9" name="Rectangle 8"/>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3984581" y="1382761"/>
              <a:ext cx="1931831"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97186" y="1527199"/>
              <a:ext cx="1015839" cy="1022818"/>
            </a:xfrm>
            <a:prstGeom prst="straightConnector1">
              <a:avLst/>
            </a:prstGeom>
            <a:noFill/>
            <a:ln w="76200" cap="flat" cmpd="sng" algn="ctr">
              <a:solidFill>
                <a:srgbClr val="FF6600"/>
              </a:solidFill>
              <a:prstDash val="solid"/>
              <a:headEnd type="none" w="med" len="med"/>
              <a:tailEnd type="arrow" w="med" len="med"/>
            </a:ln>
            <a:effectLst/>
            <a:scene3d>
              <a:camera prst="orthographicFront"/>
              <a:lightRig rig="threePt" dir="t"/>
            </a:scene3d>
            <a:sp3d>
              <a:bevelT/>
            </a:sp3d>
          </p:spPr>
        </p:cxnSp>
        <p:cxnSp>
          <p:nvCxnSpPr>
            <p:cNvPr id="19" name="Straight Arrow Connector 18"/>
            <p:cNvCxnSpPr/>
            <p:nvPr/>
          </p:nvCxnSpPr>
          <p:spPr>
            <a:xfrm flipV="1">
              <a:off x="5730845" y="2897748"/>
              <a:ext cx="558926" cy="995379"/>
            </a:xfrm>
            <a:prstGeom prst="straightConnector1">
              <a:avLst/>
            </a:prstGeom>
            <a:noFill/>
            <a:ln w="76200" cap="flat" cmpd="sng" algn="ctr">
              <a:solidFill>
                <a:srgbClr val="CC00FF"/>
              </a:solidFill>
              <a:prstDash val="solid"/>
              <a:headEnd type="none" w="med" len="med"/>
              <a:tailEnd type="arrow" w="med" len="med"/>
            </a:ln>
            <a:effectLst/>
            <a:scene3d>
              <a:camera prst="orthographicFront"/>
              <a:lightRig rig="threePt" dir="t"/>
            </a:scene3d>
            <a:sp3d>
              <a:bevelT/>
            </a:sp3d>
          </p:spPr>
        </p:cxnSp>
      </p:grpSp>
      <p:sp>
        <p:nvSpPr>
          <p:cNvPr id="15" name="Rectangle 14"/>
          <p:cNvSpPr/>
          <p:nvPr/>
        </p:nvSpPr>
        <p:spPr>
          <a:xfrm>
            <a:off x="222875" y="2243777"/>
            <a:ext cx="1353252" cy="1554610"/>
          </a:xfrm>
          <a:prstGeom prst="rect">
            <a:avLst/>
          </a:prstGeom>
          <a:solidFill>
            <a:schemeClr val="bg1">
              <a:lumMod val="50000"/>
            </a:schemeClr>
          </a:solidFill>
          <a:ln w="3810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400" dirty="0" smtClean="0">
                <a:solidFill>
                  <a:schemeClr val="bg1"/>
                </a:solidFill>
              </a:rPr>
              <a:t>Jonathon is speaking here - </a:t>
            </a:r>
            <a:endParaRPr lang="en-CA" sz="2400" dirty="0">
              <a:solidFill>
                <a:schemeClr val="bg1"/>
              </a:solidFill>
            </a:endParaRPr>
          </a:p>
        </p:txBody>
      </p:sp>
      <p:cxnSp>
        <p:nvCxnSpPr>
          <p:cNvPr id="18" name="Straight Arrow Connector 17"/>
          <p:cNvCxnSpPr/>
          <p:nvPr/>
        </p:nvCxnSpPr>
        <p:spPr>
          <a:xfrm flipV="1">
            <a:off x="1288026" y="3351019"/>
            <a:ext cx="707922" cy="257420"/>
          </a:xfrm>
          <a:prstGeom prst="straightConnector1">
            <a:avLst/>
          </a:prstGeom>
          <a:ln w="57150">
            <a:solidFill>
              <a:srgbClr val="00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380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35</a:t>
            </a:fld>
            <a:endParaRPr lang="en-US" b="1" dirty="0">
              <a:solidFill>
                <a:schemeClr val="bg1"/>
              </a:solidFill>
            </a:endParaRPr>
          </a:p>
        </p:txBody>
      </p:sp>
      <p:sp>
        <p:nvSpPr>
          <p:cNvPr id="7" name="Content Placeholder 2"/>
          <p:cNvSpPr txBox="1">
            <a:spLocks/>
          </p:cNvSpPr>
          <p:nvPr/>
        </p:nvSpPr>
        <p:spPr>
          <a:xfrm>
            <a:off x="2956560" y="1645920"/>
            <a:ext cx="8730850" cy="489204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What happened at the evening meal on the </a:t>
            </a:r>
            <a:br>
              <a:rPr lang="en-US" sz="4800" dirty="0" smtClean="0">
                <a:solidFill>
                  <a:schemeClr val="accent2"/>
                </a:solidFill>
              </a:rPr>
            </a:br>
            <a:r>
              <a:rPr lang="en-US" sz="4800" dirty="0" smtClean="0">
                <a:solidFill>
                  <a:schemeClr val="accent2"/>
                </a:solidFill>
              </a:rPr>
              <a:t>new month cycle?</a:t>
            </a:r>
          </a:p>
          <a:p>
            <a:pPr algn="ctr">
              <a:spcBef>
                <a:spcPts val="0"/>
              </a:spcBef>
              <a:spcAft>
                <a:spcPts val="2400"/>
              </a:spcAft>
            </a:pPr>
            <a:r>
              <a:rPr lang="en-US" sz="4800" dirty="0" smtClean="0">
                <a:solidFill>
                  <a:schemeClr val="accent2"/>
                </a:solidFill>
              </a:rPr>
              <a:t>Where was David? </a:t>
            </a:r>
          </a:p>
          <a:p>
            <a:pPr algn="ctr">
              <a:spcBef>
                <a:spcPts val="0"/>
              </a:spcBef>
              <a:spcAft>
                <a:spcPts val="2400"/>
              </a:spcAft>
            </a:pPr>
            <a:r>
              <a:rPr lang="en-US" sz="4800" dirty="0" smtClean="0">
                <a:solidFill>
                  <a:schemeClr val="accent2"/>
                </a:solidFill>
              </a:rPr>
              <a:t>What did Saul say?</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#6</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43200" y="440358"/>
            <a:ext cx="894421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 New Points to Analyze</a:t>
            </a:r>
            <a:endParaRPr lang="en-US" sz="4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2825490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0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2457" y="174754"/>
            <a:ext cx="10777516" cy="712124"/>
          </a:xfrm>
          <a:gradFill>
            <a:gsLst>
              <a:gs pos="46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chemeClr val="accent1">
                <a:lumMod val="75000"/>
              </a:schemeClr>
            </a:solidFill>
          </a:ln>
          <a:scene3d>
            <a:camera prst="orthographicFront"/>
            <a:lightRig rig="threePt" dir="t"/>
          </a:scene3d>
          <a:sp3d>
            <a:bevelT w="152400" h="50800" prst="softRound"/>
          </a:sp3d>
        </p:spPr>
        <p:txBody>
          <a:bodyPr anchor="ctr">
            <a:normAutofit/>
            <a:sp3d extrusionH="57150">
              <a:bevelT w="38100" h="38100" prst="angle"/>
            </a:sp3d>
          </a:bodyPr>
          <a:lstStyle/>
          <a:p>
            <a:pPr algn="ctr"/>
            <a:r>
              <a:rPr lang="en-US" sz="4000" dirty="0" smtClean="0">
                <a:solidFill>
                  <a:schemeClr val="accent1">
                    <a:lumMod val="75000"/>
                  </a:schemeClr>
                </a:solidFill>
                <a:latin typeface="Comic Sans MS" panose="030F0702030302020204" pitchFamily="66" charset="0"/>
              </a:rPr>
              <a:t>David’s location; Saul is silent</a:t>
            </a:r>
            <a:endParaRPr lang="en-US" sz="4000"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1094509" y="955964"/>
            <a:ext cx="10626436" cy="5777345"/>
          </a:xfrm>
        </p:spPr>
        <p:txBody>
          <a:bodyPr>
            <a:normAutofit/>
            <a:scene3d>
              <a:camera prst="orthographicFront"/>
              <a:lightRig rig="threePt" dir="t"/>
            </a:scene3d>
            <a:sp3d extrusionH="57150">
              <a:bevelT w="38100" h="38100"/>
            </a:sp3d>
          </a:bodyPr>
          <a:lstStyle/>
          <a:p>
            <a:pPr marL="0" indent="0">
              <a:buNone/>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20:24</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And </a:t>
            </a:r>
            <a:r>
              <a:rPr lang="en-US" sz="2800" dirty="0" err="1">
                <a:solidFill>
                  <a:srgbClr val="FF6600"/>
                </a:solidFill>
                <a:latin typeface="Georgia" panose="02040502050405020303" pitchFamily="18" charset="0"/>
              </a:rPr>
              <a:t>Dawi</a:t>
            </a:r>
            <a:r>
              <a:rPr lang="en-US" sz="2800" dirty="0" err="1">
                <a:solidFill>
                  <a:srgbClr val="FF6600"/>
                </a:solidFill>
                <a:latin typeface="TITUS Cyberbit Basic" panose="02020603050405020304" pitchFamily="18" charset="0"/>
              </a:rPr>
              <a:t>d</a:t>
            </a:r>
            <a:r>
              <a:rPr lang="en-US" sz="2800" dirty="0">
                <a:solidFill>
                  <a:srgbClr val="FF6600"/>
                </a:solidFill>
                <a:latin typeface="TITUS Cyberbit Basic" panose="02020603050405020304" pitchFamily="18" charset="0"/>
              </a:rPr>
              <a:t>̱</a:t>
            </a:r>
            <a:r>
              <a:rPr lang="en-US" sz="2800" dirty="0">
                <a:solidFill>
                  <a:srgbClr val="FF6600"/>
                </a:solidFill>
                <a:latin typeface="Georgia" panose="02040502050405020303" pitchFamily="18" charset="0"/>
              </a:rPr>
              <a:t> </a:t>
            </a:r>
            <a:r>
              <a:rPr lang="en-US" sz="2800" u="sng" dirty="0">
                <a:solidFill>
                  <a:srgbClr val="FF6600"/>
                </a:solidFill>
                <a:latin typeface="Georgia" panose="02040502050405020303" pitchFamily="18" charset="0"/>
              </a:rPr>
              <a:t>hid in the field</a:t>
            </a:r>
            <a:r>
              <a:rPr lang="en-US" sz="2800" dirty="0">
                <a:solidFill>
                  <a:srgbClr val="FF6600"/>
                </a:solidFill>
                <a:latin typeface="Georgia" panose="02040502050405020303" pitchFamily="18" charset="0"/>
              </a:rPr>
              <a:t>. </a:t>
            </a:r>
            <a:r>
              <a:rPr lang="en-US" sz="2800" dirty="0" smtClean="0">
                <a:solidFill>
                  <a:srgbClr val="FF6600"/>
                </a:solidFill>
                <a:latin typeface="Georgia" panose="02040502050405020303" pitchFamily="18" charset="0"/>
              </a:rPr>
              <a:t> And </a:t>
            </a:r>
            <a:r>
              <a:rPr lang="en-US" sz="2800" dirty="0">
                <a:solidFill>
                  <a:srgbClr val="FF6600"/>
                </a:solidFill>
                <a:latin typeface="Georgia" panose="02040502050405020303" pitchFamily="18" charset="0"/>
              </a:rPr>
              <a:t>when the </a:t>
            </a:r>
            <a:r>
              <a:rPr lang="en-US" sz="2800" dirty="0" smtClean="0">
                <a:solidFill>
                  <a:srgbClr val="FF6600"/>
                </a:solidFill>
                <a:latin typeface="Georgia" panose="02040502050405020303" pitchFamily="18" charset="0"/>
              </a:rPr>
              <a:t/>
            </a:r>
            <a:br>
              <a:rPr lang="en-US" sz="2800" dirty="0" smtClean="0">
                <a:solidFill>
                  <a:srgbClr val="FF6600"/>
                </a:solidFill>
                <a:latin typeface="Georgia" panose="02040502050405020303" pitchFamily="18" charset="0"/>
              </a:rPr>
            </a:br>
            <a:r>
              <a:rPr lang="en-US" sz="2800" dirty="0" smtClean="0">
                <a:solidFill>
                  <a:srgbClr val="00B050"/>
                </a:solidFill>
                <a:latin typeface="Georgia" panose="02040502050405020303" pitchFamily="18" charset="0"/>
              </a:rPr>
              <a:t>New</a:t>
            </a:r>
            <a:r>
              <a:rPr lang="en-US" sz="2800" dirty="0" smtClean="0">
                <a:solidFill>
                  <a:srgbClr val="FF6600"/>
                </a:solidFill>
                <a:latin typeface="Georgia" panose="02040502050405020303" pitchFamily="18" charset="0"/>
              </a:rPr>
              <a:t> </a:t>
            </a:r>
            <a:r>
              <a:rPr lang="en-US" sz="1400" dirty="0">
                <a:solidFill>
                  <a:schemeClr val="tx1"/>
                </a:solidFill>
                <a:latin typeface="Georgia" panose="02040502050405020303" pitchFamily="18" charset="0"/>
              </a:rPr>
              <a:t>Moon</a:t>
            </a:r>
            <a:r>
              <a:rPr lang="en-US" sz="2800" dirty="0">
                <a:solidFill>
                  <a:srgbClr val="FF6600"/>
                </a:solidFill>
                <a:latin typeface="Georgia" panose="02040502050405020303" pitchFamily="18" charset="0"/>
              </a:rPr>
              <a:t> </a:t>
            </a:r>
            <a:r>
              <a:rPr lang="en-US" sz="2800" dirty="0" smtClean="0">
                <a:solidFill>
                  <a:srgbClr val="00B050"/>
                </a:solidFill>
                <a:latin typeface="Georgia" panose="02040502050405020303" pitchFamily="18" charset="0"/>
              </a:rPr>
              <a:t>[Month / </a:t>
            </a:r>
            <a:r>
              <a:rPr lang="en-US" sz="2800" dirty="0" err="1" smtClean="0">
                <a:solidFill>
                  <a:srgbClr val="00B050"/>
                </a:solidFill>
                <a:latin typeface="Georgia" panose="02040502050405020303" pitchFamily="18" charset="0"/>
              </a:rPr>
              <a:t>chodesh</a:t>
            </a:r>
            <a:r>
              <a:rPr lang="en-US" sz="2800" dirty="0" smtClean="0">
                <a:solidFill>
                  <a:srgbClr val="00B050"/>
                </a:solidFill>
                <a:latin typeface="Georgia" panose="02040502050405020303" pitchFamily="18" charset="0"/>
              </a:rPr>
              <a:t>]</a:t>
            </a:r>
            <a:r>
              <a:rPr lang="en-US" sz="2800" dirty="0" smtClean="0">
                <a:solidFill>
                  <a:srgbClr val="FF6600"/>
                </a:solidFill>
                <a:latin typeface="Georgia" panose="02040502050405020303" pitchFamily="18" charset="0"/>
              </a:rPr>
              <a:t> came</a:t>
            </a:r>
            <a:r>
              <a:rPr lang="en-US" sz="2800" dirty="0">
                <a:solidFill>
                  <a:srgbClr val="FF6600"/>
                </a:solidFill>
                <a:latin typeface="Georgia" panose="02040502050405020303" pitchFamily="18" charset="0"/>
              </a:rPr>
              <a:t>, the sovereign sat down by the food to eat</a:t>
            </a:r>
            <a:r>
              <a:rPr lang="en-US" sz="2800" dirty="0" smtClean="0">
                <a:solidFill>
                  <a:srgbClr val="FF6600"/>
                </a:solidFill>
                <a:latin typeface="Georgia" panose="02040502050405020303" pitchFamily="18" charset="0"/>
              </a:rPr>
              <a:t>.</a:t>
            </a:r>
          </a:p>
          <a:p>
            <a:pPr marL="0" indent="0">
              <a:buNone/>
            </a:pPr>
            <a:endParaRPr lang="en-US" sz="2800" dirty="0">
              <a:solidFill>
                <a:srgbClr val="FF6600"/>
              </a:solidFill>
              <a:latin typeface="Georgia" panose="02040502050405020303" pitchFamily="18" charset="0"/>
            </a:endParaRPr>
          </a:p>
          <a:p>
            <a:pPr marL="0" indent="0">
              <a:buNone/>
            </a:pPr>
            <a:endParaRPr lang="en-US" sz="2800" dirty="0" smtClean="0">
              <a:solidFill>
                <a:srgbClr val="FF6600"/>
              </a:solidFill>
              <a:latin typeface="Georgia" panose="02040502050405020303" pitchFamily="18" charset="0"/>
            </a:endParaRPr>
          </a:p>
          <a:p>
            <a:pPr marL="0" indent="0">
              <a:buNone/>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20:25</a:t>
            </a:r>
            <a:r>
              <a:rPr lang="en-US" sz="2800" dirty="0">
                <a:solidFill>
                  <a:prstClr val="black"/>
                </a:solidFill>
                <a:latin typeface="Georgia" panose="02040502050405020303" pitchFamily="18" charset="0"/>
              </a:rPr>
              <a:t>  And the sovereign sat on his seat, as at other times, on a seat by the wall, with </a:t>
            </a:r>
            <a:r>
              <a:rPr lang="en-US" sz="2800" dirty="0" err="1">
                <a:solidFill>
                  <a:prstClr val="black"/>
                </a:solidFill>
                <a:latin typeface="Georgia" panose="02040502050405020303" pitchFamily="18" charset="0"/>
              </a:rPr>
              <a:t>Yehonathan</a:t>
            </a:r>
            <a:r>
              <a:rPr lang="en-US" sz="2800" dirty="0">
                <a:solidFill>
                  <a:prstClr val="black"/>
                </a:solidFill>
                <a:latin typeface="Georgia" panose="02040502050405020303" pitchFamily="18" charset="0"/>
              </a:rPr>
              <a:t> standing, and </a:t>
            </a:r>
            <a:r>
              <a:rPr lang="en-US" sz="2800" dirty="0" err="1">
                <a:solidFill>
                  <a:prstClr val="black"/>
                </a:solidFill>
                <a:latin typeface="Georgia" panose="02040502050405020303" pitchFamily="18" charset="0"/>
              </a:rPr>
              <a:t>A</a:t>
            </a:r>
            <a:r>
              <a:rPr lang="en-US" sz="2800" dirty="0" err="1">
                <a:solidFill>
                  <a:prstClr val="black"/>
                </a:solidFill>
                <a:latin typeface="TITUS Cyberbit Basic" panose="02020603050405020304" pitchFamily="18" charset="0"/>
              </a:rPr>
              <a:t>ḇ</a:t>
            </a:r>
            <a:r>
              <a:rPr lang="en-US" sz="2800" dirty="0" err="1">
                <a:solidFill>
                  <a:prstClr val="black"/>
                </a:solidFill>
                <a:latin typeface="Georgia" panose="02040502050405020303" pitchFamily="18" charset="0"/>
              </a:rPr>
              <a:t>nĕr</a:t>
            </a:r>
            <a:r>
              <a:rPr lang="en-US" sz="2800" dirty="0">
                <a:solidFill>
                  <a:prstClr val="black"/>
                </a:solidFill>
                <a:latin typeface="Georgia" panose="02040502050405020303" pitchFamily="18" charset="0"/>
              </a:rPr>
              <a:t> sitting by </a:t>
            </a:r>
            <a:r>
              <a:rPr lang="en-US" sz="2800" dirty="0" err="1">
                <a:solidFill>
                  <a:prstClr val="black"/>
                </a:solidFill>
                <a:latin typeface="Georgia" panose="02040502050405020303" pitchFamily="18" charset="0"/>
              </a:rPr>
              <a:t>Sha’ul’s</a:t>
            </a:r>
            <a:r>
              <a:rPr lang="en-US" sz="2800" dirty="0">
                <a:solidFill>
                  <a:prstClr val="black"/>
                </a:solidFill>
                <a:latin typeface="Georgia" panose="02040502050405020303" pitchFamily="18" charset="0"/>
              </a:rPr>
              <a:t> side, </a:t>
            </a:r>
            <a:endParaRPr lang="en-US" sz="2800" dirty="0" smtClean="0">
              <a:solidFill>
                <a:prstClr val="black"/>
              </a:solidFill>
              <a:effectLst>
                <a:glow rad="228600">
                  <a:schemeClr val="accent4">
                    <a:satMod val="175000"/>
                    <a:alpha val="40000"/>
                  </a:schemeClr>
                </a:glow>
              </a:effectLst>
              <a:latin typeface="Georgia" panose="02040502050405020303" pitchFamily="18" charset="0"/>
            </a:endParaRPr>
          </a:p>
          <a:p>
            <a:pPr marL="0" indent="0">
              <a:buNone/>
            </a:pPr>
            <a:endParaRPr lang="en-US" sz="2800" dirty="0">
              <a:solidFill>
                <a:prstClr val="black"/>
              </a:solidFill>
              <a:effectLst>
                <a:glow rad="228600">
                  <a:schemeClr val="accent4">
                    <a:satMod val="175000"/>
                    <a:alpha val="40000"/>
                  </a:schemeClr>
                </a:glow>
              </a:effectLst>
              <a:latin typeface="Georgia" panose="02040502050405020303" pitchFamily="18" charset="0"/>
            </a:endParaRPr>
          </a:p>
          <a:p>
            <a:pPr marL="0" indent="0">
              <a:buNone/>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20:26</a:t>
            </a:r>
            <a:r>
              <a:rPr lang="en-US" sz="2800" dirty="0">
                <a:solidFill>
                  <a:prstClr val="black"/>
                </a:solidFill>
                <a:latin typeface="Georgia" panose="02040502050405020303" pitchFamily="18" charset="0"/>
              </a:rPr>
              <a:t>  But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spoke not </a:t>
            </a:r>
            <a:r>
              <a:rPr lang="en-US" sz="2800" i="1" dirty="0">
                <a:solidFill>
                  <a:prstClr val="black"/>
                </a:solidFill>
                <a:latin typeface="Georgia" panose="02040502050405020303" pitchFamily="18" charset="0"/>
              </a:rPr>
              <a:t>a word</a:t>
            </a:r>
            <a:r>
              <a:rPr lang="en-US" sz="2800" dirty="0">
                <a:solidFill>
                  <a:prstClr val="black"/>
                </a:solidFill>
                <a:latin typeface="Georgia" panose="02040502050405020303" pitchFamily="18" charset="0"/>
              </a:rPr>
              <a:t> </a:t>
            </a:r>
            <a:r>
              <a:rPr lang="en-US" sz="2800" dirty="0">
                <a:solidFill>
                  <a:prstClr val="black"/>
                </a:solidFill>
                <a:effectLst>
                  <a:glow rad="228600">
                    <a:schemeClr val="accent4">
                      <a:satMod val="175000"/>
                      <a:alpha val="40000"/>
                    </a:schemeClr>
                  </a:glow>
                </a:effectLst>
                <a:latin typeface="Georgia" panose="02040502050405020303" pitchFamily="18" charset="0"/>
              </a:rPr>
              <a:t>that day, </a:t>
            </a:r>
            <a:r>
              <a:rPr lang="en-US" sz="2800" dirty="0">
                <a:solidFill>
                  <a:prstClr val="black"/>
                </a:solidFill>
                <a:latin typeface="Georgia" panose="02040502050405020303" pitchFamily="18" charset="0"/>
              </a:rPr>
              <a:t>for he thought, “It is an accident; he is not clean, for he has not been cleansed.” </a:t>
            </a:r>
          </a:p>
        </p:txBody>
      </p:sp>
      <p:sp>
        <p:nvSpPr>
          <p:cNvPr id="12" name="Slide Number Placeholder 11"/>
          <p:cNvSpPr>
            <a:spLocks noGrp="1"/>
          </p:cNvSpPr>
          <p:nvPr>
            <p:ph type="sldNum" sz="quarter" idx="12"/>
          </p:nvPr>
        </p:nvSpPr>
        <p:spPr>
          <a:xfrm>
            <a:off x="8947273" y="6408730"/>
            <a:ext cx="2819399" cy="345796"/>
          </a:xfrm>
        </p:spPr>
        <p:txBody>
          <a:bodyPr/>
          <a:lstStyle/>
          <a:p>
            <a:fld id="{71766878-3199-4EAB-94E7-2D6D11070E14}" type="slidenum">
              <a:rPr lang="en-US" b="1" smtClean="0">
                <a:solidFill>
                  <a:schemeClr val="tx1"/>
                </a:solidFill>
              </a:rPr>
              <a:t>36</a:t>
            </a:fld>
            <a:endParaRPr lang="en-US" b="1" dirty="0">
              <a:solidFill>
                <a:schemeClr val="tx1"/>
              </a:solidFill>
            </a:endParaRPr>
          </a:p>
        </p:txBody>
      </p:sp>
      <p:grpSp>
        <p:nvGrpSpPr>
          <p:cNvPr id="4" name="Group 3"/>
          <p:cNvGrpSpPr/>
          <p:nvPr/>
        </p:nvGrpSpPr>
        <p:grpSpPr>
          <a:xfrm>
            <a:off x="1652847" y="2660070"/>
            <a:ext cx="9509759" cy="914400"/>
            <a:chOff x="1397726" y="2220686"/>
            <a:chExt cx="9509759" cy="914400"/>
          </a:xfrm>
        </p:grpSpPr>
        <p:sp>
          <p:nvSpPr>
            <p:cNvPr id="5" name="Rectangle 4"/>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Rectangle 5"/>
            <p:cNvSpPr/>
            <p:nvPr/>
          </p:nvSpPr>
          <p:spPr>
            <a:xfrm>
              <a:off x="2756263" y="2220686"/>
              <a:ext cx="1358537" cy="914400"/>
            </a:xfrm>
            <a:prstGeom prst="rect">
              <a:avLst/>
            </a:prstGeom>
            <a:gradFill>
              <a:gsLst>
                <a:gs pos="38000">
                  <a:srgbClr val="90F1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7" name="Rectangle 6"/>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8" name="Rectangle 7"/>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9" name="Rectangle 8"/>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flipV="1">
            <a:off x="2027719" y="1770741"/>
            <a:ext cx="381652" cy="59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87979" y="1932708"/>
            <a:ext cx="1337" cy="935182"/>
          </a:xfrm>
          <a:prstGeom prst="straightConnector1">
            <a:avLst/>
          </a:prstGeom>
          <a:noFill/>
          <a:ln w="76200" cap="flat" cmpd="sng" algn="ctr">
            <a:solidFill>
              <a:srgbClr val="CC00FF"/>
            </a:solidFill>
            <a:prstDash val="solid"/>
            <a:headEnd type="none" w="med" len="med"/>
            <a:tailEnd type="arrow" w="med" len="med"/>
          </a:ln>
          <a:effectLst/>
          <a:scene3d>
            <a:camera prst="orthographicFront"/>
            <a:lightRig rig="threePt" dir="t"/>
          </a:scene3d>
          <a:sp3d>
            <a:bevelT prst="relaxedInset"/>
          </a:sp3d>
        </p:spPr>
      </p:cxnSp>
      <p:sp>
        <p:nvSpPr>
          <p:cNvPr id="20" name="Lightning Bolt 19"/>
          <p:cNvSpPr/>
          <p:nvPr/>
        </p:nvSpPr>
        <p:spPr>
          <a:xfrm rot="5400000">
            <a:off x="9217728" y="4202377"/>
            <a:ext cx="1205340" cy="1861458"/>
          </a:xfrm>
          <a:prstGeom prst="lightningBolt">
            <a:avLst/>
          </a:prstGeom>
          <a:solidFill>
            <a:srgbClr val="00B0F0"/>
          </a:solidFill>
          <a:ln w="57150">
            <a:solidFill>
              <a:srgbClr val="CC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87979" y="4537362"/>
            <a:ext cx="5572692" cy="519545"/>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10000"/>
              </a:lnSpc>
              <a:spcBef>
                <a:spcPts val="700"/>
              </a:spcBef>
              <a:buClr>
                <a:srgbClr val="171312"/>
              </a:buClr>
            </a:pPr>
            <a:r>
              <a:rPr lang="en-US" sz="2800" dirty="0">
                <a:solidFill>
                  <a:prstClr val="black"/>
                </a:solidFill>
                <a:effectLst>
                  <a:glow rad="228600">
                    <a:schemeClr val="accent6">
                      <a:satMod val="175000"/>
                      <a:alpha val="40000"/>
                    </a:schemeClr>
                  </a:glow>
                </a:effectLst>
                <a:latin typeface="Georgia" panose="02040502050405020303" pitchFamily="18" charset="0"/>
              </a:rPr>
              <a:t>but the place of </a:t>
            </a:r>
            <a:r>
              <a:rPr lang="en-US" sz="2800" dirty="0" err="1">
                <a:solidFill>
                  <a:prstClr val="black"/>
                </a:solidFill>
                <a:effectLst>
                  <a:glow rad="228600">
                    <a:schemeClr val="accent6">
                      <a:satMod val="175000"/>
                      <a:alpha val="40000"/>
                    </a:schemeClr>
                  </a:glow>
                </a:effectLst>
                <a:latin typeface="Georgia" panose="02040502050405020303" pitchFamily="18" charset="0"/>
              </a:rPr>
              <a:t>Dawi</a:t>
            </a:r>
            <a:r>
              <a:rPr lang="en-US" sz="2800" dirty="0" err="1">
                <a:solidFill>
                  <a:prstClr val="black"/>
                </a:solidFill>
                <a:effectLst>
                  <a:glow rad="228600">
                    <a:schemeClr val="accent6">
                      <a:satMod val="175000"/>
                      <a:alpha val="40000"/>
                    </a:schemeClr>
                  </a:glow>
                </a:effectLst>
                <a:latin typeface="TITUS Cyberbit Basic" panose="02020603050405020304" pitchFamily="18" charset="0"/>
              </a:rPr>
              <a:t>d</a:t>
            </a:r>
            <a:r>
              <a:rPr lang="en-US" sz="2800" dirty="0">
                <a:solidFill>
                  <a:prstClr val="black"/>
                </a:solidFill>
                <a:effectLst>
                  <a:glow rad="228600">
                    <a:schemeClr val="accent6">
                      <a:satMod val="175000"/>
                      <a:alpha val="40000"/>
                    </a:schemeClr>
                  </a:glow>
                </a:effectLst>
                <a:latin typeface="TITUS Cyberbit Basic" panose="02020603050405020304" pitchFamily="18" charset="0"/>
              </a:rPr>
              <a:t>̱</a:t>
            </a:r>
            <a:r>
              <a:rPr lang="en-US" sz="2800" dirty="0">
                <a:solidFill>
                  <a:prstClr val="black"/>
                </a:solidFill>
                <a:effectLst>
                  <a:glow rad="228600">
                    <a:schemeClr val="accent6">
                      <a:satMod val="175000"/>
                      <a:alpha val="40000"/>
                    </a:schemeClr>
                  </a:glow>
                </a:effectLst>
                <a:latin typeface="Georgia" panose="02040502050405020303" pitchFamily="18" charset="0"/>
              </a:rPr>
              <a:t> was empty. </a:t>
            </a:r>
          </a:p>
        </p:txBody>
      </p:sp>
    </p:spTree>
    <p:extLst>
      <p:ext uri="{BB962C8B-B14F-4D97-AF65-F5344CB8AC3E}">
        <p14:creationId xmlns:p14="http://schemas.microsoft.com/office/powerpoint/2010/main" val="1179707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200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par>
                                <p:cTn id="16" presetID="31" presetClass="entr" presetSubtype="0" fill="hold" grpId="0" nodeType="withEffect">
                                  <p:stCondLst>
                                    <p:cond delay="50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80">
                                          <p:stCondLst>
                                            <p:cond delay="0"/>
                                          </p:stCondLst>
                                        </p:cTn>
                                        <p:tgtEl>
                                          <p:spTgt spid="3">
                                            <p:txEl>
                                              <p:pRg st="5" end="5"/>
                                            </p:txEl>
                                          </p:spTgt>
                                        </p:tgtEl>
                                      </p:cBhvr>
                                    </p:animEffect>
                                    <p:anim calcmode="lin" valueType="num">
                                      <p:cBhvr>
                                        <p:cTn id="2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5" end="5"/>
                                            </p:txEl>
                                          </p:spTgt>
                                        </p:tgtEl>
                                      </p:cBhvr>
                                      <p:to x="100000" y="60000"/>
                                    </p:animScale>
                                    <p:animScale>
                                      <p:cBhvr>
                                        <p:cTn id="33" dur="166" decel="50000">
                                          <p:stCondLst>
                                            <p:cond delay="676"/>
                                          </p:stCondLst>
                                        </p:cTn>
                                        <p:tgtEl>
                                          <p:spTgt spid="3">
                                            <p:txEl>
                                              <p:pRg st="5" end="5"/>
                                            </p:txEl>
                                          </p:spTgt>
                                        </p:tgtEl>
                                      </p:cBhvr>
                                      <p:to x="100000" y="100000"/>
                                    </p:animScale>
                                    <p:animScale>
                                      <p:cBhvr>
                                        <p:cTn id="34" dur="26">
                                          <p:stCondLst>
                                            <p:cond delay="1312"/>
                                          </p:stCondLst>
                                        </p:cTn>
                                        <p:tgtEl>
                                          <p:spTgt spid="3">
                                            <p:txEl>
                                              <p:pRg st="5" end="5"/>
                                            </p:txEl>
                                          </p:spTgt>
                                        </p:tgtEl>
                                      </p:cBhvr>
                                      <p:to x="100000" y="80000"/>
                                    </p:animScale>
                                    <p:animScale>
                                      <p:cBhvr>
                                        <p:cTn id="35" dur="166" decel="50000">
                                          <p:stCondLst>
                                            <p:cond delay="1338"/>
                                          </p:stCondLst>
                                        </p:cTn>
                                        <p:tgtEl>
                                          <p:spTgt spid="3">
                                            <p:txEl>
                                              <p:pRg st="5" end="5"/>
                                            </p:txEl>
                                          </p:spTgt>
                                        </p:tgtEl>
                                      </p:cBhvr>
                                      <p:to x="100000" y="100000"/>
                                    </p:animScale>
                                    <p:animScale>
                                      <p:cBhvr>
                                        <p:cTn id="36" dur="26">
                                          <p:stCondLst>
                                            <p:cond delay="1642"/>
                                          </p:stCondLst>
                                        </p:cTn>
                                        <p:tgtEl>
                                          <p:spTgt spid="3">
                                            <p:txEl>
                                              <p:pRg st="5" end="5"/>
                                            </p:txEl>
                                          </p:spTgt>
                                        </p:tgtEl>
                                      </p:cBhvr>
                                      <p:to x="100000" y="90000"/>
                                    </p:animScale>
                                    <p:animScale>
                                      <p:cBhvr>
                                        <p:cTn id="37" dur="166" decel="50000">
                                          <p:stCondLst>
                                            <p:cond delay="1668"/>
                                          </p:stCondLst>
                                        </p:cTn>
                                        <p:tgtEl>
                                          <p:spTgt spid="3">
                                            <p:txEl>
                                              <p:pRg st="5" end="5"/>
                                            </p:txEl>
                                          </p:spTgt>
                                        </p:tgtEl>
                                      </p:cBhvr>
                                      <p:to x="100000" y="100000"/>
                                    </p:animScale>
                                    <p:animScale>
                                      <p:cBhvr>
                                        <p:cTn id="38" dur="26">
                                          <p:stCondLst>
                                            <p:cond delay="1808"/>
                                          </p:stCondLst>
                                        </p:cTn>
                                        <p:tgtEl>
                                          <p:spTgt spid="3">
                                            <p:txEl>
                                              <p:pRg st="5" end="5"/>
                                            </p:txEl>
                                          </p:spTgt>
                                        </p:tgtEl>
                                      </p:cBhvr>
                                      <p:to x="100000" y="95000"/>
                                    </p:animScale>
                                    <p:animScale>
                                      <p:cBhvr>
                                        <p:cTn id="39" dur="166" decel="50000">
                                          <p:stCondLst>
                                            <p:cond delay="1834"/>
                                          </p:stCondLst>
                                        </p:cTn>
                                        <p:tgtEl>
                                          <p:spTgt spid="3">
                                            <p:txEl>
                                              <p:pRg st="5" end="5"/>
                                            </p:txEl>
                                          </p:spTgt>
                                        </p:tgtEl>
                                      </p:cBhvr>
                                      <p:to x="100000" y="100000"/>
                                    </p:animScale>
                                  </p:childTnLst>
                                </p:cTn>
                              </p:par>
                              <p:par>
                                <p:cTn id="40" presetID="2" presetClass="entr" presetSubtype="8"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750" fill="hold"/>
                                        <p:tgtEl>
                                          <p:spTgt spid="20"/>
                                        </p:tgtEl>
                                        <p:attrNameLst>
                                          <p:attrName>ppt_x</p:attrName>
                                        </p:attrNameLst>
                                      </p:cBhvr>
                                      <p:tavLst>
                                        <p:tav tm="0">
                                          <p:val>
                                            <p:strVal val="0-#ppt_w/2"/>
                                          </p:val>
                                        </p:tav>
                                        <p:tav tm="100000">
                                          <p:val>
                                            <p:strVal val="#ppt_x"/>
                                          </p:val>
                                        </p:tav>
                                      </p:tavLst>
                                    </p:anim>
                                    <p:anim calcmode="lin" valueType="num">
                                      <p:cBhvr additive="base">
                                        <p:cTn id="43" dur="1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69000">
              <a:schemeClr val="accent4">
                <a:lumMod val="60000"/>
                <a:lumOff val="40000"/>
              </a:schemeClr>
            </a:gs>
            <a:gs pos="19000">
              <a:schemeClr val="accent1">
                <a:lumMod val="45000"/>
                <a:lumOff val="55000"/>
              </a:schemeClr>
            </a:gs>
            <a:gs pos="8000">
              <a:schemeClr val="accent1">
                <a:lumMod val="45000"/>
                <a:lumOff val="55000"/>
              </a:schemeClr>
            </a:gs>
            <a:gs pos="9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37</a:t>
            </a:fld>
            <a:endParaRPr lang="en-US" b="1" dirty="0">
              <a:solidFill>
                <a:schemeClr val="bg1"/>
              </a:solidFill>
            </a:endParaRPr>
          </a:p>
        </p:txBody>
      </p:sp>
      <p:sp>
        <p:nvSpPr>
          <p:cNvPr id="7" name="Content Placeholder 2"/>
          <p:cNvSpPr txBox="1">
            <a:spLocks/>
          </p:cNvSpPr>
          <p:nvPr/>
        </p:nvSpPr>
        <p:spPr>
          <a:xfrm>
            <a:off x="2956560" y="1676400"/>
            <a:ext cx="8730850" cy="420624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Why is </a:t>
            </a:r>
            <a:r>
              <a:rPr lang="en-US" sz="4800" dirty="0" err="1" smtClean="0">
                <a:solidFill>
                  <a:srgbClr val="CC0099"/>
                </a:solidFill>
              </a:rPr>
              <a:t>vs</a:t>
            </a:r>
            <a:r>
              <a:rPr lang="en-US" sz="4800" dirty="0" smtClean="0">
                <a:solidFill>
                  <a:srgbClr val="CC0099"/>
                </a:solidFill>
              </a:rPr>
              <a:t> 27 </a:t>
            </a:r>
            <a:r>
              <a:rPr lang="en-US" sz="4800" dirty="0" smtClean="0">
                <a:solidFill>
                  <a:schemeClr val="accent2"/>
                </a:solidFill>
              </a:rPr>
              <a:t>of </a:t>
            </a:r>
            <a:br>
              <a:rPr lang="en-US" sz="4800" dirty="0" smtClean="0">
                <a:solidFill>
                  <a:schemeClr val="accent2"/>
                </a:solidFill>
              </a:rPr>
            </a:br>
            <a:r>
              <a:rPr lang="en-US" sz="4800" dirty="0" smtClean="0">
                <a:solidFill>
                  <a:schemeClr val="accent2"/>
                </a:solidFill>
              </a:rPr>
              <a:t>1 Samuel 20 so important?</a:t>
            </a:r>
          </a:p>
        </p:txBody>
      </p:sp>
      <p:sp>
        <p:nvSpPr>
          <p:cNvPr id="9" name="TextBox 8"/>
          <p:cNvSpPr txBox="1"/>
          <p:nvPr/>
        </p:nvSpPr>
        <p:spPr>
          <a:xfrm>
            <a:off x="0" y="2805130"/>
            <a:ext cx="1915996"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#7</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4243505" y="440358"/>
            <a:ext cx="6156960" cy="164752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Important Point </a:t>
            </a:r>
            <a:br>
              <a:rPr lang="en-US" sz="4800" dirty="0" smtClean="0">
                <a:ln>
                  <a:solidFill>
                    <a:srgbClr val="0000CC"/>
                  </a:solidFill>
                </a:ln>
                <a:solidFill>
                  <a:srgbClr val="FF0066"/>
                </a:solidFill>
                <a:latin typeface="Segoe Print" pitchFamily="2" charset="0"/>
              </a:rPr>
            </a:br>
            <a:r>
              <a:rPr lang="en-US" sz="4800" dirty="0" smtClean="0">
                <a:ln>
                  <a:solidFill>
                    <a:srgbClr val="0000CC"/>
                  </a:solidFill>
                </a:ln>
                <a:solidFill>
                  <a:srgbClr val="FF0066"/>
                </a:solidFill>
                <a:latin typeface="Segoe Print" pitchFamily="2" charset="0"/>
              </a:rPr>
              <a:t>to Consider</a:t>
            </a:r>
            <a:endParaRPr lang="en-US" sz="4800" dirty="0">
              <a:ln>
                <a:solidFill>
                  <a:srgbClr val="0000CC"/>
                </a:solidFill>
              </a:ln>
              <a:solidFill>
                <a:srgbClr val="FF0066"/>
              </a:solidFill>
              <a:latin typeface="Segoe Print" pitchFamily="2" charset="0"/>
            </a:endParaRPr>
          </a:p>
        </p:txBody>
      </p:sp>
    </p:spTree>
    <p:extLst>
      <p:ext uri="{BB962C8B-B14F-4D97-AF65-F5344CB8AC3E}">
        <p14:creationId xmlns:p14="http://schemas.microsoft.com/office/powerpoint/2010/main" val="278206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3885" y="338159"/>
            <a:ext cx="9183189" cy="754084"/>
          </a:xfrm>
          <a:gradFill>
            <a:gsLst>
              <a:gs pos="39000">
                <a:srgbClr val="FF0000"/>
              </a:gs>
              <a:gs pos="50000">
                <a:schemeClr val="accent1">
                  <a:lumMod val="45000"/>
                  <a:lumOff val="55000"/>
                </a:schemeClr>
              </a:gs>
            </a:gsLst>
            <a:lin ang="7800000" scaled="0"/>
          </a:gradFill>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solidFill>
                  <a:schemeClr val="accent1">
                    <a:lumMod val="75000"/>
                  </a:schemeClr>
                </a:solidFill>
                <a:latin typeface="Georgia" panose="02040502050405020303" pitchFamily="18" charset="0"/>
              </a:rPr>
              <a:t>While David was hiding</a:t>
            </a:r>
            <a:endParaRPr lang="en-US" dirty="0">
              <a:solidFill>
                <a:schemeClr val="accent1">
                  <a:lumMod val="75000"/>
                </a:schemeClr>
              </a:solidFill>
              <a:latin typeface="Georgia" panose="02040502050405020303" pitchFamily="18" charset="0"/>
            </a:endParaRPr>
          </a:p>
        </p:txBody>
      </p:sp>
      <p:sp>
        <p:nvSpPr>
          <p:cNvPr id="3" name="Content Placeholder 2"/>
          <p:cNvSpPr>
            <a:spLocks noGrp="1"/>
          </p:cNvSpPr>
          <p:nvPr>
            <p:ph idx="1"/>
          </p:nvPr>
        </p:nvSpPr>
        <p:spPr>
          <a:xfrm>
            <a:off x="947451" y="1564926"/>
            <a:ext cx="10796058" cy="3787591"/>
          </a:xfrm>
        </p:spPr>
        <p:txBody>
          <a:bodyPr>
            <a:normAutofit/>
            <a:scene3d>
              <a:camera prst="orthographicFront"/>
              <a:lightRig rig="threePt" dir="t"/>
            </a:scene3d>
            <a:sp3d extrusionH="57150">
              <a:bevelT w="38100" h="38100" prst="angle"/>
            </a:sp3d>
          </a:bodyPr>
          <a:lstStyle/>
          <a:p>
            <a:pPr marL="457200" indent="-914400">
              <a:spcBef>
                <a:spcPts val="0"/>
              </a:spcBef>
              <a:buNone/>
            </a:pPr>
            <a:r>
              <a:rPr lang="en-US" sz="3200" dirty="0" smtClean="0">
                <a:solidFill>
                  <a:srgbClr val="008080"/>
                </a:solidFill>
                <a:latin typeface="Georgia" panose="02040502050405020303" pitchFamily="18" charset="0"/>
              </a:rPr>
              <a:t>1 Sam 20:</a:t>
            </a:r>
            <a:r>
              <a:rPr lang="en-US" sz="3200" b="1" u="sng" dirty="0" smtClean="0">
                <a:solidFill>
                  <a:srgbClr val="C00000"/>
                </a:solidFill>
                <a:latin typeface="Georgia" panose="02040502050405020303" pitchFamily="18" charset="0"/>
              </a:rPr>
              <a:t>27</a:t>
            </a:r>
            <a:r>
              <a:rPr lang="en-US" sz="3200" dirty="0" smtClean="0">
                <a:solidFill>
                  <a:srgbClr val="008080"/>
                </a:solidFill>
                <a:latin typeface="Georgia" panose="02040502050405020303" pitchFamily="18" charset="0"/>
              </a:rPr>
              <a:t> -</a:t>
            </a:r>
            <a:r>
              <a:rPr lang="en-US" sz="3200" dirty="0" smtClean="0">
                <a:solidFill>
                  <a:prstClr val="black"/>
                </a:solidFill>
                <a:latin typeface="Georgia" panose="02040502050405020303" pitchFamily="18" charset="0"/>
              </a:rPr>
              <a:t> (</a:t>
            </a:r>
            <a:r>
              <a:rPr lang="en-US" sz="3200" dirty="0" smtClean="0">
                <a:solidFill>
                  <a:srgbClr val="FF0000"/>
                </a:solidFill>
                <a:latin typeface="Georgia" panose="02040502050405020303" pitchFamily="18" charset="0"/>
              </a:rPr>
              <a:t>A</a:t>
            </a:r>
            <a:r>
              <a:rPr lang="en-US" sz="3200" dirty="0" smtClean="0">
                <a:solidFill>
                  <a:prstClr val="black"/>
                </a:solidFill>
                <a:latin typeface="Georgia" panose="02040502050405020303" pitchFamily="18" charset="0"/>
              </a:rPr>
              <a:t>) - And </a:t>
            </a:r>
            <a:r>
              <a:rPr lang="en-US" sz="3200" dirty="0">
                <a:solidFill>
                  <a:prstClr val="black"/>
                </a:solidFill>
                <a:latin typeface="Georgia" panose="02040502050405020303" pitchFamily="18" charset="0"/>
              </a:rPr>
              <a:t>it came to be the </a:t>
            </a:r>
            <a:r>
              <a:rPr lang="en-US" sz="3200" b="1" dirty="0">
                <a:solidFill>
                  <a:prstClr val="black"/>
                </a:solidFill>
                <a:effectLst>
                  <a:glow rad="228600">
                    <a:srgbClr val="00FF00"/>
                  </a:glow>
                </a:effectLst>
                <a:latin typeface="Georgia" panose="02040502050405020303" pitchFamily="18" charset="0"/>
              </a:rPr>
              <a:t>next day</a:t>
            </a:r>
            <a:r>
              <a:rPr lang="en-US" sz="3200" b="1" dirty="0" smtClean="0">
                <a:solidFill>
                  <a:prstClr val="black"/>
                </a:solidFill>
                <a:effectLst>
                  <a:glow rad="228600">
                    <a:srgbClr val="00FF00"/>
                  </a:glow>
                </a:effectLst>
                <a:latin typeface="Georgia" panose="02040502050405020303" pitchFamily="18" charset="0"/>
              </a:rPr>
              <a:t>,</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endParaRPr lang="en-US" sz="3200" dirty="0" smtClean="0">
              <a:solidFill>
                <a:prstClr val="black"/>
              </a:solidFill>
              <a:latin typeface="Georgia" panose="02040502050405020303" pitchFamily="18" charset="0"/>
            </a:endParaRPr>
          </a:p>
          <a:p>
            <a:pPr marL="457200" indent="-914400">
              <a:spcBef>
                <a:spcPts val="0"/>
              </a:spcBef>
              <a:buNone/>
            </a:pPr>
            <a:r>
              <a:rPr lang="en-US" sz="3200" dirty="0" smtClean="0">
                <a:solidFill>
                  <a:prstClr val="black"/>
                </a:solidFill>
                <a:latin typeface="Georgia" panose="02040502050405020303" pitchFamily="18" charset="0"/>
              </a:rPr>
              <a:t>		       					</a:t>
            </a:r>
            <a:endParaRPr lang="en-US" sz="3200" dirty="0"/>
          </a:p>
        </p:txBody>
      </p:sp>
      <p:sp>
        <p:nvSpPr>
          <p:cNvPr id="4" name="Slide Number Placeholder 3"/>
          <p:cNvSpPr>
            <a:spLocks noGrp="1"/>
          </p:cNvSpPr>
          <p:nvPr>
            <p:ph type="sldNum" sz="quarter" idx="12"/>
          </p:nvPr>
        </p:nvSpPr>
        <p:spPr>
          <a:xfrm>
            <a:off x="9018225" y="6430763"/>
            <a:ext cx="2819399" cy="345796"/>
          </a:xfrm>
        </p:spPr>
        <p:txBody>
          <a:bodyPr/>
          <a:lstStyle/>
          <a:p>
            <a:fld id="{71766878-3199-4EAB-94E7-2D6D11070E14}" type="slidenum">
              <a:rPr lang="en-US" b="1" smtClean="0">
                <a:solidFill>
                  <a:schemeClr val="tx1"/>
                </a:solidFill>
              </a:rPr>
              <a:t>38</a:t>
            </a:fld>
            <a:endParaRPr lang="en-US" b="1" dirty="0">
              <a:solidFill>
                <a:schemeClr val="tx1"/>
              </a:solidFill>
            </a:endParaRPr>
          </a:p>
        </p:txBody>
      </p:sp>
      <p:sp>
        <p:nvSpPr>
          <p:cNvPr id="5" name="Rectangle 4"/>
          <p:cNvSpPr/>
          <p:nvPr/>
        </p:nvSpPr>
        <p:spPr>
          <a:xfrm>
            <a:off x="49280" y="1258311"/>
            <a:ext cx="554182" cy="2768501"/>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p>
          <a:p>
            <a:pPr algn="ctr"/>
            <a:r>
              <a:rPr lang="en-US" sz="3600" dirty="0" smtClean="0"/>
              <a:t> </a:t>
            </a:r>
            <a:r>
              <a:rPr lang="en-US" sz="3600" b="1" dirty="0" smtClean="0">
                <a:solidFill>
                  <a:srgbClr val="FF0066"/>
                </a:solidFill>
              </a:rPr>
              <a:t>2</a:t>
            </a:r>
          </a:p>
          <a:p>
            <a:pPr algn="ctr"/>
            <a:endParaRPr lang="en-US" sz="2800" dirty="0" smtClean="0"/>
          </a:p>
          <a:p>
            <a:pPr algn="ctr"/>
            <a:r>
              <a:rPr lang="en-US" sz="2800" dirty="0" smtClean="0"/>
              <a:t> 3</a:t>
            </a:r>
            <a:endParaRPr lang="en-US" sz="2800" dirty="0"/>
          </a:p>
        </p:txBody>
      </p:sp>
      <p:sp>
        <p:nvSpPr>
          <p:cNvPr id="6" name="Bent Arrow 5"/>
          <p:cNvSpPr/>
          <p:nvPr/>
        </p:nvSpPr>
        <p:spPr>
          <a:xfrm rot="10800000">
            <a:off x="603462" y="2121753"/>
            <a:ext cx="8325196" cy="1104030"/>
          </a:xfrm>
          <a:prstGeom prst="bentArrow">
            <a:avLst>
              <a:gd name="adj1" fmla="val 16984"/>
              <a:gd name="adj2" fmla="val 50000"/>
              <a:gd name="adj3" fmla="val 50000"/>
              <a:gd name="adj4" fmla="val 58492"/>
            </a:avLst>
          </a:prstGeom>
          <a:gradFill>
            <a:gsLst>
              <a:gs pos="0">
                <a:srgbClr val="FF00FF"/>
              </a:gs>
              <a:gs pos="66000">
                <a:srgbClr val="90F1FE"/>
              </a:gs>
              <a:gs pos="83000">
                <a:schemeClr val="accent1">
                  <a:lumMod val="45000"/>
                  <a:lumOff val="55000"/>
                </a:schemeClr>
              </a:gs>
              <a:gs pos="100000">
                <a:schemeClr val="accent1">
                  <a:lumMod val="30000"/>
                  <a:lumOff val="70000"/>
                </a:schemeClr>
              </a:gs>
            </a:gsLst>
            <a:lin ang="5400000" scaled="1"/>
          </a:gra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947452" y="3158817"/>
            <a:ext cx="10069416" cy="11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Georgia" panose="02040502050405020303" pitchFamily="18" charset="0"/>
              </a:rPr>
              <a:t>the </a:t>
            </a:r>
            <a:r>
              <a:rPr lang="en-US" sz="3200" b="1" dirty="0">
                <a:solidFill>
                  <a:prstClr val="black"/>
                </a:solidFill>
                <a:effectLst>
                  <a:glow rad="127000">
                    <a:srgbClr val="00B0F0"/>
                  </a:glow>
                </a:effectLst>
                <a:latin typeface="Georgia" panose="02040502050405020303" pitchFamily="18" charset="0"/>
              </a:rPr>
              <a:t>second day of the month, </a:t>
            </a:r>
            <a:r>
              <a:rPr lang="en-US" sz="3200" dirty="0">
                <a:solidFill>
                  <a:prstClr val="black"/>
                </a:solidFill>
                <a:latin typeface="Georgia" panose="02040502050405020303" pitchFamily="18" charset="0"/>
              </a:rPr>
              <a:t>that </a:t>
            </a:r>
            <a:r>
              <a:rPr lang="en-US" sz="3200" dirty="0" err="1">
                <a:solidFill>
                  <a:prstClr val="black"/>
                </a:solidFill>
                <a:latin typeface="Georgia" panose="02040502050405020303" pitchFamily="18" charset="0"/>
              </a:rPr>
              <a:t>Dawi</a:t>
            </a:r>
            <a:r>
              <a:rPr lang="en-US" sz="3200" dirty="0" err="1">
                <a:solidFill>
                  <a:prstClr val="black"/>
                </a:solidFill>
                <a:latin typeface="TITUS Cyberbit Basic" panose="02020603050405020304" pitchFamily="18" charset="0"/>
              </a:rPr>
              <a:t>d</a:t>
            </a:r>
            <a:r>
              <a:rPr lang="en-US" sz="3200" dirty="0">
                <a:solidFill>
                  <a:prstClr val="black"/>
                </a:solidFill>
                <a:latin typeface="TITUS Cyberbit Basic" panose="02020603050405020304" pitchFamily="18" charset="0"/>
              </a:rPr>
              <a:t>̱</a:t>
            </a:r>
            <a:r>
              <a:rPr lang="en-US" sz="3200" dirty="0">
                <a:solidFill>
                  <a:prstClr val="black"/>
                </a:solidFill>
                <a:latin typeface="Georgia" panose="02040502050405020303" pitchFamily="18" charset="0"/>
              </a:rPr>
              <a:t>’s place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was </a:t>
            </a:r>
            <a:r>
              <a:rPr lang="en-US" sz="3200" dirty="0">
                <a:solidFill>
                  <a:prstClr val="black"/>
                </a:solidFill>
                <a:latin typeface="Georgia" panose="02040502050405020303" pitchFamily="18" charset="0"/>
              </a:rPr>
              <a:t>empty.</a:t>
            </a:r>
            <a:endParaRPr lang="en-US" dirty="0"/>
          </a:p>
        </p:txBody>
      </p:sp>
      <p:sp>
        <p:nvSpPr>
          <p:cNvPr id="9" name="Bent Arrow 8"/>
          <p:cNvSpPr/>
          <p:nvPr/>
        </p:nvSpPr>
        <p:spPr>
          <a:xfrm flipH="1">
            <a:off x="1324490" y="2145704"/>
            <a:ext cx="1372989" cy="1144952"/>
          </a:xfrm>
          <a:prstGeom prst="bentArrow">
            <a:avLst>
              <a:gd name="adj1" fmla="val 19782"/>
              <a:gd name="adj2" fmla="val 45341"/>
              <a:gd name="adj3" fmla="val 50000"/>
              <a:gd name="adj4" fmla="val 34358"/>
            </a:avLst>
          </a:prstGeom>
          <a:gradFill>
            <a:gsLst>
              <a:gs pos="0">
                <a:srgbClr val="FF00FF"/>
              </a:gs>
              <a:gs pos="66000">
                <a:srgbClr val="90F1FE"/>
              </a:gs>
              <a:gs pos="83000">
                <a:schemeClr val="accent1">
                  <a:lumMod val="45000"/>
                  <a:lumOff val="55000"/>
                </a:schemeClr>
              </a:gs>
              <a:gs pos="100000">
                <a:schemeClr val="accent1">
                  <a:lumMod val="30000"/>
                  <a:lumOff val="70000"/>
                </a:schemeClr>
              </a:gs>
            </a:gsLst>
            <a:lin ang="5400000" scaled="1"/>
          </a:gradFill>
          <a:ln>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324490" y="4303769"/>
            <a:ext cx="10075030" cy="731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5400" dirty="0" smtClean="0">
                <a:solidFill>
                  <a:srgbClr val="FF0000"/>
                </a:solidFill>
              </a:rPr>
              <a:t>A Squandered Opportunity?</a:t>
            </a:r>
            <a:endParaRPr lang="en-US" sz="5400" dirty="0">
              <a:solidFill>
                <a:srgbClr val="FF0000"/>
              </a:solidFill>
            </a:endParaRPr>
          </a:p>
        </p:txBody>
      </p:sp>
      <p:sp>
        <p:nvSpPr>
          <p:cNvPr id="13" name="Rectangle 12"/>
          <p:cNvSpPr/>
          <p:nvPr/>
        </p:nvSpPr>
        <p:spPr>
          <a:xfrm>
            <a:off x="947451" y="5035115"/>
            <a:ext cx="10890173" cy="1757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dirty="0" smtClean="0">
                <a:solidFill>
                  <a:schemeClr val="tx1"/>
                </a:solidFill>
              </a:rPr>
              <a:t>Why has </a:t>
            </a:r>
            <a:r>
              <a:rPr lang="en-US" sz="3600" b="1" dirty="0" smtClean="0">
                <a:solidFill>
                  <a:srgbClr val="0000CC"/>
                </a:solidFill>
              </a:rPr>
              <a:t>Yahuah</a:t>
            </a:r>
            <a:r>
              <a:rPr lang="en-US" sz="3600" dirty="0" smtClean="0">
                <a:solidFill>
                  <a:schemeClr val="tx1"/>
                </a:solidFill>
              </a:rPr>
              <a:t> </a:t>
            </a:r>
            <a:r>
              <a:rPr lang="en-US" sz="3600" dirty="0" smtClean="0">
                <a:solidFill>
                  <a:schemeClr val="tx1"/>
                </a:solidFill>
                <a:effectLst>
                  <a:glow rad="127000">
                    <a:srgbClr val="00FF00"/>
                  </a:glow>
                </a:effectLst>
              </a:rPr>
              <a:t>disregarded</a:t>
            </a:r>
            <a:r>
              <a:rPr lang="en-US" sz="3600" dirty="0" smtClean="0">
                <a:solidFill>
                  <a:schemeClr val="tx1"/>
                </a:solidFill>
              </a:rPr>
              <a:t> this opportunity to </a:t>
            </a:r>
            <a:r>
              <a:rPr lang="en-US" sz="3600" i="1" dirty="0" smtClean="0">
                <a:solidFill>
                  <a:srgbClr val="CC00FF"/>
                </a:solidFill>
                <a:latin typeface="Comic Sans MS" panose="030F0702030302020204" pitchFamily="66" charset="0"/>
              </a:rPr>
              <a:t>declare, assert </a:t>
            </a:r>
            <a:r>
              <a:rPr lang="en-US" sz="3600" dirty="0" smtClean="0">
                <a:solidFill>
                  <a:schemeClr val="tx1"/>
                </a:solidFill>
              </a:rPr>
              <a:t>and </a:t>
            </a:r>
            <a:r>
              <a:rPr lang="en-US" sz="3600" i="1" dirty="0" smtClean="0">
                <a:solidFill>
                  <a:srgbClr val="CC00FF"/>
                </a:solidFill>
                <a:latin typeface="Comic Sans MS" panose="030F0702030302020204" pitchFamily="66" charset="0"/>
              </a:rPr>
              <a:t>define</a:t>
            </a:r>
            <a:r>
              <a:rPr lang="en-US" sz="3600" dirty="0" smtClean="0">
                <a:solidFill>
                  <a:schemeClr val="tx1"/>
                </a:solidFill>
              </a:rPr>
              <a:t> the </a:t>
            </a:r>
            <a:r>
              <a:rPr lang="en-US" sz="3600" dirty="0" smtClean="0">
                <a:solidFill>
                  <a:schemeClr val="tx1"/>
                </a:solidFill>
                <a:effectLst>
                  <a:glow rad="165100">
                    <a:srgbClr val="FFFF00"/>
                  </a:glow>
                </a:effectLst>
              </a:rPr>
              <a:t>2</a:t>
            </a:r>
            <a:r>
              <a:rPr lang="en-US" sz="3600" baseline="30000" dirty="0" smtClean="0">
                <a:solidFill>
                  <a:schemeClr val="tx1"/>
                </a:solidFill>
                <a:effectLst>
                  <a:glow rad="165100">
                    <a:srgbClr val="FFFF00"/>
                  </a:glow>
                </a:effectLst>
              </a:rPr>
              <a:t>nd</a:t>
            </a:r>
            <a:r>
              <a:rPr lang="en-US" sz="3600" dirty="0" smtClean="0">
                <a:solidFill>
                  <a:schemeClr val="tx1"/>
                </a:solidFill>
              </a:rPr>
              <a:t> cycle of the month as the </a:t>
            </a:r>
            <a:r>
              <a:rPr lang="en-US" sz="3600" u="sng" dirty="0" smtClean="0">
                <a:solidFill>
                  <a:schemeClr val="tx1"/>
                </a:solidFill>
              </a:rPr>
              <a:t>1</a:t>
            </a:r>
            <a:r>
              <a:rPr lang="en-US" sz="3600" u="sng" baseline="30000" dirty="0" smtClean="0">
                <a:solidFill>
                  <a:schemeClr val="tx1"/>
                </a:solidFill>
              </a:rPr>
              <a:t>st</a:t>
            </a:r>
            <a:r>
              <a:rPr lang="en-US" sz="3600" u="sng" dirty="0" smtClean="0">
                <a:solidFill>
                  <a:schemeClr val="tx1"/>
                </a:solidFill>
              </a:rPr>
              <a:t> cycle of the 1</a:t>
            </a:r>
            <a:r>
              <a:rPr lang="en-US" sz="3600" u="sng" baseline="30000" dirty="0" smtClean="0">
                <a:solidFill>
                  <a:schemeClr val="tx1"/>
                </a:solidFill>
              </a:rPr>
              <a:t>st</a:t>
            </a:r>
            <a:r>
              <a:rPr lang="en-US" sz="3600" u="sng" dirty="0" smtClean="0">
                <a:solidFill>
                  <a:schemeClr val="tx1"/>
                </a:solidFill>
              </a:rPr>
              <a:t> week</a:t>
            </a:r>
            <a:r>
              <a:rPr lang="en-US" sz="3600" dirty="0" smtClean="0">
                <a:solidFill>
                  <a:schemeClr val="tx1"/>
                </a:solidFill>
              </a:rPr>
              <a:t> of the (</a:t>
            </a:r>
            <a:r>
              <a:rPr lang="en-US" sz="3600" dirty="0" smtClean="0">
                <a:solidFill>
                  <a:schemeClr val="tx1"/>
                </a:solidFill>
                <a:effectLst>
                  <a:glow rad="127000">
                    <a:srgbClr val="00FF00"/>
                  </a:glow>
                </a:effectLst>
              </a:rPr>
              <a:t>Lunar?) </a:t>
            </a:r>
            <a:r>
              <a:rPr lang="en-US" sz="3600" dirty="0" smtClean="0">
                <a:solidFill>
                  <a:schemeClr val="tx1"/>
                </a:solidFill>
              </a:rPr>
              <a:t>month?  </a:t>
            </a:r>
            <a:endParaRPr lang="en-US" sz="3600" dirty="0">
              <a:solidFill>
                <a:schemeClr val="tx1"/>
              </a:solidFill>
            </a:endParaRPr>
          </a:p>
        </p:txBody>
      </p:sp>
      <p:sp>
        <p:nvSpPr>
          <p:cNvPr id="18" name="Bent Arrow 17"/>
          <p:cNvSpPr/>
          <p:nvPr/>
        </p:nvSpPr>
        <p:spPr>
          <a:xfrm flipH="1">
            <a:off x="3074517" y="2153837"/>
            <a:ext cx="3128161" cy="1136819"/>
          </a:xfrm>
          <a:prstGeom prst="bentArrow">
            <a:avLst>
              <a:gd name="adj1" fmla="val 19782"/>
              <a:gd name="adj2" fmla="val 45341"/>
              <a:gd name="adj3" fmla="val 50000"/>
              <a:gd name="adj4" fmla="val 34358"/>
            </a:avLst>
          </a:prstGeom>
          <a:gradFill flip="none" rotWithShape="1">
            <a:gsLst>
              <a:gs pos="0">
                <a:srgbClr val="FF00FF"/>
              </a:gs>
              <a:gs pos="40000">
                <a:srgbClr val="90F1FE"/>
              </a:gs>
              <a:gs pos="68000">
                <a:srgbClr val="FFFF00"/>
              </a:gs>
            </a:gsLst>
            <a:path path="circle">
              <a:fillToRect l="100000" t="100000"/>
            </a:path>
            <a:tileRect r="-100000" b="-100000"/>
          </a:gradFill>
          <a:ln>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779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7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1+#ppt_w/2"/>
                                          </p:val>
                                        </p:tav>
                                        <p:tav tm="100000">
                                          <p:val>
                                            <p:strVal val="#ppt_x"/>
                                          </p:val>
                                        </p:tav>
                                      </p:tavLst>
                                    </p:anim>
                                    <p:anim calcmode="lin" valueType="num">
                                      <p:cBhvr additive="base">
                                        <p:cTn id="18" dur="1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2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500" fill="hold"/>
                                        <p:tgtEl>
                                          <p:spTgt spid="18"/>
                                        </p:tgtEl>
                                        <p:attrNameLst>
                                          <p:attrName>ppt_x</p:attrName>
                                        </p:attrNameLst>
                                      </p:cBhvr>
                                      <p:tavLst>
                                        <p:tav tm="0">
                                          <p:val>
                                            <p:strVal val="1+#ppt_w/2"/>
                                          </p:val>
                                        </p:tav>
                                        <p:tav tm="100000">
                                          <p:val>
                                            <p:strVal val="#ppt_x"/>
                                          </p:val>
                                        </p:tav>
                                      </p:tavLst>
                                    </p:anim>
                                    <p:anim calcmode="lin" valueType="num">
                                      <p:cBhvr additive="base">
                                        <p:cTn id="22"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750" fill="hold"/>
                                        <p:tgtEl>
                                          <p:spTgt spid="13"/>
                                        </p:tgtEl>
                                        <p:attrNameLst>
                                          <p:attrName>ppt_w</p:attrName>
                                        </p:attrNameLst>
                                      </p:cBhvr>
                                      <p:tavLst>
                                        <p:tav tm="0">
                                          <p:val>
                                            <p:fltVal val="0"/>
                                          </p:val>
                                        </p:tav>
                                        <p:tav tm="100000">
                                          <p:val>
                                            <p:strVal val="#ppt_w"/>
                                          </p:val>
                                        </p:tav>
                                      </p:tavLst>
                                    </p:anim>
                                    <p:anim calcmode="lin" valueType="num">
                                      <p:cBhvr>
                                        <p:cTn id="33" dur="1750" fill="hold"/>
                                        <p:tgtEl>
                                          <p:spTgt spid="13"/>
                                        </p:tgtEl>
                                        <p:attrNameLst>
                                          <p:attrName>ppt_h</p:attrName>
                                        </p:attrNameLst>
                                      </p:cBhvr>
                                      <p:tavLst>
                                        <p:tav tm="0">
                                          <p:val>
                                            <p:fltVal val="0"/>
                                          </p:val>
                                        </p:tav>
                                        <p:tav tm="100000">
                                          <p:val>
                                            <p:strVal val="#ppt_h"/>
                                          </p:val>
                                        </p:tav>
                                      </p:tavLst>
                                    </p:anim>
                                    <p:anim calcmode="lin" valueType="num">
                                      <p:cBhvr>
                                        <p:cTn id="34" dur="1750" fill="hold"/>
                                        <p:tgtEl>
                                          <p:spTgt spid="13"/>
                                        </p:tgtEl>
                                        <p:attrNameLst>
                                          <p:attrName>style.rotation</p:attrName>
                                        </p:attrNameLst>
                                      </p:cBhvr>
                                      <p:tavLst>
                                        <p:tav tm="0">
                                          <p:val>
                                            <p:fltVal val="90"/>
                                          </p:val>
                                        </p:tav>
                                        <p:tav tm="100000">
                                          <p:val>
                                            <p:fltVal val="0"/>
                                          </p:val>
                                        </p:tav>
                                      </p:tavLst>
                                    </p:anim>
                                    <p:animEffect transition="in" filter="fade">
                                      <p:cBhvr>
                                        <p:cTn id="35"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3"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0138" y="56040"/>
            <a:ext cx="10572750" cy="654260"/>
          </a:xfrm>
          <a:gradFill>
            <a:gsLst>
              <a:gs pos="81000">
                <a:srgbClr val="FF0000"/>
              </a:gs>
              <a:gs pos="75000">
                <a:schemeClr val="tx1">
                  <a:lumMod val="95000"/>
                  <a:lumOff val="5000"/>
                </a:schemeClr>
              </a:gs>
            </a:gsLst>
            <a:lin ang="10800000" scaled="0"/>
          </a:gradFill>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latin typeface="Georgia" panose="02040502050405020303" pitchFamily="18" charset="0"/>
              </a:rPr>
              <a:t>Why -   </a:t>
            </a:r>
            <a:r>
              <a:rPr lang="en-US" sz="4800" dirty="0" smtClean="0">
                <a:solidFill>
                  <a:srgbClr val="FF0000"/>
                </a:solidFill>
              </a:rPr>
              <a:t>A “Squandered Opportunity”?</a:t>
            </a:r>
            <a:r>
              <a:rPr lang="en-US" dirty="0" smtClean="0">
                <a:latin typeface="Georgia" panose="02040502050405020303" pitchFamily="18" charset="0"/>
              </a:rPr>
              <a:t>?</a:t>
            </a:r>
            <a:endParaRPr lang="en-US" dirty="0">
              <a:latin typeface="Georgia" panose="02040502050405020303" pitchFamily="18" charset="0"/>
            </a:endParaRPr>
          </a:p>
        </p:txBody>
      </p:sp>
      <p:sp>
        <p:nvSpPr>
          <p:cNvPr id="3" name="Content Placeholder 2"/>
          <p:cNvSpPr>
            <a:spLocks noGrp="1"/>
          </p:cNvSpPr>
          <p:nvPr>
            <p:ph idx="1"/>
          </p:nvPr>
        </p:nvSpPr>
        <p:spPr>
          <a:xfrm>
            <a:off x="827314" y="710300"/>
            <a:ext cx="11131324" cy="6147700"/>
          </a:xfrm>
        </p:spPr>
        <p:txBody>
          <a:bodyPr>
            <a:normAutofit/>
            <a:scene3d>
              <a:camera prst="orthographicFront"/>
              <a:lightRig rig="threePt" dir="t"/>
            </a:scene3d>
            <a:sp3d extrusionH="57150">
              <a:bevelT w="38100" h="38100" prst="angle"/>
            </a:sp3d>
          </a:bodyPr>
          <a:lstStyle/>
          <a:p>
            <a:pPr marL="0" indent="0">
              <a:spcBef>
                <a:spcPts val="0"/>
              </a:spcBef>
              <a:buNone/>
            </a:pPr>
            <a:r>
              <a:rPr lang="en-US" sz="3200" dirty="0" smtClean="0">
                <a:solidFill>
                  <a:schemeClr val="tx1"/>
                </a:solidFill>
                <a:latin typeface="Georgia" panose="02040502050405020303" pitchFamily="18" charset="0"/>
              </a:rPr>
              <a:t>If </a:t>
            </a:r>
            <a:r>
              <a:rPr lang="en-US" sz="3200" b="1" dirty="0" smtClean="0">
                <a:solidFill>
                  <a:srgbClr val="0000CC"/>
                </a:solidFill>
                <a:latin typeface="Georgia" panose="02040502050405020303" pitchFamily="18" charset="0"/>
              </a:rPr>
              <a:t>Yahuah</a:t>
            </a:r>
            <a:r>
              <a:rPr lang="en-US" sz="3200" dirty="0" smtClean="0">
                <a:solidFill>
                  <a:schemeClr val="tx1"/>
                </a:solidFill>
                <a:latin typeface="Georgia" panose="02040502050405020303" pitchFamily="18" charset="0"/>
              </a:rPr>
              <a:t> desired to supply us with a </a:t>
            </a:r>
            <a:r>
              <a:rPr lang="en-US" sz="3200" u="sng" dirty="0" smtClean="0">
                <a:solidFill>
                  <a:schemeClr val="tx1"/>
                </a:solidFill>
                <a:latin typeface="Georgia" panose="02040502050405020303" pitchFamily="18" charset="0"/>
              </a:rPr>
              <a:t>WITNESS</a:t>
            </a:r>
            <a:r>
              <a:rPr lang="en-US" sz="3200" dirty="0" smtClean="0">
                <a:solidFill>
                  <a:schemeClr val="tx1"/>
                </a:solidFill>
                <a:latin typeface="Georgia" panose="02040502050405020303" pitchFamily="18" charset="0"/>
              </a:rPr>
              <a:t> to the second day of the month being the 1</a:t>
            </a:r>
            <a:r>
              <a:rPr lang="en-US" sz="3200" baseline="30000" dirty="0" smtClean="0">
                <a:solidFill>
                  <a:schemeClr val="tx1"/>
                </a:solidFill>
                <a:latin typeface="Georgia" panose="02040502050405020303" pitchFamily="18" charset="0"/>
              </a:rPr>
              <a:t>st</a:t>
            </a:r>
            <a:r>
              <a:rPr lang="en-US" sz="3200" dirty="0" smtClean="0">
                <a:solidFill>
                  <a:schemeClr val="tx1"/>
                </a:solidFill>
                <a:latin typeface="Georgia" panose="02040502050405020303" pitchFamily="18" charset="0"/>
              </a:rPr>
              <a:t> day of the week, </a:t>
            </a:r>
            <a:r>
              <a:rPr lang="en-US" sz="3200" i="1" dirty="0" smtClean="0">
                <a:solidFill>
                  <a:srgbClr val="CC0099"/>
                </a:solidFill>
                <a:latin typeface="Georgia" panose="02040502050405020303" pitchFamily="18" charset="0"/>
              </a:rPr>
              <a:t>{as </a:t>
            </a:r>
            <a:r>
              <a:rPr lang="en-US" sz="3200" i="1" u="sng" dirty="0" smtClean="0">
                <a:solidFill>
                  <a:srgbClr val="CC0099"/>
                </a:solidFill>
                <a:latin typeface="Georgia" panose="02040502050405020303" pitchFamily="18" charset="0"/>
              </a:rPr>
              <a:t>consistently required</a:t>
            </a:r>
            <a:r>
              <a:rPr lang="en-US" sz="3200" i="1" dirty="0" smtClean="0">
                <a:solidFill>
                  <a:srgbClr val="CC0099"/>
                </a:solidFill>
                <a:latin typeface="Georgia" panose="02040502050405020303" pitchFamily="18" charset="0"/>
              </a:rPr>
              <a:t> by these suggested calendar systems},</a:t>
            </a:r>
            <a:r>
              <a:rPr lang="en-US" sz="3200" dirty="0" smtClean="0">
                <a:solidFill>
                  <a:schemeClr val="tx1"/>
                </a:solidFill>
                <a:latin typeface="Georgia" panose="02040502050405020303" pitchFamily="18" charset="0"/>
              </a:rPr>
              <a:t> why is it 			recorded in the Scriptures like this – </a:t>
            </a:r>
            <a:br>
              <a:rPr lang="en-US" sz="3200" dirty="0" smtClean="0">
                <a:solidFill>
                  <a:schemeClr val="tx1"/>
                </a:solidFill>
                <a:latin typeface="Georgia" panose="02040502050405020303" pitchFamily="18" charset="0"/>
              </a:rPr>
            </a:br>
            <a:endParaRPr lang="en-US" sz="800" dirty="0" smtClean="0">
              <a:solidFill>
                <a:schemeClr val="tx1"/>
              </a:solidFill>
              <a:latin typeface="Georgia" panose="02040502050405020303" pitchFamily="18" charset="0"/>
            </a:endParaRPr>
          </a:p>
          <a:p>
            <a:pPr marL="457200" indent="-914400">
              <a:spcBef>
                <a:spcPts val="0"/>
              </a:spcBef>
              <a:buNone/>
            </a:pPr>
            <a:r>
              <a:rPr lang="en-US" sz="3200" strike="sngStrike" dirty="0" smtClean="0">
                <a:solidFill>
                  <a:srgbClr val="008080"/>
                </a:solidFill>
                <a:latin typeface="Georgia" panose="02040502050405020303" pitchFamily="18" charset="0"/>
              </a:rPr>
              <a:t>1 Sam 20:</a:t>
            </a:r>
            <a:r>
              <a:rPr lang="en-US" sz="3200" b="1" u="sng" strike="sngStrike" dirty="0" smtClean="0">
                <a:solidFill>
                  <a:srgbClr val="C00000"/>
                </a:solidFill>
                <a:latin typeface="Georgia" panose="02040502050405020303" pitchFamily="18" charset="0"/>
              </a:rPr>
              <a:t>27</a:t>
            </a:r>
            <a:r>
              <a:rPr lang="en-US" sz="3200" strike="sngStrike" dirty="0" smtClean="0">
                <a:solidFill>
                  <a:srgbClr val="008080"/>
                </a:solidFill>
                <a:latin typeface="Georgia" panose="02040502050405020303" pitchFamily="18" charset="0"/>
              </a:rPr>
              <a:t> -</a:t>
            </a:r>
            <a:r>
              <a:rPr lang="en-US" sz="3200" strike="sngStrike" dirty="0" smtClean="0">
                <a:solidFill>
                  <a:prstClr val="black"/>
                </a:solidFill>
                <a:latin typeface="Georgia" panose="02040502050405020303" pitchFamily="18" charset="0"/>
              </a:rPr>
              <a:t> (</a:t>
            </a:r>
            <a:r>
              <a:rPr lang="en-US" sz="3200" strike="sngStrike" dirty="0" smtClean="0">
                <a:solidFill>
                  <a:srgbClr val="FF0000"/>
                </a:solidFill>
                <a:latin typeface="Georgia" panose="02040502050405020303" pitchFamily="18" charset="0"/>
              </a:rPr>
              <a:t>A</a:t>
            </a:r>
            <a:r>
              <a:rPr lang="en-US" sz="3200" strike="sngStrike" dirty="0" smtClean="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And </a:t>
            </a:r>
            <a:r>
              <a:rPr lang="en-US" sz="3200" dirty="0">
                <a:solidFill>
                  <a:prstClr val="black"/>
                </a:solidFill>
                <a:latin typeface="Georgia" panose="02040502050405020303" pitchFamily="18" charset="0"/>
              </a:rPr>
              <a:t>it came to be the </a:t>
            </a:r>
            <a:r>
              <a:rPr lang="en-US" sz="3200" b="1" dirty="0">
                <a:solidFill>
                  <a:prstClr val="black"/>
                </a:solidFill>
                <a:effectLst>
                  <a:glow rad="228600">
                    <a:srgbClr val="00FF00"/>
                  </a:glow>
                </a:effectLst>
                <a:latin typeface="Georgia" panose="02040502050405020303" pitchFamily="18" charset="0"/>
              </a:rPr>
              <a:t>next day</a:t>
            </a:r>
            <a:r>
              <a:rPr lang="en-US" sz="3200" b="1" dirty="0" smtClean="0">
                <a:solidFill>
                  <a:prstClr val="black"/>
                </a:solidFill>
                <a:effectLst>
                  <a:glow rad="228600">
                    <a:srgbClr val="00FF00"/>
                  </a:glow>
                </a:effectLst>
                <a:latin typeface="Georgia" panose="02040502050405020303" pitchFamily="18" charset="0"/>
              </a:rPr>
              <a:t>,</a:t>
            </a:r>
          </a:p>
          <a:p>
            <a:pPr marL="457200" indent="-914400">
              <a:spcBef>
                <a:spcPts val="0"/>
              </a:spcBef>
              <a:buNone/>
            </a:pPr>
            <a:endParaRPr lang="en-US" sz="3200" b="1" dirty="0">
              <a:solidFill>
                <a:prstClr val="black"/>
              </a:solidFill>
              <a:effectLst>
                <a:glow rad="228600">
                  <a:srgbClr val="00FF00"/>
                </a:glow>
              </a:effectLst>
              <a:latin typeface="Georgia" panose="02040502050405020303" pitchFamily="18" charset="0"/>
            </a:endParaRPr>
          </a:p>
          <a:p>
            <a:pPr marL="457200" indent="-914400">
              <a:spcBef>
                <a:spcPts val="0"/>
              </a:spcBef>
              <a:buNone/>
            </a:pP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endParaRPr lang="en-US" sz="3200" dirty="0" smtClean="0">
              <a:solidFill>
                <a:prstClr val="black"/>
              </a:solidFill>
              <a:latin typeface="Georgia" panose="02040502050405020303" pitchFamily="18" charset="0"/>
            </a:endParaRPr>
          </a:p>
          <a:p>
            <a:pPr marL="0" indent="0">
              <a:spcBef>
                <a:spcPts val="0"/>
              </a:spcBef>
              <a:buNone/>
            </a:pP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a:t>
            </a:r>
            <a:r>
              <a:rPr lang="en-US" sz="3200" u="sng" dirty="0" smtClean="0">
                <a:solidFill>
                  <a:prstClr val="black"/>
                </a:solidFill>
                <a:latin typeface="Georgia" panose="02040502050405020303" pitchFamily="18" charset="0"/>
              </a:rPr>
              <a:t>Also</a:t>
            </a:r>
            <a:r>
              <a:rPr lang="en-US" sz="3200" dirty="0" smtClean="0">
                <a:solidFill>
                  <a:prstClr val="black"/>
                </a:solidFill>
                <a:latin typeface="Georgia" panose="02040502050405020303" pitchFamily="18" charset="0"/>
              </a:rPr>
              <a:t>, why did the Sabbath then arrive only 4 days</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later, </a:t>
            </a:r>
            <a:r>
              <a:rPr lang="en-US" sz="3200" b="1" u="sng" dirty="0" smtClean="0">
                <a:solidFill>
                  <a:srgbClr val="CC0099"/>
                </a:solidFill>
                <a:latin typeface="Georgia" panose="02040502050405020303" pitchFamily="18" charset="0"/>
              </a:rPr>
              <a:t>on the 6</a:t>
            </a:r>
            <a:r>
              <a:rPr lang="en-US" sz="3200" b="1" u="sng" baseline="30000" dirty="0" smtClean="0">
                <a:solidFill>
                  <a:srgbClr val="CC0099"/>
                </a:solidFill>
                <a:latin typeface="Georgia" panose="02040502050405020303" pitchFamily="18" charset="0"/>
              </a:rPr>
              <a:t>th</a:t>
            </a:r>
            <a:r>
              <a:rPr lang="en-US" sz="3200" b="1" u="sng" dirty="0" smtClean="0">
                <a:solidFill>
                  <a:srgbClr val="CC0099"/>
                </a:solidFill>
                <a:latin typeface="Georgia" panose="02040502050405020303" pitchFamily="18" charset="0"/>
              </a:rPr>
              <a:t> of the month</a:t>
            </a:r>
            <a:r>
              <a:rPr lang="en-US" sz="3200" b="1" dirty="0" smtClean="0">
                <a:solidFill>
                  <a:srgbClr val="CC0099"/>
                </a:solidFill>
                <a:latin typeface="Georgia" panose="02040502050405020303" pitchFamily="18" charset="0"/>
              </a:rPr>
              <a:t>?</a:t>
            </a:r>
            <a:r>
              <a:rPr lang="en-US" sz="3200" dirty="0" smtClean="0">
                <a:solidFill>
                  <a:prstClr val="black"/>
                </a:solidFill>
                <a:latin typeface="Georgia" panose="02040502050405020303" pitchFamily="18" charset="0"/>
              </a:rPr>
              <a:t>		       			</a:t>
            </a:r>
            <a:endParaRPr lang="en-US" sz="3200" dirty="0"/>
          </a:p>
        </p:txBody>
      </p:sp>
      <p:sp>
        <p:nvSpPr>
          <p:cNvPr id="4" name="Slide Number Placeholder 3"/>
          <p:cNvSpPr>
            <a:spLocks noGrp="1"/>
          </p:cNvSpPr>
          <p:nvPr>
            <p:ph type="sldNum" sz="quarter" idx="12"/>
          </p:nvPr>
        </p:nvSpPr>
        <p:spPr>
          <a:xfrm>
            <a:off x="9372601" y="6500633"/>
            <a:ext cx="2819399" cy="345796"/>
          </a:xfrm>
        </p:spPr>
        <p:txBody>
          <a:bodyPr/>
          <a:lstStyle/>
          <a:p>
            <a:fld id="{71766878-3199-4EAB-94E7-2D6D11070E14}" type="slidenum">
              <a:rPr lang="en-US" b="1" smtClean="0">
                <a:solidFill>
                  <a:schemeClr val="tx1"/>
                </a:solidFill>
              </a:rPr>
              <a:t>39</a:t>
            </a:fld>
            <a:endParaRPr lang="en-US" b="1" dirty="0">
              <a:solidFill>
                <a:schemeClr val="tx1"/>
              </a:solidFill>
            </a:endParaRPr>
          </a:p>
        </p:txBody>
      </p:sp>
      <p:sp>
        <p:nvSpPr>
          <p:cNvPr id="8" name="Rectangle 7"/>
          <p:cNvSpPr/>
          <p:nvPr/>
        </p:nvSpPr>
        <p:spPr>
          <a:xfrm>
            <a:off x="638798" y="4552055"/>
            <a:ext cx="11144594" cy="11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Georgia" panose="02040502050405020303" pitchFamily="18" charset="0"/>
              </a:rPr>
              <a:t>the </a:t>
            </a:r>
            <a:r>
              <a:rPr lang="en-US" sz="3200" dirty="0">
                <a:solidFill>
                  <a:prstClr val="black"/>
                </a:solidFill>
                <a:effectLst/>
                <a:latin typeface="Georgia" panose="02040502050405020303" pitchFamily="18" charset="0"/>
              </a:rPr>
              <a:t>second day of the month, </a:t>
            </a:r>
            <a:r>
              <a:rPr lang="en-US" sz="3200" b="1" dirty="0" smtClean="0">
                <a:solidFill>
                  <a:prstClr val="black"/>
                </a:solidFill>
                <a:effectLst>
                  <a:glow rad="127000">
                    <a:srgbClr val="FFFF00"/>
                  </a:glow>
                </a:effectLst>
                <a:latin typeface="Georgia" panose="02040502050405020303" pitchFamily="18" charset="0"/>
              </a:rPr>
              <a:t>the first day of the week,</a:t>
            </a:r>
            <a:r>
              <a:rPr lang="en-US" sz="3200" b="1" dirty="0" smtClean="0">
                <a:solidFill>
                  <a:prstClr val="black"/>
                </a:solidFill>
                <a:effectLst>
                  <a:glow rad="127000">
                    <a:srgbClr val="00B0F0"/>
                  </a:glow>
                </a:effectLst>
                <a:latin typeface="Georgia" panose="02040502050405020303" pitchFamily="18" charset="0"/>
              </a:rPr>
              <a:t> </a:t>
            </a:r>
            <a:r>
              <a:rPr lang="en-US" sz="3200" dirty="0" smtClean="0">
                <a:solidFill>
                  <a:prstClr val="black"/>
                </a:solidFill>
                <a:latin typeface="Georgia" panose="02040502050405020303" pitchFamily="18" charset="0"/>
              </a:rPr>
              <a:t>that </a:t>
            </a:r>
            <a:r>
              <a:rPr lang="en-US" sz="3200" dirty="0" err="1">
                <a:solidFill>
                  <a:prstClr val="black"/>
                </a:solidFill>
                <a:latin typeface="Georgia" panose="02040502050405020303" pitchFamily="18" charset="0"/>
              </a:rPr>
              <a:t>Dawi</a:t>
            </a:r>
            <a:r>
              <a:rPr lang="en-US" sz="3200" dirty="0" err="1">
                <a:solidFill>
                  <a:prstClr val="black"/>
                </a:solidFill>
                <a:latin typeface="TITUS Cyberbit Basic" panose="02020603050405020304" pitchFamily="18" charset="0"/>
              </a:rPr>
              <a:t>d</a:t>
            </a:r>
            <a:r>
              <a:rPr lang="en-US" sz="3200" dirty="0">
                <a:solidFill>
                  <a:prstClr val="black"/>
                </a:solidFill>
                <a:latin typeface="TITUS Cyberbit Basic" panose="02020603050405020304" pitchFamily="18" charset="0"/>
              </a:rPr>
              <a:t>̱</a:t>
            </a:r>
            <a:r>
              <a:rPr lang="en-US" sz="3200" dirty="0">
                <a:solidFill>
                  <a:prstClr val="black"/>
                </a:solidFill>
                <a:latin typeface="Georgia" panose="02040502050405020303" pitchFamily="18" charset="0"/>
              </a:rPr>
              <a:t>’s </a:t>
            </a:r>
            <a:r>
              <a:rPr lang="en-US" sz="3200" dirty="0" smtClean="0">
                <a:solidFill>
                  <a:prstClr val="black"/>
                </a:solidFill>
                <a:latin typeface="Georgia" panose="02040502050405020303" pitchFamily="18" charset="0"/>
              </a:rPr>
              <a:t>place was </a:t>
            </a:r>
            <a:r>
              <a:rPr lang="en-US" sz="3200" dirty="0">
                <a:solidFill>
                  <a:prstClr val="black"/>
                </a:solidFill>
                <a:latin typeface="Georgia" panose="02040502050405020303" pitchFamily="18" charset="0"/>
              </a:rPr>
              <a:t>empty.</a:t>
            </a:r>
            <a:endParaRPr lang="en-US" dirty="0"/>
          </a:p>
        </p:txBody>
      </p:sp>
      <p:sp>
        <p:nvSpPr>
          <p:cNvPr id="10" name="Rectangle 9"/>
          <p:cNvSpPr/>
          <p:nvPr/>
        </p:nvSpPr>
        <p:spPr>
          <a:xfrm>
            <a:off x="1324490" y="4303769"/>
            <a:ext cx="10075030" cy="731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0000"/>
              </a:solidFill>
            </a:endParaRPr>
          </a:p>
        </p:txBody>
      </p:sp>
      <p:sp>
        <p:nvSpPr>
          <p:cNvPr id="5" name="Rectangle 4"/>
          <p:cNvSpPr/>
          <p:nvPr/>
        </p:nvSpPr>
        <p:spPr>
          <a:xfrm>
            <a:off x="138847" y="2655191"/>
            <a:ext cx="554182" cy="2768501"/>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p>
          <a:p>
            <a:pPr algn="ctr"/>
            <a:r>
              <a:rPr lang="en-US" sz="3600" dirty="0" smtClean="0"/>
              <a:t> </a:t>
            </a:r>
            <a:r>
              <a:rPr lang="en-US" sz="3600" b="1" dirty="0" smtClean="0">
                <a:solidFill>
                  <a:srgbClr val="FF0066"/>
                </a:solidFill>
              </a:rPr>
              <a:t>2</a:t>
            </a:r>
          </a:p>
          <a:p>
            <a:pPr algn="ctr"/>
            <a:endParaRPr lang="en-US" sz="2800" dirty="0" smtClean="0"/>
          </a:p>
          <a:p>
            <a:pPr algn="ctr"/>
            <a:r>
              <a:rPr lang="en-US" sz="2800" dirty="0" smtClean="0"/>
              <a:t> 3</a:t>
            </a:r>
            <a:endParaRPr lang="en-US" sz="2800" dirty="0"/>
          </a:p>
        </p:txBody>
      </p:sp>
      <p:sp>
        <p:nvSpPr>
          <p:cNvPr id="6" name="Bent Arrow 5"/>
          <p:cNvSpPr/>
          <p:nvPr/>
        </p:nvSpPr>
        <p:spPr>
          <a:xfrm rot="10800000">
            <a:off x="693029" y="3518633"/>
            <a:ext cx="8325196" cy="1104030"/>
          </a:xfrm>
          <a:prstGeom prst="bentArrow">
            <a:avLst>
              <a:gd name="adj1" fmla="val 16984"/>
              <a:gd name="adj2" fmla="val 50000"/>
              <a:gd name="adj3" fmla="val 50000"/>
              <a:gd name="adj4" fmla="val 58492"/>
            </a:avLst>
          </a:prstGeom>
          <a:gradFill>
            <a:gsLst>
              <a:gs pos="0">
                <a:srgbClr val="FF00FF"/>
              </a:gs>
              <a:gs pos="66000">
                <a:srgbClr val="90F1FE"/>
              </a:gs>
              <a:gs pos="83000">
                <a:schemeClr val="accent1">
                  <a:lumMod val="45000"/>
                  <a:lumOff val="55000"/>
                </a:schemeClr>
              </a:gs>
              <a:gs pos="100000">
                <a:schemeClr val="accent1">
                  <a:lumMod val="30000"/>
                  <a:lumOff val="70000"/>
                </a:schemeClr>
              </a:gs>
            </a:gsLst>
            <a:lin ang="5400000" scaled="1"/>
          </a:gra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flipH="1">
            <a:off x="3699162" y="3573019"/>
            <a:ext cx="3990734" cy="1144952"/>
          </a:xfrm>
          <a:prstGeom prst="bentArrow">
            <a:avLst>
              <a:gd name="adj1" fmla="val 19782"/>
              <a:gd name="adj2" fmla="val 45341"/>
              <a:gd name="adj3" fmla="val 50000"/>
              <a:gd name="adj4" fmla="val 34358"/>
            </a:avLst>
          </a:prstGeom>
          <a:gradFill>
            <a:gsLst>
              <a:gs pos="0">
                <a:srgbClr val="FF00FF"/>
              </a:gs>
              <a:gs pos="66000">
                <a:srgbClr val="90F1FE"/>
              </a:gs>
              <a:gs pos="83000">
                <a:schemeClr val="accent1">
                  <a:lumMod val="45000"/>
                  <a:lumOff val="55000"/>
                </a:schemeClr>
              </a:gs>
              <a:gs pos="100000">
                <a:schemeClr val="accent1">
                  <a:lumMod val="30000"/>
                  <a:lumOff val="70000"/>
                </a:schemeClr>
              </a:gs>
            </a:gsLst>
            <a:lin ang="5400000" scaled="1"/>
          </a:gradFill>
          <a:ln>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flipH="1">
            <a:off x="7689894" y="3581152"/>
            <a:ext cx="3140030" cy="1136819"/>
          </a:xfrm>
          <a:prstGeom prst="bentArrow">
            <a:avLst>
              <a:gd name="adj1" fmla="val 19782"/>
              <a:gd name="adj2" fmla="val 45341"/>
              <a:gd name="adj3" fmla="val 50000"/>
              <a:gd name="adj4" fmla="val 34358"/>
            </a:avLst>
          </a:prstGeom>
          <a:gradFill flip="none" rotWithShape="1">
            <a:gsLst>
              <a:gs pos="0">
                <a:srgbClr val="FF00FF"/>
              </a:gs>
              <a:gs pos="40000">
                <a:srgbClr val="90F1FE"/>
              </a:gs>
              <a:gs pos="68000">
                <a:srgbClr val="FFFF00"/>
              </a:gs>
            </a:gsLst>
            <a:path path="circle">
              <a:fillToRect l="100000" t="100000"/>
            </a:path>
            <a:tileRect r="-100000" b="-100000"/>
          </a:gradFill>
          <a:ln>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a:off x="1662987" y="4964951"/>
            <a:ext cx="4420686" cy="7258"/>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38297" y="2386942"/>
            <a:ext cx="1708072" cy="712518"/>
          </a:xfrm>
          <a:prstGeom prst="rect">
            <a:avLst/>
          </a:prstGeom>
          <a:solidFill>
            <a:schemeClr val="tx1"/>
          </a:solidFill>
          <a:ln w="38100">
            <a:solidFill>
              <a:srgbClr val="FF006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effectLst>
                  <a:glow rad="279400">
                    <a:srgbClr val="90F1FE"/>
                  </a:glow>
                </a:effectLst>
                <a:latin typeface="Arial Black" panose="020B0A04020102020204" pitchFamily="34" charset="0"/>
              </a:rPr>
              <a:t>NOT</a:t>
            </a:r>
            <a:endParaRPr lang="en-CA" sz="4400" dirty="0"/>
          </a:p>
        </p:txBody>
      </p:sp>
      <p:pic>
        <p:nvPicPr>
          <p:cNvPr id="2052" name="Picture 4" descr="C:\Users\Rae\Desktop\Art New Grammar 101\white man clip art\Smiley Face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116" y="5207000"/>
            <a:ext cx="1311276" cy="16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47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750"/>
                                        <p:tgtEl>
                                          <p:spTgt spid="3">
                                            <p:txEl>
                                              <p:pRg st="1" end="1"/>
                                            </p:txEl>
                                          </p:spTgt>
                                        </p:tgtEl>
                                      </p:cBhvr>
                                    </p:animEffect>
                                  </p:childTnLst>
                                </p:cTn>
                              </p:par>
                              <p:par>
                                <p:cTn id="14" presetID="22" presetClass="entr" presetSubtype="2"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1750"/>
                                        <p:tgtEl>
                                          <p:spTgt spid="8">
                                            <p:txEl>
                                              <p:pRg st="0" end="0"/>
                                            </p:txEl>
                                          </p:spTgt>
                                        </p:tgtEl>
                                      </p:cBhvr>
                                    </p:animEffect>
                                  </p:childTnLst>
                                </p:cTn>
                              </p:par>
                              <p:par>
                                <p:cTn id="22" presetID="26"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par>
                                <p:cTn id="38" presetID="22" presetClass="entr" presetSubtype="2"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1500"/>
                                        <p:tgtEl>
                                          <p:spTgt spid="9"/>
                                        </p:tgtEl>
                                      </p:cBhvr>
                                    </p:animEffect>
                                  </p:childTnLst>
                                </p:cTn>
                              </p:par>
                              <p:par>
                                <p:cTn id="41" presetID="22" presetClass="entr" presetSubtype="2" fill="hold" grpId="0" nodeType="withEffect">
                                  <p:stCondLst>
                                    <p:cond delay="150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1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4" end="4"/>
                                            </p:txEl>
                                          </p:spTgt>
                                        </p:tgtEl>
                                      </p:cBhvr>
                                    </p:animEffect>
                                  </p:childTnLst>
                                </p:cTn>
                              </p:par>
                              <p:par>
                                <p:cTn id="52" presetID="42" presetClass="entr" presetSubtype="0" fill="hold" nodeType="withEffect">
                                  <p:stCondLst>
                                    <p:cond delay="1750"/>
                                  </p:stCondLst>
                                  <p:childTnLst>
                                    <p:set>
                                      <p:cBhvr>
                                        <p:cTn id="53" dur="1" fill="hold">
                                          <p:stCondLst>
                                            <p:cond delay="0"/>
                                          </p:stCondLst>
                                        </p:cTn>
                                        <p:tgtEl>
                                          <p:spTgt spid="2052"/>
                                        </p:tgtEl>
                                        <p:attrNameLst>
                                          <p:attrName>style.visibility</p:attrName>
                                        </p:attrNameLst>
                                      </p:cBhvr>
                                      <p:to>
                                        <p:strVal val="visible"/>
                                      </p:to>
                                    </p:set>
                                    <p:animEffect transition="in" filter="fade">
                                      <p:cBhvr>
                                        <p:cTn id="54" dur="1000"/>
                                        <p:tgtEl>
                                          <p:spTgt spid="2052"/>
                                        </p:tgtEl>
                                      </p:cBhvr>
                                    </p:animEffect>
                                    <p:anim calcmode="lin" valueType="num">
                                      <p:cBhvr>
                                        <p:cTn id="55" dur="1000" fill="hold"/>
                                        <p:tgtEl>
                                          <p:spTgt spid="2052"/>
                                        </p:tgtEl>
                                        <p:attrNameLst>
                                          <p:attrName>ppt_x</p:attrName>
                                        </p:attrNameLst>
                                      </p:cBhvr>
                                      <p:tavLst>
                                        <p:tav tm="0">
                                          <p:val>
                                            <p:strVal val="#ppt_x"/>
                                          </p:val>
                                        </p:tav>
                                        <p:tav tm="100000">
                                          <p:val>
                                            <p:strVal val="#ppt_x"/>
                                          </p:val>
                                        </p:tav>
                                      </p:tavLst>
                                    </p:anim>
                                    <p:anim calcmode="lin" valueType="num">
                                      <p:cBhvr>
                                        <p:cTn id="5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20" y="1991361"/>
            <a:ext cx="9423400" cy="115824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76200">
            <a:solidFill>
              <a:schemeClr val="accent1">
                <a:lumMod val="75000"/>
              </a:schemeClr>
            </a:solidFill>
          </a:ln>
          <a:scene3d>
            <a:camera prst="orthographicFront"/>
            <a:lightRig rig="threePt" dir="t"/>
          </a:scene3d>
          <a:sp3d>
            <a:bevelT w="152400" h="50800" prst="softRound"/>
          </a:sp3d>
        </p:spPr>
        <p:txBody>
          <a:bodyPr>
            <a:normAutofit fontScale="90000"/>
          </a:bodyPr>
          <a:lstStyle/>
          <a:p>
            <a:pPr algn="ctr"/>
            <a:r>
              <a:rPr lang="en-US" sz="4000" dirty="0" smtClean="0">
                <a:solidFill>
                  <a:srgbClr val="0070C0"/>
                </a:solidFill>
                <a:latin typeface="Algerian" pitchFamily="82" charset="0"/>
              </a:rPr>
              <a:t>Samuel</a:t>
            </a:r>
            <a:r>
              <a:rPr lang="en-US" sz="4000" dirty="0" smtClean="0">
                <a:solidFill>
                  <a:schemeClr val="accent4">
                    <a:lumMod val="75000"/>
                  </a:schemeClr>
                </a:solidFill>
                <a:latin typeface="Algerian" pitchFamily="82" charset="0"/>
              </a:rPr>
              <a:t> will also confirm the placement of weekly sabbaths</a:t>
            </a:r>
            <a:endParaRPr lang="en-US" sz="4000" dirty="0">
              <a:solidFill>
                <a:schemeClr val="accent4">
                  <a:lumMod val="75000"/>
                </a:schemeClr>
              </a:solidFill>
              <a:latin typeface="Algerian" pitchFamily="82" charset="0"/>
            </a:endParaRPr>
          </a:p>
        </p:txBody>
      </p:sp>
      <p:sp>
        <p:nvSpPr>
          <p:cNvPr id="3" name="Content Placeholder 2"/>
          <p:cNvSpPr>
            <a:spLocks noGrp="1"/>
          </p:cNvSpPr>
          <p:nvPr>
            <p:ph idx="1"/>
          </p:nvPr>
        </p:nvSpPr>
        <p:spPr>
          <a:xfrm>
            <a:off x="1097280" y="3322320"/>
            <a:ext cx="10652760" cy="3423920"/>
          </a:xfrm>
          <a:gradFill flip="none" rotWithShape="1">
            <a:gsLst>
              <a:gs pos="2000">
                <a:srgbClr val="85C2FF"/>
              </a:gs>
              <a:gs pos="28000">
                <a:srgbClr val="C4D6EB"/>
              </a:gs>
              <a:gs pos="65000">
                <a:srgbClr val="FFEBFA"/>
              </a:gs>
            </a:gsLst>
            <a:lin ang="16200000" scaled="1"/>
            <a:tileRect/>
          </a:gradFill>
          <a:scene3d>
            <a:camera prst="orthographicFront"/>
            <a:lightRig rig="threePt" dir="t"/>
          </a:scene3d>
          <a:sp3d>
            <a:bevelT/>
          </a:sp3d>
        </p:spPr>
        <p:txBody>
          <a:bodyPr>
            <a:noAutofit/>
            <a:sp3d extrusionH="57150">
              <a:bevelT w="38100" h="38100"/>
            </a:sp3d>
          </a:bodyPr>
          <a:lstStyle/>
          <a:p>
            <a:pPr marL="457200" indent="-457200">
              <a:buFont typeface="+mj-lt"/>
              <a:buAutoNum type="arabicPeriod" startAt="8"/>
            </a:pPr>
            <a:r>
              <a:rPr lang="en-US" sz="2300" b="1" dirty="0" smtClean="0">
                <a:solidFill>
                  <a:schemeClr val="accent2"/>
                </a:solidFill>
              </a:rPr>
              <a:t>In Samuel’s </a:t>
            </a:r>
            <a:r>
              <a:rPr lang="en-US" sz="2300" b="1" dirty="0">
                <a:solidFill>
                  <a:schemeClr val="accent2"/>
                </a:solidFill>
              </a:rPr>
              <a:t>T</a:t>
            </a:r>
            <a:r>
              <a:rPr lang="en-US" sz="2300" b="1" dirty="0" smtClean="0">
                <a:solidFill>
                  <a:schemeClr val="accent2"/>
                </a:solidFill>
              </a:rPr>
              <a:t>estimony:   The weekly lunar sabbaths of the 8</a:t>
            </a:r>
            <a:r>
              <a:rPr lang="en-US" sz="2300" b="1" baseline="30000" dirty="0" smtClean="0">
                <a:solidFill>
                  <a:schemeClr val="accent2"/>
                </a:solidFill>
              </a:rPr>
              <a:t>th</a:t>
            </a:r>
            <a:r>
              <a:rPr lang="en-US" sz="2300" b="1" dirty="0" smtClean="0">
                <a:solidFill>
                  <a:schemeClr val="accent2"/>
                </a:solidFill>
              </a:rPr>
              <a:t>, 15</a:t>
            </a:r>
            <a:r>
              <a:rPr lang="en-US" sz="2300" b="1" baseline="30000" dirty="0" smtClean="0">
                <a:solidFill>
                  <a:schemeClr val="accent2"/>
                </a:solidFill>
              </a:rPr>
              <a:t>th</a:t>
            </a:r>
            <a:r>
              <a:rPr lang="en-US" sz="2300" b="1" dirty="0" smtClean="0">
                <a:solidFill>
                  <a:schemeClr val="accent2"/>
                </a:solidFill>
              </a:rPr>
              <a:t>, 22</a:t>
            </a:r>
            <a:r>
              <a:rPr lang="en-US" sz="2300" b="1" baseline="30000" dirty="0" smtClean="0">
                <a:solidFill>
                  <a:schemeClr val="accent2"/>
                </a:solidFill>
              </a:rPr>
              <a:t>nd</a:t>
            </a:r>
            <a:r>
              <a:rPr lang="en-US" sz="2300" b="1" dirty="0" smtClean="0">
                <a:solidFill>
                  <a:schemeClr val="accent2"/>
                </a:solidFill>
              </a:rPr>
              <a:t> and 29</a:t>
            </a:r>
            <a:r>
              <a:rPr lang="en-US" sz="2300" b="1" baseline="30000" dirty="0" smtClean="0">
                <a:solidFill>
                  <a:schemeClr val="accent2"/>
                </a:solidFill>
              </a:rPr>
              <a:t>th</a:t>
            </a:r>
            <a:r>
              <a:rPr lang="en-US" sz="2300" b="1" dirty="0" smtClean="0">
                <a:solidFill>
                  <a:schemeClr val="accent2"/>
                </a:solidFill>
              </a:rPr>
              <a:t> are counterfeits.  Specifically related to this study - the </a:t>
            </a:r>
            <a:br>
              <a:rPr lang="en-US" sz="2300" b="1" dirty="0" smtClean="0">
                <a:solidFill>
                  <a:schemeClr val="accent2"/>
                </a:solidFill>
              </a:rPr>
            </a:br>
            <a:r>
              <a:rPr lang="en-US" sz="2300" b="1" dirty="0" smtClean="0">
                <a:solidFill>
                  <a:schemeClr val="accent2"/>
                </a:solidFill>
              </a:rPr>
              <a:t>1</a:t>
            </a:r>
            <a:r>
              <a:rPr lang="en-US" sz="2300" b="1" baseline="30000" dirty="0" smtClean="0">
                <a:solidFill>
                  <a:schemeClr val="accent2"/>
                </a:solidFill>
              </a:rPr>
              <a:t>st</a:t>
            </a:r>
            <a:r>
              <a:rPr lang="en-US" sz="2300" b="1" dirty="0" smtClean="0">
                <a:solidFill>
                  <a:schemeClr val="accent2"/>
                </a:solidFill>
              </a:rPr>
              <a:t> day of the month most certainly is counted as integral, and essential, with the weekly count of seven.</a:t>
            </a:r>
          </a:p>
          <a:p>
            <a:pPr marL="457200" indent="-457200">
              <a:buFont typeface="+mj-lt"/>
              <a:buAutoNum type="arabicPeriod" startAt="8"/>
            </a:pPr>
            <a:r>
              <a:rPr lang="en-US" sz="2300" b="1" dirty="0" smtClean="0">
                <a:solidFill>
                  <a:schemeClr val="accent2"/>
                </a:solidFill>
              </a:rPr>
              <a:t>The Lunar Calendar is another very poor counterfeit calendar </a:t>
            </a:r>
            <a:br>
              <a:rPr lang="en-US" sz="2300" b="1" dirty="0" smtClean="0">
                <a:solidFill>
                  <a:schemeClr val="accent2"/>
                </a:solidFill>
              </a:rPr>
            </a:br>
            <a:r>
              <a:rPr lang="en-US" sz="2300" b="1" u="sng" dirty="0" smtClean="0">
                <a:solidFill>
                  <a:schemeClr val="accent2"/>
                </a:solidFill>
              </a:rPr>
              <a:t>against</a:t>
            </a:r>
            <a:r>
              <a:rPr lang="en-US" sz="2300" b="1" dirty="0" smtClean="0">
                <a:solidFill>
                  <a:schemeClr val="accent2"/>
                </a:solidFill>
              </a:rPr>
              <a:t> the true Covenant Calendar. </a:t>
            </a:r>
          </a:p>
          <a:p>
            <a:pPr marL="457200" indent="-457200">
              <a:buFont typeface="+mj-lt"/>
              <a:buAutoNum type="arabicPeriod" startAt="8"/>
            </a:pPr>
            <a:r>
              <a:rPr lang="en-US" sz="2300" b="1" dirty="0" smtClean="0">
                <a:solidFill>
                  <a:srgbClr val="FF0000"/>
                </a:solidFill>
              </a:rPr>
              <a:t>Today’s study is yet “another witness” </a:t>
            </a:r>
            <a:r>
              <a:rPr lang="en-US" sz="2300" b="1" dirty="0" smtClean="0">
                <a:solidFill>
                  <a:schemeClr val="accent2"/>
                </a:solidFill>
              </a:rPr>
              <a:t>against the counterfeit lunar calendar.</a:t>
            </a:r>
            <a:endParaRPr lang="en-US" sz="2300" b="1" dirty="0">
              <a:solidFill>
                <a:schemeClr val="accent2"/>
              </a:solidFill>
            </a:endParaRPr>
          </a:p>
        </p:txBody>
      </p:sp>
      <p:sp>
        <p:nvSpPr>
          <p:cNvPr id="4" name="Slide Number Placeholder 3"/>
          <p:cNvSpPr>
            <a:spLocks noGrp="1"/>
          </p:cNvSpPr>
          <p:nvPr>
            <p:ph type="sldNum" sz="quarter" idx="12"/>
          </p:nvPr>
        </p:nvSpPr>
        <p:spPr>
          <a:xfrm>
            <a:off x="9140538" y="6512204"/>
            <a:ext cx="2819399" cy="345796"/>
          </a:xfrm>
        </p:spPr>
        <p:txBody>
          <a:bodyPr/>
          <a:lstStyle/>
          <a:p>
            <a:fld id="{71766878-3199-4EAB-94E7-2D6D11070E14}" type="slidenum">
              <a:rPr lang="en-US" b="1" smtClean="0">
                <a:solidFill>
                  <a:schemeClr val="accent2"/>
                </a:solidFill>
              </a:rPr>
              <a:t>4</a:t>
            </a:fld>
            <a:endParaRPr lang="en-US" b="1" dirty="0">
              <a:solidFill>
                <a:schemeClr val="accent2"/>
              </a:solidFill>
            </a:endParaRPr>
          </a:p>
        </p:txBody>
      </p:sp>
      <p:sp>
        <p:nvSpPr>
          <p:cNvPr id="5" name="Content Placeholder 2"/>
          <p:cNvSpPr txBox="1">
            <a:spLocks/>
          </p:cNvSpPr>
          <p:nvPr/>
        </p:nvSpPr>
        <p:spPr>
          <a:xfrm>
            <a:off x="1107440" y="74470"/>
            <a:ext cx="10652760" cy="1754330"/>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buFont typeface="+mj-lt"/>
              <a:buAutoNum type="arabicPeriod" startAt="6"/>
            </a:pPr>
            <a:r>
              <a:rPr lang="en-US" sz="2300" b="1" dirty="0" smtClean="0">
                <a:solidFill>
                  <a:schemeClr val="accent2"/>
                </a:solidFill>
              </a:rPr>
              <a:t>Neither the 1</a:t>
            </a:r>
            <a:r>
              <a:rPr lang="en-US" sz="2300" b="1" baseline="30000" dirty="0" smtClean="0">
                <a:solidFill>
                  <a:schemeClr val="accent2"/>
                </a:solidFill>
              </a:rPr>
              <a:t>st</a:t>
            </a:r>
            <a:r>
              <a:rPr lang="en-US" sz="2300" b="1" dirty="0" smtClean="0">
                <a:solidFill>
                  <a:schemeClr val="accent2"/>
                </a:solidFill>
              </a:rPr>
              <a:t> or 2</a:t>
            </a:r>
            <a:r>
              <a:rPr lang="en-US" sz="2300" b="1" baseline="30000" dirty="0" smtClean="0">
                <a:solidFill>
                  <a:schemeClr val="accent2"/>
                </a:solidFill>
              </a:rPr>
              <a:t>nd</a:t>
            </a:r>
            <a:r>
              <a:rPr lang="en-US" sz="2300" b="1" dirty="0" smtClean="0">
                <a:solidFill>
                  <a:schemeClr val="accent2"/>
                </a:solidFill>
              </a:rPr>
              <a:t> Feast Sabbaths of Unleavened Bread connects to </a:t>
            </a:r>
            <a:br>
              <a:rPr lang="en-US" sz="2300" b="1" dirty="0" smtClean="0">
                <a:solidFill>
                  <a:schemeClr val="accent2"/>
                </a:solidFill>
              </a:rPr>
            </a:br>
            <a:r>
              <a:rPr lang="en-US" sz="2300" b="1" dirty="0" smtClean="0">
                <a:solidFill>
                  <a:schemeClr val="accent2"/>
                </a:solidFill>
              </a:rPr>
              <a:t>the Hebrew word #H767</a:t>
            </a:r>
            <a:r>
              <a:rPr lang="en-US" sz="2300" b="1" dirty="0" smtClean="0">
                <a:solidFill>
                  <a:srgbClr val="0070C0"/>
                </a:solidFill>
              </a:rPr>
              <a:t>6</a:t>
            </a:r>
            <a:r>
              <a:rPr lang="en-US" sz="2300" b="1" dirty="0" smtClean="0">
                <a:solidFill>
                  <a:schemeClr val="accent2"/>
                </a:solidFill>
              </a:rPr>
              <a:t> designating the weekly Sabbath.</a:t>
            </a:r>
          </a:p>
          <a:p>
            <a:pPr marL="457200" indent="-457200">
              <a:buFont typeface="+mj-lt"/>
              <a:buAutoNum type="arabicPeriod" startAt="6"/>
            </a:pPr>
            <a:r>
              <a:rPr lang="en-US" sz="2300" b="1" dirty="0" smtClean="0">
                <a:solidFill>
                  <a:schemeClr val="accent2"/>
                </a:solidFill>
              </a:rPr>
              <a:t>Therefore, Joshua disqualified the 15</a:t>
            </a:r>
            <a:r>
              <a:rPr lang="en-US" sz="2300" b="1" baseline="30000" dirty="0" smtClean="0">
                <a:solidFill>
                  <a:schemeClr val="accent2"/>
                </a:solidFill>
              </a:rPr>
              <a:t>th</a:t>
            </a:r>
            <a:r>
              <a:rPr lang="en-US" sz="2300" b="1" dirty="0" smtClean="0">
                <a:solidFill>
                  <a:schemeClr val="accent2"/>
                </a:solidFill>
              </a:rPr>
              <a:t> of the month as ALWAYS BEING the weekly H767</a:t>
            </a:r>
            <a:r>
              <a:rPr lang="en-US" sz="2300" b="1" dirty="0" smtClean="0">
                <a:solidFill>
                  <a:srgbClr val="0070C0"/>
                </a:solidFill>
              </a:rPr>
              <a:t>6</a:t>
            </a:r>
            <a:r>
              <a:rPr lang="en-US" sz="2300" b="1" dirty="0" smtClean="0">
                <a:solidFill>
                  <a:schemeClr val="accent2"/>
                </a:solidFill>
              </a:rPr>
              <a:t> Sabbath as claimed by the Lunar calendar. </a:t>
            </a:r>
          </a:p>
        </p:txBody>
      </p:sp>
    </p:spTree>
    <p:extLst>
      <p:ext uri="{BB962C8B-B14F-4D97-AF65-F5344CB8AC3E}">
        <p14:creationId xmlns:p14="http://schemas.microsoft.com/office/powerpoint/2010/main" val="2975716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175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5169" y="223926"/>
            <a:ext cx="9183189" cy="754084"/>
          </a:xfrm>
          <a:gradFill flip="none" rotWithShape="1">
            <a:gsLst>
              <a:gs pos="50000">
                <a:srgbClr val="FF0000"/>
              </a:gs>
              <a:gs pos="51000">
                <a:schemeClr val="accent1">
                  <a:lumMod val="45000"/>
                  <a:lumOff val="55000"/>
                </a:schemeClr>
              </a:gs>
            </a:gsLst>
            <a:path path="circle">
              <a:fillToRect l="100000" t="100000"/>
            </a:path>
            <a:tileRect r="-100000" b="-100000"/>
          </a:gradFill>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solidFill>
                  <a:schemeClr val="accent1">
                    <a:lumMod val="75000"/>
                  </a:schemeClr>
                </a:solidFill>
                <a:latin typeface="Georgia" panose="02040502050405020303" pitchFamily="18" charset="0"/>
              </a:rPr>
              <a:t>C</a:t>
            </a:r>
            <a:r>
              <a:rPr lang="en-US" cap="none" dirty="0" smtClean="0">
                <a:solidFill>
                  <a:schemeClr val="accent1">
                    <a:lumMod val="75000"/>
                  </a:schemeClr>
                </a:solidFill>
                <a:latin typeface="Georgia" panose="02040502050405020303" pitchFamily="18" charset="0"/>
              </a:rPr>
              <a:t>ompleting</a:t>
            </a:r>
            <a:r>
              <a:rPr lang="en-US" dirty="0" smtClean="0">
                <a:solidFill>
                  <a:schemeClr val="accent1">
                    <a:lumMod val="75000"/>
                  </a:schemeClr>
                </a:solidFill>
                <a:latin typeface="Georgia" panose="02040502050405020303" pitchFamily="18" charset="0"/>
              </a:rPr>
              <a:t> - 1 S</a:t>
            </a:r>
            <a:r>
              <a:rPr lang="en-US" cap="none" dirty="0" smtClean="0">
                <a:solidFill>
                  <a:schemeClr val="accent1">
                    <a:lumMod val="75000"/>
                  </a:schemeClr>
                </a:solidFill>
                <a:latin typeface="Georgia" panose="02040502050405020303" pitchFamily="18" charset="0"/>
              </a:rPr>
              <a:t>am</a:t>
            </a:r>
            <a:r>
              <a:rPr lang="en-US" dirty="0" smtClean="0">
                <a:solidFill>
                  <a:schemeClr val="accent1">
                    <a:lumMod val="75000"/>
                  </a:schemeClr>
                </a:solidFill>
                <a:latin typeface="Georgia" panose="02040502050405020303" pitchFamily="18" charset="0"/>
              </a:rPr>
              <a:t> 20:27 </a:t>
            </a:r>
            <a:endParaRPr lang="en-US" cap="none" dirty="0">
              <a:solidFill>
                <a:schemeClr val="accent1">
                  <a:lumMod val="75000"/>
                </a:schemeClr>
              </a:solidFill>
              <a:latin typeface="Georgia" panose="02040502050405020303" pitchFamily="18" charset="0"/>
            </a:endParaRPr>
          </a:p>
        </p:txBody>
      </p:sp>
      <p:sp>
        <p:nvSpPr>
          <p:cNvPr id="3" name="Content Placeholder 2"/>
          <p:cNvSpPr>
            <a:spLocks noGrp="1"/>
          </p:cNvSpPr>
          <p:nvPr>
            <p:ph idx="1"/>
          </p:nvPr>
        </p:nvSpPr>
        <p:spPr>
          <a:xfrm>
            <a:off x="943429" y="1262743"/>
            <a:ext cx="10894194" cy="5513815"/>
          </a:xfrm>
        </p:spPr>
        <p:txBody>
          <a:bodyPr>
            <a:normAutofit/>
            <a:scene3d>
              <a:camera prst="orthographicFront"/>
              <a:lightRig rig="threePt" dir="t"/>
            </a:scene3d>
            <a:sp3d extrusionH="57150">
              <a:bevelT w="38100" h="38100"/>
            </a:sp3d>
          </a:bodyPr>
          <a:lstStyle/>
          <a:p>
            <a:pPr marL="457200" indent="-914400">
              <a:spcBef>
                <a:spcPts val="0"/>
              </a:spcBef>
              <a:buNone/>
            </a:pPr>
            <a:r>
              <a:rPr lang="en-US" sz="3200" dirty="0" smtClean="0">
                <a:solidFill>
                  <a:srgbClr val="008080"/>
                </a:solidFill>
                <a:latin typeface="Georgia" panose="02040502050405020303" pitchFamily="18" charset="0"/>
              </a:rPr>
              <a:t>1 Sam 20:27 </a:t>
            </a:r>
            <a:r>
              <a:rPr lang="en-US" sz="3200" dirty="0" smtClean="0">
                <a:solidFill>
                  <a:prstClr val="black"/>
                </a:solidFill>
                <a:latin typeface="Georgia" panose="02040502050405020303" pitchFamily="18" charset="0"/>
              </a:rPr>
              <a:t> - And </a:t>
            </a:r>
            <a:r>
              <a:rPr lang="en-US" sz="3200" dirty="0">
                <a:solidFill>
                  <a:prstClr val="black"/>
                </a:solidFill>
                <a:latin typeface="Georgia" panose="02040502050405020303" pitchFamily="18" charset="0"/>
              </a:rPr>
              <a:t>it came to be the </a:t>
            </a:r>
            <a:r>
              <a:rPr lang="en-US" sz="3200" b="1" dirty="0">
                <a:solidFill>
                  <a:prstClr val="black"/>
                </a:solidFill>
                <a:effectLst>
                  <a:glow rad="228600">
                    <a:srgbClr val="00FF00"/>
                  </a:glow>
                </a:effectLst>
                <a:latin typeface="Georgia" panose="02040502050405020303" pitchFamily="18" charset="0"/>
              </a:rPr>
              <a:t>next day</a:t>
            </a:r>
            <a:r>
              <a:rPr lang="en-US" sz="3200" b="1" dirty="0" smtClean="0">
                <a:solidFill>
                  <a:prstClr val="black"/>
                </a:solidFill>
                <a:effectLst>
                  <a:glow rad="228600">
                    <a:srgbClr val="00FF00"/>
                  </a:glow>
                </a:effectLst>
                <a:latin typeface="Georgia" panose="02040502050405020303" pitchFamily="18" charset="0"/>
              </a:rPr>
              <a:t>,</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endParaRPr lang="en-US" sz="3200" dirty="0" smtClean="0">
              <a:solidFill>
                <a:prstClr val="black"/>
              </a:solidFill>
              <a:latin typeface="Georgia" panose="02040502050405020303" pitchFamily="18" charset="0"/>
            </a:endParaRPr>
          </a:p>
          <a:p>
            <a:pPr marL="0" lvl="0" indent="0">
              <a:lnSpc>
                <a:spcPct val="120000"/>
              </a:lnSpc>
              <a:spcBef>
                <a:spcPts val="0"/>
              </a:spcBef>
              <a:spcAft>
                <a:spcPts val="2400"/>
              </a:spcAft>
              <a:buClr>
                <a:srgbClr val="171312"/>
              </a:buClr>
              <a:buNone/>
            </a:pPr>
            <a:r>
              <a:rPr lang="en-US" sz="3200" dirty="0" smtClean="0">
                <a:solidFill>
                  <a:prstClr val="black"/>
                </a:solidFill>
                <a:latin typeface="Georgia" panose="02040502050405020303" pitchFamily="18" charset="0"/>
              </a:rPr>
              <a:t>the </a:t>
            </a:r>
            <a:r>
              <a:rPr lang="en-US" sz="3200" b="1" dirty="0">
                <a:solidFill>
                  <a:prstClr val="black"/>
                </a:solidFill>
                <a:effectLst>
                  <a:glow rad="127000">
                    <a:srgbClr val="00B0F0"/>
                  </a:glow>
                </a:effectLst>
                <a:latin typeface="Georgia" panose="02040502050405020303" pitchFamily="18" charset="0"/>
              </a:rPr>
              <a:t>second day of the month, </a:t>
            </a:r>
            <a:r>
              <a:rPr lang="en-US" sz="3200" dirty="0">
                <a:solidFill>
                  <a:prstClr val="black"/>
                </a:solidFill>
                <a:latin typeface="Georgia" panose="02040502050405020303" pitchFamily="18" charset="0"/>
              </a:rPr>
              <a:t>that </a:t>
            </a:r>
            <a:r>
              <a:rPr lang="en-US" sz="3200" dirty="0" err="1">
                <a:solidFill>
                  <a:prstClr val="black"/>
                </a:solidFill>
                <a:latin typeface="Georgia" panose="02040502050405020303" pitchFamily="18" charset="0"/>
              </a:rPr>
              <a:t>Dawi</a:t>
            </a:r>
            <a:r>
              <a:rPr lang="en-US" sz="3200" dirty="0" err="1">
                <a:solidFill>
                  <a:prstClr val="black"/>
                </a:solidFill>
                <a:latin typeface="TITUS Cyberbit Basic" panose="02020603050405020304" pitchFamily="18" charset="0"/>
              </a:rPr>
              <a:t>d</a:t>
            </a:r>
            <a:r>
              <a:rPr lang="en-US" sz="3200" dirty="0">
                <a:solidFill>
                  <a:prstClr val="black"/>
                </a:solidFill>
                <a:latin typeface="TITUS Cyberbit Basic" panose="02020603050405020304" pitchFamily="18" charset="0"/>
              </a:rPr>
              <a:t>̱</a:t>
            </a:r>
            <a:r>
              <a:rPr lang="en-US" sz="3200" dirty="0">
                <a:solidFill>
                  <a:prstClr val="black"/>
                </a:solidFill>
                <a:latin typeface="Georgia" panose="02040502050405020303" pitchFamily="18" charset="0"/>
              </a:rPr>
              <a:t>’s place was empty</a:t>
            </a:r>
            <a:r>
              <a:rPr lang="en-US" sz="3200" dirty="0" smtClean="0">
                <a:solidFill>
                  <a:prstClr val="black"/>
                </a:solidFill>
                <a:latin typeface="Georgia" panose="02040502050405020303" pitchFamily="18" charset="0"/>
              </a:rPr>
              <a:t>.</a:t>
            </a:r>
            <a:r>
              <a:rPr lang="en-US" sz="3000"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a:t>
            </a:r>
            <a:endParaRPr lang="en-US" sz="3200" dirty="0"/>
          </a:p>
        </p:txBody>
      </p:sp>
      <p:sp>
        <p:nvSpPr>
          <p:cNvPr id="4" name="Slide Number Placeholder 3"/>
          <p:cNvSpPr>
            <a:spLocks noGrp="1"/>
          </p:cNvSpPr>
          <p:nvPr>
            <p:ph type="sldNum" sz="quarter" idx="12"/>
          </p:nvPr>
        </p:nvSpPr>
        <p:spPr>
          <a:xfrm>
            <a:off x="9018225" y="6430763"/>
            <a:ext cx="2819399" cy="345796"/>
          </a:xfrm>
        </p:spPr>
        <p:txBody>
          <a:bodyPr/>
          <a:lstStyle/>
          <a:p>
            <a:fld id="{71766878-3199-4EAB-94E7-2D6D11070E14}" type="slidenum">
              <a:rPr lang="en-US" b="1" smtClean="0">
                <a:solidFill>
                  <a:schemeClr val="tx1"/>
                </a:solidFill>
              </a:rPr>
              <a:t>40</a:t>
            </a:fld>
            <a:endParaRPr lang="en-US" b="1" dirty="0">
              <a:solidFill>
                <a:schemeClr val="tx1"/>
              </a:solidFill>
            </a:endParaRPr>
          </a:p>
        </p:txBody>
      </p:sp>
      <p:sp>
        <p:nvSpPr>
          <p:cNvPr id="5" name="Rectangle 4"/>
          <p:cNvSpPr/>
          <p:nvPr/>
        </p:nvSpPr>
        <p:spPr>
          <a:xfrm>
            <a:off x="64324" y="850475"/>
            <a:ext cx="554182" cy="2768501"/>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p>
          <a:p>
            <a:pPr algn="ctr"/>
            <a:r>
              <a:rPr lang="en-US" sz="3600" dirty="0" smtClean="0"/>
              <a:t> </a:t>
            </a:r>
            <a:r>
              <a:rPr lang="en-US" sz="3600" b="1" dirty="0" smtClean="0">
                <a:solidFill>
                  <a:srgbClr val="FF0066"/>
                </a:solidFill>
              </a:rPr>
              <a:t>2</a:t>
            </a:r>
          </a:p>
          <a:p>
            <a:pPr algn="ctr"/>
            <a:endParaRPr lang="en-US" sz="2800" dirty="0" smtClean="0"/>
          </a:p>
          <a:p>
            <a:pPr algn="ctr"/>
            <a:r>
              <a:rPr lang="en-US" sz="2800" dirty="0" smtClean="0"/>
              <a:t> 3</a:t>
            </a:r>
            <a:endParaRPr lang="en-US" sz="2800" dirty="0"/>
          </a:p>
        </p:txBody>
      </p:sp>
      <p:sp>
        <p:nvSpPr>
          <p:cNvPr id="6" name="Bent Arrow 5"/>
          <p:cNvSpPr/>
          <p:nvPr/>
        </p:nvSpPr>
        <p:spPr>
          <a:xfrm rot="10800000">
            <a:off x="574964" y="1828800"/>
            <a:ext cx="7451436" cy="1107439"/>
          </a:xfrm>
          <a:prstGeom prst="bentArrow">
            <a:avLst>
              <a:gd name="adj1" fmla="val 20916"/>
              <a:gd name="adj2" fmla="val 50000"/>
              <a:gd name="adj3" fmla="val 50000"/>
              <a:gd name="adj4" fmla="val 60458"/>
            </a:avLst>
          </a:prstGeom>
          <a:gradFill flip="none" rotWithShape="1">
            <a:gsLst>
              <a:gs pos="35000">
                <a:srgbClr val="90F1FE"/>
              </a:gs>
              <a:gs pos="44000">
                <a:srgbClr val="00FF00"/>
              </a:gs>
            </a:gsLst>
            <a:path path="circle">
              <a:fillToRect l="100000" t="100000"/>
            </a:path>
            <a:tileRect r="-100000" b="-100000"/>
          </a:gra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146913" y="4612681"/>
            <a:ext cx="3089564" cy="558760"/>
          </a:xfrm>
          <a:prstGeom prst="rect">
            <a:avLst/>
          </a:prstGeom>
          <a:gradFill flip="none" rotWithShape="1">
            <a:gsLst>
              <a:gs pos="85000">
                <a:srgbClr val="00B0F0"/>
              </a:gs>
              <a:gs pos="15000">
                <a:srgbClr val="FF0066"/>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Georgia" panose="02040502050405020303" pitchFamily="18" charset="0"/>
              </a:rPr>
              <a:t>either yesterday</a:t>
            </a:r>
            <a:endParaRPr lang="en-US" dirty="0"/>
          </a:p>
        </p:txBody>
      </p:sp>
      <p:sp>
        <p:nvSpPr>
          <p:cNvPr id="10" name="Rectangle 9"/>
          <p:cNvSpPr/>
          <p:nvPr/>
        </p:nvSpPr>
        <p:spPr>
          <a:xfrm>
            <a:off x="77191" y="4052246"/>
            <a:ext cx="554182" cy="2768501"/>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p>
          <a:p>
            <a:pPr algn="ctr"/>
            <a:r>
              <a:rPr lang="en-US" sz="3600" dirty="0" smtClean="0"/>
              <a:t> </a:t>
            </a:r>
            <a:r>
              <a:rPr lang="en-US" sz="3600" b="1" dirty="0" smtClean="0">
                <a:solidFill>
                  <a:srgbClr val="FF0066"/>
                </a:solidFill>
              </a:rPr>
              <a:t>2</a:t>
            </a:r>
          </a:p>
          <a:p>
            <a:pPr algn="ctr"/>
            <a:endParaRPr lang="en-US" sz="2800" dirty="0" smtClean="0"/>
          </a:p>
          <a:p>
            <a:pPr algn="ctr"/>
            <a:r>
              <a:rPr lang="en-US" sz="2800" dirty="0" smtClean="0"/>
              <a:t> 3</a:t>
            </a:r>
            <a:endParaRPr lang="en-US" sz="2800" dirty="0"/>
          </a:p>
        </p:txBody>
      </p:sp>
      <p:cxnSp>
        <p:nvCxnSpPr>
          <p:cNvPr id="8" name="Straight Arrow Connector 7"/>
          <p:cNvCxnSpPr/>
          <p:nvPr/>
        </p:nvCxnSpPr>
        <p:spPr>
          <a:xfrm flipH="1" flipV="1">
            <a:off x="435430" y="4455886"/>
            <a:ext cx="2711483" cy="436175"/>
          </a:xfrm>
          <a:prstGeom prst="straightConnector1">
            <a:avLst/>
          </a:prstGeom>
          <a:ln w="76200">
            <a:solidFill>
              <a:srgbClr val="00B0F0"/>
            </a:solidFill>
            <a:headEnd type="oval" w="med" len="med"/>
            <a:tailEnd type="triangle" w="med" len="med"/>
          </a:ln>
          <a:scene3d>
            <a:camera prst="orthographicFront"/>
            <a:lightRig rig="threePt" dir="t"/>
          </a:scene3d>
          <a:sp3d contourW="6350">
            <a:bevelT prst="angle"/>
            <a:contourClr>
              <a:srgbClr val="FF00FF"/>
            </a:contourClr>
          </a:sp3d>
        </p:spPr>
        <p:style>
          <a:lnRef idx="1">
            <a:schemeClr val="accent1"/>
          </a:lnRef>
          <a:fillRef idx="0">
            <a:schemeClr val="accent1"/>
          </a:fillRef>
          <a:effectRef idx="0">
            <a:schemeClr val="accent1"/>
          </a:effectRef>
          <a:fontRef idx="minor">
            <a:schemeClr val="tx1"/>
          </a:fontRef>
        </p:style>
      </p:cxnSp>
      <p:sp>
        <p:nvSpPr>
          <p:cNvPr id="13" name="Bent Arrow 12"/>
          <p:cNvSpPr/>
          <p:nvPr/>
        </p:nvSpPr>
        <p:spPr>
          <a:xfrm rot="10800000">
            <a:off x="574963" y="5095079"/>
            <a:ext cx="6769265" cy="752336"/>
          </a:xfrm>
          <a:prstGeom prst="bentArrow">
            <a:avLst>
              <a:gd name="adj1" fmla="val 16984"/>
              <a:gd name="adj2" fmla="val 50000"/>
              <a:gd name="adj3" fmla="val 50000"/>
              <a:gd name="adj4" fmla="val 58492"/>
            </a:avLst>
          </a:prstGeom>
          <a:gradFill flip="none" rotWithShape="1">
            <a:gsLst>
              <a:gs pos="32000">
                <a:srgbClr val="CC00FF"/>
              </a:gs>
              <a:gs pos="74000">
                <a:srgbClr val="FFFF00"/>
              </a:gs>
            </a:gsLst>
            <a:path path="circle">
              <a:fillToRect l="100000" t="100000"/>
            </a:path>
            <a:tileRect r="-100000" b="-100000"/>
          </a:gra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322286" y="3574194"/>
            <a:ext cx="8432800" cy="956103"/>
          </a:xfrm>
          <a:prstGeom prst="rect">
            <a:avLst/>
          </a:prstGeom>
          <a:solidFill>
            <a:schemeClr val="accent2">
              <a:lumMod val="60000"/>
              <a:lumOff val="40000"/>
            </a:schemeClr>
          </a:solidFill>
          <a:ln>
            <a:solidFill>
              <a:srgbClr val="B2DBB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prstClr val="black"/>
                </a:solidFill>
                <a:latin typeface="Georgia" panose="02040502050405020303" pitchFamily="18" charset="0"/>
              </a:rPr>
              <a:t>And </a:t>
            </a:r>
            <a:r>
              <a:rPr lang="en-US" sz="3200" dirty="0" err="1">
                <a:solidFill>
                  <a:prstClr val="black"/>
                </a:solidFill>
                <a:latin typeface="Georgia" panose="02040502050405020303" pitchFamily="18" charset="0"/>
              </a:rPr>
              <a:t>Sha’ul</a:t>
            </a:r>
            <a:r>
              <a:rPr lang="en-US" sz="3200" dirty="0">
                <a:solidFill>
                  <a:prstClr val="black"/>
                </a:solidFill>
                <a:latin typeface="Georgia" panose="02040502050405020303" pitchFamily="18" charset="0"/>
              </a:rPr>
              <a:t> said to </a:t>
            </a:r>
            <a:r>
              <a:rPr lang="en-US" sz="3200" dirty="0" err="1">
                <a:solidFill>
                  <a:prstClr val="black"/>
                </a:solidFill>
                <a:latin typeface="Georgia" panose="02040502050405020303" pitchFamily="18" charset="0"/>
              </a:rPr>
              <a:t>Yehonathan</a:t>
            </a:r>
            <a:r>
              <a:rPr lang="en-US" sz="3200" dirty="0">
                <a:solidFill>
                  <a:prstClr val="black"/>
                </a:solidFill>
                <a:latin typeface="Georgia" panose="02040502050405020303" pitchFamily="18" charset="0"/>
              </a:rPr>
              <a:t> his son, </a:t>
            </a:r>
            <a:endParaRPr lang="en-US" sz="3200" dirty="0" smtClean="0">
              <a:solidFill>
                <a:prstClr val="black"/>
              </a:solidFill>
              <a:latin typeface="Georgia" panose="02040502050405020303" pitchFamily="18" charset="0"/>
            </a:endParaRPr>
          </a:p>
          <a:p>
            <a:r>
              <a:rPr lang="en-US" sz="3200" dirty="0" smtClean="0">
                <a:solidFill>
                  <a:prstClr val="black"/>
                </a:solidFill>
                <a:latin typeface="Georgia" panose="02040502050405020303" pitchFamily="18" charset="0"/>
              </a:rPr>
              <a:t>“</a:t>
            </a:r>
            <a:r>
              <a:rPr lang="en-US" sz="3200" dirty="0">
                <a:solidFill>
                  <a:prstClr val="black"/>
                </a:solidFill>
                <a:latin typeface="Georgia" panose="02040502050405020303" pitchFamily="18" charset="0"/>
              </a:rPr>
              <a:t>Why has the son of </a:t>
            </a:r>
            <a:r>
              <a:rPr lang="en-US" sz="3200" dirty="0" err="1">
                <a:solidFill>
                  <a:prstClr val="black"/>
                </a:solidFill>
                <a:latin typeface="Georgia" panose="02040502050405020303" pitchFamily="18" charset="0"/>
              </a:rPr>
              <a:t>Yishai</a:t>
            </a:r>
            <a:r>
              <a:rPr lang="en-US" sz="3200" dirty="0">
                <a:solidFill>
                  <a:prstClr val="black"/>
                </a:solidFill>
                <a:latin typeface="Georgia" panose="02040502050405020303" pitchFamily="18" charset="0"/>
              </a:rPr>
              <a:t> not come to eat,</a:t>
            </a:r>
            <a:endParaRPr lang="en-US" dirty="0"/>
          </a:p>
        </p:txBody>
      </p:sp>
      <p:sp>
        <p:nvSpPr>
          <p:cNvPr id="17" name="Rectangle 16"/>
          <p:cNvSpPr/>
          <p:nvPr/>
        </p:nvSpPr>
        <p:spPr>
          <a:xfrm>
            <a:off x="6392505" y="4612681"/>
            <a:ext cx="2036618" cy="558760"/>
          </a:xfrm>
          <a:prstGeom prst="rect">
            <a:avLst/>
          </a:prstGeom>
          <a:gradFill>
            <a:gsLst>
              <a:gs pos="15000">
                <a:srgbClr val="CC0099"/>
              </a:gs>
              <a:gs pos="74000">
                <a:srgbClr val="FFFF00"/>
              </a:gs>
            </a:gsLst>
            <a:lin ang="15600000" scaled="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914400" defTabSz="914400">
              <a:lnSpc>
                <a:spcPct val="110000"/>
              </a:lnSpc>
              <a:buClr>
                <a:srgbClr val="171312"/>
              </a:buClr>
            </a:pPr>
            <a:r>
              <a:rPr lang="en-US" sz="3200" dirty="0">
                <a:solidFill>
                  <a:prstClr val="black"/>
                </a:solidFill>
                <a:latin typeface="Georgia" panose="02040502050405020303" pitchFamily="18" charset="0"/>
              </a:rPr>
              <a:t>or today?” </a:t>
            </a:r>
            <a:endParaRPr lang="en-US" sz="3200" dirty="0">
              <a:solidFill>
                <a:prstClr val="black">
                  <a:lumMod val="65000"/>
                  <a:lumOff val="35000"/>
                </a:prstClr>
              </a:solidFill>
            </a:endParaRPr>
          </a:p>
        </p:txBody>
      </p:sp>
    </p:spTree>
    <p:extLst>
      <p:ext uri="{BB962C8B-B14F-4D97-AF65-F5344CB8AC3E}">
        <p14:creationId xmlns:p14="http://schemas.microsoft.com/office/powerpoint/2010/main" val="534784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 calcmode="lin" valueType="num">
                                      <p:cBhvr>
                                        <p:cTn id="9" dur="2000" fill="hold"/>
                                        <p:tgtEl>
                                          <p:spTgt spid="16"/>
                                        </p:tgtEl>
                                        <p:attrNameLst>
                                          <p:attrName>style.rotation</p:attrName>
                                        </p:attrNameLst>
                                      </p:cBhvr>
                                      <p:tavLst>
                                        <p:tav tm="0">
                                          <p:val>
                                            <p:fltVal val="90"/>
                                          </p:val>
                                        </p:tav>
                                        <p:tav tm="100000">
                                          <p:val>
                                            <p:fltVal val="0"/>
                                          </p:val>
                                        </p:tav>
                                      </p:tavLst>
                                    </p:anim>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grpSp>
        <p:nvGrpSpPr>
          <p:cNvPr id="21" name="Group 20"/>
          <p:cNvGrpSpPr/>
          <p:nvPr/>
        </p:nvGrpSpPr>
        <p:grpSpPr>
          <a:xfrm>
            <a:off x="1681440" y="3303516"/>
            <a:ext cx="9464039" cy="914400"/>
            <a:chOff x="1397726" y="2220686"/>
            <a:chExt cx="9464039" cy="914400"/>
          </a:xfrm>
        </p:grpSpPr>
        <p:sp>
          <p:nvSpPr>
            <p:cNvPr id="22" name="Rectangle 21"/>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3" name="Rectangle 22"/>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FF0000"/>
                  </a:solidFill>
                </a:rPr>
                <a:t>1</a:t>
              </a:r>
              <a:endParaRPr lang="en-US" sz="2800" dirty="0">
                <a:solidFill>
                  <a:srgbClr val="FF0000"/>
                </a:solidFill>
              </a:endParaRPr>
            </a:p>
          </p:txBody>
        </p:sp>
        <p:sp>
          <p:nvSpPr>
            <p:cNvPr id="24" name="Rectangle 23"/>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FF0000"/>
                  </a:solidFill>
                </a:rPr>
                <a:t>2</a:t>
              </a:r>
              <a:endParaRPr lang="en-US" sz="2800" dirty="0">
                <a:solidFill>
                  <a:srgbClr val="FF0000"/>
                </a:solidFill>
              </a:endParaRPr>
            </a:p>
          </p:txBody>
        </p:sp>
        <p:sp>
          <p:nvSpPr>
            <p:cNvPr id="26" name="Rectangle 25"/>
            <p:cNvSpPr/>
            <p:nvPr/>
          </p:nvSpPr>
          <p:spPr>
            <a:xfrm>
              <a:off x="542761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FF0000"/>
                  </a:solidFill>
                </a:rPr>
                <a:t>3</a:t>
              </a:r>
              <a:endParaRPr lang="en-US" sz="2800" dirty="0">
                <a:solidFill>
                  <a:srgbClr val="FF0000"/>
                </a:solidFill>
              </a:endParaRPr>
            </a:p>
          </p:txBody>
        </p:sp>
        <p:sp>
          <p:nvSpPr>
            <p:cNvPr id="29" name="Rectangle 28"/>
            <p:cNvSpPr/>
            <p:nvPr/>
          </p:nvSpPr>
          <p:spPr>
            <a:xfrm>
              <a:off x="678615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14469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50322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997527" y="828285"/>
            <a:ext cx="10820400" cy="6060194"/>
          </a:xfrm>
          <a:noFill/>
        </p:spPr>
        <p:txBody>
          <a:bodyPr>
            <a:normAutofit fontScale="92500"/>
            <a:scene3d>
              <a:camera prst="orthographicFront"/>
              <a:lightRig rig="threePt" dir="t"/>
            </a:scene3d>
            <a:sp3d extrusionH="57150">
              <a:bevelT w="82550" h="38100" prst="coolSlant"/>
            </a:sp3d>
          </a:bodyPr>
          <a:lstStyle/>
          <a:p>
            <a:pPr marL="0" lvl="0" indent="0">
              <a:buClr>
                <a:srgbClr val="171312"/>
              </a:buClr>
              <a:buNone/>
            </a:pPr>
            <a:r>
              <a:rPr lang="en-US" sz="2800" dirty="0">
                <a:solidFill>
                  <a:srgbClr val="008080"/>
                </a:solidFill>
                <a:latin typeface="Georgia" panose="02040502050405020303" pitchFamily="18" charset="0"/>
              </a:rPr>
              <a:t>1 Sam 20:25</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And the sovereign sat on his seat, as at other times, on a seat by the wall, with </a:t>
            </a:r>
            <a:r>
              <a:rPr lang="en-US" sz="2800" dirty="0" err="1">
                <a:solidFill>
                  <a:srgbClr val="FF6600"/>
                </a:solidFill>
                <a:latin typeface="Georgia" panose="02040502050405020303" pitchFamily="18" charset="0"/>
              </a:rPr>
              <a:t>Yehonathan</a:t>
            </a:r>
            <a:r>
              <a:rPr lang="en-US" sz="2800" dirty="0">
                <a:solidFill>
                  <a:srgbClr val="FF6600"/>
                </a:solidFill>
                <a:latin typeface="Georgia" panose="02040502050405020303" pitchFamily="18" charset="0"/>
              </a:rPr>
              <a:t> standing, and </a:t>
            </a:r>
            <a:r>
              <a:rPr lang="en-US" sz="2800" dirty="0" err="1">
                <a:solidFill>
                  <a:srgbClr val="FF6600"/>
                </a:solidFill>
                <a:latin typeface="Georgia" panose="02040502050405020303" pitchFamily="18" charset="0"/>
              </a:rPr>
              <a:t>A</a:t>
            </a:r>
            <a:r>
              <a:rPr lang="en-US" sz="2800" dirty="0" err="1">
                <a:solidFill>
                  <a:srgbClr val="FF6600"/>
                </a:solidFill>
                <a:latin typeface="TITUS Cyberbit Basic" panose="02020603050405020304" pitchFamily="18" charset="0"/>
              </a:rPr>
              <a:t>ḇ</a:t>
            </a:r>
            <a:r>
              <a:rPr lang="en-US" sz="2800" dirty="0" err="1">
                <a:solidFill>
                  <a:srgbClr val="FF6600"/>
                </a:solidFill>
                <a:latin typeface="Georgia" panose="02040502050405020303" pitchFamily="18" charset="0"/>
              </a:rPr>
              <a:t>nĕr</a:t>
            </a:r>
            <a:r>
              <a:rPr lang="en-US" sz="2800" dirty="0">
                <a:solidFill>
                  <a:srgbClr val="FF6600"/>
                </a:solidFill>
                <a:latin typeface="Georgia" panose="02040502050405020303" pitchFamily="18" charset="0"/>
              </a:rPr>
              <a:t> sitting by </a:t>
            </a:r>
            <a:r>
              <a:rPr lang="en-US" sz="2800" dirty="0" err="1">
                <a:solidFill>
                  <a:srgbClr val="FF6600"/>
                </a:solidFill>
                <a:latin typeface="Georgia" panose="02040502050405020303" pitchFamily="18" charset="0"/>
              </a:rPr>
              <a:t>Sha’ul’s</a:t>
            </a:r>
            <a:r>
              <a:rPr lang="en-US" sz="2800" dirty="0">
                <a:solidFill>
                  <a:srgbClr val="FF6600"/>
                </a:solidFill>
                <a:latin typeface="Georgia" panose="02040502050405020303" pitchFamily="18" charset="0"/>
              </a:rPr>
              <a:t> side, </a:t>
            </a:r>
            <a:r>
              <a:rPr lang="en-US" sz="2800" dirty="0">
                <a:solidFill>
                  <a:prstClr val="black"/>
                </a:solidFill>
                <a:effectLst>
                  <a:glow rad="228600">
                    <a:schemeClr val="accent5">
                      <a:satMod val="175000"/>
                      <a:alpha val="40000"/>
                    </a:schemeClr>
                  </a:glow>
                </a:effectLst>
                <a:latin typeface="Georgia" panose="02040502050405020303" pitchFamily="18" charset="0"/>
              </a:rPr>
              <a:t>but the place of </a:t>
            </a:r>
            <a:r>
              <a:rPr lang="en-US" sz="2800" dirty="0" err="1">
                <a:solidFill>
                  <a:prstClr val="black"/>
                </a:solidFill>
                <a:effectLst>
                  <a:glow rad="228600">
                    <a:schemeClr val="accent5">
                      <a:satMod val="175000"/>
                      <a:alpha val="40000"/>
                    </a:schemeClr>
                  </a:glow>
                </a:effectLst>
                <a:latin typeface="Georgia" panose="02040502050405020303" pitchFamily="18" charset="0"/>
              </a:rPr>
              <a:t>Dawi</a:t>
            </a:r>
            <a:r>
              <a:rPr lang="en-US" sz="2800" dirty="0" err="1">
                <a:solidFill>
                  <a:prstClr val="black"/>
                </a:solidFill>
                <a:effectLst>
                  <a:glow rad="228600">
                    <a:schemeClr val="accent5">
                      <a:satMod val="175000"/>
                      <a:alpha val="40000"/>
                    </a:schemeClr>
                  </a:glow>
                </a:effectLst>
                <a:latin typeface="TITUS Cyberbit Basic" panose="02020603050405020304" pitchFamily="18" charset="0"/>
              </a:rPr>
              <a:t>d</a:t>
            </a:r>
            <a:r>
              <a:rPr lang="en-US" sz="2800" dirty="0">
                <a:solidFill>
                  <a:prstClr val="black"/>
                </a:solidFill>
                <a:effectLst>
                  <a:glow rad="228600">
                    <a:schemeClr val="accent5">
                      <a:satMod val="175000"/>
                      <a:alpha val="40000"/>
                    </a:schemeClr>
                  </a:glow>
                </a:effectLst>
                <a:latin typeface="TITUS Cyberbit Basic" panose="02020603050405020304" pitchFamily="18" charset="0"/>
              </a:rPr>
              <a:t>̱</a:t>
            </a:r>
            <a:r>
              <a:rPr lang="en-US" sz="2800" dirty="0">
                <a:solidFill>
                  <a:prstClr val="black"/>
                </a:solidFill>
                <a:effectLst>
                  <a:glow rad="228600">
                    <a:schemeClr val="accent5">
                      <a:satMod val="175000"/>
                      <a:alpha val="40000"/>
                    </a:schemeClr>
                  </a:glow>
                </a:effectLst>
                <a:latin typeface="Georgia" panose="02040502050405020303" pitchFamily="18" charset="0"/>
              </a:rPr>
              <a:t> was empty. </a:t>
            </a:r>
          </a:p>
          <a:p>
            <a:pPr marL="0" lvl="0" indent="0">
              <a:buClr>
                <a:srgbClr val="171312"/>
              </a:buClr>
              <a:buNone/>
            </a:pPr>
            <a:r>
              <a:rPr lang="en-US" sz="2800" dirty="0" smtClean="0">
                <a:solidFill>
                  <a:srgbClr val="008080"/>
                </a:solidFill>
                <a:latin typeface="Georgia" panose="02040502050405020303" pitchFamily="18" charset="0"/>
              </a:rPr>
              <a:t>1 </a:t>
            </a:r>
            <a:r>
              <a:rPr lang="en-US" sz="2800" dirty="0">
                <a:solidFill>
                  <a:srgbClr val="008080"/>
                </a:solidFill>
                <a:latin typeface="Georgia" panose="02040502050405020303" pitchFamily="18" charset="0"/>
              </a:rPr>
              <a:t>Sam 20:</a:t>
            </a:r>
            <a:r>
              <a:rPr lang="en-US" sz="2800" b="1" u="sng" dirty="0">
                <a:solidFill>
                  <a:srgbClr val="CC0099"/>
                </a:solidFill>
                <a:latin typeface="Georgia" panose="02040502050405020303" pitchFamily="18" charset="0"/>
              </a:rPr>
              <a:t>26</a:t>
            </a:r>
            <a:r>
              <a:rPr lang="en-US" sz="2800" dirty="0">
                <a:solidFill>
                  <a:prstClr val="black"/>
                </a:solidFill>
                <a:latin typeface="Georgia" panose="02040502050405020303" pitchFamily="18" charset="0"/>
              </a:rPr>
              <a:t>  </a:t>
            </a:r>
            <a:r>
              <a:rPr lang="en-US" sz="2800" dirty="0">
                <a:solidFill>
                  <a:prstClr val="black"/>
                </a:solidFill>
                <a:effectLst>
                  <a:glow rad="228600">
                    <a:schemeClr val="accent5">
                      <a:satMod val="175000"/>
                      <a:alpha val="40000"/>
                    </a:schemeClr>
                  </a:glow>
                </a:effectLst>
                <a:latin typeface="Georgia" panose="02040502050405020303" pitchFamily="18" charset="0"/>
              </a:rPr>
              <a:t>But </a:t>
            </a:r>
            <a:r>
              <a:rPr lang="en-US" sz="2800" dirty="0" err="1">
                <a:solidFill>
                  <a:prstClr val="black"/>
                </a:solidFill>
                <a:effectLst>
                  <a:glow rad="228600">
                    <a:schemeClr val="accent5">
                      <a:satMod val="175000"/>
                      <a:alpha val="40000"/>
                    </a:schemeClr>
                  </a:glow>
                </a:effectLst>
                <a:latin typeface="Georgia" panose="02040502050405020303" pitchFamily="18" charset="0"/>
              </a:rPr>
              <a:t>Sha’ul</a:t>
            </a:r>
            <a:r>
              <a:rPr lang="en-US" sz="2800" dirty="0">
                <a:solidFill>
                  <a:prstClr val="black"/>
                </a:solidFill>
                <a:effectLst>
                  <a:glow rad="228600">
                    <a:schemeClr val="accent5">
                      <a:satMod val="175000"/>
                      <a:alpha val="40000"/>
                    </a:schemeClr>
                  </a:glow>
                </a:effectLst>
                <a:latin typeface="Georgia" panose="02040502050405020303" pitchFamily="18" charset="0"/>
              </a:rPr>
              <a:t> spoke not </a:t>
            </a:r>
            <a:r>
              <a:rPr lang="en-US" sz="2800" i="1" dirty="0">
                <a:solidFill>
                  <a:prstClr val="black"/>
                </a:solidFill>
                <a:latin typeface="Georgia" panose="02040502050405020303" pitchFamily="18" charset="0"/>
              </a:rPr>
              <a:t>a word</a:t>
            </a:r>
            <a:r>
              <a:rPr lang="en-US" sz="2800" dirty="0">
                <a:solidFill>
                  <a:prstClr val="black"/>
                </a:solidFill>
                <a:latin typeface="Georgia" panose="02040502050405020303" pitchFamily="18" charset="0"/>
              </a:rPr>
              <a:t> </a:t>
            </a:r>
            <a:r>
              <a:rPr lang="en-US" sz="2800" u="sng" dirty="0">
                <a:solidFill>
                  <a:srgbClr val="CC0099"/>
                </a:solidFill>
                <a:effectLst>
                  <a:glow rad="228600">
                    <a:schemeClr val="accent5">
                      <a:satMod val="175000"/>
                      <a:alpha val="40000"/>
                    </a:schemeClr>
                  </a:glow>
                </a:effectLst>
                <a:latin typeface="Georgia" panose="02040502050405020303" pitchFamily="18" charset="0"/>
              </a:rPr>
              <a:t>that day</a:t>
            </a:r>
            <a:r>
              <a:rPr lang="en-US" sz="2800" dirty="0">
                <a:solidFill>
                  <a:srgbClr val="CC0099"/>
                </a:solidFill>
                <a:effectLst>
                  <a:glow rad="228600">
                    <a:schemeClr val="accent5">
                      <a:satMod val="175000"/>
                      <a:alpha val="40000"/>
                    </a:schemeClr>
                  </a:glow>
                </a:effectLst>
                <a:latin typeface="Georgia" panose="02040502050405020303" pitchFamily="18" charset="0"/>
              </a:rPr>
              <a:t>, </a:t>
            </a:r>
            <a:r>
              <a:rPr lang="en-US" sz="2800" dirty="0">
                <a:solidFill>
                  <a:srgbClr val="FF6600"/>
                </a:solidFill>
                <a:latin typeface="Georgia" panose="02040502050405020303" pitchFamily="18" charset="0"/>
              </a:rPr>
              <a:t>for he thought, “It is an accident; he is not clean, for he </a:t>
            </a:r>
            <a:r>
              <a:rPr lang="en-US" sz="2800" dirty="0" smtClean="0">
                <a:solidFill>
                  <a:srgbClr val="FF6600"/>
                </a:solidFill>
                <a:latin typeface="Georgia" panose="02040502050405020303" pitchFamily="18" charset="0"/>
              </a:rPr>
              <a:t>has not 	    been </a:t>
            </a:r>
            <a:r>
              <a:rPr lang="en-US" sz="2800" dirty="0">
                <a:solidFill>
                  <a:srgbClr val="FF6600"/>
                </a:solidFill>
                <a:latin typeface="Georgia" panose="02040502050405020303" pitchFamily="18" charset="0"/>
              </a:rPr>
              <a:t>cleansed</a:t>
            </a:r>
            <a:r>
              <a:rPr lang="en-US" sz="2800" dirty="0" smtClean="0">
                <a:solidFill>
                  <a:srgbClr val="FF6600"/>
                </a:solidFill>
                <a:latin typeface="Georgia" panose="02040502050405020303" pitchFamily="18" charset="0"/>
              </a:rPr>
              <a:t>.”</a:t>
            </a:r>
          </a:p>
          <a:p>
            <a:pPr marL="0" lvl="0" indent="0">
              <a:buClr>
                <a:srgbClr val="171312"/>
              </a:buClr>
              <a:buNone/>
            </a:pPr>
            <a:endParaRPr lang="en-US" sz="2800" dirty="0">
              <a:solidFill>
                <a:prstClr val="black"/>
              </a:solidFill>
              <a:latin typeface="Georgia" panose="02040502050405020303" pitchFamily="18" charset="0"/>
            </a:endParaRPr>
          </a:p>
          <a:p>
            <a:pPr marL="0" lvl="0" indent="0">
              <a:lnSpc>
                <a:spcPct val="150000"/>
              </a:lnSpc>
              <a:buClr>
                <a:srgbClr val="171312"/>
              </a:buClr>
              <a:buNone/>
            </a:pPr>
            <a:endParaRPr lang="en-US" sz="2800" dirty="0" smtClean="0">
              <a:solidFill>
                <a:prstClr val="black"/>
              </a:solidFill>
              <a:latin typeface="Georgia" panose="02040502050405020303" pitchFamily="18" charset="0"/>
            </a:endParaRPr>
          </a:p>
          <a:p>
            <a:pPr marL="0" lvl="0" indent="0">
              <a:buClr>
                <a:srgbClr val="171312"/>
              </a:buClr>
              <a:buNone/>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20:27</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And it came  </a:t>
            </a:r>
            <a:r>
              <a:rPr lang="en-US" sz="2800" dirty="0" smtClean="0">
                <a:solidFill>
                  <a:srgbClr val="FF6600"/>
                </a:solidFill>
                <a:latin typeface="Georgia" panose="02040502050405020303" pitchFamily="18" charset="0"/>
              </a:rPr>
              <a:t>    to </a:t>
            </a:r>
            <a:r>
              <a:rPr lang="en-US" sz="2800" dirty="0">
                <a:solidFill>
                  <a:srgbClr val="FF6600"/>
                </a:solidFill>
                <a:latin typeface="Georgia" panose="02040502050405020303" pitchFamily="18" charset="0"/>
              </a:rPr>
              <a:t>be </a:t>
            </a:r>
            <a:r>
              <a:rPr lang="en-US" sz="3900" b="1" dirty="0" smtClean="0">
                <a:solidFill>
                  <a:srgbClr val="9900CC"/>
                </a:solidFill>
                <a:latin typeface="Georgia" panose="02040502050405020303" pitchFamily="18" charset="0"/>
              </a:rPr>
              <a:t>THE </a:t>
            </a:r>
            <a:r>
              <a:rPr lang="en-US" sz="3900" b="1" dirty="0" smtClean="0">
                <a:solidFill>
                  <a:srgbClr val="9900CC"/>
                </a:solidFill>
                <a:effectLst>
                  <a:glow rad="304800">
                    <a:srgbClr val="00FF00">
                      <a:alpha val="80000"/>
                    </a:srgbClr>
                  </a:glow>
                </a:effectLst>
                <a:latin typeface="Georgia" panose="02040502050405020303" pitchFamily="18" charset="0"/>
              </a:rPr>
              <a:t>NEXT DAY, </a:t>
            </a:r>
          </a:p>
          <a:p>
            <a:pPr marL="0" lvl="0" indent="0">
              <a:buClr>
                <a:srgbClr val="171312"/>
              </a:buClr>
              <a:buNone/>
            </a:pPr>
            <a:r>
              <a:rPr lang="en-US" sz="2800" b="1" i="1" dirty="0">
                <a:solidFill>
                  <a:srgbClr val="9900CC"/>
                </a:solidFill>
                <a:effectLst>
                  <a:glow rad="228600">
                    <a:schemeClr val="accent1">
                      <a:satMod val="175000"/>
                      <a:alpha val="40000"/>
                    </a:schemeClr>
                  </a:glow>
                </a:effectLst>
                <a:latin typeface="Georgia" panose="02040502050405020303" pitchFamily="18" charset="0"/>
              </a:rPr>
              <a:t>	</a:t>
            </a:r>
            <a:r>
              <a:rPr lang="en-US" sz="3900" b="1" i="1" dirty="0" smtClean="0">
                <a:solidFill>
                  <a:srgbClr val="FF0066"/>
                </a:solidFill>
                <a:effectLst>
                  <a:glow rad="228600">
                    <a:schemeClr val="accent1">
                      <a:satMod val="175000"/>
                      <a:alpha val="40000"/>
                    </a:schemeClr>
                  </a:glow>
                </a:effectLst>
                <a:latin typeface="Georgia" panose="02040502050405020303" pitchFamily="18" charset="0"/>
              </a:rPr>
              <a:t>THE SECOND DAY OF THE MONTH,</a:t>
            </a:r>
          </a:p>
          <a:p>
            <a:pPr marL="0" lvl="0" indent="0">
              <a:buClr>
                <a:srgbClr val="171312"/>
              </a:buClr>
              <a:buNone/>
            </a:pPr>
            <a:r>
              <a:rPr lang="en-US" sz="2800" dirty="0" smtClean="0">
                <a:solidFill>
                  <a:srgbClr val="FF6600"/>
                </a:solidFill>
                <a:latin typeface="Georgia" panose="02040502050405020303" pitchFamily="18" charset="0"/>
              </a:rPr>
              <a:t> </a:t>
            </a:r>
            <a:r>
              <a:rPr lang="en-US" sz="2800" dirty="0">
                <a:solidFill>
                  <a:srgbClr val="FF6600"/>
                </a:solidFill>
                <a:latin typeface="Georgia" panose="02040502050405020303" pitchFamily="18" charset="0"/>
              </a:rPr>
              <a:t>that </a:t>
            </a:r>
            <a:r>
              <a:rPr lang="en-US" sz="2800" dirty="0" err="1">
                <a:solidFill>
                  <a:srgbClr val="FF6600"/>
                </a:solidFill>
                <a:latin typeface="Georgia" panose="02040502050405020303" pitchFamily="18" charset="0"/>
              </a:rPr>
              <a:t>Dawi</a:t>
            </a:r>
            <a:r>
              <a:rPr lang="en-US" sz="2800" dirty="0" err="1">
                <a:solidFill>
                  <a:srgbClr val="FF6600"/>
                </a:solidFill>
                <a:latin typeface="TITUS Cyberbit Basic" panose="02020603050405020304" pitchFamily="18" charset="0"/>
              </a:rPr>
              <a:t>d</a:t>
            </a:r>
            <a:r>
              <a:rPr lang="en-US" sz="2800" dirty="0">
                <a:solidFill>
                  <a:srgbClr val="FF6600"/>
                </a:solidFill>
                <a:latin typeface="TITUS Cyberbit Basic" panose="02020603050405020304" pitchFamily="18" charset="0"/>
              </a:rPr>
              <a:t>̱</a:t>
            </a:r>
            <a:r>
              <a:rPr lang="en-US" sz="2800" dirty="0">
                <a:solidFill>
                  <a:srgbClr val="FF6600"/>
                </a:solidFill>
                <a:latin typeface="Georgia" panose="02040502050405020303" pitchFamily="18" charset="0"/>
              </a:rPr>
              <a:t>’s place was empty. </a:t>
            </a:r>
            <a:r>
              <a:rPr lang="en-US" sz="2800" dirty="0" smtClean="0">
                <a:solidFill>
                  <a:srgbClr val="FF6600"/>
                </a:solidFill>
                <a:latin typeface="Georgia" panose="02040502050405020303" pitchFamily="18" charset="0"/>
              </a:rPr>
              <a:t> And </a:t>
            </a:r>
            <a:r>
              <a:rPr lang="en-US" sz="2800" dirty="0" err="1">
                <a:solidFill>
                  <a:srgbClr val="FF6600"/>
                </a:solidFill>
                <a:latin typeface="Georgia" panose="02040502050405020303" pitchFamily="18" charset="0"/>
              </a:rPr>
              <a:t>Sha’ul</a:t>
            </a:r>
            <a:r>
              <a:rPr lang="en-US" sz="2800" dirty="0">
                <a:solidFill>
                  <a:srgbClr val="FF6600"/>
                </a:solidFill>
                <a:latin typeface="Georgia" panose="02040502050405020303" pitchFamily="18" charset="0"/>
              </a:rPr>
              <a:t> said to </a:t>
            </a:r>
            <a:r>
              <a:rPr lang="en-US" sz="2800" dirty="0" err="1">
                <a:solidFill>
                  <a:srgbClr val="FF6600"/>
                </a:solidFill>
                <a:latin typeface="Georgia" panose="02040502050405020303" pitchFamily="18" charset="0"/>
              </a:rPr>
              <a:t>Yehonathan</a:t>
            </a:r>
            <a:r>
              <a:rPr lang="en-US" sz="2800" dirty="0">
                <a:solidFill>
                  <a:srgbClr val="FF6600"/>
                </a:solidFill>
                <a:latin typeface="Georgia" panose="02040502050405020303" pitchFamily="18" charset="0"/>
              </a:rPr>
              <a:t> his son, “Why has the son of </a:t>
            </a:r>
            <a:r>
              <a:rPr lang="en-US" sz="2800" dirty="0" err="1">
                <a:solidFill>
                  <a:srgbClr val="FF6600"/>
                </a:solidFill>
                <a:latin typeface="Georgia" panose="02040502050405020303" pitchFamily="18" charset="0"/>
              </a:rPr>
              <a:t>Yishai</a:t>
            </a:r>
            <a:r>
              <a:rPr lang="en-US" sz="2800" dirty="0">
                <a:solidFill>
                  <a:srgbClr val="FF6600"/>
                </a:solidFill>
                <a:latin typeface="Georgia" panose="02040502050405020303" pitchFamily="18" charset="0"/>
              </a:rPr>
              <a:t> not come to eat, either yesterday or today?”  </a:t>
            </a:r>
          </a:p>
        </p:txBody>
      </p:sp>
      <p:sp>
        <p:nvSpPr>
          <p:cNvPr id="12" name="Slide Number Placeholder 11"/>
          <p:cNvSpPr>
            <a:spLocks noGrp="1"/>
          </p:cNvSpPr>
          <p:nvPr>
            <p:ph type="sldNum" sz="quarter" idx="12"/>
          </p:nvPr>
        </p:nvSpPr>
        <p:spPr>
          <a:xfrm>
            <a:off x="8941111" y="6441781"/>
            <a:ext cx="2819399" cy="345796"/>
          </a:xfrm>
        </p:spPr>
        <p:txBody>
          <a:bodyPr/>
          <a:lstStyle/>
          <a:p>
            <a:fld id="{71766878-3199-4EAB-94E7-2D6D11070E14}" type="slidenum">
              <a:rPr lang="en-US" b="1" smtClean="0">
                <a:solidFill>
                  <a:schemeClr val="tx1"/>
                </a:solidFill>
              </a:rPr>
              <a:t>41</a:t>
            </a:fld>
            <a:endParaRPr lang="en-US" b="1" dirty="0">
              <a:solidFill>
                <a:schemeClr val="tx1"/>
              </a:solidFill>
            </a:endParaRPr>
          </a:p>
        </p:txBody>
      </p:sp>
      <p:grpSp>
        <p:nvGrpSpPr>
          <p:cNvPr id="33" name="Group 32"/>
          <p:cNvGrpSpPr/>
          <p:nvPr/>
        </p:nvGrpSpPr>
        <p:grpSpPr>
          <a:xfrm>
            <a:off x="3781763" y="2766349"/>
            <a:ext cx="3869103" cy="797253"/>
            <a:chOff x="3806999" y="2895445"/>
            <a:chExt cx="3869103" cy="797253"/>
          </a:xfrm>
        </p:grpSpPr>
        <p:cxnSp>
          <p:nvCxnSpPr>
            <p:cNvPr id="25" name="Straight Connector 24"/>
            <p:cNvCxnSpPr/>
            <p:nvPr/>
          </p:nvCxnSpPr>
          <p:spPr>
            <a:xfrm flipH="1">
              <a:off x="7314805" y="2895445"/>
              <a:ext cx="361297" cy="339591"/>
            </a:xfrm>
            <a:prstGeom prst="line">
              <a:avLst/>
            </a:prstGeom>
            <a:ln w="76200">
              <a:solidFill>
                <a:srgbClr val="CC00FF"/>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06999" y="3263208"/>
              <a:ext cx="573776" cy="429490"/>
            </a:xfrm>
            <a:prstGeom prst="straightConnector1">
              <a:avLst/>
            </a:prstGeom>
            <a:noFill/>
            <a:ln w="76200" cap="flat" cmpd="sng" algn="ctr">
              <a:solidFill>
                <a:srgbClr val="CC00FF"/>
              </a:solidFill>
              <a:prstDash val="solid"/>
              <a:headEnd type="none" w="med" len="med"/>
              <a:tailEnd type="arrow" w="med" len="med"/>
            </a:ln>
            <a:effectLst/>
            <a:scene3d>
              <a:camera prst="orthographicFront"/>
              <a:lightRig rig="threePt" dir="t"/>
            </a:scene3d>
            <a:sp3d>
              <a:bevelT prst="angle"/>
            </a:sp3d>
          </p:spPr>
        </p:cxnSp>
        <p:cxnSp>
          <p:nvCxnSpPr>
            <p:cNvPr id="27" name="Straight Connector 26"/>
            <p:cNvCxnSpPr/>
            <p:nvPr/>
          </p:nvCxnSpPr>
          <p:spPr>
            <a:xfrm flipH="1">
              <a:off x="4369921" y="3235036"/>
              <a:ext cx="2944884" cy="20782"/>
            </a:xfrm>
            <a:prstGeom prst="line">
              <a:avLst/>
            </a:prstGeom>
            <a:ln w="76200">
              <a:solidFill>
                <a:srgbClr val="CC00FF"/>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flipV="1">
            <a:off x="5201614" y="3855194"/>
            <a:ext cx="2637052" cy="545002"/>
          </a:xfrm>
          <a:prstGeom prst="straightConnector1">
            <a:avLst/>
          </a:prstGeom>
          <a:noFill/>
          <a:ln w="76200" cap="flat" cmpd="sng" algn="ctr">
            <a:solidFill>
              <a:srgbClr val="CC00FF"/>
            </a:solidFill>
            <a:prstDash val="solid"/>
            <a:headEnd type="none" w="med" len="med"/>
            <a:tailEnd type="arrow" w="med" len="med"/>
          </a:ln>
          <a:effectLst/>
          <a:scene3d>
            <a:camera prst="orthographicFront"/>
            <a:lightRig rig="threePt" dir="t"/>
          </a:scene3d>
          <a:sp3d>
            <a:bevelT prst="angle"/>
          </a:sp3d>
        </p:spPr>
      </p:cxnSp>
      <p:cxnSp>
        <p:nvCxnSpPr>
          <p:cNvPr id="39" name="Straight Arrow Connector 38"/>
          <p:cNvCxnSpPr/>
          <p:nvPr/>
        </p:nvCxnSpPr>
        <p:spPr>
          <a:xfrm flipV="1">
            <a:off x="5049189" y="4008401"/>
            <a:ext cx="0" cy="1079791"/>
          </a:xfrm>
          <a:prstGeom prst="straightConnector1">
            <a:avLst/>
          </a:prstGeom>
          <a:noFill/>
          <a:ln w="76200" cap="flat" cmpd="sng" algn="ctr">
            <a:solidFill>
              <a:srgbClr val="FF0066"/>
            </a:solidFill>
            <a:prstDash val="solid"/>
            <a:headEnd type="arrow" w="med" len="med"/>
            <a:tailEnd type="arrow" w="med" len="med"/>
          </a:ln>
          <a:effectLst/>
          <a:scene3d>
            <a:camera prst="orthographicFront"/>
            <a:lightRig rig="threePt" dir="t"/>
          </a:scene3d>
          <a:sp3d>
            <a:bevelT prst="angle"/>
          </a:sp3d>
        </p:spPr>
      </p:cxnSp>
      <p:sp>
        <p:nvSpPr>
          <p:cNvPr id="43" name="Explosion 1 42"/>
          <p:cNvSpPr/>
          <p:nvPr/>
        </p:nvSpPr>
        <p:spPr>
          <a:xfrm>
            <a:off x="10612582" y="4069069"/>
            <a:ext cx="1330036" cy="1500454"/>
          </a:xfrm>
          <a:prstGeom prst="irregularSeal1">
            <a:avLst/>
          </a:prstGeom>
          <a:solidFill>
            <a:srgbClr val="FF00FF"/>
          </a:solidFill>
          <a:ln w="57150" cap="sq">
            <a:solidFill>
              <a:schemeClr val="tx1"/>
            </a:solidFill>
            <a:miter lim="800000"/>
          </a:ln>
          <a:effectLst>
            <a:glow rad="469900">
              <a:srgbClr val="FFFF00">
                <a:alpha val="93000"/>
              </a:srgb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7527" y="125659"/>
            <a:ext cx="10762983" cy="702626"/>
          </a:xfrm>
          <a:prstGeom prst="rect">
            <a:avLst/>
          </a:prstGeom>
          <a:gradFill flip="none" rotWithShape="1">
            <a:gsLst>
              <a:gs pos="15000">
                <a:schemeClr val="accent4">
                  <a:lumMod val="20000"/>
                  <a:lumOff val="80000"/>
                </a:schemeClr>
              </a:gs>
              <a:gs pos="68000">
                <a:schemeClr val="accent1">
                  <a:lumMod val="20000"/>
                  <a:lumOff val="80000"/>
                </a:schemeClr>
              </a:gs>
              <a:gs pos="46000">
                <a:srgbClr val="66CCFF"/>
              </a:gs>
              <a:gs pos="91000">
                <a:schemeClr val="accent4">
                  <a:lumMod val="20000"/>
                  <a:lumOff val="80000"/>
                </a:schemeClr>
              </a:gs>
            </a:gsLst>
            <a:path path="circle">
              <a:fillToRect l="50000" t="50000" r="50000" b="50000"/>
            </a:path>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0000CC"/>
                  </a:solidFill>
                </a:ln>
                <a:solidFill>
                  <a:srgbClr val="FF0066"/>
                </a:solidFill>
                <a:latin typeface="Segoe Print" pitchFamily="2" charset="0"/>
              </a:rPr>
              <a:t>Summarizing it All Together on the Calendar</a:t>
            </a:r>
            <a:endParaRPr lang="en-US" sz="3200" dirty="0">
              <a:ln>
                <a:solidFill>
                  <a:srgbClr val="0000CC"/>
                </a:solidFill>
              </a:ln>
              <a:solidFill>
                <a:srgbClr val="FF0066"/>
              </a:solidFill>
              <a:latin typeface="Segoe Print" pitchFamily="2" charset="0"/>
            </a:endParaRPr>
          </a:p>
        </p:txBody>
      </p:sp>
      <p:sp>
        <p:nvSpPr>
          <p:cNvPr id="34" name="Rectangle 33"/>
          <p:cNvSpPr/>
          <p:nvPr/>
        </p:nvSpPr>
        <p:spPr>
          <a:xfrm>
            <a:off x="126792" y="1049990"/>
            <a:ext cx="554182" cy="4890656"/>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29</a:t>
            </a:r>
          </a:p>
          <a:p>
            <a:pPr algn="ctr"/>
            <a:r>
              <a:rPr lang="en-US" sz="2800" dirty="0" smtClean="0"/>
              <a:t> </a:t>
            </a:r>
            <a:r>
              <a:rPr lang="en-US" sz="2800" dirty="0" smtClean="0">
                <a:solidFill>
                  <a:srgbClr val="90F1FE"/>
                </a:solidFill>
                <a:effectLst>
                  <a:glow rad="228600">
                    <a:schemeClr val="accent4">
                      <a:satMod val="175000"/>
                      <a:alpha val="40000"/>
                    </a:schemeClr>
                  </a:glow>
                </a:effectLst>
              </a:rPr>
              <a:t>30</a:t>
            </a:r>
          </a:p>
          <a:p>
            <a:pPr algn="ctr"/>
            <a:endParaRPr lang="en-US" sz="2800" dirty="0" smtClean="0"/>
          </a:p>
          <a:p>
            <a:pPr algn="ctr"/>
            <a:endParaRPr lang="en-US" sz="2800" dirty="0" smtClean="0"/>
          </a:p>
          <a:p>
            <a:pPr algn="ctr"/>
            <a:r>
              <a:rPr lang="en-US" sz="2800" dirty="0" smtClean="0"/>
              <a:t>1</a:t>
            </a:r>
          </a:p>
          <a:p>
            <a:pPr algn="ctr"/>
            <a:endParaRPr lang="en-US" sz="2800" dirty="0" smtClean="0"/>
          </a:p>
          <a:p>
            <a:pPr algn="ctr"/>
            <a:r>
              <a:rPr lang="en-US" sz="2800" dirty="0" smtClean="0"/>
              <a:t> 2</a:t>
            </a:r>
          </a:p>
          <a:p>
            <a:pPr algn="ctr"/>
            <a:endParaRPr lang="en-US" sz="2800" dirty="0" smtClean="0"/>
          </a:p>
          <a:p>
            <a:pPr algn="ctr"/>
            <a:r>
              <a:rPr lang="en-US" sz="2800" dirty="0" smtClean="0"/>
              <a:t> 3</a:t>
            </a:r>
            <a:endParaRPr lang="en-US" sz="2800" dirty="0"/>
          </a:p>
        </p:txBody>
      </p:sp>
    </p:spTree>
    <p:extLst>
      <p:ext uri="{BB962C8B-B14F-4D97-AF65-F5344CB8AC3E}">
        <p14:creationId xmlns:p14="http://schemas.microsoft.com/office/powerpoint/2010/main" val="245625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1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80">
                                          <p:stCondLst>
                                            <p:cond delay="0"/>
                                          </p:stCondLst>
                                        </p:cTn>
                                        <p:tgtEl>
                                          <p:spTgt spid="43"/>
                                        </p:tgtEl>
                                      </p:cBhvr>
                                    </p:animEffect>
                                    <p:anim calcmode="lin" valueType="num">
                                      <p:cBhvr>
                                        <p:cTn id="13"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8" dur="26">
                                          <p:stCondLst>
                                            <p:cond delay="650"/>
                                          </p:stCondLst>
                                        </p:cTn>
                                        <p:tgtEl>
                                          <p:spTgt spid="43"/>
                                        </p:tgtEl>
                                      </p:cBhvr>
                                      <p:to x="100000" y="60000"/>
                                    </p:animScale>
                                    <p:animScale>
                                      <p:cBhvr>
                                        <p:cTn id="19" dur="166" decel="50000">
                                          <p:stCondLst>
                                            <p:cond delay="676"/>
                                          </p:stCondLst>
                                        </p:cTn>
                                        <p:tgtEl>
                                          <p:spTgt spid="43"/>
                                        </p:tgtEl>
                                      </p:cBhvr>
                                      <p:to x="100000" y="100000"/>
                                    </p:animScale>
                                    <p:animScale>
                                      <p:cBhvr>
                                        <p:cTn id="20" dur="26">
                                          <p:stCondLst>
                                            <p:cond delay="1312"/>
                                          </p:stCondLst>
                                        </p:cTn>
                                        <p:tgtEl>
                                          <p:spTgt spid="43"/>
                                        </p:tgtEl>
                                      </p:cBhvr>
                                      <p:to x="100000" y="80000"/>
                                    </p:animScale>
                                    <p:animScale>
                                      <p:cBhvr>
                                        <p:cTn id="21" dur="166" decel="50000">
                                          <p:stCondLst>
                                            <p:cond delay="1338"/>
                                          </p:stCondLst>
                                        </p:cTn>
                                        <p:tgtEl>
                                          <p:spTgt spid="43"/>
                                        </p:tgtEl>
                                      </p:cBhvr>
                                      <p:to x="100000" y="100000"/>
                                    </p:animScale>
                                    <p:animScale>
                                      <p:cBhvr>
                                        <p:cTn id="22" dur="26">
                                          <p:stCondLst>
                                            <p:cond delay="1642"/>
                                          </p:stCondLst>
                                        </p:cTn>
                                        <p:tgtEl>
                                          <p:spTgt spid="43"/>
                                        </p:tgtEl>
                                      </p:cBhvr>
                                      <p:to x="100000" y="90000"/>
                                    </p:animScale>
                                    <p:animScale>
                                      <p:cBhvr>
                                        <p:cTn id="23" dur="166" decel="50000">
                                          <p:stCondLst>
                                            <p:cond delay="1668"/>
                                          </p:stCondLst>
                                        </p:cTn>
                                        <p:tgtEl>
                                          <p:spTgt spid="43"/>
                                        </p:tgtEl>
                                      </p:cBhvr>
                                      <p:to x="100000" y="100000"/>
                                    </p:animScale>
                                    <p:animScale>
                                      <p:cBhvr>
                                        <p:cTn id="24" dur="26">
                                          <p:stCondLst>
                                            <p:cond delay="1808"/>
                                          </p:stCondLst>
                                        </p:cTn>
                                        <p:tgtEl>
                                          <p:spTgt spid="43"/>
                                        </p:tgtEl>
                                      </p:cBhvr>
                                      <p:to x="100000" y="95000"/>
                                    </p:animScale>
                                    <p:animScale>
                                      <p:cBhvr>
                                        <p:cTn id="25" dur="166" decel="50000">
                                          <p:stCondLst>
                                            <p:cond delay="1834"/>
                                          </p:stCondLst>
                                        </p:cTn>
                                        <p:tgtEl>
                                          <p:spTgt spid="4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6" end="6"/>
                                            </p:txEl>
                                          </p:spTgt>
                                        </p:tgtEl>
                                      </p:cBhvr>
                                    </p:animEffect>
                                  </p:childTnLst>
                                </p:cTn>
                              </p:par>
                              <p:par>
                                <p:cTn id="46" presetID="22" presetClass="entr" presetSubtype="2" fill="hold" nodeType="withEffect">
                                  <p:stCondLst>
                                    <p:cond delay="200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1500"/>
                                        <p:tgtEl>
                                          <p:spTgt spid="36"/>
                                        </p:tgtEl>
                                      </p:cBhvr>
                                    </p:animEffect>
                                  </p:childTnLst>
                                </p:cTn>
                              </p:par>
                              <p:par>
                                <p:cTn id="49" presetID="6" presetClass="entr" presetSubtype="32" repeatCount="5000" fill="hold" nodeType="withEffect">
                                  <p:stCondLst>
                                    <p:cond delay="3000"/>
                                  </p:stCondLst>
                                  <p:childTnLst>
                                    <p:set>
                                      <p:cBhvr>
                                        <p:cTn id="50" dur="1" fill="hold">
                                          <p:stCondLst>
                                            <p:cond delay="0"/>
                                          </p:stCondLst>
                                        </p:cTn>
                                        <p:tgtEl>
                                          <p:spTgt spid="39"/>
                                        </p:tgtEl>
                                        <p:attrNameLst>
                                          <p:attrName>style.visibility</p:attrName>
                                        </p:attrNameLst>
                                      </p:cBhvr>
                                      <p:to>
                                        <p:strVal val="visible"/>
                                      </p:to>
                                    </p:set>
                                    <p:animEffect transition="in" filter="circle(out)">
                                      <p:cBhvr>
                                        <p:cTn id="5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42</a:t>
            </a:fld>
            <a:endParaRPr lang="en-US" b="1" dirty="0">
              <a:solidFill>
                <a:schemeClr val="bg1"/>
              </a:solidFill>
            </a:endParaRPr>
          </a:p>
        </p:txBody>
      </p:sp>
      <p:sp>
        <p:nvSpPr>
          <p:cNvPr id="7" name="Content Placeholder 2"/>
          <p:cNvSpPr txBox="1">
            <a:spLocks/>
          </p:cNvSpPr>
          <p:nvPr/>
        </p:nvSpPr>
        <p:spPr>
          <a:xfrm>
            <a:off x="2865120" y="1767840"/>
            <a:ext cx="5897880" cy="429768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What else happened on the </a:t>
            </a:r>
            <a:r>
              <a:rPr lang="en-US" sz="4800" dirty="0" smtClean="0">
                <a:solidFill>
                  <a:srgbClr val="CC0099"/>
                </a:solidFill>
              </a:rPr>
              <a:t>2</a:t>
            </a:r>
            <a:r>
              <a:rPr lang="en-US" sz="4800" baseline="30000" dirty="0" smtClean="0">
                <a:solidFill>
                  <a:srgbClr val="CC0099"/>
                </a:solidFill>
              </a:rPr>
              <a:t>nd</a:t>
            </a:r>
            <a:r>
              <a:rPr lang="en-US" sz="4800" dirty="0" smtClean="0">
                <a:solidFill>
                  <a:srgbClr val="CC0099"/>
                </a:solidFill>
              </a:rPr>
              <a:t> cycle </a:t>
            </a:r>
            <a:r>
              <a:rPr lang="en-US" sz="4800" dirty="0" smtClean="0">
                <a:solidFill>
                  <a:schemeClr val="accent2"/>
                </a:solidFill>
              </a:rPr>
              <a:t/>
            </a:r>
            <a:br>
              <a:rPr lang="en-US" sz="4800" dirty="0" smtClean="0">
                <a:solidFill>
                  <a:schemeClr val="accent2"/>
                </a:solidFill>
              </a:rPr>
            </a:br>
            <a:r>
              <a:rPr lang="en-US" sz="4800" dirty="0" smtClean="0">
                <a:solidFill>
                  <a:schemeClr val="accent2"/>
                </a:solidFill>
              </a:rPr>
              <a:t>of the month?</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#8</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43200" y="440358"/>
            <a:ext cx="8944210"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Next Point to Consider</a:t>
            </a:r>
            <a:endParaRPr lang="en-US" sz="4800" dirty="0">
              <a:ln>
                <a:solidFill>
                  <a:srgbClr val="0000CC"/>
                </a:solidFill>
              </a:ln>
              <a:solidFill>
                <a:srgbClr val="FF0066"/>
              </a:solidFill>
              <a:latin typeface="Segoe Print" pitchFamily="2" charset="0"/>
            </a:endParaRPr>
          </a:p>
        </p:txBody>
      </p:sp>
      <p:pic>
        <p:nvPicPr>
          <p:cNvPr id="2050" name="Picture 2" descr="C:\Users\Rae\Desktop\saul's sp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0620" y="2113280"/>
            <a:ext cx="3040380" cy="386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67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par>
                                <p:cTn id="8" presetID="4" presetClass="entr" presetSubtype="32" fill="hold" nodeType="withEffect">
                                  <p:stCondLst>
                                    <p:cond delay="2000"/>
                                  </p:stCondLst>
                                  <p:childTnLst>
                                    <p:set>
                                      <p:cBhvr>
                                        <p:cTn id="9" dur="1" fill="hold">
                                          <p:stCondLst>
                                            <p:cond delay="0"/>
                                          </p:stCondLst>
                                        </p:cTn>
                                        <p:tgtEl>
                                          <p:spTgt spid="2050"/>
                                        </p:tgtEl>
                                        <p:attrNameLst>
                                          <p:attrName>style.visibility</p:attrName>
                                        </p:attrNameLst>
                                      </p:cBhvr>
                                      <p:to>
                                        <p:strVal val="visible"/>
                                      </p:to>
                                    </p:set>
                                    <p:animEffect transition="in" filter="box(out)">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137" y="94901"/>
            <a:ext cx="9509760" cy="667099"/>
          </a:xfrm>
          <a:gradFill>
            <a:gsLst>
              <a:gs pos="0">
                <a:srgbClr val="CC0099"/>
              </a:gs>
              <a:gs pos="74000">
                <a:schemeClr val="accent1">
                  <a:lumMod val="45000"/>
                  <a:lumOff val="55000"/>
                </a:schemeClr>
              </a:gs>
              <a:gs pos="83000">
                <a:schemeClr val="accent1">
                  <a:lumMod val="45000"/>
                  <a:lumOff val="55000"/>
                </a:schemeClr>
              </a:gs>
              <a:gs pos="100000">
                <a:schemeClr val="accent1">
                  <a:lumMod val="30000"/>
                  <a:lumOff val="70000"/>
                </a:schemeClr>
              </a:gs>
            </a:gsLst>
            <a:lin ang="15600000" scaled="0"/>
          </a:gradFill>
          <a:scene3d>
            <a:camera prst="orthographicFront"/>
            <a:lightRig rig="threePt" dir="t"/>
          </a:scene3d>
          <a:sp3d>
            <a:bevelT w="152400" h="50800" prst="softRound"/>
          </a:sp3d>
        </p:spPr>
        <p:txBody>
          <a:bodyPr>
            <a:normAutofit fontScale="90000"/>
            <a:sp3d extrusionH="57150">
              <a:bevelT w="38100" h="38100"/>
            </a:sp3d>
          </a:bodyPr>
          <a:lstStyle/>
          <a:p>
            <a:pPr algn="ctr"/>
            <a:r>
              <a:rPr lang="en-US" b="1" i="1" dirty="0" smtClean="0">
                <a:ln>
                  <a:solidFill>
                    <a:schemeClr val="accent1"/>
                  </a:solidFill>
                </a:ln>
                <a:solidFill>
                  <a:schemeClr val="bg1"/>
                </a:solidFill>
                <a:latin typeface="Comic Sans MS" panose="030F0702030302020204" pitchFamily="66" charset="0"/>
              </a:rPr>
              <a:t>Saul’s spear is hurled</a:t>
            </a:r>
            <a:endParaRPr lang="en-US" b="1" i="1" dirty="0">
              <a:ln>
                <a:solidFill>
                  <a:schemeClr val="accent1"/>
                </a:solidFill>
              </a:ln>
              <a:solidFill>
                <a:schemeClr val="bg1"/>
              </a:solidFill>
              <a:latin typeface="Comic Sans MS" panose="030F0702030302020204" pitchFamily="66" charset="0"/>
            </a:endParaRPr>
          </a:p>
        </p:txBody>
      </p:sp>
      <p:sp>
        <p:nvSpPr>
          <p:cNvPr id="3" name="Content Placeholder 2"/>
          <p:cNvSpPr>
            <a:spLocks noGrp="1"/>
          </p:cNvSpPr>
          <p:nvPr>
            <p:ph idx="1"/>
          </p:nvPr>
        </p:nvSpPr>
        <p:spPr>
          <a:xfrm>
            <a:off x="969818" y="762000"/>
            <a:ext cx="10820400" cy="6096000"/>
          </a:xfrm>
        </p:spPr>
        <p:txBody>
          <a:bodyPr>
            <a:scene3d>
              <a:camera prst="orthographicFront"/>
              <a:lightRig rig="threePt" dir="t"/>
            </a:scene3d>
            <a:sp3d extrusionH="57150">
              <a:bevelT w="38100" h="38100"/>
            </a:sp3d>
          </a:bodyPr>
          <a:lstStyle/>
          <a:p>
            <a:pPr marL="0" lvl="0" indent="0">
              <a:lnSpc>
                <a:spcPct val="115000"/>
              </a:lnSpc>
              <a:spcBef>
                <a:spcPts val="0"/>
              </a:spcBef>
              <a:spcAft>
                <a:spcPts val="1000"/>
              </a:spcAft>
              <a:buClr>
                <a:srgbClr val="171312"/>
              </a:buClr>
              <a:buNone/>
            </a:pPr>
            <a:r>
              <a:rPr lang="en-US" sz="2800" dirty="0">
                <a:solidFill>
                  <a:srgbClr val="000000"/>
                </a:solidFill>
                <a:ea typeface="Calibri" panose="020F0502020204030204" pitchFamily="34" charset="0"/>
                <a:cs typeface="Times New Roman" panose="02020603050405020304" pitchFamily="18" charset="0"/>
              </a:rPr>
              <a:t>In </a:t>
            </a:r>
            <a:r>
              <a:rPr lang="en-US" sz="2800" dirty="0">
                <a:solidFill>
                  <a:srgbClr val="00B050"/>
                </a:solidFill>
                <a:ea typeface="Calibri" panose="020F0502020204030204" pitchFamily="34" charset="0"/>
                <a:cs typeface="Times New Roman" panose="02020603050405020304" pitchFamily="18" charset="0"/>
              </a:rPr>
              <a:t>1 </a:t>
            </a:r>
            <a:r>
              <a:rPr lang="en-US" sz="2800" dirty="0" smtClean="0">
                <a:solidFill>
                  <a:srgbClr val="00B050"/>
                </a:solidFill>
                <a:ea typeface="Calibri" panose="020F0502020204030204" pitchFamily="34" charset="0"/>
                <a:cs typeface="Times New Roman" panose="02020603050405020304" pitchFamily="18" charset="0"/>
              </a:rPr>
              <a:t>Sam </a:t>
            </a:r>
            <a:r>
              <a:rPr lang="en-US" sz="2800" dirty="0">
                <a:solidFill>
                  <a:srgbClr val="00B050"/>
                </a:solidFill>
                <a:ea typeface="Calibri" panose="020F0502020204030204" pitchFamily="34" charset="0"/>
                <a:cs typeface="Times New Roman" panose="02020603050405020304" pitchFamily="18" charset="0"/>
              </a:rPr>
              <a:t>20:28 – 32</a:t>
            </a:r>
            <a:r>
              <a:rPr lang="en-US" sz="2800" dirty="0">
                <a:solidFill>
                  <a:prstClr val="black"/>
                </a:solidFill>
                <a:ea typeface="Calibri" panose="020F0502020204030204" pitchFamily="34" charset="0"/>
                <a:cs typeface="Times New Roman" panose="02020603050405020304" pitchFamily="18" charset="0"/>
              </a:rPr>
              <a:t> is </a:t>
            </a:r>
            <a:r>
              <a:rPr lang="en-US" sz="2800" dirty="0">
                <a:solidFill>
                  <a:srgbClr val="000000"/>
                </a:solidFill>
                <a:ea typeface="Calibri" panose="020F0502020204030204" pitchFamily="34" charset="0"/>
                <a:cs typeface="Times New Roman" panose="02020603050405020304" pitchFamily="18" charset="0"/>
              </a:rPr>
              <a:t>the explanation given by Jonathan to Saul for David’s absence which turned very ugly on the account of the jealousy </a:t>
            </a:r>
            <a:r>
              <a:rPr lang="en-US" sz="2800" dirty="0" smtClean="0">
                <a:solidFill>
                  <a:srgbClr val="000000"/>
                </a:solidFill>
                <a:ea typeface="Calibri" panose="020F0502020204030204" pitchFamily="34" charset="0"/>
                <a:cs typeface="Times New Roman" panose="02020603050405020304" pitchFamily="18" charset="0"/>
              </a:rPr>
              <a:t/>
            </a:r>
            <a:br>
              <a:rPr lang="en-US" sz="2800" dirty="0" smtClean="0">
                <a:solidFill>
                  <a:srgbClr val="000000"/>
                </a:solidFill>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of </a:t>
            </a:r>
            <a:r>
              <a:rPr lang="en-US" sz="2800" dirty="0">
                <a:solidFill>
                  <a:srgbClr val="000000"/>
                </a:solidFill>
                <a:ea typeface="Calibri" panose="020F0502020204030204" pitchFamily="34" charset="0"/>
                <a:cs typeface="Times New Roman" panose="02020603050405020304" pitchFamily="18" charset="0"/>
              </a:rPr>
              <a:t>Saul. </a:t>
            </a:r>
            <a:r>
              <a:rPr lang="en-US" sz="2800" dirty="0" smtClean="0">
                <a:solidFill>
                  <a:srgbClr val="000000"/>
                </a:solidFill>
                <a:ea typeface="Calibri" panose="020F0502020204030204" pitchFamily="34" charset="0"/>
                <a:cs typeface="Times New Roman" panose="02020603050405020304" pitchFamily="18" charset="0"/>
              </a:rPr>
              <a:t> Saul violently </a:t>
            </a:r>
            <a:r>
              <a:rPr lang="en-US" sz="2800" dirty="0">
                <a:solidFill>
                  <a:srgbClr val="000000"/>
                </a:solidFill>
                <a:ea typeface="Calibri" panose="020F0502020204030204" pitchFamily="34" charset="0"/>
                <a:cs typeface="Times New Roman" panose="02020603050405020304" pitchFamily="18" charset="0"/>
              </a:rPr>
              <a:t>tried to impale Jonathan with a lethal spear!</a:t>
            </a:r>
          </a:p>
          <a:p>
            <a:pPr marL="0" lvl="0" indent="0">
              <a:lnSpc>
                <a:spcPct val="115000"/>
              </a:lnSpc>
              <a:spcBef>
                <a:spcPts val="0"/>
              </a:spcBef>
              <a:spcAft>
                <a:spcPts val="600"/>
              </a:spcAft>
              <a:buClr>
                <a:srgbClr val="171312"/>
              </a:buClr>
              <a:buNone/>
            </a:pPr>
            <a:r>
              <a:rPr lang="en-US" sz="2800" dirty="0">
                <a:solidFill>
                  <a:srgbClr val="008080"/>
                </a:solidFill>
                <a:latin typeface="Georgia" panose="02040502050405020303" pitchFamily="18" charset="0"/>
                <a:ea typeface="Calibri" panose="020F0502020204030204" pitchFamily="34" charset="0"/>
                <a:cs typeface="Georgia" panose="02040502050405020303" pitchFamily="18" charset="0"/>
              </a:rPr>
              <a:t>1 Sam </a:t>
            </a:r>
            <a:r>
              <a:rPr lang="en-US" sz="28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20:33  </a:t>
            </a:r>
            <a:r>
              <a:rPr lang="en-US" sz="2800" dirty="0" smtClean="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At </a:t>
            </a:r>
            <a:r>
              <a:rPr lang="en-US" sz="2800" dirty="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that, </a:t>
            </a:r>
            <a:r>
              <a:rPr lang="en-US" sz="2800" u="sng" dirty="0" err="1">
                <a:solidFill>
                  <a:srgbClr val="9900CC"/>
                </a:solidFill>
                <a:latin typeface="Georgia" panose="02040502050405020303" pitchFamily="18" charset="0"/>
                <a:ea typeface="Calibri" panose="020F0502020204030204" pitchFamily="34" charset="0"/>
                <a:cs typeface="Georgia" panose="02040502050405020303" pitchFamily="18" charset="0"/>
              </a:rPr>
              <a:t>Sha’ul</a:t>
            </a:r>
            <a:r>
              <a:rPr lang="en-US" sz="2800" u="sng" dirty="0">
                <a:solidFill>
                  <a:srgbClr val="9900CC"/>
                </a:solidFill>
                <a:latin typeface="Georgia" panose="02040502050405020303" pitchFamily="18" charset="0"/>
                <a:ea typeface="Calibri" panose="020F0502020204030204" pitchFamily="34" charset="0"/>
                <a:cs typeface="Georgia" panose="02040502050405020303" pitchFamily="18" charset="0"/>
              </a:rPr>
              <a:t> hurled a spear at him</a:t>
            </a:r>
            <a:r>
              <a:rPr lang="en-US" sz="2800" dirty="0">
                <a:solidFill>
                  <a:srgbClr val="9900CC"/>
                </a:solidFill>
                <a:latin typeface="Georgia" panose="02040502050405020303" pitchFamily="18" charset="0"/>
                <a:ea typeface="Calibri" panose="020F0502020204030204" pitchFamily="34" charset="0"/>
                <a:cs typeface="Georgia" panose="02040502050405020303" pitchFamily="18" charset="0"/>
              </a:rPr>
              <a:t> </a:t>
            </a:r>
            <a:r>
              <a:rPr lang="en-US" sz="2800" dirty="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to smite </a:t>
            </a:r>
            <a:r>
              <a:rPr lang="en-US" sz="2800" dirty="0" smtClean="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him. Then </a:t>
            </a:r>
            <a:r>
              <a:rPr lang="en-US" sz="2800" dirty="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	</a:t>
            </a:r>
            <a:r>
              <a:rPr lang="en-US" sz="2800" dirty="0" err="1" smtClean="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Yehonathan</a:t>
            </a:r>
            <a:r>
              <a:rPr lang="en-US" sz="2800" dirty="0" smtClean="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 </a:t>
            </a:r>
            <a:r>
              <a:rPr lang="en-US" sz="2800" dirty="0">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knew that his father had resolved to put </a:t>
            </a:r>
            <a:r>
              <a:rPr lang="en-US" sz="2800" dirty="0" err="1">
                <a:solidFill>
                  <a:schemeClr val="accent6">
                    <a:lumMod val="75000"/>
                  </a:schemeClr>
                </a:solidFill>
                <a:latin typeface="Georgia" panose="02040502050405020303" pitchFamily="18" charset="0"/>
                <a:ea typeface="Calibri" panose="020F0502020204030204" pitchFamily="34" charset="0"/>
                <a:cs typeface="Georgia" panose="02040502050405020303" pitchFamily="18" charset="0"/>
              </a:rPr>
              <a:t>Dawid</a:t>
            </a:r>
            <a:r>
              <a:rPr lang="en-US" sz="2800" dirty="0">
                <a:solidFill>
                  <a:schemeClr val="accent6">
                    <a:lumMod val="75000"/>
                  </a:schemeClr>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
            </a:r>
            <a:b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b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to death</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 </a:t>
            </a:r>
            <a:endParaRPr lang="en-US" sz="28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600"/>
              </a:spcAft>
              <a:buClr>
                <a:srgbClr val="171312"/>
              </a:buClr>
              <a:buNone/>
            </a:pPr>
            <a:r>
              <a:rPr lang="en-US" sz="28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a:t>
            </a:r>
            <a:r>
              <a:rPr lang="en-US" sz="28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20:34</a:t>
            </a:r>
            <a:r>
              <a:rPr lang="en-US" sz="2800" dirty="0" smtClean="0">
                <a:solidFill>
                  <a:srgbClr val="0000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And </a:t>
            </a:r>
            <a:r>
              <a:rPr lang="en-US" sz="2800" dirty="0" err="1">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Yehonathan</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 rose up from the table in the heat of displeasure, </a:t>
            </a: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and </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ate no food the </a:t>
            </a:r>
            <a:r>
              <a:rPr lang="en-US" sz="2800" b="1" i="1" u="dbl" dirty="0">
                <a:solidFill>
                  <a:srgbClr val="FF0066"/>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second day</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 of the month,</a:t>
            </a:r>
            <a:r>
              <a:rPr lang="en-US" sz="2800"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for he was </a:t>
            </a: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grieved </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for </a:t>
            </a:r>
            <a:r>
              <a:rPr lang="en-US" sz="2800" dirty="0" err="1">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Dawid</a:t>
            </a:r>
            <a:r>
              <a:rPr lang="en-US" sz="2800" dirty="0">
                <a:solidFill>
                  <a:schemeClr val="accent6">
                    <a:lumMod val="75000"/>
                  </a:schemeClr>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 because     </a:t>
            </a:r>
            <a:r>
              <a:rPr lang="en-US" sz="2800" dirty="0" smtClean="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his </a:t>
            </a:r>
            <a:r>
              <a:rPr lang="en-US" sz="2800" dirty="0">
                <a:solidFill>
                  <a:schemeClr val="accent6">
                    <a:lumMod val="75000"/>
                  </a:schemeClr>
                </a:solidFill>
                <a:latin typeface="Georgia" panose="02040502050405020303" pitchFamily="18" charset="0"/>
                <a:ea typeface="TITUS Cyberbit Basic" panose="02020603050405020304" pitchFamily="18" charset="0"/>
                <a:cs typeface="Georgia" panose="02040502050405020303" pitchFamily="18" charset="0"/>
              </a:rPr>
              <a:t>father put him to shame. </a:t>
            </a:r>
          </a:p>
          <a:p>
            <a:endParaRPr lang="en-US" dirty="0"/>
          </a:p>
        </p:txBody>
      </p:sp>
      <p:sp>
        <p:nvSpPr>
          <p:cNvPr id="12" name="Slide Number Placeholder 11"/>
          <p:cNvSpPr>
            <a:spLocks noGrp="1"/>
          </p:cNvSpPr>
          <p:nvPr>
            <p:ph type="sldNum" sz="quarter" idx="12"/>
          </p:nvPr>
        </p:nvSpPr>
        <p:spPr>
          <a:xfrm>
            <a:off x="9002712" y="6444963"/>
            <a:ext cx="2819399" cy="345796"/>
          </a:xfrm>
        </p:spPr>
        <p:txBody>
          <a:bodyPr/>
          <a:lstStyle/>
          <a:p>
            <a:fld id="{71766878-3199-4EAB-94E7-2D6D11070E14}" type="slidenum">
              <a:rPr lang="en-US" b="1" smtClean="0">
                <a:solidFill>
                  <a:schemeClr val="tx1"/>
                </a:solidFill>
              </a:rPr>
              <a:t>43</a:t>
            </a:fld>
            <a:endParaRPr lang="en-US" b="1" dirty="0">
              <a:solidFill>
                <a:schemeClr val="tx1"/>
              </a:solidFill>
            </a:endParaRPr>
          </a:p>
        </p:txBody>
      </p:sp>
      <p:grpSp>
        <p:nvGrpSpPr>
          <p:cNvPr id="4" name="Group 3"/>
          <p:cNvGrpSpPr/>
          <p:nvPr/>
        </p:nvGrpSpPr>
        <p:grpSpPr>
          <a:xfrm>
            <a:off x="1625138" y="5842456"/>
            <a:ext cx="9509759" cy="914400"/>
            <a:chOff x="1397726" y="2220686"/>
            <a:chExt cx="9509759" cy="914400"/>
          </a:xfrm>
        </p:grpSpPr>
        <p:sp>
          <p:nvSpPr>
            <p:cNvPr id="5" name="Rectangle 4"/>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Rectangle 5"/>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7" name="Rectangle 6"/>
            <p:cNvSpPr/>
            <p:nvPr/>
          </p:nvSpPr>
          <p:spPr>
            <a:xfrm>
              <a:off x="4114800" y="2220686"/>
              <a:ext cx="1358537" cy="914400"/>
            </a:xfrm>
            <a:prstGeom prst="rect">
              <a:avLst/>
            </a:prstGeom>
            <a:gradFill>
              <a:gsLst>
                <a:gs pos="0">
                  <a:srgbClr val="CC0099"/>
                </a:gs>
                <a:gs pos="74000">
                  <a:srgbClr val="FF0000"/>
                </a:gs>
              </a:gsLst>
              <a:lin ang="15600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smtClean="0">
                  <a:solidFill>
                    <a:srgbClr val="90F1FE"/>
                  </a:solidFill>
                </a:rPr>
                <a:t>2</a:t>
              </a:r>
              <a:endParaRPr lang="en-US" sz="4400" b="1" dirty="0">
                <a:solidFill>
                  <a:srgbClr val="90F1FE"/>
                </a:solidFill>
              </a:endParaRPr>
            </a:p>
          </p:txBody>
        </p:sp>
        <p:sp>
          <p:nvSpPr>
            <p:cNvPr id="8" name="Rectangle 7"/>
            <p:cNvSpPr/>
            <p:nvPr/>
          </p:nvSpPr>
          <p:spPr>
            <a:xfrm>
              <a:off x="5473337"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9" name="Rectangle 8"/>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flipH="1">
            <a:off x="7059287" y="4998027"/>
            <a:ext cx="245522" cy="390139"/>
          </a:xfrm>
          <a:prstGeom prst="line">
            <a:avLst/>
          </a:prstGeom>
          <a:ln w="76200">
            <a:solidFill>
              <a:srgbClr val="CC00FF"/>
            </a:solidFill>
            <a:headEnd type="oval" w="med" len="med"/>
            <a:tailEnd type="oval"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22338" y="5388166"/>
            <a:ext cx="1836948" cy="822967"/>
          </a:xfrm>
          <a:prstGeom prst="straightConnector1">
            <a:avLst/>
          </a:prstGeom>
          <a:noFill/>
          <a:ln w="76200" cap="flat" cmpd="sng" algn="ctr">
            <a:solidFill>
              <a:srgbClr val="CC00FF"/>
            </a:solidFill>
            <a:prstDash val="solid"/>
            <a:headEnd type="oval" w="med" len="med"/>
            <a:tailEnd type="triangle" w="med" len="med"/>
          </a:ln>
          <a:effectLst/>
          <a:scene3d>
            <a:camera prst="orthographicFront"/>
            <a:lightRig rig="threePt" dir="t"/>
          </a:scene3d>
          <a:sp3d>
            <a:bevelT w="101600" prst="riblet"/>
          </a:sp3d>
        </p:spPr>
      </p:cxnSp>
    </p:spTree>
    <p:extLst>
      <p:ext uri="{BB962C8B-B14F-4D97-AF65-F5344CB8AC3E}">
        <p14:creationId xmlns:p14="http://schemas.microsoft.com/office/powerpoint/2010/main" val="2486866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275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500"/>
                                        <p:tgtEl>
                                          <p:spTgt spid="13"/>
                                        </p:tgtEl>
                                      </p:cBhvr>
                                    </p:animEffect>
                                  </p:childTnLst>
                                </p:cTn>
                              </p:par>
                            </p:childTnLst>
                          </p:cTn>
                        </p:par>
                        <p:par>
                          <p:cTn id="18" fill="hold">
                            <p:stCondLst>
                              <p:cond delay="42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44</a:t>
            </a:fld>
            <a:endParaRPr lang="en-US" b="1" dirty="0">
              <a:solidFill>
                <a:schemeClr val="bg1"/>
              </a:solidFill>
            </a:endParaRPr>
          </a:p>
        </p:txBody>
      </p:sp>
      <p:sp>
        <p:nvSpPr>
          <p:cNvPr id="7" name="Content Placeholder 2"/>
          <p:cNvSpPr txBox="1">
            <a:spLocks/>
          </p:cNvSpPr>
          <p:nvPr/>
        </p:nvSpPr>
        <p:spPr>
          <a:xfrm>
            <a:off x="2542958" y="1792474"/>
            <a:ext cx="5763740" cy="420624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err="1" smtClean="0">
                <a:solidFill>
                  <a:schemeClr val="accent2"/>
                </a:solidFill>
              </a:rPr>
              <a:t>wHat</a:t>
            </a:r>
            <a:r>
              <a:rPr lang="en-US" sz="4800" dirty="0" smtClean="0">
                <a:solidFill>
                  <a:schemeClr val="accent2"/>
                </a:solidFill>
              </a:rPr>
              <a:t> is recorded as Jonathan’s next move?  </a:t>
            </a:r>
          </a:p>
        </p:txBody>
      </p:sp>
      <p:sp>
        <p:nvSpPr>
          <p:cNvPr id="9" name="TextBox 8"/>
          <p:cNvSpPr txBox="1"/>
          <p:nvPr/>
        </p:nvSpPr>
        <p:spPr>
          <a:xfrm>
            <a:off x="-457200"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#9</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601283" y="440358"/>
            <a:ext cx="9228044"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 Yahuah’s Command</a:t>
            </a:r>
            <a:endParaRPr lang="en-US" sz="4800" dirty="0">
              <a:ln>
                <a:solidFill>
                  <a:srgbClr val="0000CC"/>
                </a:solidFill>
              </a:ln>
              <a:solidFill>
                <a:srgbClr val="FF0066"/>
              </a:solidFill>
              <a:latin typeface="Segoe Print" pitchFamily="2" charset="0"/>
            </a:endParaRPr>
          </a:p>
        </p:txBody>
      </p:sp>
      <p:pic>
        <p:nvPicPr>
          <p:cNvPr id="4099" name="Picture 3" descr="C:\Users\Rae\Desktop\David-and-Jonathan-D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375" y="1755766"/>
            <a:ext cx="3422035" cy="4455819"/>
          </a:xfrm>
          <a:prstGeom prst="ellipse">
            <a:avLst/>
          </a:prstGeom>
          <a:ln w="190500" cap="rnd">
            <a:solidFill>
              <a:srgbClr val="C8C6BD"/>
            </a:solidFill>
            <a:prstDash val="solid"/>
          </a:ln>
          <a:effectLst>
            <a:outerShdw blurRad="50800" dist="38100" dir="5400000" algn="t"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93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72" y="6512455"/>
            <a:ext cx="482198" cy="299845"/>
          </a:xfrm>
        </p:spPr>
        <p:txBody>
          <a:bodyPr/>
          <a:lstStyle/>
          <a:p>
            <a:fld id="{71766878-3199-4EAB-94E7-2D6D11070E14}" type="slidenum">
              <a:rPr lang="en-US" b="1" smtClean="0">
                <a:solidFill>
                  <a:schemeClr val="tx1"/>
                </a:solidFill>
              </a:rPr>
              <a:t>45</a:t>
            </a:fld>
            <a:endParaRPr lang="en-US" b="1" dirty="0">
              <a:solidFill>
                <a:schemeClr val="tx1"/>
              </a:solidFill>
            </a:endParaRPr>
          </a:p>
        </p:txBody>
      </p:sp>
      <p:sp>
        <p:nvSpPr>
          <p:cNvPr id="11" name="Rectangle 10"/>
          <p:cNvSpPr/>
          <p:nvPr/>
        </p:nvSpPr>
        <p:spPr>
          <a:xfrm>
            <a:off x="2459366" y="-1949054"/>
            <a:ext cx="9228044" cy="10433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 Yahuah’s Command</a:t>
            </a:r>
            <a:endParaRPr lang="en-US" sz="4800" dirty="0">
              <a:ln>
                <a:solidFill>
                  <a:srgbClr val="0000CC"/>
                </a:solidFill>
              </a:ln>
              <a:solidFill>
                <a:srgbClr val="FF0066"/>
              </a:solidFill>
              <a:latin typeface="Segoe Print" pitchFamily="2" charset="0"/>
            </a:endParaRPr>
          </a:p>
        </p:txBody>
      </p:sp>
      <p:sp>
        <p:nvSpPr>
          <p:cNvPr id="10" name="Content Placeholder 2"/>
          <p:cNvSpPr txBox="1">
            <a:spLocks/>
          </p:cNvSpPr>
          <p:nvPr/>
        </p:nvSpPr>
        <p:spPr>
          <a:xfrm>
            <a:off x="345440" y="185909"/>
            <a:ext cx="8627798" cy="6188640"/>
          </a:xfrm>
          <a:prstGeom prst="rect">
            <a:avLst/>
          </a:prstGeom>
          <a:ln>
            <a:noFill/>
            <a:prstDash val="sysDot"/>
          </a:ln>
        </p:spPr>
        <p:txBody>
          <a:bodyPr vert="horz" lIns="91440" tIns="45720" rIns="91440" bIns="45720" rtlCol="0">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nSpc>
                <a:spcPct val="100000"/>
              </a:lnSpc>
              <a:spcBef>
                <a:spcPts val="0"/>
              </a:spcBef>
              <a:spcAft>
                <a:spcPts val="2400"/>
              </a:spcAft>
              <a:buClr>
                <a:srgbClr val="171312"/>
              </a:buClr>
              <a:buFont typeface="Arial" panose="020B0604020202020204" pitchFamily="34" charset="0"/>
              <a:buNone/>
            </a:pPr>
            <a:r>
              <a:rPr lang="en-US" sz="4800" b="1" dirty="0" smtClean="0">
                <a:ln w="28575">
                  <a:solidFill>
                    <a:srgbClr val="0000CC"/>
                  </a:solidFill>
                </a:ln>
                <a:solidFill>
                  <a:srgbClr val="FF00FF"/>
                </a:solidFill>
                <a:effectLst>
                  <a:glow rad="317500">
                    <a:srgbClr val="90F1FE"/>
                  </a:glow>
                </a:effectLst>
              </a:rPr>
              <a:t>Point – 9 </a:t>
            </a:r>
            <a:r>
              <a:rPr lang="en-US" sz="3600" b="1" dirty="0" smtClean="0">
                <a:ln w="28575">
                  <a:solidFill>
                    <a:srgbClr val="0000CC"/>
                  </a:solidFill>
                </a:ln>
                <a:solidFill>
                  <a:srgbClr val="FF00FF"/>
                </a:solidFill>
                <a:effectLst>
                  <a:glow rad="317500">
                    <a:srgbClr val="90F1FE"/>
                  </a:glow>
                </a:effectLst>
              </a:rPr>
              <a:t>(</a:t>
            </a:r>
            <a:r>
              <a:rPr lang="en-US" sz="3600" b="1" dirty="0" err="1" smtClean="0">
                <a:ln w="28575">
                  <a:solidFill>
                    <a:srgbClr val="0000CC"/>
                  </a:solidFill>
                </a:ln>
                <a:solidFill>
                  <a:srgbClr val="FF00FF"/>
                </a:solidFill>
                <a:effectLst>
                  <a:glow rad="317500">
                    <a:srgbClr val="90F1FE"/>
                  </a:glow>
                </a:effectLst>
              </a:rPr>
              <a:t>con’t</a:t>
            </a:r>
            <a:r>
              <a:rPr lang="en-US" sz="3600" b="1" dirty="0" smtClean="0">
                <a:ln w="28575">
                  <a:solidFill>
                    <a:srgbClr val="0000CC"/>
                  </a:solidFill>
                </a:ln>
                <a:solidFill>
                  <a:srgbClr val="FF00FF"/>
                </a:solidFill>
                <a:effectLst>
                  <a:glow rad="317500">
                    <a:srgbClr val="90F1FE"/>
                  </a:glow>
                </a:effectLst>
              </a:rPr>
              <a:t>)</a:t>
            </a:r>
            <a:endParaRPr lang="en-US" sz="4800" b="1" dirty="0" smtClean="0">
              <a:ln w="28575">
                <a:solidFill>
                  <a:srgbClr val="0000CC"/>
                </a:solidFill>
              </a:ln>
              <a:solidFill>
                <a:srgbClr val="FF00FF"/>
              </a:solidFill>
              <a:effectLst>
                <a:glow rad="317500">
                  <a:srgbClr val="90F1FE"/>
                </a:glow>
              </a:effectLst>
            </a:endParaRPr>
          </a:p>
          <a:p>
            <a:pPr marL="0" indent="0">
              <a:lnSpc>
                <a:spcPct val="100000"/>
              </a:lnSpc>
              <a:spcBef>
                <a:spcPts val="0"/>
              </a:spcBef>
              <a:spcAft>
                <a:spcPts val="2400"/>
              </a:spcAft>
              <a:buClr>
                <a:srgbClr val="171312"/>
              </a:buClr>
              <a:buFont typeface="Arial" panose="020B0604020202020204" pitchFamily="34" charset="0"/>
              <a:buNone/>
            </a:pPr>
            <a:r>
              <a:rPr lang="en-US" sz="4800" dirty="0" smtClean="0">
                <a:solidFill>
                  <a:srgbClr val="008080"/>
                </a:solidFill>
              </a:rPr>
              <a:t>The Scriptures </a:t>
            </a:r>
            <a:br>
              <a:rPr lang="en-US" sz="4800" dirty="0" smtClean="0">
                <a:solidFill>
                  <a:srgbClr val="008080"/>
                </a:solidFill>
              </a:rPr>
            </a:br>
            <a:r>
              <a:rPr lang="en-US" sz="4800" dirty="0" smtClean="0">
                <a:solidFill>
                  <a:srgbClr val="008080"/>
                </a:solidFill>
              </a:rPr>
              <a:t>record that </a:t>
            </a:r>
            <a:br>
              <a:rPr lang="en-US" sz="4800" dirty="0" smtClean="0">
                <a:solidFill>
                  <a:srgbClr val="008080"/>
                </a:solidFill>
              </a:rPr>
            </a:br>
            <a:r>
              <a:rPr lang="en-US" sz="4800" dirty="0" smtClean="0">
                <a:solidFill>
                  <a:srgbClr val="008080"/>
                </a:solidFill>
              </a:rPr>
              <a:t>Jonathan  </a:t>
            </a:r>
            <a:br>
              <a:rPr lang="en-US" sz="4800" dirty="0" smtClean="0">
                <a:solidFill>
                  <a:srgbClr val="008080"/>
                </a:solidFill>
              </a:rPr>
            </a:br>
            <a:r>
              <a:rPr lang="en-US" sz="4800" dirty="0" smtClean="0">
                <a:solidFill>
                  <a:srgbClr val="008080"/>
                </a:solidFill>
              </a:rPr>
              <a:t>went out into </a:t>
            </a:r>
            <a:br>
              <a:rPr lang="en-US" sz="4800" dirty="0" smtClean="0">
                <a:solidFill>
                  <a:srgbClr val="008080"/>
                </a:solidFill>
              </a:rPr>
            </a:br>
            <a:r>
              <a:rPr lang="en-US" sz="4800" dirty="0" smtClean="0">
                <a:solidFill>
                  <a:srgbClr val="008080"/>
                </a:solidFill>
              </a:rPr>
              <a:t>the field at the</a:t>
            </a:r>
            <a:br>
              <a:rPr lang="en-US" sz="4800" dirty="0" smtClean="0">
                <a:solidFill>
                  <a:srgbClr val="008080"/>
                </a:solidFill>
              </a:rPr>
            </a:br>
            <a:r>
              <a:rPr lang="en-US" sz="4800" dirty="0" smtClean="0">
                <a:solidFill>
                  <a:srgbClr val="008080"/>
                </a:solidFill>
              </a:rPr>
              <a:t>appointed time</a:t>
            </a:r>
            <a:endParaRPr lang="en-US" sz="4800" dirty="0">
              <a:solidFill>
                <a:srgbClr val="008080"/>
              </a:solidFill>
            </a:endParaRPr>
          </a:p>
        </p:txBody>
      </p:sp>
      <p:sp>
        <p:nvSpPr>
          <p:cNvPr id="12" name="Rectangle 11"/>
          <p:cNvSpPr/>
          <p:nvPr/>
        </p:nvSpPr>
        <p:spPr>
          <a:xfrm>
            <a:off x="6201010" y="5897167"/>
            <a:ext cx="5486400" cy="532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800" dirty="0">
                <a:ln>
                  <a:solidFill>
                    <a:srgbClr val="0000CC"/>
                  </a:solidFill>
                </a:ln>
                <a:solidFill>
                  <a:srgbClr val="FF00FF"/>
                </a:solidFill>
                <a:effectLst>
                  <a:glow rad="127000">
                    <a:srgbClr val="FFFF00"/>
                  </a:glow>
                </a:effectLst>
                <a:latin typeface="Arial Rounded MT Bold" pitchFamily="34" charset="0"/>
              </a:rPr>
              <a:t>t</a:t>
            </a:r>
            <a:r>
              <a:rPr lang="en-US" sz="4800" dirty="0" smtClean="0">
                <a:ln>
                  <a:solidFill>
                    <a:srgbClr val="0000CC"/>
                  </a:solidFill>
                </a:ln>
                <a:solidFill>
                  <a:srgbClr val="FF00FF"/>
                </a:solidFill>
                <a:effectLst>
                  <a:glow rad="127000">
                    <a:srgbClr val="FFFF00"/>
                  </a:glow>
                </a:effectLst>
                <a:latin typeface="Arial Rounded MT Bold" pitchFamily="34" charset="0"/>
              </a:rPr>
              <a:t>he next </a:t>
            </a:r>
            <a:r>
              <a:rPr lang="en-US" sz="4800" dirty="0">
                <a:ln>
                  <a:solidFill>
                    <a:srgbClr val="0000CC"/>
                  </a:solidFill>
                </a:ln>
                <a:solidFill>
                  <a:srgbClr val="FF00FF"/>
                </a:solidFill>
                <a:effectLst>
                  <a:glow rad="127000">
                    <a:srgbClr val="FFFF00"/>
                  </a:glow>
                </a:effectLst>
                <a:latin typeface="Arial Rounded MT Bold" pitchFamily="34" charset="0"/>
              </a:rPr>
              <a:t>morning.</a:t>
            </a:r>
            <a:endParaRPr lang="en-US" dirty="0">
              <a:ln>
                <a:solidFill>
                  <a:srgbClr val="0000CC"/>
                </a:solidFill>
              </a:ln>
              <a:effectLst>
                <a:glow rad="127000">
                  <a:srgbClr val="FFFF00"/>
                </a:glow>
              </a:effectLst>
              <a:latin typeface="Arial Rounded MT Bold" pitchFamily="34" charset="0"/>
            </a:endParaRPr>
          </a:p>
        </p:txBody>
      </p:sp>
      <p:sp>
        <p:nvSpPr>
          <p:cNvPr id="13" name="Bent Arrow 12"/>
          <p:cNvSpPr/>
          <p:nvPr/>
        </p:nvSpPr>
        <p:spPr>
          <a:xfrm rot="5400000">
            <a:off x="7245055" y="3888215"/>
            <a:ext cx="2564987" cy="1349016"/>
          </a:xfrm>
          <a:prstGeom prst="bentArrow">
            <a:avLst>
              <a:gd name="adj1" fmla="val 10365"/>
              <a:gd name="adj2" fmla="val 31830"/>
              <a:gd name="adj3" fmla="val 48416"/>
              <a:gd name="adj4" fmla="val 40823"/>
            </a:avLst>
          </a:prstGeom>
          <a:solidFill>
            <a:srgbClr val="CC0099"/>
          </a:solidFill>
          <a:ln w="57150">
            <a:noFill/>
            <a:prstDash val="solid"/>
            <a:miter lim="800000"/>
          </a:ln>
          <a:effectLst>
            <a:glow rad="127000">
              <a:srgbClr val="90F1FE"/>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9" name="Picture 3" descr="C:\Users\Rae\Desktop\David-and-Jonathan-D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006" y="1099400"/>
            <a:ext cx="3422035" cy="4455819"/>
          </a:xfrm>
          <a:prstGeom prst="ellipse">
            <a:avLst/>
          </a:prstGeom>
          <a:ln w="190500" cap="rnd">
            <a:solidFill>
              <a:schemeClr val="accent5">
                <a:lumMod val="75000"/>
              </a:schemeClr>
            </a:solidFill>
            <a:prstDash val="solid"/>
          </a:ln>
          <a:effectLst>
            <a:outerShdw blurRad="50800" dist="38100" dir="5400000" algn="t" rotWithShape="0">
              <a:prstClr val="black">
                <a:alpha val="40000"/>
              </a:prstClr>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46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par>
                                <p:cTn id="8" presetID="42" presetClass="entr" presetSubtype="0" fill="hold" grpId="0" nodeType="withEffect">
                                  <p:stCondLst>
                                    <p:cond delay="4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068" y="180305"/>
            <a:ext cx="10650828" cy="6478072"/>
          </a:xfrm>
        </p:spPr>
        <p:txBody>
          <a:bodyPr>
            <a:normAutofit/>
            <a:scene3d>
              <a:camera prst="orthographicFront"/>
              <a:lightRig rig="threePt" dir="t"/>
            </a:scene3d>
            <a:sp3d extrusionH="57150">
              <a:bevelT w="38100" h="38100"/>
            </a:sp3d>
          </a:bodyPr>
          <a:lstStyle/>
          <a:p>
            <a:pPr marL="0" indent="0">
              <a:buNone/>
            </a:pPr>
            <a:r>
              <a:rPr lang="en-US" sz="4800" dirty="0" smtClean="0">
                <a:ln>
                  <a:solidFill>
                    <a:srgbClr val="FF0066"/>
                  </a:solidFill>
                </a:ln>
                <a:solidFill>
                  <a:srgbClr val="CC00FF"/>
                </a:solidFill>
                <a:effectLst>
                  <a:glow rad="190500">
                    <a:srgbClr val="FFFF00"/>
                  </a:glow>
                </a:effectLst>
              </a:rPr>
              <a:t>Question:</a:t>
            </a:r>
          </a:p>
          <a:p>
            <a:pPr marL="0" indent="0">
              <a:buNone/>
            </a:pPr>
            <a:r>
              <a:rPr lang="en-US" sz="4800" dirty="0" smtClean="0">
                <a:solidFill>
                  <a:srgbClr val="CC00FF"/>
                </a:solidFill>
              </a:rPr>
              <a:t>How many cycles from the </a:t>
            </a:r>
            <a:r>
              <a:rPr lang="en-US" sz="4800" dirty="0" smtClean="0">
                <a:solidFill>
                  <a:srgbClr val="008080"/>
                </a:solidFill>
              </a:rPr>
              <a:t>New Month Cycle</a:t>
            </a:r>
            <a:r>
              <a:rPr lang="en-US" sz="4800" dirty="0" smtClean="0">
                <a:solidFill>
                  <a:srgbClr val="CC00FF"/>
                </a:solidFill>
              </a:rPr>
              <a:t> did Jonathan tell David he would return to the field?</a:t>
            </a:r>
          </a:p>
          <a:p>
            <a:pPr marL="0" indent="0">
              <a:buNone/>
            </a:pPr>
            <a:endParaRPr lang="en-US" sz="4800" dirty="0">
              <a:solidFill>
                <a:srgbClr val="CC00FF"/>
              </a:solidFill>
            </a:endParaRPr>
          </a:p>
          <a:p>
            <a:pPr marL="0" indent="0">
              <a:buNone/>
            </a:pPr>
            <a:r>
              <a:rPr lang="en-US" sz="4800" dirty="0" smtClean="0">
                <a:solidFill>
                  <a:srgbClr val="009999"/>
                </a:solidFill>
              </a:rPr>
              <a:t>1 Sam 20:19 –</a:t>
            </a:r>
          </a:p>
          <a:p>
            <a:pPr marL="0" indent="0" algn="ctr">
              <a:buNone/>
            </a:pPr>
            <a:r>
              <a:rPr lang="en-US" sz="4800" b="1" i="1" dirty="0" smtClean="0">
                <a:solidFill>
                  <a:srgbClr val="00B050"/>
                </a:solidFill>
                <a:latin typeface="Georgia" panose="02040502050405020303" pitchFamily="18" charset="0"/>
              </a:rPr>
              <a:t>And on the </a:t>
            </a:r>
            <a:r>
              <a:rPr lang="en-US" sz="4800" b="1" i="1" u="sng" dirty="0" smtClean="0">
                <a:solidFill>
                  <a:srgbClr val="FF0066"/>
                </a:solidFill>
                <a:latin typeface="Georgia" panose="02040502050405020303" pitchFamily="18" charset="0"/>
              </a:rPr>
              <a:t>third</a:t>
            </a:r>
            <a:r>
              <a:rPr lang="en-US" sz="4800" b="1" i="1" dirty="0" smtClean="0">
                <a:solidFill>
                  <a:srgbClr val="00B050"/>
                </a:solidFill>
                <a:latin typeface="Georgia" panose="02040502050405020303" pitchFamily="18" charset="0"/>
              </a:rPr>
              <a:t> day...</a:t>
            </a:r>
            <a:endParaRPr lang="en-US" sz="4800" b="1" i="1" dirty="0">
              <a:solidFill>
                <a:srgbClr val="00B050"/>
              </a:solidFill>
              <a:latin typeface="Georgia" panose="02040502050405020303" pitchFamily="18" charset="0"/>
            </a:endParaRPr>
          </a:p>
        </p:txBody>
      </p:sp>
      <p:sp>
        <p:nvSpPr>
          <p:cNvPr id="2" name="Slide Number Placeholder 1"/>
          <p:cNvSpPr>
            <a:spLocks noGrp="1"/>
          </p:cNvSpPr>
          <p:nvPr>
            <p:ph type="sldNum" sz="quarter" idx="12"/>
          </p:nvPr>
        </p:nvSpPr>
        <p:spPr>
          <a:xfrm>
            <a:off x="9018225" y="6430764"/>
            <a:ext cx="2819399" cy="345796"/>
          </a:xfrm>
        </p:spPr>
        <p:txBody>
          <a:bodyPr/>
          <a:lstStyle/>
          <a:p>
            <a:fld id="{71766878-3199-4EAB-94E7-2D6D11070E14}" type="slidenum">
              <a:rPr lang="en-US" b="1" smtClean="0">
                <a:solidFill>
                  <a:schemeClr val="tx1"/>
                </a:solidFill>
              </a:rPr>
              <a:t>46</a:t>
            </a:fld>
            <a:endParaRPr lang="en-US" b="1" dirty="0">
              <a:solidFill>
                <a:schemeClr val="tx1"/>
              </a:solidFill>
            </a:endParaRPr>
          </a:p>
        </p:txBody>
      </p:sp>
      <p:sp>
        <p:nvSpPr>
          <p:cNvPr id="4" name="Lightning Bolt 3"/>
          <p:cNvSpPr/>
          <p:nvPr/>
        </p:nvSpPr>
        <p:spPr>
          <a:xfrm rot="5050580">
            <a:off x="6822654" y="3341647"/>
            <a:ext cx="2388769" cy="2185894"/>
          </a:xfrm>
          <a:prstGeom prst="lightningBolt">
            <a:avLst/>
          </a:prstGeom>
          <a:solidFill>
            <a:srgbClr val="66CCFF"/>
          </a:solidFill>
          <a:ln w="76200">
            <a:solidFill>
              <a:srgbClr val="FF0066"/>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8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3">
                                            <p:txEl>
                                              <p:pRg st="3" end="3"/>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3">
                                            <p:txEl>
                                              <p:pRg st="4" end="4"/>
                                            </p:txEl>
                                          </p:spTgt>
                                        </p:tgtEl>
                                        <p:attrNameLst>
                                          <p:attrName>ppt_y</p:attrName>
                                        </p:attrNameLst>
                                      </p:cBhvr>
                                      <p:tavLst>
                                        <p:tav tm="0">
                                          <p:val>
                                            <p:strVal val="0-#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 calcmode="lin" valueType="num">
                                      <p:cBhvr>
                                        <p:cTn id="17" dur="750" fill="hold"/>
                                        <p:tgtEl>
                                          <p:spTgt spid="4"/>
                                        </p:tgtEl>
                                        <p:attrNameLst>
                                          <p:attrName>style.rotation</p:attrName>
                                        </p:attrNameLst>
                                      </p:cBhvr>
                                      <p:tavLst>
                                        <p:tav tm="0">
                                          <p:val>
                                            <p:fltVal val="90"/>
                                          </p:val>
                                        </p:tav>
                                        <p:tav tm="100000">
                                          <p:val>
                                            <p:fltVal val="0"/>
                                          </p:val>
                                        </p:tav>
                                      </p:tavLst>
                                    </p:anim>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30">
          <a:fgClr>
            <a:srgbClr val="CC00FF"/>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9662" y="126008"/>
            <a:ext cx="10775778" cy="795253"/>
          </a:xfrm>
          <a:blipFill dpi="0" rotWithShape="1">
            <a:blip r:embed="rId3">
              <a:extLst>
                <a:ext uri="{28A0092B-C50C-407E-A947-70E740481C1C}">
                  <a14:useLocalDpi xmlns:a14="http://schemas.microsoft.com/office/drawing/2010/main" val="0"/>
                </a:ext>
              </a:extLst>
            </a:blip>
            <a:srcRect/>
            <a:stretch>
              <a:fillRect/>
            </a:stretch>
          </a:blipFill>
          <a:ln w="38100">
            <a:solidFill>
              <a:srgbClr val="CC00FF"/>
            </a:solidFill>
          </a:ln>
          <a:scene3d>
            <a:camera prst="orthographicFront"/>
            <a:lightRig rig="threePt" dir="t"/>
          </a:scene3d>
          <a:sp3d>
            <a:bevelT w="152400" h="50800" prst="softRound"/>
          </a:sp3d>
        </p:spPr>
        <p:txBody>
          <a:bodyPr tIns="9144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FF00FF"/>
                </a:solidFill>
                <a:effectLst>
                  <a:outerShdw blurRad="50800" dist="39000" dir="5460000" algn="tl">
                    <a:srgbClr val="000000">
                      <a:alpha val="38000"/>
                    </a:srgbClr>
                  </a:outerShdw>
                </a:effectLst>
                <a:latin typeface="Comic Sans MS" panose="030F0702030302020204" pitchFamily="66" charset="0"/>
              </a:rPr>
              <a:t>Morning after the second day …</a:t>
            </a:r>
            <a:endParaRPr lang="en-US" sz="4800" b="1" cap="none" spc="0" dirty="0">
              <a:ln w="11430"/>
              <a:solidFill>
                <a:srgbClr val="FF00FF"/>
              </a:solidFill>
              <a:effectLst>
                <a:outerShdw blurRad="50800" dist="39000" dir="5460000" algn="tl">
                  <a:srgbClr val="000000">
                    <a:alpha val="38000"/>
                  </a:srgbClr>
                </a:outerShdw>
              </a:effectLst>
              <a:latin typeface="Comic Sans MS" panose="030F0702030302020204" pitchFamily="66" charset="0"/>
            </a:endParaRPr>
          </a:p>
        </p:txBody>
      </p:sp>
      <p:sp>
        <p:nvSpPr>
          <p:cNvPr id="3" name="Content Placeholder 2"/>
          <p:cNvSpPr>
            <a:spLocks noGrp="1"/>
          </p:cNvSpPr>
          <p:nvPr>
            <p:ph idx="1"/>
          </p:nvPr>
        </p:nvSpPr>
        <p:spPr>
          <a:xfrm>
            <a:off x="910937" y="1059876"/>
            <a:ext cx="11042073" cy="5714998"/>
          </a:xfrm>
          <a:solidFill>
            <a:schemeClr val="bg1">
              <a:lumMod val="95000"/>
            </a:schemeClr>
          </a:solidFill>
          <a:ln>
            <a:gradFill>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a:normAutofit lnSpcReduction="10000"/>
            <a:sp3d extrusionH="57150">
              <a:bevelT w="38100" h="38100"/>
            </a:sp3d>
          </a:bodyPr>
          <a:lstStyle/>
          <a:p>
            <a:pPr marL="0" lvl="0" indent="0">
              <a:lnSpc>
                <a:spcPct val="115000"/>
              </a:lnSpc>
              <a:spcBef>
                <a:spcPts val="0"/>
              </a:spcBef>
              <a:spcAft>
                <a:spcPts val="600"/>
              </a:spcAft>
              <a:buClr>
                <a:srgbClr val="171312"/>
              </a:buClr>
              <a:buNone/>
            </a:pPr>
            <a:r>
              <a:rPr lang="en-US" sz="28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a:t>
            </a:r>
            <a:r>
              <a:rPr lang="en-US" sz="28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20:</a:t>
            </a:r>
            <a:r>
              <a:rPr lang="en-US" sz="2800" b="1" dirty="0" smtClean="0">
                <a:solidFill>
                  <a:srgbClr val="CC0099"/>
                </a:solidFill>
                <a:effectLst>
                  <a:outerShdw blurRad="38100" dist="38100" dir="2700000" algn="tl">
                    <a:srgbClr val="000000">
                      <a:alpha val="43137"/>
                    </a:srgbClr>
                  </a:outerShdw>
                </a:effectLst>
                <a:latin typeface="Georgia" panose="02040502050405020303" pitchFamily="18" charset="0"/>
                <a:ea typeface="TITUS Cyberbit Basic" panose="02020603050405020304" pitchFamily="18" charset="0"/>
                <a:cs typeface="Georgia" panose="02040502050405020303" pitchFamily="18" charset="0"/>
              </a:rPr>
              <a:t>34 </a:t>
            </a:r>
            <a:r>
              <a:rPr lang="en-US" sz="2800" dirty="0" smtClean="0">
                <a:solidFill>
                  <a:srgbClr val="0000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t>
            </a:r>
            <a:r>
              <a:rPr lang="en-US" sz="2800" dirty="0" err="1">
                <a:solidFill>
                  <a:srgbClr val="E36C0A"/>
                </a:solidFill>
                <a:latin typeface="Georgia" panose="02040502050405020303" pitchFamily="18" charset="0"/>
                <a:ea typeface="TITUS Cyberbit Basic" panose="02020603050405020304" pitchFamily="18" charset="0"/>
                <a:cs typeface="Georgia" panose="02040502050405020303" pitchFamily="18" charset="0"/>
              </a:rPr>
              <a:t>Yehonathan</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rose up from the table in the heat of displeasure,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ate no food the </a:t>
            </a:r>
            <a:r>
              <a:rPr lang="en-US" sz="2800" b="1" i="1" u="dbl" dirty="0">
                <a:solidFill>
                  <a:srgbClr val="FF0066"/>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second day</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 of the month,</a:t>
            </a:r>
            <a:r>
              <a:rPr lang="en-US" sz="2800"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for he was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grieved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for </a:t>
            </a:r>
            <a:r>
              <a:rPr lang="en-US" sz="2800" dirty="0" err="1">
                <a:solidFill>
                  <a:srgbClr val="E36C0A"/>
                </a:solidFill>
                <a:latin typeface="Georgia" panose="02040502050405020303" pitchFamily="18" charset="0"/>
                <a:ea typeface="TITUS Cyberbit Basic" panose="02020603050405020304" pitchFamily="18" charset="0"/>
                <a:cs typeface="Georgia" panose="02040502050405020303" pitchFamily="18" charset="0"/>
              </a:rPr>
              <a:t>Dawid</a:t>
            </a:r>
            <a:r>
              <a:rPr lang="en-US" sz="2800" dirty="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because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his father put him to shame</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t>
            </a:r>
          </a:p>
          <a:p>
            <a:pPr marL="0" lvl="0" indent="0">
              <a:lnSpc>
                <a:spcPct val="115000"/>
              </a:lnSpc>
              <a:spcBef>
                <a:spcPts val="0"/>
              </a:spcBef>
              <a:spcAft>
                <a:spcPts val="600"/>
              </a:spcAft>
              <a:buClr>
                <a:srgbClr val="171312"/>
              </a:buClr>
              <a:buNone/>
            </a:pPr>
            <a:endPar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endParaRPr>
          </a:p>
          <a:p>
            <a:pPr marL="0" lvl="0" indent="0">
              <a:lnSpc>
                <a:spcPct val="115000"/>
              </a:lnSpc>
              <a:spcBef>
                <a:spcPts val="0"/>
              </a:spcBef>
              <a:spcAft>
                <a:spcPts val="600"/>
              </a:spcAft>
              <a:buClr>
                <a:srgbClr val="171312"/>
              </a:buClr>
              <a:buNone/>
            </a:pPr>
            <a:endPar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endParaRPr>
          </a:p>
          <a:p>
            <a:pPr marL="0" lvl="0" indent="0">
              <a:lnSpc>
                <a:spcPct val="260000"/>
              </a:lnSpc>
              <a:spcBef>
                <a:spcPts val="0"/>
              </a:spcBef>
              <a:spcAft>
                <a:spcPts val="600"/>
              </a:spcAft>
              <a:buClr>
                <a:srgbClr val="171312"/>
              </a:buClr>
              <a:buNone/>
            </a:pPr>
            <a:endPar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endParaRPr>
          </a:p>
          <a:p>
            <a:pPr marL="0" lvl="0" indent="0">
              <a:lnSpc>
                <a:spcPct val="115000"/>
              </a:lnSpc>
              <a:spcBef>
                <a:spcPts val="0"/>
              </a:spcBef>
              <a:spcAft>
                <a:spcPts val="600"/>
              </a:spcAft>
              <a:buClr>
                <a:srgbClr val="171312"/>
              </a:buClr>
              <a:buNone/>
            </a:pPr>
            <a:endPar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endParaRPr>
          </a:p>
          <a:p>
            <a:pPr marL="0" lvl="0" indent="0">
              <a:lnSpc>
                <a:spcPct val="115000"/>
              </a:lnSpc>
              <a:spcBef>
                <a:spcPts val="0"/>
              </a:spcBef>
              <a:spcAft>
                <a:spcPts val="1000"/>
              </a:spcAft>
              <a:buClr>
                <a:srgbClr val="171312"/>
              </a:buClr>
              <a:buNone/>
            </a:pPr>
            <a:r>
              <a:rPr lang="en-US" sz="28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a:t>
            </a:r>
            <a:r>
              <a:rPr lang="en-US" sz="28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20:35</a:t>
            </a:r>
            <a:r>
              <a:rPr lang="en-US" sz="2800" dirty="0" smtClean="0">
                <a:solidFill>
                  <a:srgbClr val="0000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it came to be, </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in the </a:t>
            </a:r>
            <a:r>
              <a:rPr lang="en-US" sz="2800" b="1" i="1" u="dbl" dirty="0">
                <a:solidFill>
                  <a:srgbClr val="FF0066"/>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morning</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boqer</a:t>
            </a:r>
            <a:r>
              <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n-US" sz="28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cycle of the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month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that </a:t>
            </a:r>
            <a:r>
              <a:rPr lang="en-US" sz="2800" dirty="0" err="1">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Yehonathan</a:t>
            </a:r>
            <a:r>
              <a:rPr lang="en-US" sz="2800" dirty="0">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 went out into the field at the time </a:t>
            </a:r>
            <a:r>
              <a:rPr lang="en-US" sz="2800" dirty="0" smtClean="0">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appointed </a:t>
            </a:r>
            <a:r>
              <a:rPr lang="en-US" sz="2800" dirty="0">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with </a:t>
            </a:r>
            <a:r>
              <a:rPr lang="en-US" sz="2800" dirty="0" err="1">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Dawid</a:t>
            </a:r>
            <a:r>
              <a:rPr lang="en-US" sz="2800" dirty="0">
                <a:ln>
                  <a:solidFill>
                    <a:sysClr val="windowText" lastClr="000000"/>
                  </a:solidFill>
                </a:ln>
                <a:solidFill>
                  <a:srgbClr val="FF6600"/>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ln>
                  <a:solidFill>
                    <a:sysClr val="windowText" lastClr="000000"/>
                  </a:solidFill>
                </a:ln>
                <a:solidFill>
                  <a:srgbClr val="FF66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and a small youth was with him</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a:t>
            </a:r>
            <a:endParaRPr lang="en-US" dirty="0"/>
          </a:p>
          <a:p>
            <a:pPr marL="0" lvl="0" indent="0">
              <a:lnSpc>
                <a:spcPct val="115000"/>
              </a:lnSpc>
              <a:spcBef>
                <a:spcPts val="0"/>
              </a:spcBef>
              <a:spcAft>
                <a:spcPts val="1000"/>
              </a:spcAft>
              <a:buClr>
                <a:srgbClr val="171312"/>
              </a:buClr>
              <a:buNone/>
            </a:pPr>
            <a:endParaRPr lang="en-US" dirty="0"/>
          </a:p>
        </p:txBody>
      </p:sp>
      <p:sp>
        <p:nvSpPr>
          <p:cNvPr id="15" name="Slide Number Placeholder 14"/>
          <p:cNvSpPr>
            <a:spLocks noGrp="1"/>
          </p:cNvSpPr>
          <p:nvPr>
            <p:ph type="sldNum" sz="quarter" idx="12"/>
          </p:nvPr>
        </p:nvSpPr>
        <p:spPr>
          <a:xfrm>
            <a:off x="9004083" y="6408730"/>
            <a:ext cx="2819399" cy="345796"/>
          </a:xfrm>
        </p:spPr>
        <p:txBody>
          <a:bodyPr/>
          <a:lstStyle/>
          <a:p>
            <a:fld id="{71766878-3199-4EAB-94E7-2D6D11070E14}" type="slidenum">
              <a:rPr lang="en-US" b="1" smtClean="0">
                <a:solidFill>
                  <a:schemeClr val="tx1"/>
                </a:solidFill>
              </a:rPr>
              <a:t>47</a:t>
            </a:fld>
            <a:endParaRPr lang="en-US" b="1" dirty="0">
              <a:solidFill>
                <a:schemeClr val="tx1"/>
              </a:solidFill>
            </a:endParaRPr>
          </a:p>
        </p:txBody>
      </p:sp>
      <p:grpSp>
        <p:nvGrpSpPr>
          <p:cNvPr id="17" name="Group 16"/>
          <p:cNvGrpSpPr/>
          <p:nvPr/>
        </p:nvGrpSpPr>
        <p:grpSpPr>
          <a:xfrm>
            <a:off x="1637913" y="2535679"/>
            <a:ext cx="9509759" cy="1858979"/>
            <a:chOff x="1585958" y="2535679"/>
            <a:chExt cx="9509759" cy="1858979"/>
          </a:xfrm>
        </p:grpSpPr>
        <p:grpSp>
          <p:nvGrpSpPr>
            <p:cNvPr id="4" name="Group 3"/>
            <p:cNvGrpSpPr/>
            <p:nvPr/>
          </p:nvGrpSpPr>
          <p:grpSpPr>
            <a:xfrm>
              <a:off x="1585958" y="3480258"/>
              <a:ext cx="9509759" cy="914400"/>
              <a:chOff x="1397726" y="2220686"/>
              <a:chExt cx="9509759" cy="914400"/>
            </a:xfrm>
          </p:grpSpPr>
          <p:sp>
            <p:nvSpPr>
              <p:cNvPr id="5" name="Rectangle 4"/>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Rectangle 5"/>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7" name="Rectangle 6"/>
              <p:cNvSpPr/>
              <p:nvPr/>
            </p:nvSpPr>
            <p:spPr>
              <a:xfrm>
                <a:off x="4114800" y="2220686"/>
                <a:ext cx="1358537" cy="914400"/>
              </a:xfrm>
              <a:prstGeom prst="rect">
                <a:avLst/>
              </a:prstGeom>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8" name="Rectangle 7"/>
              <p:cNvSpPr/>
              <p:nvPr/>
            </p:nvSpPr>
            <p:spPr>
              <a:xfrm>
                <a:off x="5473337" y="2220686"/>
                <a:ext cx="1358537" cy="91440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9" name="Rectangle 8"/>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Notched Right Arrow 11"/>
            <p:cNvSpPr/>
            <p:nvPr/>
          </p:nvSpPr>
          <p:spPr>
            <a:xfrm rot="8279582">
              <a:off x="4789015" y="2535679"/>
              <a:ext cx="2447581" cy="896030"/>
            </a:xfrm>
            <a:prstGeom prst="notchedRightArrow">
              <a:avLst>
                <a:gd name="adj1" fmla="val 35988"/>
                <a:gd name="adj2" fmla="val 93112"/>
              </a:avLst>
            </a:prstGeom>
            <a:solidFill>
              <a:srgbClr val="FF00FF"/>
            </a:solidFill>
            <a:ln w="76200" cmpd="dbl">
              <a:solidFill>
                <a:srgbClr val="00FF0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Notched Right Arrow 12"/>
          <p:cNvSpPr/>
          <p:nvPr/>
        </p:nvSpPr>
        <p:spPr>
          <a:xfrm rot="13435283">
            <a:off x="6266607" y="4236786"/>
            <a:ext cx="1610907" cy="800890"/>
          </a:xfrm>
          <a:prstGeom prst="notchedRightArrow">
            <a:avLst>
              <a:gd name="adj1" fmla="val 40319"/>
              <a:gd name="adj2" fmla="val 86167"/>
            </a:avLst>
          </a:prstGeom>
          <a:solidFill>
            <a:srgbClr val="66CCFF"/>
          </a:solidFill>
          <a:ln w="76200" cmpd="dbl">
            <a:solidFill>
              <a:srgbClr val="FF00FF"/>
            </a:solidFill>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p:cNvSpPr/>
          <p:nvPr/>
        </p:nvSpPr>
        <p:spPr>
          <a:xfrm rot="4356007">
            <a:off x="8297394" y="3073310"/>
            <a:ext cx="1671353" cy="2124546"/>
          </a:xfrm>
          <a:prstGeom prst="lightningBolt">
            <a:avLst/>
          </a:prstGeom>
          <a:solidFill>
            <a:srgbClr val="00B0F0"/>
          </a:solidFill>
          <a:ln w="76200" cmpd="dbl">
            <a:solidFill>
              <a:schemeClr val="accent4">
                <a:lumMod val="75000"/>
              </a:schemeClr>
            </a:solidFill>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1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600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3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1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3" dur="1250" fill="hold"/>
                                        <p:tgtEl>
                                          <p:spTgt spid="3">
                                            <p:txEl>
                                              <p:pRg st="5" end="5"/>
                                            </p:txEl>
                                          </p:spTgt>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par>
                                <p:cTn id="30" presetID="26" presetClass="entr" presetSubtype="0" fill="hold" grpId="0" nodeType="with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48</a:t>
            </a:fld>
            <a:endParaRPr lang="en-US" b="1" dirty="0">
              <a:solidFill>
                <a:schemeClr val="bg1"/>
              </a:solidFill>
            </a:endParaRPr>
          </a:p>
        </p:txBody>
      </p:sp>
      <p:sp>
        <p:nvSpPr>
          <p:cNvPr id="7" name="Content Placeholder 2"/>
          <p:cNvSpPr txBox="1">
            <a:spLocks/>
          </p:cNvSpPr>
          <p:nvPr/>
        </p:nvSpPr>
        <p:spPr>
          <a:xfrm>
            <a:off x="2593114" y="2554515"/>
            <a:ext cx="6230846" cy="4245428"/>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Did Jonathan keep his promise to david to </a:t>
            </a:r>
            <a:br>
              <a:rPr lang="en-US" sz="4800" dirty="0" smtClean="0">
                <a:solidFill>
                  <a:schemeClr val="accent2"/>
                </a:solidFill>
              </a:rPr>
            </a:br>
            <a:r>
              <a:rPr lang="en-US" sz="4800" dirty="0" smtClean="0">
                <a:solidFill>
                  <a:schemeClr val="accent2"/>
                </a:solidFill>
              </a:rPr>
              <a:t>meet him?  </a:t>
            </a:r>
          </a:p>
        </p:txBody>
      </p:sp>
      <p:sp>
        <p:nvSpPr>
          <p:cNvPr id="9" name="TextBox 8"/>
          <p:cNvSpPr txBox="1"/>
          <p:nvPr/>
        </p:nvSpPr>
        <p:spPr>
          <a:xfrm>
            <a:off x="-112819" y="2817188"/>
            <a:ext cx="2366692"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#10</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3263012" y="268610"/>
            <a:ext cx="4798262" cy="2318774"/>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 Jonathan’s Response</a:t>
            </a:r>
            <a:endParaRPr lang="en-US" sz="4800" dirty="0">
              <a:ln>
                <a:solidFill>
                  <a:srgbClr val="0000CC"/>
                </a:solidFill>
              </a:ln>
              <a:solidFill>
                <a:srgbClr val="FF0066"/>
              </a:solidFill>
              <a:latin typeface="Segoe Print" pitchFamily="2" charset="0"/>
            </a:endParaRPr>
          </a:p>
        </p:txBody>
      </p:sp>
      <p:pic>
        <p:nvPicPr>
          <p:cNvPr id="14" name="Picture 2" descr="C:\Users\Rae\Desktop\johnathan's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648" y="1504339"/>
            <a:ext cx="3146105" cy="3757812"/>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52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09" y="287382"/>
            <a:ext cx="10869769" cy="6489177"/>
          </a:xfrm>
        </p:spPr>
        <p:txBody>
          <a:bodyPr>
            <a:normAutofit fontScale="92500" lnSpcReduction="20000"/>
            <a:scene3d>
              <a:camera prst="orthographicFront"/>
              <a:lightRig rig="threePt" dir="t"/>
            </a:scene3d>
            <a:sp3d extrusionH="57150">
              <a:bevelT w="38100" h="38100"/>
            </a:sp3d>
          </a:bodyPr>
          <a:lstStyle/>
          <a:p>
            <a:pPr marL="0" marR="0" indent="0">
              <a:lnSpc>
                <a:spcPct val="115000"/>
              </a:lnSpc>
              <a:spcBef>
                <a:spcPts val="0"/>
              </a:spcBef>
              <a:spcAft>
                <a:spcPts val="1000"/>
              </a:spcAft>
              <a:buNone/>
            </a:pPr>
            <a:r>
              <a:rPr lang="en-US" sz="4000" dirty="0" smtClean="0">
                <a:solidFill>
                  <a:srgbClr val="FF0066"/>
                </a:solidFill>
                <a:latin typeface="Georgia" panose="02040502050405020303" pitchFamily="18" charset="0"/>
                <a:ea typeface="Calibri" panose="020F0502020204030204" pitchFamily="34" charset="0"/>
                <a:cs typeface="Georgia" panose="02040502050405020303" pitchFamily="18" charset="0"/>
              </a:rPr>
              <a:t>	</a:t>
            </a:r>
            <a:r>
              <a:rPr lang="en-US" sz="4800" b="1" dirty="0" smtClean="0">
                <a:ln>
                  <a:solidFill>
                    <a:srgbClr val="66CCFF"/>
                  </a:solidFill>
                </a:ln>
                <a:solidFill>
                  <a:schemeClr val="tx1"/>
                </a:solidFill>
                <a:effectLst>
                  <a:glow rad="139700">
                    <a:schemeClr val="accent6">
                      <a:satMod val="175000"/>
                      <a:alpha val="40000"/>
                    </a:schemeClr>
                  </a:glow>
                </a:effectLst>
                <a:latin typeface="Georgia" panose="02040502050405020303" pitchFamily="18" charset="0"/>
                <a:ea typeface="Calibri" panose="020F0502020204030204" pitchFamily="34" charset="0"/>
                <a:cs typeface="Georgia" panose="02040502050405020303" pitchFamily="18" charset="0"/>
              </a:rPr>
              <a:t>3</a:t>
            </a:r>
            <a:r>
              <a:rPr lang="en-US" sz="4800" b="1" baseline="30000" dirty="0" smtClean="0">
                <a:ln>
                  <a:solidFill>
                    <a:srgbClr val="66CCFF"/>
                  </a:solidFill>
                </a:ln>
                <a:solidFill>
                  <a:schemeClr val="tx1"/>
                </a:solidFill>
                <a:effectLst>
                  <a:glow rad="139700">
                    <a:schemeClr val="accent6">
                      <a:satMod val="175000"/>
                      <a:alpha val="40000"/>
                    </a:schemeClr>
                  </a:glow>
                </a:effectLst>
                <a:latin typeface="Georgia" panose="02040502050405020303" pitchFamily="18" charset="0"/>
                <a:ea typeface="Calibri" panose="020F0502020204030204" pitchFamily="34" charset="0"/>
                <a:cs typeface="Georgia" panose="02040502050405020303" pitchFamily="18" charset="0"/>
              </a:rPr>
              <a:t>rd</a:t>
            </a:r>
            <a:r>
              <a:rPr lang="en-US" sz="4800" b="1" dirty="0" smtClean="0">
                <a:ln>
                  <a:solidFill>
                    <a:srgbClr val="66CCFF"/>
                  </a:solidFill>
                </a:ln>
                <a:solidFill>
                  <a:schemeClr val="tx1"/>
                </a:solidFill>
                <a:effectLst>
                  <a:glow rad="139700">
                    <a:schemeClr val="accent6">
                      <a:satMod val="175000"/>
                      <a:alpha val="40000"/>
                    </a:schemeClr>
                  </a:glow>
                </a:effectLst>
                <a:latin typeface="Georgia" panose="02040502050405020303" pitchFamily="18" charset="0"/>
                <a:ea typeface="Calibri" panose="020F0502020204030204" pitchFamily="34" charset="0"/>
                <a:cs typeface="Georgia" panose="02040502050405020303" pitchFamily="18" charset="0"/>
              </a:rPr>
              <a:t> Day  </a:t>
            </a:r>
            <a:r>
              <a:rPr lang="en-US" sz="4000" b="1" dirty="0" smtClean="0">
                <a:ln>
                  <a:solidFill>
                    <a:srgbClr val="66CCFF"/>
                  </a:solidFill>
                </a:ln>
                <a:solidFill>
                  <a:schemeClr val="tx1"/>
                </a:solidFill>
                <a:effectLst>
                  <a:glow rad="139700">
                    <a:schemeClr val="accent6">
                      <a:satMod val="175000"/>
                      <a:alpha val="40000"/>
                    </a:schemeClr>
                  </a:glow>
                </a:effectLst>
                <a:latin typeface="Georgia" panose="02040502050405020303" pitchFamily="18" charset="0"/>
                <a:ea typeface="Calibri" panose="020F0502020204030204" pitchFamily="34" charset="0"/>
                <a:cs typeface="Georgia" panose="02040502050405020303" pitchFamily="18" charset="0"/>
              </a:rPr>
              <a:t>- </a:t>
            </a:r>
            <a:r>
              <a:rPr lang="en-US" sz="4000" b="1" dirty="0" smtClean="0">
                <a:ln>
                  <a:solidFill>
                    <a:srgbClr val="66CCFF"/>
                  </a:solidFill>
                </a:ln>
                <a:solidFill>
                  <a:schemeClr val="tx1"/>
                </a:solidFill>
                <a:effectLst>
                  <a:glow rad="127000">
                    <a:schemeClr val="accent3">
                      <a:lumMod val="75000"/>
                    </a:schemeClr>
                  </a:glow>
                </a:effectLst>
                <a:latin typeface="Georgia" panose="02040502050405020303" pitchFamily="18" charset="0"/>
                <a:ea typeface="Calibri" panose="020F0502020204030204" pitchFamily="34" charset="0"/>
                <a:cs typeface="Georgia" panose="02040502050405020303" pitchFamily="18" charset="0"/>
              </a:rPr>
              <a:t> </a:t>
            </a:r>
            <a:r>
              <a:rPr lang="en-US" sz="4000" dirty="0" smtClean="0">
                <a:solidFill>
                  <a:srgbClr val="FF0066"/>
                </a:solidFill>
                <a:latin typeface="Georgia" panose="02040502050405020303" pitchFamily="18" charset="0"/>
                <a:ea typeface="Calibri" panose="020F0502020204030204" pitchFamily="34" charset="0"/>
                <a:cs typeface="Georgia" panose="02040502050405020303" pitchFamily="18" charset="0"/>
              </a:rPr>
              <a:t>Jonathan Keeps His Promise</a:t>
            </a:r>
            <a:endParaRPr lang="en-US" sz="2400" dirty="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0" marR="0" indent="0">
              <a:lnSpc>
                <a:spcPct val="115000"/>
              </a:lnSpc>
              <a:spcBef>
                <a:spcPts val="0"/>
              </a:spcBef>
              <a:spcAft>
                <a:spcPts val="1000"/>
              </a:spcAft>
              <a:buNone/>
            </a:pPr>
            <a:endParaRPr lang="en-US" sz="1200" dirty="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0" marR="0" indent="0">
              <a:lnSpc>
                <a:spcPct val="115000"/>
              </a:lnSpc>
              <a:spcBef>
                <a:spcPts val="0"/>
              </a:spcBef>
              <a:spcAft>
                <a:spcPts val="1000"/>
              </a:spcAft>
              <a:buNone/>
            </a:pPr>
            <a:endParaRPr lang="en-US" sz="3000" dirty="0" smtClean="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0" marR="0" indent="0">
              <a:lnSpc>
                <a:spcPct val="115000"/>
              </a:lnSpc>
              <a:spcBef>
                <a:spcPts val="0"/>
              </a:spcBef>
              <a:spcAft>
                <a:spcPts val="1000"/>
              </a:spcAft>
              <a:buNone/>
            </a:pPr>
            <a:r>
              <a:rPr lang="en-US" sz="30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1 </a:t>
            </a:r>
            <a:r>
              <a:rPr lang="en-US" sz="3000" dirty="0">
                <a:solidFill>
                  <a:srgbClr val="008080"/>
                </a:solidFill>
                <a:latin typeface="Georgia" panose="02040502050405020303" pitchFamily="18" charset="0"/>
                <a:ea typeface="Calibri" panose="020F0502020204030204" pitchFamily="34" charset="0"/>
                <a:cs typeface="Georgia" panose="02040502050405020303" pitchFamily="18" charset="0"/>
              </a:rPr>
              <a:t>Sam </a:t>
            </a:r>
            <a:r>
              <a:rPr lang="en-US" sz="30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20:38</a:t>
            </a:r>
            <a:r>
              <a:rPr lang="en-US" sz="3000" dirty="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3000" dirty="0" smtClean="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30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And </a:t>
            </a:r>
            <a:r>
              <a:rPr lang="en-US" sz="3000" dirty="0" err="1">
                <a:solidFill>
                  <a:srgbClr val="E36C0A"/>
                </a:solidFill>
                <a:latin typeface="Georgia" panose="02040502050405020303" pitchFamily="18" charset="0"/>
                <a:ea typeface="Calibri" panose="020F0502020204030204" pitchFamily="34" charset="0"/>
                <a:cs typeface="Georgia" panose="02040502050405020303" pitchFamily="18" charset="0"/>
              </a:rPr>
              <a:t>Yehonathan</a:t>
            </a:r>
            <a:r>
              <a:rPr lang="en-US" sz="3000" dirty="0">
                <a:solidFill>
                  <a:srgbClr val="E36C0A"/>
                </a:solidFill>
                <a:latin typeface="Georgia" panose="02040502050405020303" pitchFamily="18" charset="0"/>
                <a:ea typeface="Calibri" panose="020F0502020204030204" pitchFamily="34" charset="0"/>
                <a:cs typeface="Georgia" panose="02040502050405020303" pitchFamily="18" charset="0"/>
              </a:rPr>
              <a:t> shouted after the youth</a:t>
            </a:r>
            <a:r>
              <a:rPr lang="en-US" sz="30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 </a:t>
            </a:r>
          </a:p>
          <a:p>
            <a:pPr marL="0" marR="0" indent="0">
              <a:lnSpc>
                <a:spcPct val="115000"/>
              </a:lnSpc>
              <a:spcBef>
                <a:spcPts val="0"/>
              </a:spcBef>
              <a:spcAft>
                <a:spcPts val="1000"/>
              </a:spcAft>
              <a:buNone/>
            </a:pPr>
            <a:endPar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endParaRPr>
          </a:p>
          <a:p>
            <a:pPr marL="0" marR="0" indent="0">
              <a:lnSpc>
                <a:spcPct val="115000"/>
              </a:lnSpc>
              <a:spcBef>
                <a:spcPts val="0"/>
              </a:spcBef>
              <a:spcAft>
                <a:spcPts val="1000"/>
              </a:spcAft>
              <a:buNone/>
            </a:pP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And </a:t>
            </a:r>
            <a:r>
              <a:rPr lang="en-US" sz="2800" dirty="0" err="1">
                <a:solidFill>
                  <a:srgbClr val="E36C0A"/>
                </a:solidFill>
                <a:latin typeface="Georgia" panose="02040502050405020303" pitchFamily="18" charset="0"/>
                <a:ea typeface="Calibri" panose="020F0502020204030204" pitchFamily="34" charset="0"/>
                <a:cs typeface="Georgia" panose="02040502050405020303" pitchFamily="18" charset="0"/>
              </a:rPr>
              <a:t>Yehonathan’s</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 youth picked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	up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the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arrows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and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came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to his master</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a:t>
            </a:r>
          </a:p>
          <a:p>
            <a:pPr marL="0" marR="0" indent="0">
              <a:lnSpc>
                <a:spcPct val="115000"/>
              </a:lnSpc>
              <a:spcBef>
                <a:spcPts val="0"/>
              </a:spcBef>
              <a:spcAft>
                <a:spcPts val="1000"/>
              </a:spcAft>
              <a:buNone/>
            </a:pPr>
            <a:endParaRPr lang="en-US" sz="1800" dirty="0">
              <a:solidFill>
                <a:srgbClr val="E36C0A"/>
              </a:solidFill>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3900" dirty="0" smtClean="0">
              <a:solidFill>
                <a:srgbClr val="E36C0A"/>
              </a:solidFill>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dirty="0">
              <a:solidFill>
                <a:srgbClr val="E36C0A"/>
              </a:solidFill>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dirty="0" smtClean="0">
              <a:solidFill>
                <a:srgbClr val="E36C0A"/>
              </a:solidFill>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800" b="1" u="sng"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New Month Day</a:t>
            </a:r>
            <a:r>
              <a:rPr lang="en-US" sz="2800" b="1"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    </a:t>
            </a:r>
            <a:r>
              <a:rPr lang="en-US" sz="2800"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It was in the </a:t>
            </a:r>
            <a:r>
              <a:rPr lang="en-US" sz="2800" b="1" dirty="0" smtClean="0">
                <a:solidFill>
                  <a:srgbClr val="FF0066"/>
                </a:solidFill>
                <a:latin typeface="Georgia" panose="02040502050405020303" pitchFamily="18" charset="0"/>
                <a:ea typeface="Calibri" panose="020F0502020204030204" pitchFamily="34" charset="0"/>
                <a:cs typeface="Times New Roman" panose="02020603050405020304" pitchFamily="18" charset="0"/>
              </a:rPr>
              <a:t>morning </a:t>
            </a:r>
            <a:r>
              <a:rPr lang="en-US" sz="2800"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when Jonathan sternly 			     	     directed David to flee!</a:t>
            </a:r>
            <a:r>
              <a:rPr lang="en-US" sz="2800" dirty="0" smtClean="0">
                <a:solidFill>
                  <a:srgbClr val="FF0066"/>
                </a:solidFill>
                <a:latin typeface="Georgia" panose="02040502050405020303" pitchFamily="18" charset="0"/>
                <a:ea typeface="Calibri" panose="020F0502020204030204" pitchFamily="34" charset="0"/>
                <a:cs typeface="Times New Roman" panose="02020603050405020304" pitchFamily="18" charset="0"/>
              </a:rPr>
              <a:t>  </a:t>
            </a:r>
            <a:r>
              <a:rPr lang="en-US" sz="2800"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See </a:t>
            </a:r>
            <a:r>
              <a:rPr lang="en-US" sz="2800" dirty="0">
                <a:solidFill>
                  <a:schemeClr val="tx1"/>
                </a:solidFill>
                <a:latin typeface="Georgia" panose="02040502050405020303" pitchFamily="18" charset="0"/>
                <a:ea typeface="Calibri" panose="020F0502020204030204" pitchFamily="34" charset="0"/>
                <a:cs typeface="Times New Roman" panose="02020603050405020304" pitchFamily="18" charset="0"/>
              </a:rPr>
              <a:t>1 Sam </a:t>
            </a:r>
            <a:r>
              <a:rPr lang="en-US" sz="2800" dirty="0" smtClean="0">
                <a:solidFill>
                  <a:schemeClr val="tx1"/>
                </a:solidFill>
                <a:latin typeface="Georgia" panose="02040502050405020303" pitchFamily="18" charset="0"/>
                <a:ea typeface="Calibri" panose="020F0502020204030204" pitchFamily="34" charset="0"/>
                <a:cs typeface="Times New Roman" panose="02020603050405020304" pitchFamily="18" charset="0"/>
              </a:rPr>
              <a:t>20:35 or slide 47.</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a:xfrm>
            <a:off x="8963145" y="6430764"/>
            <a:ext cx="2819399" cy="345796"/>
          </a:xfrm>
        </p:spPr>
        <p:txBody>
          <a:bodyPr/>
          <a:lstStyle/>
          <a:p>
            <a:fld id="{71766878-3199-4EAB-94E7-2D6D11070E14}" type="slidenum">
              <a:rPr lang="en-US" b="1" smtClean="0">
                <a:solidFill>
                  <a:schemeClr val="tx1"/>
                </a:solidFill>
              </a:rPr>
              <a:t>49</a:t>
            </a:fld>
            <a:endParaRPr lang="en-US" b="1" dirty="0">
              <a:solidFill>
                <a:schemeClr val="tx1"/>
              </a:solidFill>
            </a:endParaRPr>
          </a:p>
        </p:txBody>
      </p:sp>
      <p:grpSp>
        <p:nvGrpSpPr>
          <p:cNvPr id="5" name="Group 4"/>
          <p:cNvGrpSpPr/>
          <p:nvPr/>
        </p:nvGrpSpPr>
        <p:grpSpPr>
          <a:xfrm>
            <a:off x="1572459" y="3961958"/>
            <a:ext cx="9509759" cy="914400"/>
            <a:chOff x="1397726" y="2220686"/>
            <a:chExt cx="9509759" cy="914400"/>
          </a:xfrm>
        </p:grpSpPr>
        <p:sp>
          <p:nvSpPr>
            <p:cNvPr id="6" name="Rectangle 5"/>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ectangle 6"/>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8" name="Rectangle 7"/>
            <p:cNvSpPr/>
            <p:nvPr/>
          </p:nvSpPr>
          <p:spPr>
            <a:xfrm>
              <a:off x="4114800"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9" name="Rectangle 8"/>
            <p:cNvSpPr/>
            <p:nvPr/>
          </p:nvSpPr>
          <p:spPr>
            <a:xfrm>
              <a:off x="5473337" y="2220686"/>
              <a:ext cx="1358537" cy="9144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10" name="Rectangle 9"/>
            <p:cNvSpPr/>
            <p:nvPr/>
          </p:nvSpPr>
          <p:spPr>
            <a:xfrm>
              <a:off x="6831874"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90411"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48948"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H="1">
            <a:off x="6327338" y="2986686"/>
            <a:ext cx="1" cy="1276543"/>
          </a:xfrm>
          <a:prstGeom prst="straightConnector1">
            <a:avLst/>
          </a:prstGeom>
          <a:noFill/>
          <a:ln w="76200" cap="flat" cmpd="sng" algn="ctr">
            <a:solidFill>
              <a:srgbClr val="0000CC"/>
            </a:solidFill>
            <a:prstDash val="solid"/>
            <a:headEnd type="none" w="med" len="med"/>
            <a:tailEnd type="arrow" w="med" len="med"/>
          </a:ln>
          <a:effectLst>
            <a:glow rad="228600">
              <a:srgbClr val="FFFF00">
                <a:alpha val="99000"/>
              </a:srgbClr>
            </a:glow>
          </a:effectLst>
          <a:scene3d>
            <a:camera prst="orthographicFront"/>
            <a:lightRig rig="threePt" dir="t"/>
          </a:scene3d>
          <a:sp3d>
            <a:bevelT/>
          </a:sp3d>
        </p:spPr>
      </p:cxnSp>
      <p:cxnSp>
        <p:nvCxnSpPr>
          <p:cNvPr id="20" name="Straight Arrow Connector 19"/>
          <p:cNvCxnSpPr/>
          <p:nvPr/>
        </p:nvCxnSpPr>
        <p:spPr>
          <a:xfrm flipV="1">
            <a:off x="2796574" y="4621755"/>
            <a:ext cx="764281" cy="777559"/>
          </a:xfrm>
          <a:prstGeom prst="straightConnector1">
            <a:avLst/>
          </a:prstGeom>
          <a:noFill/>
          <a:ln w="76200" cap="flat" cmpd="sng" algn="ctr">
            <a:solidFill>
              <a:schemeClr val="tx1"/>
            </a:solidFill>
            <a:prstDash val="solid"/>
            <a:headEnd type="none" w="med" len="med"/>
            <a:tailEnd type="arrow" w="med" len="med"/>
          </a:ln>
          <a:effectLst/>
          <a:scene3d>
            <a:camera prst="orthographicFront"/>
            <a:lightRig rig="threePt" dir="t"/>
          </a:scene3d>
          <a:sp3d>
            <a:bevelT w="139700" h="139700" prst="divot"/>
          </a:sp3d>
        </p:spPr>
      </p:cxnSp>
      <p:cxnSp>
        <p:nvCxnSpPr>
          <p:cNvPr id="26" name="Straight Arrow Connector 25"/>
          <p:cNvCxnSpPr>
            <a:endCxn id="9" idx="1"/>
          </p:cNvCxnSpPr>
          <p:nvPr/>
        </p:nvCxnSpPr>
        <p:spPr>
          <a:xfrm flipH="1" flipV="1">
            <a:off x="5648070" y="4419158"/>
            <a:ext cx="1101073" cy="1110785"/>
          </a:xfrm>
          <a:prstGeom prst="straightConnector1">
            <a:avLst/>
          </a:prstGeom>
          <a:noFill/>
          <a:ln w="57150" cap="flat" cmpd="sng" algn="ctr">
            <a:solidFill>
              <a:srgbClr val="FF0066"/>
            </a:solidFill>
            <a:prstDash val="solid"/>
            <a:tailEnd type="triangle"/>
          </a:ln>
          <a:effectLst/>
          <a:scene3d>
            <a:camera prst="orthographicFront"/>
            <a:lightRig rig="threePt" dir="t"/>
          </a:scene3d>
          <a:sp3d>
            <a:bevelT w="139700" h="139700" prst="divot"/>
          </a:sp3d>
        </p:spPr>
      </p:cxnSp>
      <p:sp>
        <p:nvSpPr>
          <p:cNvPr id="27" name="Rectangle 26"/>
          <p:cNvSpPr/>
          <p:nvPr/>
        </p:nvSpPr>
        <p:spPr>
          <a:xfrm>
            <a:off x="1030309" y="2374652"/>
            <a:ext cx="10412128" cy="583006"/>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defTabSz="914400">
              <a:lnSpc>
                <a:spcPct val="115000"/>
              </a:lnSpc>
              <a:spcAft>
                <a:spcPts val="1000"/>
              </a:spcAft>
              <a:buClr>
                <a:srgbClr val="171312"/>
              </a:buClr>
            </a:pPr>
            <a:r>
              <a:rPr lang="en-US" sz="3700" b="1" dirty="0" smtClean="0">
                <a:solidFill>
                  <a:srgbClr val="FF00FF"/>
                </a:solidFill>
                <a:latin typeface="Georgia" panose="02040502050405020303" pitchFamily="18" charset="0"/>
                <a:ea typeface="Calibri" panose="020F0502020204030204" pitchFamily="34" charset="0"/>
                <a:cs typeface="Georgia" panose="02040502050405020303" pitchFamily="18" charset="0"/>
              </a:rPr>
              <a:t>“</a:t>
            </a:r>
            <a:r>
              <a:rPr lang="en-US" sz="3700" b="1" u="dbl" dirty="0">
                <a:solidFill>
                  <a:srgbClr val="FF00FF"/>
                </a:solidFill>
                <a:latin typeface="Georgia" panose="02040502050405020303" pitchFamily="18" charset="0"/>
                <a:ea typeface="Calibri" panose="020F0502020204030204" pitchFamily="34" charset="0"/>
                <a:cs typeface="Georgia" panose="02040502050405020303" pitchFamily="18" charset="0"/>
              </a:rPr>
              <a:t>Make haste</a:t>
            </a:r>
            <a:r>
              <a:rPr lang="en-US" sz="3700" b="1" dirty="0">
                <a:solidFill>
                  <a:srgbClr val="FF00FF"/>
                </a:solidFill>
                <a:latin typeface="Georgia" panose="02040502050405020303" pitchFamily="18" charset="0"/>
                <a:ea typeface="Calibri" panose="020F0502020204030204" pitchFamily="34" charset="0"/>
                <a:cs typeface="Georgia" panose="02040502050405020303" pitchFamily="18" charset="0"/>
              </a:rPr>
              <a:t>, </a:t>
            </a:r>
            <a:r>
              <a:rPr lang="en-US" sz="3700" b="1" u="dbl" dirty="0" smtClean="0">
                <a:solidFill>
                  <a:srgbClr val="FF00FF"/>
                </a:solidFill>
                <a:latin typeface="Georgia" panose="02040502050405020303" pitchFamily="18" charset="0"/>
                <a:ea typeface="Calibri" panose="020F0502020204030204" pitchFamily="34" charset="0"/>
                <a:cs typeface="Georgia" panose="02040502050405020303" pitchFamily="18" charset="0"/>
              </a:rPr>
              <a:t>hurry</a:t>
            </a:r>
            <a:r>
              <a:rPr lang="en-US" sz="3700" b="1" dirty="0" smtClean="0">
                <a:solidFill>
                  <a:srgbClr val="FF00FF"/>
                </a:solidFill>
                <a:latin typeface="Georgia" panose="02040502050405020303" pitchFamily="18" charset="0"/>
                <a:ea typeface="Calibri" panose="020F0502020204030204" pitchFamily="34" charset="0"/>
                <a:cs typeface="Georgia" panose="02040502050405020303" pitchFamily="18" charset="0"/>
              </a:rPr>
              <a:t>, </a:t>
            </a:r>
            <a:r>
              <a:rPr lang="en-US" sz="4000" b="1" dirty="0" smtClean="0">
                <a:solidFill>
                  <a:srgbClr val="FF00FF"/>
                </a:solidFill>
                <a:latin typeface="Georgia" panose="02040502050405020303" pitchFamily="18" charset="0"/>
                <a:ea typeface="Calibri" panose="020F0502020204030204" pitchFamily="34" charset="0"/>
                <a:cs typeface="Georgia" panose="02040502050405020303" pitchFamily="18" charset="0"/>
              </a:rPr>
              <a:t>do </a:t>
            </a:r>
            <a:r>
              <a:rPr lang="en-US" sz="4000" b="1" dirty="0">
                <a:solidFill>
                  <a:srgbClr val="FF00FF"/>
                </a:solidFill>
                <a:latin typeface="Georgia" panose="02040502050405020303" pitchFamily="18" charset="0"/>
                <a:ea typeface="Calibri" panose="020F0502020204030204" pitchFamily="34" charset="0"/>
                <a:cs typeface="Georgia" panose="02040502050405020303" pitchFamily="18" charset="0"/>
              </a:rPr>
              <a:t>not stand still!”</a:t>
            </a:r>
            <a:endParaRPr lang="en-US" dirty="0"/>
          </a:p>
        </p:txBody>
      </p:sp>
      <p:cxnSp>
        <p:nvCxnSpPr>
          <p:cNvPr id="19" name="Straight Connector 18"/>
          <p:cNvCxnSpPr/>
          <p:nvPr/>
        </p:nvCxnSpPr>
        <p:spPr>
          <a:xfrm flipH="1">
            <a:off x="6118670" y="2928630"/>
            <a:ext cx="4254174" cy="0"/>
          </a:xfrm>
          <a:prstGeom prst="line">
            <a:avLst/>
          </a:prstGeom>
          <a:ln w="76200">
            <a:solidFill>
              <a:srgbClr val="0000C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9861535" y="686375"/>
            <a:ext cx="1841679" cy="1584101"/>
          </a:xfrm>
          <a:prstGeom prst="irregularSeal1">
            <a:avLst/>
          </a:prstGeom>
          <a:solidFill>
            <a:srgbClr val="FF00FF"/>
          </a:solidFill>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617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1000"/>
                                        <p:tgtEl>
                                          <p:spTgt spid="3">
                                            <p:txEl>
                                              <p:pRg st="10" end="10"/>
                                            </p:txEl>
                                          </p:spTgt>
                                        </p:tgtEl>
                                      </p:cBhvr>
                                    </p:animEffect>
                                    <p:anim calcmode="lin" valueType="num">
                                      <p:cBhvr>
                                        <p:cTn id="2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0-#ppt_h/2"/>
                                          </p:val>
                                        </p:tav>
                                        <p:tav tm="100000">
                                          <p:val>
                                            <p:strVal val="#ppt_y"/>
                                          </p:val>
                                        </p:tav>
                                      </p:tavLst>
                                    </p:anim>
                                  </p:childTnLst>
                                </p:cTn>
                              </p:par>
                              <p:par>
                                <p:cTn id="32" presetID="22" presetClass="entr" presetSubtype="4" repeatCount="5000" fill="hold" nodeType="withEffect">
                                  <p:stCondLst>
                                    <p:cond delay="200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194" y="319257"/>
            <a:ext cx="11771453" cy="823743"/>
          </a:xfrm>
          <a:prstGeom prst="snip1Rect">
            <a:avLst>
              <a:gd name="adj" fmla="val 31499"/>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76200">
            <a:solidFill>
              <a:srgbClr val="0070C0"/>
            </a:solidFill>
          </a:ln>
          <a:scene3d>
            <a:camera prst="orthographicFront"/>
            <a:lightRig rig="threePt" dir="t"/>
          </a:scene3d>
          <a:sp3d>
            <a:bevelT w="152400" h="50800" prst="softRound"/>
          </a:sp3d>
        </p:spPr>
        <p:txBody>
          <a:bodyPr>
            <a:noAutofit/>
            <a:sp3d extrusionH="57150">
              <a:bevelT w="38100" h="38100"/>
            </a:sp3d>
          </a:bodyPr>
          <a:lstStyle/>
          <a:p>
            <a:pPr algn="ctr"/>
            <a:r>
              <a:rPr lang="en-US" sz="4800" dirty="0" smtClean="0">
                <a:solidFill>
                  <a:srgbClr val="0070C0"/>
                </a:solidFill>
                <a:latin typeface="Algerian" pitchFamily="82" charset="0"/>
              </a:rPr>
              <a:t>Something else to think about …</a:t>
            </a:r>
            <a:endParaRPr lang="en-US" sz="4800" dirty="0">
              <a:solidFill>
                <a:srgbClr val="0070C0"/>
              </a:solidFill>
              <a:latin typeface="Algerian" pitchFamily="82" charset="0"/>
            </a:endParaRPr>
          </a:p>
        </p:txBody>
      </p:sp>
      <p:sp>
        <p:nvSpPr>
          <p:cNvPr id="4" name="Slide Number Placeholder 3"/>
          <p:cNvSpPr>
            <a:spLocks noGrp="1"/>
          </p:cNvSpPr>
          <p:nvPr>
            <p:ph type="sldNum" sz="quarter" idx="12"/>
          </p:nvPr>
        </p:nvSpPr>
        <p:spPr>
          <a:xfrm>
            <a:off x="9372601" y="6512204"/>
            <a:ext cx="2819399" cy="345796"/>
          </a:xfrm>
        </p:spPr>
        <p:txBody>
          <a:bodyPr/>
          <a:lstStyle/>
          <a:p>
            <a:fld id="{71766878-3199-4EAB-94E7-2D6D11070E14}" type="slidenum">
              <a:rPr lang="en-US" smtClean="0"/>
              <a:t>5</a:t>
            </a:fld>
            <a:endParaRPr lang="en-US" dirty="0"/>
          </a:p>
        </p:txBody>
      </p:sp>
      <p:pic>
        <p:nvPicPr>
          <p:cNvPr id="2050" name="Picture 2" descr="C:\Users\Rae\Desktop\Lechem\prophet Sam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 y="1569719"/>
            <a:ext cx="4319905" cy="4319905"/>
          </a:xfrm>
          <a:prstGeom prst="rect">
            <a:avLst/>
          </a:prstGeom>
          <a:noFill/>
          <a:ln w="76200">
            <a:solidFill>
              <a:srgbClr val="0070C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586740" y="5967650"/>
            <a:ext cx="10934700" cy="646331"/>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cap="none" spc="0" dirty="0" smtClean="0">
                <a:ln w="10541" cmpd="sng">
                  <a:solidFill>
                    <a:schemeClr val="accent1">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Rockwell" pitchFamily="18" charset="0"/>
              </a:rPr>
              <a:t>Let’s examine the lunar Sabbath calendar first.</a:t>
            </a:r>
            <a:endParaRPr lang="en-US" sz="3600" b="1" cap="none" spc="0" dirty="0">
              <a:ln w="10541" cmpd="sng">
                <a:solidFill>
                  <a:schemeClr val="accent1">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Rockwell" pitchFamily="18" charset="0"/>
            </a:endParaRPr>
          </a:p>
        </p:txBody>
      </p:sp>
      <p:sp>
        <p:nvSpPr>
          <p:cNvPr id="8" name="Rectangle 7"/>
          <p:cNvSpPr/>
          <p:nvPr/>
        </p:nvSpPr>
        <p:spPr>
          <a:xfrm>
            <a:off x="5066432" y="1443335"/>
            <a:ext cx="7040879"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70C0"/>
                </a:solidFill>
                <a:effectLst>
                  <a:outerShdw blurRad="50800" dist="39000" dir="5460000" algn="tl">
                    <a:srgbClr val="000000">
                      <a:alpha val="38000"/>
                    </a:srgbClr>
                  </a:outerShdw>
                </a:effectLst>
              </a:rPr>
              <a:t>I wonder if Samuel realized that his book would take care of other calendar counterfeits ~ like the  Enoch</a:t>
            </a:r>
            <a:r>
              <a:rPr lang="en-US" sz="4800" b="1" dirty="0" smtClean="0">
                <a:ln w="11430"/>
                <a:solidFill>
                  <a:srgbClr val="0070C0"/>
                </a:solidFill>
                <a:effectLst>
                  <a:outerShdw blurRad="50800" dist="39000" dir="5460000" algn="tl">
                    <a:srgbClr val="000000">
                      <a:alpha val="38000"/>
                    </a:srgbClr>
                  </a:outerShdw>
                </a:effectLst>
              </a:rPr>
              <a:t>/</a:t>
            </a:r>
            <a:r>
              <a:rPr lang="en-US" sz="4800" b="1" dirty="0" err="1" smtClean="0">
                <a:ln w="11430"/>
                <a:solidFill>
                  <a:srgbClr val="0070C0"/>
                </a:solidFill>
                <a:effectLst>
                  <a:outerShdw blurRad="50800" dist="39000" dir="5460000" algn="tl">
                    <a:srgbClr val="000000">
                      <a:alpha val="38000"/>
                    </a:srgbClr>
                  </a:outerShdw>
                </a:effectLst>
              </a:rPr>
              <a:t>Zadok</a:t>
            </a:r>
            <a:r>
              <a:rPr lang="en-US" sz="4800" b="1" cap="none" spc="0" dirty="0" smtClean="0">
                <a:ln w="11430"/>
                <a:solidFill>
                  <a:srgbClr val="0070C0"/>
                </a:solidFill>
                <a:effectLst>
                  <a:outerShdw blurRad="50800" dist="39000" dir="5460000" algn="tl">
                    <a:srgbClr val="000000">
                      <a:alpha val="38000"/>
                    </a:srgbClr>
                  </a:outerShdw>
                </a:effectLst>
              </a:rPr>
              <a:t> calendar?</a:t>
            </a:r>
            <a:endParaRPr lang="en-US" sz="48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43225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1750"/>
                                        <p:tgtEl>
                                          <p:spTgt spid="7">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6238" y="261258"/>
            <a:ext cx="5789202" cy="988422"/>
          </a:xfrm>
          <a:gradFill flip="none" rotWithShape="1">
            <a:gsLst>
              <a:gs pos="58000">
                <a:srgbClr val="90F1FE"/>
              </a:gs>
              <a:gs pos="96000">
                <a:srgbClr val="FF6600"/>
              </a:gs>
              <a:gs pos="29000">
                <a:srgbClr val="00FF00"/>
              </a:gs>
            </a:gsLst>
            <a:path path="shape">
              <a:fillToRect l="50000" t="50000" r="50000" b="50000"/>
            </a:path>
            <a:tileRect/>
          </a:gradFill>
          <a:effectLst>
            <a:glow rad="228600">
              <a:srgbClr val="00B0F0"/>
            </a:glow>
          </a:effectLst>
          <a:scene3d>
            <a:camera prst="orthographicFront"/>
            <a:lightRig rig="threePt" dir="t"/>
          </a:scene3d>
          <a:sp3d>
            <a:bevelT w="152400" h="50800" prst="softRound"/>
          </a:sp3d>
        </p:spPr>
        <p:txBody>
          <a:bodyPr>
            <a:noAutofit/>
            <a:sp3d extrusionH="57150">
              <a:bevelT w="38100" h="38100"/>
            </a:sp3d>
          </a:bodyPr>
          <a:lstStyle/>
          <a:p>
            <a:pPr algn="ctr"/>
            <a:r>
              <a:rPr lang="en-US" sz="5400" b="1" i="1" cap="none" spc="600" dirty="0" smtClean="0">
                <a:ln w="18415" cmpd="sng">
                  <a:solidFill>
                    <a:schemeClr val="accent1"/>
                  </a:solidFill>
                  <a:prstDash val="solid"/>
                </a:ln>
                <a:solidFill>
                  <a:srgbClr val="FFFFFF"/>
                </a:solidFill>
                <a:latin typeface="Comic Sans MS" panose="030F0702030302020204" pitchFamily="66" charset="0"/>
              </a:rPr>
              <a:t>Question</a:t>
            </a:r>
            <a:r>
              <a:rPr lang="en-US" sz="5400" i="1" cap="none" spc="600" dirty="0" smtClean="0">
                <a:ln w="18415" cmpd="sng">
                  <a:solidFill>
                    <a:schemeClr val="accent1"/>
                  </a:solidFill>
                  <a:prstDash val="solid"/>
                </a:ln>
                <a:solidFill>
                  <a:srgbClr val="FFFFFF"/>
                </a:solidFill>
                <a:latin typeface="Comic Sans MS" panose="030F0702030302020204" pitchFamily="66" charset="0"/>
              </a:rPr>
              <a:t> -</a:t>
            </a:r>
            <a:endParaRPr lang="en-US" sz="5400" i="1" cap="none" spc="600" dirty="0">
              <a:ln w="18415" cmpd="sng">
                <a:solidFill>
                  <a:schemeClr val="accent1"/>
                </a:solidFill>
                <a:prstDash val="solid"/>
              </a:ln>
              <a:solidFill>
                <a:srgbClr val="FFFFFF"/>
              </a:solidFill>
              <a:latin typeface="Comic Sans MS" panose="030F0702030302020204" pitchFamily="66" charset="0"/>
            </a:endParaRPr>
          </a:p>
        </p:txBody>
      </p:sp>
      <p:sp>
        <p:nvSpPr>
          <p:cNvPr id="3" name="Content Placeholder 2"/>
          <p:cNvSpPr>
            <a:spLocks noGrp="1"/>
          </p:cNvSpPr>
          <p:nvPr>
            <p:ph idx="1"/>
          </p:nvPr>
        </p:nvSpPr>
        <p:spPr>
          <a:xfrm>
            <a:off x="1056069" y="1255059"/>
            <a:ext cx="10844010" cy="5466416"/>
          </a:xfrm>
        </p:spPr>
        <p:txBody>
          <a:bodyPr>
            <a:normAutofit/>
            <a:scene3d>
              <a:camera prst="orthographicFront"/>
              <a:lightRig rig="threePt" dir="t"/>
            </a:scene3d>
            <a:sp3d extrusionH="57150">
              <a:bevelT w="38100" h="38100"/>
            </a:sp3d>
          </a:bodyPr>
          <a:lstStyle/>
          <a:p>
            <a:r>
              <a:rPr lang="en-US" sz="4400" dirty="0" smtClean="0">
                <a:ln>
                  <a:solidFill>
                    <a:srgbClr val="66CCFF"/>
                  </a:solidFill>
                </a:ln>
                <a:solidFill>
                  <a:srgbClr val="CC00FF"/>
                </a:solidFill>
                <a:effectLst>
                  <a:glow rad="127000">
                    <a:srgbClr val="FFFF00"/>
                  </a:glow>
                </a:effectLst>
              </a:rPr>
              <a:t>How long do the Scriptures say it took for David to gather his personal items and flee?? </a:t>
            </a:r>
          </a:p>
          <a:p>
            <a:r>
              <a:rPr lang="en-US" sz="4400" dirty="0" smtClean="0">
                <a:ln>
                  <a:solidFill>
                    <a:srgbClr val="66CCFF"/>
                  </a:solidFill>
                </a:ln>
                <a:solidFill>
                  <a:srgbClr val="FF6600"/>
                </a:solidFill>
                <a:effectLst/>
                <a:latin typeface="Arial Black" panose="020B0A04020102020204" pitchFamily="34" charset="0"/>
              </a:rPr>
              <a:t>Answer:  </a:t>
            </a:r>
            <a:r>
              <a:rPr lang="en-US" sz="4400" dirty="0" smtClean="0">
                <a:ln>
                  <a:solidFill>
                    <a:srgbClr val="66CCFF"/>
                  </a:solidFill>
                </a:ln>
                <a:solidFill>
                  <a:srgbClr val="CC0099"/>
                </a:solidFill>
                <a:effectLst/>
                <a:latin typeface="Arial Black" panose="020B0A04020102020204" pitchFamily="34" charset="0"/>
              </a:rPr>
              <a:t>The Scriptures say </a:t>
            </a:r>
            <a:r>
              <a:rPr lang="en-US" sz="4400" dirty="0" smtClean="0">
                <a:ln>
                  <a:solidFill>
                    <a:srgbClr val="66CCFF"/>
                  </a:solidFill>
                </a:ln>
                <a:solidFill>
                  <a:schemeClr val="tx1"/>
                </a:solidFill>
                <a:effectLst/>
                <a:latin typeface="Arial Black" panose="020B0A04020102020204" pitchFamily="34" charset="0"/>
              </a:rPr>
              <a:t>nothing</a:t>
            </a:r>
            <a:r>
              <a:rPr lang="en-US" sz="4400" dirty="0" smtClean="0">
                <a:ln>
                  <a:solidFill>
                    <a:srgbClr val="66CCFF"/>
                  </a:solidFill>
                </a:ln>
                <a:solidFill>
                  <a:srgbClr val="CC0099"/>
                </a:solidFill>
                <a:effectLst/>
                <a:latin typeface="Arial Black" panose="020B0A04020102020204" pitchFamily="34" charset="0"/>
              </a:rPr>
              <a:t> about David gathering his personal belongings.  It only records that David </a:t>
            </a:r>
            <a:r>
              <a:rPr lang="en-US" sz="4400" u="sng" dirty="0" smtClean="0">
                <a:ln>
                  <a:solidFill>
                    <a:srgbClr val="66CCFF"/>
                  </a:solidFill>
                </a:ln>
                <a:solidFill>
                  <a:srgbClr val="CC0099"/>
                </a:solidFill>
                <a:effectLst/>
                <a:latin typeface="Arial Black" panose="020B0A04020102020204" pitchFamily="34" charset="0"/>
              </a:rPr>
              <a:t>arose and left</a:t>
            </a:r>
            <a:r>
              <a:rPr lang="en-US" sz="4400" dirty="0" smtClean="0">
                <a:ln>
                  <a:solidFill>
                    <a:srgbClr val="66CCFF"/>
                  </a:solidFill>
                </a:ln>
                <a:solidFill>
                  <a:srgbClr val="CC0099"/>
                </a:solidFill>
                <a:effectLst/>
                <a:latin typeface="Arial Black" panose="020B0A04020102020204" pitchFamily="34" charset="0"/>
              </a:rPr>
              <a:t>.</a:t>
            </a:r>
          </a:p>
          <a:p>
            <a:r>
              <a:rPr lang="en-US" sz="2800" dirty="0" smtClean="0">
                <a:ln>
                  <a:solidFill>
                    <a:schemeClr val="tx1"/>
                  </a:solidFill>
                </a:ln>
                <a:solidFill>
                  <a:srgbClr val="008080"/>
                </a:solidFill>
                <a:effectLst/>
                <a:latin typeface="Arial Black" panose="020B0A04020102020204" pitchFamily="34" charset="0"/>
              </a:rPr>
              <a:t>See 1 Sam 20:42.</a:t>
            </a:r>
          </a:p>
          <a:p>
            <a:pPr marL="0" indent="0">
              <a:buNone/>
            </a:pPr>
            <a:endParaRPr lang="en-US" sz="4400" dirty="0">
              <a:ln>
                <a:solidFill>
                  <a:srgbClr val="66CCFF"/>
                </a:solidFill>
              </a:ln>
              <a:solidFill>
                <a:srgbClr val="CC0099"/>
              </a:solidFill>
              <a:effectLst/>
              <a:latin typeface="Arial Black" panose="020B0A04020102020204" pitchFamily="34" charset="0"/>
            </a:endParaRPr>
          </a:p>
        </p:txBody>
      </p:sp>
      <p:sp>
        <p:nvSpPr>
          <p:cNvPr id="4" name="Slide Number Placeholder 3"/>
          <p:cNvSpPr>
            <a:spLocks noGrp="1"/>
          </p:cNvSpPr>
          <p:nvPr>
            <p:ph type="sldNum" sz="quarter" idx="12"/>
          </p:nvPr>
        </p:nvSpPr>
        <p:spPr>
          <a:xfrm>
            <a:off x="8974162" y="6419747"/>
            <a:ext cx="2819399" cy="345796"/>
          </a:xfrm>
        </p:spPr>
        <p:txBody>
          <a:bodyPr/>
          <a:lstStyle/>
          <a:p>
            <a:fld id="{71766878-3199-4EAB-94E7-2D6D11070E14}" type="slidenum">
              <a:rPr lang="en-US" b="1" smtClean="0">
                <a:solidFill>
                  <a:schemeClr val="tx1"/>
                </a:solidFill>
              </a:rPr>
              <a:t>50</a:t>
            </a:fld>
            <a:endParaRPr lang="en-US" b="1" dirty="0">
              <a:solidFill>
                <a:schemeClr val="tx1"/>
              </a:solidFill>
            </a:endParaRPr>
          </a:p>
        </p:txBody>
      </p:sp>
    </p:spTree>
    <p:extLst>
      <p:ext uri="{BB962C8B-B14F-4D97-AF65-F5344CB8AC3E}">
        <p14:creationId xmlns:p14="http://schemas.microsoft.com/office/powerpoint/2010/main" val="3960066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3582" y="276453"/>
            <a:ext cx="10178322" cy="1146628"/>
          </a:xfrm>
          <a:gradFill>
            <a:gsLst>
              <a:gs pos="45000">
                <a:srgbClr val="90F1FE"/>
              </a:gs>
              <a:gs pos="80000">
                <a:srgbClr val="F0EBD5"/>
              </a:gs>
              <a:gs pos="95000">
                <a:schemeClr val="accent4">
                  <a:lumMod val="20000"/>
                  <a:lumOff val="80000"/>
                </a:schemeClr>
              </a:gs>
            </a:gsLst>
            <a:lin ang="5400000" scaled="0"/>
          </a:gradFill>
          <a:scene3d>
            <a:camera prst="orthographicFront"/>
            <a:lightRig rig="threePt" dir="t"/>
          </a:scene3d>
          <a:sp3d>
            <a:bevelT w="152400" h="50800" prst="softRound"/>
          </a:sp3d>
        </p:spPr>
        <p:txBody>
          <a:bodyPr anchor="ctr">
            <a:normAutofit/>
            <a:sp3d extrusionH="57150">
              <a:bevelT w="38100" h="38100"/>
            </a:sp3d>
          </a:bodyPr>
          <a:lstStyle/>
          <a:p>
            <a:pPr lvl="0" algn="ctr">
              <a:lnSpc>
                <a:spcPct val="80000"/>
              </a:lnSpc>
              <a:spcBef>
                <a:spcPts val="0"/>
              </a:spcBef>
              <a:spcAft>
                <a:spcPts val="500"/>
              </a:spcAft>
            </a:pPr>
            <a:r>
              <a:rPr lang="en-US" sz="6700" cap="none" spc="0" dirty="0">
                <a:ln>
                  <a:solidFill>
                    <a:sysClr val="windowText" lastClr="000000"/>
                  </a:solidFill>
                </a:ln>
                <a:solidFill>
                  <a:srgbClr val="CC00FF"/>
                </a:solidFill>
                <a:effectLst>
                  <a:glow rad="127000">
                    <a:srgbClr val="FFFF00"/>
                  </a:glow>
                </a:effectLst>
                <a:latin typeface="Georgia" panose="02040502050405020303" pitchFamily="18" charset="0"/>
                <a:ea typeface="Calibri" panose="020F0502020204030204" pitchFamily="34" charset="0"/>
                <a:cs typeface="Georgia" panose="02040502050405020303" pitchFamily="18" charset="0"/>
              </a:rPr>
              <a:t>David Flees </a:t>
            </a:r>
            <a:r>
              <a:rPr lang="en-US" sz="6700" cap="none" spc="0" dirty="0" smtClean="0">
                <a:ln>
                  <a:solidFill>
                    <a:sysClr val="windowText" lastClr="000000"/>
                  </a:solidFill>
                </a:ln>
                <a:solidFill>
                  <a:srgbClr val="CC00FF"/>
                </a:solidFill>
                <a:effectLst>
                  <a:glow rad="127000">
                    <a:srgbClr val="FFFF00"/>
                  </a:glow>
                </a:effectLst>
                <a:latin typeface="Georgia" panose="02040502050405020303" pitchFamily="18" charset="0"/>
                <a:ea typeface="Calibri" panose="020F0502020204030204" pitchFamily="34" charset="0"/>
                <a:cs typeface="Georgia" panose="02040502050405020303" pitchFamily="18" charset="0"/>
              </a:rPr>
              <a:t>Immediately</a:t>
            </a:r>
            <a:endParaRPr lang="en-US" dirty="0"/>
          </a:p>
        </p:txBody>
      </p:sp>
      <p:sp>
        <p:nvSpPr>
          <p:cNvPr id="3" name="Content Placeholder 2"/>
          <p:cNvSpPr>
            <a:spLocks noGrp="1"/>
          </p:cNvSpPr>
          <p:nvPr>
            <p:ph idx="1"/>
          </p:nvPr>
        </p:nvSpPr>
        <p:spPr>
          <a:xfrm>
            <a:off x="957943" y="1423081"/>
            <a:ext cx="10769600" cy="5298394"/>
          </a:xfrm>
          <a:scene3d>
            <a:camera prst="orthographicFront"/>
            <a:lightRig rig="threePt" dir="t"/>
          </a:scene3d>
          <a:sp3d>
            <a:bevelT w="152400" h="50800" prst="softRound"/>
          </a:sp3d>
        </p:spPr>
        <p:txBody>
          <a:bodyPr anchor="t">
            <a:normAutofit fontScale="92500" lnSpcReduction="10000"/>
            <a:sp3d extrusionH="57150">
              <a:bevelT w="38100" h="38100"/>
            </a:sp3d>
          </a:bodyPr>
          <a:lstStyle/>
          <a:p>
            <a:pPr marL="0" lvl="0">
              <a:lnSpc>
                <a:spcPct val="150000"/>
              </a:lnSpc>
              <a:spcBef>
                <a:spcPts val="0"/>
              </a:spcBef>
              <a:spcAft>
                <a:spcPts val="1000"/>
              </a:spcAft>
              <a:buClr>
                <a:srgbClr val="171312"/>
              </a:buClr>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and Jonathan said a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very </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sorrowful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good-bye.</a:t>
            </a:r>
          </a:p>
          <a:p>
            <a:pPr marL="0" lvl="0">
              <a:lnSpc>
                <a:spcPct val="150000"/>
              </a:lnSpc>
              <a:spcBef>
                <a:spcPts val="0"/>
              </a:spcBef>
              <a:spcAft>
                <a:spcPts val="1000"/>
              </a:spcAft>
              <a:buClr>
                <a:srgbClr val="171312"/>
              </a:buClr>
            </a:pP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David </a:t>
            </a:r>
            <a:r>
              <a:rPr lang="en-US" sz="3000" dirty="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rPr>
              <a:t>departed</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000" dirty="0" smtClean="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rPr>
              <a:t>immediately!  How do we know? </a:t>
            </a:r>
          </a:p>
          <a:p>
            <a:pPr marL="0" lvl="0">
              <a:lnSpc>
                <a:spcPct val="150000"/>
              </a:lnSpc>
              <a:spcBef>
                <a:spcPts val="0"/>
              </a:spcBef>
              <a:spcAft>
                <a:spcPts val="1000"/>
              </a:spcAft>
              <a:buClr>
                <a:srgbClr val="171312"/>
              </a:buClr>
            </a:pPr>
            <a:endParaRPr lang="en-US" sz="3000" dirty="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50000"/>
              </a:lnSpc>
              <a:spcBef>
                <a:spcPts val="0"/>
              </a:spcBef>
              <a:spcAft>
                <a:spcPts val="1000"/>
              </a:spcAft>
              <a:buClr>
                <a:srgbClr val="171312"/>
              </a:buClr>
            </a:pPr>
            <a:endParaRPr lang="en-US" sz="3000" dirty="0" smtClean="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1000"/>
              </a:spcAft>
              <a:buClr>
                <a:srgbClr val="171312"/>
              </a:buClr>
              <a:buNone/>
            </a:pPr>
            <a:r>
              <a:rPr lang="en-US" sz="3000" dirty="0" smtClean="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rPr>
              <a:t> </a:t>
            </a:r>
          </a:p>
          <a:p>
            <a:pPr marL="0" lvl="0">
              <a:lnSpc>
                <a:spcPct val="150000"/>
              </a:lnSpc>
              <a:spcBef>
                <a:spcPts val="0"/>
              </a:spcBef>
              <a:spcAft>
                <a:spcPts val="1000"/>
              </a:spcAft>
              <a:buClr>
                <a:srgbClr val="171312"/>
              </a:buClr>
            </a:pPr>
            <a:r>
              <a:rPr lang="en-US" sz="2600" dirty="0" smtClean="0">
                <a:solidFill>
                  <a:schemeClr val="tx1"/>
                </a:solidFill>
                <a:latin typeface="Calibri" panose="020F0502020204030204" pitchFamily="34" charset="0"/>
                <a:cs typeface="Calibri" panose="020F0502020204030204" pitchFamily="34" charset="0"/>
              </a:rPr>
              <a:t>What man known as a fierce warrior travels without his weapons?</a:t>
            </a:r>
          </a:p>
          <a:p>
            <a:pPr>
              <a:lnSpc>
                <a:spcPct val="150000"/>
              </a:lnSpc>
            </a:pPr>
            <a:r>
              <a:rPr lang="en-US" sz="2800" dirty="0" smtClean="0">
                <a:solidFill>
                  <a:schemeClr val="tx1"/>
                </a:solidFill>
                <a:latin typeface="Calibri" panose="020F0502020204030204" pitchFamily="34" charset="0"/>
                <a:cs typeface="Calibri" panose="020F0502020204030204" pitchFamily="34" charset="0"/>
              </a:rPr>
              <a:t>Yes, David left </a:t>
            </a:r>
            <a:r>
              <a:rPr lang="en-US" sz="2800" b="1" dirty="0" smtClean="0">
                <a:solidFill>
                  <a:srgbClr val="CC0099"/>
                </a:solidFill>
                <a:latin typeface="Calibri" panose="020F0502020204030204" pitchFamily="34" charset="0"/>
                <a:cs typeface="Calibri" panose="020F0502020204030204" pitchFamily="34" charset="0"/>
              </a:rPr>
              <a:t>immediately</a:t>
            </a:r>
            <a:r>
              <a:rPr lang="en-US" sz="2800" dirty="0" smtClean="0">
                <a:solidFill>
                  <a:schemeClr val="tx1"/>
                </a:solidFill>
                <a:latin typeface="Calibri" panose="020F0502020204030204" pitchFamily="34" charset="0"/>
                <a:cs typeface="Calibri" panose="020F0502020204030204" pitchFamily="34" charset="0"/>
              </a:rPr>
              <a:t> after saying goodbye to Jonathan.</a:t>
            </a:r>
            <a:endParaRPr lang="en-US" sz="28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500394" y="6522720"/>
            <a:ext cx="413657" cy="320675"/>
          </a:xfrm>
        </p:spPr>
        <p:txBody>
          <a:bodyPr/>
          <a:lstStyle/>
          <a:p>
            <a:fld id="{71766878-3199-4EAB-94E7-2D6D11070E14}" type="slidenum">
              <a:rPr lang="en-US" sz="1400" smtClean="0">
                <a:solidFill>
                  <a:schemeClr val="tx1"/>
                </a:solidFill>
              </a:rPr>
              <a:t>51</a:t>
            </a:fld>
            <a:endParaRPr lang="en-US" sz="1400" dirty="0">
              <a:solidFill>
                <a:schemeClr val="tx1"/>
              </a:solidFill>
            </a:endParaRPr>
          </a:p>
        </p:txBody>
      </p:sp>
      <p:sp>
        <p:nvSpPr>
          <p:cNvPr id="5" name="Rectangle 4"/>
          <p:cNvSpPr/>
          <p:nvPr/>
        </p:nvSpPr>
        <p:spPr>
          <a:xfrm>
            <a:off x="957943" y="2715194"/>
            <a:ext cx="10769600" cy="2510971"/>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228600" lvl="0" indent="-228600" defTabSz="914400">
              <a:lnSpc>
                <a:spcPct val="150000"/>
              </a:lnSpc>
              <a:spcBef>
                <a:spcPts val="700"/>
              </a:spcBef>
              <a:buClr>
                <a:srgbClr val="171312"/>
              </a:buClr>
              <a:buFont typeface="Arial" panose="020B0604020202020204" pitchFamily="34" charset="0"/>
              <a:buChar char="•"/>
            </a:pPr>
            <a:r>
              <a:rPr lang="en-US" sz="2800" dirty="0" smtClean="0">
                <a:solidFill>
                  <a:srgbClr val="008080"/>
                </a:solidFill>
                <a:latin typeface="Georgia" panose="02040502050405020303" pitchFamily="18" charset="0"/>
              </a:rPr>
              <a:t>1 Sam </a:t>
            </a:r>
            <a:r>
              <a:rPr lang="en-US" sz="2800" dirty="0">
                <a:solidFill>
                  <a:srgbClr val="008080"/>
                </a:solidFill>
                <a:latin typeface="Georgia" panose="02040502050405020303" pitchFamily="18" charset="0"/>
              </a:rPr>
              <a:t>21:8</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Dawi</a:t>
            </a:r>
            <a:r>
              <a:rPr lang="en-US" sz="2800" dirty="0" err="1">
                <a:solidFill>
                  <a:prstClr val="black"/>
                </a:solidFill>
                <a:latin typeface="TITUS Cyberbit Basic" panose="02020603050405020304" pitchFamily="18" charset="0"/>
              </a:rPr>
              <a:t>d</a:t>
            </a:r>
            <a:r>
              <a:rPr lang="en-US" sz="2800" dirty="0">
                <a:solidFill>
                  <a:prstClr val="black"/>
                </a:solidFill>
                <a:latin typeface="TITUS Cyberbit Basic" panose="02020603050405020304" pitchFamily="18" charset="0"/>
              </a:rPr>
              <a:t>̱</a:t>
            </a:r>
            <a:r>
              <a:rPr lang="en-US" sz="2800" dirty="0">
                <a:solidFill>
                  <a:prstClr val="black"/>
                </a:solidFill>
                <a:latin typeface="Georgia" panose="02040502050405020303" pitchFamily="18" charset="0"/>
              </a:rPr>
              <a:t> said to </a:t>
            </a:r>
            <a:r>
              <a:rPr lang="en-US" sz="2800" dirty="0" err="1">
                <a:solidFill>
                  <a:prstClr val="black"/>
                </a:solidFill>
                <a:latin typeface="Georgia" panose="02040502050405020303" pitchFamily="18" charset="0"/>
              </a:rPr>
              <a:t>A</a:t>
            </a:r>
            <a:r>
              <a:rPr lang="en-US" sz="2800" dirty="0" err="1">
                <a:solidFill>
                  <a:prstClr val="black"/>
                </a:solidFill>
                <a:latin typeface="TITUS Cyberbit Basic" panose="02020603050405020304" pitchFamily="18" charset="0"/>
              </a:rPr>
              <a:t>ḥ</a:t>
            </a:r>
            <a:r>
              <a:rPr lang="en-US" sz="2800" dirty="0" err="1">
                <a:solidFill>
                  <a:prstClr val="black"/>
                </a:solidFill>
                <a:latin typeface="Georgia" panose="02040502050405020303" pitchFamily="18" charset="0"/>
              </a:rPr>
              <a:t>imele</a:t>
            </a:r>
            <a:r>
              <a:rPr lang="en-US" sz="2800" dirty="0" err="1">
                <a:solidFill>
                  <a:prstClr val="black"/>
                </a:solidFill>
                <a:latin typeface="TITUS Cyberbit Basic" panose="02020603050405020304" pitchFamily="18" charset="0"/>
              </a:rPr>
              <a:t>k</a:t>
            </a:r>
            <a:r>
              <a:rPr lang="en-US" sz="2800" dirty="0">
                <a:solidFill>
                  <a:prstClr val="black"/>
                </a:solidFill>
                <a:latin typeface="TITUS Cyberbit Basic" panose="02020603050405020304" pitchFamily="18" charset="0"/>
              </a:rPr>
              <a:t>̱</a:t>
            </a:r>
            <a:r>
              <a:rPr lang="en-US" sz="2800" dirty="0">
                <a:solidFill>
                  <a:prstClr val="black"/>
                </a:solidFill>
                <a:latin typeface="Georgia" panose="02040502050405020303" pitchFamily="18" charset="0"/>
              </a:rPr>
              <a:t>, </a:t>
            </a:r>
            <a:r>
              <a:rPr lang="en-US" sz="2800" dirty="0">
                <a:ln>
                  <a:solidFill>
                    <a:sysClr val="windowText" lastClr="000000"/>
                  </a:solidFill>
                </a:ln>
                <a:solidFill>
                  <a:srgbClr val="CC00FF"/>
                </a:solidFill>
                <a:effectLst>
                  <a:glow rad="127000">
                    <a:srgbClr val="FFFF00"/>
                  </a:glow>
                </a:effectLst>
                <a:latin typeface="Georgia" panose="02040502050405020303" pitchFamily="18" charset="0"/>
              </a:rPr>
              <a:t>“Is there not here on hand a spear or a sword? </a:t>
            </a:r>
            <a:r>
              <a:rPr lang="en-US" sz="2800" dirty="0" smtClean="0">
                <a:ln>
                  <a:solidFill>
                    <a:sysClr val="windowText" lastClr="000000"/>
                  </a:solidFill>
                </a:ln>
                <a:solidFill>
                  <a:srgbClr val="CC00FF"/>
                </a:solidFill>
                <a:effectLst>
                  <a:glow rad="127000">
                    <a:srgbClr val="FFFF00"/>
                  </a:glow>
                </a:effectLst>
                <a:latin typeface="Georgia" panose="02040502050405020303" pitchFamily="18" charset="0"/>
              </a:rPr>
              <a:t> For </a:t>
            </a:r>
            <a:r>
              <a:rPr lang="en-US" sz="2800" dirty="0">
                <a:ln>
                  <a:solidFill>
                    <a:sysClr val="windowText" lastClr="000000"/>
                  </a:solidFill>
                </a:ln>
                <a:solidFill>
                  <a:srgbClr val="CC00FF"/>
                </a:solidFill>
                <a:effectLst>
                  <a:glow rad="127000">
                    <a:srgbClr val="FFFF00"/>
                  </a:glow>
                </a:effectLst>
                <a:latin typeface="Georgia" panose="02040502050405020303" pitchFamily="18" charset="0"/>
              </a:rPr>
              <a:t>I have brought neither my sword nor my weapons with me, because the matter of the sovereign </a:t>
            </a:r>
            <a:r>
              <a:rPr lang="en-US" sz="2800" dirty="0" smtClean="0">
                <a:ln>
                  <a:solidFill>
                    <a:sysClr val="windowText" lastClr="000000"/>
                  </a:solidFill>
                </a:ln>
                <a:solidFill>
                  <a:srgbClr val="CC00FF"/>
                </a:solidFill>
                <a:effectLst>
                  <a:glow rad="127000">
                    <a:srgbClr val="FFFF00"/>
                  </a:glow>
                </a:effectLst>
                <a:latin typeface="Georgia" panose="02040502050405020303" pitchFamily="18" charset="0"/>
              </a:rPr>
              <a:t/>
            </a:r>
            <a:br>
              <a:rPr lang="en-US" sz="2800" dirty="0" smtClean="0">
                <a:ln>
                  <a:solidFill>
                    <a:sysClr val="windowText" lastClr="000000"/>
                  </a:solidFill>
                </a:ln>
                <a:solidFill>
                  <a:srgbClr val="CC00FF"/>
                </a:solidFill>
                <a:effectLst>
                  <a:glow rad="127000">
                    <a:srgbClr val="FFFF00"/>
                  </a:glow>
                </a:effectLst>
                <a:latin typeface="Georgia" panose="02040502050405020303" pitchFamily="18" charset="0"/>
              </a:rPr>
            </a:br>
            <a:r>
              <a:rPr lang="en-US" sz="2800" dirty="0" smtClean="0">
                <a:ln>
                  <a:solidFill>
                    <a:sysClr val="windowText" lastClr="000000"/>
                  </a:solidFill>
                </a:ln>
                <a:solidFill>
                  <a:srgbClr val="CC00FF"/>
                </a:solidFill>
                <a:effectLst>
                  <a:glow rad="127000">
                    <a:srgbClr val="FFFF00"/>
                  </a:glow>
                </a:effectLst>
                <a:latin typeface="Georgia" panose="02040502050405020303" pitchFamily="18" charset="0"/>
              </a:rPr>
              <a:t>was </a:t>
            </a:r>
            <a:r>
              <a:rPr lang="en-US" sz="2800" dirty="0">
                <a:ln>
                  <a:solidFill>
                    <a:sysClr val="windowText" lastClr="000000"/>
                  </a:solidFill>
                </a:ln>
                <a:solidFill>
                  <a:srgbClr val="CC00FF"/>
                </a:solidFill>
                <a:effectLst>
                  <a:glow rad="127000">
                    <a:srgbClr val="FFFF00"/>
                  </a:glow>
                </a:effectLst>
                <a:latin typeface="Georgia" panose="02040502050405020303" pitchFamily="18" charset="0"/>
              </a:rPr>
              <a:t>urgent.” </a:t>
            </a:r>
          </a:p>
        </p:txBody>
      </p:sp>
    </p:spTree>
    <p:extLst>
      <p:ext uri="{BB962C8B-B14F-4D97-AF65-F5344CB8AC3E}">
        <p14:creationId xmlns:p14="http://schemas.microsoft.com/office/powerpoint/2010/main" val="1690388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anim calcmode="lin" valueType="num">
                                      <p:cBhvr>
                                        <p:cTn id="1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3" y="103909"/>
            <a:ext cx="10908406" cy="6567347"/>
          </a:xfrm>
          <a:noFill/>
        </p:spPr>
        <p:txBody>
          <a:bodyPr anchor="ctr">
            <a:normAutofit lnSpcReduction="10000"/>
            <a:scene3d>
              <a:camera prst="orthographicFront"/>
              <a:lightRig rig="threePt" dir="t"/>
            </a:scene3d>
            <a:sp3d extrusionH="57150">
              <a:bevelT w="38100" h="38100"/>
            </a:sp3d>
          </a:bodyPr>
          <a:lstStyle/>
          <a:p>
            <a:pPr marL="0" marR="0" indent="0" algn="ctr">
              <a:lnSpc>
                <a:spcPct val="80000"/>
              </a:lnSpc>
              <a:spcBef>
                <a:spcPts val="0"/>
              </a:spcBef>
              <a:spcAft>
                <a:spcPts val="500"/>
              </a:spcAft>
              <a:buNone/>
            </a:pPr>
            <a:r>
              <a:rPr lang="en-US" sz="4000" dirty="0" smtClean="0">
                <a:ln>
                  <a:solidFill>
                    <a:sysClr val="windowText" lastClr="000000"/>
                  </a:solidFill>
                </a:ln>
                <a:solidFill>
                  <a:srgbClr val="CC00FF"/>
                </a:solidFill>
                <a:effectLst>
                  <a:glow rad="127000">
                    <a:srgbClr val="FFFF00"/>
                  </a:glow>
                </a:effectLst>
                <a:latin typeface="Georgia" panose="02040502050405020303" pitchFamily="18" charset="0"/>
                <a:ea typeface="Calibri" panose="020F0502020204030204" pitchFamily="34" charset="0"/>
                <a:cs typeface="Georgia" panose="02040502050405020303" pitchFamily="18" charset="0"/>
              </a:rPr>
              <a:t>David’s Hunger Exposes the Cycle of the Week </a:t>
            </a:r>
          </a:p>
          <a:p>
            <a:pPr marL="0" marR="0" indent="0">
              <a:lnSpc>
                <a:spcPct val="80000"/>
              </a:lnSpc>
              <a:spcBef>
                <a:spcPts val="0"/>
              </a:spcBef>
              <a:spcAft>
                <a:spcPts val="500"/>
              </a:spcAft>
              <a:buNone/>
            </a:pPr>
            <a:endParaRPr lang="en-US" sz="2400" dirty="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0" marR="0" indent="0">
              <a:lnSpc>
                <a:spcPct val="114000"/>
              </a:lnSpc>
              <a:spcBef>
                <a:spcPts val="0"/>
              </a:spcBef>
              <a:spcAft>
                <a:spcPts val="500"/>
              </a:spcAft>
              <a:buNone/>
            </a:pPr>
            <a:r>
              <a:rPr lang="en-US" sz="28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1 </a:t>
            </a:r>
            <a:r>
              <a:rPr lang="en-US" sz="2800" dirty="0">
                <a:solidFill>
                  <a:srgbClr val="008080"/>
                </a:solidFill>
                <a:latin typeface="Georgia" panose="02040502050405020303" pitchFamily="18" charset="0"/>
                <a:ea typeface="Calibri" panose="020F0502020204030204" pitchFamily="34" charset="0"/>
                <a:cs typeface="Georgia" panose="02040502050405020303" pitchFamily="18" charset="0"/>
              </a:rPr>
              <a:t>Sam 21:1</a:t>
            </a:r>
            <a:r>
              <a:rPr lang="en-US" sz="2800" dirty="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2800" b="1" dirty="0">
                <a:solidFill>
                  <a:srgbClr val="CC00FF"/>
                </a:solidFill>
                <a:latin typeface="Georgia" panose="02040502050405020303" pitchFamily="18" charset="0"/>
                <a:ea typeface="Calibri" panose="020F0502020204030204" pitchFamily="34" charset="0"/>
                <a:cs typeface="Georgia" panose="02040502050405020303" pitchFamily="18" charset="0"/>
              </a:rPr>
              <a:t>And </a:t>
            </a:r>
            <a:r>
              <a:rPr lang="en-US" sz="2800" b="1" dirty="0" err="1">
                <a:solidFill>
                  <a:srgbClr val="CC00FF"/>
                </a:solidFill>
                <a:latin typeface="Georgia" panose="02040502050405020303" pitchFamily="18" charset="0"/>
                <a:ea typeface="Calibri" panose="020F0502020204030204" pitchFamily="34" charset="0"/>
                <a:cs typeface="Georgia" panose="02040502050405020303" pitchFamily="18" charset="0"/>
              </a:rPr>
              <a:t>Dawid</a:t>
            </a:r>
            <a:r>
              <a:rPr lang="en-US" sz="2800" b="1" dirty="0">
                <a:solidFill>
                  <a:srgbClr val="CC00FF"/>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b="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 came to Nob</a:t>
            </a:r>
            <a:r>
              <a:rPr lang="en-US" sz="2800" b="1" dirty="0">
                <a:solidFill>
                  <a:srgbClr val="CC00FF"/>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b="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 </a:t>
            </a:r>
            <a:r>
              <a:rPr lang="en-US" sz="2800" b="1" i="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to </a:t>
            </a:r>
            <a:r>
              <a:rPr lang="en-US" sz="2800" b="1" i="1" dirty="0" err="1">
                <a:solidFill>
                  <a:srgbClr val="CC00FF"/>
                </a:solidFill>
                <a:latin typeface="Georgia" panose="02040502050405020303" pitchFamily="18" charset="0"/>
                <a:ea typeface="TITUS Cyberbit Basic" panose="02020603050405020304" pitchFamily="18" charset="0"/>
                <a:cs typeface="Georgia" panose="02040502050405020303" pitchFamily="18" charset="0"/>
              </a:rPr>
              <a:t>Ah</a:t>
            </a:r>
            <a:r>
              <a:rPr lang="en-US" sz="2800" b="1" i="1" dirty="0" err="1">
                <a:solidFill>
                  <a:srgbClr val="CC00FF"/>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b="1" i="1" dirty="0" err="1">
                <a:solidFill>
                  <a:srgbClr val="CC00FF"/>
                </a:solidFill>
                <a:latin typeface="Georgia" panose="02040502050405020303" pitchFamily="18" charset="0"/>
                <a:ea typeface="TITUS Cyberbit Basic" panose="02020603050405020304" pitchFamily="18" charset="0"/>
                <a:cs typeface="Georgia" panose="02040502050405020303" pitchFamily="18" charset="0"/>
              </a:rPr>
              <a:t>imelek</a:t>
            </a:r>
            <a:r>
              <a:rPr lang="en-US" sz="2800" b="1" i="1" dirty="0">
                <a:solidFill>
                  <a:srgbClr val="CC00FF"/>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b="1" i="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 </a:t>
            </a:r>
            <a:r>
              <a:rPr lang="en-US" sz="2800" b="1" i="1" dirty="0">
                <a:solidFill>
                  <a:srgbClr val="CC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the priest</a:t>
            </a:r>
            <a:r>
              <a:rPr lang="en-US" sz="2800" b="1" i="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a:t>
            </a:r>
            <a:r>
              <a:rPr lang="en-US" sz="2800"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And </a:t>
            </a:r>
            <a:r>
              <a:rPr lang="en-US" sz="2800" dirty="0" err="1"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Ah</a:t>
            </a:r>
            <a:r>
              <a:rPr lang="en-US" sz="2800" dirty="0" err="1" smtClean="0">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err="1"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imelek</a:t>
            </a:r>
            <a:r>
              <a:rPr lang="en-US" sz="2800" dirty="0">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 trembled when he met </a:t>
            </a:r>
            <a:r>
              <a:rPr lang="en-US" sz="2800" dirty="0" err="1">
                <a:solidFill>
                  <a:schemeClr val="tx1"/>
                </a:solidFill>
                <a:latin typeface="Georgia" panose="02040502050405020303" pitchFamily="18" charset="0"/>
                <a:ea typeface="TITUS Cyberbit Basic" panose="02020603050405020304" pitchFamily="18" charset="0"/>
                <a:cs typeface="Georgia" panose="02040502050405020303" pitchFamily="18" charset="0"/>
              </a:rPr>
              <a:t>Dawid</a:t>
            </a:r>
            <a:r>
              <a:rPr lang="en-US" sz="2800" dirty="0">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 and asked him,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
            </a:r>
            <a:b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b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Why are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you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alone, and no one is with you</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a:t>
            </a:r>
          </a:p>
          <a:p>
            <a:pPr marL="0" marR="0" indent="0" algn="ctr">
              <a:lnSpc>
                <a:spcPct val="80000"/>
              </a:lnSpc>
              <a:spcBef>
                <a:spcPts val="0"/>
              </a:spcBef>
              <a:spcAft>
                <a:spcPts val="500"/>
              </a:spcAft>
              <a:buNone/>
            </a:pP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500"/>
              </a:spcAft>
              <a:buNone/>
            </a:pPr>
            <a:r>
              <a:rPr lang="en-US" sz="28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21:2</a:t>
            </a:r>
            <a:r>
              <a:rPr lang="en-US" sz="2800" dirty="0">
                <a:solidFill>
                  <a:srgbClr val="0000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And </a:t>
            </a:r>
            <a:r>
              <a:rPr lang="en-US" sz="2800" dirty="0" err="1">
                <a:solidFill>
                  <a:schemeClr val="tx1"/>
                </a:solidFill>
                <a:latin typeface="Georgia" panose="02040502050405020303" pitchFamily="18" charset="0"/>
                <a:ea typeface="TITUS Cyberbit Basic" panose="02020603050405020304" pitchFamily="18" charset="0"/>
                <a:cs typeface="Georgia" panose="02040502050405020303" pitchFamily="18" charset="0"/>
              </a:rPr>
              <a:t>Dawid</a:t>
            </a:r>
            <a:r>
              <a:rPr lang="en-US" sz="2800" dirty="0">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 said to </a:t>
            </a:r>
            <a:r>
              <a:rPr lang="en-US" sz="2800" dirty="0" err="1">
                <a:solidFill>
                  <a:schemeClr val="tx1"/>
                </a:solidFill>
                <a:latin typeface="Georgia" panose="02040502050405020303" pitchFamily="18" charset="0"/>
                <a:ea typeface="TITUS Cyberbit Basic" panose="02020603050405020304" pitchFamily="18" charset="0"/>
                <a:cs typeface="Georgia" panose="02040502050405020303" pitchFamily="18" charset="0"/>
              </a:rPr>
              <a:t>Ah</a:t>
            </a:r>
            <a:r>
              <a:rPr lang="en-US" sz="2800" dirty="0" err="1">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err="1">
                <a:solidFill>
                  <a:schemeClr val="tx1"/>
                </a:solidFill>
                <a:latin typeface="Georgia" panose="02040502050405020303" pitchFamily="18" charset="0"/>
                <a:ea typeface="TITUS Cyberbit Basic" panose="02020603050405020304" pitchFamily="18" charset="0"/>
                <a:cs typeface="Georgia" panose="02040502050405020303" pitchFamily="18" charset="0"/>
              </a:rPr>
              <a:t>imelek</a:t>
            </a:r>
            <a:r>
              <a:rPr lang="en-US" sz="2800" dirty="0">
                <a:solidFill>
                  <a:schemeClr val="tx1"/>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 the priest, “The sovereign has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commanded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me a word, and said to me, ‘Let no one know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whatever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of the word about which I send you, and which I have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commanded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you.’  </a:t>
            </a:r>
            <a:r>
              <a:rPr lang="en-US" sz="2800" u="sng"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And I have directed my young men to such and </a:t>
            </a:r>
            <a:r>
              <a:rPr lang="en-US" sz="2800" u="sng"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such </a:t>
            </a:r>
            <a:r>
              <a:rPr lang="en-US" sz="2800" u="sng"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 place</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a:t>
            </a:r>
          </a:p>
          <a:p>
            <a:pPr marL="0" marR="0" indent="0" algn="ctr">
              <a:lnSpc>
                <a:spcPct val="115000"/>
              </a:lnSpc>
              <a:spcBef>
                <a:spcPts val="0"/>
              </a:spcBef>
              <a:spcAft>
                <a:spcPts val="600"/>
              </a:spcAft>
              <a:buNone/>
            </a:pP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8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1 Sam 21:3</a:t>
            </a:r>
            <a:r>
              <a:rPr lang="en-US" sz="2800" dirty="0">
                <a:solidFill>
                  <a:srgbClr val="000000"/>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“And now, what do you have on hand?  </a:t>
            </a:r>
            <a: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t/>
            </a:r>
            <a:br>
              <a:rPr lang="en-US" sz="2800" dirty="0" smtClean="0">
                <a:solidFill>
                  <a:schemeClr val="tx1"/>
                </a:solidFill>
                <a:latin typeface="Georgia" panose="02040502050405020303" pitchFamily="18" charset="0"/>
                <a:ea typeface="TITUS Cyberbit Basic" panose="02020603050405020304" pitchFamily="18" charset="0"/>
                <a:cs typeface="Georgia" panose="02040502050405020303" pitchFamily="18" charset="0"/>
              </a:rPr>
            </a:br>
            <a:r>
              <a:rPr lang="en-US" sz="2800" b="1" i="1" dirty="0" smtClean="0">
                <a:solidFill>
                  <a:srgbClr val="CC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Give </a:t>
            </a:r>
            <a:r>
              <a:rPr lang="en-US" sz="2800" b="1" i="1" dirty="0">
                <a:solidFill>
                  <a:srgbClr val="CC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five loaves into </a:t>
            </a:r>
            <a:r>
              <a:rPr lang="en-US" sz="2800" b="1" i="1" dirty="0" smtClean="0">
                <a:solidFill>
                  <a:srgbClr val="CC00FF"/>
                </a:solidFill>
                <a:uFill>
                  <a:solidFill>
                    <a:srgbClr val="00B050"/>
                  </a:solidFill>
                </a:uFill>
                <a:latin typeface="Georgia" panose="02040502050405020303" pitchFamily="18" charset="0"/>
                <a:ea typeface="TITUS Cyberbit Basic" panose="02020603050405020304" pitchFamily="18" charset="0"/>
                <a:cs typeface="Georgia" panose="02040502050405020303" pitchFamily="18" charset="0"/>
              </a:rPr>
              <a:t>my hand</a:t>
            </a:r>
            <a:r>
              <a:rPr lang="en-US" sz="2800" b="1" i="1" dirty="0">
                <a:solidFill>
                  <a:srgbClr val="CC00FF"/>
                </a:solidFill>
                <a:latin typeface="Georgia" panose="02040502050405020303" pitchFamily="18" charset="0"/>
                <a:ea typeface="TITUS Cyberbit Basic" panose="02020603050405020304" pitchFamily="18" charset="0"/>
                <a:cs typeface="Georgia" panose="02040502050405020303" pitchFamily="18" charset="0"/>
              </a:rPr>
              <a:t>,</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800" dirty="0">
                <a:solidFill>
                  <a:schemeClr val="tx1"/>
                </a:solidFill>
                <a:latin typeface="Georgia" panose="02040502050405020303" pitchFamily="18" charset="0"/>
                <a:ea typeface="TITUS Cyberbit Basic" panose="02020603050405020304" pitchFamily="18" charset="0"/>
                <a:cs typeface="Georgia" panose="02040502050405020303" pitchFamily="18" charset="0"/>
              </a:rPr>
              <a:t>or whatever is found.”</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9018225" y="6430763"/>
            <a:ext cx="2819399" cy="345796"/>
          </a:xfrm>
        </p:spPr>
        <p:txBody>
          <a:bodyPr/>
          <a:lstStyle/>
          <a:p>
            <a:fld id="{71766878-3199-4EAB-94E7-2D6D11070E14}" type="slidenum">
              <a:rPr lang="en-US" b="1" smtClean="0">
                <a:solidFill>
                  <a:schemeClr val="tx1"/>
                </a:solidFill>
              </a:rPr>
              <a:t>52</a:t>
            </a:fld>
            <a:endParaRPr lang="en-US" b="1" dirty="0">
              <a:solidFill>
                <a:schemeClr val="tx1"/>
              </a:solidFill>
            </a:endParaRPr>
          </a:p>
        </p:txBody>
      </p:sp>
    </p:spTree>
    <p:extLst>
      <p:ext uri="{BB962C8B-B14F-4D97-AF65-F5344CB8AC3E}">
        <p14:creationId xmlns:p14="http://schemas.microsoft.com/office/powerpoint/2010/main" val="3525354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921" y="133003"/>
            <a:ext cx="8330712" cy="781398"/>
          </a:xfrm>
          <a:gradFill>
            <a:gsLst>
              <a:gs pos="4000">
                <a:srgbClr val="00B0F0"/>
              </a:gs>
              <a:gs pos="50000">
                <a:srgbClr val="FF00FF">
                  <a:alpha val="29000"/>
                </a:srgbClr>
              </a:gs>
              <a:gs pos="95000">
                <a:srgbClr val="00B0F0"/>
              </a:gs>
            </a:gsLst>
            <a:lin ang="2700000" scaled="1"/>
          </a:gradFill>
          <a:scene3d>
            <a:camera prst="orthographicFront"/>
            <a:lightRig rig="soft" dir="t">
              <a:rot lat="0" lon="0" rev="10800000"/>
            </a:lightRig>
          </a:scene3d>
          <a:sp3d>
            <a:bevelT w="152400" h="50800" prst="softRound"/>
          </a:sp3d>
        </p:spPr>
        <p:txBody>
          <a:bodyPr anchor="ctr">
            <a:normAutofit/>
            <a:sp3d extrusionH="57150">
              <a:bevelT w="27940" h="12700" prst="angle"/>
              <a:contourClr>
                <a:srgbClr val="DDDDDD"/>
              </a:contourClr>
            </a:sp3d>
          </a:bodyPr>
          <a:lstStyle/>
          <a:p>
            <a:pPr algn="ctr"/>
            <a:r>
              <a:rPr lang="en-US" sz="4000" b="1" i="1" cap="none" spc="150" dirty="0" smtClean="0">
                <a:ln w="11430"/>
                <a:solidFill>
                  <a:srgbClr val="F8F8F8"/>
                </a:solidFill>
                <a:effectLst>
                  <a:outerShdw blurRad="25400" algn="tl" rotWithShape="0">
                    <a:srgbClr val="000000">
                      <a:alpha val="43000"/>
                    </a:srgbClr>
                  </a:outerShdw>
                </a:effectLst>
                <a:latin typeface="Comic Sans MS" panose="030F0702030302020204" pitchFamily="66" charset="0"/>
              </a:rPr>
              <a:t>David is hungry in - Nob</a:t>
            </a:r>
            <a:endParaRPr lang="en-US" sz="4000" b="1" i="1" cap="none" spc="150" dirty="0">
              <a:ln w="11430"/>
              <a:solidFill>
                <a:srgbClr val="F8F8F8"/>
              </a:solidFill>
              <a:effectLst>
                <a:outerShdw blurRad="25400" algn="tl" rotWithShape="0">
                  <a:srgbClr val="000000">
                    <a:alpha val="43000"/>
                  </a:srgbClr>
                </a:outerShdw>
              </a:effectLst>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77345" y="1094508"/>
            <a:ext cx="5484380" cy="5525583"/>
          </a:xfrm>
          <a:prstGeom prst="roundRect">
            <a:avLst>
              <a:gd name="adj" fmla="val 4167"/>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ide Number Placeholder 2"/>
          <p:cNvSpPr>
            <a:spLocks noGrp="1"/>
          </p:cNvSpPr>
          <p:nvPr>
            <p:ph type="sldNum" sz="quarter" idx="12"/>
          </p:nvPr>
        </p:nvSpPr>
        <p:spPr>
          <a:xfrm>
            <a:off x="8996196" y="6397713"/>
            <a:ext cx="2819399" cy="345796"/>
          </a:xfrm>
        </p:spPr>
        <p:txBody>
          <a:bodyPr/>
          <a:lstStyle/>
          <a:p>
            <a:fld id="{71766878-3199-4EAB-94E7-2D6D11070E14}" type="slidenum">
              <a:rPr lang="en-US" b="1" smtClean="0">
                <a:solidFill>
                  <a:schemeClr val="tx1"/>
                </a:solidFill>
              </a:rPr>
              <a:t>53</a:t>
            </a:fld>
            <a:endParaRPr lang="en-US" b="1" dirty="0">
              <a:solidFill>
                <a:schemeClr val="tx1"/>
              </a:solidFill>
            </a:endParaRPr>
          </a:p>
        </p:txBody>
      </p:sp>
      <p:sp>
        <p:nvSpPr>
          <p:cNvPr id="5" name="Rounded Rectangle 4"/>
          <p:cNvSpPr/>
          <p:nvPr/>
        </p:nvSpPr>
        <p:spPr>
          <a:xfrm>
            <a:off x="1149927" y="1191490"/>
            <a:ext cx="4003963" cy="5428601"/>
          </a:xfrm>
          <a:prstGeom prst="roundRect">
            <a:avLst/>
          </a:prstGeom>
          <a:solidFill>
            <a:schemeClr val="accent2">
              <a:lumMod val="20000"/>
              <a:lumOff val="80000"/>
            </a:schemeClr>
          </a:solidFill>
          <a:ln w="76200">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900" dirty="0" smtClean="0">
                <a:solidFill>
                  <a:schemeClr val="accent2">
                    <a:lumMod val="75000"/>
                  </a:schemeClr>
                </a:solidFill>
              </a:rPr>
              <a:t>David must have been hiding in the local area for the three days. </a:t>
            </a:r>
          </a:p>
          <a:p>
            <a:pPr algn="ctr"/>
            <a:endParaRPr lang="en-US" sz="2900" dirty="0" smtClean="0"/>
          </a:p>
          <a:p>
            <a:pPr algn="ctr"/>
            <a:r>
              <a:rPr lang="en-US" sz="2900" dirty="0" smtClean="0"/>
              <a:t> </a:t>
            </a:r>
            <a:r>
              <a:rPr lang="en-US" sz="2900" b="1" dirty="0" smtClean="0">
                <a:solidFill>
                  <a:srgbClr val="C00000"/>
                </a:solidFill>
              </a:rPr>
              <a:t>Why?</a:t>
            </a:r>
          </a:p>
          <a:p>
            <a:pPr algn="ctr"/>
            <a:r>
              <a:rPr lang="en-US" sz="2900" dirty="0" smtClean="0"/>
              <a:t>  </a:t>
            </a:r>
          </a:p>
          <a:p>
            <a:pPr algn="ctr"/>
            <a:r>
              <a:rPr lang="en-US" sz="2900" dirty="0" smtClean="0">
                <a:solidFill>
                  <a:schemeClr val="accent2">
                    <a:lumMod val="75000"/>
                  </a:schemeClr>
                </a:solidFill>
              </a:rPr>
              <a:t>Because from </a:t>
            </a:r>
            <a:r>
              <a:rPr lang="en-US" sz="2900" b="1" dirty="0" err="1" smtClean="0">
                <a:solidFill>
                  <a:srgbClr val="FFC000"/>
                </a:solidFill>
              </a:rPr>
              <a:t>Gibeah</a:t>
            </a:r>
            <a:r>
              <a:rPr lang="en-US" sz="2900" b="1" dirty="0" smtClean="0">
                <a:solidFill>
                  <a:srgbClr val="FFC000"/>
                </a:solidFill>
              </a:rPr>
              <a:t>, </a:t>
            </a:r>
            <a:r>
              <a:rPr lang="en-US" sz="2900" dirty="0" smtClean="0">
                <a:solidFill>
                  <a:schemeClr val="accent2">
                    <a:lumMod val="75000"/>
                  </a:schemeClr>
                </a:solidFill>
              </a:rPr>
              <a:t>the city of Saul’s home, </a:t>
            </a:r>
            <a:r>
              <a:rPr lang="en-US" sz="2900" dirty="0" smtClean="0"/>
              <a:t/>
            </a:r>
            <a:br>
              <a:rPr lang="en-US" sz="2900" dirty="0" smtClean="0"/>
            </a:br>
            <a:r>
              <a:rPr lang="en-US" sz="2900" dirty="0" smtClean="0">
                <a:solidFill>
                  <a:schemeClr val="tx1">
                    <a:lumMod val="95000"/>
                    <a:lumOff val="5000"/>
                  </a:schemeClr>
                </a:solidFill>
              </a:rPr>
              <a:t>(1 Sam 10:26) </a:t>
            </a:r>
            <a:r>
              <a:rPr lang="en-US" sz="2900" dirty="0" smtClean="0">
                <a:solidFill>
                  <a:schemeClr val="accent2">
                    <a:lumMod val="75000"/>
                  </a:schemeClr>
                </a:solidFill>
              </a:rPr>
              <a:t>to</a:t>
            </a:r>
            <a:r>
              <a:rPr lang="en-US" sz="2900" dirty="0" smtClean="0"/>
              <a:t> </a:t>
            </a:r>
            <a:r>
              <a:rPr lang="en-US" sz="2900" b="1" dirty="0" smtClean="0">
                <a:solidFill>
                  <a:srgbClr val="FFC000"/>
                </a:solidFill>
              </a:rPr>
              <a:t>Nob </a:t>
            </a:r>
            <a:r>
              <a:rPr lang="en-US" sz="2900" dirty="0" smtClean="0">
                <a:solidFill>
                  <a:schemeClr val="accent2">
                    <a:lumMod val="75000"/>
                  </a:schemeClr>
                </a:solidFill>
              </a:rPr>
              <a:t>is only 5 kilometers. </a:t>
            </a:r>
            <a:endParaRPr lang="en-US" sz="2900" dirty="0">
              <a:solidFill>
                <a:schemeClr val="accent2">
                  <a:lumMod val="75000"/>
                </a:schemeClr>
              </a:solidFill>
            </a:endParaRPr>
          </a:p>
        </p:txBody>
      </p:sp>
      <p:sp>
        <p:nvSpPr>
          <p:cNvPr id="6" name="Curved Right Arrow 5"/>
          <p:cNvSpPr/>
          <p:nvPr/>
        </p:nvSpPr>
        <p:spPr>
          <a:xfrm rot="19166719">
            <a:off x="8509872" y="3094432"/>
            <a:ext cx="623621" cy="1097774"/>
          </a:xfrm>
          <a:prstGeom prst="curvedRightArrow">
            <a:avLst>
              <a:gd name="adj1" fmla="val 18945"/>
              <a:gd name="adj2" fmla="val 50000"/>
              <a:gd name="adj3" fmla="val 31963"/>
            </a:avLst>
          </a:prstGeom>
          <a:gradFill>
            <a:gsLst>
              <a:gs pos="0">
                <a:srgbClr val="FF00FF"/>
              </a:gs>
              <a:gs pos="40000">
                <a:srgbClr val="00FF00"/>
              </a:gs>
              <a:gs pos="83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477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withEffect">
                                  <p:stCondLst>
                                    <p:cond delay="1000"/>
                                  </p:stCondLst>
                                  <p:childTnLst>
                                    <p:anim calcmode="discrete" valueType="str">
                                      <p:cBhvr>
                                        <p:cTn id="6"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54</a:t>
            </a:fld>
            <a:endParaRPr lang="en-US" b="1" dirty="0">
              <a:solidFill>
                <a:schemeClr val="bg1"/>
              </a:solidFill>
            </a:endParaRPr>
          </a:p>
        </p:txBody>
      </p:sp>
      <p:sp>
        <p:nvSpPr>
          <p:cNvPr id="7" name="Content Placeholder 2"/>
          <p:cNvSpPr txBox="1">
            <a:spLocks/>
          </p:cNvSpPr>
          <p:nvPr/>
        </p:nvSpPr>
        <p:spPr>
          <a:xfrm>
            <a:off x="2936496" y="2112987"/>
            <a:ext cx="5651920" cy="3857846"/>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A provision from the priest </a:t>
            </a:r>
            <a:br>
              <a:rPr lang="en-US" sz="4800" dirty="0" smtClean="0">
                <a:solidFill>
                  <a:schemeClr val="accent2"/>
                </a:solidFill>
              </a:rPr>
            </a:br>
            <a:r>
              <a:rPr lang="en-US" sz="4800" dirty="0" smtClean="0">
                <a:solidFill>
                  <a:schemeClr val="accent2"/>
                </a:solidFill>
              </a:rPr>
              <a:t>in the sanctuary</a:t>
            </a:r>
          </a:p>
        </p:txBody>
      </p:sp>
      <p:sp>
        <p:nvSpPr>
          <p:cNvPr id="9" name="TextBox 8"/>
          <p:cNvSpPr txBox="1"/>
          <p:nvPr/>
        </p:nvSpPr>
        <p:spPr>
          <a:xfrm>
            <a:off x="-272005"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#11</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847371" y="322212"/>
            <a:ext cx="9086128" cy="1263520"/>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David’s Request</a:t>
            </a:r>
            <a:endParaRPr lang="en-US" sz="4800" dirty="0">
              <a:ln>
                <a:solidFill>
                  <a:srgbClr val="0000CC"/>
                </a:solidFill>
              </a:ln>
              <a:solidFill>
                <a:srgbClr val="FF0066"/>
              </a:solidFill>
              <a:latin typeface="Segoe Print" pitchFamily="2" charset="0"/>
            </a:endParaRPr>
          </a:p>
        </p:txBody>
      </p:sp>
      <p:pic>
        <p:nvPicPr>
          <p:cNvPr id="6146" name="Picture 2" descr="C:\Users\Rae\Desktop\priest and sabbath b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81014" y="2112986"/>
            <a:ext cx="2974695" cy="3377134"/>
          </a:xfrm>
          <a:prstGeom prst="ellipse">
            <a:avLst/>
          </a:prstGeom>
          <a:ln w="190500" cap="rnd">
            <a:solidFill>
              <a:schemeClr val="tx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coolSlant"/>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92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9542" y="150125"/>
            <a:ext cx="10178115" cy="6615418"/>
          </a:xfrm>
        </p:spPr>
        <p:txBody>
          <a:bodyPr>
            <a:normAutofit/>
            <a:scene3d>
              <a:camera prst="orthographicFront"/>
              <a:lightRig rig="threePt" dir="t"/>
            </a:scene3d>
            <a:sp3d extrusionH="57150">
              <a:bevelT w="82550" h="38100" prst="coolSlant"/>
            </a:sp3d>
          </a:bodyPr>
          <a:lstStyle/>
          <a:p>
            <a:pPr marL="0" marR="0" indent="0">
              <a:lnSpc>
                <a:spcPct val="115000"/>
              </a:lnSpc>
              <a:spcBef>
                <a:spcPts val="0"/>
              </a:spcBef>
              <a:spcAft>
                <a:spcPts val="3000"/>
              </a:spcAft>
              <a:buNone/>
            </a:pPr>
            <a:r>
              <a:rPr lang="en-US" sz="4400" dirty="0" smtClean="0">
                <a:solidFill>
                  <a:schemeClr val="accent4"/>
                </a:solidFill>
                <a:latin typeface="Matura MT Script Capitals" pitchFamily="66" charset="0"/>
                <a:ea typeface="Calibri" panose="020F0502020204030204" pitchFamily="34" charset="0"/>
                <a:cs typeface="Georgia" panose="02040502050405020303" pitchFamily="18" charset="0"/>
              </a:rPr>
              <a:t>David’s request: </a:t>
            </a:r>
            <a:r>
              <a:rPr lang="en-US" sz="4400" dirty="0">
                <a:solidFill>
                  <a:schemeClr val="accent4"/>
                </a:solidFill>
                <a:latin typeface="Matura MT Script Capitals" pitchFamily="66" charset="0"/>
                <a:ea typeface="Calibri" panose="020F0502020204030204" pitchFamily="34" charset="0"/>
                <a:cs typeface="Georgia" panose="02040502050405020303" pitchFamily="18" charset="0"/>
              </a:rPr>
              <a:t/>
            </a:r>
            <a:br>
              <a:rPr lang="en-US" sz="4400" dirty="0">
                <a:solidFill>
                  <a:schemeClr val="accent4"/>
                </a:solidFill>
                <a:latin typeface="Matura MT Script Capitals" pitchFamily="66" charset="0"/>
                <a:ea typeface="Calibri" panose="020F0502020204030204" pitchFamily="34" charset="0"/>
                <a:cs typeface="Georgia" panose="02040502050405020303" pitchFamily="18" charset="0"/>
              </a:rPr>
            </a:br>
            <a:r>
              <a:rPr lang="en-US" sz="4000" dirty="0" smtClean="0">
                <a:solidFill>
                  <a:schemeClr val="tx1"/>
                </a:solidFill>
                <a:latin typeface="Georgia" panose="02040502050405020303" pitchFamily="18" charset="0"/>
                <a:ea typeface="Calibri" panose="020F0502020204030204" pitchFamily="34" charset="0"/>
                <a:cs typeface="Georgia" panose="02040502050405020303" pitchFamily="18" charset="0"/>
              </a:rPr>
              <a:t>                  </a:t>
            </a:r>
            <a:r>
              <a:rPr lang="en-US" sz="4000" i="1" dirty="0" smtClean="0">
                <a:solidFill>
                  <a:srgbClr val="CC0099"/>
                </a:solidFill>
                <a:latin typeface="Georgia" panose="02040502050405020303" pitchFamily="18" charset="0"/>
                <a:ea typeface="Calibri" panose="020F0502020204030204" pitchFamily="34" charset="0"/>
                <a:cs typeface="Georgia" panose="02040502050405020303" pitchFamily="18" charset="0"/>
              </a:rPr>
              <a:t>“Give five loaves unto my hand”...</a:t>
            </a:r>
          </a:p>
          <a:p>
            <a:pPr marL="0" marR="0" indent="0" algn="ctr">
              <a:lnSpc>
                <a:spcPct val="115000"/>
              </a:lnSpc>
              <a:spcBef>
                <a:spcPts val="0"/>
              </a:spcBef>
              <a:spcAft>
                <a:spcPts val="3000"/>
              </a:spcAft>
              <a:buNone/>
            </a:pPr>
            <a:r>
              <a:rPr lang="en-US" sz="4800" dirty="0" smtClean="0">
                <a:solidFill>
                  <a:schemeClr val="accent4"/>
                </a:solidFill>
                <a:latin typeface="Matura MT Script Capitals" pitchFamily="66" charset="0"/>
                <a:ea typeface="Calibri" panose="020F0502020204030204" pitchFamily="34" charset="0"/>
                <a:cs typeface="Georgia" panose="02040502050405020303" pitchFamily="18" charset="0"/>
              </a:rPr>
              <a:t>What </a:t>
            </a:r>
            <a:r>
              <a:rPr lang="en-US" sz="4800" dirty="0" smtClean="0">
                <a:solidFill>
                  <a:schemeClr val="accent4"/>
                </a:solidFill>
                <a:effectLst>
                  <a:glow rad="177800">
                    <a:srgbClr val="00FF00"/>
                  </a:glow>
                </a:effectLst>
                <a:latin typeface="Matura MT Script Capitals" pitchFamily="66" charset="0"/>
                <a:ea typeface="Calibri" panose="020F0502020204030204" pitchFamily="34" charset="0"/>
                <a:cs typeface="Georgia" panose="02040502050405020303" pitchFamily="18" charset="0"/>
              </a:rPr>
              <a:t>type</a:t>
            </a:r>
            <a:r>
              <a:rPr lang="en-US" sz="4800" dirty="0" smtClean="0">
                <a:solidFill>
                  <a:schemeClr val="accent4"/>
                </a:solidFill>
                <a:latin typeface="Matura MT Script Capitals" pitchFamily="66" charset="0"/>
                <a:ea typeface="Calibri" panose="020F0502020204030204" pitchFamily="34" charset="0"/>
                <a:cs typeface="Georgia" panose="02040502050405020303" pitchFamily="18" charset="0"/>
              </a:rPr>
              <a:t> of bread was available?</a:t>
            </a:r>
          </a:p>
          <a:p>
            <a:pPr marL="1828800" marR="0" indent="-1828800">
              <a:lnSpc>
                <a:spcPct val="115000"/>
              </a:lnSpc>
              <a:spcBef>
                <a:spcPts val="0"/>
              </a:spcBef>
              <a:spcAft>
                <a:spcPts val="3000"/>
              </a:spcAft>
              <a:buNone/>
            </a:pPr>
            <a:r>
              <a:rPr lang="en-US" sz="28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1 </a:t>
            </a:r>
            <a:r>
              <a:rPr lang="en-US" sz="2800" dirty="0">
                <a:solidFill>
                  <a:srgbClr val="008080"/>
                </a:solidFill>
                <a:latin typeface="Georgia" panose="02040502050405020303" pitchFamily="18" charset="0"/>
                <a:ea typeface="Calibri" panose="020F0502020204030204" pitchFamily="34" charset="0"/>
                <a:cs typeface="Georgia" panose="02040502050405020303" pitchFamily="18" charset="0"/>
              </a:rPr>
              <a:t>Sam 21:4</a:t>
            </a:r>
            <a:r>
              <a:rPr lang="en-US" sz="2800" dirty="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And the priest answered </a:t>
            </a:r>
            <a:r>
              <a:rPr lang="en-US" sz="2800" dirty="0" err="1">
                <a:solidFill>
                  <a:srgbClr val="E36C0A"/>
                </a:solidFill>
                <a:latin typeface="Georgia" panose="02040502050405020303" pitchFamily="18" charset="0"/>
                <a:ea typeface="Calibri" panose="020F0502020204030204" pitchFamily="34" charset="0"/>
                <a:cs typeface="Georgia" panose="02040502050405020303" pitchFamily="18" charset="0"/>
              </a:rPr>
              <a:t>Dawid</a:t>
            </a:r>
            <a:r>
              <a:rPr lang="en-US" sz="2800" dirty="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and said, </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“There </a:t>
            </a:r>
            <a:r>
              <a:rPr lang="en-US" sz="2800" b="1" i="1" dirty="0" smtClean="0">
                <a:solidFill>
                  <a:srgbClr val="FF0066"/>
                </a:solidFill>
                <a:latin typeface="Georgia" panose="02040502050405020303" pitchFamily="18" charset="0"/>
                <a:ea typeface="TITUS Cyberbit Basic" panose="02020603050405020304" pitchFamily="18" charset="0"/>
                <a:cs typeface="Georgia" panose="02040502050405020303" pitchFamily="18" charset="0"/>
              </a:rPr>
              <a:t/>
            </a:r>
            <a:br>
              <a:rPr lang="en-US" sz="2800" b="1" i="1" dirty="0" smtClean="0">
                <a:solidFill>
                  <a:srgbClr val="FF0066"/>
                </a:solidFill>
                <a:latin typeface="Georgia" panose="02040502050405020303" pitchFamily="18" charset="0"/>
                <a:ea typeface="TITUS Cyberbit Basic" panose="02020603050405020304" pitchFamily="18" charset="0"/>
                <a:cs typeface="Georgia" panose="02040502050405020303" pitchFamily="18" charset="0"/>
              </a:rPr>
            </a:br>
            <a:r>
              <a:rPr lang="en-US" sz="2800" b="1" i="1" dirty="0" smtClean="0">
                <a:solidFill>
                  <a:srgbClr val="FF0066"/>
                </a:solidFill>
                <a:latin typeface="Georgia" panose="02040502050405020303" pitchFamily="18" charset="0"/>
                <a:ea typeface="TITUS Cyberbit Basic" panose="02020603050405020304" pitchFamily="18" charset="0"/>
                <a:cs typeface="Georgia" panose="02040502050405020303" pitchFamily="18" charset="0"/>
              </a:rPr>
              <a:t>is no ordinary </a:t>
            </a:r>
            <a:r>
              <a:rPr lang="en-US" sz="2800" b="1" i="1" dirty="0">
                <a:solidFill>
                  <a:srgbClr val="FF0066"/>
                </a:solidFill>
                <a:latin typeface="Georgia" panose="02040502050405020303" pitchFamily="18" charset="0"/>
                <a:ea typeface="TITUS Cyberbit Basic" panose="02020603050405020304" pitchFamily="18" charset="0"/>
                <a:cs typeface="Georgia" panose="02040502050405020303" pitchFamily="18" charset="0"/>
              </a:rPr>
              <a:t>bread on hand, but there is </a:t>
            </a:r>
            <a:r>
              <a:rPr lang="en-US" sz="2800" b="1" i="1" dirty="0" smtClean="0">
                <a:solidFill>
                  <a:srgbClr val="FF0066"/>
                </a:solidFill>
                <a:latin typeface="Georgia" panose="02040502050405020303" pitchFamily="18" charset="0"/>
                <a:ea typeface="TITUS Cyberbit Basic" panose="02020603050405020304" pitchFamily="18" charset="0"/>
                <a:cs typeface="Georgia" panose="02040502050405020303" pitchFamily="18" charset="0"/>
              </a:rPr>
              <a:t/>
            </a:r>
            <a:br>
              <a:rPr lang="en-US" sz="2800" b="1" i="1" dirty="0" smtClean="0">
                <a:solidFill>
                  <a:srgbClr val="FF0066"/>
                </a:solidFill>
                <a:latin typeface="Georgia" panose="02040502050405020303" pitchFamily="18" charset="0"/>
                <a:ea typeface="TITUS Cyberbit Basic" panose="02020603050405020304" pitchFamily="18" charset="0"/>
                <a:cs typeface="Georgia" panose="02040502050405020303" pitchFamily="18" charset="0"/>
              </a:rPr>
            </a:br>
            <a:r>
              <a:rPr lang="en-US" sz="2800" b="1" i="1" dirty="0" smtClean="0">
                <a:solidFill>
                  <a:srgbClr val="FF0066"/>
                </a:solidFill>
                <a:effectLst>
                  <a:glow rad="127000">
                    <a:srgbClr val="00FF00"/>
                  </a:glow>
                </a:effectLst>
                <a:latin typeface="Georgia" panose="02040502050405020303" pitchFamily="18" charset="0"/>
                <a:ea typeface="TITUS Cyberbit Basic" panose="02020603050405020304" pitchFamily="18" charset="0"/>
                <a:cs typeface="Georgia" panose="02040502050405020303" pitchFamily="18" charset="0"/>
              </a:rPr>
              <a:t>set-apart </a:t>
            </a:r>
            <a:r>
              <a:rPr lang="en-US" sz="2800" b="1" i="1" dirty="0">
                <a:solidFill>
                  <a:srgbClr val="FF0066"/>
                </a:solidFill>
                <a:effectLst>
                  <a:glow rad="127000">
                    <a:srgbClr val="00FF00"/>
                  </a:glow>
                </a:effectLst>
                <a:latin typeface="Georgia" panose="02040502050405020303" pitchFamily="18" charset="0"/>
                <a:ea typeface="TITUS Cyberbit Basic" panose="02020603050405020304" pitchFamily="18" charset="0"/>
                <a:cs typeface="Georgia" panose="02040502050405020303" pitchFamily="18" charset="0"/>
              </a:rPr>
              <a:t>bread </a:t>
            </a:r>
            <a:r>
              <a:rPr lang="en-US" sz="2800" dirty="0" smtClean="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800" b="1" i="1" dirty="0" smtClean="0">
                <a:solidFill>
                  <a:srgbClr val="9900FF"/>
                </a:solidFill>
                <a:latin typeface="Georgia" panose="02040502050405020303" pitchFamily="18" charset="0"/>
                <a:ea typeface="TITUS Cyberbit Basic" panose="02020603050405020304" pitchFamily="18" charset="0"/>
                <a:cs typeface="Georgia" panose="02040502050405020303" pitchFamily="18" charset="0"/>
              </a:rPr>
              <a:t>provided </a:t>
            </a:r>
            <a:r>
              <a:rPr lang="en-US" sz="2800" b="1" i="1" dirty="0">
                <a:solidFill>
                  <a:srgbClr val="9900FF"/>
                </a:solidFill>
                <a:latin typeface="Georgia" panose="02040502050405020303" pitchFamily="18" charset="0"/>
                <a:ea typeface="TITUS Cyberbit Basic" panose="02020603050405020304" pitchFamily="18" charset="0"/>
                <a:cs typeface="Georgia" panose="02040502050405020303" pitchFamily="18" charset="0"/>
              </a:rPr>
              <a:t>the young men have kept themselves </a:t>
            </a:r>
            <a:r>
              <a:rPr lang="en-US" sz="2800" b="1" i="1" dirty="0" smtClean="0">
                <a:solidFill>
                  <a:srgbClr val="9900FF"/>
                </a:solidFill>
                <a:latin typeface="Georgia" panose="02040502050405020303" pitchFamily="18" charset="0"/>
                <a:ea typeface="TITUS Cyberbit Basic" panose="02020603050405020304" pitchFamily="18" charset="0"/>
                <a:cs typeface="Georgia" panose="02040502050405020303" pitchFamily="18" charset="0"/>
              </a:rPr>
              <a:t>from women.”</a:t>
            </a:r>
            <a:endParaRPr lang="en-US"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800" b="1"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rPr>
              <a:t>The</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rgbClr val="FF0066"/>
                </a:solidFill>
                <a:latin typeface="Georgia" panose="02040502050405020303" pitchFamily="18" charset="0"/>
                <a:ea typeface="Calibri" panose="020F0502020204030204" pitchFamily="34" charset="0"/>
                <a:cs typeface="Times New Roman" panose="02020603050405020304" pitchFamily="18" charset="0"/>
              </a:rPr>
              <a:t>“set-apart” bread</a:t>
            </a:r>
            <a:r>
              <a:rPr lang="en-US" sz="2800"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was the </a:t>
            </a:r>
            <a:r>
              <a:rPr lang="en-US" sz="2800" b="1"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rPr>
              <a:t>shewbread </a:t>
            </a:r>
            <a:r>
              <a:rPr lang="en-US" sz="28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of the Tabernacle.  </a:t>
            </a:r>
            <a:endParaRPr lang="en-US" sz="2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8985179" y="6419747"/>
            <a:ext cx="2819399" cy="345796"/>
          </a:xfrm>
        </p:spPr>
        <p:txBody>
          <a:bodyPr/>
          <a:lstStyle/>
          <a:p>
            <a:fld id="{71766878-3199-4EAB-94E7-2D6D11070E14}" type="slidenum">
              <a:rPr lang="en-US" b="1" smtClean="0">
                <a:solidFill>
                  <a:schemeClr val="tx1"/>
                </a:solidFill>
              </a:rPr>
              <a:t>55</a:t>
            </a:fld>
            <a:endParaRPr lang="en-US" b="1" dirty="0">
              <a:solidFill>
                <a:schemeClr val="tx1"/>
              </a:solidFill>
            </a:endParaRPr>
          </a:p>
        </p:txBody>
      </p:sp>
    </p:spTree>
    <p:extLst>
      <p:ext uri="{BB962C8B-B14F-4D97-AF65-F5344CB8AC3E}">
        <p14:creationId xmlns:p14="http://schemas.microsoft.com/office/powerpoint/2010/main" val="1553445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2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56</a:t>
            </a:fld>
            <a:endParaRPr lang="en-US" b="1" dirty="0">
              <a:solidFill>
                <a:schemeClr val="bg1"/>
              </a:solidFill>
            </a:endParaRPr>
          </a:p>
        </p:txBody>
      </p:sp>
      <p:sp>
        <p:nvSpPr>
          <p:cNvPr id="7" name="Content Placeholder 2"/>
          <p:cNvSpPr txBox="1">
            <a:spLocks/>
          </p:cNvSpPr>
          <p:nvPr/>
        </p:nvSpPr>
        <p:spPr>
          <a:xfrm>
            <a:off x="2654555" y="1436915"/>
            <a:ext cx="5651920" cy="528456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000" dirty="0" smtClean="0">
                <a:solidFill>
                  <a:schemeClr val="accent2"/>
                </a:solidFill>
              </a:rPr>
              <a:t>What were the special conditions </a:t>
            </a:r>
            <a:r>
              <a:rPr lang="en-US" sz="4000" dirty="0" smtClean="0">
                <a:solidFill>
                  <a:srgbClr val="CC0099"/>
                </a:solidFill>
                <a:latin typeface="Comic Sans MS" panose="030F0702030302020204" pitchFamily="66" charset="0"/>
              </a:rPr>
              <a:t>Requested of david </a:t>
            </a:r>
            <a:r>
              <a:rPr lang="en-US" sz="4000" dirty="0" smtClean="0">
                <a:solidFill>
                  <a:schemeClr val="accent2"/>
                </a:solidFill>
              </a:rPr>
              <a:t>before  receiving the shewbread?</a:t>
            </a:r>
          </a:p>
        </p:txBody>
      </p:sp>
      <p:sp>
        <p:nvSpPr>
          <p:cNvPr id="9" name="TextBox 8"/>
          <p:cNvSpPr txBox="1"/>
          <p:nvPr/>
        </p:nvSpPr>
        <p:spPr>
          <a:xfrm>
            <a:off x="-272005"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#12</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488556" y="252264"/>
            <a:ext cx="9086128" cy="1063225"/>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the Shewbread</a:t>
            </a:r>
            <a:endParaRPr lang="en-US" sz="4800" dirty="0">
              <a:ln>
                <a:solidFill>
                  <a:srgbClr val="0000CC"/>
                </a:solidFill>
              </a:ln>
              <a:solidFill>
                <a:srgbClr val="FF0066"/>
              </a:solidFill>
              <a:latin typeface="Segoe Print" pitchFamily="2" charset="0"/>
            </a:endParaRPr>
          </a:p>
        </p:txBody>
      </p:sp>
      <p:pic>
        <p:nvPicPr>
          <p:cNvPr id="7170" name="Picture 2" descr="C:\Users\Rae\Desktop\sanc brd replac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736" y="2346140"/>
            <a:ext cx="3489325" cy="3415399"/>
          </a:xfrm>
          <a:prstGeom prst="roundRect">
            <a:avLst>
              <a:gd name="adj" fmla="val 11111"/>
            </a:avLst>
          </a:prstGeom>
          <a:ln w="190500" cap="rnd">
            <a:solidFill>
              <a:schemeClr val="tx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7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1291771"/>
            <a:ext cx="10757958" cy="5332719"/>
          </a:xfrm>
          <a:solidFill>
            <a:schemeClr val="bg2"/>
          </a:solidFill>
          <a:scene3d>
            <a:camera prst="orthographicFront"/>
            <a:lightRig rig="threePt" dir="t"/>
          </a:scene3d>
          <a:sp3d>
            <a:bevelT w="114300" prst="artDeco"/>
          </a:sp3d>
        </p:spPr>
        <p:txBody>
          <a:bodyPr>
            <a:normAutofit lnSpcReduction="10000"/>
            <a:sp3d extrusionH="57150">
              <a:bevelT w="38100" h="38100"/>
            </a:sp3d>
          </a:bodyPr>
          <a:lstStyle/>
          <a:p>
            <a:pPr marL="0" lvl="0" indent="0">
              <a:lnSpc>
                <a:spcPct val="115000"/>
              </a:lnSpc>
              <a:spcBef>
                <a:spcPts val="0"/>
              </a:spcBef>
              <a:spcAft>
                <a:spcPts val="2400"/>
              </a:spcAft>
              <a:buClr>
                <a:srgbClr val="171312"/>
              </a:buClr>
              <a:buNone/>
            </a:pPr>
            <a:r>
              <a:rPr lang="en-US" sz="28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Ahimelek</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Kohen (Priest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was demanding that the statutes pertaining to this specific </a:t>
            </a:r>
            <a:r>
              <a:rPr lang="en-US" sz="28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qodesh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(set-apart) bread would be upheld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with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greatest of care. </a:t>
            </a:r>
            <a:endPar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2400"/>
              </a:spcAft>
              <a:buClr>
                <a:srgbClr val="171312"/>
              </a:buClr>
              <a:buNone/>
            </a:pPr>
            <a:r>
              <a:rPr lang="en-US" sz="28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Had </a:t>
            </a:r>
            <a:r>
              <a:rPr lang="en-US" sz="2800" dirty="0">
                <a:solidFill>
                  <a:srgbClr val="008080"/>
                </a:solidFill>
                <a:latin typeface="Calibri" panose="020F0502020204030204" pitchFamily="34" charset="0"/>
                <a:ea typeface="Calibri" panose="020F0502020204030204" pitchFamily="34" charset="0"/>
                <a:cs typeface="Times New Roman" panose="02020603050405020304" pitchFamily="18" charset="0"/>
              </a:rPr>
              <a:t>David, and/or the men with him, had intimate relations with a lady shortly before this time, they would have defiled the set-apart standard of purity required for this special bread.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Only a person who was pure was permitted to eat the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shewbread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Tabernacle</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1737360" lvl="0" indent="-1737360">
              <a:lnSpc>
                <a:spcPct val="115000"/>
              </a:lnSpc>
              <a:spcBef>
                <a:spcPts val="0"/>
              </a:spcBef>
              <a:spcAft>
                <a:spcPts val="1000"/>
              </a:spcAft>
              <a:buClr>
                <a:srgbClr val="171312"/>
              </a:buClr>
              <a:buNone/>
            </a:pPr>
            <a:r>
              <a:rPr lang="en-US" sz="28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Lev 15:18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‘And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when a woman lies with a man, and there is an emission of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semen</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 they both shall bathe in water, and be unclean until </a:t>
            </a:r>
            <a:r>
              <a:rPr lang="en-US" sz="28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evening.’</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dirty="0">
              <a:solidFill>
                <a:srgbClr val="FF00FF"/>
              </a:solidFill>
              <a:latin typeface="Calibri" panose="020F0502020204030204" pitchFamily="34" charset="0"/>
            </a:endParaRPr>
          </a:p>
        </p:txBody>
      </p:sp>
      <p:sp>
        <p:nvSpPr>
          <p:cNvPr id="2" name="Slide Number Placeholder 1"/>
          <p:cNvSpPr>
            <a:spLocks noGrp="1"/>
          </p:cNvSpPr>
          <p:nvPr>
            <p:ph type="sldNum" sz="quarter" idx="12"/>
          </p:nvPr>
        </p:nvSpPr>
        <p:spPr>
          <a:xfrm>
            <a:off x="8852975" y="6199407"/>
            <a:ext cx="2819399" cy="345796"/>
          </a:xfrm>
        </p:spPr>
        <p:txBody>
          <a:bodyPr/>
          <a:lstStyle/>
          <a:p>
            <a:fld id="{71766878-3199-4EAB-94E7-2D6D11070E14}" type="slidenum">
              <a:rPr lang="en-US" b="1" smtClean="0">
                <a:solidFill>
                  <a:schemeClr val="tx1"/>
                </a:solidFill>
              </a:rPr>
              <a:t>57</a:t>
            </a:fld>
            <a:endParaRPr lang="en-US" b="1" dirty="0">
              <a:solidFill>
                <a:schemeClr val="tx1"/>
              </a:solidFill>
            </a:endParaRPr>
          </a:p>
        </p:txBody>
      </p:sp>
      <p:sp>
        <p:nvSpPr>
          <p:cNvPr id="4" name="Rectangle 3"/>
          <p:cNvSpPr/>
          <p:nvPr/>
        </p:nvSpPr>
        <p:spPr>
          <a:xfrm>
            <a:off x="1004552" y="232888"/>
            <a:ext cx="10757957" cy="914400"/>
          </a:xfrm>
          <a:prstGeom prst="rect">
            <a:avLst/>
          </a:prstGeom>
          <a:gradFill>
            <a:gsLst>
              <a:gs pos="37000">
                <a:srgbClr val="FFFF00"/>
              </a:gs>
              <a:gs pos="85000">
                <a:schemeClr val="accent1">
                  <a:lumMod val="45000"/>
                  <a:lumOff val="55000"/>
                </a:schemeClr>
              </a:gs>
              <a:gs pos="27000">
                <a:schemeClr val="accent1">
                  <a:lumMod val="30000"/>
                  <a:lumOff val="70000"/>
                </a:schemeClr>
              </a:gs>
            </a:gsLst>
            <a:lin ang="4800000" scaled="0"/>
          </a:gradFill>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4400" dirty="0" smtClean="0">
                <a:solidFill>
                  <a:srgbClr val="FF0066"/>
                </a:solidFill>
              </a:rPr>
              <a:t>David’s Conditions </a:t>
            </a:r>
            <a:r>
              <a:rPr lang="en-US" sz="4400" u="sng" dirty="0">
                <a:solidFill>
                  <a:srgbClr val="FF0066"/>
                </a:solidFill>
              </a:rPr>
              <a:t>F</a:t>
            </a:r>
            <a:r>
              <a:rPr lang="en-US" sz="4400" u="sng" dirty="0" smtClean="0">
                <a:solidFill>
                  <a:srgbClr val="FF0066"/>
                </a:solidFill>
              </a:rPr>
              <a:t>or Receiving</a:t>
            </a:r>
            <a:r>
              <a:rPr lang="en-US" sz="4400" dirty="0" smtClean="0">
                <a:solidFill>
                  <a:srgbClr val="FF0066"/>
                </a:solidFill>
              </a:rPr>
              <a:t> Shewbread</a:t>
            </a:r>
            <a:endParaRPr lang="en-US" sz="4400" dirty="0">
              <a:solidFill>
                <a:srgbClr val="FF0066"/>
              </a:solidFill>
            </a:endParaRPr>
          </a:p>
        </p:txBody>
      </p:sp>
    </p:spTree>
    <p:extLst>
      <p:ext uri="{BB962C8B-B14F-4D97-AF65-F5344CB8AC3E}">
        <p14:creationId xmlns:p14="http://schemas.microsoft.com/office/powerpoint/2010/main" val="2850032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264" y="317990"/>
            <a:ext cx="10603576" cy="772679"/>
          </a:xfr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317500">
              <a:srgbClr val="FFFF00"/>
            </a:glow>
          </a:effectLst>
          <a:scene3d>
            <a:camera prst="orthographicFront"/>
            <a:lightRig rig="threePt" dir="t"/>
          </a:scene3d>
          <a:sp3d>
            <a:bevelT w="152400" h="50800" prst="softRound"/>
          </a:sp3d>
        </p:spPr>
        <p:txBody>
          <a:bodyPr lIns="91440" tIns="91440" anchor="ctr">
            <a:normAutofit fontScale="90000"/>
            <a:sp3d extrusionH="57150">
              <a:bevelT w="38100" h="38100"/>
            </a:sp3d>
          </a:bodyPr>
          <a:lstStyle/>
          <a:p>
            <a:pPr algn="ctr"/>
            <a:r>
              <a:rPr lang="en-US" sz="600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Shewbread stipulation </a:t>
            </a:r>
            <a:r>
              <a:rPr lang="en-US" i="1" u="sng" dirty="0" smtClean="0">
                <a:ln>
                  <a:solidFill>
                    <a:sysClr val="windowText" lastClr="000000"/>
                  </a:solidFill>
                </a:ln>
                <a:solidFill>
                  <a:srgbClr val="FF6600"/>
                </a:solidFill>
              </a:rPr>
              <a:t>repeated</a:t>
            </a:r>
            <a:endParaRPr lang="en-US" i="1" u="sng" dirty="0">
              <a:ln>
                <a:solidFill>
                  <a:sysClr val="windowText" lastClr="000000"/>
                </a:solidFill>
              </a:ln>
              <a:solidFill>
                <a:srgbClr val="FF6600"/>
              </a:solidFill>
            </a:endParaRPr>
          </a:p>
        </p:txBody>
      </p:sp>
      <p:sp>
        <p:nvSpPr>
          <p:cNvPr id="3" name="Content Placeholder 2"/>
          <p:cNvSpPr>
            <a:spLocks noGrp="1"/>
          </p:cNvSpPr>
          <p:nvPr>
            <p:ph idx="1"/>
          </p:nvPr>
        </p:nvSpPr>
        <p:spPr>
          <a:xfrm>
            <a:off x="1039091" y="1399309"/>
            <a:ext cx="10695709" cy="5322166"/>
          </a:xfrm>
          <a:solidFill>
            <a:schemeClr val="bg1">
              <a:lumMod val="85000"/>
            </a:schemeClr>
          </a:solidFill>
          <a:scene3d>
            <a:camera prst="orthographicFront"/>
            <a:lightRig rig="threePt" dir="t"/>
          </a:scene3d>
          <a:sp3d>
            <a:bevelT w="165100" prst="coolSlant"/>
          </a:sp3d>
        </p:spPr>
        <p:txBody>
          <a:bodyPr anchor="ctr">
            <a:normAutofit/>
            <a:sp3d extrusionH="57150">
              <a:bevelT w="38100" h="38100"/>
            </a:sp3d>
          </a:bodyPr>
          <a:lstStyle/>
          <a:p>
            <a:r>
              <a:rPr lang="en-US" sz="2800" b="1" dirty="0" smtClean="0">
                <a:solidFill>
                  <a:srgbClr val="FF0000"/>
                </a:solidFill>
              </a:rPr>
              <a:t>Prior to </a:t>
            </a:r>
            <a:r>
              <a:rPr lang="en-US" sz="2800" dirty="0" smtClean="0">
                <a:solidFill>
                  <a:schemeClr val="tx1"/>
                </a:solidFill>
              </a:rPr>
              <a:t>giving David the shewbread,  </a:t>
            </a:r>
            <a:r>
              <a:rPr lang="en-US" sz="2800" dirty="0" err="1" smtClean="0">
                <a:solidFill>
                  <a:schemeClr val="tx1"/>
                </a:solidFill>
              </a:rPr>
              <a:t>Ahimelek</a:t>
            </a:r>
            <a:r>
              <a:rPr lang="en-US" sz="2800" dirty="0" smtClean="0">
                <a:solidFill>
                  <a:schemeClr val="tx1"/>
                </a:solidFill>
              </a:rPr>
              <a:t> the Kohen (priest) makes absolute certain that David knows about abstaining from intimate relations, by David’s men.</a:t>
            </a:r>
            <a:endParaRPr lang="en-US" sz="2800" dirty="0" smtClean="0"/>
          </a:p>
          <a:p>
            <a:pPr marL="1828800" lvl="0" indent="-1828800">
              <a:lnSpc>
                <a:spcPct val="115000"/>
              </a:lnSpc>
              <a:spcBef>
                <a:spcPts val="0"/>
              </a:spcBef>
              <a:spcAft>
                <a:spcPts val="3000"/>
              </a:spcAft>
              <a:buClr>
                <a:srgbClr val="171312"/>
              </a:buClr>
              <a:buNone/>
            </a:pPr>
            <a:r>
              <a:rPr lang="en-US" sz="2800" dirty="0">
                <a:solidFill>
                  <a:srgbClr val="008080"/>
                </a:solidFill>
                <a:latin typeface="Georgia" panose="02040502050405020303" pitchFamily="18" charset="0"/>
                <a:ea typeface="Calibri" panose="020F0502020204030204" pitchFamily="34" charset="0"/>
                <a:cs typeface="Georgia" panose="02040502050405020303" pitchFamily="18" charset="0"/>
              </a:rPr>
              <a:t>1 Sam 21:4</a:t>
            </a:r>
            <a:r>
              <a:rPr lang="en-US" sz="2800" dirty="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2800" dirty="0">
                <a:solidFill>
                  <a:srgbClr val="E36C0A"/>
                </a:solidFill>
                <a:latin typeface="Georgia" panose="02040502050405020303" pitchFamily="18" charset="0"/>
                <a:ea typeface="Calibri" panose="020F0502020204030204" pitchFamily="34" charset="0"/>
                <a:cs typeface="Georgia" panose="02040502050405020303" pitchFamily="18" charset="0"/>
              </a:rPr>
              <a:t>And the priest answered </a:t>
            </a:r>
            <a:r>
              <a:rPr lang="en-US" sz="2800" dirty="0" err="1">
                <a:solidFill>
                  <a:srgbClr val="E36C0A"/>
                </a:solidFill>
                <a:latin typeface="Georgia" panose="02040502050405020303" pitchFamily="18" charset="0"/>
                <a:ea typeface="Calibri" panose="020F0502020204030204" pitchFamily="34" charset="0"/>
                <a:cs typeface="Georgia" panose="02040502050405020303" pitchFamily="18" charset="0"/>
              </a:rPr>
              <a:t>Dawid</a:t>
            </a:r>
            <a:r>
              <a:rPr lang="en-US" sz="2800" dirty="0">
                <a:solidFill>
                  <a:srgbClr val="E36C0A"/>
                </a:solidFill>
                <a:latin typeface="TITUS Cyberbit Basic" panose="02020603050405020304" pitchFamily="18" charset="0"/>
                <a:ea typeface="Calibri" panose="020F0502020204030204" pitchFamily="34" charset="0"/>
                <a:cs typeface="Times New Roman" panose="02020603050405020304" pitchFamily="18" charset="0"/>
              </a:rPr>
              <a:t>̱</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and said, </a:t>
            </a:r>
            <a:r>
              <a:rPr lang="en-US" sz="2800" dirty="0">
                <a:solidFill>
                  <a:srgbClr val="FF6600"/>
                </a:solidFill>
                <a:latin typeface="Georgia" panose="02040502050405020303" pitchFamily="18" charset="0"/>
                <a:ea typeface="TITUS Cyberbit Basic" panose="02020603050405020304" pitchFamily="18" charset="0"/>
                <a:cs typeface="Georgia" panose="02040502050405020303" pitchFamily="18" charset="0"/>
              </a:rPr>
              <a:t>“There is no ordinary bread on hand, but there is set-apart bread </a:t>
            </a:r>
            <a:r>
              <a:rPr lang="en-US" sz="2800" dirty="0">
                <a:solidFill>
                  <a:srgbClr val="E36C0A"/>
                </a:solidFill>
                <a:latin typeface="Georgia" panose="02040502050405020303" pitchFamily="18" charset="0"/>
                <a:ea typeface="TITUS Cyberbit Basic" panose="02020603050405020304" pitchFamily="18" charset="0"/>
                <a:cs typeface="Georgia" panose="02040502050405020303" pitchFamily="18" charset="0"/>
              </a:rPr>
              <a:t>– </a:t>
            </a:r>
            <a:r>
              <a:rPr lang="en-US" sz="2800" b="1" i="1" dirty="0">
                <a:ln>
                  <a:solidFill>
                    <a:srgbClr val="00B0F0"/>
                  </a:solidFill>
                </a:ln>
                <a:solidFill>
                  <a:srgbClr val="9900FF"/>
                </a:solidFill>
                <a:effectLst>
                  <a:glow rad="228600">
                    <a:srgbClr val="FFFF00"/>
                  </a:glow>
                </a:effectLst>
                <a:latin typeface="Georgia" panose="02040502050405020303" pitchFamily="18" charset="0"/>
                <a:ea typeface="TITUS Cyberbit Basic" panose="02020603050405020304" pitchFamily="18" charset="0"/>
                <a:cs typeface="Georgia" panose="02040502050405020303" pitchFamily="18" charset="0"/>
              </a:rPr>
              <a:t>provided the young men have kept themselves from women.”</a:t>
            </a:r>
            <a:endParaRPr lang="en-US" sz="2400" dirty="0">
              <a:ln>
                <a:solidFill>
                  <a:srgbClr val="00B0F0"/>
                </a:solidFill>
              </a:ln>
              <a:solidFill>
                <a:srgbClr val="000000"/>
              </a:solidFill>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smtClean="0">
                <a:solidFill>
                  <a:srgbClr val="FF0000"/>
                </a:solidFill>
              </a:rPr>
              <a:t>What was David’s response?</a:t>
            </a:r>
            <a:endParaRPr lang="en-US" sz="3600" dirty="0">
              <a:solidFill>
                <a:srgbClr val="FF0000"/>
              </a:solidFill>
            </a:endParaRPr>
          </a:p>
        </p:txBody>
      </p:sp>
      <p:sp>
        <p:nvSpPr>
          <p:cNvPr id="4" name="Slide Number Placeholder 3"/>
          <p:cNvSpPr>
            <a:spLocks noGrp="1"/>
          </p:cNvSpPr>
          <p:nvPr>
            <p:ph type="sldNum" sz="quarter" idx="12"/>
          </p:nvPr>
        </p:nvSpPr>
        <p:spPr>
          <a:xfrm>
            <a:off x="8808907" y="6309577"/>
            <a:ext cx="2819399" cy="345796"/>
          </a:xfrm>
        </p:spPr>
        <p:txBody>
          <a:bodyPr/>
          <a:lstStyle/>
          <a:p>
            <a:fld id="{71766878-3199-4EAB-94E7-2D6D11070E14}" type="slidenum">
              <a:rPr lang="en-US" b="1" smtClean="0">
                <a:solidFill>
                  <a:schemeClr val="tx1"/>
                </a:solidFill>
              </a:rPr>
              <a:t>58</a:t>
            </a:fld>
            <a:endParaRPr lang="en-US" b="1" dirty="0">
              <a:solidFill>
                <a:schemeClr val="tx1"/>
              </a:solidFill>
            </a:endParaRPr>
          </a:p>
        </p:txBody>
      </p:sp>
    </p:spTree>
    <p:extLst>
      <p:ext uri="{BB962C8B-B14F-4D97-AF65-F5344CB8AC3E}">
        <p14:creationId xmlns:p14="http://schemas.microsoft.com/office/powerpoint/2010/main" val="1458108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44000">
              <a:srgbClr val="CC00FF">
                <a:alpha val="2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9292" y="229984"/>
            <a:ext cx="9765072" cy="796175"/>
          </a:xfrm>
          <a:gradFill>
            <a:gsLst>
              <a:gs pos="31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00CC"/>
            </a:solidFill>
          </a:ln>
          <a:effectLst>
            <a:glow rad="127000">
              <a:srgbClr val="90F1FE"/>
            </a:glow>
          </a:effectLst>
          <a:scene3d>
            <a:camera prst="orthographicFront"/>
            <a:lightRig rig="flat" dir="tl">
              <a:rot lat="0" lon="0" rev="6600000"/>
            </a:lightRig>
          </a:scene3d>
          <a:sp3d>
            <a:bevelT w="152400" h="50800" prst="softRound"/>
          </a:sp3d>
        </p:spPr>
        <p:txBody>
          <a:bodyPr>
            <a:noAutofit/>
            <a:sp3d extrusionH="25400" contourW="8890">
              <a:bevelT w="38100" h="31750"/>
              <a:contourClr>
                <a:schemeClr val="accent2">
                  <a:shade val="75000"/>
                </a:schemeClr>
              </a:contourClr>
            </a:sp3d>
          </a:bodyPr>
          <a:lstStyle/>
          <a:p>
            <a:pPr algn="ctr"/>
            <a: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David Answers the </a:t>
            </a:r>
            <a:r>
              <a:rPr lang="en-US" sz="54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K</a:t>
            </a:r>
            <a:r>
              <a:rPr lang="en-US" sz="54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ohen</a:t>
            </a:r>
            <a:endParaRPr 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endParaRPr>
          </a:p>
        </p:txBody>
      </p:sp>
      <p:sp>
        <p:nvSpPr>
          <p:cNvPr id="3" name="Content Placeholder 2"/>
          <p:cNvSpPr>
            <a:spLocks noGrp="1"/>
          </p:cNvSpPr>
          <p:nvPr>
            <p:ph idx="1"/>
          </p:nvPr>
        </p:nvSpPr>
        <p:spPr>
          <a:xfrm>
            <a:off x="955963" y="1052944"/>
            <a:ext cx="10764981" cy="5805055"/>
          </a:xfrm>
        </p:spPr>
        <p:txBody>
          <a:bodyPr>
            <a:normAutofit lnSpcReduction="10000"/>
            <a:scene3d>
              <a:camera prst="orthographicFront"/>
              <a:lightRig rig="threePt" dir="t"/>
            </a:scene3d>
            <a:sp3d extrusionH="57150">
              <a:bevelT w="38100" h="38100"/>
            </a:sp3d>
          </a:bodyPr>
          <a:lstStyle/>
          <a:p>
            <a:pPr marL="457200" lvl="0" indent="-914400">
              <a:spcBef>
                <a:spcPts val="0"/>
              </a:spcBef>
              <a:buClr>
                <a:srgbClr val="171312"/>
              </a:buClr>
              <a:buNone/>
            </a:pPr>
            <a:r>
              <a:rPr lang="en-US" sz="2800" dirty="0">
                <a:solidFill>
                  <a:srgbClr val="00B0F0"/>
                </a:solidFill>
                <a:latin typeface="Georgia" panose="02040502050405020303" pitchFamily="18" charset="0"/>
              </a:rPr>
              <a:t>1 Sam 21:5  </a:t>
            </a:r>
            <a:r>
              <a:rPr lang="en-US" sz="2800" dirty="0">
                <a:solidFill>
                  <a:srgbClr val="0000CC"/>
                </a:solidFill>
                <a:latin typeface="Georgia" panose="02040502050405020303" pitchFamily="18" charset="0"/>
              </a:rPr>
              <a:t>And </a:t>
            </a:r>
            <a:r>
              <a:rPr lang="en-US" sz="2800" dirty="0" err="1">
                <a:solidFill>
                  <a:srgbClr val="0000CC"/>
                </a:solidFill>
                <a:latin typeface="Georgia" panose="02040502050405020303" pitchFamily="18" charset="0"/>
              </a:rPr>
              <a:t>Dawi</a:t>
            </a:r>
            <a:r>
              <a:rPr lang="en-US" sz="2800" dirty="0" err="1">
                <a:solidFill>
                  <a:srgbClr val="0000CC"/>
                </a:solidFill>
                <a:latin typeface="TITUS Cyberbit Basic" panose="02020603050405020304" pitchFamily="18" charset="0"/>
              </a:rPr>
              <a:t>d</a:t>
            </a:r>
            <a:r>
              <a:rPr lang="en-US" sz="2800" dirty="0">
                <a:solidFill>
                  <a:srgbClr val="0000CC"/>
                </a:solidFill>
                <a:latin typeface="TITUS Cyberbit Basic" panose="02020603050405020304" pitchFamily="18" charset="0"/>
              </a:rPr>
              <a:t>̱</a:t>
            </a:r>
            <a:r>
              <a:rPr lang="en-US" sz="2800" dirty="0">
                <a:solidFill>
                  <a:srgbClr val="0000CC"/>
                </a:solidFill>
                <a:latin typeface="Georgia" panose="02040502050405020303" pitchFamily="18" charset="0"/>
              </a:rPr>
              <a:t> answered the priest, and said to him, </a:t>
            </a:r>
            <a:r>
              <a:rPr lang="en-US" sz="2800" dirty="0" smtClean="0">
                <a:solidFill>
                  <a:srgbClr val="C00000"/>
                </a:solidFill>
                <a:latin typeface="Georgia" panose="02040502050405020303" pitchFamily="18" charset="0"/>
              </a:rPr>
              <a:t>		      </a:t>
            </a:r>
            <a:r>
              <a:rPr lang="en-US" sz="2800" b="1" dirty="0" smtClean="0">
                <a:solidFill>
                  <a:schemeClr val="tx1"/>
                </a:solidFill>
                <a:effectLst>
                  <a:glow rad="76200">
                    <a:srgbClr val="90F1FE">
                      <a:alpha val="74000"/>
                    </a:srgbClr>
                  </a:glow>
                </a:effectLst>
                <a:latin typeface="Georgia" panose="02040502050405020303" pitchFamily="18" charset="0"/>
              </a:rPr>
              <a:t>“</a:t>
            </a:r>
            <a:r>
              <a:rPr lang="en-US" sz="2800" b="1" dirty="0">
                <a:solidFill>
                  <a:schemeClr val="tx1"/>
                </a:solidFill>
                <a:effectLst>
                  <a:glow rad="76200">
                    <a:srgbClr val="90F1FE">
                      <a:alpha val="74000"/>
                    </a:srgbClr>
                  </a:glow>
                </a:effectLst>
                <a:latin typeface="Georgia" panose="02040502050405020303" pitchFamily="18" charset="0"/>
              </a:rPr>
              <a:t>Truly, women have been kept from us about  </a:t>
            </a:r>
            <a:endParaRPr lang="en-US" sz="2800" b="1" dirty="0" smtClean="0">
              <a:solidFill>
                <a:schemeClr val="tx1"/>
              </a:solidFill>
              <a:effectLst>
                <a:glow rad="76200">
                  <a:srgbClr val="90F1FE">
                    <a:alpha val="74000"/>
                  </a:srgbClr>
                </a:glow>
              </a:effectLst>
              <a:latin typeface="Georgia" panose="02040502050405020303" pitchFamily="18" charset="0"/>
            </a:endParaRPr>
          </a:p>
          <a:p>
            <a:pPr marL="0" lvl="0" indent="0">
              <a:buClr>
                <a:srgbClr val="171312"/>
              </a:buClr>
              <a:buNone/>
            </a:pPr>
            <a:r>
              <a:rPr lang="en-US" sz="2800" dirty="0" smtClean="0">
                <a:solidFill>
                  <a:srgbClr val="66CCFF"/>
                </a:solidFill>
                <a:latin typeface="Georgia" panose="02040502050405020303" pitchFamily="18" charset="0"/>
              </a:rPr>
              <a:t> 			 								</a:t>
            </a:r>
          </a:p>
          <a:p>
            <a:pPr marL="0" lvl="0" indent="0">
              <a:buClr>
                <a:srgbClr val="171312"/>
              </a:buClr>
              <a:buNone/>
            </a:pPr>
            <a:r>
              <a:rPr lang="en-US" sz="2800" dirty="0">
                <a:solidFill>
                  <a:srgbClr val="66CCFF"/>
                </a:solidFill>
                <a:latin typeface="Georgia" panose="02040502050405020303" pitchFamily="18" charset="0"/>
              </a:rPr>
              <a:t>	</a:t>
            </a:r>
            <a:r>
              <a:rPr lang="en-US" sz="2800" dirty="0" smtClean="0">
                <a:solidFill>
                  <a:srgbClr val="0000CC"/>
                </a:solidFill>
                <a:latin typeface="Georgia" panose="02040502050405020303" pitchFamily="18" charset="0"/>
              </a:rPr>
              <a:t>And </a:t>
            </a:r>
            <a:r>
              <a:rPr lang="en-US" sz="2800" dirty="0">
                <a:solidFill>
                  <a:srgbClr val="0000CC"/>
                </a:solidFill>
                <a:latin typeface="Georgia" panose="02040502050405020303" pitchFamily="18" charset="0"/>
              </a:rPr>
              <a:t>the vessels of the young men are set-apart, and it is </a:t>
            </a:r>
            <a:r>
              <a:rPr lang="en-US" sz="2800" dirty="0" smtClean="0">
                <a:solidFill>
                  <a:srgbClr val="0000CC"/>
                </a:solidFill>
                <a:latin typeface="Georgia" panose="02040502050405020303" pitchFamily="18" charset="0"/>
              </a:rPr>
              <a:t>an</a:t>
            </a:r>
          </a:p>
          <a:p>
            <a:pPr marL="0" lvl="0" indent="0">
              <a:buClr>
                <a:srgbClr val="171312"/>
              </a:buClr>
              <a:buNone/>
            </a:pPr>
            <a:r>
              <a:rPr lang="en-US" sz="2800" dirty="0" smtClean="0">
                <a:solidFill>
                  <a:srgbClr val="0000CC"/>
                </a:solidFill>
                <a:latin typeface="Georgia" panose="02040502050405020303" pitchFamily="18" charset="0"/>
              </a:rPr>
              <a:t>      ordinary </a:t>
            </a:r>
            <a:r>
              <a:rPr lang="en-US" sz="2800" dirty="0">
                <a:solidFill>
                  <a:srgbClr val="0000CC"/>
                </a:solidFill>
                <a:latin typeface="Georgia" panose="02040502050405020303" pitchFamily="18" charset="0"/>
              </a:rPr>
              <a:t>mission, and also, it was set-apart in the vessel today</a:t>
            </a:r>
            <a:r>
              <a:rPr lang="en-US" sz="2800" dirty="0" smtClean="0">
                <a:solidFill>
                  <a:srgbClr val="0000CC"/>
                </a:solidFill>
                <a:latin typeface="Georgia" panose="02040502050405020303" pitchFamily="18" charset="0"/>
              </a:rPr>
              <a:t>.”</a:t>
            </a:r>
          </a:p>
          <a:p>
            <a:pPr marL="0" lvl="0" indent="0">
              <a:buClr>
                <a:srgbClr val="171312"/>
              </a:buClr>
              <a:buNone/>
            </a:pPr>
            <a:endParaRPr lang="en-US" sz="2800" dirty="0">
              <a:solidFill>
                <a:srgbClr val="C00000"/>
              </a:solidFill>
              <a:latin typeface="Georgia" panose="02040502050405020303" pitchFamily="18" charset="0"/>
            </a:endParaRPr>
          </a:p>
          <a:p>
            <a:r>
              <a:rPr lang="en-US" sz="3200" b="1" dirty="0" smtClean="0">
                <a:solidFill>
                  <a:schemeClr val="tx1"/>
                </a:solidFill>
              </a:rPr>
              <a:t>Note</a:t>
            </a:r>
            <a:r>
              <a:rPr lang="en-US" sz="3200" dirty="0" smtClean="0">
                <a:solidFill>
                  <a:schemeClr val="tx1"/>
                </a:solidFill>
              </a:rPr>
              <a:t>:   David did </a:t>
            </a:r>
            <a:r>
              <a:rPr lang="en-US" sz="3200" b="1" u="sng" dirty="0" smtClean="0">
                <a:solidFill>
                  <a:schemeClr val="tx1"/>
                </a:solidFill>
              </a:rPr>
              <a:t>NOT SAY</a:t>
            </a:r>
            <a:r>
              <a:rPr lang="en-US" sz="3200" b="1" dirty="0" smtClean="0">
                <a:solidFill>
                  <a:schemeClr val="tx1"/>
                </a:solidFill>
              </a:rPr>
              <a:t> </a:t>
            </a:r>
            <a:r>
              <a:rPr lang="en-US" sz="3200" dirty="0" smtClean="0">
                <a:solidFill>
                  <a:schemeClr val="tx1"/>
                </a:solidFill>
              </a:rPr>
              <a:t>– “</a:t>
            </a:r>
            <a:r>
              <a:rPr lang="en-US" sz="3200" u="sng" dirty="0" smtClean="0">
                <a:solidFill>
                  <a:schemeClr val="tx1"/>
                </a:solidFill>
              </a:rPr>
              <a:t>this</a:t>
            </a:r>
            <a:r>
              <a:rPr lang="en-US" sz="3200" dirty="0" smtClean="0">
                <a:solidFill>
                  <a:schemeClr val="tx1"/>
                </a:solidFill>
              </a:rPr>
              <a:t> </a:t>
            </a:r>
            <a:r>
              <a:rPr lang="en-US" sz="3200" dirty="0" smtClean="0">
                <a:solidFill>
                  <a:schemeClr val="tx1"/>
                </a:solidFill>
                <a:effectLst>
                  <a:glow rad="165100">
                    <a:srgbClr val="00FF00"/>
                  </a:glow>
                </a:effectLst>
              </a:rPr>
              <a:t>IS</a:t>
            </a:r>
            <a:r>
              <a:rPr lang="en-US" sz="3200" dirty="0" smtClean="0">
                <a:solidFill>
                  <a:schemeClr val="tx1"/>
                </a:solidFill>
              </a:rPr>
              <a:t> </a:t>
            </a:r>
            <a:r>
              <a:rPr lang="en-US" sz="3200" u="sng" dirty="0" smtClean="0">
                <a:solidFill>
                  <a:schemeClr val="tx1"/>
                </a:solidFill>
              </a:rPr>
              <a:t>the 3</a:t>
            </a:r>
            <a:r>
              <a:rPr lang="en-US" sz="3200" u="sng" baseline="30000" dirty="0" smtClean="0">
                <a:solidFill>
                  <a:schemeClr val="tx1"/>
                </a:solidFill>
              </a:rPr>
              <a:t>rd</a:t>
            </a:r>
            <a:r>
              <a:rPr lang="en-US" sz="3200" u="sng" dirty="0" smtClean="0">
                <a:solidFill>
                  <a:schemeClr val="tx1"/>
                </a:solidFill>
              </a:rPr>
              <a:t> day</a:t>
            </a:r>
            <a:r>
              <a:rPr lang="en-US" sz="3200" dirty="0" smtClean="0">
                <a:solidFill>
                  <a:schemeClr val="tx1"/>
                </a:solidFill>
              </a:rPr>
              <a:t> since </a:t>
            </a:r>
            <a:br>
              <a:rPr lang="en-US" sz="3200" dirty="0" smtClean="0">
                <a:solidFill>
                  <a:schemeClr val="tx1"/>
                </a:solidFill>
              </a:rPr>
            </a:br>
            <a:r>
              <a:rPr lang="en-US" sz="3200" dirty="0" smtClean="0">
                <a:solidFill>
                  <a:schemeClr val="tx1"/>
                </a:solidFill>
              </a:rPr>
              <a:t>I came out.”</a:t>
            </a:r>
          </a:p>
          <a:p>
            <a:r>
              <a:rPr lang="en-US" sz="3200" dirty="0" smtClean="0">
                <a:solidFill>
                  <a:schemeClr val="tx1"/>
                </a:solidFill>
              </a:rPr>
              <a:t>The words indicate clearly that David classified the 3 days since fleeing from Saul, as being </a:t>
            </a:r>
            <a:r>
              <a:rPr lang="en-US" sz="3200" b="1" dirty="0" smtClean="0">
                <a:solidFill>
                  <a:srgbClr val="FF6600"/>
                </a:solidFill>
              </a:rPr>
              <a:t>past tense.  </a:t>
            </a:r>
            <a:br>
              <a:rPr lang="en-US" sz="3200" b="1" dirty="0" smtClean="0">
                <a:solidFill>
                  <a:srgbClr val="FF6600"/>
                </a:solidFill>
              </a:rPr>
            </a:br>
            <a:r>
              <a:rPr lang="en-US" sz="3200" dirty="0" smtClean="0">
                <a:solidFill>
                  <a:schemeClr val="tx1"/>
                </a:solidFill>
              </a:rPr>
              <a:t>The 3 days were behind him, </a:t>
            </a:r>
            <a:r>
              <a:rPr lang="en-US" sz="3200" b="1" u="sng" dirty="0" smtClean="0">
                <a:solidFill>
                  <a:srgbClr val="FF6600"/>
                </a:solidFill>
              </a:rPr>
              <a:t>in history</a:t>
            </a:r>
            <a:r>
              <a:rPr lang="en-US" sz="3200" b="1" dirty="0" smtClean="0">
                <a:solidFill>
                  <a:srgbClr val="FF6600"/>
                </a:solidFill>
              </a:rPr>
              <a:t>.   </a:t>
            </a:r>
            <a:endParaRPr lang="en-US" sz="3200" b="1" dirty="0">
              <a:solidFill>
                <a:srgbClr val="FF6600"/>
              </a:solidFill>
            </a:endParaRPr>
          </a:p>
        </p:txBody>
      </p:sp>
      <p:sp>
        <p:nvSpPr>
          <p:cNvPr id="4" name="Slide Number Placeholder 3"/>
          <p:cNvSpPr>
            <a:spLocks noGrp="1"/>
          </p:cNvSpPr>
          <p:nvPr>
            <p:ph type="sldNum" sz="quarter" idx="12"/>
          </p:nvPr>
        </p:nvSpPr>
        <p:spPr>
          <a:xfrm>
            <a:off x="8989681" y="6457118"/>
            <a:ext cx="2819399" cy="345796"/>
          </a:xfrm>
        </p:spPr>
        <p:txBody>
          <a:bodyPr/>
          <a:lstStyle/>
          <a:p>
            <a:fld id="{71766878-3199-4EAB-94E7-2D6D11070E14}" type="slidenum">
              <a:rPr lang="en-US" b="1" smtClean="0">
                <a:solidFill>
                  <a:schemeClr val="tx1"/>
                </a:solidFill>
              </a:rPr>
              <a:t>59</a:t>
            </a:fld>
            <a:endParaRPr lang="en-US" b="1" dirty="0">
              <a:solidFill>
                <a:schemeClr val="tx1"/>
              </a:solidFill>
            </a:endParaRPr>
          </a:p>
        </p:txBody>
      </p:sp>
      <p:sp>
        <p:nvSpPr>
          <p:cNvPr id="5" name="Lightning Bolt 4"/>
          <p:cNvSpPr/>
          <p:nvPr/>
        </p:nvSpPr>
        <p:spPr>
          <a:xfrm rot="19302694">
            <a:off x="1518777" y="1529684"/>
            <a:ext cx="1281634" cy="1314756"/>
          </a:xfrm>
          <a:prstGeom prst="lightningBolt">
            <a:avLst/>
          </a:prstGeom>
          <a:solidFill>
            <a:srgbClr val="00FF00"/>
          </a:solidFill>
          <a:ln w="38100">
            <a:solidFill>
              <a:srgbClr val="FF0066"/>
            </a:solidFill>
          </a:ln>
          <a:effectLst>
            <a:glow rad="127000">
              <a:srgbClr val="FFFF00"/>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34770" y="2074460"/>
            <a:ext cx="6234069" cy="436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lumMod val="95000"/>
                    <a:lumOff val="5000"/>
                  </a:prstClr>
                </a:solidFill>
                <a:effectLst>
                  <a:glow rad="279400">
                    <a:srgbClr val="C5C34A">
                      <a:satMod val="175000"/>
                      <a:alpha val="95000"/>
                    </a:srgbClr>
                  </a:glow>
                </a:effectLst>
                <a:latin typeface="Georgia" panose="02040502050405020303" pitchFamily="18" charset="0"/>
              </a:rPr>
              <a:t>three days since I came out</a:t>
            </a:r>
            <a:r>
              <a:rPr lang="en-US" sz="2800" b="1" dirty="0" smtClean="0">
                <a:solidFill>
                  <a:prstClr val="black">
                    <a:lumMod val="95000"/>
                    <a:lumOff val="5000"/>
                  </a:prstClr>
                </a:solidFill>
                <a:effectLst>
                  <a:glow rad="279400">
                    <a:srgbClr val="C5C34A">
                      <a:satMod val="175000"/>
                      <a:alpha val="95000"/>
                    </a:srgbClr>
                  </a:glow>
                </a:effectLst>
                <a:latin typeface="Georgia" panose="02040502050405020303" pitchFamily="18" charset="0"/>
              </a:rPr>
              <a:t>.</a:t>
            </a:r>
            <a:endParaRPr lang="en-US" dirty="0"/>
          </a:p>
        </p:txBody>
      </p:sp>
    </p:spTree>
    <p:extLst>
      <p:ext uri="{BB962C8B-B14F-4D97-AF65-F5344CB8AC3E}">
        <p14:creationId xmlns:p14="http://schemas.microsoft.com/office/powerpoint/2010/main" val="1473604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3000"/>
                                  </p:stCondLst>
                                  <p:childTnLst>
                                    <p:anim calcmode="discrete" valueType="str">
                                      <p:cBhvr>
                                        <p:cTn id="6" dur="2000" fill="hold"/>
                                        <p:tgtEl>
                                          <p:spTgt spid="6">
                                            <p:txEl>
                                              <p:pRg st="0" end="0"/>
                                            </p:txEl>
                                          </p:spTgt>
                                        </p:tgtEl>
                                        <p:attrNameLst>
                                          <p:attrName>style.visibility</p:attrName>
                                        </p:attrNameLst>
                                      </p:cBhvr>
                                      <p:tavLst>
                                        <p:tav tm="0">
                                          <p:val>
                                            <p:strVal val="hidden"/>
                                          </p:val>
                                        </p:tav>
                                        <p:tav tm="50000">
                                          <p:val>
                                            <p:strVal val="visible"/>
                                          </p:val>
                                        </p:tav>
                                      </p:tavLst>
                                    </p:anim>
                                  </p:childTnLst>
                                </p:cTn>
                              </p:par>
                              <p:par>
                                <p:cTn id="7" presetID="31" presetClass="entr" presetSubtype="0" fill="hold" grpId="0" nodeType="withEffect">
                                  <p:stCondLst>
                                    <p:cond delay="300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horzBrick">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5914" y="164671"/>
            <a:ext cx="8889850" cy="889203"/>
          </a:xfrm>
          <a:gradFill>
            <a:gsLst>
              <a:gs pos="12000">
                <a:srgbClr val="FF00FF"/>
              </a:gs>
              <a:gs pos="56000">
                <a:srgbClr val="00B0F0"/>
              </a:gs>
              <a:gs pos="80000">
                <a:srgbClr val="FFFF00"/>
              </a:gs>
            </a:gsLst>
            <a:lin ang="5400000" scaled="1"/>
          </a:gradFill>
          <a:scene3d>
            <a:camera prst="orthographicFront"/>
            <a:lightRig rig="threePt" dir="t"/>
          </a:scene3d>
          <a:sp3d>
            <a:bevelT w="165100" prst="coolSlant"/>
          </a:sp3d>
        </p:spPr>
        <p:txBody>
          <a:bodyPr anchor="ctr">
            <a:normAutofit/>
            <a:sp3d extrusionH="57150">
              <a:bevelT w="38100" h="38100"/>
            </a:sp3d>
          </a:bodyPr>
          <a:lstStyle/>
          <a:p>
            <a:pPr algn="ctr"/>
            <a:r>
              <a:rPr lang="en-US" spc="600" dirty="0" smtClean="0">
                <a:solidFill>
                  <a:schemeClr val="accent2"/>
                </a:solidFill>
              </a:rPr>
              <a:t>Setting the stage!  </a:t>
            </a:r>
            <a:r>
              <a:rPr lang="en-US" dirty="0" smtClean="0">
                <a:solidFill>
                  <a:schemeClr val="accent2"/>
                </a:solidFill>
                <a:effectLst>
                  <a:glow rad="355600">
                    <a:srgbClr val="00FF00"/>
                  </a:glow>
                </a:effectLst>
              </a:rPr>
              <a:t>#1</a:t>
            </a:r>
            <a:endParaRPr lang="en-US" dirty="0">
              <a:solidFill>
                <a:schemeClr val="accent2"/>
              </a:solidFill>
              <a:effectLst>
                <a:glow rad="355600">
                  <a:srgbClr val="00FF00"/>
                </a:glow>
              </a:effectLst>
            </a:endParaRPr>
          </a:p>
        </p:txBody>
      </p:sp>
      <p:sp>
        <p:nvSpPr>
          <p:cNvPr id="3" name="Content Placeholder 2"/>
          <p:cNvSpPr>
            <a:spLocks noGrp="1"/>
          </p:cNvSpPr>
          <p:nvPr>
            <p:ph idx="1"/>
          </p:nvPr>
        </p:nvSpPr>
        <p:spPr>
          <a:xfrm>
            <a:off x="972458" y="1219201"/>
            <a:ext cx="10729548" cy="5502274"/>
          </a:xfrm>
          <a:solidFill>
            <a:schemeClr val="bg1">
              <a:lumMod val="95000"/>
            </a:schemeClr>
          </a:solidFill>
          <a:scene3d>
            <a:camera prst="orthographicFront"/>
            <a:lightRig rig="threePt" dir="t"/>
          </a:scene3d>
          <a:sp3d>
            <a:bevelT w="152400" h="50800" prst="softRound"/>
          </a:sp3d>
        </p:spPr>
        <p:txBody>
          <a:bodyPr anchor="ctr">
            <a:normAutofit fontScale="92500"/>
            <a:sp3d extrusionH="57150">
              <a:bevelT w="38100" h="38100"/>
            </a:sp3d>
          </a:bodyPr>
          <a:lstStyle/>
          <a:p>
            <a:pPr marL="0" indent="0">
              <a:buNone/>
            </a:pPr>
            <a:r>
              <a:rPr lang="en-US" sz="3200" b="1" dirty="0" smtClean="0">
                <a:effectLst>
                  <a:glow rad="127000">
                    <a:srgbClr val="00FF00"/>
                  </a:glow>
                </a:effectLst>
              </a:rPr>
              <a:t>The Controversy:  </a:t>
            </a:r>
            <a:r>
              <a:rPr lang="en-US" sz="3200" dirty="0" smtClean="0"/>
              <a:t>There are several different belief systems that arrive at a specific pattern of dates for lunar calendars.</a:t>
            </a:r>
          </a:p>
          <a:p>
            <a:pPr marL="0" indent="0">
              <a:buNone/>
            </a:pPr>
            <a:r>
              <a:rPr lang="en-US" sz="3200" b="1" dirty="0" smtClean="0">
                <a:solidFill>
                  <a:srgbClr val="FF0000"/>
                </a:solidFill>
              </a:rPr>
              <a:t>1.   </a:t>
            </a:r>
            <a:r>
              <a:rPr lang="en-US" sz="3200" dirty="0" smtClean="0"/>
              <a:t>The </a:t>
            </a:r>
            <a:r>
              <a:rPr lang="en-US" sz="3200" b="1" dirty="0" smtClean="0">
                <a:solidFill>
                  <a:srgbClr val="FF0000"/>
                </a:solidFill>
              </a:rPr>
              <a:t>lunar</a:t>
            </a:r>
            <a:r>
              <a:rPr lang="en-US" sz="3200" dirty="0" smtClean="0"/>
              <a:t> based calendar which uses the moon in any one of its phases to achieve these dates for the Sabbath.     </a:t>
            </a:r>
          </a:p>
          <a:p>
            <a:pPr marL="0" indent="0">
              <a:buNone/>
            </a:pPr>
            <a:r>
              <a:rPr lang="en-US" sz="3200" b="1" dirty="0" smtClean="0">
                <a:solidFill>
                  <a:srgbClr val="FF0000"/>
                </a:solidFill>
              </a:rPr>
              <a:t>2.   </a:t>
            </a:r>
            <a:r>
              <a:rPr lang="en-US" sz="3200" dirty="0" smtClean="0"/>
              <a:t>The Aharonic </a:t>
            </a:r>
            <a:r>
              <a:rPr lang="en-US" sz="3200" dirty="0" smtClean="0">
                <a:solidFill>
                  <a:srgbClr val="FF0066"/>
                </a:solidFill>
              </a:rPr>
              <a:t>priestly courses </a:t>
            </a:r>
            <a:r>
              <a:rPr lang="en-US" sz="3200" dirty="0" smtClean="0"/>
              <a:t>of the Levites which arrive at the same dated style of calendar (only without the moon).  </a:t>
            </a:r>
          </a:p>
          <a:p>
            <a:r>
              <a:rPr lang="en-US" sz="3200" b="1" dirty="0" smtClean="0">
                <a:solidFill>
                  <a:srgbClr val="FF0000"/>
                </a:solidFill>
              </a:rPr>
              <a:t>The stipulations of these calendars both claim that the </a:t>
            </a:r>
            <a:br>
              <a:rPr lang="en-US" sz="3200" b="1" dirty="0" smtClean="0">
                <a:solidFill>
                  <a:srgbClr val="FF0000"/>
                </a:solidFill>
              </a:rPr>
            </a:br>
            <a:r>
              <a:rPr lang="en-US" sz="3200" b="1" dirty="0" smtClean="0">
                <a:solidFill>
                  <a:srgbClr val="FF0000"/>
                </a:solidFill>
              </a:rPr>
              <a:t>1</a:t>
            </a:r>
            <a:r>
              <a:rPr lang="en-US" sz="3200" b="1" baseline="30000" dirty="0" smtClean="0">
                <a:solidFill>
                  <a:srgbClr val="FF0000"/>
                </a:solidFill>
              </a:rPr>
              <a:t>st</a:t>
            </a:r>
            <a:r>
              <a:rPr lang="en-US" sz="3200" b="1" dirty="0" smtClean="0">
                <a:solidFill>
                  <a:srgbClr val="FF0000"/>
                </a:solidFill>
              </a:rPr>
              <a:t> day of the month is not counted as a normal week day.  </a:t>
            </a:r>
            <a:br>
              <a:rPr lang="en-US" sz="3200" b="1" dirty="0" smtClean="0">
                <a:solidFill>
                  <a:srgbClr val="FF0000"/>
                </a:solidFill>
              </a:rPr>
            </a:br>
            <a:r>
              <a:rPr lang="en-US" sz="3200" b="1" dirty="0" smtClean="0">
                <a:solidFill>
                  <a:srgbClr val="FF0000"/>
                </a:solidFill>
              </a:rPr>
              <a:t>Instead the 1</a:t>
            </a:r>
            <a:r>
              <a:rPr lang="en-US" sz="3200" b="1" baseline="30000" dirty="0" smtClean="0">
                <a:solidFill>
                  <a:srgbClr val="FF0000"/>
                </a:solidFill>
              </a:rPr>
              <a:t>st</a:t>
            </a:r>
            <a:r>
              <a:rPr lang="en-US" sz="3200" b="1" dirty="0" smtClean="0">
                <a:solidFill>
                  <a:srgbClr val="FF0000"/>
                </a:solidFill>
              </a:rPr>
              <a:t> day is classified as an individual day </a:t>
            </a:r>
            <a:br>
              <a:rPr lang="en-US" sz="3200" b="1" dirty="0" smtClean="0">
                <a:solidFill>
                  <a:srgbClr val="FF0000"/>
                </a:solidFill>
              </a:rPr>
            </a:br>
            <a:r>
              <a:rPr lang="en-US" sz="3200" b="1" u="sng" dirty="0" smtClean="0">
                <a:solidFill>
                  <a:srgbClr val="FF0000"/>
                </a:solidFill>
              </a:rPr>
              <a:t>entirely separate</a:t>
            </a:r>
            <a:r>
              <a:rPr lang="en-US" sz="3200" b="1" dirty="0" smtClean="0">
                <a:solidFill>
                  <a:srgbClr val="FF0000"/>
                </a:solidFill>
              </a:rPr>
              <a:t> from the weekly count of seven.</a:t>
            </a:r>
            <a:endParaRPr lang="en-US" sz="3200" b="1" dirty="0">
              <a:solidFill>
                <a:srgbClr val="FF0000"/>
              </a:solidFill>
            </a:endParaRPr>
          </a:p>
        </p:txBody>
      </p:sp>
      <p:sp>
        <p:nvSpPr>
          <p:cNvPr id="4" name="Slide Number Placeholder 3"/>
          <p:cNvSpPr>
            <a:spLocks noGrp="1"/>
          </p:cNvSpPr>
          <p:nvPr>
            <p:ph type="sldNum" sz="quarter" idx="12"/>
          </p:nvPr>
        </p:nvSpPr>
        <p:spPr>
          <a:xfrm>
            <a:off x="8853669" y="6364104"/>
            <a:ext cx="2819399" cy="345796"/>
          </a:xfrm>
        </p:spPr>
        <p:txBody>
          <a:bodyPr/>
          <a:lstStyle/>
          <a:p>
            <a:fld id="{71766878-3199-4EAB-94E7-2D6D11070E14}" type="slidenum">
              <a:rPr lang="en-US" b="1" smtClean="0"/>
              <a:t>6</a:t>
            </a:fld>
            <a:endParaRPr lang="en-US" b="1" dirty="0"/>
          </a:p>
        </p:txBody>
      </p:sp>
      <p:sp>
        <p:nvSpPr>
          <p:cNvPr id="5" name="Rectangle 4"/>
          <p:cNvSpPr/>
          <p:nvPr/>
        </p:nvSpPr>
        <p:spPr>
          <a:xfrm>
            <a:off x="8791622" y="2978428"/>
            <a:ext cx="1480457" cy="508000"/>
          </a:xfrm>
          <a:prstGeom prst="rect">
            <a:avLst/>
          </a:prstGeom>
          <a:gradFill>
            <a:gsLst>
              <a:gs pos="12000">
                <a:srgbClr val="FF00FF"/>
              </a:gs>
              <a:gs pos="56000">
                <a:srgbClr val="00B0F0"/>
              </a:gs>
              <a:gs pos="80000">
                <a:srgbClr val="FFFF00"/>
              </a:gs>
            </a:gsLst>
            <a:path path="shape">
              <a:fillToRect l="50000" t="50000" r="50000" b="5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And –</a:t>
            </a:r>
            <a:endParaRPr lang="en-US" dirty="0"/>
          </a:p>
        </p:txBody>
      </p:sp>
    </p:spTree>
    <p:extLst>
      <p:ext uri="{BB962C8B-B14F-4D97-AF65-F5344CB8AC3E}">
        <p14:creationId xmlns:p14="http://schemas.microsoft.com/office/powerpoint/2010/main" val="1567852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childTnLst>
                          </p:cTn>
                        </p:par>
                        <p:par>
                          <p:cTn id="8" fill="hold">
                            <p:stCondLst>
                              <p:cond delay="1500"/>
                            </p:stCondLst>
                            <p:childTnLst>
                              <p:par>
                                <p:cTn id="9" presetID="2" presetClass="entr" presetSubtype="12"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4790" y="119146"/>
            <a:ext cx="10785765" cy="642851"/>
          </a:xfrm>
          <a:gradFill>
            <a:gsLst>
              <a:gs pos="23000">
                <a:srgbClr val="00FF00"/>
              </a:gs>
              <a:gs pos="9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28600">
              <a:schemeClr val="accent4">
                <a:satMod val="175000"/>
                <a:alpha val="40000"/>
              </a:schemeClr>
            </a:glow>
          </a:effectLst>
          <a:scene3d>
            <a:camera prst="orthographicFront"/>
            <a:lightRig rig="threePt" dir="t"/>
          </a:scene3d>
          <a:sp3d>
            <a:bevelT w="152400" h="50800" prst="softRound"/>
          </a:sp3d>
        </p:spPr>
        <p:txBody>
          <a:bodyPr>
            <a:normAutofit fontScale="90000"/>
            <a:sp3d extrusionH="57150">
              <a:bevelT w="38100" h="38100"/>
            </a:sp3d>
          </a:bodyPr>
          <a:lstStyle/>
          <a:p>
            <a:pPr algn="ctr"/>
            <a:r>
              <a:rPr lang="en-US" dirty="0" smtClean="0">
                <a:solidFill>
                  <a:schemeClr val="accent1">
                    <a:lumMod val="75000"/>
                  </a:schemeClr>
                </a:solidFill>
                <a:latin typeface="Comic Sans MS" panose="030F0702030302020204" pitchFamily="66" charset="0"/>
              </a:rPr>
              <a:t>David’s</a:t>
            </a:r>
            <a:r>
              <a:rPr lang="en-US" dirty="0" smtClean="0">
                <a:latin typeface="Comic Sans MS" panose="030F0702030302020204" pitchFamily="66" charset="0"/>
              </a:rPr>
              <a:t> </a:t>
            </a:r>
            <a:r>
              <a:rPr lang="en-US" dirty="0" smtClean="0">
                <a:solidFill>
                  <a:srgbClr val="CC0099"/>
                </a:solidFill>
                <a:effectLst>
                  <a:glow rad="190500">
                    <a:srgbClr val="90F1FE"/>
                  </a:glow>
                </a:effectLst>
                <a:latin typeface="Comic Sans MS" panose="030F0702030302020204" pitchFamily="66" charset="0"/>
              </a:rPr>
              <a:t>6</a:t>
            </a:r>
            <a:r>
              <a:rPr lang="en-US" baseline="30000" dirty="0" smtClean="0">
                <a:solidFill>
                  <a:srgbClr val="CC0099"/>
                </a:solidFill>
                <a:effectLst>
                  <a:glow rad="190500">
                    <a:srgbClr val="90F1FE"/>
                  </a:glow>
                </a:effectLst>
                <a:latin typeface="Comic Sans MS" panose="030F0702030302020204" pitchFamily="66" charset="0"/>
              </a:rPr>
              <a:t>th</a:t>
            </a:r>
            <a:r>
              <a:rPr lang="en-US" dirty="0" smtClean="0">
                <a:solidFill>
                  <a:srgbClr val="CC0099"/>
                </a:solidFill>
                <a:latin typeface="Comic Sans MS" panose="030F0702030302020204" pitchFamily="66" charset="0"/>
              </a:rPr>
              <a:t> </a:t>
            </a:r>
            <a:r>
              <a:rPr lang="en-US" cap="none" dirty="0" smtClean="0">
                <a:solidFill>
                  <a:srgbClr val="CC0099"/>
                </a:solidFill>
                <a:latin typeface="Comic Sans MS" panose="030F0702030302020204" pitchFamily="66" charset="0"/>
              </a:rPr>
              <a:t>of the </a:t>
            </a:r>
            <a:r>
              <a:rPr lang="en-US" dirty="0" smtClean="0">
                <a:solidFill>
                  <a:srgbClr val="CC0099"/>
                </a:solidFill>
                <a:latin typeface="Comic Sans MS" panose="030F0702030302020204" pitchFamily="66" charset="0"/>
              </a:rPr>
              <a:t>month </a:t>
            </a:r>
            <a:r>
              <a:rPr lang="en-US" dirty="0" smtClean="0">
                <a:solidFill>
                  <a:schemeClr val="accent1">
                    <a:lumMod val="75000"/>
                  </a:schemeClr>
                </a:solidFill>
                <a:latin typeface="Comic Sans MS" panose="030F0702030302020204" pitchFamily="66" charset="0"/>
              </a:rPr>
              <a:t>reply</a:t>
            </a:r>
            <a:endParaRPr lang="en-US"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55964" y="872835"/>
            <a:ext cx="10778836" cy="5840482"/>
          </a:xfrm>
          <a:solidFill>
            <a:schemeClr val="bg1">
              <a:lumMod val="85000"/>
            </a:schemeClr>
          </a:solidFill>
          <a:scene3d>
            <a:camera prst="orthographicFront"/>
            <a:lightRig rig="threePt" dir="t"/>
          </a:scene3d>
          <a:sp3d>
            <a:bevelT/>
          </a:sp3d>
        </p:spPr>
        <p:txBody>
          <a:bodyPr tIns="365760">
            <a:noAutofit/>
            <a:sp3d extrusionH="57150">
              <a:bevelT w="38100" h="38100"/>
            </a:sp3d>
          </a:bodyPr>
          <a:lstStyle/>
          <a:p>
            <a:pPr marL="0" indent="0">
              <a:lnSpc>
                <a:spcPct val="100000"/>
              </a:lnSpc>
              <a:spcBef>
                <a:spcPts val="0"/>
              </a:spcBef>
              <a:buNone/>
            </a:pPr>
            <a:r>
              <a:rPr lang="en-US" sz="2800" dirty="0">
                <a:solidFill>
                  <a:srgbClr val="008080"/>
                </a:solidFill>
                <a:latin typeface="Georgia" panose="02040502050405020303" pitchFamily="18" charset="0"/>
              </a:rPr>
              <a:t>1</a:t>
            </a:r>
            <a:r>
              <a:rPr lang="en-US" sz="2800" dirty="0" smtClean="0">
                <a:solidFill>
                  <a:srgbClr val="008080"/>
                </a:solidFill>
                <a:latin typeface="Georgia" panose="02040502050405020303" pitchFamily="18" charset="0"/>
              </a:rPr>
              <a:t> Sam </a:t>
            </a:r>
            <a:r>
              <a:rPr lang="en-US" sz="2800" dirty="0">
                <a:solidFill>
                  <a:srgbClr val="008080"/>
                </a:solidFill>
                <a:latin typeface="Georgia" panose="02040502050405020303" pitchFamily="18" charset="0"/>
              </a:rPr>
              <a:t>21:5</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And </a:t>
            </a:r>
            <a:r>
              <a:rPr lang="en-US" sz="2800" dirty="0" err="1">
                <a:solidFill>
                  <a:srgbClr val="FF6600"/>
                </a:solidFill>
                <a:latin typeface="Georgia" panose="02040502050405020303" pitchFamily="18" charset="0"/>
              </a:rPr>
              <a:t>Dawi</a:t>
            </a:r>
            <a:r>
              <a:rPr lang="en-US" sz="2800" dirty="0" err="1">
                <a:solidFill>
                  <a:srgbClr val="FF6600"/>
                </a:solidFill>
                <a:latin typeface="TITUS Cyberbit Basic" panose="02020603050405020304" pitchFamily="18" charset="0"/>
              </a:rPr>
              <a:t>d</a:t>
            </a:r>
            <a:r>
              <a:rPr lang="en-US" sz="2800" dirty="0">
                <a:solidFill>
                  <a:srgbClr val="FF6600"/>
                </a:solidFill>
                <a:latin typeface="TITUS Cyberbit Basic" panose="02020603050405020304" pitchFamily="18" charset="0"/>
              </a:rPr>
              <a:t>̱</a:t>
            </a:r>
            <a:r>
              <a:rPr lang="en-US" sz="2800" dirty="0">
                <a:solidFill>
                  <a:srgbClr val="FF6600"/>
                </a:solidFill>
                <a:latin typeface="Georgia" panose="02040502050405020303" pitchFamily="18" charset="0"/>
              </a:rPr>
              <a:t> answered the </a:t>
            </a:r>
            <a:r>
              <a:rPr lang="en-US" sz="2800" dirty="0" smtClean="0">
                <a:solidFill>
                  <a:srgbClr val="FF6600"/>
                </a:solidFill>
                <a:latin typeface="Georgia" panose="02040502050405020303" pitchFamily="18" charset="0"/>
              </a:rPr>
              <a:t>priest</a:t>
            </a:r>
            <a:r>
              <a:rPr lang="en-US" sz="2800" dirty="0">
                <a:solidFill>
                  <a:srgbClr val="FF6600"/>
                </a:solidFill>
                <a:latin typeface="Georgia" panose="02040502050405020303" pitchFamily="18" charset="0"/>
              </a:rPr>
              <a:t>, </a:t>
            </a:r>
            <a:r>
              <a:rPr lang="en-US" sz="2800" dirty="0" smtClean="0">
                <a:solidFill>
                  <a:srgbClr val="FF6600"/>
                </a:solidFill>
                <a:latin typeface="Georgia" panose="02040502050405020303" pitchFamily="18" charset="0"/>
              </a:rPr>
              <a:t>and </a:t>
            </a:r>
            <a:r>
              <a:rPr lang="en-US" sz="2800" dirty="0">
                <a:solidFill>
                  <a:srgbClr val="FF6600"/>
                </a:solidFill>
                <a:latin typeface="Georgia" panose="02040502050405020303" pitchFamily="18" charset="0"/>
              </a:rPr>
              <a:t>said to him, “Truly, women have been kept from us </a:t>
            </a:r>
            <a:r>
              <a:rPr lang="en-US" sz="2800" dirty="0" smtClean="0">
                <a:solidFill>
                  <a:srgbClr val="FF6600"/>
                </a:solidFill>
                <a:latin typeface="Georgia" panose="02040502050405020303" pitchFamily="18" charset="0"/>
              </a:rPr>
              <a:t>about   </a:t>
            </a:r>
            <a:r>
              <a:rPr lang="en-US" sz="2800" b="1" dirty="0">
                <a:solidFill>
                  <a:schemeClr val="tx1">
                    <a:lumMod val="95000"/>
                    <a:lumOff val="5000"/>
                  </a:schemeClr>
                </a:solidFill>
                <a:effectLst>
                  <a:glow rad="622300">
                    <a:schemeClr val="accent3">
                      <a:satMod val="175000"/>
                      <a:alpha val="91000"/>
                    </a:schemeClr>
                  </a:glow>
                </a:effectLst>
                <a:latin typeface="Georgia" panose="02040502050405020303" pitchFamily="18" charset="0"/>
              </a:rPr>
              <a:t>three days since </a:t>
            </a:r>
            <a:r>
              <a:rPr lang="en-US" sz="2800" b="1" dirty="0" smtClean="0">
                <a:solidFill>
                  <a:schemeClr val="tx1">
                    <a:lumMod val="95000"/>
                    <a:lumOff val="5000"/>
                  </a:schemeClr>
                </a:solidFill>
                <a:effectLst>
                  <a:glow rad="622300">
                    <a:schemeClr val="accent3">
                      <a:satMod val="175000"/>
                      <a:alpha val="91000"/>
                    </a:schemeClr>
                  </a:glow>
                </a:effectLst>
                <a:latin typeface="Georgia" panose="02040502050405020303" pitchFamily="18" charset="0"/>
              </a:rPr>
              <a:t>  I </a:t>
            </a:r>
            <a:r>
              <a:rPr lang="en-US" sz="2800" b="1" dirty="0">
                <a:solidFill>
                  <a:schemeClr val="tx1">
                    <a:lumMod val="95000"/>
                    <a:lumOff val="5000"/>
                  </a:schemeClr>
                </a:solidFill>
                <a:effectLst>
                  <a:glow rad="622300">
                    <a:schemeClr val="accent3">
                      <a:satMod val="175000"/>
                      <a:alpha val="91000"/>
                    </a:schemeClr>
                  </a:glow>
                </a:effectLst>
                <a:latin typeface="Georgia" panose="02040502050405020303" pitchFamily="18" charset="0"/>
              </a:rPr>
              <a:t>came out. </a:t>
            </a:r>
            <a:r>
              <a:rPr lang="en-US" sz="2800" b="1" dirty="0" smtClean="0">
                <a:solidFill>
                  <a:schemeClr val="tx1">
                    <a:lumMod val="95000"/>
                    <a:lumOff val="5000"/>
                  </a:schemeClr>
                </a:solidFill>
                <a:effectLst>
                  <a:glow rad="622300">
                    <a:schemeClr val="accent3">
                      <a:satMod val="175000"/>
                      <a:alpha val="91000"/>
                    </a:schemeClr>
                  </a:glow>
                </a:effectLst>
                <a:latin typeface="Georgia" panose="02040502050405020303" pitchFamily="18" charset="0"/>
              </a:rPr>
              <a:t> </a:t>
            </a:r>
            <a:r>
              <a:rPr lang="en-US" sz="2800" dirty="0" smtClean="0">
                <a:solidFill>
                  <a:srgbClr val="FF6600"/>
                </a:solidFill>
                <a:latin typeface="Georgia" panose="02040502050405020303" pitchFamily="18" charset="0"/>
              </a:rPr>
              <a:t>And </a:t>
            </a:r>
            <a:r>
              <a:rPr lang="en-US" sz="2800" dirty="0">
                <a:solidFill>
                  <a:srgbClr val="FF6600"/>
                </a:solidFill>
                <a:latin typeface="Georgia" panose="02040502050405020303" pitchFamily="18" charset="0"/>
              </a:rPr>
              <a:t>the vessels of the young men are set-apart, </a:t>
            </a:r>
            <a:r>
              <a:rPr lang="en-US" sz="2800" dirty="0" smtClean="0">
                <a:solidFill>
                  <a:srgbClr val="FF6600"/>
                </a:solidFill>
                <a:latin typeface="Georgia" panose="02040502050405020303" pitchFamily="18" charset="0"/>
              </a:rPr>
              <a:t>      and </a:t>
            </a:r>
            <a:r>
              <a:rPr lang="en-US" sz="2800" dirty="0">
                <a:solidFill>
                  <a:srgbClr val="FF6600"/>
                </a:solidFill>
                <a:latin typeface="Georgia" panose="02040502050405020303" pitchFamily="18" charset="0"/>
              </a:rPr>
              <a:t>it is an ordinary </a:t>
            </a:r>
            <a:r>
              <a:rPr lang="en-US" sz="2800" dirty="0" smtClean="0">
                <a:solidFill>
                  <a:srgbClr val="FF6600"/>
                </a:solidFill>
                <a:latin typeface="Georgia" panose="02040502050405020303" pitchFamily="18" charset="0"/>
              </a:rPr>
              <a:t>mission, and also, it was set-apart in the   vessel today.”</a:t>
            </a:r>
          </a:p>
          <a:p>
            <a:pPr marL="0" indent="0">
              <a:buNone/>
            </a:pPr>
            <a:r>
              <a:rPr lang="en-US" sz="2800" dirty="0" smtClean="0">
                <a:solidFill>
                  <a:schemeClr val="tx1"/>
                </a:solidFill>
                <a:latin typeface="Georgia" panose="02040502050405020303" pitchFamily="18" charset="0"/>
              </a:rPr>
              <a:t>					</a:t>
            </a:r>
            <a:r>
              <a:rPr lang="en-US" sz="2800" dirty="0">
                <a:solidFill>
                  <a:schemeClr val="tx1"/>
                </a:solidFill>
                <a:latin typeface="Georgia" panose="02040502050405020303" pitchFamily="18" charset="0"/>
              </a:rPr>
              <a:t> </a:t>
            </a:r>
            <a:r>
              <a:rPr lang="en-US" sz="2800" dirty="0" smtClean="0">
                <a:solidFill>
                  <a:schemeClr val="tx1"/>
                </a:solidFill>
                <a:latin typeface="Georgia" panose="02040502050405020303" pitchFamily="18" charset="0"/>
              </a:rPr>
              <a:t>   Morning!</a:t>
            </a:r>
          </a:p>
          <a:p>
            <a:pPr marL="0" indent="0">
              <a:buNone/>
            </a:pPr>
            <a:r>
              <a:rPr lang="en-US" sz="2800" dirty="0">
                <a:solidFill>
                  <a:srgbClr val="FF6600"/>
                </a:solidFill>
                <a:latin typeface="Georgia" panose="02040502050405020303" pitchFamily="18" charset="0"/>
              </a:rPr>
              <a:t>	</a:t>
            </a:r>
            <a:endParaRPr lang="en-US" sz="2800" dirty="0" smtClean="0">
              <a:solidFill>
                <a:srgbClr val="FF6600"/>
              </a:solidFill>
              <a:latin typeface="Georgia" panose="02040502050405020303" pitchFamily="18" charset="0"/>
            </a:endParaRPr>
          </a:p>
          <a:p>
            <a:pPr marL="0" indent="0">
              <a:buNone/>
            </a:pPr>
            <a:endParaRPr lang="en-US" sz="2800" dirty="0">
              <a:solidFill>
                <a:srgbClr val="0070C0"/>
              </a:solidFill>
              <a:latin typeface="Georgia" panose="02040502050405020303" pitchFamily="18" charset="0"/>
            </a:endParaRPr>
          </a:p>
          <a:p>
            <a:pPr marL="0" indent="0">
              <a:buNone/>
            </a:pPr>
            <a:r>
              <a:rPr lang="en-US" sz="2800" dirty="0" smtClean="0">
                <a:solidFill>
                  <a:srgbClr val="0070C0"/>
                </a:solidFill>
                <a:latin typeface="Georgia" panose="02040502050405020303" pitchFamily="18" charset="0"/>
              </a:rPr>
              <a:t>Jonathan:	        </a:t>
            </a:r>
            <a:r>
              <a:rPr lang="en-US" sz="2800" b="1" dirty="0" smtClean="0">
                <a:ln w="12700">
                  <a:solidFill>
                    <a:schemeClr val="tx1"/>
                  </a:solidFill>
                  <a:prstDash val="solid"/>
                </a:ln>
                <a:solidFill>
                  <a:srgbClr val="00FF00"/>
                </a:solidFill>
                <a:latin typeface="Georgia" panose="02040502050405020303" pitchFamily="18" charset="0"/>
              </a:rPr>
              <a:t>FLEE – IN HASTE! </a:t>
            </a:r>
            <a:endParaRPr lang="en-US" sz="2800" b="1" dirty="0" smtClean="0">
              <a:ln w="12700">
                <a:solidFill>
                  <a:schemeClr val="tx1"/>
                </a:solidFill>
                <a:prstDash val="solid"/>
              </a:ln>
              <a:solidFill>
                <a:srgbClr val="00FF00"/>
              </a:solidFill>
              <a:effectLst>
                <a:glow rad="228600">
                  <a:schemeClr val="accent6">
                    <a:satMod val="175000"/>
                    <a:alpha val="40000"/>
                  </a:schemeClr>
                </a:glow>
              </a:effectLst>
              <a:latin typeface="Georgia" panose="02040502050405020303" pitchFamily="18" charset="0"/>
            </a:endParaRPr>
          </a:p>
          <a:p>
            <a:pPr marL="0" indent="0">
              <a:buNone/>
            </a:pPr>
            <a:r>
              <a:rPr lang="en-US" sz="2800" b="1" dirty="0" smtClean="0">
                <a:solidFill>
                  <a:srgbClr val="FF00FF"/>
                </a:solidFill>
                <a:latin typeface="Georgia" panose="02040502050405020303" pitchFamily="18" charset="0"/>
              </a:rPr>
              <a:t>		  		</a:t>
            </a:r>
            <a:r>
              <a:rPr lang="en-US" sz="2800" dirty="0" smtClean="0">
                <a:solidFill>
                  <a:schemeClr val="tx1"/>
                </a:solidFill>
                <a:latin typeface="Georgia" panose="02040502050405020303" pitchFamily="18" charset="0"/>
              </a:rPr>
              <a:t>David</a:t>
            </a:r>
            <a:r>
              <a:rPr lang="en-US" sz="2800" b="1" dirty="0" smtClean="0">
                <a:solidFill>
                  <a:srgbClr val="FF00FF"/>
                </a:solidFill>
                <a:latin typeface="Georgia" panose="02040502050405020303" pitchFamily="18" charset="0"/>
              </a:rPr>
              <a:t> </a:t>
            </a:r>
            <a:r>
              <a:rPr lang="en-US" sz="2800" b="1" dirty="0" smtClean="0">
                <a:solidFill>
                  <a:srgbClr val="FF6600"/>
                </a:solidFill>
                <a:latin typeface="Georgia" panose="02040502050405020303" pitchFamily="18" charset="0"/>
              </a:rPr>
              <a:t>fled, these</a:t>
            </a:r>
            <a:r>
              <a:rPr lang="en-US" sz="2800" b="1" dirty="0" smtClean="0">
                <a:solidFill>
                  <a:srgbClr val="FF00FF"/>
                </a:solidFill>
                <a:latin typeface="Georgia" panose="02040502050405020303" pitchFamily="18" charset="0"/>
              </a:rPr>
              <a:t> </a:t>
            </a:r>
            <a:r>
              <a:rPr lang="en-US" sz="2800" b="1" u="sng" dirty="0" smtClean="0">
                <a:solidFill>
                  <a:srgbClr val="FF6600"/>
                </a:solidFill>
                <a:latin typeface="Georgia" panose="02040502050405020303" pitchFamily="18" charset="0"/>
              </a:rPr>
              <a:t>three </a:t>
            </a:r>
            <a:r>
              <a:rPr lang="en-US" sz="2800" b="1" u="sng" dirty="0">
                <a:solidFill>
                  <a:srgbClr val="FF6600"/>
                </a:solidFill>
                <a:latin typeface="Georgia" panose="02040502050405020303" pitchFamily="18" charset="0"/>
              </a:rPr>
              <a:t>days</a:t>
            </a:r>
            <a:r>
              <a:rPr lang="en-US" sz="2800" b="1" dirty="0">
                <a:solidFill>
                  <a:srgbClr val="FF6600"/>
                </a:solidFill>
                <a:latin typeface="Georgia" panose="02040502050405020303" pitchFamily="18" charset="0"/>
              </a:rPr>
              <a:t>  </a:t>
            </a:r>
            <a:r>
              <a:rPr lang="en-US" sz="2800" dirty="0" smtClean="0">
                <a:solidFill>
                  <a:schemeClr val="tx1"/>
                </a:solidFill>
                <a:latin typeface="Georgia" panose="02040502050405020303" pitchFamily="18" charset="0"/>
              </a:rPr>
              <a:t>from Saul 		       		upon strong advice from Jonathan.</a:t>
            </a:r>
          </a:p>
          <a:p>
            <a:pPr marL="0" indent="0">
              <a:buNone/>
            </a:pPr>
            <a:endParaRPr lang="en-US" sz="2800" dirty="0">
              <a:solidFill>
                <a:srgbClr val="FF6600"/>
              </a:solidFill>
              <a:latin typeface="Georgia" panose="02040502050405020303" pitchFamily="18" charset="0"/>
            </a:endParaRPr>
          </a:p>
          <a:p>
            <a:pPr marL="0" indent="0">
              <a:buNone/>
            </a:pPr>
            <a:endParaRPr lang="en-US" sz="2800" dirty="0" smtClean="0">
              <a:solidFill>
                <a:srgbClr val="FF6600"/>
              </a:solidFill>
              <a:latin typeface="Georgia" panose="02040502050405020303" pitchFamily="18" charset="0"/>
            </a:endParaRPr>
          </a:p>
          <a:p>
            <a:pPr marL="0" indent="0">
              <a:buNone/>
            </a:pPr>
            <a:endParaRPr lang="en-US" sz="2800" dirty="0">
              <a:solidFill>
                <a:srgbClr val="FF6600"/>
              </a:solidFill>
              <a:latin typeface="Georgia" panose="02040502050405020303" pitchFamily="18" charset="0"/>
            </a:endParaRPr>
          </a:p>
          <a:p>
            <a:pPr marL="0" indent="0">
              <a:buNone/>
            </a:pPr>
            <a:endParaRPr lang="en-US" sz="2800" dirty="0">
              <a:solidFill>
                <a:srgbClr val="FF6600"/>
              </a:solidFill>
            </a:endParaRPr>
          </a:p>
        </p:txBody>
      </p:sp>
      <p:sp>
        <p:nvSpPr>
          <p:cNvPr id="13" name="Slide Number Placeholder 12"/>
          <p:cNvSpPr>
            <a:spLocks noGrp="1"/>
          </p:cNvSpPr>
          <p:nvPr>
            <p:ph type="sldNum" sz="quarter" idx="12"/>
          </p:nvPr>
        </p:nvSpPr>
        <p:spPr>
          <a:xfrm>
            <a:off x="11731254" y="6595921"/>
            <a:ext cx="460746" cy="234790"/>
          </a:xfrm>
        </p:spPr>
        <p:txBody>
          <a:bodyPr/>
          <a:lstStyle/>
          <a:p>
            <a:fld id="{71766878-3199-4EAB-94E7-2D6D11070E14}" type="slidenum">
              <a:rPr lang="en-US" b="1" smtClean="0">
                <a:solidFill>
                  <a:schemeClr val="tx1"/>
                </a:solidFill>
              </a:rPr>
              <a:t>60</a:t>
            </a:fld>
            <a:endParaRPr lang="en-US" b="1" dirty="0">
              <a:solidFill>
                <a:schemeClr val="tx1"/>
              </a:solidFill>
            </a:endParaRPr>
          </a:p>
        </p:txBody>
      </p:sp>
      <p:grpSp>
        <p:nvGrpSpPr>
          <p:cNvPr id="4" name="Group 3"/>
          <p:cNvGrpSpPr/>
          <p:nvPr/>
        </p:nvGrpSpPr>
        <p:grpSpPr>
          <a:xfrm>
            <a:off x="1625138" y="3983181"/>
            <a:ext cx="9509759" cy="914400"/>
            <a:chOff x="1397726" y="2220686"/>
            <a:chExt cx="9509759" cy="914400"/>
          </a:xfrm>
        </p:grpSpPr>
        <p:sp>
          <p:nvSpPr>
            <p:cNvPr id="5" name="Rectangle 4"/>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chemeClr val="tx1"/>
                  </a:solidFill>
                </a:rPr>
                <a:t>30</a:t>
              </a:r>
              <a:endParaRPr lang="en-US" sz="2800" dirty="0">
                <a:solidFill>
                  <a:schemeClr val="tx1"/>
                </a:solidFill>
              </a:endParaRPr>
            </a:p>
          </p:txBody>
        </p:sp>
        <p:sp>
          <p:nvSpPr>
            <p:cNvPr id="6" name="Rectangle 5"/>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7" name="Rectangle 6"/>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8" name="Rectangle 7"/>
            <p:cNvSpPr/>
            <p:nvPr/>
          </p:nvSpPr>
          <p:spPr>
            <a:xfrm>
              <a:off x="5473337" y="2220686"/>
              <a:ext cx="1358537" cy="914400"/>
            </a:xfrm>
            <a:prstGeom prst="rect">
              <a:avLst/>
            </a:prstGeom>
            <a:gradFill>
              <a:gsLst>
                <a:gs pos="44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chemeClr val="tx1"/>
                  </a:solidFill>
                </a:rPr>
                <a:t>(1)</a:t>
              </a:r>
              <a:endParaRPr lang="en-US" sz="2800" dirty="0">
                <a:solidFill>
                  <a:schemeClr val="tx1"/>
                </a:solidFill>
              </a:endParaRPr>
            </a:p>
          </p:txBody>
        </p:sp>
        <p:sp>
          <p:nvSpPr>
            <p:cNvPr id="9" name="Rectangle 8"/>
            <p:cNvSpPr/>
            <p:nvPr/>
          </p:nvSpPr>
          <p:spPr>
            <a:xfrm>
              <a:off x="6831874" y="2220686"/>
              <a:ext cx="1358537" cy="914400"/>
            </a:xfrm>
            <a:prstGeom prst="rect">
              <a:avLst/>
            </a:prstGeom>
            <a:gradFill>
              <a:gsLst>
                <a:gs pos="44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chemeClr val="tx1"/>
                  </a:solidFill>
                </a:rPr>
                <a:t>(2)</a:t>
              </a:r>
              <a:endParaRPr lang="en-US" sz="2800" dirty="0">
                <a:solidFill>
                  <a:schemeClr val="tx1"/>
                </a:solidFill>
              </a:endParaRPr>
            </a:p>
          </p:txBody>
        </p:sp>
        <p:sp>
          <p:nvSpPr>
            <p:cNvPr id="10" name="Rectangle 9"/>
            <p:cNvSpPr/>
            <p:nvPr/>
          </p:nvSpPr>
          <p:spPr>
            <a:xfrm>
              <a:off x="8190411" y="2220686"/>
              <a:ext cx="1358537" cy="914400"/>
            </a:xfrm>
            <a:prstGeom prst="rect">
              <a:avLst/>
            </a:prstGeom>
            <a:gradFill>
              <a:gsLst>
                <a:gs pos="36000">
                  <a:srgbClr val="00FF00"/>
                </a:gs>
                <a:gs pos="67000">
                  <a:schemeClr val="accent1">
                    <a:lumMod val="45000"/>
                    <a:lumOff val="55000"/>
                  </a:schemeClr>
                </a:gs>
              </a:gsLst>
              <a:lin ang="5400000" scaled="1"/>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chemeClr val="tx1"/>
                  </a:solidFill>
                </a:rPr>
                <a:t>(3)</a:t>
              </a:r>
              <a:endParaRPr lang="en-US" sz="2800" dirty="0">
                <a:solidFill>
                  <a:schemeClr val="tx1"/>
                </a:solidFill>
              </a:endParaRPr>
            </a:p>
          </p:txBody>
        </p:sp>
        <p:sp>
          <p:nvSpPr>
            <p:cNvPr id="11" name="Rectangle 10"/>
            <p:cNvSpPr/>
            <p:nvPr/>
          </p:nvSpPr>
          <p:spPr>
            <a:xfrm>
              <a:off x="9548948" y="2220686"/>
              <a:ext cx="1358537" cy="914400"/>
            </a:xfrm>
            <a:prstGeom prst="rect">
              <a:avLst/>
            </a:prstGeom>
            <a:gradFill>
              <a:gsLst>
                <a:gs pos="36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5400" dirty="0" smtClean="0">
                  <a:solidFill>
                    <a:srgbClr val="C00000"/>
                  </a:solidFill>
                  <a:effectLst>
                    <a:glow rad="266700">
                      <a:srgbClr val="66CCFF"/>
                    </a:glow>
                  </a:effectLst>
                </a:rPr>
                <a:t>6</a:t>
              </a:r>
              <a:endParaRPr lang="en-US" sz="5400" dirty="0">
                <a:solidFill>
                  <a:srgbClr val="C00000"/>
                </a:solidFill>
                <a:effectLst>
                  <a:glow rad="266700">
                    <a:srgbClr val="66CCFF"/>
                  </a:glow>
                </a:effectLst>
              </a:endParaRPr>
            </a:p>
          </p:txBody>
        </p:sp>
      </p:grpSp>
      <p:cxnSp>
        <p:nvCxnSpPr>
          <p:cNvPr id="12" name="Straight Arrow Connector 11"/>
          <p:cNvCxnSpPr/>
          <p:nvPr/>
        </p:nvCxnSpPr>
        <p:spPr>
          <a:xfrm flipV="1">
            <a:off x="4877590" y="4517702"/>
            <a:ext cx="776205" cy="558426"/>
          </a:xfrm>
          <a:prstGeom prst="straightConnector1">
            <a:avLst/>
          </a:prstGeom>
          <a:noFill/>
          <a:ln w="76200" cap="flat" cmpd="sng" algn="ctr">
            <a:solidFill>
              <a:srgbClr val="00FF00"/>
            </a:solidFill>
            <a:prstDash val="solid"/>
            <a:headEnd type="none" w="med" len="med"/>
            <a:tailEnd type="arrow" w="med" len="med"/>
          </a:ln>
          <a:effectLst>
            <a:glow rad="101600">
              <a:schemeClr val="tx1">
                <a:alpha val="60000"/>
              </a:schemeClr>
            </a:glow>
          </a:effectLst>
          <a:scene3d>
            <a:camera prst="orthographicFront"/>
            <a:lightRig rig="threePt" dir="t"/>
          </a:scene3d>
          <a:sp3d>
            <a:bevelT w="114300" prst="artDeco"/>
          </a:sp3d>
        </p:spPr>
      </p:cxnSp>
      <p:cxnSp>
        <p:nvCxnSpPr>
          <p:cNvPr id="15" name="Straight Arrow Connector 14"/>
          <p:cNvCxnSpPr/>
          <p:nvPr/>
        </p:nvCxnSpPr>
        <p:spPr>
          <a:xfrm flipH="1" flipV="1">
            <a:off x="6764011" y="4613563"/>
            <a:ext cx="2089044" cy="1025237"/>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w="114300" prst="artDeco"/>
          </a:sp3d>
        </p:spPr>
      </p:cxnSp>
      <p:cxnSp>
        <p:nvCxnSpPr>
          <p:cNvPr id="17" name="Straight Arrow Connector 16"/>
          <p:cNvCxnSpPr/>
          <p:nvPr/>
        </p:nvCxnSpPr>
        <p:spPr>
          <a:xfrm flipH="1" flipV="1">
            <a:off x="8021781" y="4668983"/>
            <a:ext cx="831274" cy="969817"/>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w="114300" prst="artDeco"/>
          </a:sp3d>
        </p:spPr>
      </p:cxnSp>
      <p:cxnSp>
        <p:nvCxnSpPr>
          <p:cNvPr id="19" name="Straight Arrow Connector 18"/>
          <p:cNvCxnSpPr/>
          <p:nvPr/>
        </p:nvCxnSpPr>
        <p:spPr>
          <a:xfrm flipV="1">
            <a:off x="8853055" y="4668981"/>
            <a:ext cx="387927" cy="969819"/>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w="114300" prst="artDeco"/>
          </a:sp3d>
        </p:spPr>
      </p:cxnSp>
      <p:cxnSp>
        <p:nvCxnSpPr>
          <p:cNvPr id="18" name="Straight Arrow Connector 17"/>
          <p:cNvCxnSpPr/>
          <p:nvPr/>
        </p:nvCxnSpPr>
        <p:spPr>
          <a:xfrm flipH="1">
            <a:off x="5721533" y="3872344"/>
            <a:ext cx="623849" cy="568037"/>
          </a:xfrm>
          <a:prstGeom prst="straightConnector1">
            <a:avLst/>
          </a:prstGeom>
          <a:noFill/>
          <a:ln w="57150" cap="flat" cmpd="sng" algn="ctr">
            <a:solidFill>
              <a:schemeClr val="tx1"/>
            </a:solidFill>
            <a:prstDash val="solid"/>
            <a:headEnd type="none" w="med" len="med"/>
            <a:tailEnd type="arrow" w="med" len="med"/>
          </a:ln>
          <a:effectLst/>
          <a:scene3d>
            <a:camera prst="orthographicFront"/>
            <a:lightRig rig="threePt" dir="t"/>
          </a:scene3d>
          <a:sp3d>
            <a:bevelT w="114300" prst="artDeco"/>
          </a:sp3d>
        </p:spPr>
      </p:cxnSp>
      <p:grpSp>
        <p:nvGrpSpPr>
          <p:cNvPr id="26" name="Group 25"/>
          <p:cNvGrpSpPr/>
          <p:nvPr/>
        </p:nvGrpSpPr>
        <p:grpSpPr>
          <a:xfrm>
            <a:off x="1122021" y="3376926"/>
            <a:ext cx="4461163" cy="904129"/>
            <a:chOff x="1122021" y="3376926"/>
            <a:chExt cx="4461163" cy="904129"/>
          </a:xfrm>
        </p:grpSpPr>
        <p:cxnSp>
          <p:nvCxnSpPr>
            <p:cNvPr id="29" name="Straight Arrow Connector 28"/>
            <p:cNvCxnSpPr/>
            <p:nvPr/>
          </p:nvCxnSpPr>
          <p:spPr>
            <a:xfrm>
              <a:off x="3278950" y="3879273"/>
              <a:ext cx="310959" cy="401782"/>
            </a:xfrm>
            <a:prstGeom prst="straightConnector1">
              <a:avLst/>
            </a:prstGeom>
            <a:noFill/>
            <a:ln w="57150" cap="flat" cmpd="sng" algn="ctr">
              <a:solidFill>
                <a:schemeClr val="tx1"/>
              </a:solidFill>
              <a:prstDash val="solid"/>
              <a:tailEnd type="triangle"/>
            </a:ln>
            <a:effectLst/>
            <a:scene3d>
              <a:camera prst="orthographicFront"/>
              <a:lightRig rig="threePt" dir="t"/>
            </a:scene3d>
            <a:sp3d>
              <a:bevelT w="114300" prst="artDeco"/>
            </a:sp3d>
          </p:spPr>
        </p:cxnSp>
        <p:sp>
          <p:nvSpPr>
            <p:cNvPr id="14" name="Rectangle 13"/>
            <p:cNvSpPr/>
            <p:nvPr/>
          </p:nvSpPr>
          <p:spPr>
            <a:xfrm>
              <a:off x="1122021" y="3376926"/>
              <a:ext cx="4461163" cy="495418"/>
            </a:xfrm>
            <a:prstGeom prst="rect">
              <a:avLst/>
            </a:prstGeom>
            <a:gradFill>
              <a:gsLst>
                <a:gs pos="9000">
                  <a:srgbClr val="CC00FF"/>
                </a:gs>
                <a:gs pos="52000">
                  <a:srgbClr val="90F1FE"/>
                </a:gs>
              </a:gsLst>
              <a:lin ang="5400000" scaled="1"/>
            </a:gradFill>
            <a:ln>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prstClr val="black"/>
                  </a:solidFill>
                  <a:latin typeface="Georgia" panose="02040502050405020303" pitchFamily="18" charset="0"/>
                </a:rPr>
                <a:t>Chodesh - New </a:t>
              </a:r>
              <a:r>
                <a:rPr lang="en-US" sz="2800" dirty="0">
                  <a:solidFill>
                    <a:prstClr val="black"/>
                  </a:solidFill>
                  <a:latin typeface="Georgia" panose="02040502050405020303" pitchFamily="18" charset="0"/>
                </a:rPr>
                <a:t>Month Day</a:t>
              </a:r>
              <a:endParaRPr lang="en-US" dirty="0"/>
            </a:p>
          </p:txBody>
        </p:sp>
      </p:grpSp>
      <p:sp>
        <p:nvSpPr>
          <p:cNvPr id="27" name="Left-Up Arrow 26"/>
          <p:cNvSpPr/>
          <p:nvPr/>
        </p:nvSpPr>
        <p:spPr>
          <a:xfrm>
            <a:off x="10668734" y="2060294"/>
            <a:ext cx="520860" cy="2553269"/>
          </a:xfrm>
          <a:prstGeom prst="leftUpArrow">
            <a:avLst>
              <a:gd name="adj1" fmla="val 25000"/>
              <a:gd name="adj2" fmla="val 40326"/>
              <a:gd name="adj3" fmla="val 25000"/>
            </a:avLst>
          </a:prstGeom>
          <a:solidFill>
            <a:schemeClr val="accent4">
              <a:lumMod val="60000"/>
              <a:lumOff val="40000"/>
            </a:schemeClr>
          </a:solidFill>
          <a:ln>
            <a:solidFill>
              <a:srgbClr val="CC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6792" y="872834"/>
            <a:ext cx="554182" cy="5840482"/>
          </a:xfrm>
          <a:prstGeom prst="rect">
            <a:avLst/>
          </a:prstGeom>
          <a:ln w="28575">
            <a:solidFill>
              <a:srgbClr val="66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30</a:t>
            </a:r>
            <a:endParaRPr lang="en-US" sz="2800" dirty="0"/>
          </a:p>
          <a:p>
            <a:pPr algn="ctr"/>
            <a:endParaRPr lang="en-US" sz="2000" dirty="0" smtClean="0"/>
          </a:p>
          <a:p>
            <a:pPr algn="ctr"/>
            <a:r>
              <a:rPr lang="en-US" sz="2800" dirty="0" smtClean="0">
                <a:solidFill>
                  <a:srgbClr val="90F1FE"/>
                </a:solidFill>
                <a:effectLst>
                  <a:glow rad="228600">
                    <a:schemeClr val="accent4">
                      <a:satMod val="175000"/>
                      <a:alpha val="40000"/>
                    </a:schemeClr>
                  </a:glow>
                </a:effectLst>
              </a:rPr>
              <a:t>1</a:t>
            </a:r>
            <a:endParaRPr lang="en-US" sz="2800" dirty="0" smtClean="0"/>
          </a:p>
          <a:p>
            <a:pPr algn="ctr"/>
            <a:endParaRPr lang="en-US" sz="2800" dirty="0" smtClean="0"/>
          </a:p>
          <a:p>
            <a:pPr algn="ctr"/>
            <a:r>
              <a:rPr lang="en-US" sz="2800" dirty="0" smtClean="0"/>
              <a:t>2</a:t>
            </a:r>
          </a:p>
          <a:p>
            <a:pPr algn="ctr"/>
            <a:endParaRPr lang="en-US" sz="2800" dirty="0" smtClean="0"/>
          </a:p>
          <a:p>
            <a:pPr algn="ctr"/>
            <a:r>
              <a:rPr lang="en-US" sz="2800" dirty="0" smtClean="0">
                <a:solidFill>
                  <a:srgbClr val="FFFF00"/>
                </a:solidFill>
                <a:effectLst>
                  <a:glow rad="228600">
                    <a:srgbClr val="FF0066">
                      <a:alpha val="40000"/>
                    </a:srgbClr>
                  </a:glow>
                </a:effectLst>
              </a:rPr>
              <a:t>3</a:t>
            </a:r>
          </a:p>
          <a:p>
            <a:pPr algn="ctr"/>
            <a:endParaRPr lang="en-US" sz="2400" dirty="0" smtClean="0">
              <a:solidFill>
                <a:srgbClr val="FFFF00"/>
              </a:solidFill>
              <a:effectLst>
                <a:glow rad="228600">
                  <a:schemeClr val="accent4">
                    <a:satMod val="175000"/>
                    <a:alpha val="40000"/>
                  </a:schemeClr>
                </a:glow>
              </a:effectLst>
            </a:endParaRPr>
          </a:p>
          <a:p>
            <a:pPr algn="ctr"/>
            <a:r>
              <a:rPr lang="en-US" sz="2800" dirty="0" smtClean="0">
                <a:solidFill>
                  <a:srgbClr val="FFFF00"/>
                </a:solidFill>
                <a:effectLst/>
              </a:rPr>
              <a:t>4</a:t>
            </a:r>
          </a:p>
          <a:p>
            <a:pPr algn="ctr"/>
            <a:endParaRPr lang="en-US" sz="2800" dirty="0" smtClean="0">
              <a:solidFill>
                <a:srgbClr val="FFFF00"/>
              </a:solidFill>
              <a:effectLst/>
            </a:endParaRPr>
          </a:p>
          <a:p>
            <a:pPr algn="ctr"/>
            <a:r>
              <a:rPr lang="en-US" sz="2800" dirty="0" smtClean="0">
                <a:solidFill>
                  <a:srgbClr val="FFFF00"/>
                </a:solidFill>
                <a:effectLst/>
              </a:rPr>
              <a:t>5</a:t>
            </a:r>
          </a:p>
          <a:p>
            <a:pPr algn="ctr"/>
            <a:endParaRPr lang="en-US" sz="2800" dirty="0" smtClean="0">
              <a:solidFill>
                <a:srgbClr val="FFFF00"/>
              </a:solidFill>
              <a:effectLst/>
            </a:endParaRPr>
          </a:p>
          <a:p>
            <a:pPr algn="ctr"/>
            <a:r>
              <a:rPr lang="en-US" sz="2800" b="1" dirty="0">
                <a:solidFill>
                  <a:srgbClr val="FF0066"/>
                </a:solidFill>
                <a:effectLst>
                  <a:glow rad="190500">
                    <a:srgbClr val="90F1FE"/>
                  </a:glow>
                </a:effectLst>
              </a:rPr>
              <a:t>6</a:t>
            </a:r>
          </a:p>
        </p:txBody>
      </p:sp>
    </p:spTree>
    <p:extLst>
      <p:ext uri="{BB962C8B-B14F-4D97-AF65-F5344CB8AC3E}">
        <p14:creationId xmlns:p14="http://schemas.microsoft.com/office/powerpoint/2010/main" val="1616841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1+#ppt_w/2"/>
                                          </p:val>
                                        </p:tav>
                                        <p:tav tm="100000">
                                          <p:val>
                                            <p:strVal val="#ppt_x"/>
                                          </p:val>
                                        </p:tav>
                                      </p:tavLst>
                                    </p:anim>
                                    <p:anim calcmode="lin" valueType="num">
                                      <p:cBhvr additive="base">
                                        <p:cTn id="18"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1500"/>
                                        <p:tgtEl>
                                          <p:spTgt spid="3">
                                            <p:txEl>
                                              <p:pRg st="1" end="1"/>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1500"/>
                                        <p:tgtEl>
                                          <p:spTgt spid="3">
                                            <p:txEl>
                                              <p:pRg st="2" end="2"/>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up)">
                                      <p:cBhvr>
                                        <p:cTn id="29" dur="1500"/>
                                        <p:tgtEl>
                                          <p:spTgt spid="3">
                                            <p:txEl>
                                              <p:pRg st="4" end="4"/>
                                            </p:txEl>
                                          </p:spTgt>
                                        </p:tgtEl>
                                      </p:cBhvr>
                                    </p:animEffect>
                                  </p:childTnLst>
                                </p:cTn>
                              </p:par>
                              <p:par>
                                <p:cTn id="30" presetID="22" presetClass="entr" presetSubtype="1" repeatCount="400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2000"/>
                                        <p:tgtEl>
                                          <p:spTgt spid="18"/>
                                        </p:tgtEl>
                                      </p:cBhvr>
                                    </p:animEffect>
                                  </p:childTnLst>
                                </p:cTn>
                              </p:par>
                              <p:par>
                                <p:cTn id="33" presetID="22" presetClass="entr" presetSubtype="4" repeatCount="400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797">
                                          <p:stCondLst>
                                            <p:cond delay="0"/>
                                          </p:stCondLst>
                                        </p:cTn>
                                        <p:tgtEl>
                                          <p:spTgt spid="3">
                                            <p:txEl>
                                              <p:pRg st="5" end="5"/>
                                            </p:txEl>
                                          </p:spTgt>
                                        </p:tgtEl>
                                      </p:cBhvr>
                                    </p:animEffect>
                                    <p:anim calcmode="lin" valueType="num">
                                      <p:cBhvr>
                                        <p:cTn id="41" dur="2505"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2" dur="913"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3" dur="913" tmFilter="0, 0; 0.125,0.2665; 0.25,0.4; 0.375,0.465; 0.5,0.5;  0.625,0.535; 0.75,0.6; 0.875,0.7335; 1,1">
                                          <p:stCondLst>
                                            <p:cond delay="913"/>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4" dur="456" tmFilter="0, 0; 0.125,0.2665; 0.25,0.4; 0.375,0.465; 0.5,0.5;  0.625,0.535; 0.75,0.6; 0.875,0.7335; 1,1">
                                          <p:stCondLst>
                                            <p:cond delay="182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5" dur="226" tmFilter="0, 0; 0.125,0.2665; 0.25,0.4; 0.375,0.465; 0.5,0.5;  0.625,0.535; 0.75,0.6; 0.875,0.7335; 1,1">
                                          <p:stCondLst>
                                            <p:cond delay="2277"/>
                                          </p:stCondLst>
                                        </p:cTn>
                                        <p:tgtEl>
                                          <p:spTgt spid="3">
                                            <p:txEl>
                                              <p:pRg st="5" end="5"/>
                                            </p:txEl>
                                          </p:spTgt>
                                        </p:tgtEl>
                                        <p:attrNameLst>
                                          <p:attrName>ppt_y</p:attrName>
                                        </p:attrNameLst>
                                      </p:cBhvr>
                                      <p:tavLst>
                                        <p:tav tm="0" fmla="#ppt_y-sin(pi*$)/81">
                                          <p:val>
                                            <p:fltVal val="0"/>
                                          </p:val>
                                        </p:tav>
                                        <p:tav tm="100000">
                                          <p:val>
                                            <p:fltVal val="1"/>
                                          </p:val>
                                        </p:tav>
                                      </p:tavLst>
                                    </p:anim>
                                    <p:animScale>
                                      <p:cBhvr>
                                        <p:cTn id="46" dur="36">
                                          <p:stCondLst>
                                            <p:cond delay="894"/>
                                          </p:stCondLst>
                                        </p:cTn>
                                        <p:tgtEl>
                                          <p:spTgt spid="3">
                                            <p:txEl>
                                              <p:pRg st="5" end="5"/>
                                            </p:txEl>
                                          </p:spTgt>
                                        </p:tgtEl>
                                      </p:cBhvr>
                                      <p:to x="100000" y="60000"/>
                                    </p:animScale>
                                    <p:animScale>
                                      <p:cBhvr>
                                        <p:cTn id="47" dur="228" decel="50000">
                                          <p:stCondLst>
                                            <p:cond delay="930"/>
                                          </p:stCondLst>
                                        </p:cTn>
                                        <p:tgtEl>
                                          <p:spTgt spid="3">
                                            <p:txEl>
                                              <p:pRg st="5" end="5"/>
                                            </p:txEl>
                                          </p:spTgt>
                                        </p:tgtEl>
                                      </p:cBhvr>
                                      <p:to x="100000" y="100000"/>
                                    </p:animScale>
                                    <p:animScale>
                                      <p:cBhvr>
                                        <p:cTn id="48" dur="36">
                                          <p:stCondLst>
                                            <p:cond delay="1804"/>
                                          </p:stCondLst>
                                        </p:cTn>
                                        <p:tgtEl>
                                          <p:spTgt spid="3">
                                            <p:txEl>
                                              <p:pRg st="5" end="5"/>
                                            </p:txEl>
                                          </p:spTgt>
                                        </p:tgtEl>
                                      </p:cBhvr>
                                      <p:to x="100000" y="80000"/>
                                    </p:animScale>
                                    <p:animScale>
                                      <p:cBhvr>
                                        <p:cTn id="49" dur="228" decel="50000">
                                          <p:stCondLst>
                                            <p:cond delay="1840"/>
                                          </p:stCondLst>
                                        </p:cTn>
                                        <p:tgtEl>
                                          <p:spTgt spid="3">
                                            <p:txEl>
                                              <p:pRg st="5" end="5"/>
                                            </p:txEl>
                                          </p:spTgt>
                                        </p:tgtEl>
                                      </p:cBhvr>
                                      <p:to x="100000" y="100000"/>
                                    </p:animScale>
                                    <p:animScale>
                                      <p:cBhvr>
                                        <p:cTn id="50" dur="36">
                                          <p:stCondLst>
                                            <p:cond delay="2258"/>
                                          </p:stCondLst>
                                        </p:cTn>
                                        <p:tgtEl>
                                          <p:spTgt spid="3">
                                            <p:txEl>
                                              <p:pRg st="5" end="5"/>
                                            </p:txEl>
                                          </p:spTgt>
                                        </p:tgtEl>
                                      </p:cBhvr>
                                      <p:to x="100000" y="90000"/>
                                    </p:animScale>
                                    <p:animScale>
                                      <p:cBhvr>
                                        <p:cTn id="51" dur="228" decel="50000">
                                          <p:stCondLst>
                                            <p:cond delay="2293"/>
                                          </p:stCondLst>
                                        </p:cTn>
                                        <p:tgtEl>
                                          <p:spTgt spid="3">
                                            <p:txEl>
                                              <p:pRg st="5" end="5"/>
                                            </p:txEl>
                                          </p:spTgt>
                                        </p:tgtEl>
                                      </p:cBhvr>
                                      <p:to x="100000" y="100000"/>
                                    </p:animScale>
                                    <p:animScale>
                                      <p:cBhvr>
                                        <p:cTn id="52" dur="36">
                                          <p:stCondLst>
                                            <p:cond delay="2486"/>
                                          </p:stCondLst>
                                        </p:cTn>
                                        <p:tgtEl>
                                          <p:spTgt spid="3">
                                            <p:txEl>
                                              <p:pRg st="5" end="5"/>
                                            </p:txEl>
                                          </p:spTgt>
                                        </p:tgtEl>
                                      </p:cBhvr>
                                      <p:to x="100000" y="95000"/>
                                    </p:animScale>
                                    <p:animScale>
                                      <p:cBhvr>
                                        <p:cTn id="53" dur="228" decel="50000">
                                          <p:stCondLst>
                                            <p:cond delay="2522"/>
                                          </p:stCondLst>
                                        </p:cTn>
                                        <p:tgtEl>
                                          <p:spTgt spid="3">
                                            <p:txEl>
                                              <p:pRg st="5" end="5"/>
                                            </p:txEl>
                                          </p:spTgt>
                                        </p:tgtEl>
                                      </p:cBhvr>
                                      <p:to x="100000" y="100000"/>
                                    </p:animScale>
                                  </p:childTnLst>
                                </p:cTn>
                              </p:par>
                              <p:par>
                                <p:cTn id="54" presetID="47" presetClass="entr" presetSubtype="0" fill="hold" nodeType="withEffect">
                                  <p:stCondLst>
                                    <p:cond delay="125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ppt_x</p:attrName>
                                        </p:attrNameLst>
                                      </p:cBhvr>
                                      <p:tavLst>
                                        <p:tav tm="0">
                                          <p:val>
                                            <p:strVal val="#ppt_x"/>
                                          </p:val>
                                        </p:tav>
                                        <p:tav tm="100000">
                                          <p:val>
                                            <p:strVal val="#ppt_x"/>
                                          </p:val>
                                        </p:tav>
                                      </p:tavLst>
                                    </p:anim>
                                    <p:anim calcmode="lin" valueType="num">
                                      <p:cBhvr>
                                        <p:cTn id="58" dur="20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125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anim calcmode="lin" valueType="num">
                                      <p:cBhvr>
                                        <p:cTn id="62" dur="2000" fill="hold"/>
                                        <p:tgtEl>
                                          <p:spTgt spid="17"/>
                                        </p:tgtEl>
                                        <p:attrNameLst>
                                          <p:attrName>ppt_x</p:attrName>
                                        </p:attrNameLst>
                                      </p:cBhvr>
                                      <p:tavLst>
                                        <p:tav tm="0">
                                          <p:val>
                                            <p:strVal val="#ppt_x"/>
                                          </p:val>
                                        </p:tav>
                                        <p:tav tm="100000">
                                          <p:val>
                                            <p:strVal val="#ppt_x"/>
                                          </p:val>
                                        </p:tav>
                                      </p:tavLst>
                                    </p:anim>
                                    <p:anim calcmode="lin" valueType="num">
                                      <p:cBhvr>
                                        <p:cTn id="63" dur="2000" fill="hold"/>
                                        <p:tgtEl>
                                          <p:spTgt spid="17"/>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125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anim calcmode="lin" valueType="num">
                                      <p:cBhvr>
                                        <p:cTn id="67" dur="2000" fill="hold"/>
                                        <p:tgtEl>
                                          <p:spTgt spid="19"/>
                                        </p:tgtEl>
                                        <p:attrNameLst>
                                          <p:attrName>ppt_x</p:attrName>
                                        </p:attrNameLst>
                                      </p:cBhvr>
                                      <p:tavLst>
                                        <p:tav tm="0">
                                          <p:val>
                                            <p:strVal val="#ppt_x"/>
                                          </p:val>
                                        </p:tav>
                                        <p:tav tm="100000">
                                          <p:val>
                                            <p:strVal val="#ppt_x"/>
                                          </p:val>
                                        </p:tav>
                                      </p:tavLst>
                                    </p:anim>
                                    <p:anim calcmode="lin" valueType="num">
                                      <p:cBhvr>
                                        <p:cTn id="68"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44000">
              <a:srgbClr val="CC00FF">
                <a:alpha val="36000"/>
              </a:srgbClr>
            </a:gs>
            <a:gs pos="9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36" y="230908"/>
            <a:ext cx="10178322" cy="6337531"/>
          </a:xfrm>
        </p:spPr>
        <p:txBody>
          <a:bodyPr>
            <a:normAutofit fontScale="92500" lnSpcReduction="10000"/>
            <a:scene3d>
              <a:camera prst="orthographicFront"/>
              <a:lightRig rig="threePt" dir="t"/>
            </a:scene3d>
            <a:sp3d extrusionH="57150">
              <a:bevelT w="82550" h="38100" prst="coolSlant"/>
            </a:sp3d>
          </a:bodyPr>
          <a:lstStyle/>
          <a:p>
            <a:pPr marL="0" indent="0">
              <a:buNone/>
            </a:pPr>
            <a:r>
              <a:rPr lang="en-US" sz="6000" b="1" dirty="0" smtClean="0">
                <a:ln>
                  <a:solidFill>
                    <a:schemeClr val="tx1"/>
                  </a:solidFill>
                </a:ln>
                <a:solidFill>
                  <a:schemeClr val="accent4">
                    <a:lumMod val="20000"/>
                    <a:lumOff val="80000"/>
                  </a:schemeClr>
                </a:solidFill>
              </a:rPr>
              <a:t>David</a:t>
            </a:r>
            <a:r>
              <a:rPr lang="en-US" sz="6000" b="1" dirty="0" smtClean="0">
                <a:solidFill>
                  <a:schemeClr val="accent4">
                    <a:lumMod val="20000"/>
                    <a:lumOff val="80000"/>
                  </a:schemeClr>
                </a:solidFill>
              </a:rPr>
              <a:t> </a:t>
            </a:r>
            <a:r>
              <a:rPr lang="en-US" sz="6000" b="1" dirty="0" smtClean="0">
                <a:ln>
                  <a:solidFill>
                    <a:schemeClr val="tx1"/>
                  </a:solidFill>
                </a:ln>
                <a:solidFill>
                  <a:schemeClr val="accent4">
                    <a:lumMod val="20000"/>
                    <a:lumOff val="80000"/>
                  </a:schemeClr>
                </a:solidFill>
              </a:rPr>
              <a:t>was speaking to the Kohen – </a:t>
            </a:r>
            <a:r>
              <a:rPr lang="en-US" sz="6000" b="1" dirty="0" err="1" smtClean="0">
                <a:ln>
                  <a:solidFill>
                    <a:schemeClr val="tx1"/>
                  </a:solidFill>
                </a:ln>
                <a:solidFill>
                  <a:schemeClr val="accent4">
                    <a:lumMod val="20000"/>
                    <a:lumOff val="80000"/>
                  </a:schemeClr>
                </a:solidFill>
              </a:rPr>
              <a:t>Ahimelek</a:t>
            </a:r>
            <a:r>
              <a:rPr lang="en-US" sz="6000" b="1" dirty="0" smtClean="0">
                <a:ln>
                  <a:solidFill>
                    <a:schemeClr val="tx1"/>
                  </a:solidFill>
                </a:ln>
                <a:solidFill>
                  <a:schemeClr val="accent4">
                    <a:lumMod val="20000"/>
                    <a:lumOff val="80000"/>
                  </a:schemeClr>
                </a:solidFill>
              </a:rPr>
              <a:t>, on the </a:t>
            </a:r>
          </a:p>
          <a:p>
            <a:pPr marL="0" indent="0" algn="ctr">
              <a:buNone/>
            </a:pPr>
            <a:r>
              <a:rPr lang="en-US" sz="6000" b="1" dirty="0">
                <a:ln>
                  <a:solidFill>
                    <a:schemeClr val="tx1"/>
                  </a:solidFill>
                </a:ln>
                <a:solidFill>
                  <a:srgbClr val="C00000"/>
                </a:solidFill>
                <a:effectLst>
                  <a:glow rad="228600">
                    <a:schemeClr val="accent3">
                      <a:satMod val="175000"/>
                      <a:alpha val="40000"/>
                    </a:schemeClr>
                  </a:glow>
                </a:effectLst>
              </a:rPr>
              <a:t>6</a:t>
            </a:r>
            <a:r>
              <a:rPr lang="en-US" sz="6000" b="1" baseline="30000" dirty="0" smtClean="0">
                <a:ln>
                  <a:solidFill>
                    <a:schemeClr val="tx1"/>
                  </a:solidFill>
                </a:ln>
                <a:solidFill>
                  <a:srgbClr val="C00000"/>
                </a:solidFill>
                <a:effectLst>
                  <a:glow rad="228600">
                    <a:schemeClr val="accent3">
                      <a:satMod val="175000"/>
                      <a:alpha val="40000"/>
                    </a:schemeClr>
                  </a:glow>
                </a:effectLst>
              </a:rPr>
              <a:t>th</a:t>
            </a:r>
            <a:r>
              <a:rPr lang="en-US" sz="6000" b="1" dirty="0" smtClean="0">
                <a:ln>
                  <a:solidFill>
                    <a:schemeClr val="tx1"/>
                  </a:solidFill>
                </a:ln>
                <a:solidFill>
                  <a:schemeClr val="accent4">
                    <a:lumMod val="20000"/>
                    <a:lumOff val="80000"/>
                  </a:schemeClr>
                </a:solidFill>
                <a:effectLst>
                  <a:glow rad="228600">
                    <a:schemeClr val="accent3">
                      <a:satMod val="175000"/>
                      <a:alpha val="40000"/>
                    </a:schemeClr>
                  </a:glow>
                </a:effectLst>
              </a:rPr>
              <a:t> cycle of the month!</a:t>
            </a:r>
          </a:p>
          <a:p>
            <a:pPr marL="0" indent="0" algn="ctr">
              <a:buNone/>
            </a:pPr>
            <a:endParaRPr lang="en-US" sz="5400" b="1" dirty="0" smtClean="0">
              <a:solidFill>
                <a:schemeClr val="accent4">
                  <a:lumMod val="20000"/>
                  <a:lumOff val="80000"/>
                </a:schemeClr>
              </a:solidFill>
              <a:effectLst>
                <a:glow rad="228600">
                  <a:schemeClr val="accent3">
                    <a:satMod val="175000"/>
                    <a:alpha val="40000"/>
                  </a:schemeClr>
                </a:glow>
              </a:effectLst>
            </a:endParaRPr>
          </a:p>
          <a:p>
            <a:pPr marL="0" indent="0" algn="ctr">
              <a:buNone/>
            </a:pPr>
            <a:endParaRPr lang="en-US" sz="6000" b="1" dirty="0">
              <a:solidFill>
                <a:schemeClr val="accent4">
                  <a:lumMod val="20000"/>
                  <a:lumOff val="80000"/>
                </a:schemeClr>
              </a:solidFill>
              <a:effectLst>
                <a:glow rad="228600">
                  <a:schemeClr val="accent3">
                    <a:satMod val="175000"/>
                    <a:alpha val="40000"/>
                  </a:schemeClr>
                </a:glow>
              </a:effectLst>
            </a:endParaRPr>
          </a:p>
          <a:p>
            <a:pPr marL="0" indent="0" algn="ctr">
              <a:buNone/>
            </a:pPr>
            <a:r>
              <a:rPr lang="en-US" sz="6000" b="1" dirty="0" smtClean="0">
                <a:solidFill>
                  <a:schemeClr val="accent1">
                    <a:lumMod val="75000"/>
                  </a:schemeClr>
                </a:solidFill>
              </a:rPr>
              <a:t>This is “hyper” important </a:t>
            </a:r>
            <a:br>
              <a:rPr lang="en-US" sz="6000" b="1" dirty="0" smtClean="0">
                <a:solidFill>
                  <a:schemeClr val="accent1">
                    <a:lumMod val="75000"/>
                  </a:schemeClr>
                </a:solidFill>
              </a:rPr>
            </a:br>
            <a:r>
              <a:rPr lang="en-US" sz="6000" b="1" dirty="0" smtClean="0">
                <a:solidFill>
                  <a:schemeClr val="accent1">
                    <a:lumMod val="75000"/>
                  </a:schemeClr>
                </a:solidFill>
              </a:rPr>
              <a:t>information.</a:t>
            </a:r>
            <a:endParaRPr lang="en-US" sz="6000" b="1" dirty="0" smtClean="0">
              <a:solidFill>
                <a:schemeClr val="accent1">
                  <a:lumMod val="75000"/>
                </a:schemeClr>
              </a:solidFill>
              <a:effectLst>
                <a:glow rad="228600">
                  <a:schemeClr val="accent3">
                    <a:satMod val="175000"/>
                    <a:alpha val="40000"/>
                  </a:schemeClr>
                </a:glow>
              </a:effectLst>
            </a:endParaRPr>
          </a:p>
          <a:p>
            <a:pPr marL="0" indent="0" algn="ctr">
              <a:buNone/>
            </a:pPr>
            <a:endParaRPr lang="en-US" sz="6000" b="1" dirty="0">
              <a:solidFill>
                <a:schemeClr val="accent4">
                  <a:lumMod val="20000"/>
                  <a:lumOff val="80000"/>
                </a:schemeClr>
              </a:solidFill>
              <a:effectLst>
                <a:glow rad="228600">
                  <a:schemeClr val="accent3">
                    <a:satMod val="175000"/>
                    <a:alpha val="40000"/>
                  </a:schemeClr>
                </a:glow>
              </a:effectLst>
            </a:endParaRPr>
          </a:p>
        </p:txBody>
      </p:sp>
      <p:sp>
        <p:nvSpPr>
          <p:cNvPr id="4" name="Slide Number Placeholder 3"/>
          <p:cNvSpPr>
            <a:spLocks noGrp="1"/>
          </p:cNvSpPr>
          <p:nvPr>
            <p:ph type="sldNum" sz="quarter" idx="12"/>
          </p:nvPr>
        </p:nvSpPr>
        <p:spPr>
          <a:xfrm>
            <a:off x="9007213" y="6452798"/>
            <a:ext cx="2819399" cy="345796"/>
          </a:xfrm>
        </p:spPr>
        <p:txBody>
          <a:bodyPr/>
          <a:lstStyle/>
          <a:p>
            <a:fld id="{71766878-3199-4EAB-94E7-2D6D11070E14}" type="slidenum">
              <a:rPr lang="en-US" b="1" smtClean="0">
                <a:solidFill>
                  <a:schemeClr val="tx1"/>
                </a:solidFill>
              </a:rPr>
              <a:t>61</a:t>
            </a:fld>
            <a:endParaRPr lang="en-US" b="1" dirty="0">
              <a:solidFill>
                <a:schemeClr val="tx1"/>
              </a:solidFill>
            </a:endParaRPr>
          </a:p>
        </p:txBody>
      </p:sp>
      <p:sp>
        <p:nvSpPr>
          <p:cNvPr id="2" name="Lightning Bolt 1"/>
          <p:cNvSpPr/>
          <p:nvPr/>
        </p:nvSpPr>
        <p:spPr>
          <a:xfrm rot="9392328" flipV="1">
            <a:off x="9767238" y="1301253"/>
            <a:ext cx="2389881" cy="1942238"/>
          </a:xfrm>
          <a:prstGeom prst="lightningBolt">
            <a:avLst/>
          </a:prstGeom>
          <a:solidFill>
            <a:srgbClr val="FF0066"/>
          </a:solidFill>
          <a:ln w="76200">
            <a:solidFill>
              <a:srgbClr val="00B0F0"/>
            </a:solidFill>
          </a:ln>
          <a:effectLst>
            <a:glow rad="127000">
              <a:srgbClr val="00FF00"/>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452418" y="3719482"/>
            <a:ext cx="9509759" cy="914400"/>
            <a:chOff x="1397726" y="2220686"/>
            <a:chExt cx="9509759" cy="914400"/>
          </a:xfrm>
        </p:grpSpPr>
        <p:sp>
          <p:nvSpPr>
            <p:cNvPr id="8" name="Rectangle 7"/>
            <p:cNvSpPr/>
            <p:nvPr/>
          </p:nvSpPr>
          <p:spPr>
            <a:xfrm>
              <a:off x="1397726" y="2220686"/>
              <a:ext cx="1358537" cy="914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dirty="0" smtClean="0">
                  <a:ln w="3175">
                    <a:solidFill>
                      <a:schemeClr val="tx1"/>
                    </a:solidFill>
                  </a:ln>
                  <a:solidFill>
                    <a:schemeClr val="tx1"/>
                  </a:solidFill>
                  <a:effectLst>
                    <a:glow rad="127000">
                      <a:srgbClr val="00FF00"/>
                    </a:glow>
                  </a:effectLst>
                </a:rPr>
                <a:t>30</a:t>
              </a:r>
              <a:endParaRPr lang="en-US" sz="2800" dirty="0">
                <a:ln w="3175">
                  <a:solidFill>
                    <a:schemeClr val="tx1"/>
                  </a:solidFill>
                </a:ln>
                <a:solidFill>
                  <a:schemeClr val="tx1"/>
                </a:solidFill>
                <a:effectLst>
                  <a:glow rad="127000">
                    <a:srgbClr val="00FF00"/>
                  </a:glow>
                </a:effectLst>
              </a:endParaRPr>
            </a:p>
          </p:txBody>
        </p:sp>
        <p:sp>
          <p:nvSpPr>
            <p:cNvPr id="9" name="Rectangle 8"/>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10" name="Rectangle 9"/>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11" name="Rectangle 10"/>
            <p:cNvSpPr/>
            <p:nvPr/>
          </p:nvSpPr>
          <p:spPr>
            <a:xfrm>
              <a:off x="5473337" y="2220686"/>
              <a:ext cx="1358537" cy="914400"/>
            </a:xfrm>
            <a:prstGeom prst="rect">
              <a:avLst/>
            </a:prstGeom>
            <a:gradFill flip="none" rotWithShape="1">
              <a:gsLst>
                <a:gs pos="71000">
                  <a:schemeClr val="accent4">
                    <a:lumMod val="60000"/>
                    <a:lumOff val="40000"/>
                  </a:schemeClr>
                </a:gs>
                <a:gs pos="96000">
                  <a:schemeClr val="accent1">
                    <a:lumMod val="60000"/>
                    <a:lumOff val="40000"/>
                  </a:schemeClr>
                </a:gs>
                <a:gs pos="100000">
                  <a:schemeClr val="accent1">
                    <a:lumMod val="60000"/>
                    <a:lumOff val="40000"/>
                  </a:schemeClr>
                </a:gs>
              </a:gsLst>
              <a:lin ang="10800000" scaled="1"/>
              <a:tileRect/>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chemeClr val="tx1"/>
                  </a:solidFill>
                </a:rPr>
                <a:t>(1)</a:t>
              </a:r>
              <a:endParaRPr lang="en-US" sz="2800" dirty="0">
                <a:solidFill>
                  <a:schemeClr val="tx1"/>
                </a:solidFill>
              </a:endParaRPr>
            </a:p>
          </p:txBody>
        </p:sp>
        <p:sp>
          <p:nvSpPr>
            <p:cNvPr id="12" name="Rectangle 11"/>
            <p:cNvSpPr/>
            <p:nvPr/>
          </p:nvSpPr>
          <p:spPr>
            <a:xfrm>
              <a:off x="6831874" y="2220686"/>
              <a:ext cx="1358537" cy="914400"/>
            </a:xfrm>
            <a:prstGeom prst="rect">
              <a:avLst/>
            </a:prstGeom>
            <a:solidFill>
              <a:schemeClr val="accent4">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chemeClr val="tx1"/>
                  </a:solidFill>
                </a:rPr>
                <a:t>(2)</a:t>
              </a:r>
              <a:endParaRPr lang="en-US" sz="2800" dirty="0">
                <a:solidFill>
                  <a:schemeClr val="tx1"/>
                </a:solidFill>
              </a:endParaRPr>
            </a:p>
          </p:txBody>
        </p:sp>
        <p:sp>
          <p:nvSpPr>
            <p:cNvPr id="13" name="Rectangle 12"/>
            <p:cNvSpPr/>
            <p:nvPr/>
          </p:nvSpPr>
          <p:spPr>
            <a:xfrm>
              <a:off x="8190411" y="2220686"/>
              <a:ext cx="1358537" cy="914400"/>
            </a:xfrm>
            <a:prstGeom prst="rect">
              <a:avLst/>
            </a:prstGeom>
            <a:solidFill>
              <a:schemeClr val="accent4">
                <a:lumMod val="60000"/>
                <a:lumOff val="4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chemeClr val="tx1"/>
                  </a:solidFill>
                </a:rPr>
                <a:t>(3)</a:t>
              </a:r>
              <a:endParaRPr lang="en-US" sz="2800" dirty="0">
                <a:solidFill>
                  <a:schemeClr val="tx1"/>
                </a:solidFill>
              </a:endParaRPr>
            </a:p>
          </p:txBody>
        </p:sp>
        <p:sp>
          <p:nvSpPr>
            <p:cNvPr id="14" name="Rectangle 13"/>
            <p:cNvSpPr/>
            <p:nvPr/>
          </p:nvSpPr>
          <p:spPr>
            <a:xfrm>
              <a:off x="9548948" y="2220686"/>
              <a:ext cx="1358537" cy="914400"/>
            </a:xfrm>
            <a:prstGeom prst="rect">
              <a:avLst/>
            </a:prstGeom>
            <a:gradFill>
              <a:gsLst>
                <a:gs pos="36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CC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5400" dirty="0" smtClean="0">
                  <a:solidFill>
                    <a:srgbClr val="C00000"/>
                  </a:solidFill>
                  <a:effectLst>
                    <a:glow rad="266700">
                      <a:srgbClr val="66CCFF"/>
                    </a:glow>
                  </a:effectLst>
                </a:rPr>
                <a:t>6</a:t>
              </a:r>
              <a:endParaRPr lang="en-US" sz="5400" dirty="0">
                <a:solidFill>
                  <a:srgbClr val="C00000"/>
                </a:solidFill>
                <a:effectLst>
                  <a:glow rad="266700">
                    <a:srgbClr val="66CCFF"/>
                  </a:glow>
                </a:effectLst>
              </a:endParaRPr>
            </a:p>
          </p:txBody>
        </p:sp>
      </p:grpSp>
    </p:spTree>
    <p:extLst>
      <p:ext uri="{BB962C8B-B14F-4D97-AF65-F5344CB8AC3E}">
        <p14:creationId xmlns:p14="http://schemas.microsoft.com/office/powerpoint/2010/main" val="1861148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300" fill="hold"/>
                                        <p:tgtEl>
                                          <p:spTgt spid="2"/>
                                        </p:tgtEl>
                                        <p:attrNameLst>
                                          <p:attrName>ppt_w</p:attrName>
                                        </p:attrNameLst>
                                      </p:cBhvr>
                                      <p:tavLst>
                                        <p:tav tm="0">
                                          <p:val>
                                            <p:fltVal val="0"/>
                                          </p:val>
                                        </p:tav>
                                        <p:tav tm="100000">
                                          <p:val>
                                            <p:strVal val="#ppt_w"/>
                                          </p:val>
                                        </p:tav>
                                      </p:tavLst>
                                    </p:anim>
                                    <p:anim calcmode="lin" valueType="num">
                                      <p:cBhvr>
                                        <p:cTn id="8" dur="2300" fill="hold"/>
                                        <p:tgtEl>
                                          <p:spTgt spid="2"/>
                                        </p:tgtEl>
                                        <p:attrNameLst>
                                          <p:attrName>ppt_h</p:attrName>
                                        </p:attrNameLst>
                                      </p:cBhvr>
                                      <p:tavLst>
                                        <p:tav tm="0">
                                          <p:val>
                                            <p:fltVal val="0"/>
                                          </p:val>
                                        </p:tav>
                                        <p:tav tm="100000">
                                          <p:val>
                                            <p:strVal val="#ppt_h"/>
                                          </p:val>
                                        </p:tav>
                                      </p:tavLst>
                                    </p:anim>
                                    <p:anim calcmode="lin" valueType="num">
                                      <p:cBhvr>
                                        <p:cTn id="9" dur="2300" fill="hold"/>
                                        <p:tgtEl>
                                          <p:spTgt spid="2"/>
                                        </p:tgtEl>
                                        <p:attrNameLst>
                                          <p:attrName>style.rotation</p:attrName>
                                        </p:attrNameLst>
                                      </p:cBhvr>
                                      <p:tavLst>
                                        <p:tav tm="0">
                                          <p:val>
                                            <p:fltVal val="90"/>
                                          </p:val>
                                        </p:tav>
                                        <p:tav tm="100000">
                                          <p:val>
                                            <p:fltVal val="0"/>
                                          </p:val>
                                        </p:tav>
                                      </p:tavLst>
                                    </p:anim>
                                    <p:animEffect transition="in" filter="fade">
                                      <p:cBhvr>
                                        <p:cTn id="10" dur="2300"/>
                                        <p:tgtEl>
                                          <p:spTgt spid="2"/>
                                        </p:tgtEl>
                                      </p:cBhvr>
                                    </p:animEffect>
                                  </p:childTnLst>
                                </p:cTn>
                              </p:par>
                              <p:par>
                                <p:cTn id="11" presetID="27" presetClass="emph" presetSubtype="0" repeatCount="5000" fill="remove" grpId="0" nodeType="withEffect">
                                  <p:stCondLst>
                                    <p:cond delay="2000"/>
                                  </p:stCondLst>
                                  <p:childTnLst>
                                    <p:animClr clrSpc="rgb" dir="cw">
                                      <p:cBhvr override="childStyle">
                                        <p:cTn id="12" dur="500" autoRev="1" fill="remove"/>
                                        <p:tgtEl>
                                          <p:spTgt spid="2"/>
                                        </p:tgtEl>
                                        <p:attrNameLst>
                                          <p:attrName>style.color</p:attrName>
                                        </p:attrNameLst>
                                      </p:cBhvr>
                                      <p:to>
                                        <a:schemeClr val="bg1"/>
                                      </p:to>
                                    </p:animClr>
                                    <p:animClr clrSpc="rgb" dir="cw">
                                      <p:cBhvr>
                                        <p:cTn id="13" dur="500" autoRev="1" fill="remove"/>
                                        <p:tgtEl>
                                          <p:spTgt spid="2"/>
                                        </p:tgtEl>
                                        <p:attrNameLst>
                                          <p:attrName>fillcolor</p:attrName>
                                        </p:attrNameLst>
                                      </p:cBhvr>
                                      <p:to>
                                        <a:schemeClr val="bg1"/>
                                      </p:to>
                                    </p:animClr>
                                    <p:set>
                                      <p:cBhvr>
                                        <p:cTn id="14" dur="500" autoRev="1" fill="remove"/>
                                        <p:tgtEl>
                                          <p:spTgt spid="2"/>
                                        </p:tgtEl>
                                        <p:attrNameLst>
                                          <p:attrName>fill.type</p:attrName>
                                        </p:attrNameLst>
                                      </p:cBhvr>
                                      <p:to>
                                        <p:strVal val="solid"/>
                                      </p:to>
                                    </p:set>
                                    <p:set>
                                      <p:cBhvr>
                                        <p:cTn id="15" dur="500" autoRev="1" fill="remove"/>
                                        <p:tgtEl>
                                          <p:spTgt spid="2"/>
                                        </p:tgtEl>
                                        <p:attrNameLst>
                                          <p:attrName>fill.on</p:attrName>
                                        </p:attrNameLst>
                                      </p:cBhvr>
                                      <p:to>
                                        <p:strVal val="true"/>
                                      </p:to>
                                    </p:set>
                                  </p:childTnLst>
                                </p:cTn>
                              </p:par>
                              <p:par>
                                <p:cTn id="16" presetID="42" presetClass="entr" presetSubtype="0" fill="hold" nodeType="withEffect">
                                  <p:stCondLst>
                                    <p:cond delay="75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62</a:t>
            </a:fld>
            <a:endParaRPr lang="en-US" b="1" dirty="0">
              <a:solidFill>
                <a:schemeClr val="bg1"/>
              </a:solidFill>
            </a:endParaRPr>
          </a:p>
        </p:txBody>
      </p:sp>
      <p:sp>
        <p:nvSpPr>
          <p:cNvPr id="7" name="Content Placeholder 2"/>
          <p:cNvSpPr txBox="1">
            <a:spLocks/>
          </p:cNvSpPr>
          <p:nvPr/>
        </p:nvSpPr>
        <p:spPr>
          <a:xfrm>
            <a:off x="2488557" y="2112986"/>
            <a:ext cx="6457324" cy="444021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Are there special instructions for renewing the shewbread?</a:t>
            </a:r>
          </a:p>
        </p:txBody>
      </p:sp>
      <p:sp>
        <p:nvSpPr>
          <p:cNvPr id="9" name="TextBox 8"/>
          <p:cNvSpPr txBox="1"/>
          <p:nvPr/>
        </p:nvSpPr>
        <p:spPr>
          <a:xfrm>
            <a:off x="-272005"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#13</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488556" y="252264"/>
            <a:ext cx="9086128" cy="1561296"/>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the </a:t>
            </a:r>
          </a:p>
          <a:p>
            <a:pPr algn="ctr"/>
            <a:r>
              <a:rPr lang="en-US" sz="4800" dirty="0" smtClean="0">
                <a:ln>
                  <a:solidFill>
                    <a:srgbClr val="0000CC"/>
                  </a:solidFill>
                </a:ln>
                <a:solidFill>
                  <a:srgbClr val="FF0066"/>
                </a:solidFill>
                <a:latin typeface="Segoe Print" pitchFamily="2" charset="0"/>
              </a:rPr>
              <a:t>Shewbread Instructions</a:t>
            </a:r>
            <a:endParaRPr lang="en-US" sz="4800" dirty="0">
              <a:ln>
                <a:solidFill>
                  <a:srgbClr val="0000CC"/>
                </a:solidFill>
              </a:ln>
              <a:solidFill>
                <a:srgbClr val="FF0066"/>
              </a:solidFill>
              <a:latin typeface="Segoe Print" pitchFamily="2" charset="0"/>
            </a:endParaRPr>
          </a:p>
        </p:txBody>
      </p:sp>
      <p:pic>
        <p:nvPicPr>
          <p:cNvPr id="7171" name="Picture 3" descr="C:\Users\Rae\Desktop\showbread replac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768" y="2048899"/>
            <a:ext cx="2441872" cy="4242235"/>
          </a:xfrm>
          <a:prstGeom prst="roundRect">
            <a:avLst>
              <a:gd name="adj" fmla="val 11111"/>
            </a:avLst>
          </a:prstGeom>
          <a:ln w="190500" cap="rnd">
            <a:solidFill>
              <a:schemeClr val="tx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37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 y="188047"/>
            <a:ext cx="11349077" cy="1808393"/>
          </a:xfrm>
          <a:gradFill flip="none" rotWithShape="1">
            <a:gsLst>
              <a:gs pos="0">
                <a:srgbClr val="D6B19C">
                  <a:alpha val="73000"/>
                </a:srgbClr>
              </a:gs>
              <a:gs pos="30000">
                <a:srgbClr val="D49E6C">
                  <a:alpha val="38000"/>
                </a:srgbClr>
              </a:gs>
              <a:gs pos="70000">
                <a:srgbClr val="A65528">
                  <a:alpha val="35000"/>
                </a:srgbClr>
              </a:gs>
              <a:gs pos="100000">
                <a:srgbClr val="663012"/>
              </a:gs>
            </a:gsLst>
            <a:lin ang="5400000" scaled="1"/>
            <a:tileRect/>
          </a:gradFill>
          <a:scene3d>
            <a:camera prst="orthographicFront"/>
            <a:lightRig rig="threePt" dir="t"/>
          </a:scene3d>
          <a:sp3d>
            <a:bevelT w="165100" prst="coolSlant"/>
          </a:sp3d>
        </p:spPr>
        <p:txBody>
          <a:bodyPr>
            <a:noAutofit/>
            <a:sp3d extrusionH="57150">
              <a:bevelT w="82550" h="38100" prst="coolSlant"/>
            </a:sp3d>
          </a:bodyPr>
          <a:lstStyle/>
          <a:p>
            <a:pPr algn="ctr"/>
            <a:r>
              <a:rPr lang="en-US" sz="4000" dirty="0" smtClean="0">
                <a:ln>
                  <a:solidFill>
                    <a:schemeClr val="bg2">
                      <a:lumMod val="90000"/>
                    </a:schemeClr>
                  </a:solidFill>
                </a:ln>
                <a:solidFill>
                  <a:schemeClr val="accent4">
                    <a:lumMod val="75000"/>
                  </a:schemeClr>
                </a:solidFill>
                <a:latin typeface="Arial Rounded MT Bold" pitchFamily="34" charset="0"/>
              </a:rPr>
              <a:t>This study now transitions to </a:t>
            </a:r>
            <a:r>
              <a:rPr lang="en-US" sz="4000" dirty="0" smtClean="0">
                <a:ln>
                  <a:solidFill>
                    <a:schemeClr val="bg2">
                      <a:lumMod val="90000"/>
                    </a:schemeClr>
                  </a:solidFill>
                </a:ln>
                <a:solidFill>
                  <a:srgbClr val="008080"/>
                </a:solidFill>
                <a:latin typeface="Arial Rounded MT Bold" pitchFamily="34" charset="0"/>
              </a:rPr>
              <a:t>critically  important </a:t>
            </a:r>
            <a:r>
              <a:rPr lang="en-US" sz="4000" dirty="0" smtClean="0">
                <a:ln>
                  <a:solidFill>
                    <a:schemeClr val="bg2">
                      <a:lumMod val="90000"/>
                    </a:schemeClr>
                  </a:solidFill>
                </a:ln>
                <a:solidFill>
                  <a:schemeClr val="accent4">
                    <a:lumMod val="75000"/>
                  </a:schemeClr>
                </a:solidFill>
                <a:latin typeface="Arial Rounded MT Bold" pitchFamily="34" charset="0"/>
              </a:rPr>
              <a:t>information.  </a:t>
            </a:r>
            <a:br>
              <a:rPr lang="en-US" sz="4000" dirty="0" smtClean="0">
                <a:ln>
                  <a:solidFill>
                    <a:schemeClr val="bg2">
                      <a:lumMod val="90000"/>
                    </a:schemeClr>
                  </a:solidFill>
                </a:ln>
                <a:solidFill>
                  <a:schemeClr val="accent4">
                    <a:lumMod val="75000"/>
                  </a:schemeClr>
                </a:solidFill>
                <a:latin typeface="Arial Rounded MT Bold" pitchFamily="34" charset="0"/>
              </a:rPr>
            </a:br>
            <a:r>
              <a:rPr lang="en-US" sz="4000" dirty="0" smtClean="0">
                <a:ln>
                  <a:solidFill>
                    <a:schemeClr val="bg2">
                      <a:lumMod val="90000"/>
                    </a:schemeClr>
                  </a:solidFill>
                </a:ln>
                <a:solidFill>
                  <a:srgbClr val="008080"/>
                </a:solidFill>
                <a:latin typeface="Arial Rounded MT Bold" pitchFamily="34" charset="0"/>
              </a:rPr>
              <a:t>It is </a:t>
            </a:r>
            <a:r>
              <a:rPr lang="en-US" sz="4000" dirty="0" smtClean="0">
                <a:ln>
                  <a:solidFill>
                    <a:schemeClr val="bg2">
                      <a:lumMod val="90000"/>
                    </a:schemeClr>
                  </a:solidFill>
                </a:ln>
                <a:solidFill>
                  <a:srgbClr val="FFFF00"/>
                </a:solidFill>
                <a:latin typeface="Arial Rounded MT Bold" pitchFamily="34" charset="0"/>
              </a:rPr>
              <a:t>super serious!</a:t>
            </a:r>
            <a:r>
              <a:rPr lang="en-US" sz="4000" dirty="0" smtClean="0">
                <a:ln>
                  <a:solidFill>
                    <a:schemeClr val="bg2">
                      <a:lumMod val="90000"/>
                    </a:schemeClr>
                  </a:solidFill>
                </a:ln>
                <a:solidFill>
                  <a:srgbClr val="FFFF00"/>
                </a:solidFill>
              </a:rPr>
              <a:t/>
            </a:r>
            <a:br>
              <a:rPr lang="en-US" sz="4000" dirty="0" smtClean="0">
                <a:ln>
                  <a:solidFill>
                    <a:schemeClr val="bg2">
                      <a:lumMod val="90000"/>
                    </a:schemeClr>
                  </a:solidFill>
                </a:ln>
                <a:solidFill>
                  <a:srgbClr val="FFFF00"/>
                </a:solidFill>
              </a:rPr>
            </a:br>
            <a:endParaRPr lang="en-US" sz="4000" dirty="0">
              <a:ln>
                <a:solidFill>
                  <a:schemeClr val="bg2">
                    <a:lumMod val="90000"/>
                  </a:schemeClr>
                </a:solidFill>
              </a:ln>
              <a:solidFill>
                <a:srgbClr val="FFFF00"/>
              </a:solidFill>
            </a:endParaRPr>
          </a:p>
        </p:txBody>
      </p:sp>
      <p:sp>
        <p:nvSpPr>
          <p:cNvPr id="3" name="Content Placeholder 2"/>
          <p:cNvSpPr>
            <a:spLocks noGrp="1"/>
          </p:cNvSpPr>
          <p:nvPr>
            <p:ph idx="1"/>
          </p:nvPr>
        </p:nvSpPr>
        <p:spPr>
          <a:xfrm>
            <a:off x="991673" y="2434108"/>
            <a:ext cx="10921285" cy="4295490"/>
          </a:xfrm>
        </p:spPr>
        <p:txBody>
          <a:bodyPr/>
          <a:lstStyle/>
          <a:p>
            <a:pPr marL="0" indent="0">
              <a:buNone/>
            </a:pPr>
            <a:r>
              <a:rPr lang="en-US" dirty="0"/>
              <a:t>.</a:t>
            </a:r>
          </a:p>
        </p:txBody>
      </p:sp>
      <p:sp>
        <p:nvSpPr>
          <p:cNvPr id="4" name="Slide Number Placeholder 3"/>
          <p:cNvSpPr>
            <a:spLocks noGrp="1"/>
          </p:cNvSpPr>
          <p:nvPr>
            <p:ph type="sldNum" sz="quarter" idx="12"/>
          </p:nvPr>
        </p:nvSpPr>
        <p:spPr>
          <a:xfrm>
            <a:off x="9372601" y="6512204"/>
            <a:ext cx="2819399" cy="345796"/>
          </a:xfrm>
        </p:spPr>
        <p:txBody>
          <a:bodyPr/>
          <a:lstStyle/>
          <a:p>
            <a:fld id="{71766878-3199-4EAB-94E7-2D6D11070E14}" type="slidenum">
              <a:rPr lang="en-US" b="1" smtClean="0">
                <a:solidFill>
                  <a:schemeClr val="tx1"/>
                </a:solidFill>
              </a:rPr>
              <a:t>63</a:t>
            </a:fld>
            <a:endParaRPr lang="en-US" b="1" dirty="0">
              <a:solidFill>
                <a:schemeClr val="tx1"/>
              </a:solidFill>
            </a:endParaRPr>
          </a:p>
        </p:txBody>
      </p:sp>
      <p:pic>
        <p:nvPicPr>
          <p:cNvPr id="17" name="Picture 16"/>
          <p:cNvPicPr>
            <a:picLocks noChangeAspect="1"/>
          </p:cNvPicPr>
          <p:nvPr/>
        </p:nvPicPr>
        <p:blipFill>
          <a:blip r:embed="rId4"/>
          <a:stretch>
            <a:fillRect/>
          </a:stretch>
        </p:blipFill>
        <p:spPr>
          <a:xfrm>
            <a:off x="1104147" y="2331300"/>
            <a:ext cx="10508734" cy="4313340"/>
          </a:xfrm>
          <a:prstGeom prst="rect">
            <a:avLst/>
          </a:prstGeom>
          <a:solidFill>
            <a:schemeClr val="bg1">
              <a:lumMod val="85000"/>
            </a:schemeClr>
          </a:solidFill>
          <a:ln w="38100">
            <a:solidFill>
              <a:schemeClr val="bg1">
                <a:lumMod val="50000"/>
              </a:schemeClr>
            </a:solidFill>
          </a:ln>
        </p:spPr>
      </p:pic>
    </p:spTree>
    <p:extLst>
      <p:ext uri="{BB962C8B-B14F-4D97-AF65-F5344CB8AC3E}">
        <p14:creationId xmlns:p14="http://schemas.microsoft.com/office/powerpoint/2010/main" val="1200531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8794" y="231820"/>
            <a:ext cx="10921285" cy="6542468"/>
          </a:xfrm>
          <a:prstGeom prst="rect">
            <a:avLst/>
          </a:prstGeom>
        </p:spPr>
      </p:pic>
      <p:sp>
        <p:nvSpPr>
          <p:cNvPr id="2" name="Slide Number Placeholder 1"/>
          <p:cNvSpPr>
            <a:spLocks noGrp="1"/>
          </p:cNvSpPr>
          <p:nvPr>
            <p:ph type="sldNum" sz="quarter" idx="12"/>
          </p:nvPr>
        </p:nvSpPr>
        <p:spPr>
          <a:xfrm>
            <a:off x="9370774" y="6496866"/>
            <a:ext cx="2819399" cy="345796"/>
          </a:xfrm>
        </p:spPr>
        <p:txBody>
          <a:bodyPr/>
          <a:lstStyle/>
          <a:p>
            <a:fld id="{71766878-3199-4EAB-94E7-2D6D11070E14}" type="slidenum">
              <a:rPr lang="en-US" b="1" smtClean="0">
                <a:solidFill>
                  <a:schemeClr val="tx1"/>
                </a:solidFill>
              </a:rPr>
              <a:t>64</a:t>
            </a:fld>
            <a:endParaRPr lang="en-US" b="1" dirty="0">
              <a:solidFill>
                <a:schemeClr val="tx1"/>
              </a:solidFill>
            </a:endParaRPr>
          </a:p>
        </p:txBody>
      </p:sp>
    </p:spTree>
    <p:extLst>
      <p:ext uri="{BB962C8B-B14F-4D97-AF65-F5344CB8AC3E}">
        <p14:creationId xmlns:p14="http://schemas.microsoft.com/office/powerpoint/2010/main" val="4060143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15" y="167425"/>
            <a:ext cx="10972800" cy="6542468"/>
          </a:xfrm>
        </p:spPr>
        <p:txBody>
          <a:bodyPr anchor="ctr">
            <a:normAutofit/>
            <a:scene3d>
              <a:camera prst="orthographicFront"/>
              <a:lightRig rig="threePt" dir="t"/>
            </a:scene3d>
            <a:sp3d extrusionH="57150">
              <a:bevelT w="82550" h="38100" prst="coolSlant"/>
            </a:sp3d>
          </a:bodyPr>
          <a:lstStyle/>
          <a:p>
            <a:pPr marL="2103120" marR="0" indent="-2103120">
              <a:lnSpc>
                <a:spcPct val="115000"/>
              </a:lnSpc>
              <a:spcBef>
                <a:spcPts val="0"/>
              </a:spcBef>
              <a:spcAft>
                <a:spcPts val="600"/>
              </a:spcAft>
              <a:buNone/>
            </a:pPr>
            <a:r>
              <a:rPr lang="en-US" sz="3200" dirty="0" smtClean="0">
                <a:solidFill>
                  <a:srgbClr val="008080"/>
                </a:solidFill>
                <a:latin typeface="Georgia" panose="02040502050405020303" pitchFamily="18" charset="0"/>
                <a:ea typeface="Calibri" panose="020F0502020204030204" pitchFamily="34" charset="0"/>
                <a:cs typeface="Georgia" panose="02040502050405020303" pitchFamily="18" charset="0"/>
              </a:rPr>
              <a:t>1 </a:t>
            </a:r>
            <a:r>
              <a:rPr lang="en-US" sz="3200" dirty="0">
                <a:solidFill>
                  <a:srgbClr val="008080"/>
                </a:solidFill>
                <a:latin typeface="Georgia" panose="02040502050405020303" pitchFamily="18" charset="0"/>
                <a:ea typeface="Calibri" panose="020F0502020204030204" pitchFamily="34" charset="0"/>
                <a:cs typeface="Georgia" panose="02040502050405020303" pitchFamily="18" charset="0"/>
              </a:rPr>
              <a:t>Sam 21:6</a:t>
            </a:r>
            <a:r>
              <a:rPr lang="en-US" sz="3200" dirty="0">
                <a:solidFill>
                  <a:srgbClr val="000000"/>
                </a:solidFill>
                <a:latin typeface="Georgia" panose="02040502050405020303" pitchFamily="18" charset="0"/>
                <a:ea typeface="Calibri" panose="020F0502020204030204" pitchFamily="34" charset="0"/>
                <a:cs typeface="Georgia" panose="02040502050405020303" pitchFamily="18" charset="0"/>
              </a:rPr>
              <a:t> 	</a:t>
            </a:r>
            <a:r>
              <a:rPr lang="en-US" sz="3200" dirty="0">
                <a:solidFill>
                  <a:srgbClr val="E36C0A"/>
                </a:solidFill>
                <a:latin typeface="Georgia" panose="02040502050405020303" pitchFamily="18" charset="0"/>
                <a:ea typeface="Calibri" panose="020F0502020204030204" pitchFamily="34" charset="0"/>
                <a:cs typeface="Georgia" panose="02040502050405020303" pitchFamily="18" charset="0"/>
              </a:rPr>
              <a:t>So the Priest </a:t>
            </a:r>
            <a:r>
              <a:rPr lang="en-US" sz="3200" dirty="0" err="1" smtClean="0">
                <a:solidFill>
                  <a:srgbClr val="E36C0A"/>
                </a:solidFill>
                <a:latin typeface="Georgia" panose="02040502050405020303" pitchFamily="18" charset="0"/>
                <a:ea typeface="Calibri" panose="020F0502020204030204" pitchFamily="34" charset="0"/>
                <a:cs typeface="Georgia" panose="02040502050405020303" pitchFamily="18" charset="0"/>
              </a:rPr>
              <a:t>gaue</a:t>
            </a:r>
            <a:r>
              <a:rPr lang="en-US" sz="32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 </a:t>
            </a:r>
            <a:r>
              <a:rPr lang="en-US" sz="2400" dirty="0" smtClean="0">
                <a:solidFill>
                  <a:schemeClr val="tx1"/>
                </a:solidFill>
                <a:latin typeface="Georgia" panose="02040502050405020303" pitchFamily="18" charset="0"/>
                <a:ea typeface="Calibri" panose="020F0502020204030204" pitchFamily="34" charset="0"/>
                <a:cs typeface="Georgia" panose="02040502050405020303" pitchFamily="18" charset="0"/>
              </a:rPr>
              <a:t>[gave] </a:t>
            </a:r>
            <a:r>
              <a:rPr lang="en-US" sz="32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him </a:t>
            </a:r>
            <a:r>
              <a:rPr lang="en-US" sz="2400" dirty="0" smtClean="0">
                <a:solidFill>
                  <a:schemeClr val="tx1"/>
                </a:solidFill>
                <a:latin typeface="Georgia" panose="02040502050405020303" pitchFamily="18" charset="0"/>
                <a:ea typeface="Calibri" panose="020F0502020204030204" pitchFamily="34" charset="0"/>
                <a:cs typeface="Georgia" panose="02040502050405020303" pitchFamily="18" charset="0"/>
              </a:rPr>
              <a:t>[David]</a:t>
            </a:r>
            <a:r>
              <a:rPr lang="en-US" sz="2400" dirty="0" smtClean="0">
                <a:solidFill>
                  <a:srgbClr val="E36C0A"/>
                </a:solidFill>
                <a:latin typeface="Georgia" panose="02040502050405020303" pitchFamily="18" charset="0"/>
                <a:ea typeface="Calibri" panose="020F0502020204030204" pitchFamily="34" charset="0"/>
                <a:cs typeface="Georgia" panose="02040502050405020303" pitchFamily="18" charset="0"/>
              </a:rPr>
              <a:t> </a:t>
            </a:r>
            <a:r>
              <a:rPr lang="en-US" sz="3200" b="1" i="1" dirty="0">
                <a:solidFill>
                  <a:srgbClr val="FF0066"/>
                </a:solidFill>
                <a:latin typeface="Georgia" panose="02040502050405020303" pitchFamily="18" charset="0"/>
                <a:ea typeface="Calibri" panose="020F0502020204030204" pitchFamily="34" charset="0"/>
                <a:cs typeface="Georgia" panose="02040502050405020303" pitchFamily="18" charset="0"/>
              </a:rPr>
              <a:t>hallowed bread;</a:t>
            </a:r>
            <a:r>
              <a:rPr lang="en-US" sz="3200" dirty="0">
                <a:solidFill>
                  <a:srgbClr val="FF0066"/>
                </a:solidFill>
                <a:latin typeface="Georgia" panose="02040502050405020303" pitchFamily="18" charset="0"/>
                <a:ea typeface="Calibri" panose="020F0502020204030204" pitchFamily="34" charset="0"/>
                <a:cs typeface="Georgia" panose="02040502050405020303" pitchFamily="18" charset="0"/>
              </a:rPr>
              <a:t> </a:t>
            </a:r>
            <a:r>
              <a:rPr lang="en-US" sz="3200" dirty="0">
                <a:solidFill>
                  <a:srgbClr val="E36C0A"/>
                </a:solidFill>
                <a:latin typeface="Georgia" panose="02040502050405020303" pitchFamily="18" charset="0"/>
                <a:ea typeface="Calibri" panose="020F0502020204030204" pitchFamily="34" charset="0"/>
                <a:cs typeface="Georgia" panose="02040502050405020303" pitchFamily="18" charset="0"/>
              </a:rPr>
              <a:t>for there was </a:t>
            </a:r>
            <a:r>
              <a:rPr lang="en-US" sz="3200" b="1" i="1" dirty="0">
                <a:solidFill>
                  <a:srgbClr val="FF0066"/>
                </a:solidFill>
                <a:latin typeface="Georgia" panose="02040502050405020303" pitchFamily="18" charset="0"/>
                <a:ea typeface="Calibri" panose="020F0502020204030204" pitchFamily="34" charset="0"/>
                <a:cs typeface="Georgia" panose="02040502050405020303" pitchFamily="18" charset="0"/>
              </a:rPr>
              <a:t>no bread there, </a:t>
            </a:r>
            <a: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t/>
            </a:r>
            <a:b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br>
            <a: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t>but the </a:t>
            </a:r>
            <a:r>
              <a:rPr lang="en-US" sz="3200" b="1" i="1" dirty="0">
                <a:solidFill>
                  <a:srgbClr val="FF0066"/>
                </a:solidFill>
                <a:latin typeface="Georgia" panose="02040502050405020303" pitchFamily="18" charset="0"/>
                <a:ea typeface="Calibri" panose="020F0502020204030204" pitchFamily="34" charset="0"/>
                <a:cs typeface="Georgia" panose="02040502050405020303" pitchFamily="18" charset="0"/>
              </a:rPr>
              <a:t>Shewbread that was taken </a:t>
            </a:r>
            <a: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t/>
            </a:r>
            <a:b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br>
            <a:r>
              <a:rPr lang="en-US" sz="3200" b="1" i="1" dirty="0" smtClean="0">
                <a:solidFill>
                  <a:srgbClr val="FF0066"/>
                </a:solidFill>
                <a:latin typeface="Georgia" panose="02040502050405020303" pitchFamily="18" charset="0"/>
                <a:ea typeface="Calibri" panose="020F0502020204030204" pitchFamily="34" charset="0"/>
                <a:cs typeface="Georgia" panose="02040502050405020303" pitchFamily="18" charset="0"/>
              </a:rPr>
              <a:t>from </a:t>
            </a:r>
            <a:r>
              <a:rPr lang="en-US" sz="3200" b="1" i="1" dirty="0">
                <a:solidFill>
                  <a:srgbClr val="FF0066"/>
                </a:solidFill>
                <a:latin typeface="Georgia" panose="02040502050405020303" pitchFamily="18" charset="0"/>
                <a:ea typeface="Calibri" panose="020F0502020204030204" pitchFamily="34" charset="0"/>
                <a:cs typeface="Georgia" panose="02040502050405020303" pitchFamily="18" charset="0"/>
              </a:rPr>
              <a:t>before the Lord</a:t>
            </a:r>
            <a:r>
              <a:rPr lang="en-US" sz="3200" dirty="0">
                <a:solidFill>
                  <a:srgbClr val="E36C0A"/>
                </a:solidFill>
                <a:latin typeface="Georgia" panose="02040502050405020303" pitchFamily="18" charset="0"/>
                <a:ea typeface="Calibri" panose="020F0502020204030204" pitchFamily="34" charset="0"/>
                <a:cs typeface="Georgia" panose="02040502050405020303" pitchFamily="18" charset="0"/>
              </a:rPr>
              <a:t> </a:t>
            </a:r>
            <a:r>
              <a:rPr lang="en-US" sz="3200" b="1" dirty="0">
                <a:solidFill>
                  <a:srgbClr val="0000FF"/>
                </a:solidFill>
                <a:latin typeface="Georgia" panose="02040502050405020303" pitchFamily="18" charset="0"/>
                <a:ea typeface="Calibri" panose="020F0502020204030204" pitchFamily="34" charset="0"/>
                <a:cs typeface="Georgia" panose="02040502050405020303" pitchFamily="18" charset="0"/>
              </a:rPr>
              <a:t>[Yahuah],</a:t>
            </a:r>
            <a:r>
              <a:rPr lang="en-US" sz="3200" dirty="0">
                <a:solidFill>
                  <a:srgbClr val="0000CC"/>
                </a:solidFill>
                <a:latin typeface="Georgia" panose="02040502050405020303" pitchFamily="18" charset="0"/>
                <a:ea typeface="Calibri" panose="020F0502020204030204" pitchFamily="34" charset="0"/>
                <a:cs typeface="Georgia" panose="02040502050405020303" pitchFamily="18" charset="0"/>
              </a:rPr>
              <a:t> </a:t>
            </a:r>
            <a:r>
              <a:rPr lang="en-US" sz="3200" dirty="0" smtClean="0">
                <a:solidFill>
                  <a:srgbClr val="0000CC"/>
                </a:solidFill>
                <a:latin typeface="Georgia" panose="02040502050405020303" pitchFamily="18" charset="0"/>
                <a:ea typeface="Calibri" panose="020F0502020204030204" pitchFamily="34" charset="0"/>
                <a:cs typeface="Georgia" panose="02040502050405020303" pitchFamily="18" charset="0"/>
              </a:rPr>
              <a:t/>
            </a:r>
            <a:br>
              <a:rPr lang="en-US" sz="3200" dirty="0" smtClean="0">
                <a:solidFill>
                  <a:srgbClr val="0000CC"/>
                </a:solidFill>
                <a:latin typeface="Georgia" panose="02040502050405020303" pitchFamily="18" charset="0"/>
                <a:ea typeface="Calibri" panose="020F0502020204030204" pitchFamily="34" charset="0"/>
                <a:cs typeface="Georgia" panose="02040502050405020303" pitchFamily="18" charset="0"/>
              </a:rPr>
            </a:b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to put </a:t>
            </a:r>
            <a:r>
              <a:rPr lang="en-US" sz="3200" b="1" i="1" dirty="0" err="1" smtClean="0">
                <a:solidFill>
                  <a:srgbClr val="9900FF"/>
                </a:solidFill>
                <a:latin typeface="Georgia" panose="02040502050405020303" pitchFamily="18" charset="0"/>
                <a:ea typeface="Calibri" panose="020F0502020204030204" pitchFamily="34" charset="0"/>
                <a:cs typeface="Georgia" panose="02040502050405020303" pitchFamily="18" charset="0"/>
              </a:rPr>
              <a:t>hote</a:t>
            </a: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 </a:t>
            </a:r>
            <a:r>
              <a:rPr lang="en-US" sz="3200" dirty="0" smtClean="0">
                <a:solidFill>
                  <a:schemeClr val="tx1"/>
                </a:solidFill>
                <a:latin typeface="Georgia" panose="02040502050405020303" pitchFamily="18" charset="0"/>
                <a:ea typeface="Calibri" panose="020F0502020204030204" pitchFamily="34" charset="0"/>
                <a:cs typeface="Georgia" panose="02040502050405020303" pitchFamily="18" charset="0"/>
              </a:rPr>
              <a:t>[hot] </a:t>
            </a:r>
            <a:r>
              <a:rPr lang="en-US" sz="3200" b="1" i="1" dirty="0">
                <a:solidFill>
                  <a:srgbClr val="9900FF"/>
                </a:solidFill>
                <a:latin typeface="Georgia" panose="02040502050405020303" pitchFamily="18" charset="0"/>
                <a:ea typeface="Calibri" panose="020F0502020204030204" pitchFamily="34" charset="0"/>
                <a:cs typeface="Georgia" panose="02040502050405020303" pitchFamily="18" charset="0"/>
              </a:rPr>
              <a:t>bread in the day </a:t>
            </a: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
            </a:r>
            <a:b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b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when </a:t>
            </a:r>
            <a:r>
              <a:rPr lang="en-US" sz="3200" b="1" i="1" dirty="0">
                <a:solidFill>
                  <a:srgbClr val="9900FF"/>
                </a:solidFill>
                <a:latin typeface="Georgia" panose="02040502050405020303" pitchFamily="18" charset="0"/>
                <a:ea typeface="Calibri" panose="020F0502020204030204" pitchFamily="34" charset="0"/>
                <a:cs typeface="Georgia" panose="02040502050405020303" pitchFamily="18" charset="0"/>
              </a:rPr>
              <a:t>it was </a:t>
            </a: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taken </a:t>
            </a:r>
            <a:r>
              <a:rPr lang="en-US" sz="3200" b="1" i="1" dirty="0">
                <a:solidFill>
                  <a:srgbClr val="9900FF"/>
                </a:solidFill>
                <a:latin typeface="Georgia" panose="02040502050405020303" pitchFamily="18" charset="0"/>
                <a:ea typeface="Calibri" panose="020F0502020204030204" pitchFamily="34" charset="0"/>
                <a:cs typeface="Georgia" panose="02040502050405020303" pitchFamily="18" charset="0"/>
              </a:rPr>
              <a:t>away</a:t>
            </a:r>
            <a:r>
              <a:rPr lang="en-US" sz="32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      </a:t>
            </a:r>
            <a:r>
              <a:rPr lang="en-US" sz="2400" b="1" i="1" dirty="0" smtClean="0">
                <a:solidFill>
                  <a:srgbClr val="9900FF"/>
                </a:solidFill>
                <a:latin typeface="Georgia" panose="02040502050405020303" pitchFamily="18" charset="0"/>
                <a:ea typeface="Calibri" panose="020F0502020204030204" pitchFamily="34" charset="0"/>
                <a:cs typeface="Georgia" panose="02040502050405020303" pitchFamily="18" charset="0"/>
              </a:rPr>
              <a:t>   </a:t>
            </a:r>
            <a:r>
              <a:rPr lang="en-US" i="1" dirty="0" smtClean="0">
                <a:solidFill>
                  <a:srgbClr val="008080"/>
                </a:solidFill>
                <a:latin typeface="Georgia" panose="02040502050405020303" pitchFamily="18" charset="0"/>
                <a:ea typeface="Calibri" panose="020F0502020204030204" pitchFamily="34" charset="0"/>
                <a:cs typeface="Georgia" panose="02040502050405020303" pitchFamily="18" charset="0"/>
              </a:rPr>
              <a:t>KJV 1611</a:t>
            </a:r>
          </a:p>
          <a:p>
            <a:pPr marL="2103120" marR="0" indent="-2103120">
              <a:lnSpc>
                <a:spcPct val="115000"/>
              </a:lnSpc>
              <a:spcBef>
                <a:spcPts val="0"/>
              </a:spcBef>
              <a:spcAft>
                <a:spcPts val="600"/>
              </a:spcAft>
              <a:buNone/>
            </a:pPr>
            <a:endParaRPr lang="en-US" i="1" dirty="0" smtClean="0">
              <a:solidFill>
                <a:srgbClr val="008080"/>
              </a:solidFill>
              <a:latin typeface="Georgia" panose="02040502050405020303" pitchFamily="18" charset="0"/>
              <a:ea typeface="Calibri" panose="020F0502020204030204" pitchFamily="34" charset="0"/>
              <a:cs typeface="Georgia" panose="02040502050405020303" pitchFamily="18" charset="0"/>
            </a:endParaRPr>
          </a:p>
          <a:p>
            <a:pPr marL="0" marR="0">
              <a:lnSpc>
                <a:spcPct val="115000"/>
              </a:lnSpc>
              <a:spcBef>
                <a:spcPts val="0"/>
              </a:spcBef>
              <a:spcAft>
                <a:spcPts val="1000"/>
              </a:spcAft>
            </a:pPr>
            <a:r>
              <a:rPr lang="en-US" sz="3200" b="1" dirty="0" smtClean="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What are the instructions for Shewbread that has just been removed from the Tabernacle’s  Set-Apart  Place?</a:t>
            </a:r>
          </a:p>
          <a:p>
            <a:pPr marL="0" marR="0">
              <a:lnSpc>
                <a:spcPct val="115000"/>
              </a:lnSpc>
              <a:spcBef>
                <a:spcPts val="0"/>
              </a:spcBef>
              <a:spcAft>
                <a:spcPts val="1000"/>
              </a:spcAft>
            </a:pPr>
            <a:r>
              <a:rPr lang="en-US" sz="3200" b="1" dirty="0" smtClean="0">
                <a:ln>
                  <a:solidFill>
                    <a:srgbClr val="FF0000"/>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Answer:  </a:t>
            </a:r>
            <a:r>
              <a:rPr lang="en-US" sz="3200" b="1" dirty="0" smtClean="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_____________________    </a:t>
            </a:r>
            <a:r>
              <a:rPr lang="en-US" sz="3200" b="1" dirty="0" smtClean="0">
                <a:ln w="3175">
                  <a:solidFill>
                    <a:srgbClr val="90F1FE"/>
                  </a:solidFill>
                </a:ln>
                <a:solidFill>
                  <a:srgbClr val="FF0066"/>
                </a:solidFill>
                <a:latin typeface="Calibri" panose="020F0502020204030204" pitchFamily="34" charset="0"/>
                <a:ea typeface="Calibri" panose="020F0502020204030204" pitchFamily="34" charset="0"/>
                <a:cs typeface="Times New Roman" panose="02020603050405020304" pitchFamily="18" charset="0"/>
              </a:rPr>
              <a:t>&amp; 1 Chron 9:32. </a:t>
            </a:r>
          </a:p>
          <a:p>
            <a:pPr marL="0" marR="0">
              <a:lnSpc>
                <a:spcPct val="115000"/>
              </a:lnSpc>
              <a:spcBef>
                <a:spcPts val="0"/>
              </a:spcBef>
              <a:spcAft>
                <a:spcPts val="1000"/>
              </a:spcAft>
            </a:pPr>
            <a:r>
              <a:rPr lang="en-US" sz="3200" b="1" dirty="0" smtClean="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Now </a:t>
            </a:r>
            <a:r>
              <a:rPr lang="en-US" sz="3200" b="1" dirty="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the brutally important question arises </a:t>
            </a:r>
            <a:r>
              <a:rPr lang="en-US" sz="3200" b="1" dirty="0" smtClean="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ln>
                <a:solidFill>
                  <a:schemeClr val="accent2">
                    <a:lumMod val="60000"/>
                    <a:lumOff val="40000"/>
                  </a:schemeClr>
                </a:solidFill>
              </a:ln>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9040269" y="6419748"/>
            <a:ext cx="2819399" cy="345796"/>
          </a:xfrm>
        </p:spPr>
        <p:txBody>
          <a:bodyPr/>
          <a:lstStyle/>
          <a:p>
            <a:fld id="{71766878-3199-4EAB-94E7-2D6D11070E14}" type="slidenum">
              <a:rPr lang="en-US" b="1" smtClean="0">
                <a:solidFill>
                  <a:schemeClr val="tx1"/>
                </a:solidFill>
              </a:rPr>
              <a:t>65</a:t>
            </a:fld>
            <a:endParaRPr lang="en-US" b="1" dirty="0">
              <a:solidFill>
                <a:schemeClr val="tx1"/>
              </a:solidFill>
            </a:endParaRPr>
          </a:p>
        </p:txBody>
      </p:sp>
      <p:sp>
        <p:nvSpPr>
          <p:cNvPr id="4" name="Rectangle 3"/>
          <p:cNvSpPr/>
          <p:nvPr/>
        </p:nvSpPr>
        <p:spPr>
          <a:xfrm>
            <a:off x="2784764" y="5354139"/>
            <a:ext cx="4518189" cy="571500"/>
          </a:xfrm>
          <a:prstGeom prst="rect">
            <a:avLst/>
          </a:prstGeom>
          <a:gradFill>
            <a:gsLst>
              <a:gs pos="0">
                <a:srgbClr val="FF00FF"/>
              </a:gs>
              <a:gs pos="40000">
                <a:srgbClr val="00FF00"/>
              </a:gs>
              <a:gs pos="83000">
                <a:srgbClr val="00B0F0"/>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3600" b="1" spc="150" dirty="0" smtClean="0">
                <a:ln w="11430"/>
                <a:solidFill>
                  <a:srgbClr val="F8F8F8"/>
                </a:solidFill>
                <a:effectLst>
                  <a:outerShdw blurRad="25400" algn="tl" rotWithShape="0">
                    <a:srgbClr val="000000">
                      <a:alpha val="43000"/>
                    </a:srgbClr>
                  </a:outerShdw>
                </a:effectLst>
              </a:rPr>
              <a:t>See - Lev 24: 5-9</a:t>
            </a:r>
            <a:endParaRPr lang="en-US" sz="3600" b="1"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2570675" y="10246764"/>
            <a:ext cx="16489680" cy="6186309"/>
          </a:xfrm>
          <a:prstGeom prst="rect">
            <a:avLst/>
          </a:prstGeom>
          <a:solidFill>
            <a:schemeClr val="accent4">
              <a:lumMod val="20000"/>
              <a:lumOff val="80000"/>
            </a:schemeClr>
          </a:solidFill>
        </p:spPr>
        <p:txBody>
          <a:bodyPr wrap="square" rtlCol="0">
            <a:spAutoFit/>
          </a:bodyPr>
          <a:lstStyle/>
          <a:p>
            <a:r>
              <a:rPr lang="en-US" b="1" dirty="0"/>
              <a:t>Lev </a:t>
            </a:r>
            <a:r>
              <a:rPr lang="en-US" b="1" dirty="0" smtClean="0"/>
              <a:t>24:5-9   </a:t>
            </a:r>
            <a:r>
              <a:rPr lang="en-US" dirty="0" smtClean="0"/>
              <a:t>And </a:t>
            </a:r>
            <a:r>
              <a:rPr lang="en-US" dirty="0"/>
              <a:t>thou shalt take fine flour, and bake twelve cakes thereof: two tenth deals shall be in one cake.</a:t>
            </a:r>
          </a:p>
          <a:p>
            <a:endParaRPr lang="en-US" dirty="0"/>
          </a:p>
          <a:p>
            <a:r>
              <a:rPr lang="en-US" dirty="0"/>
              <a:t>6 And thou shalt set them in two rows, six on a row, upon the pure table before the LORD.</a:t>
            </a:r>
          </a:p>
          <a:p>
            <a:endParaRPr lang="en-US" dirty="0"/>
          </a:p>
          <a:p>
            <a:r>
              <a:rPr lang="en-US" dirty="0"/>
              <a:t>7 And thou shalt put pure frankincense upon each row, that it may be on the bread for a memorial, even an offering made by fire unto the LORD.</a:t>
            </a:r>
          </a:p>
          <a:p>
            <a:endParaRPr lang="en-US" dirty="0"/>
          </a:p>
          <a:p>
            <a:r>
              <a:rPr lang="en-US" dirty="0"/>
              <a:t>8 </a:t>
            </a:r>
            <a:r>
              <a:rPr lang="en-US" b="1" dirty="0">
                <a:solidFill>
                  <a:srgbClr val="FF0000"/>
                </a:solidFill>
              </a:rPr>
              <a:t>Every </a:t>
            </a:r>
            <a:r>
              <a:rPr lang="en-US" b="1" dirty="0" err="1">
                <a:solidFill>
                  <a:srgbClr val="FF0000"/>
                </a:solidFill>
              </a:rPr>
              <a:t>sabbath</a:t>
            </a:r>
            <a:r>
              <a:rPr lang="en-US" b="1" dirty="0">
                <a:solidFill>
                  <a:srgbClr val="FF0000"/>
                </a:solidFill>
              </a:rPr>
              <a:t> he shall set it in order before the LORD continually, </a:t>
            </a:r>
            <a:r>
              <a:rPr lang="en-US" dirty="0"/>
              <a:t>being taken from the children of Israel by an everlasting covenant.</a:t>
            </a:r>
          </a:p>
          <a:p>
            <a:endParaRPr lang="en-US" dirty="0"/>
          </a:p>
          <a:p>
            <a:r>
              <a:rPr lang="en-US" dirty="0"/>
              <a:t>9 And it shall be Aaron's and his sons'; and they shall eat it in the holy place: for it is most holy unto him of the offerings of the LORD made by fire by a perpetual statute</a:t>
            </a:r>
            <a:r>
              <a:rPr lang="en-US" dirty="0" smtClean="0"/>
              <a:t>.  KJV</a:t>
            </a:r>
            <a:endParaRPr lang="en-US" dirty="0"/>
          </a:p>
          <a:p>
            <a:endParaRPr lang="en-US" dirty="0"/>
          </a:p>
          <a:p>
            <a:r>
              <a:rPr lang="en-US" b="1" dirty="0"/>
              <a:t>1 Chron </a:t>
            </a:r>
            <a:r>
              <a:rPr lang="en-US" b="1" dirty="0" smtClean="0"/>
              <a:t>9:32  </a:t>
            </a:r>
            <a:r>
              <a:rPr lang="en-US" dirty="0" smtClean="0"/>
              <a:t>And </a:t>
            </a:r>
            <a:r>
              <a:rPr lang="en-US" dirty="0"/>
              <a:t>other of their brethren, of the sons of the </a:t>
            </a:r>
            <a:r>
              <a:rPr lang="en-US" dirty="0" err="1"/>
              <a:t>Kohathites</a:t>
            </a:r>
            <a:r>
              <a:rPr lang="en-US" dirty="0"/>
              <a:t>, were over the shewbread, </a:t>
            </a:r>
            <a:r>
              <a:rPr lang="en-US" b="1" dirty="0">
                <a:solidFill>
                  <a:srgbClr val="FF0000"/>
                </a:solidFill>
              </a:rPr>
              <a:t>to prepare it every </a:t>
            </a:r>
            <a:r>
              <a:rPr lang="en-US" b="1" dirty="0" err="1">
                <a:solidFill>
                  <a:srgbClr val="FF0000"/>
                </a:solidFill>
              </a:rPr>
              <a:t>sabbath</a:t>
            </a:r>
            <a:r>
              <a:rPr lang="en-US" dirty="0" smtClean="0"/>
              <a:t>.   KJV</a:t>
            </a:r>
          </a:p>
          <a:p>
            <a:endParaRPr lang="en-US" dirty="0"/>
          </a:p>
          <a:p>
            <a:r>
              <a:rPr lang="en-US" b="1" dirty="0" smtClean="0"/>
              <a:t>2 Commentaries: </a:t>
            </a:r>
          </a:p>
          <a:p>
            <a:endParaRPr lang="en-US" b="1" dirty="0" smtClean="0"/>
          </a:p>
          <a:p>
            <a:r>
              <a:rPr lang="en-US" b="1" dirty="0" smtClean="0"/>
              <a:t>1 </a:t>
            </a:r>
            <a:r>
              <a:rPr lang="en-US" b="1" dirty="0"/>
              <a:t>Sam </a:t>
            </a:r>
            <a:r>
              <a:rPr lang="en-US" b="1" dirty="0" smtClean="0"/>
              <a:t>21:5        </a:t>
            </a:r>
            <a:r>
              <a:rPr lang="en-US" dirty="0"/>
              <a:t>from Jamieson, </a:t>
            </a:r>
            <a:r>
              <a:rPr lang="en-US" dirty="0" err="1"/>
              <a:t>Fausset</a:t>
            </a:r>
            <a:r>
              <a:rPr lang="en-US" dirty="0"/>
              <a:t>, and Brown </a:t>
            </a:r>
            <a:r>
              <a:rPr lang="en-US" b="1" dirty="0"/>
              <a:t>Commentary</a:t>
            </a:r>
          </a:p>
          <a:p>
            <a:pPr marL="285750" indent="-285750">
              <a:buFont typeface="Arial" pitchFamily="34" charset="0"/>
              <a:buChar char="•"/>
            </a:pPr>
            <a:r>
              <a:rPr lang="en-US" dirty="0" smtClean="0"/>
              <a:t>Yea</a:t>
            </a:r>
            <a:r>
              <a:rPr lang="en-US" dirty="0"/>
              <a:t>, though it were sanctified this day in the vessel - i.e., though the hallowed bread had been but newly placed on the vessel, the ritual ordinance would have to yield to the great law of necessity and mercy (see the notes at Matt 12:3; Mark 2:25; Luke 6:3</a:t>
            </a:r>
            <a:r>
              <a:rPr lang="en-US" dirty="0" smtClean="0"/>
              <a:t>).</a:t>
            </a:r>
            <a:br>
              <a:rPr lang="en-US" dirty="0" smtClean="0"/>
            </a:br>
            <a:endParaRPr lang="en-US" dirty="0" smtClean="0"/>
          </a:p>
          <a:p>
            <a:pPr marL="285750" indent="-285750">
              <a:buFont typeface="Arial" pitchFamily="34" charset="0"/>
              <a:buChar char="•"/>
            </a:pPr>
            <a:r>
              <a:rPr lang="en-US" b="1" dirty="0"/>
              <a:t>1 Sam </a:t>
            </a:r>
            <a:r>
              <a:rPr lang="en-US" b="1" dirty="0" smtClean="0"/>
              <a:t>21:1-9  </a:t>
            </a:r>
            <a:r>
              <a:rPr lang="en-US" dirty="0" smtClean="0"/>
              <a:t>Verse </a:t>
            </a:r>
            <a:r>
              <a:rPr lang="en-US" dirty="0"/>
              <a:t>6-7. </a:t>
            </a:r>
            <a:r>
              <a:rPr lang="en-US" dirty="0" smtClean="0"/>
              <a:t>  </a:t>
            </a:r>
            <a:r>
              <a:rPr lang="en-US" b="1" dirty="0" smtClean="0">
                <a:solidFill>
                  <a:srgbClr val="FF0000"/>
                </a:solidFill>
              </a:rPr>
              <a:t>The </a:t>
            </a:r>
            <a:r>
              <a:rPr lang="en-US" b="1" dirty="0">
                <a:solidFill>
                  <a:srgbClr val="FF0000"/>
                </a:solidFill>
              </a:rPr>
              <a:t>priest then gave him (what was) holy, namely the </a:t>
            </a:r>
            <a:r>
              <a:rPr lang="en-US" b="1" dirty="0" err="1">
                <a:solidFill>
                  <a:srgbClr val="FF0000"/>
                </a:solidFill>
              </a:rPr>
              <a:t>shew</a:t>
            </a:r>
            <a:r>
              <a:rPr lang="en-US" b="1" dirty="0">
                <a:solidFill>
                  <a:srgbClr val="FF0000"/>
                </a:solidFill>
              </a:rPr>
              <a:t>-loaves "that were taken from before Jehovah," i.e., from the holy table, upon which they had lain before Jehovah for seven days </a:t>
            </a:r>
            <a:r>
              <a:rPr lang="en-US" dirty="0"/>
              <a:t>(vid., Lev 24:6-9</a:t>
            </a:r>
            <a:r>
              <a:rPr lang="en-US" dirty="0" smtClean="0"/>
              <a:t>).                  (</a:t>
            </a:r>
            <a:r>
              <a:rPr lang="en-US" dirty="0"/>
              <a:t>from </a:t>
            </a:r>
            <a:r>
              <a:rPr lang="en-US" dirty="0" err="1"/>
              <a:t>Keil</a:t>
            </a:r>
            <a:r>
              <a:rPr lang="en-US" dirty="0"/>
              <a:t> &amp; </a:t>
            </a:r>
            <a:r>
              <a:rPr lang="en-US" dirty="0" err="1"/>
              <a:t>Delitzsch</a:t>
            </a:r>
            <a:r>
              <a:rPr lang="en-US" dirty="0"/>
              <a:t> </a:t>
            </a:r>
            <a:r>
              <a:rPr lang="en-US" b="1" dirty="0"/>
              <a:t>Commentary</a:t>
            </a:r>
            <a:r>
              <a:rPr lang="en-US" dirty="0"/>
              <a:t> on the Old </a:t>
            </a:r>
            <a:r>
              <a:rPr lang="en-US" dirty="0" smtClean="0"/>
              <a:t>Testament)</a:t>
            </a:r>
            <a:endParaRPr lang="en-US" dirty="0"/>
          </a:p>
          <a:p>
            <a:pPr marL="285750"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3173784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66</a:t>
            </a:fld>
            <a:endParaRPr lang="en-US" b="1" dirty="0">
              <a:solidFill>
                <a:schemeClr val="bg1"/>
              </a:solidFill>
            </a:endParaRPr>
          </a:p>
        </p:txBody>
      </p:sp>
      <p:sp>
        <p:nvSpPr>
          <p:cNvPr id="7" name="Content Placeholder 2"/>
          <p:cNvSpPr txBox="1">
            <a:spLocks/>
          </p:cNvSpPr>
          <p:nvPr/>
        </p:nvSpPr>
        <p:spPr>
          <a:xfrm>
            <a:off x="2625717" y="1813560"/>
            <a:ext cx="6457324" cy="5044440"/>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800" dirty="0" smtClean="0">
                <a:solidFill>
                  <a:schemeClr val="accent2"/>
                </a:solidFill>
              </a:rPr>
              <a:t>What </a:t>
            </a:r>
            <a:r>
              <a:rPr lang="en-US" sz="4800" dirty="0" smtClean="0">
                <a:solidFill>
                  <a:srgbClr val="0000CC"/>
                </a:solidFill>
              </a:rPr>
              <a:t>divine</a:t>
            </a:r>
            <a:r>
              <a:rPr lang="en-US" sz="4800" dirty="0" smtClean="0">
                <a:solidFill>
                  <a:schemeClr val="accent2"/>
                </a:solidFill>
              </a:rPr>
              <a:t> cycle of the week delegates new shewbread for the sanctuary?</a:t>
            </a:r>
          </a:p>
        </p:txBody>
      </p:sp>
      <p:sp>
        <p:nvSpPr>
          <p:cNvPr id="9" name="TextBox 8"/>
          <p:cNvSpPr txBox="1"/>
          <p:nvPr/>
        </p:nvSpPr>
        <p:spPr>
          <a:xfrm>
            <a:off x="-272005"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#14</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789104" y="145584"/>
            <a:ext cx="8485032" cy="1561296"/>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the </a:t>
            </a:r>
          </a:p>
          <a:p>
            <a:pPr algn="ctr"/>
            <a:r>
              <a:rPr lang="en-US" sz="4800" dirty="0" smtClean="0">
                <a:ln>
                  <a:solidFill>
                    <a:srgbClr val="0000CC"/>
                  </a:solidFill>
                </a:ln>
                <a:solidFill>
                  <a:srgbClr val="FF0066"/>
                </a:solidFill>
                <a:latin typeface="Segoe Print" pitchFamily="2" charset="0"/>
              </a:rPr>
              <a:t>Shewbread Replacement</a:t>
            </a:r>
            <a:endParaRPr lang="en-US" sz="4800" dirty="0">
              <a:ln>
                <a:solidFill>
                  <a:srgbClr val="0000CC"/>
                </a:solidFill>
              </a:ln>
              <a:solidFill>
                <a:srgbClr val="FF0066"/>
              </a:solidFill>
              <a:latin typeface="Segoe Print" pitchFamily="2" charset="0"/>
            </a:endParaRPr>
          </a:p>
        </p:txBody>
      </p:sp>
      <p:pic>
        <p:nvPicPr>
          <p:cNvPr id="7171" name="Picture 3" descr="C:\Users\Rae\Desktop\showbread replac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928" y="2048899"/>
            <a:ext cx="2441872" cy="4242235"/>
          </a:xfrm>
          <a:prstGeom prst="roundRect">
            <a:avLst>
              <a:gd name="adj" fmla="val 11111"/>
            </a:avLst>
          </a:prstGeom>
          <a:ln w="190500" cap="rnd">
            <a:solidFill>
              <a:schemeClr val="tx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18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797" y="658831"/>
            <a:ext cx="10875818" cy="5392084"/>
          </a:xfrm>
          <a:noFill/>
        </p:spPr>
        <p:txBody>
          <a:bodyPr>
            <a:normAutofit fontScale="85000" lnSpcReduction="10000"/>
            <a:scene3d>
              <a:camera prst="orthographicFront"/>
              <a:lightRig rig="threePt" dir="t"/>
            </a:scene3d>
            <a:sp3d extrusionH="57150">
              <a:bevelT w="38100" h="38100"/>
            </a:sp3d>
          </a:bodyPr>
          <a:lstStyle/>
          <a:p>
            <a:pPr marL="0" indent="0">
              <a:lnSpc>
                <a:spcPct val="150000"/>
              </a:lnSpc>
              <a:buNone/>
            </a:pPr>
            <a:r>
              <a:rPr lang="en-US" sz="3200" b="1" dirty="0">
                <a:solidFill>
                  <a:srgbClr val="008080"/>
                </a:solidFill>
                <a:latin typeface="Arial Rounded MT Bold" pitchFamily="34" charset="0"/>
              </a:rPr>
              <a:t>Lev 24:5</a:t>
            </a:r>
            <a:r>
              <a:rPr lang="en-US" sz="3200" b="1" dirty="0">
                <a:solidFill>
                  <a:prstClr val="black"/>
                </a:solidFill>
                <a:latin typeface="Arial Rounded MT Bold" pitchFamily="34" charset="0"/>
              </a:rPr>
              <a:t>  </a:t>
            </a:r>
            <a:r>
              <a:rPr lang="en-US" sz="3200" b="1" dirty="0" smtClean="0">
                <a:solidFill>
                  <a:schemeClr val="accent4">
                    <a:lumMod val="75000"/>
                  </a:schemeClr>
                </a:solidFill>
                <a:latin typeface="Arial Rounded MT Bold" pitchFamily="34" charset="0"/>
              </a:rPr>
              <a:t>“And </a:t>
            </a:r>
            <a:r>
              <a:rPr lang="en-US" sz="3200" b="1" dirty="0">
                <a:solidFill>
                  <a:schemeClr val="accent4">
                    <a:lumMod val="75000"/>
                  </a:schemeClr>
                </a:solidFill>
                <a:latin typeface="Arial Rounded MT Bold" pitchFamily="34" charset="0"/>
              </a:rPr>
              <a:t>you shall take fine flour and bake </a:t>
            </a:r>
            <a:r>
              <a:rPr lang="en-US" sz="3200" b="1" dirty="0">
                <a:solidFill>
                  <a:schemeClr val="tx1"/>
                </a:solidFill>
                <a:effectLst>
                  <a:glow rad="127000">
                    <a:srgbClr val="00FF00"/>
                  </a:glow>
                </a:effectLst>
                <a:latin typeface="Arial Rounded MT Bold" pitchFamily="34" charset="0"/>
              </a:rPr>
              <a:t>twelve</a:t>
            </a:r>
            <a:r>
              <a:rPr lang="en-US" sz="3200" b="1" dirty="0">
                <a:solidFill>
                  <a:schemeClr val="accent4">
                    <a:lumMod val="75000"/>
                  </a:schemeClr>
                </a:solidFill>
                <a:latin typeface="Arial Rounded MT Bold" pitchFamily="34" charset="0"/>
              </a:rPr>
              <a:t> cakes with it, two-tenths </a:t>
            </a:r>
            <a:r>
              <a:rPr lang="en-US" sz="3200" b="1" i="1" dirty="0">
                <a:solidFill>
                  <a:schemeClr val="accent4">
                    <a:lumMod val="75000"/>
                  </a:schemeClr>
                </a:solidFill>
                <a:latin typeface="Arial Rounded MT Bold" pitchFamily="34" charset="0"/>
              </a:rPr>
              <a:t>of an </a:t>
            </a:r>
            <a:r>
              <a:rPr lang="en-US" sz="3200" b="1" i="1" dirty="0" err="1">
                <a:solidFill>
                  <a:schemeClr val="accent4">
                    <a:lumMod val="75000"/>
                  </a:schemeClr>
                </a:solidFill>
                <a:latin typeface="Arial Rounded MT Bold" pitchFamily="34" charset="0"/>
              </a:rPr>
              <a:t>ĕphah</a:t>
            </a:r>
            <a:r>
              <a:rPr lang="en-US" sz="3200" b="1" dirty="0">
                <a:solidFill>
                  <a:schemeClr val="accent4">
                    <a:lumMod val="75000"/>
                  </a:schemeClr>
                </a:solidFill>
                <a:latin typeface="Arial Rounded MT Bold" pitchFamily="34" charset="0"/>
              </a:rPr>
              <a:t> in each cake. </a:t>
            </a:r>
          </a:p>
          <a:p>
            <a:pPr marL="0" indent="0">
              <a:buNone/>
            </a:pPr>
            <a:endParaRPr lang="en-US" sz="4700" b="1" dirty="0" smtClean="0">
              <a:solidFill>
                <a:srgbClr val="008080"/>
              </a:solidFill>
              <a:latin typeface="Arial Rounded MT Bold" pitchFamily="34" charset="0"/>
            </a:endParaRPr>
          </a:p>
          <a:p>
            <a:pPr marL="0" indent="0">
              <a:buNone/>
            </a:pPr>
            <a:r>
              <a:rPr lang="en-US" sz="3200" b="1" dirty="0" smtClean="0">
                <a:solidFill>
                  <a:srgbClr val="008080"/>
                </a:solidFill>
                <a:latin typeface="Arial Rounded MT Bold" pitchFamily="34" charset="0"/>
              </a:rPr>
              <a:t>Lev </a:t>
            </a:r>
            <a:r>
              <a:rPr lang="en-US" sz="3200" b="1" dirty="0">
                <a:solidFill>
                  <a:srgbClr val="008080"/>
                </a:solidFill>
                <a:latin typeface="Arial Rounded MT Bold" pitchFamily="34" charset="0"/>
              </a:rPr>
              <a:t>24:6</a:t>
            </a:r>
            <a:r>
              <a:rPr lang="en-US" sz="3200" b="1" dirty="0">
                <a:solidFill>
                  <a:prstClr val="black"/>
                </a:solidFill>
                <a:latin typeface="Arial Rounded MT Bold" pitchFamily="34" charset="0"/>
              </a:rPr>
              <a:t>  </a:t>
            </a:r>
            <a:r>
              <a:rPr lang="en-US" sz="3200" b="1" dirty="0">
                <a:solidFill>
                  <a:schemeClr val="accent4">
                    <a:lumMod val="75000"/>
                  </a:schemeClr>
                </a:solidFill>
                <a:latin typeface="Arial Rounded MT Bold" pitchFamily="34" charset="0"/>
              </a:rPr>
              <a:t>“And you shall set them in two rows, </a:t>
            </a:r>
            <a:r>
              <a:rPr lang="en-US" sz="3200" b="1" dirty="0" smtClean="0">
                <a:solidFill>
                  <a:schemeClr val="accent4">
                    <a:lumMod val="75000"/>
                  </a:schemeClr>
                </a:solidFill>
                <a:latin typeface="Arial Rounded MT Bold" pitchFamily="34" charset="0"/>
              </a:rPr>
              <a:t/>
            </a:r>
            <a:br>
              <a:rPr lang="en-US" sz="3200" b="1" dirty="0" smtClean="0">
                <a:solidFill>
                  <a:schemeClr val="accent4">
                    <a:lumMod val="75000"/>
                  </a:schemeClr>
                </a:solidFill>
                <a:latin typeface="Arial Rounded MT Bold" pitchFamily="34" charset="0"/>
              </a:rPr>
            </a:br>
            <a:r>
              <a:rPr lang="en-US" sz="3200" b="1" dirty="0" smtClean="0">
                <a:solidFill>
                  <a:schemeClr val="accent4">
                    <a:lumMod val="75000"/>
                  </a:schemeClr>
                </a:solidFill>
                <a:latin typeface="Arial Rounded MT Bold" pitchFamily="34" charset="0"/>
              </a:rPr>
              <a:t>six </a:t>
            </a:r>
            <a:r>
              <a:rPr lang="en-US" sz="3200" b="1" dirty="0">
                <a:solidFill>
                  <a:schemeClr val="accent4">
                    <a:lumMod val="75000"/>
                  </a:schemeClr>
                </a:solidFill>
                <a:latin typeface="Arial Rounded MT Bold" pitchFamily="34" charset="0"/>
              </a:rPr>
              <a:t>in a row, </a:t>
            </a:r>
            <a:r>
              <a:rPr lang="en-US" sz="3200" b="1" dirty="0" smtClean="0">
                <a:solidFill>
                  <a:schemeClr val="accent4">
                    <a:lumMod val="75000"/>
                  </a:schemeClr>
                </a:solidFill>
                <a:latin typeface="Arial Rounded MT Bold" pitchFamily="34" charset="0"/>
              </a:rPr>
              <a:t>on </a:t>
            </a:r>
            <a:r>
              <a:rPr lang="en-US" sz="3200" b="1" dirty="0">
                <a:solidFill>
                  <a:schemeClr val="accent4">
                    <a:lumMod val="75000"/>
                  </a:schemeClr>
                </a:solidFill>
                <a:latin typeface="Arial Rounded MT Bold" pitchFamily="34" charset="0"/>
              </a:rPr>
              <a:t>the clean table before </a:t>
            </a:r>
            <a:r>
              <a:rPr lang="he-IL" sz="3200" b="1" dirty="0" smtClean="0">
                <a:solidFill>
                  <a:srgbClr val="0000CC"/>
                </a:solidFill>
                <a:latin typeface="Arial Rounded MT Bold" pitchFamily="34" charset="0"/>
              </a:rPr>
              <a:t>יהוה</a:t>
            </a:r>
            <a:r>
              <a:rPr lang="en-US" sz="3200" b="1" dirty="0" smtClean="0">
                <a:solidFill>
                  <a:srgbClr val="0000CC"/>
                </a:solidFill>
                <a:latin typeface="Arial Rounded MT Bold" pitchFamily="34" charset="0"/>
              </a:rPr>
              <a:t> [Yahuah]. </a:t>
            </a:r>
            <a:endParaRPr lang="en-US" sz="3200" b="1" dirty="0">
              <a:solidFill>
                <a:srgbClr val="0000CC"/>
              </a:solidFill>
              <a:latin typeface="Arial Rounded MT Bold" pitchFamily="34" charset="0"/>
            </a:endParaRPr>
          </a:p>
          <a:p>
            <a:pPr marL="0" indent="0">
              <a:lnSpc>
                <a:spcPct val="150000"/>
              </a:lnSpc>
              <a:buNone/>
            </a:pPr>
            <a:endParaRPr lang="en-US" sz="3200" b="1" dirty="0" smtClean="0">
              <a:solidFill>
                <a:srgbClr val="008080"/>
              </a:solidFill>
              <a:latin typeface="Arial Rounded MT Bold" pitchFamily="34" charset="0"/>
            </a:endParaRPr>
          </a:p>
          <a:p>
            <a:pPr marL="0" indent="0">
              <a:lnSpc>
                <a:spcPct val="150000"/>
              </a:lnSpc>
              <a:buNone/>
            </a:pPr>
            <a:r>
              <a:rPr lang="en-US" sz="3200" b="1" dirty="0" smtClean="0">
                <a:solidFill>
                  <a:srgbClr val="008080"/>
                </a:solidFill>
                <a:latin typeface="Arial Rounded MT Bold" pitchFamily="34" charset="0"/>
              </a:rPr>
              <a:t>Lev </a:t>
            </a:r>
            <a:r>
              <a:rPr lang="en-US" sz="3200" b="1" dirty="0">
                <a:solidFill>
                  <a:srgbClr val="008080"/>
                </a:solidFill>
                <a:latin typeface="Arial Rounded MT Bold" pitchFamily="34" charset="0"/>
              </a:rPr>
              <a:t>24:7</a:t>
            </a:r>
            <a:r>
              <a:rPr lang="en-US" sz="3200" b="1" dirty="0">
                <a:solidFill>
                  <a:prstClr val="black"/>
                </a:solidFill>
                <a:latin typeface="Arial Rounded MT Bold" pitchFamily="34" charset="0"/>
              </a:rPr>
              <a:t>  </a:t>
            </a:r>
            <a:r>
              <a:rPr lang="en-US" sz="3200" b="1" dirty="0">
                <a:solidFill>
                  <a:schemeClr val="accent4">
                    <a:lumMod val="75000"/>
                  </a:schemeClr>
                </a:solidFill>
                <a:latin typeface="Arial Rounded MT Bold" pitchFamily="34" charset="0"/>
              </a:rPr>
              <a:t>“And you shall put clear frankincense on each row, </a:t>
            </a:r>
            <a:r>
              <a:rPr lang="en-US" sz="3200" b="1" dirty="0" smtClean="0">
                <a:solidFill>
                  <a:schemeClr val="accent4">
                    <a:lumMod val="75000"/>
                  </a:schemeClr>
                </a:solidFill>
                <a:latin typeface="Arial Rounded MT Bold" pitchFamily="34" charset="0"/>
              </a:rPr>
              <a:t/>
            </a:r>
            <a:br>
              <a:rPr lang="en-US" sz="3200" b="1" dirty="0" smtClean="0">
                <a:solidFill>
                  <a:schemeClr val="accent4">
                    <a:lumMod val="75000"/>
                  </a:schemeClr>
                </a:solidFill>
                <a:latin typeface="Arial Rounded MT Bold" pitchFamily="34" charset="0"/>
              </a:rPr>
            </a:br>
            <a:r>
              <a:rPr lang="en-US" sz="3200" b="1" dirty="0" smtClean="0">
                <a:solidFill>
                  <a:schemeClr val="accent4">
                    <a:lumMod val="75000"/>
                  </a:schemeClr>
                </a:solidFill>
                <a:latin typeface="Arial Rounded MT Bold" pitchFamily="34" charset="0"/>
              </a:rPr>
              <a:t>and </a:t>
            </a:r>
            <a:r>
              <a:rPr lang="en-US" sz="3200" b="1" dirty="0">
                <a:solidFill>
                  <a:schemeClr val="accent4">
                    <a:lumMod val="75000"/>
                  </a:schemeClr>
                </a:solidFill>
                <a:latin typeface="Arial Rounded MT Bold" pitchFamily="34" charset="0"/>
              </a:rPr>
              <a:t>it shall be on the bread as a remembrance portion, </a:t>
            </a:r>
            <a:r>
              <a:rPr lang="en-US" sz="3200" b="1" dirty="0" smtClean="0">
                <a:solidFill>
                  <a:schemeClr val="accent4">
                    <a:lumMod val="75000"/>
                  </a:schemeClr>
                </a:solidFill>
                <a:latin typeface="Arial Rounded MT Bold" pitchFamily="34" charset="0"/>
              </a:rPr>
              <a:t/>
            </a:r>
            <a:br>
              <a:rPr lang="en-US" sz="3200" b="1" dirty="0" smtClean="0">
                <a:solidFill>
                  <a:schemeClr val="accent4">
                    <a:lumMod val="75000"/>
                  </a:schemeClr>
                </a:solidFill>
                <a:latin typeface="Arial Rounded MT Bold" pitchFamily="34" charset="0"/>
              </a:rPr>
            </a:br>
            <a:r>
              <a:rPr lang="en-US" sz="3200" b="1" dirty="0" smtClean="0">
                <a:solidFill>
                  <a:schemeClr val="accent4">
                    <a:lumMod val="75000"/>
                  </a:schemeClr>
                </a:solidFill>
                <a:latin typeface="Arial Rounded MT Bold" pitchFamily="34" charset="0"/>
              </a:rPr>
              <a:t>an </a:t>
            </a:r>
            <a:r>
              <a:rPr lang="en-US" sz="3200" b="1" dirty="0">
                <a:solidFill>
                  <a:schemeClr val="accent4">
                    <a:lumMod val="75000"/>
                  </a:schemeClr>
                </a:solidFill>
                <a:latin typeface="Arial Rounded MT Bold" pitchFamily="34" charset="0"/>
              </a:rPr>
              <a:t>offering made by fire to </a:t>
            </a:r>
            <a:r>
              <a:rPr lang="he-IL" sz="3200" b="1" dirty="0" smtClean="0">
                <a:solidFill>
                  <a:srgbClr val="0000CC"/>
                </a:solidFill>
                <a:latin typeface="Arial Rounded MT Bold" pitchFamily="34" charset="0"/>
              </a:rPr>
              <a:t>יהוה</a:t>
            </a:r>
            <a:r>
              <a:rPr lang="en-US" sz="3200" b="1" dirty="0" smtClean="0">
                <a:solidFill>
                  <a:srgbClr val="0000CC"/>
                </a:solidFill>
                <a:latin typeface="Arial Rounded MT Bold" pitchFamily="34" charset="0"/>
              </a:rPr>
              <a:t> [Yahuah]. </a:t>
            </a:r>
            <a:endParaRPr lang="en-US" sz="3200" b="1" dirty="0">
              <a:solidFill>
                <a:srgbClr val="0000CC"/>
              </a:solidFill>
              <a:latin typeface="Arial Rounded MT Bold" pitchFamily="34" charset="0"/>
            </a:endParaRPr>
          </a:p>
          <a:p>
            <a:endParaRPr lang="en-US" dirty="0"/>
          </a:p>
        </p:txBody>
      </p:sp>
      <p:sp>
        <p:nvSpPr>
          <p:cNvPr id="4" name="Slide Number Placeholder 3"/>
          <p:cNvSpPr>
            <a:spLocks noGrp="1"/>
          </p:cNvSpPr>
          <p:nvPr>
            <p:ph type="sldNum" sz="quarter" idx="12"/>
          </p:nvPr>
        </p:nvSpPr>
        <p:spPr>
          <a:xfrm>
            <a:off x="9068049" y="6512204"/>
            <a:ext cx="2819399" cy="345796"/>
          </a:xfrm>
        </p:spPr>
        <p:txBody>
          <a:bodyPr/>
          <a:lstStyle/>
          <a:p>
            <a:fld id="{71766878-3199-4EAB-94E7-2D6D11070E14}" type="slidenum">
              <a:rPr lang="en-US" b="1" smtClean="0">
                <a:solidFill>
                  <a:schemeClr val="tx1"/>
                </a:solidFill>
              </a:rPr>
              <a:t>67</a:t>
            </a:fld>
            <a:endParaRPr lang="en-US" b="1" dirty="0">
              <a:solidFill>
                <a:schemeClr val="tx1"/>
              </a:solidFill>
            </a:endParaRPr>
          </a:p>
        </p:txBody>
      </p:sp>
      <p:sp>
        <p:nvSpPr>
          <p:cNvPr id="6" name="Cloud Callout 5"/>
          <p:cNvSpPr/>
          <p:nvPr/>
        </p:nvSpPr>
        <p:spPr>
          <a:xfrm>
            <a:off x="8707120" y="1712685"/>
            <a:ext cx="3180328" cy="1528355"/>
          </a:xfrm>
          <a:prstGeom prst="cloudCallout">
            <a:avLst>
              <a:gd name="adj1" fmla="val -8157"/>
              <a:gd name="adj2" fmla="val -85177"/>
            </a:avLst>
          </a:prstGeom>
          <a:gradFill>
            <a:gsLst>
              <a:gs pos="39000">
                <a:srgbClr val="00B0F0"/>
              </a:gs>
              <a:gs pos="9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00CC"/>
            </a:solidFill>
          </a:ln>
          <a:effectLst>
            <a:glow rad="228600">
              <a:schemeClr val="accent3">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smtClean="0">
                <a:solidFill>
                  <a:srgbClr val="CC0099"/>
                </a:solidFill>
              </a:rPr>
              <a:t>Why not 13?</a:t>
            </a:r>
            <a:endParaRPr lang="en-US" sz="4000" b="1" dirty="0">
              <a:solidFill>
                <a:srgbClr val="CC0099"/>
              </a:solidFill>
            </a:endParaRPr>
          </a:p>
        </p:txBody>
      </p:sp>
    </p:spTree>
    <p:extLst>
      <p:ext uri="{BB962C8B-B14F-4D97-AF65-F5344CB8AC3E}">
        <p14:creationId xmlns:p14="http://schemas.microsoft.com/office/powerpoint/2010/main" val="4215127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5" presetClass="exit" presetSubtype="10" fill="hold" grpId="1" nodeType="withEffect">
                                  <p:stCondLst>
                                    <p:cond delay="8000"/>
                                  </p:stCondLst>
                                  <p:childTnLst>
                                    <p:animEffect transition="out" filter="checkerboard(across)">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57889" y="6512204"/>
            <a:ext cx="2819399" cy="345796"/>
          </a:xfrm>
        </p:spPr>
        <p:txBody>
          <a:bodyPr/>
          <a:lstStyle/>
          <a:p>
            <a:fld id="{71766878-3199-4EAB-94E7-2D6D11070E14}" type="slidenum">
              <a:rPr lang="en-US" b="1" smtClean="0">
                <a:solidFill>
                  <a:schemeClr val="tx1"/>
                </a:solidFill>
              </a:rPr>
              <a:t>68</a:t>
            </a:fld>
            <a:endParaRPr lang="en-US" b="1" dirty="0">
              <a:solidFill>
                <a:schemeClr val="tx1"/>
              </a:solidFill>
            </a:endParaRPr>
          </a:p>
        </p:txBody>
      </p:sp>
      <p:sp>
        <p:nvSpPr>
          <p:cNvPr id="8" name="Content Placeholder 2"/>
          <p:cNvSpPr txBox="1">
            <a:spLocks/>
          </p:cNvSpPr>
          <p:nvPr/>
        </p:nvSpPr>
        <p:spPr>
          <a:xfrm>
            <a:off x="1114518" y="1799705"/>
            <a:ext cx="10178322" cy="5058930"/>
          </a:xfrm>
          <a:prstGeom prst="rect">
            <a:avLst/>
          </a:prstGeom>
          <a:noFill/>
        </p:spPr>
        <p:txBody>
          <a:bodyPr vert="horz" lIns="91440" tIns="45720" rIns="91440" bIns="45720" rtlCol="0">
            <a:normAutofit lnSpcReduction="10000"/>
            <a:scene3d>
              <a:camera prst="orthographicFront"/>
              <a:lightRig rig="threePt" dir="t"/>
            </a:scene3d>
            <a:sp3d extrusionH="57150">
              <a:bevelT w="82550" h="38100" prst="coolSlant"/>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0">
              <a:buClr>
                <a:srgbClr val="171312"/>
              </a:buClr>
              <a:buFont typeface="Arial" panose="020B0604020202020204" pitchFamily="34" charset="0"/>
              <a:buNone/>
            </a:pPr>
            <a:endParaRPr lang="en-US" sz="3200" dirty="0" smtClean="0">
              <a:solidFill>
                <a:srgbClr val="008080"/>
              </a:solidFill>
              <a:latin typeface="Georgia" panose="02040502050405020303" pitchFamily="18" charset="0"/>
            </a:endParaRPr>
          </a:p>
          <a:p>
            <a:pPr indent="0">
              <a:buClr>
                <a:srgbClr val="171312"/>
              </a:buClr>
              <a:buFont typeface="Arial" panose="020B0604020202020204" pitchFamily="34" charset="0"/>
              <a:buNone/>
            </a:pPr>
            <a:r>
              <a:rPr lang="en-US" sz="3200" dirty="0" smtClean="0">
                <a:solidFill>
                  <a:srgbClr val="008080"/>
                </a:solidFill>
                <a:latin typeface="Arial Rounded MT Bold" pitchFamily="34" charset="0"/>
              </a:rPr>
              <a:t>Lev 24:8</a:t>
            </a:r>
            <a:r>
              <a:rPr lang="en-US" sz="3200" dirty="0" smtClean="0">
                <a:solidFill>
                  <a:prstClr val="black"/>
                </a:solidFill>
                <a:latin typeface="Arial Rounded MT Bold" pitchFamily="34" charset="0"/>
              </a:rPr>
              <a:t>  </a:t>
            </a:r>
            <a:r>
              <a:rPr lang="en-US" sz="3200" dirty="0" smtClean="0">
                <a:solidFill>
                  <a:schemeClr val="accent4">
                    <a:lumMod val="75000"/>
                  </a:schemeClr>
                </a:solidFill>
                <a:latin typeface="Arial Rounded MT Bold" pitchFamily="34" charset="0"/>
              </a:rPr>
              <a:t>“On every </a:t>
            </a:r>
            <a:r>
              <a:rPr lang="en-US" sz="3200" b="1" dirty="0" smtClean="0">
                <a:ln>
                  <a:solidFill>
                    <a:srgbClr val="FF0066"/>
                  </a:solidFill>
                </a:ln>
                <a:solidFill>
                  <a:prstClr val="black"/>
                </a:solidFill>
                <a:effectLst>
                  <a:glow rad="127000">
                    <a:srgbClr val="00B0F0"/>
                  </a:glow>
                </a:effectLst>
                <a:latin typeface="Arial Rounded MT Bold" pitchFamily="34" charset="0"/>
              </a:rPr>
              <a:t>Sabbath</a:t>
            </a:r>
            <a:r>
              <a:rPr lang="en-US" sz="3200" dirty="0" smtClean="0">
                <a:solidFill>
                  <a:prstClr val="black"/>
                </a:solidFill>
                <a:latin typeface="Arial Rounded MT Bold" pitchFamily="34" charset="0"/>
              </a:rPr>
              <a:t> </a:t>
            </a:r>
            <a:r>
              <a:rPr lang="en-US" sz="3200" dirty="0" smtClean="0">
                <a:solidFill>
                  <a:schemeClr val="accent4">
                    <a:lumMod val="75000"/>
                  </a:schemeClr>
                </a:solidFill>
                <a:latin typeface="Arial Rounded MT Bold" pitchFamily="34" charset="0"/>
              </a:rPr>
              <a:t>he is to arrange it before</a:t>
            </a:r>
            <a:r>
              <a:rPr lang="en-US" sz="3200" dirty="0" smtClean="0">
                <a:solidFill>
                  <a:prstClr val="black"/>
                </a:solidFill>
                <a:latin typeface="Arial Rounded MT Bold" pitchFamily="34" charset="0"/>
              </a:rPr>
              <a:t> </a:t>
            </a:r>
            <a:r>
              <a:rPr lang="he-IL" sz="3200" dirty="0" smtClean="0">
                <a:solidFill>
                  <a:srgbClr val="0000CC"/>
                </a:solidFill>
                <a:latin typeface="Arial Rounded MT Bold" pitchFamily="34" charset="0"/>
              </a:rPr>
              <a:t>יהוה</a:t>
            </a:r>
            <a:r>
              <a:rPr lang="en-US" sz="3200" dirty="0" smtClean="0">
                <a:solidFill>
                  <a:srgbClr val="0000CC"/>
                </a:solidFill>
                <a:latin typeface="Arial Rounded MT Bold" pitchFamily="34" charset="0"/>
              </a:rPr>
              <a:t> [Yahuah] </a:t>
            </a:r>
            <a:r>
              <a:rPr lang="en-US" sz="3200" dirty="0" smtClean="0">
                <a:solidFill>
                  <a:schemeClr val="accent4">
                    <a:lumMod val="75000"/>
                  </a:schemeClr>
                </a:solidFill>
                <a:latin typeface="Arial Rounded MT Bold" pitchFamily="34" charset="0"/>
              </a:rPr>
              <a:t>continually, from the children of Yisra’ĕl – an everlasting covenant. </a:t>
            </a:r>
          </a:p>
          <a:p>
            <a:pPr indent="0">
              <a:buClr>
                <a:srgbClr val="171312"/>
              </a:buClr>
              <a:buFont typeface="Arial" panose="020B0604020202020204" pitchFamily="34" charset="0"/>
              <a:buNone/>
            </a:pPr>
            <a:r>
              <a:rPr lang="en-US" sz="3200" dirty="0" smtClean="0">
                <a:solidFill>
                  <a:srgbClr val="008080"/>
                </a:solidFill>
                <a:latin typeface="Arial Rounded MT Bold" pitchFamily="34" charset="0"/>
              </a:rPr>
              <a:t>Lev 24:9</a:t>
            </a:r>
            <a:r>
              <a:rPr lang="en-US" sz="3200" dirty="0" smtClean="0">
                <a:solidFill>
                  <a:prstClr val="black"/>
                </a:solidFill>
                <a:latin typeface="Arial Rounded MT Bold" pitchFamily="34" charset="0"/>
              </a:rPr>
              <a:t>  </a:t>
            </a:r>
            <a:r>
              <a:rPr lang="en-US" sz="3200" dirty="0" smtClean="0">
                <a:solidFill>
                  <a:schemeClr val="accent4">
                    <a:lumMod val="75000"/>
                  </a:schemeClr>
                </a:solidFill>
                <a:latin typeface="Arial Rounded MT Bold" pitchFamily="34" charset="0"/>
              </a:rPr>
              <a:t>“And it shall be for Aharon and his sons, and they shall eat it in the set-apart place, because it is most set-apart to him from the offerings of </a:t>
            </a:r>
            <a:r>
              <a:rPr lang="he-IL" sz="3200" dirty="0" smtClean="0">
                <a:solidFill>
                  <a:srgbClr val="0000CC"/>
                </a:solidFill>
                <a:latin typeface="Arial Rounded MT Bold" pitchFamily="34" charset="0"/>
              </a:rPr>
              <a:t>יהוה</a:t>
            </a:r>
            <a:r>
              <a:rPr lang="en-US" sz="3200" dirty="0" smtClean="0">
                <a:solidFill>
                  <a:srgbClr val="0000CC"/>
                </a:solidFill>
                <a:latin typeface="Arial Rounded MT Bold" pitchFamily="34" charset="0"/>
              </a:rPr>
              <a:t> [Yahuah] </a:t>
            </a:r>
            <a:r>
              <a:rPr lang="en-US" sz="3200" dirty="0" smtClean="0">
                <a:solidFill>
                  <a:schemeClr val="accent4">
                    <a:lumMod val="75000"/>
                  </a:schemeClr>
                </a:solidFill>
                <a:latin typeface="Arial Rounded MT Bold" pitchFamily="34" charset="0"/>
              </a:rPr>
              <a:t>made by fire – an everlasting law.” </a:t>
            </a:r>
          </a:p>
          <a:p>
            <a:endParaRPr lang="en-US" dirty="0"/>
          </a:p>
        </p:txBody>
      </p:sp>
      <p:sp>
        <p:nvSpPr>
          <p:cNvPr id="9" name="Title 1"/>
          <p:cNvSpPr>
            <a:spLocks noGrp="1"/>
          </p:cNvSpPr>
          <p:nvPr>
            <p:ph type="title"/>
          </p:nvPr>
        </p:nvSpPr>
        <p:spPr>
          <a:xfrm>
            <a:off x="1251678" y="389254"/>
            <a:ext cx="10178322" cy="725198"/>
          </a:xfr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glow rad="127000">
              <a:srgbClr val="00B0F0"/>
            </a:glow>
          </a:effectLst>
          <a:scene3d>
            <a:camera prst="orthographicFront"/>
            <a:lightRig rig="threePt" dir="t"/>
          </a:scene3d>
          <a:sp3d>
            <a:bevelT/>
          </a:sp3d>
        </p:spPr>
        <p:txBody>
          <a:bodyPr>
            <a:normAutofit fontScale="90000"/>
            <a:sp3d extrusionH="57150">
              <a:bevelT w="82550" h="38100" prst="coolSlant"/>
            </a:sp3d>
          </a:bodyPr>
          <a:lstStyle/>
          <a:p>
            <a:pPr algn="ctr"/>
            <a:r>
              <a:rPr lang="en-US" dirty="0" smtClean="0">
                <a:ln w="19050">
                  <a:solidFill>
                    <a:schemeClr val="tx2">
                      <a:lumMod val="10000"/>
                      <a:lumOff val="90000"/>
                    </a:schemeClr>
                  </a:solidFill>
                </a:ln>
                <a:solidFill>
                  <a:srgbClr val="0000CC"/>
                </a:solidFill>
                <a:latin typeface="Arial Rounded MT Bold" pitchFamily="34" charset="0"/>
              </a:rPr>
              <a:t>Shewbread;  The 7</a:t>
            </a:r>
            <a:r>
              <a:rPr lang="en-US" baseline="30000" dirty="0" smtClean="0">
                <a:ln w="19050">
                  <a:solidFill>
                    <a:schemeClr val="tx2">
                      <a:lumMod val="10000"/>
                      <a:lumOff val="90000"/>
                    </a:schemeClr>
                  </a:solidFill>
                </a:ln>
                <a:solidFill>
                  <a:srgbClr val="0000CC"/>
                </a:solidFill>
                <a:latin typeface="Arial Rounded MT Bold" pitchFamily="34" charset="0"/>
              </a:rPr>
              <a:t>th</a:t>
            </a:r>
            <a:r>
              <a:rPr lang="en-US" dirty="0" smtClean="0">
                <a:ln w="19050">
                  <a:solidFill>
                    <a:schemeClr val="tx2">
                      <a:lumMod val="10000"/>
                      <a:lumOff val="90000"/>
                    </a:schemeClr>
                  </a:solidFill>
                </a:ln>
                <a:solidFill>
                  <a:srgbClr val="0000CC"/>
                </a:solidFill>
                <a:latin typeface="Arial Rounded MT Bold" pitchFamily="34" charset="0"/>
              </a:rPr>
              <a:t> Cycle!</a:t>
            </a:r>
            <a:endParaRPr lang="en-US" dirty="0">
              <a:ln w="19050">
                <a:solidFill>
                  <a:schemeClr val="tx2">
                    <a:lumMod val="10000"/>
                    <a:lumOff val="90000"/>
                  </a:schemeClr>
                </a:solidFill>
              </a:ln>
              <a:solidFill>
                <a:srgbClr val="0000CC"/>
              </a:solidFill>
              <a:latin typeface="Arial Rounded MT Bold" pitchFamily="34" charset="0"/>
            </a:endParaRPr>
          </a:p>
        </p:txBody>
      </p:sp>
      <p:grpSp>
        <p:nvGrpSpPr>
          <p:cNvPr id="10" name="Group 9"/>
          <p:cNvGrpSpPr/>
          <p:nvPr/>
        </p:nvGrpSpPr>
        <p:grpSpPr>
          <a:xfrm>
            <a:off x="4556760" y="1276002"/>
            <a:ext cx="2967644" cy="1192877"/>
            <a:chOff x="3754582" y="1413163"/>
            <a:chExt cx="4572000" cy="914400"/>
          </a:xfrm>
        </p:grpSpPr>
        <p:sp>
          <p:nvSpPr>
            <p:cNvPr id="11" name="4-Point Star 10"/>
            <p:cNvSpPr/>
            <p:nvPr/>
          </p:nvSpPr>
          <p:spPr>
            <a:xfrm>
              <a:off x="3754582" y="1413163"/>
              <a:ext cx="4572000" cy="914400"/>
            </a:xfrm>
            <a:prstGeom prst="star4">
              <a:avLst/>
            </a:prstGeom>
            <a:solidFill>
              <a:srgbClr val="00FF00"/>
            </a:solidFill>
            <a:ln w="28575">
              <a:solidFill>
                <a:srgbClr val="CC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5597236" y="1605322"/>
              <a:ext cx="886691" cy="530081"/>
            </a:xfrm>
            <a:prstGeom prst="star4">
              <a:avLst/>
            </a:prstGeom>
            <a:solidFill>
              <a:srgbClr val="FFFF00"/>
            </a:solidFill>
            <a:ln w="28575">
              <a:solidFill>
                <a:srgbClr val="00B0F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7037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340" y="1399309"/>
            <a:ext cx="10626436" cy="5224968"/>
          </a:xfrm>
          <a:solidFill>
            <a:srgbClr val="0000CC">
              <a:alpha val="17000"/>
            </a:srgbClr>
          </a:solidFill>
          <a:scene3d>
            <a:camera prst="orthographicFront"/>
            <a:lightRig rig="threePt" dir="t"/>
          </a:scene3d>
          <a:sp3d>
            <a:bevelT w="152400" h="50800" prst="softRound"/>
          </a:sp3d>
        </p:spPr>
        <p:txBody>
          <a:bodyPr lIns="182880" tIns="182880">
            <a:normAutofit fontScale="92500"/>
            <a:sp3d extrusionH="57150">
              <a:bevelT w="38100" h="38100"/>
            </a:sp3d>
          </a:bodyPr>
          <a:lstStyle/>
          <a:p>
            <a:pPr marL="742950" indent="-742950">
              <a:lnSpc>
                <a:spcPct val="100000"/>
              </a:lnSpc>
              <a:spcBef>
                <a:spcPts val="0"/>
              </a:spcBef>
              <a:spcAft>
                <a:spcPts val="1800"/>
              </a:spcAft>
              <a:buAutoNum type="arabicPeriod"/>
            </a:pPr>
            <a:r>
              <a:rPr lang="en-US" sz="4000" dirty="0" smtClean="0">
                <a:solidFill>
                  <a:schemeClr val="tx1"/>
                </a:solidFill>
              </a:rPr>
              <a:t>David was speaking to the Kohen (priest) on the </a:t>
            </a:r>
            <a:r>
              <a:rPr lang="en-US" sz="4000" dirty="0" smtClean="0">
                <a:solidFill>
                  <a:srgbClr val="00B0F0"/>
                </a:solidFill>
              </a:rPr>
              <a:t/>
            </a:r>
            <a:br>
              <a:rPr lang="en-US" sz="4000" dirty="0" smtClean="0">
                <a:solidFill>
                  <a:srgbClr val="00B0F0"/>
                </a:solidFill>
              </a:rPr>
            </a:br>
            <a:r>
              <a:rPr lang="en-US" sz="4000" dirty="0" smtClean="0">
                <a:solidFill>
                  <a:srgbClr val="00B0F0"/>
                </a:solidFill>
              </a:rPr>
              <a:t>			</a:t>
            </a:r>
            <a:r>
              <a:rPr lang="en-US" sz="4000" dirty="0" smtClean="0">
                <a:ln>
                  <a:solidFill>
                    <a:schemeClr val="tx1"/>
                  </a:solidFill>
                </a:ln>
                <a:solidFill>
                  <a:srgbClr val="CC00FF"/>
                </a:solidFill>
              </a:rPr>
              <a:t>4</a:t>
            </a:r>
            <a:r>
              <a:rPr lang="en-US" sz="4000" baseline="30000" dirty="0" smtClean="0">
                <a:ln>
                  <a:solidFill>
                    <a:schemeClr val="tx1"/>
                  </a:solidFill>
                </a:ln>
                <a:solidFill>
                  <a:srgbClr val="CC00FF"/>
                </a:solidFill>
              </a:rPr>
              <a:t>th</a:t>
            </a:r>
            <a:r>
              <a:rPr lang="en-US" sz="4000" dirty="0" smtClean="0">
                <a:ln>
                  <a:solidFill>
                    <a:schemeClr val="tx1"/>
                  </a:solidFill>
                </a:ln>
                <a:solidFill>
                  <a:srgbClr val="CC00FF"/>
                </a:solidFill>
              </a:rPr>
              <a:t> cycle </a:t>
            </a:r>
            <a:r>
              <a:rPr lang="en-US" sz="4000" u="sng" dirty="0" smtClean="0">
                <a:ln>
                  <a:solidFill>
                    <a:schemeClr val="tx1"/>
                  </a:solidFill>
                </a:ln>
                <a:solidFill>
                  <a:srgbClr val="CC00FF"/>
                </a:solidFill>
              </a:rPr>
              <a:t>after</a:t>
            </a:r>
            <a:r>
              <a:rPr lang="en-US" sz="4000" dirty="0" smtClean="0">
                <a:ln>
                  <a:solidFill>
                    <a:schemeClr val="tx1"/>
                  </a:solidFill>
                </a:ln>
                <a:solidFill>
                  <a:srgbClr val="CC00FF"/>
                </a:solidFill>
              </a:rPr>
              <a:t> he -  </a:t>
            </a:r>
            <a:r>
              <a:rPr lang="en-US" sz="4000" dirty="0" smtClean="0">
                <a:ln>
                  <a:solidFill>
                    <a:schemeClr val="tx1"/>
                  </a:solidFill>
                </a:ln>
                <a:solidFill>
                  <a:srgbClr val="FF0066"/>
                </a:solidFill>
              </a:rPr>
              <a:t>“</a:t>
            </a:r>
            <a:r>
              <a:rPr lang="en-US" sz="4000" u="sng" dirty="0" smtClean="0">
                <a:ln>
                  <a:solidFill>
                    <a:schemeClr val="tx1"/>
                  </a:solidFill>
                </a:ln>
                <a:solidFill>
                  <a:srgbClr val="FF0066"/>
                </a:solidFill>
              </a:rPr>
              <a:t>came out</a:t>
            </a:r>
            <a:r>
              <a:rPr lang="en-US" sz="4000" dirty="0" smtClean="0">
                <a:ln>
                  <a:solidFill>
                    <a:schemeClr val="tx1"/>
                  </a:solidFill>
                </a:ln>
                <a:solidFill>
                  <a:srgbClr val="FF0066"/>
                </a:solidFill>
              </a:rPr>
              <a:t>.”</a:t>
            </a:r>
          </a:p>
          <a:p>
            <a:pPr marL="742950" indent="-742950">
              <a:lnSpc>
                <a:spcPct val="100000"/>
              </a:lnSpc>
              <a:spcBef>
                <a:spcPts val="0"/>
              </a:spcBef>
              <a:spcAft>
                <a:spcPts val="1800"/>
              </a:spcAft>
              <a:buAutoNum type="arabicPeriod"/>
            </a:pPr>
            <a:r>
              <a:rPr lang="en-US" sz="4000" dirty="0" smtClean="0">
                <a:solidFill>
                  <a:schemeClr val="tx1"/>
                </a:solidFill>
              </a:rPr>
              <a:t>The time frame of point </a:t>
            </a:r>
            <a:r>
              <a:rPr lang="en-US" sz="4000" dirty="0" smtClean="0">
                <a:solidFill>
                  <a:srgbClr val="FF0066"/>
                </a:solidFill>
              </a:rPr>
              <a:t>#1 (above) </a:t>
            </a:r>
            <a:r>
              <a:rPr lang="en-US" sz="4000" dirty="0" smtClean="0">
                <a:solidFill>
                  <a:schemeClr val="tx1"/>
                </a:solidFill>
              </a:rPr>
              <a:t>is the </a:t>
            </a:r>
            <a:br>
              <a:rPr lang="en-US" sz="4000" dirty="0" smtClean="0">
                <a:solidFill>
                  <a:schemeClr val="tx1"/>
                </a:solidFill>
              </a:rPr>
            </a:br>
            <a:r>
              <a:rPr lang="en-US" sz="4000" dirty="0" smtClean="0">
                <a:solidFill>
                  <a:schemeClr val="tx1"/>
                </a:solidFill>
              </a:rPr>
              <a:t>               </a:t>
            </a:r>
            <a:r>
              <a:rPr lang="en-US" sz="4000" dirty="0" smtClean="0">
                <a:ln>
                  <a:solidFill>
                    <a:schemeClr val="tx1"/>
                  </a:solidFill>
                </a:ln>
                <a:solidFill>
                  <a:srgbClr val="CC00FF"/>
                </a:solidFill>
              </a:rPr>
              <a:t>6</a:t>
            </a:r>
            <a:r>
              <a:rPr lang="en-US" sz="4000" baseline="30000" dirty="0" smtClean="0">
                <a:ln>
                  <a:solidFill>
                    <a:schemeClr val="tx1"/>
                  </a:solidFill>
                </a:ln>
                <a:solidFill>
                  <a:srgbClr val="CC00FF"/>
                </a:solidFill>
              </a:rPr>
              <a:t>th</a:t>
            </a:r>
            <a:r>
              <a:rPr lang="en-US" sz="4000" dirty="0" smtClean="0">
                <a:ln>
                  <a:solidFill>
                    <a:schemeClr val="tx1"/>
                  </a:solidFill>
                </a:ln>
                <a:solidFill>
                  <a:srgbClr val="CC00FF"/>
                </a:solidFill>
              </a:rPr>
              <a:t> cycle of the month </a:t>
            </a:r>
            <a:r>
              <a:rPr lang="en-US" sz="3000" dirty="0" smtClean="0">
                <a:ln>
                  <a:solidFill>
                    <a:schemeClr val="tx1"/>
                  </a:solidFill>
                </a:ln>
                <a:solidFill>
                  <a:srgbClr val="CC00FF"/>
                </a:solidFill>
              </a:rPr>
              <a:t>(not the week)</a:t>
            </a:r>
            <a:r>
              <a:rPr lang="en-US" sz="3500" dirty="0" smtClean="0">
                <a:ln>
                  <a:solidFill>
                    <a:schemeClr val="tx1"/>
                  </a:solidFill>
                </a:ln>
                <a:solidFill>
                  <a:srgbClr val="CC00FF"/>
                </a:solidFill>
              </a:rPr>
              <a:t>.</a:t>
            </a:r>
          </a:p>
          <a:p>
            <a:pPr marL="742950" indent="-742950">
              <a:lnSpc>
                <a:spcPct val="100000"/>
              </a:lnSpc>
              <a:spcBef>
                <a:spcPts val="0"/>
              </a:spcBef>
              <a:spcAft>
                <a:spcPts val="1800"/>
              </a:spcAft>
              <a:buAutoNum type="arabicPeriod"/>
            </a:pPr>
            <a:r>
              <a:rPr lang="en-US" sz="4000" dirty="0" smtClean="0">
                <a:solidFill>
                  <a:schemeClr val="tx1"/>
                </a:solidFill>
              </a:rPr>
              <a:t>David is </a:t>
            </a:r>
            <a:r>
              <a:rPr lang="en-US" sz="4000" dirty="0" smtClean="0">
                <a:ln>
                  <a:solidFill>
                    <a:schemeClr val="tx1"/>
                  </a:solidFill>
                </a:ln>
                <a:solidFill>
                  <a:srgbClr val="CC00FF"/>
                </a:solidFill>
              </a:rPr>
              <a:t>asking for the </a:t>
            </a:r>
            <a:r>
              <a:rPr lang="en-US" sz="4000" dirty="0" smtClean="0">
                <a:ln>
                  <a:solidFill>
                    <a:schemeClr val="tx1"/>
                  </a:solidFill>
                </a:ln>
                <a:solidFill>
                  <a:srgbClr val="CC00FF"/>
                </a:solidFill>
                <a:effectLst>
                  <a:glow rad="228600">
                    <a:schemeClr val="accent3">
                      <a:satMod val="175000"/>
                      <a:alpha val="40000"/>
                    </a:schemeClr>
                  </a:glow>
                </a:effectLst>
              </a:rPr>
              <a:t>shewbread!</a:t>
            </a:r>
          </a:p>
          <a:p>
            <a:pPr marL="742950" indent="-742950">
              <a:lnSpc>
                <a:spcPct val="100000"/>
              </a:lnSpc>
              <a:spcBef>
                <a:spcPts val="0"/>
              </a:spcBef>
              <a:spcAft>
                <a:spcPts val="1800"/>
              </a:spcAft>
              <a:buAutoNum type="arabicPeriod"/>
            </a:pPr>
            <a:r>
              <a:rPr lang="en-US" sz="4000" dirty="0" smtClean="0">
                <a:ln>
                  <a:solidFill>
                    <a:schemeClr val="tx1"/>
                  </a:solidFill>
                </a:ln>
                <a:solidFill>
                  <a:srgbClr val="FF6600"/>
                </a:solidFill>
                <a:effectLst>
                  <a:glow rad="127000">
                    <a:srgbClr val="00B0F0"/>
                  </a:glow>
                </a:effectLst>
              </a:rPr>
              <a:t>The shewbread is exchanged upon the </a:t>
            </a:r>
            <a:r>
              <a:rPr lang="en-US" sz="4000" dirty="0" smtClean="0">
                <a:solidFill>
                  <a:srgbClr val="00B0F0"/>
                </a:solidFill>
              </a:rPr>
              <a:t/>
            </a:r>
            <a:br>
              <a:rPr lang="en-US" sz="4000" dirty="0" smtClean="0">
                <a:solidFill>
                  <a:srgbClr val="00B0F0"/>
                </a:solidFill>
              </a:rPr>
            </a:br>
            <a:r>
              <a:rPr lang="en-US" sz="4000" dirty="0" smtClean="0">
                <a:solidFill>
                  <a:srgbClr val="00B0F0"/>
                </a:solidFill>
              </a:rPr>
              <a:t>		     	</a:t>
            </a:r>
            <a:r>
              <a:rPr lang="en-US" sz="4000" b="1" dirty="0" smtClean="0">
                <a:ln>
                  <a:solidFill>
                    <a:srgbClr val="FF0066"/>
                  </a:solidFill>
                </a:ln>
                <a:solidFill>
                  <a:srgbClr val="0000CC"/>
                </a:solidFill>
                <a:effectLst>
                  <a:glow rad="203200">
                    <a:srgbClr val="FF6600"/>
                  </a:glow>
                </a:effectLst>
              </a:rPr>
              <a:t>7</a:t>
            </a:r>
            <a:r>
              <a:rPr lang="en-US" sz="4000" b="1" baseline="30000" dirty="0" smtClean="0">
                <a:ln>
                  <a:solidFill>
                    <a:srgbClr val="FF0066"/>
                  </a:solidFill>
                </a:ln>
                <a:solidFill>
                  <a:srgbClr val="0000CC"/>
                </a:solidFill>
                <a:effectLst>
                  <a:glow rad="203200">
                    <a:srgbClr val="FF6600"/>
                  </a:glow>
                </a:effectLst>
              </a:rPr>
              <a:t>th</a:t>
            </a:r>
            <a:r>
              <a:rPr lang="en-US" sz="4000" b="1" dirty="0" smtClean="0">
                <a:ln>
                  <a:solidFill>
                    <a:srgbClr val="FF0066"/>
                  </a:solidFill>
                </a:ln>
                <a:solidFill>
                  <a:srgbClr val="0000CC"/>
                </a:solidFill>
                <a:effectLst>
                  <a:glow rad="203200">
                    <a:srgbClr val="FF6600"/>
                  </a:glow>
                </a:effectLst>
              </a:rPr>
              <a:t> Day Sabbath.</a:t>
            </a:r>
          </a:p>
        </p:txBody>
      </p:sp>
      <p:sp>
        <p:nvSpPr>
          <p:cNvPr id="4" name="Slide Number Placeholder 3"/>
          <p:cNvSpPr>
            <a:spLocks noGrp="1"/>
          </p:cNvSpPr>
          <p:nvPr>
            <p:ph type="sldNum" sz="quarter" idx="12"/>
          </p:nvPr>
        </p:nvSpPr>
        <p:spPr>
          <a:xfrm>
            <a:off x="8908060" y="6243475"/>
            <a:ext cx="2819399" cy="345796"/>
          </a:xfrm>
        </p:spPr>
        <p:txBody>
          <a:bodyPr/>
          <a:lstStyle/>
          <a:p>
            <a:fld id="{71766878-3199-4EAB-94E7-2D6D11070E14}" type="slidenum">
              <a:rPr lang="en-US" b="1" smtClean="0">
                <a:solidFill>
                  <a:schemeClr val="tx1"/>
                </a:solidFill>
              </a:rPr>
              <a:t>69</a:t>
            </a:fld>
            <a:endParaRPr lang="en-US" b="1" dirty="0">
              <a:solidFill>
                <a:schemeClr val="tx1"/>
              </a:solidFill>
            </a:endParaRPr>
          </a:p>
        </p:txBody>
      </p:sp>
      <p:sp>
        <p:nvSpPr>
          <p:cNvPr id="2" name="Explosion 1 1"/>
          <p:cNvSpPr/>
          <p:nvPr/>
        </p:nvSpPr>
        <p:spPr>
          <a:xfrm>
            <a:off x="9425970" y="3915177"/>
            <a:ext cx="2667292" cy="2460501"/>
          </a:xfrm>
          <a:prstGeom prst="irregularSeal1">
            <a:avLst/>
          </a:prstGeom>
          <a:solidFill>
            <a:srgbClr val="0000CC"/>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66"/>
                </a:solidFill>
              </a:ln>
            </a:endParaRPr>
          </a:p>
        </p:txBody>
      </p:sp>
      <p:sp>
        <p:nvSpPr>
          <p:cNvPr id="5" name="Rectangle 4"/>
          <p:cNvSpPr/>
          <p:nvPr/>
        </p:nvSpPr>
        <p:spPr>
          <a:xfrm>
            <a:off x="1961595" y="282725"/>
            <a:ext cx="8929926" cy="914400"/>
          </a:xfrm>
          <a:prstGeom prst="rect">
            <a:avLst/>
          </a:prstGeom>
          <a:gradFill>
            <a:gsLst>
              <a:gs pos="10000">
                <a:srgbClr val="CC00FF"/>
              </a:gs>
              <a:gs pos="91000">
                <a:schemeClr val="accent1">
                  <a:lumMod val="45000"/>
                  <a:lumOff val="55000"/>
                </a:schemeClr>
              </a:gs>
              <a:gs pos="69000">
                <a:schemeClr val="accent1">
                  <a:lumMod val="45000"/>
                  <a:lumOff val="55000"/>
                </a:schemeClr>
              </a:gs>
              <a:gs pos="100000">
                <a:schemeClr val="accent1">
                  <a:lumMod val="30000"/>
                  <a:lumOff val="70000"/>
                </a:schemeClr>
              </a:gs>
            </a:gsLst>
            <a:lin ang="60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defTabSz="914400">
              <a:lnSpc>
                <a:spcPct val="110000"/>
              </a:lnSpc>
              <a:spcAft>
                <a:spcPts val="1800"/>
              </a:spcAft>
              <a:buClr>
                <a:srgbClr val="171312"/>
              </a:buClr>
            </a:pPr>
            <a:r>
              <a:rPr lang="en-US" sz="4800" b="1" dirty="0">
                <a:ln w="12700">
                  <a:solidFill>
                    <a:srgbClr val="171312">
                      <a:lumMod val="75000"/>
                    </a:srgbClr>
                  </a:solidFill>
                  <a:prstDash val="solid"/>
                </a:ln>
                <a:solidFill>
                  <a:srgbClr val="FF6600"/>
                </a:solidFill>
                <a:effectLst>
                  <a:outerShdw blurRad="50800" dist="38100" dir="8100000" algn="tr" rotWithShape="0">
                    <a:prstClr val="black">
                      <a:alpha val="40000"/>
                    </a:prstClr>
                  </a:outerShdw>
                </a:effectLst>
              </a:rPr>
              <a:t>Assembling Pertinent Points</a:t>
            </a:r>
          </a:p>
        </p:txBody>
      </p:sp>
    </p:spTree>
    <p:extLst>
      <p:ext uri="{BB962C8B-B14F-4D97-AF65-F5344CB8AC3E}">
        <p14:creationId xmlns:p14="http://schemas.microsoft.com/office/powerpoint/2010/main" val="2928830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26"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horzBrick">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0" y="164671"/>
            <a:ext cx="10669998" cy="889203"/>
          </a:xfrm>
          <a:gradFill>
            <a:gsLst>
              <a:gs pos="12000">
                <a:srgbClr val="FF00FF"/>
              </a:gs>
              <a:gs pos="56000">
                <a:srgbClr val="00B0F0"/>
              </a:gs>
              <a:gs pos="80000">
                <a:srgbClr val="FFFF00"/>
              </a:gs>
            </a:gsLst>
            <a:lin ang="5400000" scaled="1"/>
          </a:gradFill>
          <a:scene3d>
            <a:camera prst="orthographicFront"/>
            <a:lightRig rig="threePt" dir="t"/>
          </a:scene3d>
          <a:sp3d>
            <a:bevelT w="165100" prst="coolSlant"/>
          </a:sp3d>
        </p:spPr>
        <p:txBody>
          <a:bodyPr anchor="ctr">
            <a:normAutofit fontScale="90000"/>
            <a:sp3d extrusionH="57150">
              <a:bevelT w="38100" h="38100"/>
            </a:sp3d>
          </a:bodyPr>
          <a:lstStyle/>
          <a:p>
            <a:pPr algn="ctr"/>
            <a:r>
              <a:rPr lang="en-US" dirty="0" smtClean="0">
                <a:ln>
                  <a:solidFill>
                    <a:schemeClr val="bg1"/>
                  </a:solidFill>
                </a:ln>
                <a:solidFill>
                  <a:schemeClr val="accent2"/>
                </a:solidFill>
              </a:rPr>
              <a:t>The Mechanics of the lunar calendar!</a:t>
            </a:r>
            <a:endParaRPr lang="en-US" dirty="0">
              <a:ln>
                <a:solidFill>
                  <a:schemeClr val="bg1"/>
                </a:solidFill>
              </a:ln>
              <a:solidFill>
                <a:schemeClr val="accent2"/>
              </a:solidFill>
            </a:endParaRPr>
          </a:p>
        </p:txBody>
      </p:sp>
      <p:sp>
        <p:nvSpPr>
          <p:cNvPr id="3" name="Content Placeholder 2"/>
          <p:cNvSpPr>
            <a:spLocks noGrp="1"/>
          </p:cNvSpPr>
          <p:nvPr>
            <p:ph idx="1"/>
          </p:nvPr>
        </p:nvSpPr>
        <p:spPr>
          <a:xfrm>
            <a:off x="972458" y="1219201"/>
            <a:ext cx="10660100" cy="5502274"/>
          </a:xfrm>
          <a:solidFill>
            <a:schemeClr val="bg1">
              <a:lumMod val="95000"/>
            </a:schemeClr>
          </a:solidFill>
          <a:scene3d>
            <a:camera prst="orthographicFront"/>
            <a:lightRig rig="threePt" dir="t"/>
          </a:scene3d>
          <a:sp3d>
            <a:bevelT w="152400" h="50800" prst="softRound"/>
          </a:sp3d>
        </p:spPr>
        <p:txBody>
          <a:bodyPr anchor="t">
            <a:normAutofit/>
            <a:sp3d extrusionH="57150">
              <a:bevelT w="38100" h="38100"/>
            </a:sp3d>
          </a:bodyPr>
          <a:lstStyle/>
          <a:p>
            <a:r>
              <a:rPr lang="en-US" sz="2800" u="sng" dirty="0" smtClean="0">
                <a:solidFill>
                  <a:schemeClr val="tx1"/>
                </a:solidFill>
              </a:rPr>
              <a:t>For the very basics</a:t>
            </a:r>
            <a:r>
              <a:rPr lang="en-US" sz="2800" dirty="0">
                <a:solidFill>
                  <a:schemeClr val="tx1"/>
                </a:solidFill>
              </a:rPr>
              <a:t>;</a:t>
            </a:r>
            <a:r>
              <a:rPr lang="en-US" sz="2800" dirty="0" smtClean="0">
                <a:solidFill>
                  <a:schemeClr val="tx1"/>
                </a:solidFill>
              </a:rPr>
              <a:t> the dates are as such:  </a:t>
            </a:r>
          </a:p>
          <a:p>
            <a:r>
              <a:rPr lang="en-US" sz="2800" dirty="0" smtClean="0">
                <a:solidFill>
                  <a:srgbClr val="FF0000"/>
                </a:solidFill>
              </a:rPr>
              <a:t>1</a:t>
            </a:r>
            <a:r>
              <a:rPr lang="en-US" sz="2800" baseline="30000" dirty="0" smtClean="0">
                <a:solidFill>
                  <a:srgbClr val="FF0000"/>
                </a:solidFill>
              </a:rPr>
              <a:t>st</a:t>
            </a:r>
            <a:r>
              <a:rPr lang="en-US" sz="2800" dirty="0" smtClean="0">
                <a:solidFill>
                  <a:schemeClr val="tx1"/>
                </a:solidFill>
              </a:rPr>
              <a:t> day of the month – not counted </a:t>
            </a:r>
            <a:r>
              <a:rPr lang="en-US" sz="2800" dirty="0" smtClean="0">
                <a:solidFill>
                  <a:schemeClr val="accent5">
                    <a:lumMod val="75000"/>
                  </a:schemeClr>
                </a:solidFill>
              </a:rPr>
              <a:t>[by some]</a:t>
            </a:r>
            <a:r>
              <a:rPr lang="en-US" sz="2800" dirty="0" smtClean="0">
                <a:solidFill>
                  <a:schemeClr val="tx1"/>
                </a:solidFill>
              </a:rPr>
              <a:t>, but is a “Special day.” </a:t>
            </a:r>
          </a:p>
          <a:p>
            <a:r>
              <a:rPr lang="en-US" sz="2800" dirty="0" smtClean="0">
                <a:solidFill>
                  <a:srgbClr val="FF0000"/>
                </a:solidFill>
              </a:rPr>
              <a:t>2</a:t>
            </a:r>
            <a:r>
              <a:rPr lang="en-US" sz="2800" baseline="30000" dirty="0" smtClean="0">
                <a:solidFill>
                  <a:srgbClr val="FF0000"/>
                </a:solidFill>
              </a:rPr>
              <a:t>nd</a:t>
            </a:r>
            <a:r>
              <a:rPr lang="en-US" sz="2800" dirty="0" smtClean="0">
                <a:solidFill>
                  <a:schemeClr val="tx1"/>
                </a:solidFill>
              </a:rPr>
              <a:t> day of the month IS ALWAYS the </a:t>
            </a:r>
            <a:r>
              <a:rPr lang="en-US" sz="2800" dirty="0" smtClean="0">
                <a:solidFill>
                  <a:srgbClr val="FF0000"/>
                </a:solidFill>
              </a:rPr>
              <a:t>1</a:t>
            </a:r>
            <a:r>
              <a:rPr lang="en-US" sz="2800" baseline="30000" dirty="0" smtClean="0">
                <a:solidFill>
                  <a:srgbClr val="FF0000"/>
                </a:solidFill>
              </a:rPr>
              <a:t>st</a:t>
            </a:r>
            <a:r>
              <a:rPr lang="en-US" sz="2800" dirty="0" smtClean="0">
                <a:solidFill>
                  <a:schemeClr val="tx1"/>
                </a:solidFill>
              </a:rPr>
              <a:t> day of the lunar week which begins the weekly count of 1-7!</a:t>
            </a:r>
          </a:p>
          <a:p>
            <a:r>
              <a:rPr lang="en-US" sz="2800" dirty="0" smtClean="0">
                <a:solidFill>
                  <a:srgbClr val="FF0000"/>
                </a:solidFill>
              </a:rPr>
              <a:t>8</a:t>
            </a:r>
            <a:r>
              <a:rPr lang="en-US" sz="2800" baseline="30000" dirty="0" smtClean="0">
                <a:solidFill>
                  <a:srgbClr val="FF0000"/>
                </a:solidFill>
              </a:rPr>
              <a:t>th</a:t>
            </a:r>
            <a:r>
              <a:rPr lang="en-US" sz="2800" dirty="0" smtClean="0">
                <a:solidFill>
                  <a:schemeClr val="tx1"/>
                </a:solidFill>
              </a:rPr>
              <a:t> day of the month is a Sabbath.  Consequently, the </a:t>
            </a:r>
            <a:r>
              <a:rPr lang="en-US" sz="2800" dirty="0" smtClean="0">
                <a:solidFill>
                  <a:srgbClr val="FF0000"/>
                </a:solidFill>
              </a:rPr>
              <a:t>15</a:t>
            </a:r>
            <a:r>
              <a:rPr lang="en-US" sz="2800" baseline="30000" dirty="0" smtClean="0">
                <a:solidFill>
                  <a:srgbClr val="FF0000"/>
                </a:solidFill>
              </a:rPr>
              <a:t>th</a:t>
            </a:r>
            <a:r>
              <a:rPr lang="en-US" sz="2800" dirty="0" smtClean="0">
                <a:solidFill>
                  <a:srgbClr val="FF0000"/>
                </a:solidFill>
              </a:rPr>
              <a:t> , 22</a:t>
            </a:r>
            <a:r>
              <a:rPr lang="en-US" sz="2800" baseline="30000" dirty="0" smtClean="0">
                <a:solidFill>
                  <a:srgbClr val="FF0000"/>
                </a:solidFill>
              </a:rPr>
              <a:t>nd</a:t>
            </a:r>
            <a:r>
              <a:rPr lang="en-US" sz="2800" dirty="0" smtClean="0">
                <a:solidFill>
                  <a:srgbClr val="FF0000"/>
                </a:solidFill>
              </a:rPr>
              <a:t>, </a:t>
            </a:r>
            <a:r>
              <a:rPr lang="en-US" sz="2800" dirty="0" smtClean="0">
                <a:solidFill>
                  <a:schemeClr val="tx1"/>
                </a:solidFill>
              </a:rPr>
              <a:t>and </a:t>
            </a:r>
            <a:r>
              <a:rPr lang="en-US" sz="2800" dirty="0" smtClean="0">
                <a:solidFill>
                  <a:srgbClr val="FF0000"/>
                </a:solidFill>
              </a:rPr>
              <a:t>29</a:t>
            </a:r>
            <a:r>
              <a:rPr lang="en-US" sz="2800" baseline="30000" dirty="0" smtClean="0">
                <a:solidFill>
                  <a:srgbClr val="FF0000"/>
                </a:solidFill>
              </a:rPr>
              <a:t>th</a:t>
            </a:r>
            <a:r>
              <a:rPr lang="en-US" sz="2800" dirty="0" smtClean="0">
                <a:solidFill>
                  <a:schemeClr val="tx1"/>
                </a:solidFill>
              </a:rPr>
              <a:t> are also considered “weekly Sabbaths.” </a:t>
            </a:r>
          </a:p>
          <a:p>
            <a:r>
              <a:rPr lang="en-US" sz="2800" dirty="0" smtClean="0">
                <a:solidFill>
                  <a:schemeClr val="tx1"/>
                </a:solidFill>
              </a:rPr>
              <a:t>The </a:t>
            </a:r>
            <a:r>
              <a:rPr lang="en-US" sz="2800" dirty="0" smtClean="0">
                <a:solidFill>
                  <a:srgbClr val="FF0000"/>
                </a:solidFill>
              </a:rPr>
              <a:t>30</a:t>
            </a:r>
            <a:r>
              <a:rPr lang="en-US" sz="2800" baseline="30000" dirty="0" smtClean="0">
                <a:solidFill>
                  <a:srgbClr val="FF0000"/>
                </a:solidFill>
              </a:rPr>
              <a:t>th</a:t>
            </a:r>
            <a:r>
              <a:rPr lang="en-US" sz="2800" dirty="0" smtClean="0">
                <a:solidFill>
                  <a:srgbClr val="FF0000"/>
                </a:solidFill>
              </a:rPr>
              <a:t> </a:t>
            </a:r>
            <a:r>
              <a:rPr lang="en-US" sz="2800" dirty="0" smtClean="0">
                <a:solidFill>
                  <a:schemeClr val="tx1"/>
                </a:solidFill>
              </a:rPr>
              <a:t>day (if, and when, there is one in the lunar based calendar) – </a:t>
            </a:r>
            <a:br>
              <a:rPr lang="en-US" sz="2800" dirty="0" smtClean="0">
                <a:solidFill>
                  <a:schemeClr val="tx1"/>
                </a:solidFill>
              </a:rPr>
            </a:br>
            <a:r>
              <a:rPr lang="en-US" sz="2800" dirty="0" smtClean="0">
                <a:solidFill>
                  <a:schemeClr val="tx1"/>
                </a:solidFill>
              </a:rPr>
              <a:t>is </a:t>
            </a:r>
            <a:r>
              <a:rPr lang="en-US" sz="2800" dirty="0" smtClean="0">
                <a:solidFill>
                  <a:srgbClr val="FF0000"/>
                </a:solidFill>
              </a:rPr>
              <a:t>not counted. </a:t>
            </a:r>
          </a:p>
          <a:p>
            <a:r>
              <a:rPr lang="en-US" sz="2800" dirty="0" smtClean="0">
                <a:solidFill>
                  <a:schemeClr val="tx1"/>
                </a:solidFill>
              </a:rPr>
              <a:t>The month and the week then both reset, and restart anew, </a:t>
            </a:r>
            <a:br>
              <a:rPr lang="en-US" sz="2800" dirty="0" smtClean="0">
                <a:solidFill>
                  <a:schemeClr val="tx1"/>
                </a:solidFill>
              </a:rPr>
            </a:br>
            <a:r>
              <a:rPr lang="en-US" sz="2800" dirty="0" smtClean="0">
                <a:solidFill>
                  <a:schemeClr val="tx1"/>
                </a:solidFill>
              </a:rPr>
              <a:t>with the weekly count starting on the 2</a:t>
            </a:r>
            <a:r>
              <a:rPr lang="en-US" sz="2800" baseline="30000" dirty="0" smtClean="0">
                <a:solidFill>
                  <a:schemeClr val="tx1"/>
                </a:solidFill>
              </a:rPr>
              <a:t>nd</a:t>
            </a:r>
            <a:r>
              <a:rPr lang="en-US" sz="2800" dirty="0" smtClean="0">
                <a:solidFill>
                  <a:schemeClr val="tx1"/>
                </a:solidFill>
              </a:rPr>
              <a:t> day of the month.</a:t>
            </a:r>
            <a:endParaRPr lang="en-US" sz="2800" dirty="0">
              <a:solidFill>
                <a:schemeClr val="tx1"/>
              </a:solidFill>
            </a:endParaRPr>
          </a:p>
        </p:txBody>
      </p:sp>
      <p:sp>
        <p:nvSpPr>
          <p:cNvPr id="4" name="Slide Number Placeholder 3"/>
          <p:cNvSpPr>
            <a:spLocks noGrp="1"/>
          </p:cNvSpPr>
          <p:nvPr>
            <p:ph type="sldNum" sz="quarter" idx="12"/>
          </p:nvPr>
        </p:nvSpPr>
        <p:spPr>
          <a:xfrm>
            <a:off x="11279889" y="6375679"/>
            <a:ext cx="355600" cy="345796"/>
          </a:xfrm>
        </p:spPr>
        <p:txBody>
          <a:bodyPr/>
          <a:lstStyle/>
          <a:p>
            <a:fld id="{71766878-3199-4EAB-94E7-2D6D11070E14}" type="slidenum">
              <a:rPr lang="en-US" sz="1400" b="1" smtClean="0">
                <a:solidFill>
                  <a:schemeClr val="tx1"/>
                </a:solidFill>
              </a:rPr>
              <a:t>7</a:t>
            </a:fld>
            <a:endParaRPr lang="en-US" sz="1400" b="1" dirty="0">
              <a:solidFill>
                <a:schemeClr val="tx1"/>
              </a:solidFill>
            </a:endParaRPr>
          </a:p>
        </p:txBody>
      </p:sp>
    </p:spTree>
    <p:extLst>
      <p:ext uri="{BB962C8B-B14F-4D97-AF65-F5344CB8AC3E}">
        <p14:creationId xmlns:p14="http://schemas.microsoft.com/office/powerpoint/2010/main" val="286317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18849" y="6512204"/>
            <a:ext cx="2819399" cy="345796"/>
          </a:xfrm>
        </p:spPr>
        <p:txBody>
          <a:bodyPr/>
          <a:lstStyle/>
          <a:p>
            <a:fld id="{71766878-3199-4EAB-94E7-2D6D11070E14}" type="slidenum">
              <a:rPr lang="en-US" b="1" smtClean="0">
                <a:solidFill>
                  <a:schemeClr val="tx1"/>
                </a:solidFill>
              </a:rPr>
              <a:t>70</a:t>
            </a:fld>
            <a:endParaRPr lang="en-US" b="1" dirty="0">
              <a:solidFill>
                <a:schemeClr val="tx1"/>
              </a:solidFill>
            </a:endParaRPr>
          </a:p>
        </p:txBody>
      </p:sp>
      <p:sp>
        <p:nvSpPr>
          <p:cNvPr id="9" name="Title 1"/>
          <p:cNvSpPr>
            <a:spLocks noGrp="1"/>
          </p:cNvSpPr>
          <p:nvPr>
            <p:ph type="title"/>
          </p:nvPr>
        </p:nvSpPr>
        <p:spPr>
          <a:xfrm>
            <a:off x="1271977" y="310132"/>
            <a:ext cx="10199588" cy="725198"/>
          </a:xfr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glow rad="127000">
              <a:srgbClr val="00B0F0"/>
            </a:glow>
          </a:effectLst>
          <a:scene3d>
            <a:camera prst="orthographicFront"/>
            <a:lightRig rig="threePt" dir="t"/>
          </a:scene3d>
          <a:sp3d>
            <a:bevelT w="152400" h="50800" prst="softRound"/>
          </a:sp3d>
        </p:spPr>
        <p:txBody>
          <a:bodyPr anchor="ctr">
            <a:normAutofit/>
            <a:sp3d extrusionH="57150">
              <a:bevelT w="82550" h="38100" prst="coolSlant"/>
            </a:sp3d>
          </a:bodyPr>
          <a:lstStyle/>
          <a:p>
            <a:pPr algn="ctr"/>
            <a:r>
              <a:rPr lang="en-US" sz="4400" spc="300" dirty="0" smtClean="0">
                <a:ln w="19050">
                  <a:solidFill>
                    <a:sysClr val="windowText" lastClr="000000"/>
                  </a:solidFill>
                </a:ln>
                <a:solidFill>
                  <a:srgbClr val="0000CC"/>
                </a:solidFill>
                <a:latin typeface="Arial Rounded MT Bold" pitchFamily="34" charset="0"/>
              </a:rPr>
              <a:t>Discerning  </a:t>
            </a:r>
            <a:r>
              <a:rPr lang="en-US" sz="4400" spc="300" dirty="0" err="1" smtClean="0">
                <a:ln w="19050">
                  <a:solidFill>
                    <a:sysClr val="windowText" lastClr="000000"/>
                  </a:solidFill>
                </a:ln>
                <a:solidFill>
                  <a:srgbClr val="0000CC"/>
                </a:solidFill>
                <a:latin typeface="Arial Rounded MT Bold" pitchFamily="34" charset="0"/>
              </a:rPr>
              <a:t>david’s</a:t>
            </a:r>
            <a:r>
              <a:rPr lang="en-US" sz="4400" spc="300" dirty="0" smtClean="0">
                <a:ln w="19050">
                  <a:solidFill>
                    <a:sysClr val="windowText" lastClr="000000"/>
                  </a:solidFill>
                </a:ln>
                <a:solidFill>
                  <a:srgbClr val="0000CC"/>
                </a:solidFill>
                <a:latin typeface="Arial Rounded MT Bold" pitchFamily="34" charset="0"/>
              </a:rPr>
              <a:t>  week</a:t>
            </a:r>
            <a:endParaRPr lang="en-US" sz="4400" spc="300" dirty="0">
              <a:ln w="19050">
                <a:solidFill>
                  <a:sysClr val="windowText" lastClr="000000"/>
                </a:solidFill>
              </a:ln>
              <a:solidFill>
                <a:srgbClr val="0000CC"/>
              </a:solidFill>
              <a:latin typeface="Arial Rounded MT Bold" pitchFamily="34" charset="0"/>
            </a:endParaRPr>
          </a:p>
        </p:txBody>
      </p:sp>
      <p:sp>
        <p:nvSpPr>
          <p:cNvPr id="13" name="Content Placeholder 2"/>
          <p:cNvSpPr>
            <a:spLocks noGrp="1"/>
          </p:cNvSpPr>
          <p:nvPr>
            <p:ph idx="1"/>
          </p:nvPr>
        </p:nvSpPr>
        <p:spPr>
          <a:xfrm>
            <a:off x="1067620" y="1134396"/>
            <a:ext cx="10865300" cy="5571204"/>
          </a:xfrm>
          <a:noFill/>
        </p:spPr>
        <p:txBody>
          <a:bodyPr lIns="182880" tIns="182880">
            <a:normAutofit/>
            <a:scene3d>
              <a:camera prst="orthographicFront"/>
              <a:lightRig rig="threePt" dir="t"/>
            </a:scene3d>
            <a:sp3d extrusionH="57150">
              <a:bevelT w="38100" h="38100"/>
            </a:sp3d>
          </a:bodyPr>
          <a:lstStyle/>
          <a:p>
            <a:pPr marL="742950" indent="-742950">
              <a:lnSpc>
                <a:spcPct val="100000"/>
              </a:lnSpc>
              <a:spcBef>
                <a:spcPts val="0"/>
              </a:spcBef>
              <a:spcAft>
                <a:spcPts val="1800"/>
              </a:spcAft>
              <a:buAutoNum type="arabicPeriod"/>
            </a:pPr>
            <a:r>
              <a:rPr lang="en-US" sz="4700" dirty="0" smtClean="0">
                <a:ln w="3175">
                  <a:noFill/>
                </a:ln>
                <a:solidFill>
                  <a:srgbClr val="FF6600"/>
                </a:solidFill>
                <a:effectLst/>
              </a:rPr>
              <a:t>Since the shewbread is always exchanged upon the </a:t>
            </a:r>
            <a:r>
              <a:rPr lang="en-US" sz="4700" b="1" dirty="0" smtClean="0">
                <a:ln w="3175">
                  <a:noFill/>
                </a:ln>
                <a:solidFill>
                  <a:srgbClr val="0000CC"/>
                </a:solidFill>
                <a:effectLst>
                  <a:glow rad="203200">
                    <a:srgbClr val="FF6600"/>
                  </a:glow>
                </a:effectLst>
              </a:rPr>
              <a:t>7</a:t>
            </a:r>
            <a:r>
              <a:rPr lang="en-US" sz="4700" b="1" baseline="30000" dirty="0" smtClean="0">
                <a:ln w="3175">
                  <a:noFill/>
                </a:ln>
                <a:solidFill>
                  <a:srgbClr val="0000CC"/>
                </a:solidFill>
                <a:effectLst>
                  <a:glow rad="203200">
                    <a:srgbClr val="FF6600"/>
                  </a:glow>
                </a:effectLst>
              </a:rPr>
              <a:t>th</a:t>
            </a:r>
            <a:r>
              <a:rPr lang="en-US" sz="4700" b="1" dirty="0" smtClean="0">
                <a:ln w="3175">
                  <a:noFill/>
                </a:ln>
                <a:solidFill>
                  <a:srgbClr val="0000CC"/>
                </a:solidFill>
                <a:effectLst>
                  <a:glow rad="203200">
                    <a:srgbClr val="FF6600"/>
                  </a:glow>
                </a:effectLst>
              </a:rPr>
              <a:t> Day Sabbath, </a:t>
            </a:r>
            <a:r>
              <a:rPr lang="en-US" sz="4700" dirty="0" smtClean="0">
                <a:ln w="3175">
                  <a:noFill/>
                </a:ln>
                <a:solidFill>
                  <a:srgbClr val="FF6600"/>
                </a:solidFill>
                <a:effectLst/>
              </a:rPr>
              <a:t>upon</a:t>
            </a:r>
            <a:r>
              <a:rPr lang="en-US" sz="4700" b="1" dirty="0" smtClean="0">
                <a:ln w="3175">
                  <a:noFill/>
                </a:ln>
                <a:solidFill>
                  <a:srgbClr val="0000CC"/>
                </a:solidFill>
                <a:effectLst>
                  <a:glow rad="203200">
                    <a:srgbClr val="FF6600"/>
                  </a:glow>
                </a:effectLst>
              </a:rPr>
              <a:t> </a:t>
            </a:r>
            <a:r>
              <a:rPr lang="en-US" sz="4700" dirty="0" smtClean="0">
                <a:ln w="3175">
                  <a:noFill/>
                </a:ln>
                <a:solidFill>
                  <a:srgbClr val="FF6600"/>
                </a:solidFill>
                <a:effectLst/>
              </a:rPr>
              <a:t>which “day of the week” was the 6</a:t>
            </a:r>
            <a:r>
              <a:rPr lang="en-US" sz="4700" baseline="30000" dirty="0" smtClean="0">
                <a:ln w="3175">
                  <a:noFill/>
                </a:ln>
                <a:solidFill>
                  <a:srgbClr val="FF6600"/>
                </a:solidFill>
                <a:effectLst/>
              </a:rPr>
              <a:t>th</a:t>
            </a:r>
            <a:r>
              <a:rPr lang="en-US" sz="4700" dirty="0" smtClean="0">
                <a:ln w="3175">
                  <a:noFill/>
                </a:ln>
                <a:solidFill>
                  <a:srgbClr val="FF6600"/>
                </a:solidFill>
                <a:effectLst/>
              </a:rPr>
              <a:t> cycle of the month in this account? </a:t>
            </a:r>
            <a:endParaRPr lang="en-US" sz="4700" b="1" dirty="0" smtClean="0">
              <a:ln w="3175">
                <a:noFill/>
              </a:ln>
              <a:solidFill>
                <a:srgbClr val="FF6600"/>
              </a:solidFill>
              <a:effectLst/>
            </a:endParaRPr>
          </a:p>
          <a:p>
            <a:pPr marL="742950" indent="-742950">
              <a:buAutoNum type="arabicPeriod"/>
            </a:pPr>
            <a:r>
              <a:rPr lang="en-US" sz="4200" b="1" dirty="0" smtClean="0">
                <a:ln w="3175">
                  <a:noFill/>
                </a:ln>
                <a:solidFill>
                  <a:srgbClr val="FF0066"/>
                </a:solidFill>
                <a:effectLst>
                  <a:glow rad="228600">
                    <a:schemeClr val="accent1">
                      <a:satMod val="175000"/>
                      <a:alpha val="89000"/>
                    </a:schemeClr>
                  </a:glow>
                </a:effectLst>
              </a:rPr>
              <a:t>Answer:   </a:t>
            </a:r>
            <a:r>
              <a:rPr lang="en-US" sz="4200" b="1" dirty="0" smtClean="0">
                <a:ln w="3175">
                  <a:noFill/>
                </a:ln>
                <a:solidFill>
                  <a:srgbClr val="FF6600"/>
                </a:solidFill>
                <a:effectLst>
                  <a:glow rad="228600">
                    <a:schemeClr val="accent1">
                      <a:satMod val="175000"/>
                      <a:alpha val="89000"/>
                    </a:schemeClr>
                  </a:glow>
                </a:effectLst>
              </a:rPr>
              <a:t>The 6</a:t>
            </a:r>
            <a:r>
              <a:rPr lang="en-US" sz="4200" b="1" baseline="30000" dirty="0" smtClean="0">
                <a:ln w="3175">
                  <a:noFill/>
                </a:ln>
                <a:solidFill>
                  <a:srgbClr val="FF6600"/>
                </a:solidFill>
                <a:effectLst>
                  <a:glow rad="228600">
                    <a:schemeClr val="accent1">
                      <a:satMod val="175000"/>
                      <a:alpha val="89000"/>
                    </a:schemeClr>
                  </a:glow>
                </a:effectLst>
              </a:rPr>
              <a:t>th</a:t>
            </a:r>
            <a:r>
              <a:rPr lang="en-US" sz="4200" b="1" dirty="0" smtClean="0">
                <a:ln w="3175">
                  <a:noFill/>
                </a:ln>
                <a:solidFill>
                  <a:srgbClr val="FF6600"/>
                </a:solidFill>
                <a:effectLst>
                  <a:glow rad="228600">
                    <a:schemeClr val="accent1">
                      <a:satMod val="175000"/>
                      <a:alpha val="89000"/>
                    </a:schemeClr>
                  </a:glow>
                </a:effectLst>
              </a:rPr>
              <a:t> cycle of the month was the</a:t>
            </a:r>
            <a:r>
              <a:rPr lang="en-US" sz="4200" b="1" dirty="0" smtClean="0">
                <a:ln w="3175">
                  <a:noFill/>
                </a:ln>
                <a:solidFill>
                  <a:schemeClr val="accent4">
                    <a:lumMod val="20000"/>
                    <a:lumOff val="80000"/>
                  </a:schemeClr>
                </a:solidFill>
                <a:effectLst>
                  <a:glow rad="228600">
                    <a:schemeClr val="accent1">
                      <a:satMod val="175000"/>
                      <a:alpha val="89000"/>
                    </a:schemeClr>
                  </a:glow>
                </a:effectLst>
              </a:rPr>
              <a:t> </a:t>
            </a:r>
            <a:r>
              <a:rPr lang="en-US" sz="4200" b="1" dirty="0" smtClean="0">
                <a:ln w="3175">
                  <a:noFill/>
                </a:ln>
                <a:solidFill>
                  <a:srgbClr val="CC0099"/>
                </a:solidFill>
                <a:effectLst>
                  <a:glow rad="228600">
                    <a:schemeClr val="accent1">
                      <a:satMod val="175000"/>
                      <a:alpha val="89000"/>
                    </a:schemeClr>
                  </a:glow>
                </a:effectLst>
              </a:rPr>
              <a:t>7</a:t>
            </a:r>
            <a:r>
              <a:rPr lang="en-US" sz="1400" b="1" dirty="0" smtClean="0">
                <a:ln w="3175">
                  <a:noFill/>
                </a:ln>
                <a:solidFill>
                  <a:srgbClr val="CC0099"/>
                </a:solidFill>
                <a:effectLst>
                  <a:glow rad="228600">
                    <a:schemeClr val="accent1">
                      <a:satMod val="175000"/>
                      <a:alpha val="89000"/>
                    </a:schemeClr>
                  </a:glow>
                </a:effectLst>
              </a:rPr>
              <a:t> </a:t>
            </a:r>
            <a:r>
              <a:rPr lang="en-US" sz="4200" b="1" baseline="30000" dirty="0" err="1" smtClean="0">
                <a:ln w="3175">
                  <a:noFill/>
                </a:ln>
                <a:solidFill>
                  <a:srgbClr val="CC0099"/>
                </a:solidFill>
                <a:effectLst>
                  <a:glow rad="228600">
                    <a:schemeClr val="accent1">
                      <a:satMod val="175000"/>
                      <a:alpha val="89000"/>
                    </a:schemeClr>
                  </a:glow>
                </a:effectLst>
              </a:rPr>
              <a:t>th</a:t>
            </a:r>
            <a:r>
              <a:rPr lang="en-US" sz="4200" b="1" dirty="0" smtClean="0">
                <a:ln w="3175">
                  <a:noFill/>
                </a:ln>
                <a:solidFill>
                  <a:srgbClr val="CC0099"/>
                </a:solidFill>
                <a:effectLst>
                  <a:glow rad="228600">
                    <a:schemeClr val="accent1">
                      <a:satMod val="175000"/>
                      <a:alpha val="89000"/>
                    </a:schemeClr>
                  </a:glow>
                </a:effectLst>
              </a:rPr>
              <a:t> Day Sabbath!</a:t>
            </a:r>
            <a:endParaRPr lang="en-US" sz="4200" b="1" dirty="0">
              <a:ln w="3175">
                <a:noFill/>
              </a:ln>
              <a:solidFill>
                <a:srgbClr val="CC0099"/>
              </a:solidFill>
              <a:effectLst>
                <a:glow rad="228600">
                  <a:schemeClr val="accent1">
                    <a:satMod val="175000"/>
                    <a:alpha val="89000"/>
                  </a:schemeClr>
                </a:glow>
              </a:effectLst>
            </a:endParaRPr>
          </a:p>
        </p:txBody>
      </p:sp>
      <p:sp>
        <p:nvSpPr>
          <p:cNvPr id="15" name="Explosion 1 14"/>
          <p:cNvSpPr/>
          <p:nvPr/>
        </p:nvSpPr>
        <p:spPr>
          <a:xfrm>
            <a:off x="9044970" y="5166360"/>
            <a:ext cx="1683990" cy="1544598"/>
          </a:xfrm>
          <a:prstGeom prst="irregularSeal1">
            <a:avLst/>
          </a:prstGeom>
          <a:solidFill>
            <a:srgbClr val="0000CC"/>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66"/>
                </a:solidFill>
              </a:ln>
            </a:endParaRPr>
          </a:p>
        </p:txBody>
      </p:sp>
    </p:spTree>
    <p:extLst>
      <p:ext uri="{BB962C8B-B14F-4D97-AF65-F5344CB8AC3E}">
        <p14:creationId xmlns:p14="http://schemas.microsoft.com/office/powerpoint/2010/main" val="2423193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outVertical)">
                                      <p:cBhvr>
                                        <p:cTn id="7" dur="125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ircle(out)">
                                      <p:cBhvr>
                                        <p:cTn id="12" dur="2000"/>
                                        <p:tgtEl>
                                          <p:spTgt spid="13">
                                            <p:txEl>
                                              <p:pRg st="1" end="1"/>
                                            </p:txEl>
                                          </p:spTgt>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64336" y="6512204"/>
            <a:ext cx="2819399" cy="345796"/>
          </a:xfrm>
        </p:spPr>
        <p:txBody>
          <a:bodyPr/>
          <a:lstStyle/>
          <a:p>
            <a:fld id="{71766878-3199-4EAB-94E7-2D6D11070E14}" type="slidenum">
              <a:rPr lang="en-US" b="1" smtClean="0">
                <a:solidFill>
                  <a:schemeClr val="tx1"/>
                </a:solidFill>
              </a:rPr>
              <a:t>71</a:t>
            </a:fld>
            <a:endParaRPr lang="en-US" b="1" dirty="0">
              <a:solidFill>
                <a:schemeClr val="tx1"/>
              </a:solidFill>
            </a:endParaRPr>
          </a:p>
        </p:txBody>
      </p:sp>
      <p:sp>
        <p:nvSpPr>
          <p:cNvPr id="13" name="Content Placeholder 2"/>
          <p:cNvSpPr>
            <a:spLocks noGrp="1"/>
          </p:cNvSpPr>
          <p:nvPr>
            <p:ph idx="1"/>
          </p:nvPr>
        </p:nvSpPr>
        <p:spPr>
          <a:xfrm>
            <a:off x="1067620" y="1134396"/>
            <a:ext cx="10865300" cy="5571204"/>
          </a:xfrm>
          <a:noFill/>
        </p:spPr>
        <p:txBody>
          <a:bodyPr lIns="182880" tIns="182880">
            <a:normAutofit fontScale="92500"/>
            <a:scene3d>
              <a:camera prst="orthographicFront"/>
              <a:lightRig rig="threePt" dir="t"/>
            </a:scene3d>
            <a:sp3d extrusionH="57150">
              <a:bevelT w="38100" h="38100"/>
            </a:sp3d>
          </a:bodyPr>
          <a:lstStyle/>
          <a:p>
            <a:pPr marL="742950" indent="-742950">
              <a:lnSpc>
                <a:spcPct val="100000"/>
              </a:lnSpc>
              <a:spcBef>
                <a:spcPts val="0"/>
              </a:spcBef>
              <a:spcAft>
                <a:spcPts val="1800"/>
              </a:spcAft>
              <a:buAutoNum type="arabicPeriod"/>
            </a:pPr>
            <a:r>
              <a:rPr lang="en-US" sz="4700" dirty="0" smtClean="0">
                <a:ln w="3175">
                  <a:noFill/>
                </a:ln>
                <a:solidFill>
                  <a:srgbClr val="FF6600"/>
                </a:solidFill>
                <a:effectLst/>
              </a:rPr>
              <a:t>Is it possible that the bread was exchanged on another cycle of the week?</a:t>
            </a:r>
            <a:endParaRPr lang="en-US" sz="4200" b="1" dirty="0">
              <a:ln w="3175">
                <a:noFill/>
              </a:ln>
              <a:solidFill>
                <a:srgbClr val="CC0099"/>
              </a:solidFill>
              <a:effectLst>
                <a:glow rad="228600">
                  <a:schemeClr val="accent1">
                    <a:satMod val="175000"/>
                    <a:alpha val="89000"/>
                  </a:schemeClr>
                </a:glow>
              </a:effectLst>
            </a:endParaRPr>
          </a:p>
          <a:p>
            <a:pPr marL="742950" indent="-742950">
              <a:lnSpc>
                <a:spcPct val="100000"/>
              </a:lnSpc>
              <a:spcBef>
                <a:spcPts val="0"/>
              </a:spcBef>
              <a:spcAft>
                <a:spcPts val="1800"/>
              </a:spcAft>
              <a:buAutoNum type="arabicPeriod"/>
            </a:pPr>
            <a:r>
              <a:rPr lang="en-US" sz="4200" b="1" dirty="0" smtClean="0">
                <a:ln w="3175">
                  <a:noFill/>
                </a:ln>
                <a:solidFill>
                  <a:srgbClr val="CC0099"/>
                </a:solidFill>
                <a:effectLst>
                  <a:glow rad="228600">
                    <a:schemeClr val="accent1">
                      <a:satMod val="175000"/>
                      <a:alpha val="89000"/>
                    </a:schemeClr>
                  </a:glow>
                </a:effectLst>
              </a:rPr>
              <a:t>(Again) - What was the </a:t>
            </a:r>
            <a:r>
              <a:rPr lang="en-US" sz="4200" b="1" dirty="0" err="1" smtClean="0">
                <a:ln w="3175">
                  <a:noFill/>
                </a:ln>
                <a:solidFill>
                  <a:srgbClr val="CC0099"/>
                </a:solidFill>
                <a:effectLst>
                  <a:glow rad="228600">
                    <a:schemeClr val="accent1">
                      <a:satMod val="175000"/>
                      <a:alpha val="89000"/>
                    </a:schemeClr>
                  </a:glow>
                </a:effectLst>
              </a:rPr>
              <a:t>Kohen’s</a:t>
            </a:r>
            <a:r>
              <a:rPr lang="en-US" sz="4200" b="1" dirty="0" smtClean="0">
                <a:ln w="3175">
                  <a:noFill/>
                </a:ln>
                <a:solidFill>
                  <a:srgbClr val="CC0099"/>
                </a:solidFill>
                <a:effectLst>
                  <a:glow rad="228600">
                    <a:schemeClr val="accent1">
                      <a:satMod val="175000"/>
                      <a:alpha val="89000"/>
                    </a:schemeClr>
                  </a:glow>
                </a:effectLst>
              </a:rPr>
              <a:t> response to David –</a:t>
            </a:r>
          </a:p>
          <a:p>
            <a:pPr marL="0" indent="0">
              <a:lnSpc>
                <a:spcPct val="100000"/>
              </a:lnSpc>
              <a:spcBef>
                <a:spcPts val="0"/>
              </a:spcBef>
              <a:spcAft>
                <a:spcPts val="1800"/>
              </a:spcAft>
              <a:buNone/>
            </a:pPr>
            <a:r>
              <a:rPr lang="en-US" sz="3600" dirty="0" smtClean="0">
                <a:solidFill>
                  <a:schemeClr val="accent4">
                    <a:lumMod val="75000"/>
                  </a:schemeClr>
                </a:solidFill>
              </a:rPr>
              <a:t>1 Sam 21:6  </a:t>
            </a:r>
            <a:r>
              <a:rPr lang="en-US" sz="3600" u="sng" dirty="0" smtClean="0">
                <a:solidFill>
                  <a:srgbClr val="002060"/>
                </a:solidFill>
              </a:rPr>
              <a:t>So the priest gave him hallowed bread</a:t>
            </a:r>
            <a:r>
              <a:rPr lang="en-US" sz="3600" dirty="0" smtClean="0">
                <a:solidFill>
                  <a:srgbClr val="002060"/>
                </a:solidFill>
              </a:rPr>
              <a:t>; for there was no bread there but the shewbread </a:t>
            </a:r>
            <a:r>
              <a:rPr lang="en-US" sz="3600" dirty="0" smtClean="0">
                <a:ln>
                  <a:solidFill>
                    <a:schemeClr val="tx1"/>
                  </a:solidFill>
                </a:ln>
                <a:solidFill>
                  <a:srgbClr val="002060"/>
                </a:solidFill>
                <a:effectLst>
                  <a:glow rad="127000">
                    <a:srgbClr val="90F1FE"/>
                  </a:glow>
                </a:effectLst>
              </a:rPr>
              <a:t>that was taken away from before [Yahuah] to be replaced by hot bread </a:t>
            </a:r>
            <a:r>
              <a:rPr lang="en-US" sz="3600" u="sng" dirty="0" smtClean="0">
                <a:ln>
                  <a:solidFill>
                    <a:schemeClr val="tx1"/>
                  </a:solidFill>
                </a:ln>
                <a:solidFill>
                  <a:srgbClr val="002060"/>
                </a:solidFill>
                <a:effectLst>
                  <a:glow rad="127000">
                    <a:srgbClr val="90F1FE"/>
                  </a:glow>
                </a:effectLst>
              </a:rPr>
              <a:t>on</a:t>
            </a:r>
            <a:r>
              <a:rPr lang="en-US" sz="3600" dirty="0" smtClean="0">
                <a:ln>
                  <a:solidFill>
                    <a:schemeClr val="tx1"/>
                  </a:solidFill>
                </a:ln>
                <a:solidFill>
                  <a:srgbClr val="002060"/>
                </a:solidFill>
                <a:effectLst>
                  <a:glow rad="127000">
                    <a:srgbClr val="90F1FE"/>
                  </a:glow>
                </a:effectLst>
              </a:rPr>
              <a:t> </a:t>
            </a:r>
            <a:r>
              <a:rPr lang="en-US" sz="4300" u="sng" dirty="0" smtClean="0">
                <a:ln>
                  <a:solidFill>
                    <a:schemeClr val="tx1"/>
                  </a:solidFill>
                </a:ln>
                <a:solidFill>
                  <a:srgbClr val="002060"/>
                </a:solidFill>
                <a:effectLst>
                  <a:glow rad="127000">
                    <a:srgbClr val="90F1FE"/>
                  </a:glow>
                </a:effectLst>
              </a:rPr>
              <a:t>the</a:t>
            </a:r>
            <a:r>
              <a:rPr lang="en-US" sz="3600" dirty="0" smtClean="0">
                <a:ln>
                  <a:solidFill>
                    <a:schemeClr val="tx1"/>
                  </a:solidFill>
                </a:ln>
                <a:solidFill>
                  <a:srgbClr val="002060"/>
                </a:solidFill>
                <a:effectLst>
                  <a:glow rad="127000">
                    <a:srgbClr val="90F1FE"/>
                  </a:glow>
                </a:effectLst>
              </a:rPr>
              <a:t> </a:t>
            </a:r>
            <a:r>
              <a:rPr lang="en-US" sz="3600" u="sng" dirty="0" smtClean="0">
                <a:ln>
                  <a:solidFill>
                    <a:schemeClr val="tx1"/>
                  </a:solidFill>
                </a:ln>
                <a:solidFill>
                  <a:srgbClr val="002060"/>
                </a:solidFill>
                <a:effectLst>
                  <a:glow rad="127000">
                    <a:srgbClr val="90F1FE"/>
                  </a:glow>
                </a:effectLst>
              </a:rPr>
              <a:t>day</a:t>
            </a:r>
            <a:r>
              <a:rPr lang="en-US" sz="3600" dirty="0" smtClean="0">
                <a:ln>
                  <a:solidFill>
                    <a:schemeClr val="tx1"/>
                  </a:solidFill>
                </a:ln>
                <a:solidFill>
                  <a:srgbClr val="002060"/>
                </a:solidFill>
                <a:effectLst>
                  <a:glow rad="127000">
                    <a:srgbClr val="90F1FE"/>
                  </a:glow>
                </a:effectLst>
              </a:rPr>
              <a:t> when it was taken away.</a:t>
            </a:r>
            <a:r>
              <a:rPr lang="en-US" sz="3600" dirty="0" smtClean="0">
                <a:solidFill>
                  <a:srgbClr val="002060"/>
                </a:solidFill>
              </a:rPr>
              <a:t>    </a:t>
            </a:r>
            <a:r>
              <a:rPr lang="en-US" sz="2600" dirty="0" smtClean="0">
                <a:solidFill>
                  <a:schemeClr val="tx1"/>
                </a:solidFill>
              </a:rPr>
              <a:t>(Eastern Bible derived from the </a:t>
            </a:r>
            <a:r>
              <a:rPr lang="en-US" sz="2600" dirty="0" err="1" smtClean="0">
                <a:solidFill>
                  <a:schemeClr val="tx1"/>
                </a:solidFill>
              </a:rPr>
              <a:t>Peshitta</a:t>
            </a:r>
            <a:r>
              <a:rPr lang="en-US" sz="2600" dirty="0" smtClean="0">
                <a:solidFill>
                  <a:schemeClr val="tx1"/>
                </a:solidFill>
              </a:rPr>
              <a:t>.)</a:t>
            </a:r>
            <a:r>
              <a:rPr lang="en-US" sz="2600" b="1" dirty="0" smtClean="0">
                <a:ln w="3175">
                  <a:noFill/>
                </a:ln>
                <a:solidFill>
                  <a:schemeClr val="tx1"/>
                </a:solidFill>
                <a:effectLst>
                  <a:glow rad="228600">
                    <a:schemeClr val="accent1">
                      <a:satMod val="175000"/>
                      <a:alpha val="89000"/>
                    </a:schemeClr>
                  </a:glow>
                </a:effectLst>
              </a:rPr>
              <a:t>  </a:t>
            </a:r>
            <a:endParaRPr lang="en-US" sz="2600" b="1" dirty="0">
              <a:ln w="3175">
                <a:noFill/>
              </a:ln>
              <a:solidFill>
                <a:schemeClr val="tx1"/>
              </a:solidFill>
              <a:effectLst>
                <a:glow rad="228600">
                  <a:schemeClr val="accent1">
                    <a:satMod val="175000"/>
                    <a:alpha val="89000"/>
                  </a:schemeClr>
                </a:glow>
              </a:effectLst>
            </a:endParaRPr>
          </a:p>
        </p:txBody>
      </p:sp>
      <p:sp>
        <p:nvSpPr>
          <p:cNvPr id="15" name="Explosion 1 14"/>
          <p:cNvSpPr/>
          <p:nvPr/>
        </p:nvSpPr>
        <p:spPr>
          <a:xfrm>
            <a:off x="10474036" y="3420092"/>
            <a:ext cx="1335578" cy="963301"/>
          </a:xfrm>
          <a:prstGeom prst="irregularSeal1">
            <a:avLst/>
          </a:prstGeom>
          <a:solidFill>
            <a:srgbClr val="0000CC"/>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66"/>
                </a:solidFill>
              </a:ln>
            </a:endParaRPr>
          </a:p>
        </p:txBody>
      </p:sp>
      <p:sp>
        <p:nvSpPr>
          <p:cNvPr id="7" name="Title 1"/>
          <p:cNvSpPr>
            <a:spLocks noGrp="1"/>
          </p:cNvSpPr>
          <p:nvPr>
            <p:ph type="title"/>
          </p:nvPr>
        </p:nvSpPr>
        <p:spPr>
          <a:xfrm>
            <a:off x="1271977" y="310132"/>
            <a:ext cx="10199588" cy="725198"/>
          </a:xfr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glow rad="127000">
              <a:srgbClr val="00B0F0"/>
            </a:glow>
          </a:effectLst>
          <a:scene3d>
            <a:camera prst="orthographicFront"/>
            <a:lightRig rig="threePt" dir="t"/>
          </a:scene3d>
          <a:sp3d>
            <a:bevelT w="152400" h="50800" prst="softRound"/>
          </a:sp3d>
        </p:spPr>
        <p:txBody>
          <a:bodyPr anchor="ctr">
            <a:normAutofit/>
            <a:sp3d extrusionH="57150">
              <a:bevelT w="82550" h="38100" prst="coolSlant"/>
            </a:sp3d>
          </a:bodyPr>
          <a:lstStyle/>
          <a:p>
            <a:pPr algn="ctr"/>
            <a:r>
              <a:rPr lang="en-US" sz="4400" spc="300" dirty="0" smtClean="0">
                <a:ln w="19050">
                  <a:solidFill>
                    <a:sysClr val="windowText" lastClr="000000"/>
                  </a:solidFill>
                </a:ln>
                <a:solidFill>
                  <a:srgbClr val="0000CC"/>
                </a:solidFill>
                <a:latin typeface="Arial Rounded MT Bold" pitchFamily="34" charset="0"/>
              </a:rPr>
              <a:t>Discerning  </a:t>
            </a:r>
            <a:r>
              <a:rPr lang="en-US" sz="4400" spc="300" dirty="0" err="1" smtClean="0">
                <a:ln w="19050">
                  <a:solidFill>
                    <a:sysClr val="windowText" lastClr="000000"/>
                  </a:solidFill>
                </a:ln>
                <a:solidFill>
                  <a:srgbClr val="0000CC"/>
                </a:solidFill>
                <a:latin typeface="Arial Rounded MT Bold" pitchFamily="34" charset="0"/>
              </a:rPr>
              <a:t>david’s</a:t>
            </a:r>
            <a:r>
              <a:rPr lang="en-US" sz="4400" spc="300" dirty="0" smtClean="0">
                <a:ln w="19050">
                  <a:solidFill>
                    <a:sysClr val="windowText" lastClr="000000"/>
                  </a:solidFill>
                </a:ln>
                <a:solidFill>
                  <a:srgbClr val="0000CC"/>
                </a:solidFill>
                <a:latin typeface="Arial Rounded MT Bold" pitchFamily="34" charset="0"/>
              </a:rPr>
              <a:t>  week</a:t>
            </a:r>
            <a:endParaRPr lang="en-US" sz="4400" spc="300" dirty="0">
              <a:ln w="19050">
                <a:solidFill>
                  <a:sysClr val="windowText" lastClr="000000"/>
                </a:solidFill>
              </a:ln>
              <a:solidFill>
                <a:srgbClr val="0000CC"/>
              </a:solidFill>
              <a:latin typeface="Arial Rounded MT Bold" pitchFamily="34" charset="0"/>
            </a:endParaRPr>
          </a:p>
        </p:txBody>
      </p:sp>
    </p:spTree>
    <p:extLst>
      <p:ext uri="{BB962C8B-B14F-4D97-AF65-F5344CB8AC3E}">
        <p14:creationId xmlns:p14="http://schemas.microsoft.com/office/powerpoint/2010/main" val="243388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out)">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ircle(out)">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circle(out)">
                                      <p:cBhvr>
                                        <p:cTn id="17" dur="2000"/>
                                        <p:tgtEl>
                                          <p:spTgt spid="13">
                                            <p:txEl>
                                              <p:pRg st="2" end="2"/>
                                            </p:txEl>
                                          </p:spTgt>
                                        </p:tgtEl>
                                      </p:cBhvr>
                                    </p:animEffect>
                                  </p:childTnLst>
                                </p:cTn>
                              </p:par>
                              <p:par>
                                <p:cTn id="18" presetID="26"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58292" y="6512204"/>
            <a:ext cx="2819399" cy="345796"/>
          </a:xfrm>
        </p:spPr>
        <p:txBody>
          <a:bodyPr/>
          <a:lstStyle/>
          <a:p>
            <a:fld id="{71766878-3199-4EAB-94E7-2D6D11070E14}" type="slidenum">
              <a:rPr lang="en-US" b="1" smtClean="0">
                <a:solidFill>
                  <a:schemeClr val="tx1"/>
                </a:solidFill>
              </a:rPr>
              <a:t>72</a:t>
            </a:fld>
            <a:endParaRPr lang="en-US" b="1" dirty="0">
              <a:solidFill>
                <a:schemeClr val="tx1"/>
              </a:solidFill>
            </a:endParaRPr>
          </a:p>
        </p:txBody>
      </p:sp>
      <p:sp>
        <p:nvSpPr>
          <p:cNvPr id="9" name="Title 1"/>
          <p:cNvSpPr>
            <a:spLocks noGrp="1"/>
          </p:cNvSpPr>
          <p:nvPr>
            <p:ph type="title"/>
          </p:nvPr>
        </p:nvSpPr>
        <p:spPr>
          <a:xfrm>
            <a:off x="1253426" y="229782"/>
            <a:ext cx="10280891" cy="484294"/>
          </a:xfr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glow rad="127000">
              <a:srgbClr val="00B0F0"/>
            </a:glow>
          </a:effectLst>
          <a:scene3d>
            <a:camera prst="orthographicFront"/>
            <a:lightRig rig="threePt" dir="t"/>
          </a:scene3d>
          <a:sp3d>
            <a:bevelT/>
          </a:sp3d>
        </p:spPr>
        <p:txBody>
          <a:bodyPr>
            <a:noAutofit/>
            <a:sp3d extrusionH="57150">
              <a:bevelT w="82550" h="38100" prst="coolSlant"/>
            </a:sp3d>
          </a:bodyPr>
          <a:lstStyle/>
          <a:p>
            <a:pPr algn="ctr"/>
            <a:r>
              <a:rPr lang="en-US" sz="3200" dirty="0" smtClean="0">
                <a:ln w="19050">
                  <a:solidFill>
                    <a:schemeClr val="tx2">
                      <a:lumMod val="10000"/>
                      <a:lumOff val="90000"/>
                    </a:schemeClr>
                  </a:solidFill>
                </a:ln>
                <a:solidFill>
                  <a:srgbClr val="0000CC"/>
                </a:solidFill>
                <a:latin typeface="Arial Rounded MT Bold" pitchFamily="34" charset="0"/>
              </a:rPr>
              <a:t>David requests bread from the </a:t>
            </a:r>
            <a:r>
              <a:rPr lang="en-US" sz="3200" dirty="0" err="1" smtClean="0">
                <a:ln w="19050">
                  <a:solidFill>
                    <a:schemeClr val="tx2">
                      <a:lumMod val="10000"/>
                      <a:lumOff val="90000"/>
                    </a:schemeClr>
                  </a:solidFill>
                </a:ln>
                <a:solidFill>
                  <a:srgbClr val="0000CC"/>
                </a:solidFill>
                <a:latin typeface="Arial Rounded MT Bold" pitchFamily="34" charset="0"/>
              </a:rPr>
              <a:t>kohen</a:t>
            </a:r>
            <a:endParaRPr lang="en-US" sz="3200" dirty="0">
              <a:ln w="19050">
                <a:solidFill>
                  <a:schemeClr val="tx2">
                    <a:lumMod val="10000"/>
                    <a:lumOff val="90000"/>
                  </a:schemeClr>
                </a:solidFill>
              </a:ln>
              <a:solidFill>
                <a:srgbClr val="0000CC"/>
              </a:solidFill>
              <a:latin typeface="Arial Rounded MT Bold" pitchFamily="34" charset="0"/>
            </a:endParaRPr>
          </a:p>
        </p:txBody>
      </p:sp>
      <p:sp>
        <p:nvSpPr>
          <p:cNvPr id="8" name="Content Placeholder 2"/>
          <p:cNvSpPr txBox="1">
            <a:spLocks/>
          </p:cNvSpPr>
          <p:nvPr/>
        </p:nvSpPr>
        <p:spPr>
          <a:xfrm>
            <a:off x="997527" y="748145"/>
            <a:ext cx="10792691" cy="6109855"/>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Clr>
                <a:srgbClr val="171312"/>
              </a:buClr>
              <a:buFont typeface="Arial" panose="020B0604020202020204" pitchFamily="34" charset="0"/>
              <a:buNone/>
            </a:pPr>
            <a:r>
              <a:rPr lang="en-US" sz="2600" dirty="0" smtClean="0">
                <a:solidFill>
                  <a:srgbClr val="008080"/>
                </a:solidFill>
                <a:latin typeface="Georgia" panose="02040502050405020303" pitchFamily="18" charset="0"/>
              </a:rPr>
              <a:t>1 Sam 21:3</a:t>
            </a:r>
            <a:r>
              <a:rPr lang="en-US" sz="2600" dirty="0" smtClean="0">
                <a:solidFill>
                  <a:prstClr val="black"/>
                </a:solidFill>
                <a:latin typeface="Georgia" panose="02040502050405020303" pitchFamily="18" charset="0"/>
              </a:rPr>
              <a:t>  </a:t>
            </a:r>
            <a:r>
              <a:rPr lang="en-US" sz="2600" dirty="0" smtClean="0">
                <a:solidFill>
                  <a:srgbClr val="FF6600"/>
                </a:solidFill>
                <a:latin typeface="Georgia" panose="02040502050405020303" pitchFamily="18" charset="0"/>
              </a:rPr>
              <a:t>“And now, what do you have on hand? </a:t>
            </a:r>
            <a:r>
              <a:rPr lang="en-US" sz="2600" b="1" u="sng" dirty="0" smtClean="0">
                <a:solidFill>
                  <a:srgbClr val="009999"/>
                </a:solidFill>
                <a:latin typeface="Georgia" panose="02040502050405020303" pitchFamily="18" charset="0"/>
              </a:rPr>
              <a:t>Give five loaves</a:t>
            </a:r>
            <a:r>
              <a:rPr lang="en-US" sz="2600" dirty="0" smtClean="0">
                <a:solidFill>
                  <a:srgbClr val="FF6600"/>
                </a:solidFill>
                <a:latin typeface="Georgia" panose="02040502050405020303" pitchFamily="18" charset="0"/>
              </a:rPr>
              <a:t> into my hand, or whatever is found.” </a:t>
            </a:r>
          </a:p>
          <a:p>
            <a:pPr marL="0" indent="0">
              <a:buClr>
                <a:srgbClr val="171312"/>
              </a:buClr>
              <a:buFont typeface="Arial" panose="020B0604020202020204" pitchFamily="34" charset="0"/>
              <a:buNone/>
            </a:pPr>
            <a:r>
              <a:rPr lang="en-US" sz="2600" dirty="0" smtClean="0">
                <a:solidFill>
                  <a:srgbClr val="008080"/>
                </a:solidFill>
                <a:latin typeface="Georgia" panose="02040502050405020303" pitchFamily="18" charset="0"/>
              </a:rPr>
              <a:t>	   1</a:t>
            </a:r>
            <a:r>
              <a:rPr lang="en-US" sz="2600" baseline="30000" dirty="0" smtClean="0">
                <a:solidFill>
                  <a:srgbClr val="008080"/>
                </a:solidFill>
                <a:latin typeface="Georgia" panose="02040502050405020303" pitchFamily="18" charset="0"/>
              </a:rPr>
              <a:t>st</a:t>
            </a:r>
            <a:r>
              <a:rPr lang="en-US" sz="2600" dirty="0" smtClean="0">
                <a:solidFill>
                  <a:srgbClr val="008080"/>
                </a:solidFill>
                <a:latin typeface="Georgia" panose="02040502050405020303" pitchFamily="18" charset="0"/>
              </a:rPr>
              <a:t> 	        2</a:t>
            </a:r>
            <a:r>
              <a:rPr lang="en-US" sz="2600" baseline="30000" dirty="0" smtClean="0">
                <a:solidFill>
                  <a:srgbClr val="008080"/>
                </a:solidFill>
                <a:latin typeface="Georgia" panose="02040502050405020303" pitchFamily="18" charset="0"/>
              </a:rPr>
              <a:t>nd</a:t>
            </a:r>
            <a:r>
              <a:rPr lang="en-US" sz="2600" dirty="0" smtClean="0">
                <a:solidFill>
                  <a:srgbClr val="008080"/>
                </a:solidFill>
                <a:latin typeface="Georgia" panose="02040502050405020303" pitchFamily="18" charset="0"/>
              </a:rPr>
              <a:t> 	   3</a:t>
            </a:r>
            <a:r>
              <a:rPr lang="en-US" sz="2600" baseline="30000" dirty="0" smtClean="0">
                <a:solidFill>
                  <a:srgbClr val="008080"/>
                </a:solidFill>
                <a:latin typeface="Georgia" panose="02040502050405020303" pitchFamily="18" charset="0"/>
              </a:rPr>
              <a:t>rd</a:t>
            </a:r>
            <a:r>
              <a:rPr lang="en-US" sz="2600" dirty="0" smtClean="0">
                <a:solidFill>
                  <a:srgbClr val="008080"/>
                </a:solidFill>
                <a:latin typeface="Georgia" panose="02040502050405020303" pitchFamily="18" charset="0"/>
              </a:rPr>
              <a:t> 	        4</a:t>
            </a:r>
            <a:r>
              <a:rPr lang="en-US" sz="2600" baseline="30000" dirty="0" smtClean="0">
                <a:solidFill>
                  <a:srgbClr val="008080"/>
                </a:solidFill>
                <a:latin typeface="Georgia" panose="02040502050405020303" pitchFamily="18" charset="0"/>
              </a:rPr>
              <a:t>th</a:t>
            </a:r>
            <a:r>
              <a:rPr lang="en-US" sz="2600" dirty="0" smtClean="0">
                <a:solidFill>
                  <a:srgbClr val="008080"/>
                </a:solidFill>
                <a:latin typeface="Georgia" panose="02040502050405020303" pitchFamily="18" charset="0"/>
              </a:rPr>
              <a:t> 	  5</a:t>
            </a:r>
            <a:r>
              <a:rPr lang="en-US" sz="2600" baseline="30000" dirty="0" smtClean="0">
                <a:solidFill>
                  <a:srgbClr val="008080"/>
                </a:solidFill>
                <a:latin typeface="Georgia" panose="02040502050405020303" pitchFamily="18" charset="0"/>
              </a:rPr>
              <a:t>th</a:t>
            </a:r>
            <a:r>
              <a:rPr lang="en-US" sz="2600" dirty="0" smtClean="0">
                <a:solidFill>
                  <a:srgbClr val="008080"/>
                </a:solidFill>
                <a:latin typeface="Georgia" panose="02040502050405020303" pitchFamily="18" charset="0"/>
              </a:rPr>
              <a:t> 	      </a:t>
            </a:r>
            <a:r>
              <a:rPr lang="en-US" sz="2600" dirty="0" smtClean="0">
                <a:solidFill>
                  <a:srgbClr val="00B050"/>
                </a:solidFill>
                <a:latin typeface="Georgia" panose="02040502050405020303" pitchFamily="18" charset="0"/>
              </a:rPr>
              <a:t>Prep</a:t>
            </a:r>
            <a:r>
              <a:rPr lang="en-US" sz="2600" dirty="0" smtClean="0">
                <a:solidFill>
                  <a:srgbClr val="008080"/>
                </a:solidFill>
                <a:latin typeface="Georgia" panose="02040502050405020303" pitchFamily="18" charset="0"/>
              </a:rPr>
              <a:t>        </a:t>
            </a:r>
            <a:r>
              <a:rPr lang="en-US" sz="2600" dirty="0" smtClean="0">
                <a:solidFill>
                  <a:srgbClr val="0000CC"/>
                </a:solidFill>
                <a:latin typeface="Georgia" panose="02040502050405020303" pitchFamily="18" charset="0"/>
              </a:rPr>
              <a:t>Sabbath</a:t>
            </a:r>
          </a:p>
          <a:p>
            <a:pPr marL="0" indent="0">
              <a:buClr>
                <a:srgbClr val="171312"/>
              </a:buClr>
              <a:buFont typeface="Arial" panose="020B0604020202020204" pitchFamily="34" charset="0"/>
              <a:buNone/>
            </a:pPr>
            <a:endParaRPr lang="en-US" sz="2600" dirty="0" smtClean="0">
              <a:solidFill>
                <a:srgbClr val="008080"/>
              </a:solidFill>
              <a:latin typeface="Georgia" panose="02040502050405020303" pitchFamily="18" charset="0"/>
            </a:endParaRPr>
          </a:p>
          <a:p>
            <a:pPr marL="0" indent="0">
              <a:lnSpc>
                <a:spcPct val="150000"/>
              </a:lnSpc>
              <a:buClr>
                <a:srgbClr val="171312"/>
              </a:buClr>
              <a:buFont typeface="Arial" panose="020B0604020202020204" pitchFamily="34" charset="0"/>
              <a:buNone/>
            </a:pPr>
            <a:endParaRPr lang="en-US" sz="2600" dirty="0" smtClean="0">
              <a:solidFill>
                <a:srgbClr val="008080"/>
              </a:solidFill>
              <a:latin typeface="Georgia" panose="02040502050405020303" pitchFamily="18" charset="0"/>
            </a:endParaRPr>
          </a:p>
          <a:p>
            <a:pPr marL="0" indent="0">
              <a:buClr>
                <a:srgbClr val="171312"/>
              </a:buClr>
              <a:buFont typeface="Arial" panose="020B0604020202020204" pitchFamily="34" charset="0"/>
              <a:buNone/>
            </a:pPr>
            <a:r>
              <a:rPr lang="en-US" sz="2600" dirty="0" smtClean="0">
                <a:solidFill>
                  <a:srgbClr val="0070C0"/>
                </a:solidFill>
                <a:latin typeface="Georgia" panose="02040502050405020303" pitchFamily="18" charset="0"/>
              </a:rPr>
              <a:t>Jonathan:</a:t>
            </a:r>
            <a:r>
              <a:rPr lang="en-US" sz="2600" dirty="0">
                <a:solidFill>
                  <a:srgbClr val="0070C0"/>
                </a:solidFill>
                <a:latin typeface="Georgia" panose="02040502050405020303" pitchFamily="18" charset="0"/>
              </a:rPr>
              <a:t> </a:t>
            </a:r>
            <a:r>
              <a:rPr lang="en-US" sz="2600" dirty="0" smtClean="0">
                <a:solidFill>
                  <a:srgbClr val="0070C0"/>
                </a:solidFill>
                <a:latin typeface="Georgia" panose="02040502050405020303" pitchFamily="18" charset="0"/>
              </a:rPr>
              <a:t>   </a:t>
            </a:r>
            <a:r>
              <a:rPr lang="en-US" sz="2600" b="1" dirty="0" smtClean="0">
                <a:solidFill>
                  <a:srgbClr val="00FF00"/>
                </a:solidFill>
                <a:effectLst>
                  <a:glow rad="215900">
                    <a:schemeClr val="tx1">
                      <a:alpha val="87000"/>
                    </a:schemeClr>
                  </a:glow>
                </a:effectLst>
                <a:latin typeface="Georgia" panose="02040502050405020303" pitchFamily="18" charset="0"/>
              </a:rPr>
              <a:t>FLEE – NOW!</a:t>
            </a:r>
          </a:p>
          <a:p>
            <a:pPr marL="0" indent="0">
              <a:lnSpc>
                <a:spcPct val="100000"/>
              </a:lnSpc>
              <a:buClr>
                <a:srgbClr val="171312"/>
              </a:buClr>
              <a:buFont typeface="Arial" panose="020B0604020202020204" pitchFamily="34" charset="0"/>
              <a:buNone/>
            </a:pPr>
            <a:r>
              <a:rPr lang="en-US" sz="2600" b="1" u="sng" dirty="0" smtClean="0">
                <a:solidFill>
                  <a:srgbClr val="00FF00"/>
                </a:solidFill>
                <a:effectLst>
                  <a:glow rad="101600">
                    <a:prstClr val="black">
                      <a:alpha val="60000"/>
                    </a:prstClr>
                  </a:glow>
                </a:effectLst>
                <a:latin typeface="Georgia" panose="02040502050405020303" pitchFamily="18" charset="0"/>
              </a:rPr>
              <a:t> </a:t>
            </a:r>
          </a:p>
          <a:p>
            <a:pPr marL="0" indent="0">
              <a:buClr>
                <a:srgbClr val="171312"/>
              </a:buClr>
              <a:buFont typeface="Arial" panose="020B0604020202020204" pitchFamily="34" charset="0"/>
              <a:buNone/>
            </a:pPr>
            <a:r>
              <a:rPr lang="en-US" sz="2600" dirty="0" smtClean="0">
                <a:solidFill>
                  <a:srgbClr val="FF00FF"/>
                </a:solidFill>
                <a:latin typeface="Georgia" panose="02040502050405020303" pitchFamily="18" charset="0"/>
              </a:rPr>
              <a:t>David referenced these </a:t>
            </a:r>
            <a:r>
              <a:rPr lang="en-US" sz="2600" b="1" u="sng" dirty="0" smtClean="0">
                <a:solidFill>
                  <a:srgbClr val="FF6600"/>
                </a:solidFill>
                <a:latin typeface="Georgia" panose="02040502050405020303" pitchFamily="18" charset="0"/>
              </a:rPr>
              <a:t>three days</a:t>
            </a:r>
            <a:r>
              <a:rPr lang="en-US" sz="2600" b="1" dirty="0" smtClean="0">
                <a:solidFill>
                  <a:srgbClr val="FF6600"/>
                </a:solidFill>
                <a:latin typeface="Georgia" panose="02040502050405020303" pitchFamily="18" charset="0"/>
              </a:rPr>
              <a:t> </a:t>
            </a:r>
            <a:r>
              <a:rPr lang="en-US" sz="2600" dirty="0" smtClean="0">
                <a:solidFill>
                  <a:srgbClr val="FF00FF"/>
                </a:solidFill>
                <a:latin typeface="Georgia" panose="02040502050405020303" pitchFamily="18" charset="0"/>
              </a:rPr>
              <a:t>since he </a:t>
            </a:r>
            <a:r>
              <a:rPr lang="en-US" sz="2600" b="1" dirty="0" smtClean="0">
                <a:solidFill>
                  <a:srgbClr val="FF6600"/>
                </a:solidFill>
                <a:latin typeface="Georgia" panose="02040502050405020303" pitchFamily="18" charset="0"/>
              </a:rPr>
              <a:t>fled</a:t>
            </a:r>
            <a:r>
              <a:rPr lang="en-US" sz="2600" b="1" dirty="0" smtClean="0">
                <a:solidFill>
                  <a:srgbClr val="FF00FF"/>
                </a:solidFill>
                <a:latin typeface="Georgia" panose="02040502050405020303" pitchFamily="18" charset="0"/>
              </a:rPr>
              <a:t> </a:t>
            </a:r>
            <a:r>
              <a:rPr lang="en-US" sz="2600" dirty="0" smtClean="0">
                <a:solidFill>
                  <a:srgbClr val="FF00FF"/>
                </a:solidFill>
                <a:latin typeface="Georgia" panose="02040502050405020303" pitchFamily="18" charset="0"/>
              </a:rPr>
              <a:t>from Saul, </a:t>
            </a:r>
            <a:br>
              <a:rPr lang="en-US" sz="2600" dirty="0" smtClean="0">
                <a:solidFill>
                  <a:srgbClr val="FF00FF"/>
                </a:solidFill>
                <a:latin typeface="Georgia" panose="02040502050405020303" pitchFamily="18" charset="0"/>
              </a:rPr>
            </a:br>
            <a:r>
              <a:rPr lang="en-US" sz="2600" dirty="0" smtClean="0">
                <a:solidFill>
                  <a:srgbClr val="FF00FF"/>
                </a:solidFill>
                <a:latin typeface="Georgia" panose="02040502050405020303" pitchFamily="18" charset="0"/>
              </a:rPr>
              <a:t>upon intense advice from Jonathan.</a:t>
            </a:r>
          </a:p>
          <a:p>
            <a:pPr marL="0" indent="0">
              <a:lnSpc>
                <a:spcPct val="100000"/>
              </a:lnSpc>
              <a:buClr>
                <a:srgbClr val="171312"/>
              </a:buClr>
              <a:buFont typeface="Arial" panose="020B0604020202020204" pitchFamily="34" charset="0"/>
              <a:buNone/>
            </a:pPr>
            <a:r>
              <a:rPr lang="en-US" sz="2600" dirty="0" smtClean="0">
                <a:solidFill>
                  <a:schemeClr val="accent4">
                    <a:lumMod val="75000"/>
                  </a:schemeClr>
                </a:solidFill>
                <a:latin typeface="Georgia" panose="02040502050405020303" pitchFamily="18" charset="0"/>
              </a:rPr>
              <a:t>David and his men are extremely hungry from fleeing, it is the </a:t>
            </a:r>
            <a:r>
              <a:rPr lang="en-US" sz="2600" b="1" dirty="0" smtClean="0">
                <a:solidFill>
                  <a:srgbClr val="FF00FF"/>
                </a:solidFill>
                <a:latin typeface="Georgia" panose="02040502050405020303" pitchFamily="18" charset="0"/>
              </a:rPr>
              <a:t>4</a:t>
            </a:r>
            <a:r>
              <a:rPr lang="en-US" sz="2600" b="1" baseline="30000" dirty="0" smtClean="0">
                <a:solidFill>
                  <a:srgbClr val="FF00FF"/>
                </a:solidFill>
                <a:latin typeface="Georgia" panose="02040502050405020303" pitchFamily="18" charset="0"/>
              </a:rPr>
              <a:t>th</a:t>
            </a:r>
            <a:r>
              <a:rPr lang="en-US" sz="2600" b="1" dirty="0" smtClean="0">
                <a:solidFill>
                  <a:srgbClr val="FF00FF"/>
                </a:solidFill>
                <a:latin typeface="Georgia" panose="02040502050405020303" pitchFamily="18" charset="0"/>
              </a:rPr>
              <a:t> day </a:t>
            </a:r>
            <a:r>
              <a:rPr lang="en-US" sz="2600" dirty="0" smtClean="0">
                <a:solidFill>
                  <a:schemeClr val="accent4">
                    <a:lumMod val="75000"/>
                  </a:schemeClr>
                </a:solidFill>
                <a:latin typeface="Georgia" panose="02040502050405020303" pitchFamily="18" charset="0"/>
              </a:rPr>
              <a:t>since David talked with Jonathan by the stone “</a:t>
            </a:r>
            <a:r>
              <a:rPr lang="en-US" sz="2600" dirty="0" err="1" smtClean="0">
                <a:solidFill>
                  <a:schemeClr val="accent4">
                    <a:lumMod val="75000"/>
                  </a:schemeClr>
                </a:solidFill>
                <a:latin typeface="Georgia" panose="02040502050405020303" pitchFamily="18" charset="0"/>
              </a:rPr>
              <a:t>Etsel</a:t>
            </a:r>
            <a:r>
              <a:rPr lang="en-US" sz="2600" dirty="0" smtClean="0">
                <a:solidFill>
                  <a:schemeClr val="accent4">
                    <a:lumMod val="75000"/>
                  </a:schemeClr>
                </a:solidFill>
                <a:latin typeface="Georgia" panose="02040502050405020303" pitchFamily="18" charset="0"/>
              </a:rPr>
              <a:t>.”</a:t>
            </a:r>
          </a:p>
          <a:p>
            <a:endParaRPr lang="en-US" dirty="0"/>
          </a:p>
        </p:txBody>
      </p:sp>
      <p:grpSp>
        <p:nvGrpSpPr>
          <p:cNvPr id="10" name="Group 9"/>
          <p:cNvGrpSpPr/>
          <p:nvPr/>
        </p:nvGrpSpPr>
        <p:grpSpPr>
          <a:xfrm>
            <a:off x="1768659" y="2314117"/>
            <a:ext cx="9509759" cy="2214678"/>
            <a:chOff x="1625138" y="3803072"/>
            <a:chExt cx="9509759" cy="2214678"/>
          </a:xfrm>
        </p:grpSpPr>
        <p:grpSp>
          <p:nvGrpSpPr>
            <p:cNvPr id="11" name="Group 10"/>
            <p:cNvGrpSpPr/>
            <p:nvPr/>
          </p:nvGrpSpPr>
          <p:grpSpPr>
            <a:xfrm>
              <a:off x="1625138" y="3803072"/>
              <a:ext cx="9509759" cy="914400"/>
              <a:chOff x="1397726" y="2220686"/>
              <a:chExt cx="9509759" cy="914400"/>
            </a:xfrm>
          </p:grpSpPr>
          <p:sp>
            <p:nvSpPr>
              <p:cNvPr id="19" name="Rectangle 18"/>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New Month Day</a:t>
                </a:r>
                <a:endParaRPr lang="en-US" dirty="0">
                  <a:solidFill>
                    <a:schemeClr val="bg1">
                      <a:lumMod val="95000"/>
                    </a:schemeClr>
                  </a:solidFill>
                </a:endParaRPr>
              </a:p>
            </p:txBody>
          </p:sp>
          <p:sp>
            <p:nvSpPr>
              <p:cNvPr id="20" name="Rectangle 19"/>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b="1" dirty="0" smtClean="0">
                    <a:solidFill>
                      <a:srgbClr val="FF0000"/>
                    </a:solidFill>
                    <a:effectLst>
                      <a:glow rad="431800">
                        <a:srgbClr val="FFFF00"/>
                      </a:glow>
                    </a:effectLst>
                  </a:rPr>
                  <a:t>1</a:t>
                </a:r>
                <a:endParaRPr lang="en-US" sz="2800" b="1" dirty="0">
                  <a:solidFill>
                    <a:srgbClr val="FF0000"/>
                  </a:solidFill>
                  <a:effectLst>
                    <a:glow rad="431800">
                      <a:srgbClr val="FFFF00"/>
                    </a:glow>
                  </a:effectLst>
                </a:endParaRPr>
              </a:p>
            </p:txBody>
          </p:sp>
          <p:sp>
            <p:nvSpPr>
              <p:cNvPr id="21" name="Rectangle 20"/>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22" name="Rectangle 21"/>
              <p:cNvSpPr/>
              <p:nvPr/>
            </p:nvSpPr>
            <p:spPr>
              <a:xfrm>
                <a:off x="5473337" y="2220686"/>
                <a:ext cx="1358537" cy="914400"/>
              </a:xfrm>
              <a:prstGeom prst="rect">
                <a:avLst/>
              </a:prstGeom>
              <a:gradFill flip="none" rotWithShape="1">
                <a:gsLst>
                  <a:gs pos="15000">
                    <a:schemeClr val="accent4">
                      <a:lumMod val="40000"/>
                      <a:lumOff val="60000"/>
                    </a:schemeClr>
                  </a:gs>
                  <a:gs pos="100000">
                    <a:schemeClr val="accent1">
                      <a:lumMod val="45000"/>
                      <a:lumOff val="55000"/>
                    </a:schemeClr>
                  </a:gs>
                  <a:gs pos="97000">
                    <a:schemeClr val="accent4">
                      <a:lumMod val="20000"/>
                      <a:lumOff val="80000"/>
                    </a:schemeClr>
                  </a:gs>
                  <a:gs pos="13000">
                    <a:schemeClr val="accent1">
                      <a:lumMod val="30000"/>
                      <a:lumOff val="70000"/>
                    </a:schemeClr>
                  </a:gs>
                </a:gsLst>
                <a:lin ang="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r>
                  <a:rPr lang="en-US" sz="2800" dirty="0" smtClean="0">
                    <a:solidFill>
                      <a:srgbClr val="FF6600"/>
                    </a:solidFill>
                  </a:rPr>
                  <a:t> </a:t>
                </a:r>
                <a:r>
                  <a:rPr lang="en-US" sz="2800" dirty="0" smtClean="0">
                    <a:solidFill>
                      <a:srgbClr val="CC6600"/>
                    </a:solidFill>
                  </a:rPr>
                  <a:t>(1)</a:t>
                </a:r>
                <a:endParaRPr lang="en-US" sz="2800" dirty="0">
                  <a:solidFill>
                    <a:srgbClr val="CC6600"/>
                  </a:solidFill>
                </a:endParaRPr>
              </a:p>
            </p:txBody>
          </p:sp>
          <p:sp>
            <p:nvSpPr>
              <p:cNvPr id="23" name="Rectangle 22"/>
              <p:cNvSpPr/>
              <p:nvPr/>
            </p:nvSpPr>
            <p:spPr>
              <a:xfrm>
                <a:off x="6831874"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FF6600"/>
                    </a:solidFill>
                  </a:rPr>
                  <a:t>(2)</a:t>
                </a:r>
                <a:endParaRPr lang="en-US" sz="2800" dirty="0">
                  <a:solidFill>
                    <a:srgbClr val="FF6600"/>
                  </a:solidFill>
                </a:endParaRPr>
              </a:p>
            </p:txBody>
          </p:sp>
          <p:sp>
            <p:nvSpPr>
              <p:cNvPr id="24" name="Rectangle 23"/>
              <p:cNvSpPr/>
              <p:nvPr/>
            </p:nvSpPr>
            <p:spPr>
              <a:xfrm>
                <a:off x="8190411"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FF6600"/>
                    </a:solidFill>
                  </a:rPr>
                  <a:t>(3)</a:t>
                </a:r>
                <a:endParaRPr lang="en-US" sz="2800" dirty="0">
                  <a:solidFill>
                    <a:srgbClr val="FF6600"/>
                  </a:solidFill>
                </a:endParaRPr>
              </a:p>
            </p:txBody>
          </p:sp>
          <p:sp>
            <p:nvSpPr>
              <p:cNvPr id="25" name="Rectangle 24"/>
              <p:cNvSpPr/>
              <p:nvPr/>
            </p:nvSpPr>
            <p:spPr>
              <a:xfrm>
                <a:off x="9548948" y="2220686"/>
                <a:ext cx="1358537" cy="914400"/>
              </a:xfrm>
              <a:prstGeom prst="rect">
                <a:avLst/>
              </a:prstGeom>
              <a:gradFill>
                <a:gsLst>
                  <a:gs pos="10000">
                    <a:srgbClr val="CC00FF"/>
                  </a:gs>
                  <a:gs pos="91000">
                    <a:schemeClr val="accent1">
                      <a:lumMod val="45000"/>
                      <a:lumOff val="55000"/>
                    </a:schemeClr>
                  </a:gs>
                  <a:gs pos="69000">
                    <a:schemeClr val="accent1">
                      <a:lumMod val="45000"/>
                      <a:lumOff val="55000"/>
                    </a:schemeClr>
                  </a:gs>
                  <a:gs pos="100000">
                    <a:schemeClr val="accent1">
                      <a:lumMod val="30000"/>
                      <a:lumOff val="70000"/>
                    </a:schemeClr>
                  </a:gs>
                </a:gsLst>
                <a:lin ang="6600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6 </a:t>
                </a:r>
                <a:r>
                  <a:rPr lang="en-US" sz="2800" b="1" dirty="0" smtClean="0">
                    <a:solidFill>
                      <a:schemeClr val="tx1"/>
                    </a:solidFill>
                    <a:effectLst>
                      <a:glow rad="254000">
                        <a:srgbClr val="00FF00"/>
                      </a:glow>
                    </a:effectLst>
                  </a:rPr>
                  <a:t>(4)</a:t>
                </a:r>
                <a:endParaRPr lang="en-US" sz="2800" b="1" dirty="0">
                  <a:solidFill>
                    <a:schemeClr val="tx1"/>
                  </a:solidFill>
                  <a:effectLst>
                    <a:glow rad="254000">
                      <a:srgbClr val="00FF00"/>
                    </a:glow>
                  </a:effectLst>
                </a:endParaRPr>
              </a:p>
            </p:txBody>
          </p:sp>
        </p:grpSp>
        <p:cxnSp>
          <p:nvCxnSpPr>
            <p:cNvPr id="12" name="Straight Arrow Connector 11"/>
            <p:cNvCxnSpPr/>
            <p:nvPr/>
          </p:nvCxnSpPr>
          <p:spPr>
            <a:xfrm flipV="1">
              <a:off x="7757033" y="4357254"/>
              <a:ext cx="1288473" cy="1639714"/>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cxnSp>
          <p:nvCxnSpPr>
            <p:cNvPr id="14" name="Straight Arrow Connector 13"/>
            <p:cNvCxnSpPr/>
            <p:nvPr/>
          </p:nvCxnSpPr>
          <p:spPr>
            <a:xfrm flipV="1">
              <a:off x="4342212" y="4391891"/>
              <a:ext cx="1344682" cy="517496"/>
            </a:xfrm>
            <a:prstGeom prst="straightConnector1">
              <a:avLst/>
            </a:prstGeom>
            <a:noFill/>
            <a:ln w="76200" cap="flat" cmpd="sng" algn="ctr">
              <a:solidFill>
                <a:srgbClr val="00FF00"/>
              </a:solidFill>
              <a:prstDash val="solid"/>
              <a:headEnd type="none" w="med" len="med"/>
              <a:tailEnd type="arrow" w="med" len="med"/>
            </a:ln>
            <a:effectLst>
              <a:glow rad="101600">
                <a:schemeClr val="tx1">
                  <a:alpha val="60000"/>
                </a:schemeClr>
              </a:glow>
            </a:effectLst>
            <a:scene3d>
              <a:camera prst="orthographicFront"/>
              <a:lightRig rig="threePt" dir="t"/>
            </a:scene3d>
            <a:sp3d>
              <a:bevelT w="139700" h="139700" prst="divot"/>
            </a:sp3d>
          </p:spPr>
        </p:cxnSp>
        <p:cxnSp>
          <p:nvCxnSpPr>
            <p:cNvPr id="17" name="Straight Arrow Connector 16"/>
            <p:cNvCxnSpPr/>
            <p:nvPr/>
          </p:nvCxnSpPr>
          <p:spPr>
            <a:xfrm flipH="1" flipV="1">
              <a:off x="6620961" y="4513120"/>
              <a:ext cx="1136074" cy="1483848"/>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cxnSp>
          <p:nvCxnSpPr>
            <p:cNvPr id="18" name="Straight Arrow Connector 17"/>
            <p:cNvCxnSpPr/>
            <p:nvPr/>
          </p:nvCxnSpPr>
          <p:spPr>
            <a:xfrm flipV="1">
              <a:off x="7757033" y="4513120"/>
              <a:ext cx="49857" cy="1504630"/>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grpSp>
      <p:cxnSp>
        <p:nvCxnSpPr>
          <p:cNvPr id="26" name="Straight Arrow Connector 25"/>
          <p:cNvCxnSpPr/>
          <p:nvPr/>
        </p:nvCxnSpPr>
        <p:spPr>
          <a:xfrm>
            <a:off x="9656618" y="1250057"/>
            <a:ext cx="651164" cy="1325248"/>
          </a:xfrm>
          <a:prstGeom prst="straightConnector1">
            <a:avLst/>
          </a:prstGeom>
          <a:noFill/>
          <a:ln w="76200" cap="flat" cmpd="sng" algn="ctr">
            <a:solidFill>
              <a:srgbClr val="009999"/>
            </a:solidFill>
            <a:prstDash val="solid"/>
            <a:headEnd type="none" w="med" len="med"/>
            <a:tailEnd type="arrow" w="med" len="med"/>
          </a:ln>
          <a:effectLst/>
          <a:scene3d>
            <a:camera prst="orthographicFront"/>
            <a:lightRig rig="threePt" dir="t"/>
          </a:scene3d>
          <a:sp3d>
            <a:bevelT prst="relaxedInset"/>
          </a:sp3d>
        </p:spPr>
      </p:cxnSp>
      <p:sp>
        <p:nvSpPr>
          <p:cNvPr id="27" name="Notched Right Arrow 26"/>
          <p:cNvSpPr/>
          <p:nvPr/>
        </p:nvSpPr>
        <p:spPr>
          <a:xfrm rot="16200000">
            <a:off x="9678759" y="4132889"/>
            <a:ext cx="2097023" cy="518557"/>
          </a:xfrm>
          <a:prstGeom prst="notchedRightArrow">
            <a:avLst>
              <a:gd name="adj1" fmla="val 46038"/>
              <a:gd name="adj2" fmla="val 98038"/>
            </a:avLst>
          </a:prstGeom>
          <a:solidFill>
            <a:srgbClr val="00FF00"/>
          </a:solidFill>
          <a:ln w="38100">
            <a:solidFill>
              <a:srgbClr val="FF006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2767005" y="2931053"/>
            <a:ext cx="540327" cy="1"/>
          </a:xfrm>
          <a:prstGeom prst="straightConnector1">
            <a:avLst/>
          </a:prstGeom>
          <a:noFill/>
          <a:ln w="57150" cap="flat" cmpd="sng" algn="ctr">
            <a:solidFill>
              <a:schemeClr val="bg1"/>
            </a:solidFill>
            <a:prstDash val="solid"/>
            <a:headEnd type="none" w="med" len="med"/>
            <a:tailEnd type="arrow" w="med" len="med"/>
          </a:ln>
          <a:effectLst/>
          <a:scene3d>
            <a:camera prst="orthographicFront"/>
            <a:lightRig rig="threePt" dir="t"/>
          </a:scene3d>
          <a:sp3d>
            <a:bevelT prst="relaxedInset"/>
          </a:sp3d>
        </p:spPr>
      </p:cxnSp>
      <p:sp>
        <p:nvSpPr>
          <p:cNvPr id="29" name="Rectangle 28"/>
          <p:cNvSpPr/>
          <p:nvPr/>
        </p:nvSpPr>
        <p:spPr>
          <a:xfrm>
            <a:off x="139336" y="960120"/>
            <a:ext cx="703944" cy="4480560"/>
          </a:xfrm>
          <a:prstGeom prst="rect">
            <a:avLst/>
          </a:prstGeom>
          <a:gradFill>
            <a:gsLst>
              <a:gs pos="10000">
                <a:srgbClr val="CC00FF"/>
              </a:gs>
              <a:gs pos="91000">
                <a:schemeClr val="accent1">
                  <a:lumMod val="45000"/>
                  <a:lumOff val="55000"/>
                </a:schemeClr>
              </a:gs>
              <a:gs pos="69000">
                <a:schemeClr val="accent1">
                  <a:lumMod val="45000"/>
                  <a:lumOff val="55000"/>
                </a:schemeClr>
              </a:gs>
              <a:gs pos="100000">
                <a:schemeClr val="accent1">
                  <a:lumMod val="30000"/>
                  <a:lumOff val="70000"/>
                </a:schemeClr>
              </a:gs>
            </a:gsLst>
            <a:lin ang="6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sp3d extrusionH="57150">
              <a:bevelT h="25400" prst="softRound"/>
            </a:sp3d>
          </a:bodyPr>
          <a:lstStyle/>
          <a:p>
            <a:pPr algn="ctr"/>
            <a:r>
              <a:rPr lang="en-US" sz="4100" cap="all" spc="200" dirty="0">
                <a:ln>
                  <a:solidFill>
                    <a:schemeClr val="accent2"/>
                  </a:solidFill>
                </a:ln>
                <a:solidFill>
                  <a:schemeClr val="accent4">
                    <a:lumMod val="20000"/>
                    <a:lumOff val="80000"/>
                  </a:schemeClr>
                </a:solidFill>
                <a:latin typeface="Cooper Black" pitchFamily="18" charset="0"/>
                <a:ea typeface="+mj-ea"/>
                <a:cs typeface="+mj-cs"/>
              </a:rPr>
              <a:t>Review</a:t>
            </a:r>
            <a:endParaRPr lang="en-US" dirty="0">
              <a:ln>
                <a:solidFill>
                  <a:schemeClr val="accent2"/>
                </a:solidFill>
              </a:ln>
              <a:solidFill>
                <a:schemeClr val="accent4">
                  <a:lumMod val="20000"/>
                  <a:lumOff val="80000"/>
                </a:schemeClr>
              </a:solidFill>
              <a:latin typeface="Cooper Black" pitchFamily="18" charset="0"/>
            </a:endParaRPr>
          </a:p>
        </p:txBody>
      </p:sp>
    </p:spTree>
    <p:extLst>
      <p:ext uri="{BB962C8B-B14F-4D97-AF65-F5344CB8AC3E}">
        <p14:creationId xmlns:p14="http://schemas.microsoft.com/office/powerpoint/2010/main" val="4131699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9">
                                            <p:txEl>
                                              <p:pRg st="0" end="0"/>
                                            </p:txEl>
                                          </p:spTgt>
                                        </p:tgtEl>
                                        <p:attrNameLst>
                                          <p:attrName>ppt_x</p:attrName>
                                          <p:attrName>ppt_y</p:attrName>
                                        </p:attrNameLst>
                                      </p:cBhvr>
                                    </p:animMotion>
                                    <p:animRot by="1500000">
                                      <p:cBhvr>
                                        <p:cTn id="7" dur="250" fill="hold">
                                          <p:stCondLst>
                                            <p:cond delay="0"/>
                                          </p:stCondLst>
                                        </p:cTn>
                                        <p:tgtEl>
                                          <p:spTgt spid="29">
                                            <p:txEl>
                                              <p:pRg st="0" end="0"/>
                                            </p:txEl>
                                          </p:spTgt>
                                        </p:tgtEl>
                                        <p:attrNameLst>
                                          <p:attrName>r</p:attrName>
                                        </p:attrNameLst>
                                      </p:cBhvr>
                                    </p:animRot>
                                    <p:animRot by="-1500000">
                                      <p:cBhvr>
                                        <p:cTn id="8" dur="250" fill="hold">
                                          <p:stCondLst>
                                            <p:cond delay="250"/>
                                          </p:stCondLst>
                                        </p:cTn>
                                        <p:tgtEl>
                                          <p:spTgt spid="29">
                                            <p:txEl>
                                              <p:pRg st="0" end="0"/>
                                            </p:txEl>
                                          </p:spTgt>
                                        </p:tgtEl>
                                        <p:attrNameLst>
                                          <p:attrName>r</p:attrName>
                                        </p:attrNameLst>
                                      </p:cBhvr>
                                    </p:animRot>
                                    <p:animRot by="-1500000">
                                      <p:cBhvr>
                                        <p:cTn id="9" dur="250" fill="hold">
                                          <p:stCondLst>
                                            <p:cond delay="500"/>
                                          </p:stCondLst>
                                        </p:cTn>
                                        <p:tgtEl>
                                          <p:spTgt spid="29">
                                            <p:txEl>
                                              <p:pRg st="0" end="0"/>
                                            </p:txEl>
                                          </p:spTgt>
                                        </p:tgtEl>
                                        <p:attrNameLst>
                                          <p:attrName>r</p:attrName>
                                        </p:attrNameLst>
                                      </p:cBhvr>
                                    </p:animRot>
                                    <p:animRot by="1500000">
                                      <p:cBhvr>
                                        <p:cTn id="10" dur="250" fill="hold">
                                          <p:stCondLst>
                                            <p:cond delay="750"/>
                                          </p:stCondLst>
                                        </p:cTn>
                                        <p:tgtEl>
                                          <p:spTgt spid="29">
                                            <p:txEl>
                                              <p:pRg st="0" end="0"/>
                                            </p:txEl>
                                          </p:spTgt>
                                        </p:tgtEl>
                                        <p:attrNameLst>
                                          <p:attrName>r</p:attrName>
                                        </p:attrNameLst>
                                      </p:cBhvr>
                                    </p:animRot>
                                  </p:childTnLst>
                                </p:cTn>
                              </p:par>
                            </p:childTnLst>
                          </p:cTn>
                        </p:par>
                        <p:par>
                          <p:cTn id="11" fill="hold">
                            <p:stCondLst>
                              <p:cond delay="4500"/>
                            </p:stCondLst>
                            <p:childTnLst>
                              <p:par>
                                <p:cTn id="12" presetID="22" presetClass="entr" presetSubtype="1" fill="hold" nodeType="afterEffect">
                                  <p:stCondLst>
                                    <p:cond delay="75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175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wipe(left)">
                                      <p:cBhvr>
                                        <p:cTn id="19" dur="1250"/>
                                        <p:tgtEl>
                                          <p:spTgt spid="8">
                                            <p:txEl>
                                              <p:pRg st="7" end="7"/>
                                            </p:txEl>
                                          </p:spTgt>
                                        </p:tgtEl>
                                      </p:cBhvr>
                                    </p:animEffect>
                                  </p:childTnLst>
                                </p:cTn>
                              </p:par>
                            </p:childTnLst>
                          </p:cTn>
                        </p:par>
                        <p:par>
                          <p:cTn id="20" fill="hold">
                            <p:stCondLst>
                              <p:cond delay="1250"/>
                            </p:stCondLst>
                            <p:childTnLst>
                              <p:par>
                                <p:cTn id="21" presetID="42" presetClass="entr" presetSubtype="0" fill="hold" grpId="0" nodeType="afterEffect">
                                  <p:stCondLst>
                                    <p:cond delay="75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8369" y="6512204"/>
            <a:ext cx="2819399" cy="345796"/>
          </a:xfrm>
        </p:spPr>
        <p:txBody>
          <a:bodyPr/>
          <a:lstStyle/>
          <a:p>
            <a:fld id="{71766878-3199-4EAB-94E7-2D6D11070E14}" type="slidenum">
              <a:rPr lang="en-US" b="1" smtClean="0">
                <a:solidFill>
                  <a:schemeClr val="tx1"/>
                </a:solidFill>
              </a:rPr>
              <a:t>73</a:t>
            </a:fld>
            <a:endParaRPr lang="en-US" b="1" dirty="0">
              <a:solidFill>
                <a:schemeClr val="tx1"/>
              </a:solidFill>
            </a:endParaRPr>
          </a:p>
        </p:txBody>
      </p:sp>
      <p:sp>
        <p:nvSpPr>
          <p:cNvPr id="9" name="Title 1"/>
          <p:cNvSpPr>
            <a:spLocks noGrp="1"/>
          </p:cNvSpPr>
          <p:nvPr>
            <p:ph type="title"/>
          </p:nvPr>
        </p:nvSpPr>
        <p:spPr>
          <a:xfrm>
            <a:off x="1253426" y="171907"/>
            <a:ext cx="10280891" cy="484294"/>
          </a:xfr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glow rad="127000">
              <a:srgbClr val="00B0F0"/>
            </a:glow>
          </a:effectLst>
          <a:scene3d>
            <a:camera prst="orthographicFront"/>
            <a:lightRig rig="threePt" dir="t"/>
          </a:scene3d>
          <a:sp3d>
            <a:bevelT/>
          </a:sp3d>
        </p:spPr>
        <p:txBody>
          <a:bodyPr>
            <a:noAutofit/>
            <a:sp3d extrusionH="57150">
              <a:bevelT w="82550" h="38100" prst="coolSlant"/>
            </a:sp3d>
          </a:bodyPr>
          <a:lstStyle/>
          <a:p>
            <a:pPr algn="ctr"/>
            <a:r>
              <a:rPr lang="en-US" sz="3200" dirty="0" smtClean="0">
                <a:ln w="19050">
                  <a:solidFill>
                    <a:schemeClr val="tx2">
                      <a:lumMod val="10000"/>
                      <a:lumOff val="90000"/>
                    </a:schemeClr>
                  </a:solidFill>
                </a:ln>
                <a:solidFill>
                  <a:srgbClr val="0000CC"/>
                </a:solidFill>
                <a:latin typeface="Arial Rounded MT Bold" pitchFamily="34" charset="0"/>
              </a:rPr>
              <a:t>David requests bread from the </a:t>
            </a:r>
            <a:r>
              <a:rPr lang="en-US" sz="3200" dirty="0" err="1" smtClean="0">
                <a:ln w="19050">
                  <a:solidFill>
                    <a:schemeClr val="tx2">
                      <a:lumMod val="10000"/>
                      <a:lumOff val="90000"/>
                    </a:schemeClr>
                  </a:solidFill>
                </a:ln>
                <a:solidFill>
                  <a:srgbClr val="0000CC"/>
                </a:solidFill>
                <a:latin typeface="Arial Rounded MT Bold" pitchFamily="34" charset="0"/>
              </a:rPr>
              <a:t>kohen</a:t>
            </a:r>
            <a:endParaRPr lang="en-US" sz="3200" dirty="0">
              <a:ln w="19050">
                <a:solidFill>
                  <a:schemeClr val="tx2">
                    <a:lumMod val="10000"/>
                    <a:lumOff val="90000"/>
                  </a:schemeClr>
                </a:solidFill>
              </a:ln>
              <a:solidFill>
                <a:srgbClr val="0000CC"/>
              </a:solidFill>
              <a:latin typeface="Arial Rounded MT Bold" pitchFamily="34" charset="0"/>
            </a:endParaRPr>
          </a:p>
        </p:txBody>
      </p:sp>
      <p:sp>
        <p:nvSpPr>
          <p:cNvPr id="8" name="Content Placeholder 2"/>
          <p:cNvSpPr txBox="1">
            <a:spLocks/>
          </p:cNvSpPr>
          <p:nvPr/>
        </p:nvSpPr>
        <p:spPr>
          <a:xfrm>
            <a:off x="997527" y="690270"/>
            <a:ext cx="10792691" cy="6109855"/>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Clr>
                <a:srgbClr val="171312"/>
              </a:buClr>
              <a:buFont typeface="Arial" panose="020B0604020202020204" pitchFamily="34" charset="0"/>
              <a:buNone/>
            </a:pPr>
            <a:r>
              <a:rPr lang="en-US" sz="2600" dirty="0" smtClean="0">
                <a:solidFill>
                  <a:srgbClr val="008080"/>
                </a:solidFill>
                <a:latin typeface="Georgia" panose="02040502050405020303" pitchFamily="18" charset="0"/>
              </a:rPr>
              <a:t>1 Sam 21:3</a:t>
            </a:r>
            <a:r>
              <a:rPr lang="en-US" sz="2600" dirty="0" smtClean="0">
                <a:solidFill>
                  <a:prstClr val="black"/>
                </a:solidFill>
                <a:latin typeface="Georgia" panose="02040502050405020303" pitchFamily="18" charset="0"/>
              </a:rPr>
              <a:t>  </a:t>
            </a:r>
            <a:r>
              <a:rPr lang="en-US" sz="2600" dirty="0" smtClean="0">
                <a:solidFill>
                  <a:srgbClr val="FF6600"/>
                </a:solidFill>
                <a:latin typeface="Georgia" panose="02040502050405020303" pitchFamily="18" charset="0"/>
              </a:rPr>
              <a:t>“And now, what do you have on hand? </a:t>
            </a:r>
            <a:r>
              <a:rPr lang="en-US" sz="2600" b="1" u="sng" dirty="0" smtClean="0">
                <a:solidFill>
                  <a:srgbClr val="009999"/>
                </a:solidFill>
                <a:latin typeface="Georgia" panose="02040502050405020303" pitchFamily="18" charset="0"/>
              </a:rPr>
              <a:t>Give five loaves</a:t>
            </a:r>
            <a:r>
              <a:rPr lang="en-US" sz="2600" dirty="0" smtClean="0">
                <a:solidFill>
                  <a:srgbClr val="FF6600"/>
                </a:solidFill>
                <a:latin typeface="Georgia" panose="02040502050405020303" pitchFamily="18" charset="0"/>
              </a:rPr>
              <a:t> into my hand, or whatever is found.” </a:t>
            </a:r>
          </a:p>
          <a:p>
            <a:pPr marL="0" indent="0">
              <a:buClr>
                <a:srgbClr val="171312"/>
              </a:buClr>
              <a:buFont typeface="Arial" panose="020B0604020202020204" pitchFamily="34" charset="0"/>
              <a:buNone/>
            </a:pPr>
            <a:r>
              <a:rPr lang="en-US" sz="2600" dirty="0" smtClean="0">
                <a:solidFill>
                  <a:srgbClr val="008080"/>
                </a:solidFill>
                <a:latin typeface="Georgia" panose="02040502050405020303" pitchFamily="18" charset="0"/>
              </a:rPr>
              <a:t>	   1</a:t>
            </a:r>
            <a:r>
              <a:rPr lang="en-US" sz="2600" baseline="30000" dirty="0" smtClean="0">
                <a:solidFill>
                  <a:srgbClr val="008080"/>
                </a:solidFill>
                <a:latin typeface="Georgia" panose="02040502050405020303" pitchFamily="18" charset="0"/>
              </a:rPr>
              <a:t>st</a:t>
            </a:r>
            <a:r>
              <a:rPr lang="en-US" sz="2600" dirty="0" smtClean="0">
                <a:solidFill>
                  <a:srgbClr val="008080"/>
                </a:solidFill>
                <a:latin typeface="Georgia" panose="02040502050405020303" pitchFamily="18" charset="0"/>
              </a:rPr>
              <a:t> 	        2</a:t>
            </a:r>
            <a:r>
              <a:rPr lang="en-US" sz="2600" baseline="30000" dirty="0" smtClean="0">
                <a:solidFill>
                  <a:srgbClr val="008080"/>
                </a:solidFill>
                <a:latin typeface="Georgia" panose="02040502050405020303" pitchFamily="18" charset="0"/>
              </a:rPr>
              <a:t>nd</a:t>
            </a:r>
            <a:r>
              <a:rPr lang="en-US" sz="2600" dirty="0" smtClean="0">
                <a:solidFill>
                  <a:srgbClr val="008080"/>
                </a:solidFill>
                <a:latin typeface="Georgia" panose="02040502050405020303" pitchFamily="18" charset="0"/>
              </a:rPr>
              <a:t> 	   3</a:t>
            </a:r>
            <a:r>
              <a:rPr lang="en-US" sz="2600" baseline="30000" dirty="0" smtClean="0">
                <a:solidFill>
                  <a:srgbClr val="008080"/>
                </a:solidFill>
                <a:latin typeface="Georgia" panose="02040502050405020303" pitchFamily="18" charset="0"/>
              </a:rPr>
              <a:t>rd</a:t>
            </a:r>
            <a:r>
              <a:rPr lang="en-US" sz="2600" dirty="0" smtClean="0">
                <a:solidFill>
                  <a:srgbClr val="008080"/>
                </a:solidFill>
                <a:latin typeface="Georgia" panose="02040502050405020303" pitchFamily="18" charset="0"/>
              </a:rPr>
              <a:t> 	        4</a:t>
            </a:r>
            <a:r>
              <a:rPr lang="en-US" sz="2600" baseline="30000" dirty="0" smtClean="0">
                <a:solidFill>
                  <a:srgbClr val="008080"/>
                </a:solidFill>
                <a:latin typeface="Georgia" panose="02040502050405020303" pitchFamily="18" charset="0"/>
              </a:rPr>
              <a:t>th</a:t>
            </a:r>
            <a:r>
              <a:rPr lang="en-US" sz="2600" dirty="0" smtClean="0">
                <a:solidFill>
                  <a:srgbClr val="008080"/>
                </a:solidFill>
                <a:latin typeface="Georgia" panose="02040502050405020303" pitchFamily="18" charset="0"/>
              </a:rPr>
              <a:t> 	  5</a:t>
            </a:r>
            <a:r>
              <a:rPr lang="en-US" sz="2600" baseline="30000" dirty="0" smtClean="0">
                <a:solidFill>
                  <a:srgbClr val="008080"/>
                </a:solidFill>
                <a:latin typeface="Georgia" panose="02040502050405020303" pitchFamily="18" charset="0"/>
              </a:rPr>
              <a:t>th</a:t>
            </a:r>
            <a:r>
              <a:rPr lang="en-US" sz="2600" dirty="0" smtClean="0">
                <a:solidFill>
                  <a:srgbClr val="008080"/>
                </a:solidFill>
                <a:latin typeface="Georgia" panose="02040502050405020303" pitchFamily="18" charset="0"/>
              </a:rPr>
              <a:t> 	      </a:t>
            </a:r>
            <a:r>
              <a:rPr lang="en-US" sz="2600" dirty="0" smtClean="0">
                <a:solidFill>
                  <a:srgbClr val="00B050"/>
                </a:solidFill>
                <a:latin typeface="Georgia" panose="02040502050405020303" pitchFamily="18" charset="0"/>
              </a:rPr>
              <a:t>Prep</a:t>
            </a:r>
            <a:r>
              <a:rPr lang="en-US" sz="2600" dirty="0" smtClean="0">
                <a:solidFill>
                  <a:srgbClr val="008080"/>
                </a:solidFill>
                <a:latin typeface="Georgia" panose="02040502050405020303" pitchFamily="18" charset="0"/>
              </a:rPr>
              <a:t>        </a:t>
            </a:r>
            <a:r>
              <a:rPr lang="en-US" sz="2600" dirty="0" smtClean="0">
                <a:solidFill>
                  <a:srgbClr val="0000CC"/>
                </a:solidFill>
                <a:latin typeface="Georgia" panose="02040502050405020303" pitchFamily="18" charset="0"/>
              </a:rPr>
              <a:t>Sabbath</a:t>
            </a:r>
          </a:p>
          <a:p>
            <a:pPr marL="0" indent="0">
              <a:buClr>
                <a:srgbClr val="171312"/>
              </a:buClr>
              <a:buFont typeface="Arial" panose="020B0604020202020204" pitchFamily="34" charset="0"/>
              <a:buNone/>
            </a:pPr>
            <a:endParaRPr lang="en-US" sz="2600" dirty="0" smtClean="0">
              <a:solidFill>
                <a:srgbClr val="008080"/>
              </a:solidFill>
              <a:latin typeface="Georgia" panose="02040502050405020303" pitchFamily="18" charset="0"/>
            </a:endParaRPr>
          </a:p>
          <a:p>
            <a:pPr marL="0" indent="0">
              <a:lnSpc>
                <a:spcPct val="150000"/>
              </a:lnSpc>
              <a:buClr>
                <a:srgbClr val="171312"/>
              </a:buClr>
              <a:buFont typeface="Arial" panose="020B0604020202020204" pitchFamily="34" charset="0"/>
              <a:buNone/>
            </a:pPr>
            <a:endParaRPr lang="en-US" sz="2600" dirty="0" smtClean="0">
              <a:solidFill>
                <a:srgbClr val="008080"/>
              </a:solidFill>
              <a:latin typeface="Georgia" panose="02040502050405020303" pitchFamily="18" charset="0"/>
            </a:endParaRPr>
          </a:p>
          <a:p>
            <a:pPr marL="0" indent="0">
              <a:buClr>
                <a:srgbClr val="171312"/>
              </a:buClr>
              <a:buFont typeface="Arial" panose="020B0604020202020204" pitchFamily="34" charset="0"/>
              <a:buNone/>
            </a:pPr>
            <a:r>
              <a:rPr lang="en-US" sz="2600" dirty="0" smtClean="0">
                <a:solidFill>
                  <a:srgbClr val="0070C0"/>
                </a:solidFill>
                <a:latin typeface="Georgia" panose="02040502050405020303" pitchFamily="18" charset="0"/>
              </a:rPr>
              <a:t>Jonathan:</a:t>
            </a:r>
            <a:r>
              <a:rPr lang="en-US" sz="2600" dirty="0">
                <a:solidFill>
                  <a:srgbClr val="0070C0"/>
                </a:solidFill>
                <a:latin typeface="Georgia" panose="02040502050405020303" pitchFamily="18" charset="0"/>
              </a:rPr>
              <a:t> </a:t>
            </a:r>
            <a:r>
              <a:rPr lang="en-US" sz="2600" dirty="0" smtClean="0">
                <a:solidFill>
                  <a:srgbClr val="0070C0"/>
                </a:solidFill>
                <a:latin typeface="Georgia" panose="02040502050405020303" pitchFamily="18" charset="0"/>
              </a:rPr>
              <a:t>   </a:t>
            </a:r>
            <a:r>
              <a:rPr lang="en-US" sz="2600" b="1" dirty="0" smtClean="0">
                <a:solidFill>
                  <a:srgbClr val="00FF00"/>
                </a:solidFill>
                <a:effectLst>
                  <a:glow rad="215900">
                    <a:schemeClr val="tx1">
                      <a:alpha val="87000"/>
                    </a:schemeClr>
                  </a:glow>
                </a:effectLst>
                <a:latin typeface="Georgia" panose="02040502050405020303" pitchFamily="18" charset="0"/>
              </a:rPr>
              <a:t>FLEE – NOW!</a:t>
            </a:r>
          </a:p>
          <a:p>
            <a:pPr marL="0" indent="0">
              <a:lnSpc>
                <a:spcPct val="100000"/>
              </a:lnSpc>
              <a:buClr>
                <a:srgbClr val="171312"/>
              </a:buClr>
              <a:buFont typeface="Arial" panose="020B0604020202020204" pitchFamily="34" charset="0"/>
              <a:buNone/>
            </a:pPr>
            <a:r>
              <a:rPr lang="en-US" sz="2600" b="1" u="sng" dirty="0" smtClean="0">
                <a:solidFill>
                  <a:srgbClr val="00FF00"/>
                </a:solidFill>
                <a:effectLst>
                  <a:glow rad="101600">
                    <a:prstClr val="black">
                      <a:alpha val="60000"/>
                    </a:prstClr>
                  </a:glow>
                </a:effectLst>
                <a:latin typeface="Georgia" panose="02040502050405020303" pitchFamily="18" charset="0"/>
              </a:rPr>
              <a:t> </a:t>
            </a:r>
          </a:p>
          <a:p>
            <a:pPr marL="0" indent="0">
              <a:buClr>
                <a:srgbClr val="171312"/>
              </a:buClr>
              <a:buFont typeface="Arial" panose="020B0604020202020204" pitchFamily="34" charset="0"/>
              <a:buNone/>
            </a:pPr>
            <a:r>
              <a:rPr lang="en-US" sz="2600" dirty="0">
                <a:solidFill>
                  <a:srgbClr val="FF00FF"/>
                </a:solidFill>
                <a:latin typeface="Georgia" panose="02040502050405020303" pitchFamily="18" charset="0"/>
              </a:rPr>
              <a:t> </a:t>
            </a:r>
            <a:r>
              <a:rPr lang="en-US" sz="2600" dirty="0" smtClean="0">
                <a:solidFill>
                  <a:srgbClr val="FF00FF"/>
                </a:solidFill>
                <a:latin typeface="Georgia" panose="02040502050405020303" pitchFamily="18" charset="0"/>
              </a:rPr>
              <a:t>                                          The </a:t>
            </a:r>
            <a:r>
              <a:rPr lang="en-US" sz="2600" b="1" u="sng" dirty="0" smtClean="0">
                <a:solidFill>
                  <a:srgbClr val="FF6600"/>
                </a:solidFill>
                <a:latin typeface="Georgia" panose="02040502050405020303" pitchFamily="18" charset="0"/>
              </a:rPr>
              <a:t>three days</a:t>
            </a:r>
            <a:r>
              <a:rPr lang="en-US" sz="2600" b="1" dirty="0" smtClean="0">
                <a:solidFill>
                  <a:srgbClr val="FF6600"/>
                </a:solidFill>
                <a:latin typeface="Georgia" panose="02040502050405020303" pitchFamily="18" charset="0"/>
              </a:rPr>
              <a:t> </a:t>
            </a:r>
            <a:r>
              <a:rPr lang="en-US" sz="2600" dirty="0" smtClean="0">
                <a:solidFill>
                  <a:srgbClr val="FF00FF"/>
                </a:solidFill>
                <a:latin typeface="Georgia" panose="02040502050405020303" pitchFamily="18" charset="0"/>
              </a:rPr>
              <a:t>of </a:t>
            </a:r>
            <a:r>
              <a:rPr lang="en-US" sz="2600" b="1" dirty="0" smtClean="0">
                <a:solidFill>
                  <a:srgbClr val="FF6600"/>
                </a:solidFill>
                <a:latin typeface="Georgia" panose="02040502050405020303" pitchFamily="18" charset="0"/>
              </a:rPr>
              <a:t>fleeing.</a:t>
            </a:r>
          </a:p>
          <a:p>
            <a:pPr marL="0" indent="0">
              <a:buClr>
                <a:srgbClr val="171312"/>
              </a:buClr>
              <a:buNone/>
            </a:pPr>
            <a:r>
              <a:rPr lang="en-US" sz="2800" dirty="0" smtClean="0">
                <a:solidFill>
                  <a:srgbClr val="008080"/>
                </a:solidFill>
                <a:latin typeface="Georgia" panose="02040502050405020303" pitchFamily="18" charset="0"/>
              </a:rPr>
              <a:t>1 </a:t>
            </a:r>
            <a:r>
              <a:rPr lang="en-US" sz="2800" dirty="0">
                <a:solidFill>
                  <a:srgbClr val="008080"/>
                </a:solidFill>
                <a:latin typeface="Georgia" panose="02040502050405020303" pitchFamily="18" charset="0"/>
              </a:rPr>
              <a:t>Sam 21:6 </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Then the priest gave him </a:t>
            </a:r>
            <a:r>
              <a:rPr lang="en-US" sz="2800" dirty="0">
                <a:solidFill>
                  <a:srgbClr val="0000CC"/>
                </a:solidFill>
                <a:latin typeface="Georgia" panose="02040502050405020303" pitchFamily="18" charset="0"/>
              </a:rPr>
              <a:t>set-apart</a:t>
            </a:r>
            <a:r>
              <a:rPr lang="en-US" sz="2800" dirty="0">
                <a:solidFill>
                  <a:srgbClr val="FF6600"/>
                </a:solidFill>
                <a:latin typeface="Georgia" panose="02040502050405020303" pitchFamily="18" charset="0"/>
              </a:rPr>
              <a:t> </a:t>
            </a:r>
            <a:r>
              <a:rPr lang="en-US" sz="2800" i="1" dirty="0">
                <a:solidFill>
                  <a:srgbClr val="FF6600"/>
                </a:solidFill>
                <a:latin typeface="Georgia" panose="02040502050405020303" pitchFamily="18" charset="0"/>
              </a:rPr>
              <a:t>bread</a:t>
            </a:r>
            <a:r>
              <a:rPr lang="en-US" sz="2800" dirty="0">
                <a:solidFill>
                  <a:srgbClr val="FF6600"/>
                </a:solidFill>
                <a:latin typeface="Georgia" panose="02040502050405020303" pitchFamily="18" charset="0"/>
              </a:rPr>
              <a:t>, for there was no bread there except the </a:t>
            </a:r>
            <a:r>
              <a:rPr lang="en-US" sz="2800" dirty="0" smtClean="0">
                <a:solidFill>
                  <a:srgbClr val="0000CC"/>
                </a:solidFill>
                <a:latin typeface="Georgia" panose="02040502050405020303" pitchFamily="18" charset="0"/>
              </a:rPr>
              <a:t>shewbread</a:t>
            </a:r>
            <a:r>
              <a:rPr lang="en-US" sz="2800" dirty="0" smtClean="0">
                <a:solidFill>
                  <a:srgbClr val="FF6600"/>
                </a:solidFill>
                <a:latin typeface="Georgia" panose="02040502050405020303" pitchFamily="18" charset="0"/>
              </a:rPr>
              <a:t> </a:t>
            </a:r>
            <a:r>
              <a:rPr lang="en-US" sz="2800" dirty="0">
                <a:solidFill>
                  <a:schemeClr val="tx1">
                    <a:lumMod val="95000"/>
                    <a:lumOff val="5000"/>
                  </a:schemeClr>
                </a:solidFill>
                <a:effectLst>
                  <a:glow rad="406400">
                    <a:schemeClr val="accent3">
                      <a:satMod val="175000"/>
                      <a:alpha val="95000"/>
                    </a:schemeClr>
                  </a:glow>
                </a:effectLst>
                <a:latin typeface="Georgia" panose="02040502050405020303" pitchFamily="18" charset="0"/>
              </a:rPr>
              <a:t>which had been taken from before  </a:t>
            </a:r>
            <a:r>
              <a:rPr lang="he-IL" sz="2800" dirty="0">
                <a:solidFill>
                  <a:srgbClr val="0000CC"/>
                </a:solidFill>
                <a:latin typeface="SBL Hebrew"/>
              </a:rPr>
              <a:t>יהוה</a:t>
            </a:r>
            <a:r>
              <a:rPr lang="en-US" sz="2800" dirty="0">
                <a:solidFill>
                  <a:srgbClr val="0000CC"/>
                </a:solidFill>
                <a:latin typeface="Georgia" panose="02040502050405020303" pitchFamily="18" charset="0"/>
              </a:rPr>
              <a:t> </a:t>
            </a:r>
            <a:r>
              <a:rPr lang="en-US" dirty="0">
                <a:solidFill>
                  <a:srgbClr val="0000CC"/>
                </a:solidFill>
                <a:latin typeface="Georgia" panose="02040502050405020303" pitchFamily="18" charset="0"/>
              </a:rPr>
              <a:t>[Yahuah], </a:t>
            </a:r>
            <a:r>
              <a:rPr lang="en-US" sz="2800" dirty="0">
                <a:solidFill>
                  <a:srgbClr val="FF6600"/>
                </a:solidFill>
                <a:latin typeface="Georgia" panose="02040502050405020303" pitchFamily="18" charset="0"/>
              </a:rPr>
              <a:t>in order to put </a:t>
            </a:r>
            <a:r>
              <a:rPr lang="en-US" sz="2800" b="1" u="sng" dirty="0">
                <a:solidFill>
                  <a:srgbClr val="009999"/>
                </a:solidFill>
                <a:latin typeface="Georgia" panose="02040502050405020303" pitchFamily="18" charset="0"/>
              </a:rPr>
              <a:t>hot bread</a:t>
            </a:r>
            <a:r>
              <a:rPr lang="en-US" sz="2800" dirty="0">
                <a:solidFill>
                  <a:srgbClr val="FF6600"/>
                </a:solidFill>
                <a:latin typeface="Georgia" panose="02040502050405020303" pitchFamily="18" charset="0"/>
              </a:rPr>
              <a:t> in on </a:t>
            </a:r>
            <a:r>
              <a:rPr lang="en-US" sz="2800" dirty="0" smtClean="0">
                <a:solidFill>
                  <a:srgbClr val="FF6600"/>
                </a:solidFill>
                <a:latin typeface="Georgia" panose="02040502050405020303" pitchFamily="18" charset="0"/>
              </a:rPr>
              <a:t>the </a:t>
            </a:r>
            <a:r>
              <a:rPr lang="en-US" sz="1800" dirty="0">
                <a:solidFill>
                  <a:schemeClr val="tx1">
                    <a:lumMod val="50000"/>
                    <a:lumOff val="50000"/>
                  </a:schemeClr>
                </a:solidFill>
                <a:latin typeface="Georgia" panose="02040502050405020303" pitchFamily="18" charset="0"/>
              </a:rPr>
              <a:t>[Sabbath]</a:t>
            </a:r>
            <a:r>
              <a:rPr lang="en-US" sz="1800" dirty="0" smtClean="0">
                <a:solidFill>
                  <a:srgbClr val="FF6600"/>
                </a:solidFill>
                <a:latin typeface="Georgia" panose="02040502050405020303" pitchFamily="18" charset="0"/>
              </a:rPr>
              <a:t> </a:t>
            </a:r>
            <a:r>
              <a:rPr lang="en-US" sz="2800" dirty="0">
                <a:solidFill>
                  <a:srgbClr val="FF6600"/>
                </a:solidFill>
                <a:latin typeface="Georgia" panose="02040502050405020303" pitchFamily="18" charset="0"/>
              </a:rPr>
              <a:t>day it is taken away.</a:t>
            </a:r>
            <a:endParaRPr lang="en-US" sz="2800" i="1" dirty="0">
              <a:solidFill>
                <a:srgbClr val="FF6600"/>
              </a:solidFill>
              <a:latin typeface="Georgia" panose="02040502050405020303" pitchFamily="18" charset="0"/>
            </a:endParaRPr>
          </a:p>
          <a:p>
            <a:pPr marL="0" indent="0">
              <a:buClr>
                <a:srgbClr val="171312"/>
              </a:buClr>
              <a:buFont typeface="Arial" panose="020B0604020202020204" pitchFamily="34" charset="0"/>
              <a:buNone/>
            </a:pPr>
            <a:endParaRPr lang="en-US" sz="2600" dirty="0" smtClean="0">
              <a:solidFill>
                <a:srgbClr val="FF00FF"/>
              </a:solidFill>
              <a:latin typeface="Georgia" panose="02040502050405020303" pitchFamily="18" charset="0"/>
            </a:endParaRPr>
          </a:p>
          <a:p>
            <a:endParaRPr lang="en-US" dirty="0"/>
          </a:p>
        </p:txBody>
      </p:sp>
      <p:grpSp>
        <p:nvGrpSpPr>
          <p:cNvPr id="10" name="Group 9"/>
          <p:cNvGrpSpPr/>
          <p:nvPr/>
        </p:nvGrpSpPr>
        <p:grpSpPr>
          <a:xfrm>
            <a:off x="1768659" y="2256242"/>
            <a:ext cx="9509759" cy="2256242"/>
            <a:chOff x="1625138" y="3803072"/>
            <a:chExt cx="9509759" cy="2256242"/>
          </a:xfrm>
        </p:grpSpPr>
        <p:grpSp>
          <p:nvGrpSpPr>
            <p:cNvPr id="11" name="Group 10"/>
            <p:cNvGrpSpPr/>
            <p:nvPr/>
          </p:nvGrpSpPr>
          <p:grpSpPr>
            <a:xfrm>
              <a:off x="1625138" y="3803072"/>
              <a:ext cx="9509759" cy="914400"/>
              <a:chOff x="1397726" y="2220686"/>
              <a:chExt cx="9509759" cy="914400"/>
            </a:xfrm>
          </p:grpSpPr>
          <p:sp>
            <p:nvSpPr>
              <p:cNvPr id="19" name="Rectangle 18"/>
              <p:cNvSpPr/>
              <p:nvPr/>
            </p:nvSpPr>
            <p:spPr>
              <a:xfrm>
                <a:off x="1397726" y="2220686"/>
                <a:ext cx="1358537" cy="914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New Month Day</a:t>
                </a:r>
                <a:endParaRPr lang="en-US" dirty="0">
                  <a:solidFill>
                    <a:schemeClr val="bg1">
                      <a:lumMod val="95000"/>
                    </a:schemeClr>
                  </a:solidFill>
                </a:endParaRPr>
              </a:p>
            </p:txBody>
          </p:sp>
          <p:sp>
            <p:nvSpPr>
              <p:cNvPr id="20" name="Rectangle 19"/>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1</a:t>
                </a:r>
                <a:endParaRPr lang="en-US" sz="2800" dirty="0">
                  <a:solidFill>
                    <a:srgbClr val="FF0000"/>
                  </a:solidFill>
                </a:endParaRPr>
              </a:p>
            </p:txBody>
          </p:sp>
          <p:sp>
            <p:nvSpPr>
              <p:cNvPr id="21" name="Rectangle 20"/>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22" name="Rectangle 21"/>
              <p:cNvSpPr/>
              <p:nvPr/>
            </p:nvSpPr>
            <p:spPr>
              <a:xfrm>
                <a:off x="5473337" y="2220686"/>
                <a:ext cx="1358537" cy="914400"/>
              </a:xfrm>
              <a:prstGeom prst="rect">
                <a:avLst/>
              </a:prstGeom>
              <a:gradFill>
                <a:gsLst>
                  <a:gs pos="15000">
                    <a:schemeClr val="accent4">
                      <a:lumMod val="20000"/>
                      <a:lumOff val="80000"/>
                    </a:schemeClr>
                  </a:gs>
                  <a:gs pos="14000">
                    <a:schemeClr val="accent1">
                      <a:lumMod val="30000"/>
                      <a:lumOff val="70000"/>
                    </a:schemeClr>
                  </a:gs>
                </a:gsLst>
                <a:lin ang="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chemeClr val="tx1"/>
                    </a:solidFill>
                  </a:rPr>
                  <a:t>(1)</a:t>
                </a:r>
                <a:endParaRPr lang="en-US" sz="2800" dirty="0">
                  <a:solidFill>
                    <a:schemeClr val="tx1"/>
                  </a:solidFill>
                </a:endParaRPr>
              </a:p>
            </p:txBody>
          </p:sp>
          <p:sp>
            <p:nvSpPr>
              <p:cNvPr id="23" name="Rectangle 22"/>
              <p:cNvSpPr/>
              <p:nvPr/>
            </p:nvSpPr>
            <p:spPr>
              <a:xfrm>
                <a:off x="6831874"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chemeClr val="tx1"/>
                    </a:solidFill>
                  </a:rPr>
                  <a:t>(2)</a:t>
                </a:r>
                <a:endParaRPr lang="en-US" sz="2800" dirty="0">
                  <a:solidFill>
                    <a:schemeClr val="tx1"/>
                  </a:solidFill>
                </a:endParaRPr>
              </a:p>
            </p:txBody>
          </p:sp>
          <p:sp>
            <p:nvSpPr>
              <p:cNvPr id="24" name="Rectangle 23"/>
              <p:cNvSpPr/>
              <p:nvPr/>
            </p:nvSpPr>
            <p:spPr>
              <a:xfrm>
                <a:off x="8190411"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chemeClr val="tx1"/>
                    </a:solidFill>
                  </a:rPr>
                  <a:t>(3)</a:t>
                </a:r>
                <a:endParaRPr lang="en-US" sz="2800" dirty="0">
                  <a:solidFill>
                    <a:schemeClr val="tx1"/>
                  </a:solidFill>
                </a:endParaRPr>
              </a:p>
            </p:txBody>
          </p:sp>
          <p:sp>
            <p:nvSpPr>
              <p:cNvPr id="25" name="Rectangle 24"/>
              <p:cNvSpPr/>
              <p:nvPr/>
            </p:nvSpPr>
            <p:spPr>
              <a:xfrm>
                <a:off x="9548948" y="2220686"/>
                <a:ext cx="1358537" cy="914400"/>
              </a:xfrm>
              <a:prstGeom prst="rect">
                <a:avLst/>
              </a:prstGeom>
              <a:gradFill>
                <a:gsLst>
                  <a:gs pos="10000">
                    <a:srgbClr val="CC00FF"/>
                  </a:gs>
                  <a:gs pos="91000">
                    <a:schemeClr val="accent1">
                      <a:lumMod val="45000"/>
                      <a:lumOff val="55000"/>
                    </a:schemeClr>
                  </a:gs>
                  <a:gs pos="69000">
                    <a:schemeClr val="accent1">
                      <a:lumMod val="45000"/>
                      <a:lumOff val="55000"/>
                    </a:schemeClr>
                  </a:gs>
                  <a:gs pos="100000">
                    <a:schemeClr val="accent1">
                      <a:lumMod val="30000"/>
                      <a:lumOff val="70000"/>
                    </a:schemeClr>
                  </a:gs>
                </a:gsLst>
                <a:lin ang="6600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6 </a:t>
                </a:r>
                <a:r>
                  <a:rPr lang="en-US" sz="2800" b="1" dirty="0" smtClean="0">
                    <a:solidFill>
                      <a:schemeClr val="tx1"/>
                    </a:solidFill>
                    <a:effectLst>
                      <a:glow rad="254000">
                        <a:srgbClr val="00FF00"/>
                      </a:glow>
                    </a:effectLst>
                  </a:rPr>
                  <a:t>(4)</a:t>
                </a:r>
                <a:endParaRPr lang="en-US" sz="2800" b="1" dirty="0">
                  <a:solidFill>
                    <a:schemeClr val="tx1"/>
                  </a:solidFill>
                  <a:effectLst>
                    <a:glow rad="254000">
                      <a:srgbClr val="00FF00"/>
                    </a:glow>
                  </a:effectLst>
                </a:endParaRPr>
              </a:p>
            </p:txBody>
          </p:sp>
        </p:grpSp>
        <p:cxnSp>
          <p:nvCxnSpPr>
            <p:cNvPr id="12" name="Straight Arrow Connector 11"/>
            <p:cNvCxnSpPr/>
            <p:nvPr/>
          </p:nvCxnSpPr>
          <p:spPr>
            <a:xfrm flipV="1">
              <a:off x="7746642" y="4398818"/>
              <a:ext cx="1288473" cy="1639714"/>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cxnSp>
          <p:nvCxnSpPr>
            <p:cNvPr id="14" name="Straight Arrow Connector 13"/>
            <p:cNvCxnSpPr/>
            <p:nvPr/>
          </p:nvCxnSpPr>
          <p:spPr>
            <a:xfrm flipV="1">
              <a:off x="4342212" y="4391891"/>
              <a:ext cx="1344682" cy="517496"/>
            </a:xfrm>
            <a:prstGeom prst="straightConnector1">
              <a:avLst/>
            </a:prstGeom>
            <a:noFill/>
            <a:ln w="76200" cap="flat" cmpd="sng" algn="ctr">
              <a:solidFill>
                <a:srgbClr val="00FF00"/>
              </a:solidFill>
              <a:prstDash val="solid"/>
              <a:headEnd type="none" w="med" len="med"/>
              <a:tailEnd type="arrow" w="med" len="med"/>
            </a:ln>
            <a:effectLst>
              <a:glow rad="101600">
                <a:schemeClr val="tx1">
                  <a:alpha val="60000"/>
                </a:schemeClr>
              </a:glow>
            </a:effectLst>
            <a:scene3d>
              <a:camera prst="orthographicFront"/>
              <a:lightRig rig="threePt" dir="t"/>
            </a:scene3d>
            <a:sp3d>
              <a:bevelT w="139700" h="139700" prst="divot"/>
            </a:sp3d>
          </p:spPr>
        </p:cxnSp>
        <p:cxnSp>
          <p:nvCxnSpPr>
            <p:cNvPr id="17" name="Straight Arrow Connector 16"/>
            <p:cNvCxnSpPr/>
            <p:nvPr/>
          </p:nvCxnSpPr>
          <p:spPr>
            <a:xfrm flipH="1" flipV="1">
              <a:off x="6610570" y="4554684"/>
              <a:ext cx="1136074" cy="1483848"/>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cxnSp>
          <p:nvCxnSpPr>
            <p:cNvPr id="18" name="Straight Arrow Connector 17"/>
            <p:cNvCxnSpPr/>
            <p:nvPr/>
          </p:nvCxnSpPr>
          <p:spPr>
            <a:xfrm flipV="1">
              <a:off x="7746642" y="4554684"/>
              <a:ext cx="49857" cy="1504630"/>
            </a:xfrm>
            <a:prstGeom prst="straightConnector1">
              <a:avLst/>
            </a:prstGeom>
            <a:noFill/>
            <a:ln w="57150" cap="flat" cmpd="sng" algn="ctr">
              <a:solidFill>
                <a:srgbClr val="FF6600"/>
              </a:solidFill>
              <a:prstDash val="solid"/>
              <a:headEnd type="oval" w="med" len="med"/>
              <a:tailEnd type="triangle" w="med" len="med"/>
            </a:ln>
            <a:effectLst/>
            <a:scene3d>
              <a:camera prst="orthographicFront"/>
              <a:lightRig rig="threePt" dir="t"/>
            </a:scene3d>
            <a:sp3d>
              <a:bevelT prst="relaxedInset"/>
            </a:sp3d>
          </p:spPr>
        </p:cxnSp>
      </p:grpSp>
      <p:cxnSp>
        <p:nvCxnSpPr>
          <p:cNvPr id="26" name="Straight Arrow Connector 25"/>
          <p:cNvCxnSpPr/>
          <p:nvPr/>
        </p:nvCxnSpPr>
        <p:spPr>
          <a:xfrm>
            <a:off x="9656618" y="1192182"/>
            <a:ext cx="651164" cy="1325248"/>
          </a:xfrm>
          <a:prstGeom prst="straightConnector1">
            <a:avLst/>
          </a:prstGeom>
          <a:noFill/>
          <a:ln w="76200" cap="flat" cmpd="sng" algn="ctr">
            <a:solidFill>
              <a:srgbClr val="009999"/>
            </a:solidFill>
            <a:prstDash val="solid"/>
            <a:headEnd type="none" w="med" len="med"/>
            <a:tailEnd type="arrow" w="med" len="med"/>
          </a:ln>
          <a:effectLst/>
          <a:scene3d>
            <a:camera prst="orthographicFront"/>
            <a:lightRig rig="threePt" dir="t"/>
          </a:scene3d>
          <a:sp3d>
            <a:bevelT prst="relaxedInset"/>
          </a:sp3d>
        </p:spPr>
      </p:cxnSp>
      <p:sp>
        <p:nvSpPr>
          <p:cNvPr id="27" name="Notched Right Arrow 26"/>
          <p:cNvSpPr/>
          <p:nvPr/>
        </p:nvSpPr>
        <p:spPr>
          <a:xfrm rot="18637461">
            <a:off x="8291465" y="3596920"/>
            <a:ext cx="2588661" cy="693599"/>
          </a:xfrm>
          <a:prstGeom prst="notchedRightArrow">
            <a:avLst>
              <a:gd name="adj1" fmla="val 31559"/>
              <a:gd name="adj2" fmla="val 75953"/>
            </a:avLst>
          </a:prstGeom>
          <a:solidFill>
            <a:srgbClr val="00FF00"/>
          </a:solidFill>
          <a:ln w="38100">
            <a:solidFill>
              <a:srgbClr val="FF006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2767005" y="2873178"/>
            <a:ext cx="540327" cy="1"/>
          </a:xfrm>
          <a:prstGeom prst="straightConnector1">
            <a:avLst/>
          </a:prstGeom>
          <a:noFill/>
          <a:ln w="57150" cap="flat" cmpd="sng" algn="ctr">
            <a:solidFill>
              <a:schemeClr val="bg1"/>
            </a:solidFill>
            <a:prstDash val="solid"/>
            <a:headEnd type="none" w="med" len="med"/>
            <a:tailEnd type="arrow" w="med" len="med"/>
          </a:ln>
          <a:effectLst/>
          <a:scene3d>
            <a:camera prst="orthographicFront"/>
            <a:lightRig rig="threePt" dir="t"/>
          </a:scene3d>
          <a:sp3d>
            <a:bevelT prst="relaxedInset"/>
          </a:sp3d>
        </p:spPr>
      </p:cxnSp>
      <p:sp>
        <p:nvSpPr>
          <p:cNvPr id="29" name="Rectangle 28"/>
          <p:cNvSpPr/>
          <p:nvPr/>
        </p:nvSpPr>
        <p:spPr>
          <a:xfrm>
            <a:off x="139336" y="902245"/>
            <a:ext cx="622664" cy="4480560"/>
          </a:xfrm>
          <a:prstGeom prst="rect">
            <a:avLst/>
          </a:prstGeom>
          <a:gradFill>
            <a:gsLst>
              <a:gs pos="10000">
                <a:srgbClr val="CC00FF"/>
              </a:gs>
              <a:gs pos="91000">
                <a:schemeClr val="accent1">
                  <a:lumMod val="45000"/>
                  <a:lumOff val="55000"/>
                </a:schemeClr>
              </a:gs>
              <a:gs pos="69000">
                <a:schemeClr val="accent1">
                  <a:lumMod val="45000"/>
                  <a:lumOff val="55000"/>
                </a:schemeClr>
              </a:gs>
              <a:gs pos="100000">
                <a:schemeClr val="accent1">
                  <a:lumMod val="30000"/>
                  <a:lumOff val="70000"/>
                </a:schemeClr>
              </a:gs>
            </a:gsLst>
            <a:lin ang="6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sp3d extrusionH="57150">
              <a:bevelT h="25400" prst="softRound"/>
            </a:sp3d>
          </a:bodyPr>
          <a:lstStyle/>
          <a:p>
            <a:pPr algn="ctr"/>
            <a:r>
              <a:rPr lang="en-US" sz="4100" cap="all" spc="200" dirty="0">
                <a:ln>
                  <a:solidFill>
                    <a:schemeClr val="accent2"/>
                  </a:solidFill>
                </a:ln>
                <a:solidFill>
                  <a:schemeClr val="accent4">
                    <a:lumMod val="20000"/>
                    <a:lumOff val="80000"/>
                  </a:schemeClr>
                </a:solidFill>
                <a:latin typeface="Cooper Black" pitchFamily="18" charset="0"/>
                <a:ea typeface="+mj-ea"/>
                <a:cs typeface="+mj-cs"/>
              </a:rPr>
              <a:t>Review</a:t>
            </a:r>
            <a:endParaRPr lang="en-US" dirty="0">
              <a:ln>
                <a:solidFill>
                  <a:schemeClr val="accent2"/>
                </a:solidFill>
              </a:ln>
              <a:solidFill>
                <a:schemeClr val="accent4">
                  <a:lumMod val="20000"/>
                  <a:lumOff val="80000"/>
                </a:schemeClr>
              </a:solidFill>
              <a:latin typeface="Cooper Black" pitchFamily="18" charset="0"/>
            </a:endParaRPr>
          </a:p>
        </p:txBody>
      </p:sp>
    </p:spTree>
    <p:extLst>
      <p:ext uri="{BB962C8B-B14F-4D97-AF65-F5344CB8AC3E}">
        <p14:creationId xmlns:p14="http://schemas.microsoft.com/office/powerpoint/2010/main" val="207928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5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250"/>
                                        <p:tgtEl>
                                          <p:spTgt spid="27"/>
                                        </p:tgtEl>
                                      </p:cBhvr>
                                    </p:animEffect>
                                  </p:childTnLst>
                                </p:cTn>
                              </p:par>
                              <p:par>
                                <p:cTn id="8" presetID="31" presetClass="entr" presetSubtype="0" fill="hold" nodeType="withEffect">
                                  <p:stCondLst>
                                    <p:cond delay="750"/>
                                  </p:stCondLst>
                                  <p:childTnLst>
                                    <p:set>
                                      <p:cBhvr>
                                        <p:cTn id="9" dur="1" fill="hold">
                                          <p:stCondLst>
                                            <p:cond delay="0"/>
                                          </p:stCondLst>
                                        </p:cTn>
                                        <p:tgtEl>
                                          <p:spTgt spid="8">
                                            <p:txEl>
                                              <p:pRg st="7" end="7"/>
                                            </p:txEl>
                                          </p:spTgt>
                                        </p:tgtEl>
                                        <p:attrNameLst>
                                          <p:attrName>style.visibility</p:attrName>
                                        </p:attrNameLst>
                                      </p:cBhvr>
                                      <p:to>
                                        <p:strVal val="visible"/>
                                      </p:to>
                                    </p:set>
                                    <p:anim calcmode="lin" valueType="num">
                                      <p:cBhvr>
                                        <p:cTn id="10" dur="1750" fill="hold"/>
                                        <p:tgtEl>
                                          <p:spTgt spid="8">
                                            <p:txEl>
                                              <p:pRg st="7" end="7"/>
                                            </p:txEl>
                                          </p:spTgt>
                                        </p:tgtEl>
                                        <p:attrNameLst>
                                          <p:attrName>ppt_w</p:attrName>
                                        </p:attrNameLst>
                                      </p:cBhvr>
                                      <p:tavLst>
                                        <p:tav tm="0">
                                          <p:val>
                                            <p:fltVal val="0"/>
                                          </p:val>
                                        </p:tav>
                                        <p:tav tm="100000">
                                          <p:val>
                                            <p:strVal val="#ppt_w"/>
                                          </p:val>
                                        </p:tav>
                                      </p:tavLst>
                                    </p:anim>
                                    <p:anim calcmode="lin" valueType="num">
                                      <p:cBhvr>
                                        <p:cTn id="11" dur="1750" fill="hold"/>
                                        <p:tgtEl>
                                          <p:spTgt spid="8">
                                            <p:txEl>
                                              <p:pRg st="7" end="7"/>
                                            </p:txEl>
                                          </p:spTgt>
                                        </p:tgtEl>
                                        <p:attrNameLst>
                                          <p:attrName>ppt_h</p:attrName>
                                        </p:attrNameLst>
                                      </p:cBhvr>
                                      <p:tavLst>
                                        <p:tav tm="0">
                                          <p:val>
                                            <p:fltVal val="0"/>
                                          </p:val>
                                        </p:tav>
                                        <p:tav tm="100000">
                                          <p:val>
                                            <p:strVal val="#ppt_h"/>
                                          </p:val>
                                        </p:tav>
                                      </p:tavLst>
                                    </p:anim>
                                    <p:anim calcmode="lin" valueType="num">
                                      <p:cBhvr>
                                        <p:cTn id="12" dur="175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13" dur="175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66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766878-3199-4EAB-94E7-2D6D11070E14}" type="slidenum">
              <a:rPr lang="en-US" b="1" smtClean="0">
                <a:solidFill>
                  <a:schemeClr val="bg1"/>
                </a:solidFill>
              </a:rPr>
              <a:t>74</a:t>
            </a:fld>
            <a:endParaRPr lang="en-US" b="1" dirty="0">
              <a:solidFill>
                <a:schemeClr val="bg1"/>
              </a:solidFill>
            </a:endParaRPr>
          </a:p>
        </p:txBody>
      </p:sp>
      <p:sp>
        <p:nvSpPr>
          <p:cNvPr id="7" name="Content Placeholder 2"/>
          <p:cNvSpPr txBox="1">
            <a:spLocks/>
          </p:cNvSpPr>
          <p:nvPr/>
        </p:nvSpPr>
        <p:spPr>
          <a:xfrm>
            <a:off x="2363190" y="1899236"/>
            <a:ext cx="6719851" cy="4745014"/>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ctr">
              <a:spcBef>
                <a:spcPts val="0"/>
              </a:spcBef>
              <a:spcAft>
                <a:spcPts val="2400"/>
              </a:spcAft>
            </a:pPr>
            <a:r>
              <a:rPr lang="en-US" sz="4000" dirty="0" smtClean="0">
                <a:solidFill>
                  <a:schemeClr val="accent2"/>
                </a:solidFill>
              </a:rPr>
              <a:t>Did any one of these three men decide to </a:t>
            </a:r>
            <a:r>
              <a:rPr lang="en-US" sz="4000" i="1" dirty="0" smtClean="0">
                <a:ln w="12700">
                  <a:solidFill>
                    <a:srgbClr val="FF6600"/>
                  </a:solidFill>
                </a:ln>
                <a:solidFill>
                  <a:srgbClr val="FF00FF"/>
                </a:solidFill>
                <a:latin typeface="Comic Sans MS" pitchFamily="66" charset="0"/>
              </a:rPr>
              <a:t>reset</a:t>
            </a:r>
            <a:r>
              <a:rPr lang="en-US" sz="4000" dirty="0" smtClean="0">
                <a:solidFill>
                  <a:schemeClr val="accent2"/>
                </a:solidFill>
              </a:rPr>
              <a:t> the days of the week to accommodate lunar standards?</a:t>
            </a:r>
          </a:p>
        </p:txBody>
      </p:sp>
      <p:sp>
        <p:nvSpPr>
          <p:cNvPr id="9" name="TextBox 8"/>
          <p:cNvSpPr txBox="1"/>
          <p:nvPr/>
        </p:nvSpPr>
        <p:spPr>
          <a:xfrm>
            <a:off x="-272005" y="2759131"/>
            <a:ext cx="2987040" cy="1600438"/>
          </a:xfrm>
          <a:prstGeom prst="rect">
            <a:avLst/>
          </a:prstGeom>
          <a:noFill/>
        </p:spPr>
        <p:txBody>
          <a:bodyPr wrap="square" rtlCol="0">
            <a:spAutoFit/>
          </a:bodyPr>
          <a:lstStyle/>
          <a:p>
            <a:pPr algn="ctr"/>
            <a:r>
              <a:rPr lang="en-US" sz="8000" dirty="0" smtClean="0">
                <a:ln>
                  <a:solidFill>
                    <a:srgbClr val="00B0F0"/>
                  </a:solidFill>
                </a:ln>
                <a:solidFill>
                  <a:srgbClr val="CC0099"/>
                </a:solidFill>
                <a:effectLst>
                  <a:glow rad="215900">
                    <a:srgbClr val="FFFF00"/>
                  </a:glow>
                </a:effectLst>
                <a:latin typeface="Lucida Handwriting" pitchFamily="66" charset="0"/>
              </a:rPr>
              <a:t>#15</a:t>
            </a:r>
            <a:r>
              <a:rPr lang="en-US" sz="6600" dirty="0" smtClean="0">
                <a:ln>
                  <a:solidFill>
                    <a:srgbClr val="00B0F0"/>
                  </a:solidFill>
                </a:ln>
                <a:solidFill>
                  <a:srgbClr val="CC0099"/>
                </a:solidFill>
                <a:effectLst>
                  <a:glow rad="215900">
                    <a:srgbClr val="FFFF00"/>
                  </a:glow>
                </a:effectLst>
                <a:latin typeface="Lucida Handwriting" pitchFamily="66" charset="0"/>
              </a:rPr>
              <a:t> </a:t>
            </a:r>
            <a:endParaRPr lang="en-US" sz="6600" dirty="0">
              <a:ln>
                <a:solidFill>
                  <a:srgbClr val="00B0F0"/>
                </a:solidFill>
              </a:ln>
              <a:solidFill>
                <a:srgbClr val="CC0099"/>
              </a:solidFill>
              <a:effectLst>
                <a:glow rad="215900">
                  <a:srgbClr val="FFFF00"/>
                </a:glow>
              </a:effectLst>
              <a:latin typeface="Lucida Handwriting" pitchFamily="66" charset="0"/>
            </a:endParaRPr>
          </a:p>
          <a:p>
            <a:endParaRPr lang="en-US" dirty="0"/>
          </a:p>
        </p:txBody>
      </p:sp>
      <p:sp>
        <p:nvSpPr>
          <p:cNvPr id="11" name="Rectangle 10"/>
          <p:cNvSpPr/>
          <p:nvPr/>
        </p:nvSpPr>
        <p:spPr>
          <a:xfrm>
            <a:off x="2986531" y="252264"/>
            <a:ext cx="8090178" cy="1561296"/>
          </a:xfrm>
          <a:prstGeom prst="rect">
            <a:avLst/>
          </a:prstGeom>
          <a:gradFill>
            <a:gsLst>
              <a:gs pos="0">
                <a:srgbClr val="FFFF00"/>
              </a:gs>
              <a:gs pos="85000">
                <a:schemeClr val="accent1">
                  <a:lumMod val="45000"/>
                  <a:lumOff val="55000"/>
                </a:schemeClr>
              </a:gs>
              <a:gs pos="83000">
                <a:schemeClr val="accent1">
                  <a:lumMod val="45000"/>
                  <a:lumOff val="55000"/>
                </a:schemeClr>
              </a:gs>
              <a:gs pos="91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rgbClr val="0000CC"/>
                  </a:solidFill>
                </a:ln>
                <a:solidFill>
                  <a:srgbClr val="FF0066"/>
                </a:solidFill>
                <a:latin typeface="Segoe Print" pitchFamily="2" charset="0"/>
              </a:rPr>
              <a:t>Considering Jonathan, David &amp; Saul</a:t>
            </a:r>
            <a:endParaRPr lang="en-US" sz="4800" dirty="0">
              <a:ln>
                <a:solidFill>
                  <a:srgbClr val="0000CC"/>
                </a:solidFill>
              </a:ln>
              <a:solidFill>
                <a:srgbClr val="FF0066"/>
              </a:solidFill>
              <a:latin typeface="Segoe Print" pitchFamily="2" charset="0"/>
            </a:endParaRPr>
          </a:p>
        </p:txBody>
      </p:sp>
      <p:pic>
        <p:nvPicPr>
          <p:cNvPr id="7171" name="Picture 3" descr="C:\Users\Rae\Desktop\showbread replac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928" y="2048899"/>
            <a:ext cx="2441872" cy="4242235"/>
          </a:xfrm>
          <a:prstGeom prst="roundRect">
            <a:avLst>
              <a:gd name="adj" fmla="val 11111"/>
            </a:avLst>
          </a:prstGeom>
          <a:ln w="190500" cap="rnd">
            <a:solidFill>
              <a:schemeClr val="tx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81112" y="-185195"/>
            <a:ext cx="11887200" cy="7294305"/>
          </a:xfrm>
          <a:prstGeom prst="rect">
            <a:avLst/>
          </a:prstGeom>
          <a:solidFill>
            <a:schemeClr val="accent4">
              <a:lumMod val="20000"/>
              <a:lumOff val="80000"/>
            </a:schemeClr>
          </a:solidFill>
        </p:spPr>
        <p:txBody>
          <a:bodyPr wrap="square" rtlCol="0">
            <a:spAutoFit/>
          </a:bodyPr>
          <a:lstStyle/>
          <a:p>
            <a:r>
              <a:rPr lang="en-US" b="1" dirty="0">
                <a:solidFill>
                  <a:schemeClr val="bg1"/>
                </a:solidFill>
              </a:rPr>
              <a:t>Lev </a:t>
            </a:r>
            <a:r>
              <a:rPr lang="en-US" b="1" dirty="0" smtClean="0">
                <a:solidFill>
                  <a:schemeClr val="bg1"/>
                </a:solidFill>
              </a:rPr>
              <a:t>24:5-9   </a:t>
            </a:r>
            <a:r>
              <a:rPr lang="en-US" dirty="0" smtClean="0">
                <a:solidFill>
                  <a:schemeClr val="bg1"/>
                </a:solidFill>
              </a:rPr>
              <a:t>And </a:t>
            </a:r>
            <a:r>
              <a:rPr lang="en-US" dirty="0">
                <a:solidFill>
                  <a:schemeClr val="bg1"/>
                </a:solidFill>
              </a:rPr>
              <a:t>thou shalt take fine flour, and bake twelve cakes thereof: two tenth deals shall be in one cake.</a:t>
            </a:r>
          </a:p>
          <a:p>
            <a:endParaRPr lang="en-US" dirty="0">
              <a:solidFill>
                <a:schemeClr val="bg1"/>
              </a:solidFill>
            </a:endParaRPr>
          </a:p>
          <a:p>
            <a:r>
              <a:rPr lang="en-US" dirty="0">
                <a:solidFill>
                  <a:schemeClr val="bg1"/>
                </a:solidFill>
              </a:rPr>
              <a:t>6 And thou shalt set them in two rows, six on a row, upon the pure table before the LORD.</a:t>
            </a:r>
          </a:p>
          <a:p>
            <a:endParaRPr lang="en-US" dirty="0">
              <a:solidFill>
                <a:schemeClr val="bg1"/>
              </a:solidFill>
            </a:endParaRPr>
          </a:p>
          <a:p>
            <a:r>
              <a:rPr lang="en-US" dirty="0">
                <a:solidFill>
                  <a:schemeClr val="bg1"/>
                </a:solidFill>
              </a:rPr>
              <a:t>7 And thou shalt put pure frankincense upon each row, that it may be on the bread for a memorial, even an offering made by fire unto the LORD.</a:t>
            </a:r>
          </a:p>
          <a:p>
            <a:endParaRPr lang="en-US" dirty="0"/>
          </a:p>
          <a:p>
            <a:r>
              <a:rPr lang="en-US" dirty="0">
                <a:solidFill>
                  <a:schemeClr val="bg1"/>
                </a:solidFill>
              </a:rPr>
              <a:t>8</a:t>
            </a:r>
            <a:r>
              <a:rPr lang="en-US" dirty="0"/>
              <a:t> </a:t>
            </a:r>
            <a:r>
              <a:rPr lang="en-US" b="1" dirty="0">
                <a:solidFill>
                  <a:srgbClr val="FF0000"/>
                </a:solidFill>
              </a:rPr>
              <a:t>Every </a:t>
            </a:r>
            <a:r>
              <a:rPr lang="en-US" b="1" dirty="0" err="1">
                <a:solidFill>
                  <a:srgbClr val="FF0000"/>
                </a:solidFill>
              </a:rPr>
              <a:t>sabbath</a:t>
            </a:r>
            <a:r>
              <a:rPr lang="en-US" b="1" dirty="0">
                <a:solidFill>
                  <a:srgbClr val="FF0000"/>
                </a:solidFill>
              </a:rPr>
              <a:t> he shall set it in order before the LORD continually, </a:t>
            </a:r>
            <a:r>
              <a:rPr lang="en-US" dirty="0">
                <a:solidFill>
                  <a:schemeClr val="bg1"/>
                </a:solidFill>
              </a:rPr>
              <a:t>being taken from the children of Israel by an everlasting covenant.</a:t>
            </a:r>
          </a:p>
          <a:p>
            <a:endParaRPr lang="en-US" dirty="0">
              <a:solidFill>
                <a:schemeClr val="bg1"/>
              </a:solidFill>
            </a:endParaRPr>
          </a:p>
          <a:p>
            <a:r>
              <a:rPr lang="en-US" dirty="0">
                <a:solidFill>
                  <a:schemeClr val="bg1"/>
                </a:solidFill>
              </a:rPr>
              <a:t>9 And it shall be Aaron's and his sons'; and they shall eat it in the holy place: for it is most holy unto him of the offerings of the LORD made by fire by a perpetual statute</a:t>
            </a:r>
            <a:r>
              <a:rPr lang="en-US" dirty="0" smtClean="0">
                <a:solidFill>
                  <a:schemeClr val="bg1"/>
                </a:solidFill>
              </a:rPr>
              <a:t>.  KJV</a:t>
            </a:r>
            <a:endParaRPr lang="en-US" dirty="0">
              <a:solidFill>
                <a:schemeClr val="bg1"/>
              </a:solidFill>
            </a:endParaRPr>
          </a:p>
          <a:p>
            <a:endParaRPr lang="en-US" dirty="0">
              <a:solidFill>
                <a:schemeClr val="bg1"/>
              </a:solidFill>
            </a:endParaRPr>
          </a:p>
          <a:p>
            <a:r>
              <a:rPr lang="en-US" b="1" dirty="0">
                <a:solidFill>
                  <a:schemeClr val="bg1"/>
                </a:solidFill>
              </a:rPr>
              <a:t>1 Chron </a:t>
            </a:r>
            <a:r>
              <a:rPr lang="en-US" b="1" dirty="0" smtClean="0">
                <a:solidFill>
                  <a:schemeClr val="bg1"/>
                </a:solidFill>
              </a:rPr>
              <a:t>9:32  </a:t>
            </a:r>
            <a:r>
              <a:rPr lang="en-US" dirty="0" smtClean="0">
                <a:solidFill>
                  <a:schemeClr val="bg1"/>
                </a:solidFill>
              </a:rPr>
              <a:t>And </a:t>
            </a:r>
            <a:r>
              <a:rPr lang="en-US" dirty="0">
                <a:solidFill>
                  <a:schemeClr val="bg1"/>
                </a:solidFill>
              </a:rPr>
              <a:t>other of their brethren, of the sons of the </a:t>
            </a:r>
            <a:r>
              <a:rPr lang="en-US" dirty="0" err="1">
                <a:solidFill>
                  <a:schemeClr val="bg1"/>
                </a:solidFill>
              </a:rPr>
              <a:t>Kohathites</a:t>
            </a:r>
            <a:r>
              <a:rPr lang="en-US" dirty="0">
                <a:solidFill>
                  <a:schemeClr val="bg1"/>
                </a:solidFill>
              </a:rPr>
              <a:t>, were over the shewbread, </a:t>
            </a:r>
            <a:r>
              <a:rPr lang="en-US" b="1" dirty="0">
                <a:solidFill>
                  <a:srgbClr val="FF0000"/>
                </a:solidFill>
              </a:rPr>
              <a:t>to prepare it every </a:t>
            </a:r>
            <a:r>
              <a:rPr lang="en-US" b="1" dirty="0" err="1">
                <a:solidFill>
                  <a:srgbClr val="FF0000"/>
                </a:solidFill>
              </a:rPr>
              <a:t>sabbath</a:t>
            </a:r>
            <a:r>
              <a:rPr lang="en-US" dirty="0" smtClean="0"/>
              <a:t>.   </a:t>
            </a:r>
            <a:r>
              <a:rPr lang="en-US" dirty="0" smtClean="0">
                <a:solidFill>
                  <a:schemeClr val="bg1"/>
                </a:solidFill>
              </a:rPr>
              <a:t>KJV</a:t>
            </a:r>
          </a:p>
          <a:p>
            <a:endParaRPr lang="en-US" dirty="0"/>
          </a:p>
          <a:p>
            <a:r>
              <a:rPr lang="en-US" b="1" dirty="0" smtClean="0">
                <a:solidFill>
                  <a:schemeClr val="bg1"/>
                </a:solidFill>
              </a:rPr>
              <a:t>2 Commentaries: </a:t>
            </a:r>
          </a:p>
          <a:p>
            <a:endParaRPr lang="en-US" b="1" dirty="0" smtClean="0">
              <a:solidFill>
                <a:schemeClr val="bg1"/>
              </a:solidFill>
            </a:endParaRPr>
          </a:p>
          <a:p>
            <a:r>
              <a:rPr lang="en-US" b="1" dirty="0" smtClean="0">
                <a:solidFill>
                  <a:schemeClr val="bg1"/>
                </a:solidFill>
              </a:rPr>
              <a:t>1 </a:t>
            </a:r>
            <a:r>
              <a:rPr lang="en-US" b="1" dirty="0">
                <a:solidFill>
                  <a:schemeClr val="bg1"/>
                </a:solidFill>
              </a:rPr>
              <a:t>Sam </a:t>
            </a:r>
            <a:r>
              <a:rPr lang="en-US" b="1" dirty="0" smtClean="0">
                <a:solidFill>
                  <a:schemeClr val="bg1"/>
                </a:solidFill>
              </a:rPr>
              <a:t>21:5        </a:t>
            </a:r>
            <a:r>
              <a:rPr lang="en-US" dirty="0">
                <a:solidFill>
                  <a:schemeClr val="bg1"/>
                </a:solidFill>
              </a:rPr>
              <a:t>from Jamieson, </a:t>
            </a:r>
            <a:r>
              <a:rPr lang="en-US" dirty="0" err="1">
                <a:solidFill>
                  <a:schemeClr val="bg1"/>
                </a:solidFill>
              </a:rPr>
              <a:t>Fausset</a:t>
            </a:r>
            <a:r>
              <a:rPr lang="en-US" dirty="0">
                <a:solidFill>
                  <a:schemeClr val="bg1"/>
                </a:solidFill>
              </a:rPr>
              <a:t>, and Brown </a:t>
            </a:r>
            <a:r>
              <a:rPr lang="en-US" b="1" dirty="0">
                <a:solidFill>
                  <a:schemeClr val="bg1"/>
                </a:solidFill>
              </a:rPr>
              <a:t>Commentary</a:t>
            </a:r>
          </a:p>
          <a:p>
            <a:pPr marL="285750" indent="-285750">
              <a:buFont typeface="Arial" pitchFamily="34" charset="0"/>
              <a:buChar char="•"/>
            </a:pPr>
            <a:r>
              <a:rPr lang="en-US" dirty="0" smtClean="0">
                <a:solidFill>
                  <a:schemeClr val="bg1"/>
                </a:solidFill>
              </a:rPr>
              <a:t>Yea</a:t>
            </a:r>
            <a:r>
              <a:rPr lang="en-US" dirty="0">
                <a:solidFill>
                  <a:schemeClr val="bg1"/>
                </a:solidFill>
              </a:rPr>
              <a:t>, though it were sanctified this day in the vessel - i.e., though the hallowed bread had been but newly placed on the vessel, the ritual ordinance would have to yield to the great law of necessity and mercy (see the notes at Matt 12:3; Mark 2:25; Luke 6:3</a:t>
            </a:r>
            <a:r>
              <a:rPr lang="en-US" dirty="0" smtClean="0">
                <a:solidFill>
                  <a:schemeClr val="bg1"/>
                </a:solidFill>
              </a:rPr>
              <a:t>).</a:t>
            </a:r>
            <a:br>
              <a:rPr lang="en-US" dirty="0" smtClean="0">
                <a:solidFill>
                  <a:schemeClr val="bg1"/>
                </a:solidFill>
              </a:rPr>
            </a:br>
            <a:endParaRPr lang="en-US" dirty="0" smtClean="0">
              <a:solidFill>
                <a:schemeClr val="bg1"/>
              </a:solidFill>
            </a:endParaRPr>
          </a:p>
          <a:p>
            <a:pPr marL="285750" indent="-285750">
              <a:buFont typeface="Arial" pitchFamily="34" charset="0"/>
              <a:buChar char="•"/>
            </a:pPr>
            <a:r>
              <a:rPr lang="en-US" b="1" dirty="0">
                <a:solidFill>
                  <a:schemeClr val="bg1"/>
                </a:solidFill>
              </a:rPr>
              <a:t>1 Sam </a:t>
            </a:r>
            <a:r>
              <a:rPr lang="en-US" b="1" dirty="0" smtClean="0">
                <a:solidFill>
                  <a:schemeClr val="bg1"/>
                </a:solidFill>
              </a:rPr>
              <a:t>21:1-9  </a:t>
            </a:r>
            <a:r>
              <a:rPr lang="en-US" dirty="0" smtClean="0">
                <a:solidFill>
                  <a:schemeClr val="bg1"/>
                </a:solidFill>
              </a:rPr>
              <a:t>Verse </a:t>
            </a:r>
            <a:r>
              <a:rPr lang="en-US" dirty="0">
                <a:solidFill>
                  <a:schemeClr val="bg1"/>
                </a:solidFill>
              </a:rPr>
              <a:t>6-7. </a:t>
            </a:r>
            <a:r>
              <a:rPr lang="en-US" dirty="0" smtClean="0">
                <a:solidFill>
                  <a:schemeClr val="bg1"/>
                </a:solidFill>
              </a:rPr>
              <a:t>  </a:t>
            </a:r>
            <a:r>
              <a:rPr lang="en-US" b="1" dirty="0" smtClean="0">
                <a:solidFill>
                  <a:srgbClr val="FF0000"/>
                </a:solidFill>
              </a:rPr>
              <a:t>The </a:t>
            </a:r>
            <a:r>
              <a:rPr lang="en-US" b="1" dirty="0">
                <a:solidFill>
                  <a:srgbClr val="FF0000"/>
                </a:solidFill>
              </a:rPr>
              <a:t>priest then gave him (what was) holy, namely the </a:t>
            </a:r>
            <a:r>
              <a:rPr lang="en-US" b="1" dirty="0" err="1">
                <a:solidFill>
                  <a:srgbClr val="FF0000"/>
                </a:solidFill>
              </a:rPr>
              <a:t>shew</a:t>
            </a:r>
            <a:r>
              <a:rPr lang="en-US" b="1" dirty="0">
                <a:solidFill>
                  <a:srgbClr val="FF0000"/>
                </a:solidFill>
              </a:rPr>
              <a:t>-loaves "that were taken from before Jehovah," i.e., from the holy table, upon which they had lain before Jehovah for seven days </a:t>
            </a:r>
            <a:r>
              <a:rPr lang="en-US" dirty="0"/>
              <a:t>(</a:t>
            </a:r>
            <a:r>
              <a:rPr lang="en-US" dirty="0">
                <a:solidFill>
                  <a:schemeClr val="bg1"/>
                </a:solidFill>
              </a:rPr>
              <a:t>vid., Lev 24:6-9</a:t>
            </a:r>
            <a:r>
              <a:rPr lang="en-US" dirty="0" smtClean="0">
                <a:solidFill>
                  <a:schemeClr val="bg1"/>
                </a:solidFill>
              </a:rPr>
              <a:t>).                  (</a:t>
            </a:r>
            <a:r>
              <a:rPr lang="en-US" dirty="0">
                <a:solidFill>
                  <a:schemeClr val="bg1"/>
                </a:solidFill>
              </a:rPr>
              <a:t>from </a:t>
            </a:r>
            <a:r>
              <a:rPr lang="en-US" dirty="0" err="1">
                <a:solidFill>
                  <a:schemeClr val="bg1"/>
                </a:solidFill>
              </a:rPr>
              <a:t>Keil</a:t>
            </a:r>
            <a:r>
              <a:rPr lang="en-US" dirty="0">
                <a:solidFill>
                  <a:schemeClr val="bg1"/>
                </a:solidFill>
              </a:rPr>
              <a:t> &amp; </a:t>
            </a:r>
            <a:r>
              <a:rPr lang="en-US" dirty="0" err="1">
                <a:solidFill>
                  <a:schemeClr val="bg1"/>
                </a:solidFill>
              </a:rPr>
              <a:t>Delitzsch</a:t>
            </a:r>
            <a:r>
              <a:rPr lang="en-US" dirty="0">
                <a:solidFill>
                  <a:schemeClr val="bg1"/>
                </a:solidFill>
              </a:rPr>
              <a:t> </a:t>
            </a:r>
            <a:r>
              <a:rPr lang="en-US" b="1" dirty="0">
                <a:solidFill>
                  <a:schemeClr val="bg1"/>
                </a:solidFill>
              </a:rPr>
              <a:t>Commentary</a:t>
            </a:r>
            <a:r>
              <a:rPr lang="en-US" dirty="0">
                <a:solidFill>
                  <a:schemeClr val="bg1"/>
                </a:solidFill>
              </a:rPr>
              <a:t> on the Old </a:t>
            </a:r>
            <a:r>
              <a:rPr lang="en-US" dirty="0" smtClean="0">
                <a:solidFill>
                  <a:schemeClr val="bg1"/>
                </a:solidFill>
              </a:rPr>
              <a:t>Testament)</a:t>
            </a:r>
            <a:endParaRPr lang="en-US" dirty="0">
              <a:solidFill>
                <a:schemeClr val="bg1"/>
              </a:solidFill>
            </a:endParaRPr>
          </a:p>
        </p:txBody>
      </p:sp>
      <p:pic>
        <p:nvPicPr>
          <p:cNvPr id="10" name="Picture 8" descr="C:\Users\Rae\Desktop\Art New Grammar 101\white man clip art\fact vs my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620" y="6983349"/>
            <a:ext cx="6216651" cy="3391528"/>
          </a:xfrm>
          <a:prstGeom prst="rect">
            <a:avLst/>
          </a:prstGeom>
          <a:noFill/>
          <a:effectLst>
            <a:softEdge rad="406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4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4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45807" y="171197"/>
            <a:ext cx="11779045" cy="601675"/>
          </a:xfrm>
          <a:gradFill>
            <a:gsLst>
              <a:gs pos="0">
                <a:srgbClr val="FF0066">
                  <a:alpha val="48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38100">
            <a:solidFill>
              <a:srgbClr val="CC00FF"/>
            </a:solidFill>
          </a:ln>
          <a:effectLst>
            <a:glow rad="127000">
              <a:srgbClr val="FFFF00"/>
            </a:glow>
          </a:effectLst>
          <a:scene3d>
            <a:camera prst="orthographicFront"/>
            <a:lightRig rig="threePt" dir="t"/>
          </a:scene3d>
          <a:sp3d>
            <a:bevelT w="152400" h="50800" prst="softRound"/>
          </a:sp3d>
        </p:spPr>
        <p:txBody>
          <a:bodyPr anchor="ctr">
            <a:normAutofit fontScale="90000"/>
          </a:bodyPr>
          <a:lstStyle/>
          <a:p>
            <a:pPr algn="ctr"/>
            <a:r>
              <a:rPr lang="en-US" sz="3600" dirty="0" smtClean="0">
                <a:latin typeface="Calibri" panose="020F0502020204030204" pitchFamily="34" charset="0"/>
                <a:cs typeface="Calibri" panose="020F0502020204030204" pitchFamily="34" charset="0"/>
              </a:rPr>
              <a:t>David, Jonathan </a:t>
            </a:r>
            <a:r>
              <a:rPr lang="en-US" sz="3600" dirty="0" smtClean="0">
                <a:effectLst>
                  <a:glow rad="127000">
                    <a:srgbClr val="00FF00"/>
                  </a:glow>
                </a:effectLst>
                <a:latin typeface="Calibri" panose="020F0502020204030204" pitchFamily="34" charset="0"/>
                <a:cs typeface="Calibri" panose="020F0502020204030204" pitchFamily="34" charset="0"/>
              </a:rPr>
              <a:t>&amp; </a:t>
            </a:r>
            <a:r>
              <a:rPr lang="en-US" sz="3600" dirty="0" err="1" smtClean="0">
                <a:effectLst>
                  <a:glow rad="127000">
                    <a:srgbClr val="00FF00"/>
                  </a:glow>
                </a:effectLst>
                <a:latin typeface="Calibri" panose="020F0502020204030204" pitchFamily="34" charset="0"/>
                <a:cs typeface="Calibri" panose="020F0502020204030204" pitchFamily="34" charset="0"/>
              </a:rPr>
              <a:t>AhimElek</a:t>
            </a:r>
            <a:r>
              <a:rPr lang="en-US" sz="3600" dirty="0" smtClean="0">
                <a:effectLst>
                  <a:glow rad="127000">
                    <a:srgbClr val="00FF00"/>
                  </a:glow>
                </a:effectLst>
                <a:latin typeface="Calibri" panose="020F0502020204030204" pitchFamily="34" charset="0"/>
                <a:cs typeface="Calibri" panose="020F0502020204030204" pitchFamily="34" charset="0"/>
              </a:rPr>
              <a:t> </a:t>
            </a:r>
            <a:r>
              <a:rPr lang="en-US" sz="3600" u="sng" dirty="0" smtClean="0"/>
              <a:t>did not</a:t>
            </a:r>
            <a:r>
              <a:rPr lang="en-US" sz="3600" dirty="0" smtClean="0"/>
              <a:t> “reset” </a:t>
            </a:r>
            <a:r>
              <a:rPr lang="en-US" sz="3600" dirty="0" smtClean="0">
                <a:latin typeface="Calibri" panose="020F0502020204030204" pitchFamily="34" charset="0"/>
                <a:cs typeface="Calibri" panose="020F0502020204030204" pitchFamily="34" charset="0"/>
              </a:rPr>
              <a:t>their week!    </a:t>
            </a:r>
            <a:endParaRPr lang="en-US" sz="3600" dirty="0">
              <a:solidFill>
                <a:srgbClr val="0000CC"/>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28255" y="925271"/>
            <a:ext cx="10972800" cy="5796204"/>
          </a:xfrm>
          <a:gradFill>
            <a:gsLst>
              <a:gs pos="22000">
                <a:srgbClr val="FF0066">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p:spPr>
        <p:txBody>
          <a:bodyPr>
            <a:normAutofit/>
            <a:scene3d>
              <a:camera prst="orthographicFront"/>
              <a:lightRig rig="threePt" dir="t"/>
            </a:scene3d>
            <a:sp3d extrusionH="57150">
              <a:bevelT w="38100" h="38100"/>
            </a:sp3d>
          </a:bodyPr>
          <a:lstStyle/>
          <a:p>
            <a:pPr marL="0" indent="0" algn="ctr">
              <a:buNone/>
            </a:pPr>
            <a:r>
              <a:rPr lang="en-US" sz="4400" dirty="0" smtClean="0">
                <a:solidFill>
                  <a:srgbClr val="CC0099"/>
                </a:solidFill>
              </a:rPr>
              <a:t>Days of the </a:t>
            </a:r>
            <a:r>
              <a:rPr lang="en-US" sz="4400" b="1" dirty="0" smtClean="0">
                <a:ln w="28575">
                  <a:solidFill>
                    <a:srgbClr val="CC00FF"/>
                  </a:solidFill>
                </a:ln>
                <a:solidFill>
                  <a:srgbClr val="CC0099"/>
                </a:solidFill>
                <a:effectLst>
                  <a:glow rad="266700">
                    <a:srgbClr val="FFFF00"/>
                  </a:glow>
                </a:effectLst>
              </a:rPr>
              <a:t>Month</a:t>
            </a:r>
          </a:p>
          <a:p>
            <a:pPr marL="0" indent="0">
              <a:buNone/>
            </a:pPr>
            <a:r>
              <a:rPr lang="en-US" sz="2800" dirty="0" smtClean="0">
                <a:solidFill>
                  <a:srgbClr val="CC0099"/>
                </a:solidFill>
              </a:rPr>
              <a:t>David flees in great haste on the </a:t>
            </a:r>
            <a:r>
              <a:rPr lang="en-US" sz="2800" b="1" dirty="0" smtClean="0">
                <a:ln>
                  <a:solidFill>
                    <a:schemeClr val="tx1"/>
                  </a:solidFill>
                </a:ln>
                <a:solidFill>
                  <a:srgbClr val="FFFF00"/>
                </a:solidFill>
              </a:rPr>
              <a:t>morning</a:t>
            </a:r>
            <a:r>
              <a:rPr lang="en-US" sz="2800" dirty="0" smtClean="0">
                <a:solidFill>
                  <a:srgbClr val="CC0099"/>
                </a:solidFill>
              </a:rPr>
              <a:t> of the 3</a:t>
            </a:r>
            <a:r>
              <a:rPr lang="en-US" sz="2800" baseline="30000" dirty="0" smtClean="0">
                <a:solidFill>
                  <a:srgbClr val="CC0099"/>
                </a:solidFill>
              </a:rPr>
              <a:t>rd</a:t>
            </a:r>
            <a:r>
              <a:rPr lang="en-US" sz="2800" dirty="0" smtClean="0">
                <a:solidFill>
                  <a:srgbClr val="CC0099"/>
                </a:solidFill>
              </a:rPr>
              <a:t> day.</a:t>
            </a:r>
          </a:p>
          <a:p>
            <a:pPr marL="0" indent="0">
              <a:buNone/>
            </a:pPr>
            <a:r>
              <a:rPr lang="en-US" sz="2800" dirty="0" smtClean="0">
                <a:solidFill>
                  <a:srgbClr val="9900CC"/>
                </a:solidFill>
              </a:rPr>
              <a:t>David announces to the Kohen 	his     history of       </a:t>
            </a:r>
            <a:r>
              <a:rPr lang="en-US" sz="2800" dirty="0" smtClean="0">
                <a:solidFill>
                  <a:srgbClr val="9900CC"/>
                </a:solidFill>
                <a:effectLst>
                  <a:glow rad="190500">
                    <a:srgbClr val="90F1FE"/>
                  </a:glow>
                </a:effectLst>
              </a:rPr>
              <a:t>3</a:t>
            </a:r>
            <a:r>
              <a:rPr lang="en-US" sz="2800" dirty="0" smtClean="0">
                <a:solidFill>
                  <a:srgbClr val="9900CC"/>
                </a:solidFill>
              </a:rPr>
              <a:t> days </a:t>
            </a:r>
            <a:r>
              <a:rPr lang="en-US" sz="2800" u="sng" dirty="0" smtClean="0">
                <a:solidFill>
                  <a:srgbClr val="FF0066"/>
                </a:solidFill>
              </a:rPr>
              <a:t>removed</a:t>
            </a:r>
            <a:r>
              <a:rPr lang="en-US" sz="2800" dirty="0" smtClean="0">
                <a:solidFill>
                  <a:srgbClr val="9900CC"/>
                </a:solidFill>
              </a:rPr>
              <a:t> from Saul’s reach. </a:t>
            </a:r>
          </a:p>
          <a:p>
            <a:pPr marL="0" indent="0">
              <a:buNone/>
            </a:pPr>
            <a:endParaRPr lang="en-US" sz="2800" dirty="0">
              <a:solidFill>
                <a:srgbClr val="9900CC"/>
              </a:solidFill>
            </a:endParaRPr>
          </a:p>
          <a:p>
            <a:pPr marL="0" indent="0">
              <a:buNone/>
            </a:pPr>
            <a:endParaRPr lang="en-US" sz="2800" dirty="0" smtClean="0">
              <a:solidFill>
                <a:srgbClr val="CC0099"/>
              </a:solidFill>
            </a:endParaRPr>
          </a:p>
          <a:p>
            <a:pPr marL="0" indent="0">
              <a:buNone/>
            </a:pPr>
            <a:endParaRPr lang="en-US" sz="2800" dirty="0">
              <a:solidFill>
                <a:srgbClr val="CC0099"/>
              </a:solidFill>
            </a:endParaRPr>
          </a:p>
          <a:p>
            <a:pPr marL="0" lvl="0" indent="0">
              <a:buClr>
                <a:srgbClr val="171312"/>
              </a:buClr>
              <a:buNone/>
            </a:pPr>
            <a:r>
              <a:rPr lang="en-US" sz="2800" dirty="0" smtClean="0">
                <a:solidFill>
                  <a:srgbClr val="008080"/>
                </a:solidFill>
                <a:latin typeface="Georgia" panose="02040502050405020303" pitchFamily="18" charset="0"/>
              </a:rPr>
              <a:t>1 </a:t>
            </a:r>
            <a:r>
              <a:rPr lang="en-US" sz="2800" dirty="0">
                <a:solidFill>
                  <a:srgbClr val="008080"/>
                </a:solidFill>
                <a:latin typeface="Georgia" panose="02040502050405020303" pitchFamily="18" charset="0"/>
              </a:rPr>
              <a:t>Sam 21:1  </a:t>
            </a:r>
            <a:r>
              <a:rPr lang="en-US" sz="2800" dirty="0" smtClean="0">
                <a:solidFill>
                  <a:prstClr val="black"/>
                </a:solidFill>
                <a:latin typeface="Georgia" panose="02040502050405020303" pitchFamily="18" charset="0"/>
              </a:rPr>
              <a:t>David </a:t>
            </a:r>
            <a:r>
              <a:rPr lang="en-US" sz="2800" dirty="0">
                <a:solidFill>
                  <a:prstClr val="black"/>
                </a:solidFill>
                <a:latin typeface="Georgia" panose="02040502050405020303" pitchFamily="18" charset="0"/>
              </a:rPr>
              <a:t>(very hungry) seeks out </a:t>
            </a:r>
            <a:r>
              <a:rPr lang="en-US" sz="2800" dirty="0" err="1">
                <a:solidFill>
                  <a:prstClr val="black"/>
                </a:solidFill>
                <a:latin typeface="Georgia" panose="02040502050405020303" pitchFamily="18" charset="0"/>
              </a:rPr>
              <a:t>Ahimelek</a:t>
            </a:r>
            <a:r>
              <a:rPr lang="en-US" sz="2800" dirty="0">
                <a:solidFill>
                  <a:prstClr val="black"/>
                </a:solidFill>
                <a:latin typeface="Georgia" panose="02040502050405020303" pitchFamily="18" charset="0"/>
              </a:rPr>
              <a:t> the </a:t>
            </a:r>
            <a:r>
              <a:rPr lang="en-US" sz="2800" dirty="0" smtClean="0">
                <a:solidFill>
                  <a:prstClr val="black"/>
                </a:solidFill>
                <a:latin typeface="Georgia" panose="02040502050405020303" pitchFamily="18" charset="0"/>
              </a:rPr>
              <a:t>Kohen.</a:t>
            </a:r>
            <a:endParaRPr lang="en-US" sz="2800" dirty="0">
              <a:solidFill>
                <a:srgbClr val="008080"/>
              </a:solidFill>
              <a:latin typeface="Georgia" panose="02040502050405020303" pitchFamily="18" charset="0"/>
            </a:endParaRPr>
          </a:p>
          <a:p>
            <a:pPr marL="0" indent="0">
              <a:buNone/>
            </a:pPr>
            <a:r>
              <a:rPr lang="en-US" sz="2800" dirty="0" smtClean="0">
                <a:solidFill>
                  <a:srgbClr val="008080"/>
                </a:solidFill>
                <a:latin typeface="Georgia" panose="02040502050405020303" pitchFamily="18" charset="0"/>
              </a:rPr>
              <a:t>1 </a:t>
            </a:r>
            <a:r>
              <a:rPr lang="en-US" sz="2800" dirty="0">
                <a:solidFill>
                  <a:srgbClr val="008080"/>
                </a:solidFill>
                <a:latin typeface="Georgia" panose="02040502050405020303" pitchFamily="18" charset="0"/>
              </a:rPr>
              <a:t>Sam 21:3  </a:t>
            </a:r>
            <a:r>
              <a:rPr lang="en-US" sz="2800" dirty="0">
                <a:solidFill>
                  <a:schemeClr val="tx1"/>
                </a:solidFill>
                <a:latin typeface="Georgia" panose="02040502050405020303" pitchFamily="18" charset="0"/>
              </a:rPr>
              <a:t>“And now, what do you have on hand?</a:t>
            </a:r>
            <a:r>
              <a:rPr lang="en-US" sz="2800" dirty="0">
                <a:solidFill>
                  <a:srgbClr val="FF6600"/>
                </a:solidFill>
                <a:latin typeface="Georgia" panose="02040502050405020303" pitchFamily="18" charset="0"/>
              </a:rPr>
              <a:t> </a:t>
            </a:r>
            <a:r>
              <a:rPr lang="en-US" sz="2800" b="1" dirty="0">
                <a:ln>
                  <a:solidFill>
                    <a:schemeClr val="tx1"/>
                  </a:solidFill>
                </a:ln>
                <a:solidFill>
                  <a:srgbClr val="009999"/>
                </a:solidFill>
                <a:effectLst>
                  <a:glow rad="127000">
                    <a:srgbClr val="FF0066"/>
                  </a:glow>
                </a:effectLst>
                <a:latin typeface="Georgia" panose="02040502050405020303" pitchFamily="18" charset="0"/>
              </a:rPr>
              <a:t>Give five loaves</a:t>
            </a:r>
            <a:r>
              <a:rPr lang="en-US" sz="2800" dirty="0">
                <a:ln>
                  <a:solidFill>
                    <a:schemeClr val="tx1"/>
                  </a:solidFill>
                </a:ln>
                <a:solidFill>
                  <a:srgbClr val="FF6600"/>
                </a:solidFill>
                <a:effectLst>
                  <a:glow rad="127000">
                    <a:srgbClr val="FF0066"/>
                  </a:glow>
                </a:effectLst>
                <a:latin typeface="Georgia" panose="02040502050405020303" pitchFamily="18" charset="0"/>
              </a:rPr>
              <a:t> </a:t>
            </a:r>
            <a:r>
              <a:rPr lang="en-US" sz="2800" dirty="0">
                <a:solidFill>
                  <a:schemeClr val="tx1"/>
                </a:solidFill>
                <a:latin typeface="Georgia" panose="02040502050405020303" pitchFamily="18" charset="0"/>
              </a:rPr>
              <a:t>into my hand, or whatever is found.” </a:t>
            </a:r>
          </a:p>
          <a:p>
            <a:pPr marL="0" indent="0">
              <a:buNone/>
            </a:pPr>
            <a:endParaRPr lang="en-US" sz="2800" dirty="0">
              <a:solidFill>
                <a:srgbClr val="CC0099"/>
              </a:solidFill>
            </a:endParaRPr>
          </a:p>
        </p:txBody>
      </p:sp>
      <p:sp>
        <p:nvSpPr>
          <p:cNvPr id="4" name="Slide Number Placeholder 3"/>
          <p:cNvSpPr>
            <a:spLocks noGrp="1"/>
          </p:cNvSpPr>
          <p:nvPr>
            <p:ph type="sldNum" sz="quarter" idx="12"/>
          </p:nvPr>
        </p:nvSpPr>
        <p:spPr>
          <a:xfrm>
            <a:off x="11352809" y="6463815"/>
            <a:ext cx="495837" cy="345796"/>
          </a:xfrm>
        </p:spPr>
        <p:txBody>
          <a:bodyPr/>
          <a:lstStyle/>
          <a:p>
            <a:fld id="{71766878-3199-4EAB-94E7-2D6D11070E14}" type="slidenum">
              <a:rPr lang="en-US" b="1" smtClean="0">
                <a:solidFill>
                  <a:schemeClr val="tx1"/>
                </a:solidFill>
              </a:rPr>
              <a:t>75</a:t>
            </a:fld>
            <a:endParaRPr lang="en-US" b="1" dirty="0">
              <a:solidFill>
                <a:schemeClr val="tx1"/>
              </a:solidFill>
            </a:endParaRPr>
          </a:p>
        </p:txBody>
      </p:sp>
      <p:grpSp>
        <p:nvGrpSpPr>
          <p:cNvPr id="6" name="Group 5"/>
          <p:cNvGrpSpPr/>
          <p:nvPr/>
        </p:nvGrpSpPr>
        <p:grpSpPr>
          <a:xfrm>
            <a:off x="928255" y="3599365"/>
            <a:ext cx="10868296" cy="914400"/>
            <a:chOff x="904303" y="2716250"/>
            <a:chExt cx="10868296" cy="914400"/>
          </a:xfrm>
        </p:grpSpPr>
        <p:grpSp>
          <p:nvGrpSpPr>
            <p:cNvPr id="7" name="Group 6"/>
            <p:cNvGrpSpPr/>
            <p:nvPr/>
          </p:nvGrpSpPr>
          <p:grpSpPr>
            <a:xfrm>
              <a:off x="2262840" y="2716250"/>
              <a:ext cx="9509759" cy="914400"/>
              <a:chOff x="1397726" y="2220686"/>
              <a:chExt cx="9509759" cy="914400"/>
            </a:xfrm>
          </p:grpSpPr>
          <p:sp>
            <p:nvSpPr>
              <p:cNvPr id="9" name="Rectangle 8"/>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30</a:t>
                </a:r>
                <a:endParaRPr lang="en-US" sz="2800" dirty="0">
                  <a:solidFill>
                    <a:srgbClr val="00FF00"/>
                  </a:solidFill>
                </a:endParaRPr>
              </a:p>
            </p:txBody>
          </p:sp>
          <p:sp>
            <p:nvSpPr>
              <p:cNvPr id="10" name="Rectangle 9"/>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dirty="0" smtClean="0">
                    <a:solidFill>
                      <a:srgbClr val="FF0000"/>
                    </a:solidFill>
                  </a:rPr>
                  <a:t>New Month Day   </a:t>
                </a:r>
                <a:r>
                  <a:rPr lang="en-US" sz="2800" dirty="0" smtClean="0">
                    <a:solidFill>
                      <a:srgbClr val="FF0000"/>
                    </a:solidFill>
                  </a:rPr>
                  <a:t>1</a:t>
                </a:r>
                <a:endParaRPr lang="en-US" sz="2800" dirty="0">
                  <a:solidFill>
                    <a:srgbClr val="FF0000"/>
                  </a:solidFill>
                </a:endParaRPr>
              </a:p>
            </p:txBody>
          </p:sp>
          <p:sp>
            <p:nvSpPr>
              <p:cNvPr id="11" name="Rectangle 10"/>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12" name="Rectangle 11"/>
              <p:cNvSpPr/>
              <p:nvPr/>
            </p:nvSpPr>
            <p:spPr>
              <a:xfrm>
                <a:off x="5473337" y="2220686"/>
                <a:ext cx="1358537" cy="914400"/>
              </a:xfrm>
              <a:prstGeom prst="rect">
                <a:avLst/>
              </a:prstGeom>
              <a:gradFill>
                <a:gsLst>
                  <a:gs pos="11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rgbClr val="CC00FF"/>
                    </a:solidFill>
                  </a:rPr>
                  <a:t>(1)</a:t>
                </a:r>
                <a:endParaRPr lang="en-US" sz="2800" dirty="0">
                  <a:solidFill>
                    <a:srgbClr val="CC00FF"/>
                  </a:solidFill>
                </a:endParaRPr>
              </a:p>
            </p:txBody>
          </p:sp>
          <p:sp>
            <p:nvSpPr>
              <p:cNvPr id="13" name="Rectangle 12"/>
              <p:cNvSpPr/>
              <p:nvPr/>
            </p:nvSpPr>
            <p:spPr>
              <a:xfrm>
                <a:off x="6831874" y="2220686"/>
                <a:ext cx="1358537" cy="914400"/>
              </a:xfrm>
              <a:prstGeom prst="rect">
                <a:avLst/>
              </a:prstGeom>
              <a:gradFill>
                <a:gsLst>
                  <a:gs pos="1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(2)</a:t>
                </a:r>
                <a:endParaRPr lang="en-US" sz="2800" dirty="0">
                  <a:solidFill>
                    <a:srgbClr val="CC00FF"/>
                  </a:solidFill>
                </a:endParaRPr>
              </a:p>
            </p:txBody>
          </p:sp>
          <p:sp>
            <p:nvSpPr>
              <p:cNvPr id="14" name="Rectangle 13"/>
              <p:cNvSpPr/>
              <p:nvPr/>
            </p:nvSpPr>
            <p:spPr>
              <a:xfrm>
                <a:off x="8190411" y="2220686"/>
                <a:ext cx="1358537" cy="914400"/>
              </a:xfrm>
              <a:prstGeom prst="rect">
                <a:avLst/>
              </a:prstGeom>
              <a:gradFill>
                <a:gsLst>
                  <a:gs pos="6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(3)</a:t>
                </a:r>
                <a:endParaRPr lang="en-US" sz="2800" dirty="0">
                  <a:solidFill>
                    <a:srgbClr val="CC00FF"/>
                  </a:solidFill>
                </a:endParaRPr>
              </a:p>
            </p:txBody>
          </p:sp>
          <p:sp>
            <p:nvSpPr>
              <p:cNvPr id="15" name="Rectangle 14"/>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6</a:t>
                </a:r>
                <a:endParaRPr lang="en-US" sz="4800" b="1" dirty="0">
                  <a:ln>
                    <a:solidFill>
                      <a:srgbClr val="00FF00"/>
                    </a:solidFill>
                  </a:ln>
                  <a:solidFill>
                    <a:srgbClr val="0000CC"/>
                  </a:solidFill>
                  <a:effectLst>
                    <a:glow rad="127000">
                      <a:srgbClr val="00B0F0"/>
                    </a:glow>
                  </a:effectLst>
                </a:endParaRPr>
              </a:p>
            </p:txBody>
          </p:sp>
        </p:grpSp>
        <p:sp>
          <p:nvSpPr>
            <p:cNvPr id="8" name="Rectangle 7"/>
            <p:cNvSpPr/>
            <p:nvPr/>
          </p:nvSpPr>
          <p:spPr>
            <a:xfrm>
              <a:off x="904303" y="2716250"/>
              <a:ext cx="1358537" cy="914400"/>
            </a:xfrm>
            <a:prstGeom prst="rect">
              <a:avLst/>
            </a:prstGeom>
            <a:solidFill>
              <a:schemeClr val="bg1">
                <a:lumMod val="5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29</a:t>
              </a:r>
              <a:endParaRPr lang="en-US" sz="2800" dirty="0">
                <a:solidFill>
                  <a:srgbClr val="00FF00"/>
                </a:solidFill>
              </a:endParaRPr>
            </a:p>
          </p:txBody>
        </p:sp>
      </p:grpSp>
      <p:sp>
        <p:nvSpPr>
          <p:cNvPr id="27" name="Right Brace 26"/>
          <p:cNvSpPr/>
          <p:nvPr/>
        </p:nvSpPr>
        <p:spPr>
          <a:xfrm rot="16200000">
            <a:off x="7961988" y="1123338"/>
            <a:ext cx="876444" cy="4075611"/>
          </a:xfrm>
          <a:prstGeom prst="rightBrace">
            <a:avLst>
              <a:gd name="adj1" fmla="val 79439"/>
              <a:gd name="adj2" fmla="val 56425"/>
            </a:avLst>
          </a:prstGeom>
          <a:solidFill>
            <a:srgbClr val="90F1FE"/>
          </a:solidFill>
          <a:ln w="38100">
            <a:solidFill>
              <a:srgbClr val="CC00FF"/>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Down Arrow 15"/>
          <p:cNvSpPr/>
          <p:nvPr/>
        </p:nvSpPr>
        <p:spPr>
          <a:xfrm rot="10800000">
            <a:off x="10881755" y="4301543"/>
            <a:ext cx="471054" cy="1316075"/>
          </a:xfrm>
          <a:prstGeom prst="downArrow">
            <a:avLst>
              <a:gd name="adj1" fmla="val 32353"/>
              <a:gd name="adj2" fmla="val 67647"/>
            </a:avLst>
          </a:prstGeom>
          <a:solidFill>
            <a:srgbClr val="FF0066"/>
          </a:solidFill>
          <a:ln w="3810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6328855" y="2923088"/>
            <a:ext cx="1605777" cy="238055"/>
          </a:xfrm>
          <a:prstGeom prst="line">
            <a:avLst/>
          </a:prstGeom>
          <a:ln w="57150">
            <a:solidFill>
              <a:srgbClr val="00FF00"/>
            </a:solidFill>
          </a:ln>
          <a:effectLst>
            <a:glow rad="1397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34632" y="2246811"/>
            <a:ext cx="344129" cy="676277"/>
          </a:xfrm>
          <a:prstGeom prst="line">
            <a:avLst/>
          </a:prstGeom>
          <a:ln w="57150">
            <a:solidFill>
              <a:srgbClr val="00FF00"/>
            </a:solidFill>
            <a:headEnd type="oval" w="med" len="med"/>
            <a:tailEnd type="oval" w="med" len="med"/>
          </a:ln>
          <a:effectLst>
            <a:glow rad="1397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95308" y="2246811"/>
            <a:ext cx="67095" cy="1352554"/>
          </a:xfrm>
          <a:prstGeom prst="straightConnector1">
            <a:avLst/>
          </a:prstGeom>
          <a:ln w="57150">
            <a:solidFill>
              <a:srgbClr val="00FF00"/>
            </a:solidFill>
            <a:tailEnd type="triangle"/>
          </a:ln>
          <a:effectLst>
            <a:glow rad="1397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078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3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par>
                                <p:cTn id="8" presetID="22" presetClass="entr" presetSubtype="1" fill="hold"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1000"/>
                                        <p:tgtEl>
                                          <p:spTgt spid="20"/>
                                        </p:tgtEl>
                                      </p:cBhvr>
                                    </p:animEffect>
                                  </p:childTnLst>
                                </p:cTn>
                              </p:par>
                              <p:par>
                                <p:cTn id="11" presetID="22" presetClass="entr" presetSubtype="1" fill="hold" nodeType="withEffect">
                                  <p:stCondLst>
                                    <p:cond delay="25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1000"/>
                                        <p:tgtEl>
                                          <p:spTgt spid="3">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1750"/>
                                        <p:tgtEl>
                                          <p:spTgt spid="16"/>
                                        </p:tgtEl>
                                      </p:cBhvr>
                                    </p:animEffect>
                                  </p:childTnLst>
                                </p:cTn>
                              </p:par>
                              <p:par>
                                <p:cTn id="38" presetID="35" presetClass="emph" presetSubtype="0" repeatCount="4000" fill="hold" grpId="1" nodeType="withEffect">
                                  <p:stCondLst>
                                    <p:cond delay="2000"/>
                                  </p:stCondLst>
                                  <p:childTnLst>
                                    <p:anim calcmode="discrete" valueType="str">
                                      <p:cBhvr>
                                        <p:cTn id="39"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animBg="1"/>
      <p:bldP spid="16" grpId="1"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50" y="953037"/>
            <a:ext cx="12118950" cy="5523963"/>
          </a:xfrm>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scene3d>
            <a:camera prst="orthographicFront"/>
            <a:lightRig rig="threePt" dir="t"/>
          </a:scene3d>
          <a:sp3d>
            <a:bevelT/>
          </a:sp3d>
        </p:spPr>
        <p:txBody>
          <a:bodyPr>
            <a:sp3d extrusionH="57150">
              <a:bevelT w="38100" h="38100"/>
            </a:sp3d>
          </a:bodyPr>
          <a:lstStyle/>
          <a:p>
            <a:pPr marL="0" lvl="0" indent="0">
              <a:buClr>
                <a:srgbClr val="171312"/>
              </a:buClr>
              <a:buNone/>
            </a:pPr>
            <a:r>
              <a:rPr lang="en-US" sz="2800" dirty="0">
                <a:solidFill>
                  <a:srgbClr val="008080"/>
                </a:solidFill>
                <a:latin typeface="Georgia" panose="02040502050405020303" pitchFamily="18" charset="0"/>
              </a:rPr>
              <a:t>1 Sam 21:3</a:t>
            </a:r>
            <a:r>
              <a:rPr lang="en-US" sz="2800" dirty="0">
                <a:solidFill>
                  <a:prstClr val="black"/>
                </a:solidFill>
                <a:latin typeface="Georgia" panose="02040502050405020303" pitchFamily="18" charset="0"/>
              </a:rPr>
              <a:t>  </a:t>
            </a:r>
            <a:r>
              <a:rPr lang="en-US" sz="2800" dirty="0">
                <a:solidFill>
                  <a:srgbClr val="FF6600"/>
                </a:solidFill>
                <a:latin typeface="Georgia" panose="02040502050405020303" pitchFamily="18" charset="0"/>
              </a:rPr>
              <a:t>“And now, what do you have on hand? </a:t>
            </a:r>
            <a:r>
              <a:rPr lang="en-US" sz="2800" b="1" u="sng" dirty="0">
                <a:solidFill>
                  <a:srgbClr val="009999"/>
                </a:solidFill>
                <a:latin typeface="Georgia" panose="02040502050405020303" pitchFamily="18" charset="0"/>
              </a:rPr>
              <a:t>Give five loaves</a:t>
            </a:r>
            <a:r>
              <a:rPr lang="en-US" sz="2800" dirty="0">
                <a:solidFill>
                  <a:srgbClr val="FF6600"/>
                </a:solidFill>
                <a:latin typeface="Georgia" panose="02040502050405020303" pitchFamily="18" charset="0"/>
              </a:rPr>
              <a:t> into my hand, or whatever is found.” </a:t>
            </a:r>
          </a:p>
          <a:p>
            <a:pPr marL="0" lvl="0" indent="0">
              <a:buClr>
                <a:srgbClr val="171312"/>
              </a:buClr>
              <a:buNone/>
            </a:pP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a:t>
            </a:r>
            <a:r>
              <a:rPr lang="en-US" sz="2700" b="1" dirty="0">
                <a:ln>
                  <a:solidFill>
                    <a:srgbClr val="FF0000"/>
                  </a:solidFill>
                </a:ln>
                <a:solidFill>
                  <a:srgbClr val="0000CC"/>
                </a:solidFill>
                <a:effectLst>
                  <a:glow rad="127000">
                    <a:srgbClr val="66CCFF"/>
                  </a:glow>
                </a:effectLst>
                <a:latin typeface="Georgia" panose="02040502050405020303" pitchFamily="18" charset="0"/>
              </a:rPr>
              <a:t>	</a:t>
            </a: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a:t>
            </a:r>
            <a:r>
              <a:rPr lang="en-US" sz="2700" b="1" dirty="0">
                <a:ln>
                  <a:solidFill>
                    <a:srgbClr val="FF0000"/>
                  </a:solidFill>
                </a:ln>
                <a:solidFill>
                  <a:srgbClr val="0000CC"/>
                </a:solidFill>
                <a:effectLst>
                  <a:glow rad="127000">
                    <a:srgbClr val="66CCFF"/>
                  </a:glow>
                </a:effectLst>
                <a:latin typeface="Georgia" panose="02040502050405020303" pitchFamily="18" charset="0"/>
              </a:rPr>
              <a:t>	 </a:t>
            </a: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when David requested Shewbread!</a:t>
            </a:r>
          </a:p>
          <a:p>
            <a:pPr marL="0" lvl="0" indent="0">
              <a:buClr>
                <a:srgbClr val="171312"/>
              </a:buClr>
              <a:buNone/>
            </a:pPr>
            <a:endParaRPr lang="en-US" sz="2700" b="1" dirty="0">
              <a:ln>
                <a:solidFill>
                  <a:srgbClr val="FF0000"/>
                </a:solidFill>
              </a:ln>
              <a:solidFill>
                <a:srgbClr val="0000CC"/>
              </a:solidFill>
              <a:effectLst>
                <a:glow rad="127000">
                  <a:srgbClr val="66CCFF"/>
                </a:glow>
              </a:effectLst>
              <a:latin typeface="Georgia" panose="02040502050405020303" pitchFamily="18" charset="0"/>
            </a:endParaRPr>
          </a:p>
          <a:p>
            <a:pPr marL="0" lvl="0" indent="0">
              <a:buClr>
                <a:srgbClr val="171312"/>
              </a:buClr>
              <a:buNone/>
            </a:pPr>
            <a:endParaRPr lang="en-US" sz="2700" b="1" dirty="0" smtClean="0">
              <a:ln>
                <a:solidFill>
                  <a:srgbClr val="FF0000"/>
                </a:solidFill>
              </a:ln>
              <a:solidFill>
                <a:srgbClr val="0000CC"/>
              </a:solidFill>
              <a:effectLst>
                <a:glow rad="127000">
                  <a:srgbClr val="66CCFF"/>
                </a:glow>
              </a:effectLst>
              <a:latin typeface="Georgia" panose="02040502050405020303" pitchFamily="18" charset="0"/>
            </a:endParaRPr>
          </a:p>
          <a:p>
            <a:pPr marL="0" lvl="0" indent="0">
              <a:buClr>
                <a:srgbClr val="171312"/>
              </a:buClr>
              <a:buNone/>
            </a:pP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The 6</a:t>
            </a:r>
            <a:r>
              <a:rPr lang="en-US" sz="2700" b="1" baseline="30000" dirty="0" smtClean="0">
                <a:ln>
                  <a:solidFill>
                    <a:srgbClr val="FF0000"/>
                  </a:solidFill>
                </a:ln>
                <a:solidFill>
                  <a:srgbClr val="0000CC"/>
                </a:solidFill>
                <a:effectLst>
                  <a:glow rad="127000">
                    <a:srgbClr val="66CCFF"/>
                  </a:glow>
                </a:effectLst>
                <a:latin typeface="Georgia" panose="02040502050405020303" pitchFamily="18" charset="0"/>
              </a:rPr>
              <a:t>th</a:t>
            </a: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of the month is when David asked for the </a:t>
            </a:r>
            <a:r>
              <a:rPr lang="en-US" sz="2700" b="1" dirty="0" err="1" smtClean="0">
                <a:ln>
                  <a:solidFill>
                    <a:srgbClr val="FF0000"/>
                  </a:solidFill>
                </a:ln>
                <a:solidFill>
                  <a:srgbClr val="0000CC"/>
                </a:solidFill>
                <a:effectLst>
                  <a:glow rad="127000">
                    <a:srgbClr val="66CCFF"/>
                  </a:glow>
                </a:effectLst>
                <a:latin typeface="Georgia" panose="02040502050405020303" pitchFamily="18" charset="0"/>
              </a:rPr>
              <a:t>shew</a:t>
            </a: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bread.</a:t>
            </a:r>
          </a:p>
          <a:p>
            <a:pPr marL="0" lvl="0" indent="0">
              <a:buClr>
                <a:srgbClr val="171312"/>
              </a:buClr>
              <a:buNone/>
            </a:pPr>
            <a:endParaRPr lang="en-US" sz="2700" b="1" dirty="0">
              <a:ln>
                <a:solidFill>
                  <a:srgbClr val="FF0000"/>
                </a:solidFill>
              </a:ln>
              <a:solidFill>
                <a:srgbClr val="0000CC"/>
              </a:solidFill>
              <a:effectLst>
                <a:glow rad="127000">
                  <a:srgbClr val="66CCFF"/>
                </a:glow>
              </a:effectLst>
              <a:latin typeface="Georgia" panose="02040502050405020303" pitchFamily="18" charset="0"/>
            </a:endParaRPr>
          </a:p>
          <a:p>
            <a:pPr marL="0" lvl="0" indent="0">
              <a:buClr>
                <a:srgbClr val="171312"/>
              </a:buClr>
              <a:buNone/>
            </a:pP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when  David  requested  the  </a:t>
            </a:r>
            <a:r>
              <a:rPr lang="en-US" sz="2700" b="1" dirty="0" err="1" smtClean="0">
                <a:ln>
                  <a:solidFill>
                    <a:srgbClr val="FF0000"/>
                  </a:solidFill>
                </a:ln>
                <a:solidFill>
                  <a:srgbClr val="0000CC"/>
                </a:solidFill>
                <a:effectLst>
                  <a:glow rad="127000">
                    <a:srgbClr val="66CCFF"/>
                  </a:glow>
                </a:effectLst>
                <a:latin typeface="Georgia" panose="02040502050405020303" pitchFamily="18" charset="0"/>
              </a:rPr>
              <a:t>shew</a:t>
            </a:r>
            <a:r>
              <a:rPr lang="en-US" sz="2700" b="1" dirty="0" smtClean="0">
                <a:ln>
                  <a:solidFill>
                    <a:srgbClr val="FF0000"/>
                  </a:solidFill>
                </a:ln>
                <a:solidFill>
                  <a:srgbClr val="0000CC"/>
                </a:solidFill>
                <a:effectLst>
                  <a:glow rad="127000">
                    <a:srgbClr val="66CCFF"/>
                  </a:glow>
                </a:effectLst>
                <a:latin typeface="Georgia" panose="02040502050405020303" pitchFamily="18" charset="0"/>
              </a:rPr>
              <a:t>-  bread.</a:t>
            </a:r>
            <a:endParaRPr lang="en-US" sz="2700" b="1" dirty="0">
              <a:ln>
                <a:solidFill>
                  <a:srgbClr val="FF0000"/>
                </a:solidFill>
              </a:ln>
              <a:solidFill>
                <a:srgbClr val="0000CC"/>
              </a:solidFill>
              <a:effectLst>
                <a:glow rad="127000">
                  <a:srgbClr val="66CCFF"/>
                </a:glow>
              </a:effectLst>
              <a:latin typeface="Georgia" panose="02040502050405020303" pitchFamily="18" charset="0"/>
            </a:endParaRPr>
          </a:p>
          <a:p>
            <a:endParaRPr lang="en-US" dirty="0"/>
          </a:p>
        </p:txBody>
      </p:sp>
      <p:sp>
        <p:nvSpPr>
          <p:cNvPr id="4" name="Slide Number Placeholder 3"/>
          <p:cNvSpPr>
            <a:spLocks noGrp="1"/>
          </p:cNvSpPr>
          <p:nvPr>
            <p:ph type="sldNum" sz="quarter" idx="12"/>
          </p:nvPr>
        </p:nvSpPr>
        <p:spPr>
          <a:xfrm>
            <a:off x="9218855" y="6512204"/>
            <a:ext cx="2819399" cy="345796"/>
          </a:xfrm>
        </p:spPr>
        <p:txBody>
          <a:bodyPr/>
          <a:lstStyle/>
          <a:p>
            <a:fld id="{71766878-3199-4EAB-94E7-2D6D11070E14}" type="slidenum">
              <a:rPr lang="en-US" b="1" smtClean="0">
                <a:solidFill>
                  <a:schemeClr val="bg2"/>
                </a:solidFill>
              </a:rPr>
              <a:t>76</a:t>
            </a:fld>
            <a:endParaRPr lang="en-US" b="1" dirty="0">
              <a:solidFill>
                <a:schemeClr val="bg2"/>
              </a:solidFill>
            </a:endParaRPr>
          </a:p>
        </p:txBody>
      </p:sp>
      <p:grpSp>
        <p:nvGrpSpPr>
          <p:cNvPr id="38" name="Group 37"/>
          <p:cNvGrpSpPr/>
          <p:nvPr/>
        </p:nvGrpSpPr>
        <p:grpSpPr>
          <a:xfrm>
            <a:off x="577281" y="5269254"/>
            <a:ext cx="10868296" cy="914400"/>
            <a:chOff x="1018902" y="5147722"/>
            <a:chExt cx="10868296" cy="914400"/>
          </a:xfrm>
        </p:grpSpPr>
        <p:grpSp>
          <p:nvGrpSpPr>
            <p:cNvPr id="23" name="Group 22"/>
            <p:cNvGrpSpPr/>
            <p:nvPr/>
          </p:nvGrpSpPr>
          <p:grpSpPr>
            <a:xfrm>
              <a:off x="2377439" y="5147722"/>
              <a:ext cx="9509759" cy="914400"/>
              <a:chOff x="1397726" y="2220686"/>
              <a:chExt cx="9509759" cy="914400"/>
            </a:xfrm>
          </p:grpSpPr>
          <p:sp>
            <p:nvSpPr>
              <p:cNvPr id="28" name="Rectangle 27"/>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smtClean="0">
                    <a:solidFill>
                      <a:srgbClr val="00FF00"/>
                    </a:solidFill>
                  </a:rPr>
                  <a:t>1</a:t>
                </a:r>
                <a:endParaRPr lang="en-US" sz="3200" dirty="0">
                  <a:solidFill>
                    <a:srgbClr val="00FF00"/>
                  </a:solidFill>
                </a:endParaRPr>
              </a:p>
            </p:txBody>
          </p:sp>
          <p:sp>
            <p:nvSpPr>
              <p:cNvPr id="29" name="Rectangle 28"/>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smtClean="0">
                    <a:solidFill>
                      <a:srgbClr val="FF0000"/>
                    </a:solidFill>
                  </a:rPr>
                  <a:t> </a:t>
                </a:r>
                <a:r>
                  <a:rPr lang="en-US" sz="2000" dirty="0" smtClean="0">
                    <a:ln>
                      <a:solidFill>
                        <a:sysClr val="windowText" lastClr="000000"/>
                      </a:solidFill>
                    </a:ln>
                    <a:solidFill>
                      <a:srgbClr val="FF0000"/>
                    </a:solidFill>
                    <a:effectLst>
                      <a:glow rad="127000">
                        <a:srgbClr val="90F1FE"/>
                      </a:glow>
                    </a:effectLst>
                  </a:rPr>
                  <a:t>New </a:t>
                </a:r>
                <a:r>
                  <a:rPr lang="en-US" sz="2000" dirty="0">
                    <a:ln>
                      <a:solidFill>
                        <a:sysClr val="windowText" lastClr="000000"/>
                      </a:solidFill>
                    </a:ln>
                    <a:solidFill>
                      <a:srgbClr val="FF0000"/>
                    </a:solidFill>
                    <a:effectLst>
                      <a:glow rad="127000">
                        <a:srgbClr val="90F1FE"/>
                      </a:glow>
                    </a:effectLst>
                  </a:rPr>
                  <a:t>M</a:t>
                </a:r>
                <a:r>
                  <a:rPr lang="en-US" sz="2000" dirty="0" smtClean="0">
                    <a:ln>
                      <a:solidFill>
                        <a:sysClr val="windowText" lastClr="000000"/>
                      </a:solidFill>
                    </a:ln>
                    <a:solidFill>
                      <a:srgbClr val="FF0000"/>
                    </a:solidFill>
                    <a:effectLst>
                      <a:glow rad="127000">
                        <a:srgbClr val="90F1FE"/>
                      </a:glow>
                    </a:effectLst>
                  </a:rPr>
                  <a:t>onth </a:t>
                </a:r>
                <a:br>
                  <a:rPr lang="en-US" sz="2000" dirty="0" smtClean="0">
                    <a:ln>
                      <a:solidFill>
                        <a:sysClr val="windowText" lastClr="000000"/>
                      </a:solidFill>
                    </a:ln>
                    <a:solidFill>
                      <a:srgbClr val="FF0000"/>
                    </a:solidFill>
                    <a:effectLst>
                      <a:glow rad="127000">
                        <a:srgbClr val="90F1FE"/>
                      </a:glow>
                    </a:effectLst>
                  </a:rPr>
                </a:br>
                <a:r>
                  <a:rPr lang="en-US" sz="2000" dirty="0" smtClean="0">
                    <a:ln>
                      <a:solidFill>
                        <a:sysClr val="windowText" lastClr="000000"/>
                      </a:solidFill>
                    </a:ln>
                    <a:solidFill>
                      <a:srgbClr val="FF0000"/>
                    </a:solidFill>
                    <a:effectLst>
                      <a:glow rad="127000">
                        <a:srgbClr val="90F1FE"/>
                      </a:glow>
                    </a:effectLst>
                  </a:rPr>
                  <a:t>Day  </a:t>
                </a:r>
                <a:r>
                  <a:rPr lang="en-US" sz="2000" b="1" dirty="0" smtClean="0">
                    <a:ln>
                      <a:solidFill>
                        <a:sysClr val="windowText" lastClr="000000"/>
                      </a:solidFill>
                    </a:ln>
                    <a:solidFill>
                      <a:srgbClr val="FF0000"/>
                    </a:solidFill>
                    <a:effectLst>
                      <a:glow rad="127000">
                        <a:srgbClr val="90F1FE"/>
                      </a:glow>
                    </a:effectLst>
                  </a:rPr>
                  <a:t>2</a:t>
                </a:r>
                <a:endParaRPr lang="en-US" sz="2000" b="1" dirty="0">
                  <a:ln>
                    <a:solidFill>
                      <a:sysClr val="windowText" lastClr="000000"/>
                    </a:solidFill>
                  </a:ln>
                  <a:solidFill>
                    <a:srgbClr val="FF0000"/>
                  </a:solidFill>
                  <a:effectLst>
                    <a:glow rad="127000">
                      <a:srgbClr val="90F1FE"/>
                    </a:glow>
                  </a:effectLst>
                </a:endParaRPr>
              </a:p>
            </p:txBody>
          </p:sp>
          <p:sp>
            <p:nvSpPr>
              <p:cNvPr id="30" name="Rectangle 29"/>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31" name="Rectangle 30"/>
              <p:cNvSpPr/>
              <p:nvPr/>
            </p:nvSpPr>
            <p:spPr>
              <a:xfrm>
                <a:off x="5473337" y="2220686"/>
                <a:ext cx="1358537" cy="914400"/>
              </a:xfrm>
              <a:prstGeom prst="rect">
                <a:avLst/>
              </a:prstGeom>
              <a:gradFill>
                <a:gsLst>
                  <a:gs pos="12000">
                    <a:schemeClr val="accent1">
                      <a:lumMod val="60000"/>
                      <a:lumOff val="40000"/>
                    </a:schemeClr>
                  </a:gs>
                  <a:gs pos="24000">
                    <a:schemeClr val="bg1">
                      <a:lumMod val="85000"/>
                    </a:schemeClr>
                  </a:gs>
                </a:gsLst>
                <a:lin ang="21594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(1)</a:t>
                </a:r>
                <a:endParaRPr lang="en-US" sz="2800" dirty="0">
                  <a:solidFill>
                    <a:srgbClr val="CC00FF"/>
                  </a:solidFill>
                </a:endParaRPr>
              </a:p>
            </p:txBody>
          </p:sp>
          <p:sp>
            <p:nvSpPr>
              <p:cNvPr id="32" name="Rectangle 31"/>
              <p:cNvSpPr/>
              <p:nvPr/>
            </p:nvSpPr>
            <p:spPr>
              <a:xfrm>
                <a:off x="6831874"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(2)</a:t>
                </a:r>
                <a:endParaRPr lang="en-US" sz="2800" dirty="0">
                  <a:solidFill>
                    <a:srgbClr val="CC00FF"/>
                  </a:solidFill>
                </a:endParaRPr>
              </a:p>
            </p:txBody>
          </p:sp>
          <p:sp>
            <p:nvSpPr>
              <p:cNvPr id="33" name="Rectangle 32"/>
              <p:cNvSpPr/>
              <p:nvPr/>
            </p:nvSpPr>
            <p:spPr>
              <a:xfrm>
                <a:off x="8190411"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Prep </a:t>
                </a:r>
                <a:r>
                  <a:rPr lang="en-US" sz="2800" dirty="0" smtClean="0">
                    <a:solidFill>
                      <a:srgbClr val="CC00FF"/>
                    </a:solidFill>
                  </a:rPr>
                  <a:t>(3)</a:t>
                </a:r>
                <a:endParaRPr lang="en-US" sz="2800" dirty="0">
                  <a:solidFill>
                    <a:srgbClr val="CC00FF"/>
                  </a:solidFill>
                </a:endParaRPr>
              </a:p>
            </p:txBody>
          </p:sp>
          <p:sp>
            <p:nvSpPr>
              <p:cNvPr id="34" name="Rectangle 33"/>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sp>
          <p:nvSpPr>
            <p:cNvPr id="37" name="Rectangle 36"/>
            <p:cNvSpPr/>
            <p:nvPr/>
          </p:nvSpPr>
          <p:spPr>
            <a:xfrm>
              <a:off x="1018902" y="5147722"/>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grpSp>
        <p:nvGrpSpPr>
          <p:cNvPr id="40" name="Group 39"/>
          <p:cNvGrpSpPr/>
          <p:nvPr/>
        </p:nvGrpSpPr>
        <p:grpSpPr>
          <a:xfrm>
            <a:off x="577281" y="2443685"/>
            <a:ext cx="10868296" cy="914400"/>
            <a:chOff x="904303" y="2716250"/>
            <a:chExt cx="10868296" cy="914400"/>
          </a:xfrm>
        </p:grpSpPr>
        <p:grpSp>
          <p:nvGrpSpPr>
            <p:cNvPr id="6" name="Group 5"/>
            <p:cNvGrpSpPr/>
            <p:nvPr/>
          </p:nvGrpSpPr>
          <p:grpSpPr>
            <a:xfrm>
              <a:off x="2262840" y="2716250"/>
              <a:ext cx="9509759" cy="914400"/>
              <a:chOff x="1397726" y="2220686"/>
              <a:chExt cx="9509759" cy="914400"/>
            </a:xfrm>
          </p:grpSpPr>
          <p:sp>
            <p:nvSpPr>
              <p:cNvPr id="11" name="Rectangle 10"/>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30</a:t>
                </a:r>
                <a:endParaRPr lang="en-US" sz="2800" dirty="0">
                  <a:solidFill>
                    <a:srgbClr val="00FF00"/>
                  </a:solidFill>
                </a:endParaRPr>
              </a:p>
            </p:txBody>
          </p:sp>
          <p:sp>
            <p:nvSpPr>
              <p:cNvPr id="12" name="Rectangle 11"/>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a:ln>
                      <a:solidFill>
                        <a:sysClr val="windowText" lastClr="000000"/>
                      </a:solidFill>
                    </a:ln>
                    <a:solidFill>
                      <a:srgbClr val="C00000"/>
                    </a:solidFill>
                    <a:effectLst>
                      <a:glow rad="127000">
                        <a:srgbClr val="90F1FE"/>
                      </a:glow>
                    </a:effectLst>
                  </a:rPr>
                  <a:t>New Month </a:t>
                </a:r>
                <a:r>
                  <a:rPr lang="en-US" sz="2000" dirty="0" smtClean="0">
                    <a:ln>
                      <a:solidFill>
                        <a:sysClr val="windowText" lastClr="000000"/>
                      </a:solidFill>
                    </a:ln>
                    <a:solidFill>
                      <a:srgbClr val="C00000"/>
                    </a:solidFill>
                    <a:effectLst>
                      <a:glow rad="127000">
                        <a:srgbClr val="90F1FE"/>
                      </a:glow>
                    </a:effectLst>
                  </a:rPr>
                  <a:t/>
                </a:r>
                <a:br>
                  <a:rPr lang="en-US" sz="2000" dirty="0" smtClean="0">
                    <a:ln>
                      <a:solidFill>
                        <a:sysClr val="windowText" lastClr="000000"/>
                      </a:solidFill>
                    </a:ln>
                    <a:solidFill>
                      <a:srgbClr val="C00000"/>
                    </a:solidFill>
                    <a:effectLst>
                      <a:glow rad="127000">
                        <a:srgbClr val="90F1FE"/>
                      </a:glow>
                    </a:effectLst>
                  </a:rPr>
                </a:br>
                <a:r>
                  <a:rPr lang="en-US" sz="2000" dirty="0" smtClean="0">
                    <a:ln>
                      <a:solidFill>
                        <a:sysClr val="windowText" lastClr="000000"/>
                      </a:solidFill>
                    </a:ln>
                    <a:solidFill>
                      <a:srgbClr val="C00000"/>
                    </a:solidFill>
                    <a:effectLst>
                      <a:glow rad="127000">
                        <a:srgbClr val="90F1FE"/>
                      </a:glow>
                    </a:effectLst>
                  </a:rPr>
                  <a:t>Day  </a:t>
                </a:r>
                <a:r>
                  <a:rPr lang="en-US" sz="2000" dirty="0" smtClean="0">
                    <a:ln>
                      <a:solidFill>
                        <a:sysClr val="windowText" lastClr="000000"/>
                      </a:solidFill>
                    </a:ln>
                    <a:solidFill>
                      <a:srgbClr val="FF0000"/>
                    </a:solidFill>
                    <a:effectLst>
                      <a:glow rad="127000">
                        <a:srgbClr val="90F1FE"/>
                      </a:glow>
                    </a:effectLst>
                  </a:rPr>
                  <a:t>1</a:t>
                </a:r>
                <a:endParaRPr lang="en-US" sz="2000" dirty="0">
                  <a:ln>
                    <a:solidFill>
                      <a:sysClr val="windowText" lastClr="000000"/>
                    </a:solidFill>
                  </a:ln>
                  <a:solidFill>
                    <a:srgbClr val="FF0000"/>
                  </a:solidFill>
                  <a:effectLst>
                    <a:glow rad="127000">
                      <a:srgbClr val="90F1FE"/>
                    </a:glow>
                  </a:effectLst>
                </a:endParaRPr>
              </a:p>
            </p:txBody>
          </p:sp>
          <p:sp>
            <p:nvSpPr>
              <p:cNvPr id="13" name="Rectangle 12"/>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14" name="Rectangle 13"/>
              <p:cNvSpPr/>
              <p:nvPr/>
            </p:nvSpPr>
            <p:spPr>
              <a:xfrm>
                <a:off x="5473337" y="2220686"/>
                <a:ext cx="1358537" cy="914400"/>
              </a:xfrm>
              <a:prstGeom prst="rect">
                <a:avLst/>
              </a:prstGeom>
              <a:gradFill flip="none" rotWithShape="1">
                <a:gsLst>
                  <a:gs pos="5000">
                    <a:schemeClr val="accent1">
                      <a:lumMod val="60000"/>
                      <a:lumOff val="40000"/>
                    </a:schemeClr>
                  </a:gs>
                  <a:gs pos="23000">
                    <a:schemeClr val="accent4">
                      <a:lumMod val="20000"/>
                      <a:lumOff val="80000"/>
                    </a:schemeClr>
                  </a:gs>
                </a:gsLst>
                <a:lin ang="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rgbClr val="CC00FF"/>
                    </a:solidFill>
                  </a:rPr>
                  <a:t>(1)</a:t>
                </a:r>
                <a:endParaRPr lang="en-US" sz="2800" dirty="0">
                  <a:solidFill>
                    <a:srgbClr val="CC00FF"/>
                  </a:solidFill>
                </a:endParaRPr>
              </a:p>
            </p:txBody>
          </p:sp>
          <p:sp>
            <p:nvSpPr>
              <p:cNvPr id="15" name="Rectangle 14"/>
              <p:cNvSpPr/>
              <p:nvPr/>
            </p:nvSpPr>
            <p:spPr>
              <a:xfrm>
                <a:off x="6831874"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(2)</a:t>
                </a:r>
                <a:endParaRPr lang="en-US" sz="2800" dirty="0">
                  <a:solidFill>
                    <a:srgbClr val="CC00FF"/>
                  </a:solidFill>
                </a:endParaRPr>
              </a:p>
            </p:txBody>
          </p:sp>
          <p:sp>
            <p:nvSpPr>
              <p:cNvPr id="16" name="Rectangle 15"/>
              <p:cNvSpPr/>
              <p:nvPr/>
            </p:nvSpPr>
            <p:spPr>
              <a:xfrm>
                <a:off x="8190411"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(3)</a:t>
                </a:r>
                <a:endParaRPr lang="en-US" sz="2800" dirty="0">
                  <a:solidFill>
                    <a:srgbClr val="CC00FF"/>
                  </a:solidFill>
                </a:endParaRPr>
              </a:p>
            </p:txBody>
          </p:sp>
          <p:sp>
            <p:nvSpPr>
              <p:cNvPr id="17" name="Rectangle 16"/>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6</a:t>
                </a:r>
                <a:endParaRPr lang="en-US" sz="4800" b="1" dirty="0">
                  <a:ln>
                    <a:solidFill>
                      <a:srgbClr val="00FF00"/>
                    </a:solidFill>
                  </a:ln>
                  <a:solidFill>
                    <a:srgbClr val="0000CC"/>
                  </a:solidFill>
                  <a:effectLst>
                    <a:glow rad="127000">
                      <a:srgbClr val="00B0F0"/>
                    </a:glow>
                  </a:effectLst>
                </a:endParaRPr>
              </a:p>
            </p:txBody>
          </p:sp>
        </p:grpSp>
        <p:sp>
          <p:nvSpPr>
            <p:cNvPr id="39" name="Rectangle 38"/>
            <p:cNvSpPr/>
            <p:nvPr/>
          </p:nvSpPr>
          <p:spPr>
            <a:xfrm>
              <a:off x="904303" y="2716250"/>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29</a:t>
              </a:r>
              <a:endParaRPr lang="en-US" sz="2800" dirty="0">
                <a:solidFill>
                  <a:srgbClr val="00FF00"/>
                </a:solidFill>
              </a:endParaRPr>
            </a:p>
          </p:txBody>
        </p:sp>
      </p:grpSp>
      <p:sp>
        <p:nvSpPr>
          <p:cNvPr id="41" name="Rectangle 40"/>
          <p:cNvSpPr/>
          <p:nvPr/>
        </p:nvSpPr>
        <p:spPr>
          <a:xfrm>
            <a:off x="321184" y="2021729"/>
            <a:ext cx="4998065" cy="412124"/>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ln>
                  <a:solidFill>
                    <a:srgbClr val="FF0000"/>
                  </a:solidFill>
                </a:ln>
                <a:solidFill>
                  <a:srgbClr val="0000CC"/>
                </a:solidFill>
                <a:effectLst>
                  <a:glow rad="127000">
                    <a:srgbClr val="66CCFF"/>
                  </a:glow>
                </a:effectLst>
                <a:latin typeface="Georgia" panose="02040502050405020303" pitchFamily="18" charset="0"/>
              </a:rPr>
              <a:t>The Cycles of the MONTHS</a:t>
            </a:r>
            <a:endParaRPr lang="en-US" dirty="0"/>
          </a:p>
        </p:txBody>
      </p:sp>
      <p:sp>
        <p:nvSpPr>
          <p:cNvPr id="42" name="Rectangle 41"/>
          <p:cNvSpPr/>
          <p:nvPr/>
        </p:nvSpPr>
        <p:spPr>
          <a:xfrm>
            <a:off x="203200" y="4768089"/>
            <a:ext cx="4031353" cy="415637"/>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ln>
                  <a:solidFill>
                    <a:srgbClr val="FF0000"/>
                  </a:solidFill>
                </a:ln>
                <a:solidFill>
                  <a:srgbClr val="0000CC"/>
                </a:solidFill>
                <a:effectLst>
                  <a:glow rad="127000">
                    <a:srgbClr val="66CCFF"/>
                  </a:glow>
                </a:effectLst>
                <a:latin typeface="Georgia" panose="02040502050405020303" pitchFamily="18" charset="0"/>
              </a:rPr>
              <a:t>Cycles of     the WEEK</a:t>
            </a:r>
            <a:endParaRPr lang="en-US" dirty="0"/>
          </a:p>
        </p:txBody>
      </p:sp>
      <p:sp>
        <p:nvSpPr>
          <p:cNvPr id="45" name="Title 1"/>
          <p:cNvSpPr txBox="1">
            <a:spLocks/>
          </p:cNvSpPr>
          <p:nvPr/>
        </p:nvSpPr>
        <p:spPr>
          <a:xfrm>
            <a:off x="203200" y="174537"/>
            <a:ext cx="11751829" cy="484294"/>
          </a:xfrm>
          <a:prstGeom prst="rect">
            <a:avLst/>
          </a:prstGeo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scene3d>
            <a:camera prst="orthographicFront"/>
            <a:lightRig rig="threePt" dir="t"/>
          </a:scene3d>
          <a:sp3d>
            <a:bevelT/>
          </a:sp3d>
        </p:spPr>
        <p:txBody>
          <a:bodyPr vert="horz" lIns="91440" tIns="45720" rIns="91440" bIns="45720" rtlCol="0" anchor="t">
            <a:noAutofit/>
            <a:sp3d extrusionH="57150">
              <a:bevelT w="82550" h="38100" prst="coolSlant"/>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200" dirty="0" smtClean="0">
                <a:ln w="19050">
                  <a:solidFill>
                    <a:schemeClr val="tx2">
                      <a:lumMod val="10000"/>
                      <a:lumOff val="90000"/>
                    </a:schemeClr>
                  </a:solidFill>
                </a:ln>
                <a:solidFill>
                  <a:srgbClr val="0000CC"/>
                </a:solidFill>
                <a:latin typeface="Arial Rounded MT Bold" pitchFamily="34" charset="0"/>
              </a:rPr>
              <a:t>Yahuah’s </a:t>
            </a:r>
            <a:r>
              <a:rPr lang="en-US" sz="3200" dirty="0" smtClean="0">
                <a:ln w="19050">
                  <a:solidFill>
                    <a:sysClr val="windowText" lastClr="000000"/>
                  </a:solidFill>
                </a:ln>
                <a:solidFill>
                  <a:srgbClr val="0000CC"/>
                </a:solidFill>
                <a:effectLst>
                  <a:glow rad="127000">
                    <a:srgbClr val="FFFF00"/>
                  </a:glow>
                </a:effectLst>
                <a:latin typeface="Arial Rounded MT Bold" pitchFamily="34" charset="0"/>
              </a:rPr>
              <a:t>Covenant Calendar </a:t>
            </a:r>
            <a:r>
              <a:rPr lang="en-US" sz="3200" dirty="0" smtClean="0">
                <a:ln w="19050">
                  <a:solidFill>
                    <a:schemeClr val="tx2">
                      <a:lumMod val="10000"/>
                      <a:lumOff val="90000"/>
                    </a:schemeClr>
                  </a:solidFill>
                </a:ln>
                <a:solidFill>
                  <a:srgbClr val="0000CC"/>
                </a:solidFill>
                <a:latin typeface="Arial Rounded MT Bold" pitchFamily="34" charset="0"/>
              </a:rPr>
              <a:t>is not reset</a:t>
            </a:r>
            <a:endParaRPr lang="en-US" sz="3200" dirty="0">
              <a:ln w="19050">
                <a:solidFill>
                  <a:schemeClr val="tx2">
                    <a:lumMod val="10000"/>
                    <a:lumOff val="90000"/>
                  </a:schemeClr>
                </a:solidFill>
              </a:ln>
              <a:solidFill>
                <a:srgbClr val="0000CC"/>
              </a:solidFill>
              <a:latin typeface="Arial Rounded MT Bold" pitchFamily="34" charset="0"/>
            </a:endParaRPr>
          </a:p>
        </p:txBody>
      </p:sp>
      <p:cxnSp>
        <p:nvCxnSpPr>
          <p:cNvPr id="5" name="Straight Arrow Connector 4"/>
          <p:cNvCxnSpPr/>
          <p:nvPr/>
        </p:nvCxnSpPr>
        <p:spPr>
          <a:xfrm flipH="1">
            <a:off x="10444287" y="3220157"/>
            <a:ext cx="184268" cy="2231910"/>
          </a:xfrm>
          <a:prstGeom prst="straightConnector1">
            <a:avLst/>
          </a:prstGeom>
          <a:ln w="57150">
            <a:solidFill>
              <a:srgbClr val="00FF00"/>
            </a:solidFill>
            <a:headEnd type="none" w="med" len="med"/>
            <a:tailEnd type="triangle" w="med" len="med"/>
          </a:ln>
          <a:effectLst>
            <a:glow rad="101600">
              <a:schemeClr val="tx1"/>
            </a:glow>
          </a:effectLst>
        </p:spPr>
        <p:style>
          <a:lnRef idx="1">
            <a:schemeClr val="accent1"/>
          </a:lnRef>
          <a:fillRef idx="0">
            <a:schemeClr val="accent1"/>
          </a:fillRef>
          <a:effectRef idx="0">
            <a:schemeClr val="accent1"/>
          </a:effectRef>
          <a:fontRef idx="minor">
            <a:schemeClr val="tx1"/>
          </a:fontRef>
        </p:style>
      </p:cxnSp>
      <p:sp>
        <p:nvSpPr>
          <p:cNvPr id="7" name="Curved Left Arrow 6"/>
          <p:cNvSpPr/>
          <p:nvPr/>
        </p:nvSpPr>
        <p:spPr>
          <a:xfrm>
            <a:off x="11002297" y="1485503"/>
            <a:ext cx="1114978" cy="1650987"/>
          </a:xfrm>
          <a:prstGeom prst="curvedLeftArrow">
            <a:avLst>
              <a:gd name="adj1" fmla="val 16561"/>
              <a:gd name="adj2" fmla="val 50000"/>
              <a:gd name="adj3" fmla="val 35582"/>
            </a:avLst>
          </a:prstGeom>
          <a:solidFill>
            <a:srgbClr val="FFFF00"/>
          </a:solidFill>
          <a:ln w="38100">
            <a:solidFill>
              <a:srgbClr val="00B0F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8" name="Straight Connector 7"/>
          <p:cNvCxnSpPr/>
          <p:nvPr/>
        </p:nvCxnSpPr>
        <p:spPr>
          <a:xfrm flipH="1">
            <a:off x="1848465" y="3156154"/>
            <a:ext cx="589935" cy="1199622"/>
          </a:xfrm>
          <a:prstGeom prst="line">
            <a:avLst/>
          </a:prstGeom>
          <a:ln w="76200">
            <a:solidFill>
              <a:srgbClr val="0000CC"/>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48465" y="4336112"/>
            <a:ext cx="589935" cy="1258443"/>
          </a:xfrm>
          <a:prstGeom prst="straightConnector1">
            <a:avLst/>
          </a:prstGeom>
          <a:ln w="76200">
            <a:solidFill>
              <a:srgbClr val="0000CC"/>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71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nodeType="withEffect">
                                  <p:stCondLst>
                                    <p:cond delay="5000"/>
                                  </p:stCondLst>
                                  <p:iterate type="lt">
                                    <p:tmPct val="10000"/>
                                  </p:iterate>
                                  <p:childTnLst>
                                    <p:animMotion origin="layout" path="M 4.79167E-6 1.48148E-6 L 4.79167E-6 -0.07222 " pathEditMode="relative" rAng="0" ptsTypes="AA">
                                      <p:cBhvr>
                                        <p:cTn id="6" dur="500" accel="50000" decel="50000" autoRev="1" fill="hold">
                                          <p:stCondLst>
                                            <p:cond delay="0"/>
                                          </p:stCondLst>
                                        </p:cTn>
                                        <p:tgtEl>
                                          <p:spTgt spid="41">
                                            <p:txEl>
                                              <p:pRg st="0" end="0"/>
                                            </p:txEl>
                                          </p:spTgt>
                                        </p:tgtEl>
                                        <p:attrNameLst>
                                          <p:attrName>ppt_x</p:attrName>
                                          <p:attrName>ppt_y</p:attrName>
                                        </p:attrNameLst>
                                      </p:cBhvr>
                                      <p:rCtr x="0" y="-3611"/>
                                    </p:animMotion>
                                    <p:animRot by="1500000">
                                      <p:cBhvr>
                                        <p:cTn id="7" dur="250" fill="hold">
                                          <p:stCondLst>
                                            <p:cond delay="0"/>
                                          </p:stCondLst>
                                        </p:cTn>
                                        <p:tgtEl>
                                          <p:spTgt spid="41">
                                            <p:txEl>
                                              <p:pRg st="0" end="0"/>
                                            </p:txEl>
                                          </p:spTgt>
                                        </p:tgtEl>
                                        <p:attrNameLst>
                                          <p:attrName>r</p:attrName>
                                        </p:attrNameLst>
                                      </p:cBhvr>
                                    </p:animRot>
                                    <p:animRot by="-1500000">
                                      <p:cBhvr>
                                        <p:cTn id="8" dur="250" fill="hold">
                                          <p:stCondLst>
                                            <p:cond delay="250"/>
                                          </p:stCondLst>
                                        </p:cTn>
                                        <p:tgtEl>
                                          <p:spTgt spid="41">
                                            <p:txEl>
                                              <p:pRg st="0" end="0"/>
                                            </p:txEl>
                                          </p:spTgt>
                                        </p:tgtEl>
                                        <p:attrNameLst>
                                          <p:attrName>r</p:attrName>
                                        </p:attrNameLst>
                                      </p:cBhvr>
                                    </p:animRot>
                                    <p:animRot by="-1500000">
                                      <p:cBhvr>
                                        <p:cTn id="9" dur="250" fill="hold">
                                          <p:stCondLst>
                                            <p:cond delay="500"/>
                                          </p:stCondLst>
                                        </p:cTn>
                                        <p:tgtEl>
                                          <p:spTgt spid="41">
                                            <p:txEl>
                                              <p:pRg st="0" end="0"/>
                                            </p:txEl>
                                          </p:spTgt>
                                        </p:tgtEl>
                                        <p:attrNameLst>
                                          <p:attrName>r</p:attrName>
                                        </p:attrNameLst>
                                      </p:cBhvr>
                                    </p:animRot>
                                    <p:animRot by="1500000">
                                      <p:cBhvr>
                                        <p:cTn id="10" dur="250" fill="hold">
                                          <p:stCondLst>
                                            <p:cond delay="750"/>
                                          </p:stCondLst>
                                        </p:cTn>
                                        <p:tgtEl>
                                          <p:spTgt spid="4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75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300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2000"/>
                                        <p:tgtEl>
                                          <p:spTgt spid="3">
                                            <p:txEl>
                                              <p:pRg st="6" end="6"/>
                                            </p:txEl>
                                          </p:spTgt>
                                        </p:tgtEl>
                                      </p:cBhvr>
                                    </p:animEffect>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5"/>
                                        </p:tgtEl>
                                        <p:attrNameLst>
                                          <p:attrName>r</p:attrName>
                                        </p:attrNameLst>
                                      </p:cBhvr>
                                    </p:animRot>
                                  </p:childTnLst>
                                </p:cTn>
                              </p:par>
                              <p:par>
                                <p:cTn id="27" presetID="2" presetClass="entr" presetSubtype="3"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2000" fill="hold"/>
                                        <p:tgtEl>
                                          <p:spTgt spid="42"/>
                                        </p:tgtEl>
                                        <p:attrNameLst>
                                          <p:attrName>ppt_x</p:attrName>
                                        </p:attrNameLst>
                                      </p:cBhvr>
                                      <p:tavLst>
                                        <p:tav tm="0">
                                          <p:val>
                                            <p:strVal val="1+#ppt_w/2"/>
                                          </p:val>
                                        </p:tav>
                                        <p:tav tm="100000">
                                          <p:val>
                                            <p:strVal val="#ppt_x"/>
                                          </p:val>
                                        </p:tav>
                                      </p:tavLst>
                                    </p:anim>
                                    <p:anim calcmode="lin" valueType="num">
                                      <p:cBhvr additive="base">
                                        <p:cTn id="30" dur="2000" fill="hold"/>
                                        <p:tgtEl>
                                          <p:spTgt spid="42"/>
                                        </p:tgtEl>
                                        <p:attrNameLst>
                                          <p:attrName>ppt_y</p:attrName>
                                        </p:attrNameLst>
                                      </p:cBhvr>
                                      <p:tavLst>
                                        <p:tav tm="0">
                                          <p:val>
                                            <p:strVal val="0-#ppt_h/2"/>
                                          </p:val>
                                        </p:tav>
                                        <p:tav tm="100000">
                                          <p:val>
                                            <p:strVal val="#ppt_y"/>
                                          </p:val>
                                        </p:tav>
                                      </p:tavLst>
                                    </p:anim>
                                  </p:childTnLst>
                                </p:cTn>
                              </p:par>
                              <p:par>
                                <p:cTn id="31" presetID="22" presetClass="entr" presetSubtype="2" fill="hold" nodeType="withEffect">
                                  <p:stCondLst>
                                    <p:cond delay="6000"/>
                                  </p:stCondLst>
                                  <p:childTnLst>
                                    <p:set>
                                      <p:cBhvr>
                                        <p:cTn id="32" dur="1" fill="hold">
                                          <p:stCondLst>
                                            <p:cond delay="0"/>
                                          </p:stCondLst>
                                        </p:cTn>
                                        <p:tgtEl>
                                          <p:spTgt spid="38"/>
                                        </p:tgtEl>
                                        <p:attrNameLst>
                                          <p:attrName>style.visibility</p:attrName>
                                        </p:attrNameLst>
                                      </p:cBhvr>
                                      <p:to>
                                        <p:strVal val="visible"/>
                                      </p:to>
                                    </p:set>
                                    <p:animEffect transition="in" filter="wipe(right)">
                                      <p:cBhvr>
                                        <p:cTn id="33" dur="40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repeatCount="4000" fill="hold" nodeType="clickEffect">
                                  <p:stCondLst>
                                    <p:cond delay="250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3000"/>
                                        <p:tgtEl>
                                          <p:spTgt spid="18"/>
                                        </p:tgtEl>
                                      </p:cBhvr>
                                    </p:animEffect>
                                  </p:childTnLst>
                                </p:cTn>
                              </p:par>
                              <p:par>
                                <p:cTn id="39" presetID="22" presetClass="entr" presetSubtype="1" repeatCount="400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50" y="1592826"/>
            <a:ext cx="12118950" cy="4884174"/>
          </a:xfrm>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scene3d>
            <a:camera prst="orthographicFront"/>
            <a:lightRig rig="threePt" dir="t"/>
          </a:scene3d>
          <a:sp3d>
            <a:bevelT/>
          </a:sp3d>
        </p:spPr>
        <p:txBody>
          <a:bodyPr>
            <a:sp3d extrusionH="57150">
              <a:bevelT w="38100" h="38100"/>
            </a:sp3d>
          </a:bodyPr>
          <a:lstStyle/>
          <a:p>
            <a:pPr marL="0" lvl="0" indent="0">
              <a:buClr>
                <a:srgbClr val="171312"/>
              </a:buClr>
              <a:buNone/>
            </a:pPr>
            <a:r>
              <a:rPr lang="en-US" sz="2700" dirty="0" smtClean="0">
                <a:ln>
                  <a:solidFill>
                    <a:srgbClr val="FF0000"/>
                  </a:solidFill>
                </a:ln>
                <a:solidFill>
                  <a:srgbClr val="0000CC"/>
                </a:solidFill>
                <a:effectLst>
                  <a:glow rad="127000">
                    <a:srgbClr val="66CCFF"/>
                  </a:glow>
                </a:effectLst>
                <a:latin typeface="Georgia" panose="02040502050405020303" pitchFamily="18" charset="0"/>
              </a:rPr>
              <a:t>The 6</a:t>
            </a:r>
            <a:r>
              <a:rPr lang="en-US" sz="2700" baseline="30000" dirty="0" smtClean="0">
                <a:ln>
                  <a:solidFill>
                    <a:srgbClr val="FF0000"/>
                  </a:solidFill>
                </a:ln>
                <a:solidFill>
                  <a:srgbClr val="0000CC"/>
                </a:solidFill>
                <a:effectLst>
                  <a:glow rad="127000">
                    <a:srgbClr val="66CCFF"/>
                  </a:glow>
                </a:effectLst>
                <a:latin typeface="Georgia" panose="02040502050405020303" pitchFamily="18" charset="0"/>
              </a:rPr>
              <a:t>th</a:t>
            </a:r>
            <a:r>
              <a:rPr lang="en-US" sz="2700" dirty="0" smtClean="0">
                <a:ln>
                  <a:solidFill>
                    <a:srgbClr val="FF0000"/>
                  </a:solidFill>
                </a:ln>
                <a:solidFill>
                  <a:srgbClr val="0000CC"/>
                </a:solidFill>
                <a:effectLst>
                  <a:glow rad="127000">
                    <a:srgbClr val="66CCFF"/>
                  </a:glow>
                </a:effectLst>
                <a:latin typeface="Georgia" panose="02040502050405020303" pitchFamily="18" charset="0"/>
              </a:rPr>
              <a:t>  cycle of the new month is when David asked for the shewbread.</a:t>
            </a:r>
          </a:p>
          <a:p>
            <a:pPr marL="0" lvl="0" indent="0">
              <a:buClr>
                <a:srgbClr val="171312"/>
              </a:buClr>
              <a:buNone/>
            </a:pPr>
            <a:r>
              <a:rPr lang="en-US" sz="2700" dirty="0" smtClean="0">
                <a:ln>
                  <a:solidFill>
                    <a:srgbClr val="FF0000"/>
                  </a:solidFill>
                </a:ln>
                <a:solidFill>
                  <a:srgbClr val="0000CC"/>
                </a:solidFill>
                <a:effectLst/>
                <a:latin typeface="Georgia" panose="02040502050405020303" pitchFamily="18" charset="0"/>
              </a:rPr>
              <a:t>The fresh shewbread</a:t>
            </a:r>
            <a:r>
              <a:rPr lang="en-US" sz="2700" dirty="0">
                <a:ln>
                  <a:solidFill>
                    <a:srgbClr val="FF0000"/>
                  </a:solidFill>
                </a:ln>
                <a:solidFill>
                  <a:srgbClr val="0000CC"/>
                </a:solidFill>
                <a:effectLst/>
                <a:latin typeface="Georgia" panose="02040502050405020303" pitchFamily="18" charset="0"/>
              </a:rPr>
              <a:t> </a:t>
            </a:r>
            <a:r>
              <a:rPr lang="en-US" sz="2700" dirty="0" smtClean="0">
                <a:ln>
                  <a:solidFill>
                    <a:srgbClr val="FF0000"/>
                  </a:solidFill>
                </a:ln>
                <a:solidFill>
                  <a:srgbClr val="0000CC"/>
                </a:solidFill>
                <a:effectLst/>
                <a:latin typeface="Georgia" panose="02040502050405020303" pitchFamily="18" charset="0"/>
              </a:rPr>
              <a:t>– </a:t>
            </a:r>
            <a:r>
              <a:rPr lang="en-US" sz="2700" b="1" dirty="0" smtClean="0">
                <a:ln>
                  <a:solidFill>
                    <a:srgbClr val="FF0000"/>
                  </a:solidFill>
                </a:ln>
                <a:solidFill>
                  <a:schemeClr val="tx1"/>
                </a:solidFill>
                <a:effectLst>
                  <a:glow rad="127000">
                    <a:srgbClr val="FFFF00"/>
                  </a:glow>
                </a:effectLst>
                <a:latin typeface="Georgia" panose="02040502050405020303" pitchFamily="18" charset="0"/>
              </a:rPr>
              <a:t>by statute </a:t>
            </a:r>
            <a:r>
              <a:rPr lang="en-US" sz="2700" dirty="0" smtClean="0">
                <a:ln>
                  <a:solidFill>
                    <a:srgbClr val="FF0000"/>
                  </a:solidFill>
                </a:ln>
                <a:solidFill>
                  <a:srgbClr val="0000CC"/>
                </a:solidFill>
                <a:effectLst/>
                <a:latin typeface="Georgia" panose="02040502050405020303" pitchFamily="18" charset="0"/>
              </a:rPr>
              <a:t>– always indicates the </a:t>
            </a:r>
            <a:r>
              <a:rPr lang="en-US" sz="2700" b="1" dirty="0" smtClean="0">
                <a:ln w="6350">
                  <a:solidFill>
                    <a:srgbClr val="FF0000"/>
                  </a:solidFill>
                </a:ln>
                <a:solidFill>
                  <a:srgbClr val="0000CC"/>
                </a:solidFill>
                <a:effectLst/>
                <a:latin typeface="Georgia" panose="02040502050405020303" pitchFamily="18" charset="0"/>
              </a:rPr>
              <a:t>7</a:t>
            </a:r>
            <a:r>
              <a:rPr lang="en-US" sz="2700" b="1" baseline="30000" dirty="0" smtClean="0">
                <a:ln w="6350">
                  <a:solidFill>
                    <a:srgbClr val="FF0000"/>
                  </a:solidFill>
                </a:ln>
                <a:solidFill>
                  <a:srgbClr val="0000CC"/>
                </a:solidFill>
                <a:effectLst/>
                <a:latin typeface="Georgia" panose="02040502050405020303" pitchFamily="18" charset="0"/>
              </a:rPr>
              <a:t>th</a:t>
            </a:r>
            <a:r>
              <a:rPr lang="en-US" sz="2700" b="1" dirty="0" smtClean="0">
                <a:ln w="6350">
                  <a:solidFill>
                    <a:srgbClr val="FF0000"/>
                  </a:solidFill>
                </a:ln>
                <a:solidFill>
                  <a:srgbClr val="0000CC"/>
                </a:solidFill>
                <a:effectLst/>
                <a:latin typeface="Georgia" panose="02040502050405020303" pitchFamily="18" charset="0"/>
              </a:rPr>
              <a:t> day Sabbath.</a:t>
            </a:r>
            <a:br>
              <a:rPr lang="en-US" sz="2700" b="1" dirty="0" smtClean="0">
                <a:ln w="6350">
                  <a:solidFill>
                    <a:srgbClr val="FF0000"/>
                  </a:solidFill>
                </a:ln>
                <a:solidFill>
                  <a:srgbClr val="0000CC"/>
                </a:solidFill>
                <a:effectLst/>
                <a:latin typeface="Georgia" panose="02040502050405020303" pitchFamily="18" charset="0"/>
              </a:rPr>
            </a:br>
            <a:r>
              <a:rPr lang="en-US" sz="2700" b="1" dirty="0" smtClean="0">
                <a:ln w="6350">
                  <a:solidFill>
                    <a:srgbClr val="FF0000"/>
                  </a:solidFill>
                </a:ln>
                <a:solidFill>
                  <a:srgbClr val="0000CC"/>
                </a:solidFill>
                <a:effectLst/>
                <a:latin typeface="Georgia" panose="02040502050405020303" pitchFamily="18" charset="0"/>
              </a:rPr>
              <a:t>           </a:t>
            </a:r>
            <a:r>
              <a:rPr lang="en-US" sz="2700" dirty="0" smtClean="0">
                <a:ln>
                  <a:solidFill>
                    <a:srgbClr val="FF0000"/>
                  </a:solidFill>
                </a:ln>
                <a:solidFill>
                  <a:srgbClr val="0000CC"/>
                </a:solidFill>
                <a:latin typeface="Georgia" panose="02040502050405020303" pitchFamily="18" charset="0"/>
              </a:rPr>
              <a:t>(See:  Lev 24:5-9; 1 Chron 9:32.)</a:t>
            </a:r>
            <a:endParaRPr lang="en-US" b="1" dirty="0">
              <a:ln w="6350">
                <a:solidFill>
                  <a:srgbClr val="FF0000"/>
                </a:solidFill>
              </a:ln>
              <a:effectLst/>
            </a:endParaRPr>
          </a:p>
        </p:txBody>
      </p:sp>
      <p:sp>
        <p:nvSpPr>
          <p:cNvPr id="4" name="Slide Number Placeholder 3"/>
          <p:cNvSpPr>
            <a:spLocks noGrp="1"/>
          </p:cNvSpPr>
          <p:nvPr>
            <p:ph type="sldNum" sz="quarter" idx="12"/>
          </p:nvPr>
        </p:nvSpPr>
        <p:spPr>
          <a:xfrm>
            <a:off x="9326520" y="6484930"/>
            <a:ext cx="2819399" cy="345796"/>
          </a:xfrm>
        </p:spPr>
        <p:txBody>
          <a:bodyPr/>
          <a:lstStyle/>
          <a:p>
            <a:fld id="{71766878-3199-4EAB-94E7-2D6D11070E14}" type="slidenum">
              <a:rPr lang="en-US" b="1" smtClean="0">
                <a:solidFill>
                  <a:schemeClr val="bg2"/>
                </a:solidFill>
              </a:rPr>
              <a:t>77</a:t>
            </a:fld>
            <a:endParaRPr lang="en-US" b="1" dirty="0">
              <a:solidFill>
                <a:schemeClr val="bg2"/>
              </a:solidFill>
            </a:endParaRPr>
          </a:p>
        </p:txBody>
      </p:sp>
      <p:grpSp>
        <p:nvGrpSpPr>
          <p:cNvPr id="38" name="Group 37"/>
          <p:cNvGrpSpPr/>
          <p:nvPr/>
        </p:nvGrpSpPr>
        <p:grpSpPr>
          <a:xfrm>
            <a:off x="577281" y="5269254"/>
            <a:ext cx="10868296" cy="914400"/>
            <a:chOff x="1018902" y="5147722"/>
            <a:chExt cx="10868296" cy="914400"/>
          </a:xfrm>
        </p:grpSpPr>
        <p:grpSp>
          <p:nvGrpSpPr>
            <p:cNvPr id="23" name="Group 22"/>
            <p:cNvGrpSpPr/>
            <p:nvPr/>
          </p:nvGrpSpPr>
          <p:grpSpPr>
            <a:xfrm>
              <a:off x="2377439" y="5147722"/>
              <a:ext cx="9509759" cy="914400"/>
              <a:chOff x="1397726" y="2220686"/>
              <a:chExt cx="9509759" cy="914400"/>
            </a:xfrm>
          </p:grpSpPr>
          <p:sp>
            <p:nvSpPr>
              <p:cNvPr id="28" name="Rectangle 27"/>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smtClean="0">
                    <a:solidFill>
                      <a:srgbClr val="00FF00"/>
                    </a:solidFill>
                  </a:rPr>
                  <a:t>1</a:t>
                </a:r>
                <a:endParaRPr lang="en-US" sz="3200" dirty="0">
                  <a:solidFill>
                    <a:srgbClr val="00FF00"/>
                  </a:solidFill>
                </a:endParaRPr>
              </a:p>
            </p:txBody>
          </p:sp>
          <p:sp>
            <p:nvSpPr>
              <p:cNvPr id="29" name="Rectangle 28"/>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smtClean="0">
                    <a:solidFill>
                      <a:srgbClr val="FF0000"/>
                    </a:solidFill>
                  </a:rPr>
                  <a:t> </a:t>
                </a:r>
                <a:r>
                  <a:rPr lang="en-US" sz="2000" dirty="0" smtClean="0">
                    <a:ln>
                      <a:solidFill>
                        <a:sysClr val="windowText" lastClr="000000"/>
                      </a:solidFill>
                    </a:ln>
                    <a:solidFill>
                      <a:srgbClr val="FF0000"/>
                    </a:solidFill>
                    <a:effectLst>
                      <a:glow rad="127000">
                        <a:srgbClr val="90F1FE"/>
                      </a:glow>
                    </a:effectLst>
                  </a:rPr>
                  <a:t>New </a:t>
                </a:r>
                <a:r>
                  <a:rPr lang="en-US" sz="2000" dirty="0">
                    <a:ln>
                      <a:solidFill>
                        <a:sysClr val="windowText" lastClr="000000"/>
                      </a:solidFill>
                    </a:ln>
                    <a:solidFill>
                      <a:srgbClr val="FF0000"/>
                    </a:solidFill>
                    <a:effectLst>
                      <a:glow rad="127000">
                        <a:srgbClr val="90F1FE"/>
                      </a:glow>
                    </a:effectLst>
                  </a:rPr>
                  <a:t>M</a:t>
                </a:r>
                <a:r>
                  <a:rPr lang="en-US" sz="2000" dirty="0" smtClean="0">
                    <a:ln>
                      <a:solidFill>
                        <a:sysClr val="windowText" lastClr="000000"/>
                      </a:solidFill>
                    </a:ln>
                    <a:solidFill>
                      <a:srgbClr val="FF0000"/>
                    </a:solidFill>
                    <a:effectLst>
                      <a:glow rad="127000">
                        <a:srgbClr val="90F1FE"/>
                      </a:glow>
                    </a:effectLst>
                  </a:rPr>
                  <a:t>onth </a:t>
                </a:r>
                <a:br>
                  <a:rPr lang="en-US" sz="2000" dirty="0" smtClean="0">
                    <a:ln>
                      <a:solidFill>
                        <a:sysClr val="windowText" lastClr="000000"/>
                      </a:solidFill>
                    </a:ln>
                    <a:solidFill>
                      <a:srgbClr val="FF0000"/>
                    </a:solidFill>
                    <a:effectLst>
                      <a:glow rad="127000">
                        <a:srgbClr val="90F1FE"/>
                      </a:glow>
                    </a:effectLst>
                  </a:rPr>
                </a:br>
                <a:r>
                  <a:rPr lang="en-US" sz="2000" dirty="0" smtClean="0">
                    <a:ln>
                      <a:solidFill>
                        <a:sysClr val="windowText" lastClr="000000"/>
                      </a:solidFill>
                    </a:ln>
                    <a:solidFill>
                      <a:srgbClr val="FF0000"/>
                    </a:solidFill>
                    <a:effectLst>
                      <a:glow rad="127000">
                        <a:srgbClr val="90F1FE"/>
                      </a:glow>
                    </a:effectLst>
                  </a:rPr>
                  <a:t>Day  </a:t>
                </a:r>
                <a:r>
                  <a:rPr lang="en-US" sz="2000" b="1" dirty="0" smtClean="0">
                    <a:ln>
                      <a:solidFill>
                        <a:sysClr val="windowText" lastClr="000000"/>
                      </a:solidFill>
                    </a:ln>
                    <a:solidFill>
                      <a:srgbClr val="FF0000"/>
                    </a:solidFill>
                    <a:effectLst>
                      <a:glow rad="127000">
                        <a:srgbClr val="90F1FE"/>
                      </a:glow>
                    </a:effectLst>
                  </a:rPr>
                  <a:t>2</a:t>
                </a:r>
                <a:endParaRPr lang="en-US" sz="2000" b="1" dirty="0">
                  <a:ln>
                    <a:solidFill>
                      <a:sysClr val="windowText" lastClr="000000"/>
                    </a:solidFill>
                  </a:ln>
                  <a:solidFill>
                    <a:srgbClr val="FF0000"/>
                  </a:solidFill>
                  <a:effectLst>
                    <a:glow rad="127000">
                      <a:srgbClr val="90F1FE"/>
                    </a:glow>
                  </a:effectLst>
                </a:endParaRPr>
              </a:p>
            </p:txBody>
          </p:sp>
          <p:sp>
            <p:nvSpPr>
              <p:cNvPr id="30" name="Rectangle 29"/>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31" name="Rectangle 30"/>
              <p:cNvSpPr/>
              <p:nvPr/>
            </p:nvSpPr>
            <p:spPr>
              <a:xfrm>
                <a:off x="5473337" y="2220686"/>
                <a:ext cx="1358537" cy="914400"/>
              </a:xfrm>
              <a:prstGeom prst="rect">
                <a:avLst/>
              </a:prstGeom>
              <a:gradFill>
                <a:gsLst>
                  <a:gs pos="12000">
                    <a:schemeClr val="accent1">
                      <a:lumMod val="60000"/>
                      <a:lumOff val="40000"/>
                    </a:schemeClr>
                  </a:gs>
                  <a:gs pos="24000">
                    <a:schemeClr val="bg1">
                      <a:lumMod val="85000"/>
                    </a:schemeClr>
                  </a:gs>
                </a:gsLst>
                <a:lin ang="21594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(1)</a:t>
                </a:r>
                <a:endParaRPr lang="en-US" sz="2800" dirty="0">
                  <a:solidFill>
                    <a:srgbClr val="CC00FF"/>
                  </a:solidFill>
                </a:endParaRPr>
              </a:p>
            </p:txBody>
          </p:sp>
          <p:sp>
            <p:nvSpPr>
              <p:cNvPr id="32" name="Rectangle 31"/>
              <p:cNvSpPr/>
              <p:nvPr/>
            </p:nvSpPr>
            <p:spPr>
              <a:xfrm>
                <a:off x="6831874"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(2)</a:t>
                </a:r>
                <a:endParaRPr lang="en-US" sz="2800" dirty="0">
                  <a:solidFill>
                    <a:srgbClr val="CC00FF"/>
                  </a:solidFill>
                </a:endParaRPr>
              </a:p>
            </p:txBody>
          </p:sp>
          <p:sp>
            <p:nvSpPr>
              <p:cNvPr id="33" name="Rectangle 32"/>
              <p:cNvSpPr/>
              <p:nvPr/>
            </p:nvSpPr>
            <p:spPr>
              <a:xfrm>
                <a:off x="8190411"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Prep </a:t>
                </a:r>
                <a:r>
                  <a:rPr lang="en-US" sz="2800" dirty="0" smtClean="0">
                    <a:solidFill>
                      <a:srgbClr val="CC00FF"/>
                    </a:solidFill>
                  </a:rPr>
                  <a:t>(3)</a:t>
                </a:r>
                <a:endParaRPr lang="en-US" sz="2800" dirty="0">
                  <a:solidFill>
                    <a:srgbClr val="CC00FF"/>
                  </a:solidFill>
                </a:endParaRPr>
              </a:p>
            </p:txBody>
          </p:sp>
          <p:sp>
            <p:nvSpPr>
              <p:cNvPr id="34" name="Rectangle 33"/>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sp>
          <p:nvSpPr>
            <p:cNvPr id="37" name="Rectangle 36"/>
            <p:cNvSpPr/>
            <p:nvPr/>
          </p:nvSpPr>
          <p:spPr>
            <a:xfrm>
              <a:off x="1018902" y="5147722"/>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grpSp>
        <p:nvGrpSpPr>
          <p:cNvPr id="40" name="Group 39"/>
          <p:cNvGrpSpPr/>
          <p:nvPr/>
        </p:nvGrpSpPr>
        <p:grpSpPr>
          <a:xfrm>
            <a:off x="577281" y="3564562"/>
            <a:ext cx="10868296" cy="914400"/>
            <a:chOff x="904303" y="2716250"/>
            <a:chExt cx="10868296" cy="914400"/>
          </a:xfrm>
        </p:grpSpPr>
        <p:grpSp>
          <p:nvGrpSpPr>
            <p:cNvPr id="6" name="Group 5"/>
            <p:cNvGrpSpPr/>
            <p:nvPr/>
          </p:nvGrpSpPr>
          <p:grpSpPr>
            <a:xfrm>
              <a:off x="2262840" y="2716250"/>
              <a:ext cx="9509759" cy="914400"/>
              <a:chOff x="1397726" y="2220686"/>
              <a:chExt cx="9509759" cy="914400"/>
            </a:xfrm>
          </p:grpSpPr>
          <p:sp>
            <p:nvSpPr>
              <p:cNvPr id="11" name="Rectangle 10"/>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30</a:t>
                </a:r>
                <a:endParaRPr lang="en-US" sz="2800" dirty="0">
                  <a:solidFill>
                    <a:srgbClr val="00FF00"/>
                  </a:solidFill>
                </a:endParaRPr>
              </a:p>
            </p:txBody>
          </p:sp>
          <p:sp>
            <p:nvSpPr>
              <p:cNvPr id="12" name="Rectangle 11"/>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a:ln>
                      <a:solidFill>
                        <a:sysClr val="windowText" lastClr="000000"/>
                      </a:solidFill>
                    </a:ln>
                    <a:solidFill>
                      <a:srgbClr val="C00000"/>
                    </a:solidFill>
                    <a:effectLst>
                      <a:glow rad="127000">
                        <a:srgbClr val="90F1FE"/>
                      </a:glow>
                    </a:effectLst>
                  </a:rPr>
                  <a:t>New Month </a:t>
                </a:r>
                <a:r>
                  <a:rPr lang="en-US" sz="2000" dirty="0" smtClean="0">
                    <a:ln>
                      <a:solidFill>
                        <a:sysClr val="windowText" lastClr="000000"/>
                      </a:solidFill>
                    </a:ln>
                    <a:solidFill>
                      <a:srgbClr val="C00000"/>
                    </a:solidFill>
                    <a:effectLst>
                      <a:glow rad="127000">
                        <a:srgbClr val="90F1FE"/>
                      </a:glow>
                    </a:effectLst>
                  </a:rPr>
                  <a:t/>
                </a:r>
                <a:br>
                  <a:rPr lang="en-US" sz="2000" dirty="0" smtClean="0">
                    <a:ln>
                      <a:solidFill>
                        <a:sysClr val="windowText" lastClr="000000"/>
                      </a:solidFill>
                    </a:ln>
                    <a:solidFill>
                      <a:srgbClr val="C00000"/>
                    </a:solidFill>
                    <a:effectLst>
                      <a:glow rad="127000">
                        <a:srgbClr val="90F1FE"/>
                      </a:glow>
                    </a:effectLst>
                  </a:rPr>
                </a:br>
                <a:r>
                  <a:rPr lang="en-US" sz="2000" dirty="0" smtClean="0">
                    <a:ln>
                      <a:solidFill>
                        <a:sysClr val="windowText" lastClr="000000"/>
                      </a:solidFill>
                    </a:ln>
                    <a:solidFill>
                      <a:srgbClr val="C00000"/>
                    </a:solidFill>
                    <a:effectLst>
                      <a:glow rad="127000">
                        <a:srgbClr val="90F1FE"/>
                      </a:glow>
                    </a:effectLst>
                  </a:rPr>
                  <a:t>Day  </a:t>
                </a:r>
                <a:r>
                  <a:rPr lang="en-US" sz="2000" dirty="0" smtClean="0">
                    <a:ln>
                      <a:solidFill>
                        <a:sysClr val="windowText" lastClr="000000"/>
                      </a:solidFill>
                    </a:ln>
                    <a:solidFill>
                      <a:srgbClr val="FF0000"/>
                    </a:solidFill>
                    <a:effectLst>
                      <a:glow rad="127000">
                        <a:srgbClr val="90F1FE"/>
                      </a:glow>
                    </a:effectLst>
                  </a:rPr>
                  <a:t>1</a:t>
                </a:r>
                <a:endParaRPr lang="en-US" sz="2000" dirty="0">
                  <a:ln>
                    <a:solidFill>
                      <a:sysClr val="windowText" lastClr="000000"/>
                    </a:solidFill>
                  </a:ln>
                  <a:solidFill>
                    <a:srgbClr val="FF0000"/>
                  </a:solidFill>
                  <a:effectLst>
                    <a:glow rad="127000">
                      <a:srgbClr val="90F1FE"/>
                    </a:glow>
                  </a:effectLst>
                </a:endParaRPr>
              </a:p>
            </p:txBody>
          </p:sp>
          <p:sp>
            <p:nvSpPr>
              <p:cNvPr id="13" name="Rectangle 12"/>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14" name="Rectangle 13"/>
              <p:cNvSpPr/>
              <p:nvPr/>
            </p:nvSpPr>
            <p:spPr>
              <a:xfrm>
                <a:off x="5473337" y="2220686"/>
                <a:ext cx="1358537" cy="914400"/>
              </a:xfrm>
              <a:prstGeom prst="rect">
                <a:avLst/>
              </a:prstGeom>
              <a:gradFill flip="none" rotWithShape="1">
                <a:gsLst>
                  <a:gs pos="5000">
                    <a:schemeClr val="accent1">
                      <a:lumMod val="60000"/>
                      <a:lumOff val="40000"/>
                    </a:schemeClr>
                  </a:gs>
                  <a:gs pos="23000">
                    <a:schemeClr val="accent4">
                      <a:lumMod val="20000"/>
                      <a:lumOff val="80000"/>
                    </a:schemeClr>
                  </a:gs>
                </a:gsLst>
                <a:lin ang="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rgbClr val="CC00FF"/>
                    </a:solidFill>
                  </a:rPr>
                  <a:t>(1)</a:t>
                </a:r>
                <a:endParaRPr lang="en-US" sz="2800" dirty="0">
                  <a:solidFill>
                    <a:srgbClr val="CC00FF"/>
                  </a:solidFill>
                </a:endParaRPr>
              </a:p>
            </p:txBody>
          </p:sp>
          <p:sp>
            <p:nvSpPr>
              <p:cNvPr id="15" name="Rectangle 14"/>
              <p:cNvSpPr/>
              <p:nvPr/>
            </p:nvSpPr>
            <p:spPr>
              <a:xfrm>
                <a:off x="6831874"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(2)</a:t>
                </a:r>
                <a:endParaRPr lang="en-US" sz="2800" dirty="0">
                  <a:solidFill>
                    <a:srgbClr val="CC00FF"/>
                  </a:solidFill>
                </a:endParaRPr>
              </a:p>
            </p:txBody>
          </p:sp>
          <p:sp>
            <p:nvSpPr>
              <p:cNvPr id="16" name="Rectangle 15"/>
              <p:cNvSpPr/>
              <p:nvPr/>
            </p:nvSpPr>
            <p:spPr>
              <a:xfrm>
                <a:off x="8190411"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(3)</a:t>
                </a:r>
                <a:endParaRPr lang="en-US" sz="2800" dirty="0">
                  <a:solidFill>
                    <a:srgbClr val="CC00FF"/>
                  </a:solidFill>
                </a:endParaRPr>
              </a:p>
            </p:txBody>
          </p:sp>
          <p:sp>
            <p:nvSpPr>
              <p:cNvPr id="17" name="Rectangle 16"/>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6</a:t>
                </a:r>
                <a:endParaRPr lang="en-US" sz="4800" b="1" dirty="0">
                  <a:ln>
                    <a:solidFill>
                      <a:srgbClr val="00FF00"/>
                    </a:solidFill>
                  </a:ln>
                  <a:solidFill>
                    <a:srgbClr val="0000CC"/>
                  </a:solidFill>
                  <a:effectLst>
                    <a:glow rad="127000">
                      <a:srgbClr val="00B0F0"/>
                    </a:glow>
                  </a:effectLst>
                </a:endParaRPr>
              </a:p>
            </p:txBody>
          </p:sp>
        </p:grpSp>
        <p:sp>
          <p:nvSpPr>
            <p:cNvPr id="39" name="Rectangle 38"/>
            <p:cNvSpPr/>
            <p:nvPr/>
          </p:nvSpPr>
          <p:spPr>
            <a:xfrm>
              <a:off x="904303" y="2716250"/>
              <a:ext cx="1358537" cy="914400"/>
            </a:xfrm>
            <a:prstGeom prst="rect">
              <a:avLst/>
            </a:prstGeom>
            <a:solidFill>
              <a:schemeClr val="bg1">
                <a:lumMod val="5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00FF00"/>
                  </a:solidFill>
                </a:rPr>
                <a:t>29</a:t>
              </a:r>
              <a:endParaRPr lang="en-US" sz="2800" dirty="0">
                <a:solidFill>
                  <a:srgbClr val="00FF00"/>
                </a:solidFill>
              </a:endParaRPr>
            </a:p>
          </p:txBody>
        </p:sp>
      </p:grpSp>
      <p:sp>
        <p:nvSpPr>
          <p:cNvPr id="42" name="Rectangle 41"/>
          <p:cNvSpPr/>
          <p:nvPr/>
        </p:nvSpPr>
        <p:spPr>
          <a:xfrm>
            <a:off x="3681498" y="4577439"/>
            <a:ext cx="4659862" cy="590215"/>
          </a:xfrm>
          <a:prstGeom prst="rect">
            <a:avLst/>
          </a:prstGeom>
          <a:solidFill>
            <a:srgbClr val="FFFF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700" b="1" dirty="0" smtClean="0">
                <a:ln>
                  <a:solidFill>
                    <a:srgbClr val="FF0000"/>
                  </a:solidFill>
                </a:ln>
                <a:solidFill>
                  <a:srgbClr val="0000CC"/>
                </a:solidFill>
                <a:effectLst>
                  <a:glow rad="127000">
                    <a:srgbClr val="66CCFF"/>
                  </a:glow>
                </a:effectLst>
                <a:latin typeface="Georgia" panose="02040502050405020303" pitchFamily="18" charset="0"/>
              </a:rPr>
              <a:t>Cycles of  David’s WEEK</a:t>
            </a:r>
            <a:endParaRPr lang="en-US" dirty="0"/>
          </a:p>
        </p:txBody>
      </p:sp>
      <p:sp>
        <p:nvSpPr>
          <p:cNvPr id="45" name="Title 1"/>
          <p:cNvSpPr txBox="1">
            <a:spLocks/>
          </p:cNvSpPr>
          <p:nvPr/>
        </p:nvSpPr>
        <p:spPr>
          <a:xfrm>
            <a:off x="959287" y="186815"/>
            <a:ext cx="10239656" cy="1298688"/>
          </a:xfrm>
          <a:prstGeom prst="rect">
            <a:avLst/>
          </a:prstGeom>
          <a:gradFill flip="none" rotWithShape="1">
            <a:gsLst>
              <a:gs pos="50000">
                <a:srgbClr val="FF0066">
                  <a:alpha val="51000"/>
                </a:srgbClr>
              </a:gs>
              <a:gs pos="81000">
                <a:schemeClr val="accent1">
                  <a:lumMod val="45000"/>
                  <a:lumOff val="55000"/>
                </a:schemeClr>
              </a:gs>
              <a:gs pos="68000">
                <a:schemeClr val="accent1">
                  <a:lumMod val="45000"/>
                  <a:lumOff val="55000"/>
                  <a:alpha val="59000"/>
                </a:schemeClr>
              </a:gs>
              <a:gs pos="10000">
                <a:schemeClr val="accent1">
                  <a:lumMod val="30000"/>
                  <a:lumOff val="70000"/>
                </a:schemeClr>
              </a:gs>
            </a:gsLst>
            <a:path path="circle">
              <a:fillToRect l="100000" t="100000"/>
            </a:path>
            <a:tileRect r="-100000" b="-100000"/>
          </a:gradFill>
          <a:ln w="38100">
            <a:solidFill>
              <a:srgbClr val="CC0099"/>
            </a:solidFill>
          </a:ln>
          <a:effectLst/>
          <a:scene3d>
            <a:camera prst="orthographicFront"/>
            <a:lightRig rig="threePt" dir="t"/>
          </a:scene3d>
          <a:sp3d>
            <a:bevelT w="152400" h="50800" prst="softRound"/>
          </a:sp3d>
        </p:spPr>
        <p:txBody>
          <a:bodyPr vert="horz" lIns="91440" tIns="45720" rIns="91440" bIns="45720" rtlCol="0" anchor="t">
            <a:noAutofit/>
            <a:sp3d extrusionH="57150">
              <a:bevelT w="82550" h="38100" prst="coolSlant"/>
            </a:sp3d>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b="1" dirty="0" err="1" smtClean="0">
                <a:ln w="19050">
                  <a:solidFill>
                    <a:schemeClr val="tx2">
                      <a:lumMod val="10000"/>
                      <a:lumOff val="90000"/>
                    </a:schemeClr>
                  </a:solidFill>
                </a:ln>
                <a:solidFill>
                  <a:srgbClr val="0000CC"/>
                </a:solidFill>
                <a:latin typeface="Arial Black" pitchFamily="34" charset="0"/>
              </a:rPr>
              <a:t>Yahuah’s</a:t>
            </a:r>
            <a:r>
              <a:rPr lang="en-US" sz="3200" b="1" dirty="0" smtClean="0">
                <a:ln w="19050">
                  <a:solidFill>
                    <a:schemeClr val="tx2">
                      <a:lumMod val="10000"/>
                      <a:lumOff val="90000"/>
                    </a:schemeClr>
                  </a:solidFill>
                </a:ln>
                <a:solidFill>
                  <a:srgbClr val="0000CC"/>
                </a:solidFill>
                <a:latin typeface="Arial Black" pitchFamily="34" charset="0"/>
              </a:rPr>
              <a:t> </a:t>
            </a:r>
            <a:r>
              <a:rPr lang="en-US" sz="4800" b="1" u="sng" dirty="0" err="1" smtClean="0">
                <a:ln w="19050">
                  <a:solidFill>
                    <a:sysClr val="windowText" lastClr="000000"/>
                  </a:solidFill>
                </a:ln>
                <a:solidFill>
                  <a:srgbClr val="00FF00"/>
                </a:solidFill>
                <a:latin typeface="Arial Black" pitchFamily="34" charset="0"/>
              </a:rPr>
              <a:t>StatuteS</a:t>
            </a:r>
            <a:r>
              <a:rPr lang="en-US" sz="3200" b="1" dirty="0" smtClean="0">
                <a:ln w="19050">
                  <a:solidFill>
                    <a:schemeClr val="tx2">
                      <a:lumMod val="10000"/>
                      <a:lumOff val="90000"/>
                    </a:schemeClr>
                  </a:solidFill>
                </a:ln>
                <a:solidFill>
                  <a:srgbClr val="0000CC"/>
                </a:solidFill>
                <a:latin typeface="Arial Black" pitchFamily="34" charset="0"/>
              </a:rPr>
              <a:t> </a:t>
            </a:r>
            <a:r>
              <a:rPr lang="en-US" sz="4800" b="1" u="sng" dirty="0" smtClean="0">
                <a:ln w="19050">
                  <a:solidFill>
                    <a:sysClr val="windowText" lastClr="000000"/>
                  </a:solidFill>
                </a:ln>
                <a:solidFill>
                  <a:srgbClr val="00FF00"/>
                </a:solidFill>
                <a:latin typeface="Arial Black" pitchFamily="34" charset="0"/>
              </a:rPr>
              <a:t>ALWAYS</a:t>
            </a:r>
            <a:r>
              <a:rPr lang="en-US" sz="3200" b="1" dirty="0" smtClean="0">
                <a:ln w="19050">
                  <a:solidFill>
                    <a:sysClr val="windowText" lastClr="000000"/>
                  </a:solidFill>
                </a:ln>
                <a:solidFill>
                  <a:srgbClr val="00FF00"/>
                </a:solidFill>
                <a:latin typeface="Arial Black" pitchFamily="34" charset="0"/>
              </a:rPr>
              <a:t> </a:t>
            </a:r>
            <a:r>
              <a:rPr lang="en-US" sz="3200" b="1" dirty="0" smtClean="0">
                <a:ln w="19050">
                  <a:solidFill>
                    <a:srgbClr val="00FF00"/>
                  </a:solidFill>
                </a:ln>
                <a:solidFill>
                  <a:srgbClr val="0000CC"/>
                </a:solidFill>
                <a:latin typeface="Arial Black" pitchFamily="34" charset="0"/>
              </a:rPr>
              <a:t>determine</a:t>
            </a:r>
            <a:r>
              <a:rPr lang="en-US" sz="3200" b="1" dirty="0" smtClean="0">
                <a:ln w="19050">
                  <a:solidFill>
                    <a:srgbClr val="00FF00"/>
                  </a:solidFill>
                </a:ln>
                <a:solidFill>
                  <a:srgbClr val="00FF00"/>
                </a:solidFill>
                <a:latin typeface="Arial Black" pitchFamily="34" charset="0"/>
              </a:rPr>
              <a:t> </a:t>
            </a:r>
            <a:r>
              <a:rPr lang="en-US" sz="3200" b="1" dirty="0" smtClean="0">
                <a:ln w="19050">
                  <a:solidFill>
                    <a:srgbClr val="00FF00"/>
                  </a:solidFill>
                </a:ln>
                <a:solidFill>
                  <a:srgbClr val="0000CC"/>
                </a:solidFill>
                <a:latin typeface="Arial Black" pitchFamily="34" charset="0"/>
              </a:rPr>
              <a:t>the  </a:t>
            </a:r>
            <a:r>
              <a:rPr lang="en-US" sz="3200" dirty="0" smtClean="0">
                <a:ln w="19050">
                  <a:solidFill>
                    <a:sysClr val="windowText" lastClr="000000"/>
                  </a:solidFill>
                </a:ln>
                <a:solidFill>
                  <a:srgbClr val="0000CC"/>
                </a:solidFill>
                <a:effectLst>
                  <a:glow rad="127000">
                    <a:srgbClr val="FFFF00"/>
                  </a:glow>
                </a:effectLst>
                <a:latin typeface="Arial Rounded MT Bold" pitchFamily="34" charset="0"/>
              </a:rPr>
              <a:t>Covenant Calendar</a:t>
            </a:r>
            <a:endParaRPr lang="en-US" sz="3200" dirty="0">
              <a:ln w="19050">
                <a:solidFill>
                  <a:schemeClr val="tx2">
                    <a:lumMod val="10000"/>
                    <a:lumOff val="90000"/>
                  </a:schemeClr>
                </a:solidFill>
              </a:ln>
              <a:solidFill>
                <a:srgbClr val="0000CC"/>
              </a:solidFill>
              <a:latin typeface="Arial Rounded MT Bold" pitchFamily="34" charset="0"/>
            </a:endParaRPr>
          </a:p>
        </p:txBody>
      </p:sp>
      <p:cxnSp>
        <p:nvCxnSpPr>
          <p:cNvPr id="5" name="Straight Arrow Connector 4"/>
          <p:cNvCxnSpPr/>
          <p:nvPr/>
        </p:nvCxnSpPr>
        <p:spPr>
          <a:xfrm flipH="1">
            <a:off x="10532775" y="4400306"/>
            <a:ext cx="184268" cy="973105"/>
          </a:xfrm>
          <a:prstGeom prst="straightConnector1">
            <a:avLst/>
          </a:prstGeom>
          <a:ln w="76200">
            <a:solidFill>
              <a:srgbClr val="00FF00"/>
            </a:solidFill>
            <a:headEnd type="none" w="med" len="med"/>
            <a:tailEnd type="triangle" w="med" len="med"/>
          </a:ln>
          <a:effectLst>
            <a:glow rad="1016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Curved Left Arrow 6"/>
          <p:cNvSpPr/>
          <p:nvPr/>
        </p:nvSpPr>
        <p:spPr>
          <a:xfrm>
            <a:off x="11198942" y="1809135"/>
            <a:ext cx="1000282" cy="2436304"/>
          </a:xfrm>
          <a:prstGeom prst="curvedLeftArrow">
            <a:avLst>
              <a:gd name="adj1" fmla="val 16561"/>
              <a:gd name="adj2" fmla="val 50000"/>
              <a:gd name="adj3" fmla="val 35582"/>
            </a:avLst>
          </a:prstGeom>
          <a:solidFill>
            <a:srgbClr val="FFFF00"/>
          </a:solidFill>
          <a:ln w="38100">
            <a:solidFill>
              <a:schemeClr val="tx1"/>
            </a:solid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5" name="Straight Arrow Connector 34"/>
          <p:cNvCxnSpPr/>
          <p:nvPr/>
        </p:nvCxnSpPr>
        <p:spPr>
          <a:xfrm flipH="1">
            <a:off x="10845137" y="2572119"/>
            <a:ext cx="188623" cy="1150374"/>
          </a:xfrm>
          <a:prstGeom prst="straightConnector1">
            <a:avLst/>
          </a:prstGeom>
          <a:ln w="76200">
            <a:solidFill>
              <a:srgbClr val="00FF00"/>
            </a:solidFill>
            <a:headEnd type="none" w="med" len="med"/>
            <a:tailEnd type="triangle" w="med" len="med"/>
          </a:ln>
          <a:effectLst>
            <a:glow rad="1016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46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par>
                                <p:cTn id="20" presetID="42"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250"/>
                                  </p:stCondLst>
                                  <p:childTnLst>
                                    <p:animRot by="21600000">
                                      <p:cBhvr>
                                        <p:cTn id="30" dur="1000" fill="hold"/>
                                        <p:tgtEl>
                                          <p:spTgt spid="3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2000" fill="hold"/>
                                        <p:tgtEl>
                                          <p:spTgt spid="42"/>
                                        </p:tgtEl>
                                        <p:attrNameLst>
                                          <p:attrName>ppt_x</p:attrName>
                                        </p:attrNameLst>
                                      </p:cBhvr>
                                      <p:tavLst>
                                        <p:tav tm="0">
                                          <p:val>
                                            <p:strVal val="1+#ppt_w/2"/>
                                          </p:val>
                                        </p:tav>
                                        <p:tav tm="100000">
                                          <p:val>
                                            <p:strVal val="#ppt_x"/>
                                          </p:val>
                                        </p:tav>
                                      </p:tavLst>
                                    </p:anim>
                                    <p:anim calcmode="lin" valueType="num">
                                      <p:cBhvr additive="base">
                                        <p:cTn id="36" dur="2000" fill="hold"/>
                                        <p:tgtEl>
                                          <p:spTgt spid="42"/>
                                        </p:tgtEl>
                                        <p:attrNameLst>
                                          <p:attrName>ppt_y</p:attrName>
                                        </p:attrNameLst>
                                      </p:cBhvr>
                                      <p:tavLst>
                                        <p:tav tm="0">
                                          <p:val>
                                            <p:strVal val="0-#ppt_h/2"/>
                                          </p:val>
                                        </p:tav>
                                        <p:tav tm="100000">
                                          <p:val>
                                            <p:strVal val="#ppt_y"/>
                                          </p:val>
                                        </p:tav>
                                      </p:tavLst>
                                    </p:anim>
                                  </p:childTnLst>
                                </p:cTn>
                              </p:par>
                              <p:par>
                                <p:cTn id="37" presetID="22" presetClass="entr" presetSubtype="2" fill="hold"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4000"/>
                                        <p:tgtEl>
                                          <p:spTgt spid="38"/>
                                        </p:tgtEl>
                                      </p:cBhvr>
                                    </p:animEffect>
                                  </p:childTnLst>
                                </p:cTn>
                              </p:par>
                              <p:par>
                                <p:cTn id="40" presetID="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par>
                                <p:cTn id="44" presetID="8" presetClass="emph" presetSubtype="0" fill="hold" nodeType="withEffect">
                                  <p:stCondLst>
                                    <p:cond delay="0"/>
                                  </p:stCondLst>
                                  <p:childTnLst>
                                    <p:animRot by="21600000">
                                      <p:cBhvr>
                                        <p:cTn id="45"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29000">
              <a:srgbClr val="CC00FF"/>
            </a:gs>
            <a:gs pos="75000">
              <a:srgbClr val="00FF00">
                <a:alpha val="65000"/>
              </a:srgbClr>
            </a:gs>
            <a:gs pos="95000">
              <a:srgbClr val="90F1FE"/>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56" y="189747"/>
            <a:ext cx="11764884" cy="675706"/>
          </a:xfrm>
          <a:gradFill>
            <a:gsLst>
              <a:gs pos="4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57150">
            <a:solidFill>
              <a:schemeClr val="accent1"/>
            </a:solidFill>
          </a:ln>
          <a:scene3d>
            <a:camera prst="orthographicFront"/>
            <a:lightRig rig="threePt" dir="t"/>
          </a:scene3d>
          <a:sp3d>
            <a:bevelT/>
          </a:sp3d>
        </p:spPr>
        <p:txBody>
          <a:bodyPr>
            <a:normAutofit fontScale="90000"/>
            <a:sp3d extrusionH="57150">
              <a:bevelT w="38100" h="38100" prst="angle"/>
            </a:sp3d>
          </a:bodyPr>
          <a:lstStyle/>
          <a:p>
            <a:pPr algn="ctr"/>
            <a:r>
              <a:rPr lang="en-US" b="1" dirty="0" smtClean="0">
                <a:solidFill>
                  <a:schemeClr val="accent1">
                    <a:lumMod val="75000"/>
                  </a:schemeClr>
                </a:solidFill>
                <a:latin typeface="Comic Sans MS" panose="030F0702030302020204" pitchFamily="66" charset="0"/>
              </a:rPr>
              <a:t>1</a:t>
            </a:r>
            <a:r>
              <a:rPr lang="en-US" b="1" baseline="30000" dirty="0" smtClean="0">
                <a:solidFill>
                  <a:schemeClr val="accent1">
                    <a:lumMod val="75000"/>
                  </a:schemeClr>
                </a:solidFill>
                <a:latin typeface="Comic Sans MS" panose="030F0702030302020204" pitchFamily="66" charset="0"/>
              </a:rPr>
              <a:t>ST</a:t>
            </a:r>
            <a:r>
              <a:rPr lang="en-US" b="1" dirty="0" smtClean="0">
                <a:solidFill>
                  <a:schemeClr val="accent1">
                    <a:lumMod val="75000"/>
                  </a:schemeClr>
                </a:solidFill>
                <a:latin typeface="Comic Sans MS" panose="030F0702030302020204" pitchFamily="66" charset="0"/>
              </a:rPr>
              <a:t> Focal point of this study!</a:t>
            </a:r>
            <a:endParaRPr lang="en-US" b="1"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27463" y="1117599"/>
            <a:ext cx="10933611" cy="5603875"/>
          </a:xfrm>
        </p:spPr>
        <p:txBody>
          <a:bodyPr>
            <a:normAutofit/>
          </a:bodyPr>
          <a:lstStyle/>
          <a:p>
            <a:r>
              <a:rPr lang="en-US" sz="3200" dirty="0" smtClean="0">
                <a:solidFill>
                  <a:schemeClr val="tx1"/>
                </a:solidFill>
              </a:rPr>
              <a:t>The weekly 7 cycle count was not reset in this account by either David, Jonathan or </a:t>
            </a:r>
            <a:r>
              <a:rPr lang="en-US" sz="3200" dirty="0" err="1" smtClean="0">
                <a:ln>
                  <a:solidFill>
                    <a:schemeClr val="tx1"/>
                  </a:solidFill>
                </a:ln>
                <a:solidFill>
                  <a:srgbClr val="00B0F0"/>
                </a:solidFill>
              </a:rPr>
              <a:t>Ahimelek</a:t>
            </a:r>
            <a:r>
              <a:rPr lang="en-US" sz="3200" dirty="0" smtClean="0">
                <a:ln>
                  <a:solidFill>
                    <a:schemeClr val="tx1"/>
                  </a:solidFill>
                </a:ln>
                <a:solidFill>
                  <a:srgbClr val="00B0F0"/>
                </a:solidFill>
              </a:rPr>
              <a:t>.   </a:t>
            </a:r>
            <a:r>
              <a:rPr lang="en-US" sz="3200" b="1" dirty="0" smtClean="0">
                <a:solidFill>
                  <a:srgbClr val="0000CC"/>
                </a:solidFill>
              </a:rPr>
              <a:t>(NOR - YAHUAH!)</a:t>
            </a:r>
          </a:p>
          <a:p>
            <a:r>
              <a:rPr lang="en-US" sz="3200" dirty="0" smtClean="0">
                <a:solidFill>
                  <a:schemeClr val="tx1"/>
                </a:solidFill>
              </a:rPr>
              <a:t>David’s week, in this instance, started in the</a:t>
            </a:r>
          </a:p>
        </p:txBody>
      </p:sp>
      <p:sp>
        <p:nvSpPr>
          <p:cNvPr id="4" name="Slide Number Placeholder 3"/>
          <p:cNvSpPr>
            <a:spLocks noGrp="1"/>
          </p:cNvSpPr>
          <p:nvPr>
            <p:ph type="sldNum" sz="quarter" idx="12"/>
          </p:nvPr>
        </p:nvSpPr>
        <p:spPr>
          <a:xfrm>
            <a:off x="11661049" y="6463815"/>
            <a:ext cx="553977" cy="345796"/>
          </a:xfrm>
        </p:spPr>
        <p:txBody>
          <a:bodyPr/>
          <a:lstStyle/>
          <a:p>
            <a:fld id="{71766878-3199-4EAB-94E7-2D6D11070E14}" type="slidenum">
              <a:rPr lang="en-US" b="1" smtClean="0">
                <a:solidFill>
                  <a:schemeClr val="tx1"/>
                </a:solidFill>
              </a:rPr>
              <a:t>78</a:t>
            </a:fld>
            <a:endParaRPr lang="en-US" b="1" dirty="0">
              <a:solidFill>
                <a:schemeClr val="tx1"/>
              </a:solidFill>
            </a:endParaRPr>
          </a:p>
        </p:txBody>
      </p:sp>
      <p:sp>
        <p:nvSpPr>
          <p:cNvPr id="5" name="Rectangle 4"/>
          <p:cNvSpPr/>
          <p:nvPr/>
        </p:nvSpPr>
        <p:spPr>
          <a:xfrm>
            <a:off x="8473439" y="2405247"/>
            <a:ext cx="3337561" cy="762000"/>
          </a:xfrm>
          <a:prstGeom prst="rect">
            <a:avLst/>
          </a:prstGeom>
          <a:gradFill>
            <a:gsLst>
              <a:gs pos="18000">
                <a:srgbClr val="FFFF00"/>
              </a:gs>
              <a:gs pos="74000">
                <a:srgbClr val="00B0F0"/>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previous month!</a:t>
            </a:r>
            <a:endParaRPr lang="en-US" sz="3600" dirty="0"/>
          </a:p>
        </p:txBody>
      </p:sp>
      <p:grpSp>
        <p:nvGrpSpPr>
          <p:cNvPr id="6" name="Group 5"/>
          <p:cNvGrpSpPr/>
          <p:nvPr/>
        </p:nvGrpSpPr>
        <p:grpSpPr>
          <a:xfrm>
            <a:off x="577281" y="3718970"/>
            <a:ext cx="10868296" cy="914400"/>
            <a:chOff x="904303" y="2716250"/>
            <a:chExt cx="10868296" cy="914400"/>
          </a:xfrm>
        </p:grpSpPr>
        <p:grpSp>
          <p:nvGrpSpPr>
            <p:cNvPr id="7" name="Group 6"/>
            <p:cNvGrpSpPr/>
            <p:nvPr/>
          </p:nvGrpSpPr>
          <p:grpSpPr>
            <a:xfrm>
              <a:off x="2262840" y="2716250"/>
              <a:ext cx="9509759" cy="914400"/>
              <a:chOff x="1397726" y="2220686"/>
              <a:chExt cx="9509759" cy="914400"/>
            </a:xfrm>
          </p:grpSpPr>
          <p:sp>
            <p:nvSpPr>
              <p:cNvPr id="9" name="Rectangle 8"/>
              <p:cNvSpPr/>
              <p:nvPr/>
            </p:nvSpPr>
            <p:spPr>
              <a:xfrm>
                <a:off x="1397726" y="2220686"/>
                <a:ext cx="1358537" cy="914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dirty="0" smtClean="0">
                    <a:solidFill>
                      <a:srgbClr val="00FF00"/>
                    </a:solidFill>
                  </a:rPr>
                  <a:t>30</a:t>
                </a:r>
                <a:endParaRPr lang="en-US" sz="2800" dirty="0">
                  <a:solidFill>
                    <a:srgbClr val="00FF00"/>
                  </a:solidFill>
                </a:endParaRPr>
              </a:p>
            </p:txBody>
          </p:sp>
          <p:sp>
            <p:nvSpPr>
              <p:cNvPr id="10" name="Rectangle 9"/>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a:solidFill>
                      <a:srgbClr val="C00000"/>
                    </a:solidFill>
                  </a:rPr>
                  <a:t>New Month </a:t>
                </a:r>
                <a:r>
                  <a:rPr lang="en-US" sz="2000" dirty="0" smtClean="0">
                    <a:solidFill>
                      <a:srgbClr val="C00000"/>
                    </a:solidFill>
                  </a:rPr>
                  <a:t/>
                </a:r>
                <a:br>
                  <a:rPr lang="en-US" sz="2000" dirty="0" smtClean="0">
                    <a:solidFill>
                      <a:srgbClr val="C00000"/>
                    </a:solidFill>
                  </a:rPr>
                </a:br>
                <a:r>
                  <a:rPr lang="en-US" sz="2000" dirty="0" smtClean="0">
                    <a:solidFill>
                      <a:srgbClr val="C00000"/>
                    </a:solidFill>
                  </a:rPr>
                  <a:t>Day </a:t>
                </a:r>
                <a:r>
                  <a:rPr lang="en-US" sz="2000" dirty="0" smtClean="0">
                    <a:solidFill>
                      <a:srgbClr val="FF0000"/>
                    </a:solidFill>
                  </a:rPr>
                  <a:t>1</a:t>
                </a:r>
                <a:endParaRPr lang="en-US" sz="2000" dirty="0">
                  <a:solidFill>
                    <a:srgbClr val="FF0000"/>
                  </a:solidFill>
                </a:endParaRPr>
              </a:p>
            </p:txBody>
          </p:sp>
          <p:sp>
            <p:nvSpPr>
              <p:cNvPr id="11" name="Rectangle 10"/>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2</a:t>
                </a:r>
                <a:endParaRPr lang="en-US" sz="2800" dirty="0">
                  <a:solidFill>
                    <a:srgbClr val="FF0000"/>
                  </a:solidFill>
                </a:endParaRPr>
              </a:p>
            </p:txBody>
          </p:sp>
          <p:sp>
            <p:nvSpPr>
              <p:cNvPr id="12" name="Rectangle 11"/>
              <p:cNvSpPr/>
              <p:nvPr/>
            </p:nvSpPr>
            <p:spPr>
              <a:xfrm>
                <a:off x="5473337" y="2220686"/>
                <a:ext cx="1358537" cy="914400"/>
              </a:xfrm>
              <a:prstGeom prst="rect">
                <a:avLst/>
              </a:prstGeom>
              <a:gradFill flip="none" rotWithShape="1">
                <a:gsLst>
                  <a:gs pos="5000">
                    <a:schemeClr val="accent1">
                      <a:lumMod val="60000"/>
                      <a:lumOff val="40000"/>
                    </a:schemeClr>
                  </a:gs>
                  <a:gs pos="23000">
                    <a:schemeClr val="accent4">
                      <a:lumMod val="20000"/>
                      <a:lumOff val="80000"/>
                    </a:schemeClr>
                  </a:gs>
                </a:gsLst>
                <a:lin ang="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 </a:t>
                </a:r>
                <a:r>
                  <a:rPr lang="en-US" sz="2800" dirty="0" smtClean="0">
                    <a:solidFill>
                      <a:srgbClr val="CC00FF"/>
                    </a:solidFill>
                  </a:rPr>
                  <a:t>(1)</a:t>
                </a:r>
                <a:endParaRPr lang="en-US" sz="2800" dirty="0">
                  <a:solidFill>
                    <a:srgbClr val="CC00FF"/>
                  </a:solidFill>
                </a:endParaRPr>
              </a:p>
            </p:txBody>
          </p:sp>
          <p:sp>
            <p:nvSpPr>
              <p:cNvPr id="13" name="Rectangle 12"/>
              <p:cNvSpPr/>
              <p:nvPr/>
            </p:nvSpPr>
            <p:spPr>
              <a:xfrm>
                <a:off x="6831874"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(2)</a:t>
                </a:r>
                <a:endParaRPr lang="en-US" sz="2800" dirty="0">
                  <a:solidFill>
                    <a:srgbClr val="CC00FF"/>
                  </a:solidFill>
                </a:endParaRPr>
              </a:p>
            </p:txBody>
          </p:sp>
          <p:sp>
            <p:nvSpPr>
              <p:cNvPr id="14" name="Rectangle 13"/>
              <p:cNvSpPr/>
              <p:nvPr/>
            </p:nvSpPr>
            <p:spPr>
              <a:xfrm>
                <a:off x="8190411" y="2220686"/>
                <a:ext cx="1358537" cy="914400"/>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(3)</a:t>
                </a:r>
                <a:endParaRPr lang="en-US" sz="2800" dirty="0">
                  <a:solidFill>
                    <a:srgbClr val="CC00FF"/>
                  </a:solidFill>
                </a:endParaRPr>
              </a:p>
            </p:txBody>
          </p:sp>
          <p:sp>
            <p:nvSpPr>
              <p:cNvPr id="15" name="Rectangle 14"/>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6</a:t>
                </a:r>
                <a:endParaRPr lang="en-US" sz="4800" b="1" dirty="0">
                  <a:ln>
                    <a:solidFill>
                      <a:srgbClr val="00FF00"/>
                    </a:solidFill>
                  </a:ln>
                  <a:solidFill>
                    <a:srgbClr val="0000CC"/>
                  </a:solidFill>
                  <a:effectLst>
                    <a:glow rad="127000">
                      <a:srgbClr val="00B0F0"/>
                    </a:glow>
                  </a:effectLst>
                </a:endParaRPr>
              </a:p>
            </p:txBody>
          </p:sp>
        </p:grpSp>
        <p:sp>
          <p:nvSpPr>
            <p:cNvPr id="8" name="Rectangle 7"/>
            <p:cNvSpPr/>
            <p:nvPr/>
          </p:nvSpPr>
          <p:spPr>
            <a:xfrm>
              <a:off x="904303" y="2716250"/>
              <a:ext cx="1358537" cy="914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dirty="0" smtClean="0">
                  <a:solidFill>
                    <a:srgbClr val="00FF00"/>
                  </a:solidFill>
                </a:rPr>
                <a:t>29</a:t>
              </a:r>
              <a:br>
                <a:rPr lang="en-US" sz="2800" dirty="0" smtClean="0">
                  <a:solidFill>
                    <a:srgbClr val="00FF00"/>
                  </a:solidFill>
                </a:rPr>
              </a:br>
              <a:r>
                <a:rPr lang="en-US" sz="2800" dirty="0" smtClean="0">
                  <a:solidFill>
                    <a:srgbClr val="0000CC"/>
                  </a:solidFill>
                </a:rPr>
                <a:t>Sabbath</a:t>
              </a:r>
              <a:endParaRPr lang="en-US" sz="2800" dirty="0">
                <a:solidFill>
                  <a:srgbClr val="0000CC"/>
                </a:solidFill>
              </a:endParaRPr>
            </a:p>
          </p:txBody>
        </p:sp>
      </p:grpSp>
      <p:grpSp>
        <p:nvGrpSpPr>
          <p:cNvPr id="16" name="Group 15"/>
          <p:cNvGrpSpPr/>
          <p:nvPr/>
        </p:nvGrpSpPr>
        <p:grpSpPr>
          <a:xfrm>
            <a:off x="577281" y="5242608"/>
            <a:ext cx="10868296" cy="914400"/>
            <a:chOff x="1018902" y="5147722"/>
            <a:chExt cx="10868296" cy="914400"/>
          </a:xfrm>
        </p:grpSpPr>
        <p:grpSp>
          <p:nvGrpSpPr>
            <p:cNvPr id="17" name="Group 16"/>
            <p:cNvGrpSpPr/>
            <p:nvPr/>
          </p:nvGrpSpPr>
          <p:grpSpPr>
            <a:xfrm>
              <a:off x="2377439" y="5147722"/>
              <a:ext cx="9509759" cy="914400"/>
              <a:chOff x="1397726" y="2220686"/>
              <a:chExt cx="9509759" cy="914400"/>
            </a:xfrm>
          </p:grpSpPr>
          <p:sp>
            <p:nvSpPr>
              <p:cNvPr id="19" name="Rectangle 18"/>
              <p:cNvSpPr/>
              <p:nvPr/>
            </p:nvSpPr>
            <p:spPr>
              <a:xfrm>
                <a:off x="1397726" y="2220686"/>
                <a:ext cx="1358537" cy="914400"/>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400" dirty="0" smtClean="0">
                    <a:ln>
                      <a:solidFill>
                        <a:sysClr val="windowText" lastClr="000000"/>
                      </a:solidFill>
                    </a:ln>
                    <a:solidFill>
                      <a:srgbClr val="00FF00"/>
                    </a:solidFill>
                    <a:effectLst>
                      <a:glow rad="127000">
                        <a:srgbClr val="FFFF00"/>
                      </a:glow>
                    </a:effectLst>
                    <a:latin typeface="Comic Sans MS" pitchFamily="66" charset="0"/>
                  </a:rPr>
                  <a:t>1</a:t>
                </a:r>
                <a:r>
                  <a:rPr lang="en-US" sz="2400" baseline="30000" dirty="0" smtClean="0">
                    <a:ln>
                      <a:solidFill>
                        <a:sysClr val="windowText" lastClr="000000"/>
                      </a:solidFill>
                    </a:ln>
                    <a:solidFill>
                      <a:srgbClr val="00FF00"/>
                    </a:solidFill>
                    <a:effectLst>
                      <a:glow rad="127000">
                        <a:srgbClr val="FFFF00"/>
                      </a:glow>
                    </a:effectLst>
                    <a:latin typeface="Comic Sans MS" pitchFamily="66" charset="0"/>
                  </a:rPr>
                  <a:t>ST</a:t>
                </a:r>
                <a:r>
                  <a:rPr lang="en-US" sz="2400" dirty="0" smtClean="0">
                    <a:ln>
                      <a:solidFill>
                        <a:sysClr val="windowText" lastClr="000000"/>
                      </a:solidFill>
                    </a:ln>
                    <a:solidFill>
                      <a:srgbClr val="00FF00"/>
                    </a:solidFill>
                    <a:effectLst>
                      <a:glow rad="127000">
                        <a:srgbClr val="FFFF00"/>
                      </a:glow>
                    </a:effectLst>
                    <a:latin typeface="Comic Sans MS" pitchFamily="66" charset="0"/>
                  </a:rPr>
                  <a:t> CYCLE</a:t>
                </a:r>
                <a:endParaRPr lang="en-US" sz="2400" dirty="0">
                  <a:ln>
                    <a:solidFill>
                      <a:sysClr val="windowText" lastClr="000000"/>
                    </a:solidFill>
                  </a:ln>
                  <a:solidFill>
                    <a:srgbClr val="00FF00"/>
                  </a:solidFill>
                  <a:effectLst>
                    <a:glow rad="127000">
                      <a:srgbClr val="FFFF00"/>
                    </a:glow>
                  </a:effectLst>
                  <a:latin typeface="Comic Sans MS" pitchFamily="66" charset="0"/>
                </a:endParaRPr>
              </a:p>
            </p:txBody>
          </p:sp>
          <p:sp>
            <p:nvSpPr>
              <p:cNvPr id="20" name="Rectangle 19"/>
              <p:cNvSpPr/>
              <p:nvPr/>
            </p:nvSpPr>
            <p:spPr>
              <a:xfrm>
                <a:off x="2756263"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dirty="0" smtClean="0">
                    <a:solidFill>
                      <a:srgbClr val="FF0000"/>
                    </a:solidFill>
                  </a:rPr>
                  <a:t> New </a:t>
                </a:r>
                <a:r>
                  <a:rPr lang="en-US" sz="2000" dirty="0">
                    <a:solidFill>
                      <a:srgbClr val="FF0000"/>
                    </a:solidFill>
                  </a:rPr>
                  <a:t>M</a:t>
                </a:r>
                <a:r>
                  <a:rPr lang="en-US" sz="2000" dirty="0" smtClean="0">
                    <a:solidFill>
                      <a:srgbClr val="FF0000"/>
                    </a:solidFill>
                  </a:rPr>
                  <a:t>onth </a:t>
                </a:r>
                <a:br>
                  <a:rPr lang="en-US" sz="2000" dirty="0" smtClean="0">
                    <a:solidFill>
                      <a:srgbClr val="FF0000"/>
                    </a:solidFill>
                  </a:rPr>
                </a:br>
                <a:r>
                  <a:rPr lang="en-US" sz="2000" dirty="0" smtClean="0">
                    <a:solidFill>
                      <a:srgbClr val="FF0000"/>
                    </a:solidFill>
                  </a:rPr>
                  <a:t>Day 2</a:t>
                </a:r>
                <a:endParaRPr lang="en-US" sz="2000" dirty="0">
                  <a:solidFill>
                    <a:srgbClr val="FF0000"/>
                  </a:solidFill>
                </a:endParaRPr>
              </a:p>
            </p:txBody>
          </p:sp>
          <p:sp>
            <p:nvSpPr>
              <p:cNvPr id="21" name="Rectangle 20"/>
              <p:cNvSpPr/>
              <p:nvPr/>
            </p:nvSpPr>
            <p:spPr>
              <a:xfrm>
                <a:off x="4114800" y="2220686"/>
                <a:ext cx="1358537" cy="914400"/>
              </a:xfrm>
              <a:prstGeom prst="rect">
                <a:avLst/>
              </a:prstGeom>
              <a:solidFill>
                <a:schemeClr val="accent1">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3</a:t>
                </a:r>
                <a:endParaRPr lang="en-US" sz="2800" dirty="0">
                  <a:solidFill>
                    <a:srgbClr val="FF0000"/>
                  </a:solidFill>
                </a:endParaRPr>
              </a:p>
            </p:txBody>
          </p:sp>
          <p:sp>
            <p:nvSpPr>
              <p:cNvPr id="22" name="Rectangle 21"/>
              <p:cNvSpPr/>
              <p:nvPr/>
            </p:nvSpPr>
            <p:spPr>
              <a:xfrm>
                <a:off x="5473337" y="2220686"/>
                <a:ext cx="1358537" cy="914400"/>
              </a:xfrm>
              <a:prstGeom prst="rect">
                <a:avLst/>
              </a:prstGeom>
              <a:gradFill>
                <a:gsLst>
                  <a:gs pos="12000">
                    <a:schemeClr val="accent1">
                      <a:lumMod val="60000"/>
                      <a:lumOff val="40000"/>
                    </a:schemeClr>
                  </a:gs>
                  <a:gs pos="24000">
                    <a:schemeClr val="bg1">
                      <a:lumMod val="85000"/>
                    </a:schemeClr>
                  </a:gs>
                </a:gsLst>
                <a:lin ang="21594000" scaled="0"/>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4 </a:t>
                </a:r>
                <a:r>
                  <a:rPr lang="en-US" sz="2800" dirty="0" smtClean="0">
                    <a:solidFill>
                      <a:srgbClr val="CC00FF"/>
                    </a:solidFill>
                  </a:rPr>
                  <a:t>(1)</a:t>
                </a:r>
                <a:endParaRPr lang="en-US" sz="2800" dirty="0">
                  <a:solidFill>
                    <a:srgbClr val="CC00FF"/>
                  </a:solidFill>
                </a:endParaRPr>
              </a:p>
            </p:txBody>
          </p:sp>
          <p:sp>
            <p:nvSpPr>
              <p:cNvPr id="23" name="Rectangle 22"/>
              <p:cNvSpPr/>
              <p:nvPr/>
            </p:nvSpPr>
            <p:spPr>
              <a:xfrm>
                <a:off x="6831874"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5 </a:t>
                </a:r>
                <a:r>
                  <a:rPr lang="en-US" sz="2800" dirty="0" smtClean="0">
                    <a:solidFill>
                      <a:srgbClr val="CC00FF"/>
                    </a:solidFill>
                  </a:rPr>
                  <a:t>(2)</a:t>
                </a:r>
                <a:endParaRPr lang="en-US" sz="2800" dirty="0">
                  <a:solidFill>
                    <a:srgbClr val="CC00FF"/>
                  </a:solidFill>
                </a:endParaRPr>
              </a:p>
            </p:txBody>
          </p:sp>
          <p:sp>
            <p:nvSpPr>
              <p:cNvPr id="24" name="Rectangle 23"/>
              <p:cNvSpPr/>
              <p:nvPr/>
            </p:nvSpPr>
            <p:spPr>
              <a:xfrm>
                <a:off x="8190411" y="2220686"/>
                <a:ext cx="1358537" cy="91440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rgbClr val="FF0000"/>
                    </a:solidFill>
                  </a:rPr>
                  <a:t>Prep </a:t>
                </a:r>
                <a:r>
                  <a:rPr lang="en-US" sz="2800" dirty="0" smtClean="0">
                    <a:solidFill>
                      <a:srgbClr val="CC00FF"/>
                    </a:solidFill>
                  </a:rPr>
                  <a:t>(3)</a:t>
                </a:r>
                <a:endParaRPr lang="en-US" sz="2800" dirty="0">
                  <a:solidFill>
                    <a:srgbClr val="CC00FF"/>
                  </a:solidFill>
                </a:endParaRPr>
              </a:p>
            </p:txBody>
          </p:sp>
          <p:sp>
            <p:nvSpPr>
              <p:cNvPr id="25" name="Rectangle 24"/>
              <p:cNvSpPr/>
              <p:nvPr/>
            </p:nvSpPr>
            <p:spPr>
              <a:xfrm>
                <a:off x="9548948" y="2220686"/>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sp>
          <p:nvSpPr>
            <p:cNvPr id="18" name="Rectangle 17"/>
            <p:cNvSpPr/>
            <p:nvPr/>
          </p:nvSpPr>
          <p:spPr>
            <a:xfrm>
              <a:off x="1018902" y="5147722"/>
              <a:ext cx="1358537" cy="914400"/>
            </a:xfrm>
            <a:prstGeom prst="rect">
              <a:avLst/>
            </a:prstGeom>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4800" b="1" dirty="0" smtClean="0">
                  <a:ln>
                    <a:solidFill>
                      <a:srgbClr val="00FF00"/>
                    </a:solidFill>
                  </a:ln>
                  <a:solidFill>
                    <a:srgbClr val="0000CC"/>
                  </a:solidFill>
                  <a:effectLst>
                    <a:glow rad="127000">
                      <a:srgbClr val="00B0F0"/>
                    </a:glow>
                  </a:effectLst>
                </a:rPr>
                <a:t>Sab</a:t>
              </a:r>
              <a:endParaRPr lang="en-US" sz="4800" b="1" dirty="0">
                <a:ln>
                  <a:solidFill>
                    <a:srgbClr val="00FF00"/>
                  </a:solidFill>
                </a:ln>
                <a:solidFill>
                  <a:srgbClr val="0000CC"/>
                </a:solidFill>
                <a:effectLst>
                  <a:glow rad="127000">
                    <a:srgbClr val="00B0F0"/>
                  </a:glow>
                </a:effectLst>
              </a:endParaRPr>
            </a:p>
          </p:txBody>
        </p:sp>
      </p:grpSp>
      <p:sp>
        <p:nvSpPr>
          <p:cNvPr id="26" name="Bent Arrow 25"/>
          <p:cNvSpPr/>
          <p:nvPr/>
        </p:nvSpPr>
        <p:spPr>
          <a:xfrm rot="16200000" flipH="1">
            <a:off x="4041901" y="787935"/>
            <a:ext cx="2433230" cy="6429859"/>
          </a:xfrm>
          <a:prstGeom prst="bentArrow">
            <a:avLst>
              <a:gd name="adj1" fmla="val 14701"/>
              <a:gd name="adj2" fmla="val 25000"/>
              <a:gd name="adj3" fmla="val 25000"/>
              <a:gd name="adj4" fmla="val 43750"/>
            </a:avLst>
          </a:prstGeom>
          <a:solidFill>
            <a:srgbClr val="FF0066"/>
          </a:solidFill>
          <a:ln w="57150">
            <a:solidFill>
              <a:srgbClr val="90F1F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Rectangle 26"/>
          <p:cNvSpPr/>
          <p:nvPr/>
        </p:nvSpPr>
        <p:spPr>
          <a:xfrm>
            <a:off x="150470" y="2882900"/>
            <a:ext cx="1919629" cy="736600"/>
          </a:xfrm>
          <a:prstGeom prst="rect">
            <a:avLst/>
          </a:prstGeom>
          <a:solidFill>
            <a:schemeClr val="accent6">
              <a:lumMod val="40000"/>
              <a:lumOff val="60000"/>
            </a:schemeClr>
          </a:solidFill>
          <a:ln w="28575">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6600"/>
                </a:solidFill>
              </a:rPr>
              <a:t>Dates of the Month</a:t>
            </a:r>
            <a:endParaRPr lang="en-CA" sz="2400" dirty="0">
              <a:solidFill>
                <a:srgbClr val="FF6600"/>
              </a:solidFill>
            </a:endParaRPr>
          </a:p>
        </p:txBody>
      </p:sp>
      <p:sp>
        <p:nvSpPr>
          <p:cNvPr id="28" name="Oval 27"/>
          <p:cNvSpPr/>
          <p:nvPr/>
        </p:nvSpPr>
        <p:spPr>
          <a:xfrm>
            <a:off x="2043585" y="3721445"/>
            <a:ext cx="1136469" cy="914400"/>
          </a:xfrm>
          <a:prstGeom prst="ellipse">
            <a:avLst/>
          </a:prstGeom>
          <a:solidFill>
            <a:schemeClr val="bg1">
              <a:lumMod val="50000"/>
            </a:schemeClr>
          </a:solidFill>
          <a:ln w="5715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solidFill>
                  <a:srgbClr val="00FF00"/>
                </a:solidFill>
              </a:rPr>
              <a:t>30</a:t>
            </a:r>
            <a:endParaRPr lang="en-CA" sz="3600" b="1" dirty="0">
              <a:solidFill>
                <a:srgbClr val="00FF00"/>
              </a:solidFill>
            </a:endParaRPr>
          </a:p>
        </p:txBody>
      </p:sp>
      <p:sp>
        <p:nvSpPr>
          <p:cNvPr id="29" name="Rectangle 28"/>
          <p:cNvSpPr/>
          <p:nvPr/>
        </p:nvSpPr>
        <p:spPr>
          <a:xfrm>
            <a:off x="0" y="6176673"/>
            <a:ext cx="11991703" cy="55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solidFill>
                  <a:srgbClr val="C00000"/>
                </a:solidFill>
                <a:effectLst>
                  <a:glow rad="127000">
                    <a:srgbClr val="FFFF00"/>
                  </a:glow>
                </a:effectLst>
              </a:rPr>
              <a:t>AGAIN - </a:t>
            </a:r>
            <a:r>
              <a:rPr lang="en-US" sz="2600" dirty="0" smtClean="0">
                <a:solidFill>
                  <a:schemeClr val="tx1"/>
                </a:solidFill>
              </a:rPr>
              <a:t>The 1</a:t>
            </a:r>
            <a:r>
              <a:rPr lang="en-US" sz="2600" baseline="30000" dirty="0" smtClean="0">
                <a:solidFill>
                  <a:schemeClr val="tx1"/>
                </a:solidFill>
              </a:rPr>
              <a:t>st</a:t>
            </a:r>
            <a:r>
              <a:rPr lang="en-US" sz="2600" dirty="0" smtClean="0">
                <a:solidFill>
                  <a:schemeClr val="tx1"/>
                </a:solidFill>
              </a:rPr>
              <a:t> of </a:t>
            </a:r>
            <a:r>
              <a:rPr lang="en-US" sz="2600" dirty="0" err="1" smtClean="0">
                <a:solidFill>
                  <a:schemeClr val="tx1"/>
                </a:solidFill>
              </a:rPr>
              <a:t>Ahimelek’s</a:t>
            </a:r>
            <a:r>
              <a:rPr lang="en-US" sz="2600" dirty="0" smtClean="0">
                <a:solidFill>
                  <a:schemeClr val="tx1"/>
                </a:solidFill>
              </a:rPr>
              <a:t> week was the 30</a:t>
            </a:r>
            <a:r>
              <a:rPr lang="en-US" sz="2600" baseline="30000" dirty="0" smtClean="0">
                <a:solidFill>
                  <a:schemeClr val="tx1"/>
                </a:solidFill>
              </a:rPr>
              <a:t>th</a:t>
            </a:r>
            <a:r>
              <a:rPr lang="en-US" sz="2600" dirty="0" smtClean="0">
                <a:solidFill>
                  <a:schemeClr val="tx1"/>
                </a:solidFill>
              </a:rPr>
              <a:t> and last cycle of the previous month!</a:t>
            </a:r>
            <a:endParaRPr lang="en-CA" sz="2600" dirty="0">
              <a:solidFill>
                <a:schemeClr val="tx1"/>
              </a:solidFill>
            </a:endParaRPr>
          </a:p>
        </p:txBody>
      </p:sp>
      <p:sp>
        <p:nvSpPr>
          <p:cNvPr id="30" name="Oval 29"/>
          <p:cNvSpPr/>
          <p:nvPr/>
        </p:nvSpPr>
        <p:spPr>
          <a:xfrm>
            <a:off x="11198940" y="4768647"/>
            <a:ext cx="914400" cy="901666"/>
          </a:xfrm>
          <a:prstGeom prst="ellipse">
            <a:avLst/>
          </a:prstGeom>
          <a:solidFill>
            <a:schemeClr val="tx1">
              <a:lumMod val="95000"/>
              <a:lumOff val="5000"/>
            </a:schemeClr>
          </a:solidFill>
          <a:ln w="57150">
            <a:solidFill>
              <a:srgbClr val="0000CC"/>
            </a:solidFill>
          </a:ln>
          <a:effectLst>
            <a:glow rad="127000">
              <a:srgbClr val="90F1FE"/>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5400" dirty="0" smtClean="0">
                <a:ln>
                  <a:solidFill>
                    <a:sysClr val="windowText" lastClr="000000"/>
                  </a:solidFill>
                </a:ln>
                <a:solidFill>
                  <a:srgbClr val="00FF00"/>
                </a:solidFill>
                <a:effectLst>
                  <a:glow rad="215900">
                    <a:srgbClr val="FFFF00"/>
                  </a:glow>
                </a:effectLst>
              </a:rPr>
              <a:t>7</a:t>
            </a:r>
            <a:endParaRPr lang="en-CA" sz="5400" dirty="0">
              <a:ln>
                <a:solidFill>
                  <a:sysClr val="windowText" lastClr="000000"/>
                </a:solidFill>
              </a:ln>
              <a:solidFill>
                <a:srgbClr val="00FF00"/>
              </a:solidFill>
              <a:effectLst>
                <a:glow rad="215900">
                  <a:srgbClr val="FFFF00"/>
                </a:glow>
              </a:effectLst>
            </a:endParaRPr>
          </a:p>
        </p:txBody>
      </p:sp>
      <p:sp>
        <p:nvSpPr>
          <p:cNvPr id="31" name="Rectangle 30"/>
          <p:cNvSpPr/>
          <p:nvPr/>
        </p:nvSpPr>
        <p:spPr>
          <a:xfrm>
            <a:off x="3180054" y="4727866"/>
            <a:ext cx="6113417" cy="45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David &amp; Jonathon’s Weekly 1-7 Count!</a:t>
            </a:r>
            <a:endParaRPr lang="en-CA" sz="2800" dirty="0">
              <a:solidFill>
                <a:schemeClr val="tx1"/>
              </a:solidFill>
            </a:endParaRPr>
          </a:p>
        </p:txBody>
      </p:sp>
      <p:sp>
        <p:nvSpPr>
          <p:cNvPr id="32" name="Rectangle 31"/>
          <p:cNvSpPr/>
          <p:nvPr/>
        </p:nvSpPr>
        <p:spPr>
          <a:xfrm>
            <a:off x="4075611" y="3206436"/>
            <a:ext cx="1256549" cy="452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3200" b="1" dirty="0" smtClean="0"/>
              <a:t>Flee!</a:t>
            </a:r>
            <a:endParaRPr lang="en-CA" sz="3200" b="1" dirty="0"/>
          </a:p>
        </p:txBody>
      </p:sp>
      <p:cxnSp>
        <p:nvCxnSpPr>
          <p:cNvPr id="34" name="Straight Arrow Connector 33"/>
          <p:cNvCxnSpPr/>
          <p:nvPr/>
        </p:nvCxnSpPr>
        <p:spPr>
          <a:xfrm>
            <a:off x="5193201" y="3619500"/>
            <a:ext cx="978246" cy="383364"/>
          </a:xfrm>
          <a:prstGeom prst="straightConnector1">
            <a:avLst/>
          </a:prstGeom>
          <a:ln w="76200">
            <a:solidFill>
              <a:srgbClr val="FF0066"/>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rot="16200000">
            <a:off x="7828472" y="1511049"/>
            <a:ext cx="559982" cy="3915592"/>
          </a:xfrm>
          <a:prstGeom prst="rightBracket">
            <a:avLst>
              <a:gd name="adj" fmla="val 100761"/>
            </a:avLst>
          </a:prstGeom>
          <a:ln w="57150">
            <a:solidFill>
              <a:schemeClr val="accent4">
                <a:lumMod val="20000"/>
                <a:lumOff val="8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6" name="Rectangle 35"/>
          <p:cNvSpPr/>
          <p:nvPr/>
        </p:nvSpPr>
        <p:spPr>
          <a:xfrm>
            <a:off x="7197635" y="3258689"/>
            <a:ext cx="1635372" cy="554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3200" b="1" dirty="0" smtClean="0">
                <a:solidFill>
                  <a:schemeClr val="accent4">
                    <a:lumMod val="20000"/>
                    <a:lumOff val="80000"/>
                  </a:schemeClr>
                </a:solidFill>
              </a:rPr>
              <a:t>Hiding!</a:t>
            </a:r>
            <a:endParaRPr lang="en-CA" sz="3200" b="1" dirty="0">
              <a:solidFill>
                <a:schemeClr val="accent4">
                  <a:lumMod val="20000"/>
                  <a:lumOff val="80000"/>
                </a:schemeClr>
              </a:solidFill>
            </a:endParaRPr>
          </a:p>
        </p:txBody>
      </p:sp>
    </p:spTree>
    <p:extLst>
      <p:ext uri="{BB962C8B-B14F-4D97-AF65-F5344CB8AC3E}">
        <p14:creationId xmlns:p14="http://schemas.microsoft.com/office/powerpoint/2010/main" val="3171734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par>
                                <p:cTn id="8" presetID="26" presetClass="entr" presetSubtype="0" fill="hold" grpId="0" nodeType="withEffect">
                                  <p:stCondLst>
                                    <p:cond delay="17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250" fill="hold"/>
                                        <p:tgtEl>
                                          <p:spTgt spid="32"/>
                                        </p:tgtEl>
                                        <p:attrNameLst>
                                          <p:attrName>ppt_w</p:attrName>
                                        </p:attrNameLst>
                                      </p:cBhvr>
                                      <p:tavLst>
                                        <p:tav tm="0">
                                          <p:val>
                                            <p:fltVal val="0"/>
                                          </p:val>
                                        </p:tav>
                                        <p:tav tm="100000">
                                          <p:val>
                                            <p:strVal val="#ppt_w"/>
                                          </p:val>
                                        </p:tav>
                                      </p:tavLst>
                                    </p:anim>
                                    <p:anim calcmode="lin" valueType="num">
                                      <p:cBhvr>
                                        <p:cTn id="29" dur="1250" fill="hold"/>
                                        <p:tgtEl>
                                          <p:spTgt spid="32"/>
                                        </p:tgtEl>
                                        <p:attrNameLst>
                                          <p:attrName>ppt_h</p:attrName>
                                        </p:attrNameLst>
                                      </p:cBhvr>
                                      <p:tavLst>
                                        <p:tav tm="0">
                                          <p:val>
                                            <p:fltVal val="0"/>
                                          </p:val>
                                        </p:tav>
                                        <p:tav tm="100000">
                                          <p:val>
                                            <p:strVal val="#ppt_h"/>
                                          </p:val>
                                        </p:tav>
                                      </p:tavLst>
                                    </p:anim>
                                    <p:anim calcmode="lin" valueType="num">
                                      <p:cBhvr>
                                        <p:cTn id="30" dur="1250" fill="hold"/>
                                        <p:tgtEl>
                                          <p:spTgt spid="32"/>
                                        </p:tgtEl>
                                        <p:attrNameLst>
                                          <p:attrName>style.rotation</p:attrName>
                                        </p:attrNameLst>
                                      </p:cBhvr>
                                      <p:tavLst>
                                        <p:tav tm="0">
                                          <p:val>
                                            <p:fltVal val="90"/>
                                          </p:val>
                                        </p:tav>
                                        <p:tav tm="100000">
                                          <p:val>
                                            <p:fltVal val="0"/>
                                          </p:val>
                                        </p:tav>
                                      </p:tavLst>
                                    </p:anim>
                                    <p:animEffect transition="in" filter="fade">
                                      <p:cBhvr>
                                        <p:cTn id="31" dur="1250"/>
                                        <p:tgtEl>
                                          <p:spTgt spid="32"/>
                                        </p:tgtEl>
                                      </p:cBhvr>
                                    </p:animEffect>
                                  </p:childTnLst>
                                </p:cTn>
                              </p:par>
                              <p:par>
                                <p:cTn id="32" presetID="3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250" fill="hold"/>
                                        <p:tgtEl>
                                          <p:spTgt spid="34"/>
                                        </p:tgtEl>
                                        <p:attrNameLst>
                                          <p:attrName>ppt_w</p:attrName>
                                        </p:attrNameLst>
                                      </p:cBhvr>
                                      <p:tavLst>
                                        <p:tav tm="0">
                                          <p:val>
                                            <p:fltVal val="0"/>
                                          </p:val>
                                        </p:tav>
                                        <p:tav tm="100000">
                                          <p:val>
                                            <p:strVal val="#ppt_w"/>
                                          </p:val>
                                        </p:tav>
                                      </p:tavLst>
                                    </p:anim>
                                    <p:anim calcmode="lin" valueType="num">
                                      <p:cBhvr>
                                        <p:cTn id="35" dur="1250" fill="hold"/>
                                        <p:tgtEl>
                                          <p:spTgt spid="34"/>
                                        </p:tgtEl>
                                        <p:attrNameLst>
                                          <p:attrName>ppt_h</p:attrName>
                                        </p:attrNameLst>
                                      </p:cBhvr>
                                      <p:tavLst>
                                        <p:tav tm="0">
                                          <p:val>
                                            <p:fltVal val="0"/>
                                          </p:val>
                                        </p:tav>
                                        <p:tav tm="100000">
                                          <p:val>
                                            <p:strVal val="#ppt_h"/>
                                          </p:val>
                                        </p:tav>
                                      </p:tavLst>
                                    </p:anim>
                                    <p:anim calcmode="lin" valueType="num">
                                      <p:cBhvr>
                                        <p:cTn id="36" dur="1250" fill="hold"/>
                                        <p:tgtEl>
                                          <p:spTgt spid="34"/>
                                        </p:tgtEl>
                                        <p:attrNameLst>
                                          <p:attrName>style.rotation</p:attrName>
                                        </p:attrNameLst>
                                      </p:cBhvr>
                                      <p:tavLst>
                                        <p:tav tm="0">
                                          <p:val>
                                            <p:fltVal val="90"/>
                                          </p:val>
                                        </p:tav>
                                        <p:tav tm="100000">
                                          <p:val>
                                            <p:fltVal val="0"/>
                                          </p:val>
                                        </p:tav>
                                      </p:tavLst>
                                    </p:anim>
                                    <p:animEffect transition="in" filter="fade">
                                      <p:cBhvr>
                                        <p:cTn id="37" dur="125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 calcmode="lin" valueType="num">
                                      <p:cBhvr>
                                        <p:cTn id="44" dur="1000" fill="hold"/>
                                        <p:tgtEl>
                                          <p:spTgt spid="35"/>
                                        </p:tgtEl>
                                        <p:attrNameLst>
                                          <p:attrName>style.rotation</p:attrName>
                                        </p:attrNameLst>
                                      </p:cBhvr>
                                      <p:tavLst>
                                        <p:tav tm="0">
                                          <p:val>
                                            <p:fltVal val="90"/>
                                          </p:val>
                                        </p:tav>
                                        <p:tav tm="100000">
                                          <p:val>
                                            <p:fltVal val="0"/>
                                          </p:val>
                                        </p:tav>
                                      </p:tavLst>
                                    </p:anim>
                                    <p:animEffect transition="in" filter="fade">
                                      <p:cBhvr>
                                        <p:cTn id="45" dur="1000"/>
                                        <p:tgtEl>
                                          <p:spTgt spid="35"/>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fltVal val="0"/>
                                          </p:val>
                                        </p:tav>
                                        <p:tav tm="100000">
                                          <p:val>
                                            <p:strVal val="#ppt_w"/>
                                          </p:val>
                                        </p:tav>
                                      </p:tavLst>
                                    </p:anim>
                                    <p:anim calcmode="lin" valueType="num">
                                      <p:cBhvr>
                                        <p:cTn id="49" dur="1000" fill="hold"/>
                                        <p:tgtEl>
                                          <p:spTgt spid="36"/>
                                        </p:tgtEl>
                                        <p:attrNameLst>
                                          <p:attrName>ppt_h</p:attrName>
                                        </p:attrNameLst>
                                      </p:cBhvr>
                                      <p:tavLst>
                                        <p:tav tm="0">
                                          <p:val>
                                            <p:fltVal val="0"/>
                                          </p:val>
                                        </p:tav>
                                        <p:tav tm="100000">
                                          <p:val>
                                            <p:strVal val="#ppt_h"/>
                                          </p:val>
                                        </p:tav>
                                      </p:tavLst>
                                    </p:anim>
                                    <p:anim calcmode="lin" valueType="num">
                                      <p:cBhvr>
                                        <p:cTn id="50" dur="1000" fill="hold"/>
                                        <p:tgtEl>
                                          <p:spTgt spid="36"/>
                                        </p:tgtEl>
                                        <p:attrNameLst>
                                          <p:attrName>style.rotation</p:attrName>
                                        </p:attrNameLst>
                                      </p:cBhvr>
                                      <p:tavLst>
                                        <p:tav tm="0">
                                          <p:val>
                                            <p:fltVal val="90"/>
                                          </p:val>
                                        </p:tav>
                                        <p:tav tm="100000">
                                          <p:val>
                                            <p:fltVal val="0"/>
                                          </p:val>
                                        </p:tav>
                                      </p:tavLst>
                                    </p:anim>
                                    <p:animEffect transition="in" filter="fade">
                                      <p:cBhvr>
                                        <p:cTn id="51" dur="10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par>
                                <p:cTn id="59" presetID="26" presetClass="entr" presetSubtype="0" fill="hold" nodeType="withEffect">
                                  <p:stCondLst>
                                    <p:cond delay="350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par>
                                <p:cTn id="75" presetID="2" presetClass="entr" presetSubtype="4" fill="hold" grpId="0" nodeType="withEffect">
                                  <p:stCondLst>
                                    <p:cond delay="1100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right)">
                                      <p:cBhvr>
                                        <p:cTn id="83" dur="3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par>
                                <p:cTn id="96" presetID="8" presetClass="emph" presetSubtype="0" repeatCount="2000" fill="hold" grpId="1" nodeType="withEffect">
                                  <p:stCondLst>
                                    <p:cond delay="1000"/>
                                  </p:stCondLst>
                                  <p:childTnLst>
                                    <p:animRot by="21600000">
                                      <p:cBhvr>
                                        <p:cTn id="97" dur="2000" fill="hold"/>
                                        <p:tgtEl>
                                          <p:spTgt spid="28"/>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down)">
                                      <p:cBhvr>
                                        <p:cTn id="102" dur="580">
                                          <p:stCondLst>
                                            <p:cond delay="0"/>
                                          </p:stCondLst>
                                        </p:cTn>
                                        <p:tgtEl>
                                          <p:spTgt spid="29"/>
                                        </p:tgtEl>
                                      </p:cBhvr>
                                    </p:animEffect>
                                    <p:anim calcmode="lin" valueType="num">
                                      <p:cBhvr>
                                        <p:cTn id="10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8" dur="26">
                                          <p:stCondLst>
                                            <p:cond delay="650"/>
                                          </p:stCondLst>
                                        </p:cTn>
                                        <p:tgtEl>
                                          <p:spTgt spid="29"/>
                                        </p:tgtEl>
                                      </p:cBhvr>
                                      <p:to x="100000" y="60000"/>
                                    </p:animScale>
                                    <p:animScale>
                                      <p:cBhvr>
                                        <p:cTn id="109" dur="166" decel="50000">
                                          <p:stCondLst>
                                            <p:cond delay="676"/>
                                          </p:stCondLst>
                                        </p:cTn>
                                        <p:tgtEl>
                                          <p:spTgt spid="29"/>
                                        </p:tgtEl>
                                      </p:cBhvr>
                                      <p:to x="100000" y="100000"/>
                                    </p:animScale>
                                    <p:animScale>
                                      <p:cBhvr>
                                        <p:cTn id="110" dur="26">
                                          <p:stCondLst>
                                            <p:cond delay="1312"/>
                                          </p:stCondLst>
                                        </p:cTn>
                                        <p:tgtEl>
                                          <p:spTgt spid="29"/>
                                        </p:tgtEl>
                                      </p:cBhvr>
                                      <p:to x="100000" y="80000"/>
                                    </p:animScale>
                                    <p:animScale>
                                      <p:cBhvr>
                                        <p:cTn id="111" dur="166" decel="50000">
                                          <p:stCondLst>
                                            <p:cond delay="1338"/>
                                          </p:stCondLst>
                                        </p:cTn>
                                        <p:tgtEl>
                                          <p:spTgt spid="29"/>
                                        </p:tgtEl>
                                      </p:cBhvr>
                                      <p:to x="100000" y="100000"/>
                                    </p:animScale>
                                    <p:animScale>
                                      <p:cBhvr>
                                        <p:cTn id="112" dur="26">
                                          <p:stCondLst>
                                            <p:cond delay="1642"/>
                                          </p:stCondLst>
                                        </p:cTn>
                                        <p:tgtEl>
                                          <p:spTgt spid="29"/>
                                        </p:tgtEl>
                                      </p:cBhvr>
                                      <p:to x="100000" y="90000"/>
                                    </p:animScale>
                                    <p:animScale>
                                      <p:cBhvr>
                                        <p:cTn id="113" dur="166" decel="50000">
                                          <p:stCondLst>
                                            <p:cond delay="1668"/>
                                          </p:stCondLst>
                                        </p:cTn>
                                        <p:tgtEl>
                                          <p:spTgt spid="29"/>
                                        </p:tgtEl>
                                      </p:cBhvr>
                                      <p:to x="100000" y="100000"/>
                                    </p:animScale>
                                    <p:animScale>
                                      <p:cBhvr>
                                        <p:cTn id="114" dur="26">
                                          <p:stCondLst>
                                            <p:cond delay="1808"/>
                                          </p:stCondLst>
                                        </p:cTn>
                                        <p:tgtEl>
                                          <p:spTgt spid="29"/>
                                        </p:tgtEl>
                                      </p:cBhvr>
                                      <p:to x="100000" y="95000"/>
                                    </p:animScale>
                                    <p:animScale>
                                      <p:cBhvr>
                                        <p:cTn id="115"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8" grpId="1" animBg="1"/>
      <p:bldP spid="29" grpId="0"/>
      <p:bldP spid="30" grpId="0" animBg="1"/>
      <p:bldP spid="31" grpId="0"/>
      <p:bldP spid="32" grpId="0"/>
      <p:bldP spid="35" grpId="0" animBg="1"/>
      <p:bldP spid="36"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CC00FF"/>
            </a:gs>
            <a:gs pos="75000">
              <a:srgbClr val="00FF00">
                <a:alpha val="65000"/>
              </a:srgbClr>
            </a:gs>
            <a:gs pos="95000">
              <a:srgbClr val="90F1F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51" y="148182"/>
            <a:ext cx="8049094" cy="1941398"/>
          </a:xfrm>
          <a:gradFill>
            <a:gsLst>
              <a:gs pos="4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76200">
            <a:solidFill>
              <a:srgbClr val="FF0000"/>
            </a:solidFill>
          </a:ln>
          <a:scene3d>
            <a:camera prst="orthographicFront"/>
            <a:lightRig rig="threePt" dir="t"/>
          </a:scene3d>
          <a:sp3d>
            <a:bevelT/>
          </a:sp3d>
        </p:spPr>
        <p:txBody>
          <a:bodyPr>
            <a:noAutofit/>
            <a:sp3d extrusionH="57150">
              <a:bevelT w="38100" h="38100" prst="angle"/>
            </a:sp3d>
          </a:bodyPr>
          <a:lstStyle/>
          <a:p>
            <a:pPr algn="ctr"/>
            <a:r>
              <a:rPr lang="en-US" sz="16600" dirty="0" smtClean="0">
                <a:solidFill>
                  <a:srgbClr val="FF0000"/>
                </a:solidFill>
                <a:effectLst>
                  <a:outerShdw blurRad="50800" dist="38100" dir="13500000" algn="br" rotWithShape="0">
                    <a:prstClr val="black">
                      <a:alpha val="40000"/>
                    </a:prstClr>
                  </a:outerShdw>
                </a:effectLst>
                <a:latin typeface="Comic Sans MS" panose="030F0702030302020204" pitchFamily="66" charset="0"/>
              </a:rPr>
              <a:t>WAIT!</a:t>
            </a:r>
            <a:endParaRPr lang="en-US" sz="16600" dirty="0">
              <a:solidFill>
                <a:srgbClr val="FF0000"/>
              </a:solidFill>
              <a:effectLst>
                <a:outerShdw blurRad="50800" dist="38100" dir="13500000" algn="br" rotWithShape="0">
                  <a:prstClr val="black">
                    <a:alpha val="40000"/>
                  </a:prstClr>
                </a:outerShdw>
              </a:effectLst>
              <a:latin typeface="Comic Sans MS" panose="030F0702030302020204" pitchFamily="66" charset="0"/>
            </a:endParaRPr>
          </a:p>
        </p:txBody>
      </p:sp>
      <p:sp>
        <p:nvSpPr>
          <p:cNvPr id="3" name="Content Placeholder 2"/>
          <p:cNvSpPr>
            <a:spLocks noGrp="1"/>
          </p:cNvSpPr>
          <p:nvPr>
            <p:ph idx="1"/>
          </p:nvPr>
        </p:nvSpPr>
        <p:spPr>
          <a:xfrm>
            <a:off x="1007918" y="3065988"/>
            <a:ext cx="10681855" cy="3687097"/>
          </a:xfrm>
          <a:ln w="38100">
            <a:solidFill>
              <a:schemeClr val="tx1"/>
            </a:solidFill>
          </a:ln>
        </p:spPr>
        <p:txBody>
          <a:bodyPr>
            <a:normAutofit lnSpcReduction="10000"/>
            <a:scene3d>
              <a:camera prst="orthographicFront"/>
              <a:lightRig rig="threePt" dir="t"/>
            </a:scene3d>
            <a:sp3d extrusionH="57150">
              <a:bevelT w="38100" h="38100" prst="angle"/>
            </a:sp3d>
          </a:bodyPr>
          <a:lstStyle/>
          <a:p>
            <a:r>
              <a:rPr lang="en-US" sz="3200" dirty="0" smtClean="0">
                <a:solidFill>
                  <a:schemeClr val="tx1"/>
                </a:solidFill>
              </a:rPr>
              <a:t>The 30</a:t>
            </a:r>
            <a:r>
              <a:rPr lang="en-US" sz="3200" baseline="30000" dirty="0" smtClean="0">
                <a:solidFill>
                  <a:schemeClr val="tx1"/>
                </a:solidFill>
              </a:rPr>
              <a:t>th</a:t>
            </a:r>
            <a:r>
              <a:rPr lang="en-US" sz="3200" dirty="0" smtClean="0">
                <a:solidFill>
                  <a:schemeClr val="tx1"/>
                </a:solidFill>
              </a:rPr>
              <a:t> cycle of the month was integral with, and counted as one cycle of </a:t>
            </a:r>
            <a:r>
              <a:rPr lang="en-US" sz="3200" dirty="0" smtClean="0">
                <a:solidFill>
                  <a:srgbClr val="0000CC"/>
                </a:solidFill>
              </a:rPr>
              <a:t>Yahuah’s</a:t>
            </a:r>
            <a:r>
              <a:rPr lang="en-US" sz="3200" dirty="0" smtClean="0">
                <a:solidFill>
                  <a:schemeClr val="tx1"/>
                </a:solidFill>
              </a:rPr>
              <a:t> week!  </a:t>
            </a:r>
            <a:br>
              <a:rPr lang="en-US" sz="3200" dirty="0" smtClean="0">
                <a:solidFill>
                  <a:schemeClr val="tx1"/>
                </a:solidFill>
              </a:rPr>
            </a:br>
            <a:r>
              <a:rPr lang="en-US" sz="3200" dirty="0" smtClean="0">
                <a:solidFill>
                  <a:schemeClr val="tx1"/>
                </a:solidFill>
              </a:rPr>
              <a:t>The 1</a:t>
            </a:r>
            <a:r>
              <a:rPr lang="en-US" sz="3200" baseline="30000" dirty="0" smtClean="0">
                <a:solidFill>
                  <a:schemeClr val="tx1"/>
                </a:solidFill>
              </a:rPr>
              <a:t>st</a:t>
            </a:r>
            <a:r>
              <a:rPr lang="en-US" sz="3200" dirty="0" smtClean="0">
                <a:solidFill>
                  <a:schemeClr val="tx1"/>
                </a:solidFill>
              </a:rPr>
              <a:t> cycle of the week, on the 30</a:t>
            </a:r>
            <a:r>
              <a:rPr lang="en-US" sz="3200" baseline="30000" dirty="0" smtClean="0">
                <a:solidFill>
                  <a:schemeClr val="tx1"/>
                </a:solidFill>
              </a:rPr>
              <a:t>th</a:t>
            </a:r>
            <a:r>
              <a:rPr lang="en-US" sz="3200" dirty="0" smtClean="0">
                <a:solidFill>
                  <a:schemeClr val="tx1"/>
                </a:solidFill>
              </a:rPr>
              <a:t> cycle of the previous month was determined by David, Jonathon and super significantly – </a:t>
            </a:r>
            <a:r>
              <a:rPr lang="en-US" sz="3200" b="1" dirty="0" smtClean="0">
                <a:ln>
                  <a:solidFill>
                    <a:srgbClr val="CDD3D3"/>
                  </a:solidFill>
                </a:ln>
                <a:solidFill>
                  <a:srgbClr val="FF0066"/>
                </a:solidFill>
                <a:latin typeface="Arial Black" pitchFamily="34" charset="0"/>
              </a:rPr>
              <a:t>by </a:t>
            </a:r>
            <a:r>
              <a:rPr lang="en-US" sz="3200" b="1" dirty="0" err="1" smtClean="0">
                <a:ln>
                  <a:solidFill>
                    <a:srgbClr val="CDD3D3"/>
                  </a:solidFill>
                </a:ln>
                <a:solidFill>
                  <a:srgbClr val="FF0066"/>
                </a:solidFill>
                <a:latin typeface="Arial Black" pitchFamily="34" charset="0"/>
              </a:rPr>
              <a:t>Ahimelek</a:t>
            </a:r>
            <a:r>
              <a:rPr lang="en-US" sz="3200" b="1" dirty="0" smtClean="0">
                <a:ln>
                  <a:solidFill>
                    <a:srgbClr val="CDD3D3"/>
                  </a:solidFill>
                </a:ln>
                <a:solidFill>
                  <a:srgbClr val="FF0066"/>
                </a:solidFill>
                <a:latin typeface="Arial Black" pitchFamily="34" charset="0"/>
              </a:rPr>
              <a:t> the High Priest </a:t>
            </a:r>
            <a:r>
              <a:rPr lang="en-US" sz="3200" dirty="0" smtClean="0">
                <a:solidFill>
                  <a:schemeClr val="tx1"/>
                </a:solidFill>
              </a:rPr>
              <a:t>as being counted </a:t>
            </a:r>
            <a:r>
              <a:rPr lang="en-US" sz="3200" b="1" dirty="0" smtClean="0">
                <a:solidFill>
                  <a:schemeClr val="tx1"/>
                </a:solidFill>
                <a:effectLst>
                  <a:glow rad="127000">
                    <a:srgbClr val="FF0066"/>
                  </a:glow>
                </a:effectLst>
              </a:rPr>
              <a:t>WITHIN</a:t>
            </a:r>
            <a:r>
              <a:rPr lang="en-US" sz="3200" dirty="0" smtClean="0">
                <a:solidFill>
                  <a:schemeClr val="tx1"/>
                </a:solidFill>
              </a:rPr>
              <a:t> - </a:t>
            </a:r>
            <a:r>
              <a:rPr lang="en-US" sz="3200" dirty="0" err="1">
                <a:solidFill>
                  <a:srgbClr val="0000CC"/>
                </a:solidFill>
              </a:rPr>
              <a:t>Y</a:t>
            </a:r>
            <a:r>
              <a:rPr lang="en-US" sz="3200" dirty="0" err="1" smtClean="0">
                <a:solidFill>
                  <a:srgbClr val="0000CC"/>
                </a:solidFill>
              </a:rPr>
              <a:t>ahuah’s</a:t>
            </a:r>
            <a:r>
              <a:rPr lang="en-US" sz="3200" dirty="0" smtClean="0">
                <a:solidFill>
                  <a:schemeClr val="tx1"/>
                </a:solidFill>
              </a:rPr>
              <a:t> 1-7 weekly count!</a:t>
            </a:r>
          </a:p>
          <a:p>
            <a:r>
              <a:rPr lang="en-US" sz="3200" dirty="0" smtClean="0">
                <a:ln>
                  <a:solidFill>
                    <a:srgbClr val="0000CC"/>
                  </a:solidFill>
                </a:ln>
                <a:solidFill>
                  <a:schemeClr val="tx1"/>
                </a:solidFill>
                <a:effectLst>
                  <a:glow rad="127000">
                    <a:srgbClr val="FF6600"/>
                  </a:glow>
                </a:effectLst>
              </a:rPr>
              <a:t>The Lunar based calendar regulations </a:t>
            </a:r>
            <a:r>
              <a:rPr lang="en-US" sz="3200" b="1" dirty="0" smtClean="0">
                <a:ln>
                  <a:solidFill>
                    <a:srgbClr val="0000CC"/>
                  </a:solidFill>
                </a:ln>
                <a:solidFill>
                  <a:srgbClr val="00FF00"/>
                </a:solidFill>
                <a:effectLst>
                  <a:glow rad="127000">
                    <a:srgbClr val="FF6600"/>
                  </a:glow>
                </a:effectLst>
              </a:rPr>
              <a:t>OPPOSE </a:t>
            </a:r>
            <a:r>
              <a:rPr lang="en-US" sz="3200" dirty="0">
                <a:ln>
                  <a:solidFill>
                    <a:srgbClr val="0000CC"/>
                  </a:solidFill>
                </a:ln>
                <a:solidFill>
                  <a:schemeClr val="tx1"/>
                </a:solidFill>
                <a:effectLst>
                  <a:glow rad="127000">
                    <a:srgbClr val="FF6600"/>
                  </a:glow>
                </a:effectLst>
              </a:rPr>
              <a:t>t</a:t>
            </a:r>
            <a:r>
              <a:rPr lang="en-US" sz="3200" dirty="0" smtClean="0">
                <a:ln>
                  <a:solidFill>
                    <a:srgbClr val="0000CC"/>
                  </a:solidFill>
                </a:ln>
                <a:solidFill>
                  <a:schemeClr val="tx1"/>
                </a:solidFill>
                <a:effectLst>
                  <a:glow rad="127000">
                    <a:srgbClr val="FF6600"/>
                  </a:glow>
                </a:effectLst>
              </a:rPr>
              <a:t>his </a:t>
            </a:r>
            <a:r>
              <a:rPr lang="en-US" sz="3200" dirty="0">
                <a:ln>
                  <a:solidFill>
                    <a:srgbClr val="0000CC"/>
                  </a:solidFill>
                </a:ln>
                <a:solidFill>
                  <a:schemeClr val="tx1"/>
                </a:solidFill>
                <a:effectLst>
                  <a:glow rad="127000">
                    <a:srgbClr val="FF6600"/>
                  </a:glow>
                </a:effectLst>
              </a:rPr>
              <a:t>factor </a:t>
            </a:r>
            <a:r>
              <a:rPr lang="en-US" sz="3200" dirty="0" smtClean="0">
                <a:ln>
                  <a:solidFill>
                    <a:srgbClr val="0000CC"/>
                  </a:solidFill>
                </a:ln>
                <a:solidFill>
                  <a:schemeClr val="tx1"/>
                </a:solidFill>
                <a:effectLst>
                  <a:glow rad="127000">
                    <a:srgbClr val="FF6600"/>
                  </a:glow>
                </a:effectLst>
              </a:rPr>
              <a:t>!   </a:t>
            </a:r>
          </a:p>
        </p:txBody>
      </p:sp>
      <p:sp>
        <p:nvSpPr>
          <p:cNvPr id="4" name="Slide Number Placeholder 3"/>
          <p:cNvSpPr>
            <a:spLocks noGrp="1"/>
          </p:cNvSpPr>
          <p:nvPr>
            <p:ph type="sldNum" sz="quarter" idx="12"/>
          </p:nvPr>
        </p:nvSpPr>
        <p:spPr>
          <a:xfrm>
            <a:off x="9372601" y="6512204"/>
            <a:ext cx="2819399" cy="345796"/>
          </a:xfrm>
        </p:spPr>
        <p:txBody>
          <a:bodyPr/>
          <a:lstStyle/>
          <a:p>
            <a:fld id="{71766878-3199-4EAB-94E7-2D6D11070E14}" type="slidenum">
              <a:rPr lang="en-US" b="1" smtClean="0">
                <a:solidFill>
                  <a:schemeClr val="tx1"/>
                </a:solidFill>
              </a:rPr>
              <a:t>79</a:t>
            </a:fld>
            <a:endParaRPr lang="en-US" b="1" dirty="0">
              <a:solidFill>
                <a:schemeClr val="tx1"/>
              </a:solidFill>
            </a:endParaRPr>
          </a:p>
        </p:txBody>
      </p:sp>
      <p:sp>
        <p:nvSpPr>
          <p:cNvPr id="5" name="Rectangle 4"/>
          <p:cNvSpPr/>
          <p:nvPr/>
        </p:nvSpPr>
        <p:spPr>
          <a:xfrm>
            <a:off x="3313473" y="2227229"/>
            <a:ext cx="5594553" cy="690717"/>
          </a:xfrm>
          <a:prstGeom prst="rect">
            <a:avLst/>
          </a:prstGeom>
          <a:gradFill>
            <a:gsLst>
              <a:gs pos="18000">
                <a:srgbClr val="FFFF00"/>
              </a:gs>
              <a:gs pos="74000">
                <a:srgbClr val="00B0F0"/>
              </a:gs>
            </a:gsLst>
            <a:lin ang="16200000" scaled="0"/>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black"/>
                </a:solidFill>
              </a:rPr>
              <a:t>Did you catch that?</a:t>
            </a:r>
            <a:endParaRPr lang="en-US" sz="4000" dirty="0"/>
          </a:p>
        </p:txBody>
      </p:sp>
    </p:spTree>
    <p:extLst>
      <p:ext uri="{BB962C8B-B14F-4D97-AF65-F5344CB8AC3E}">
        <p14:creationId xmlns:p14="http://schemas.microsoft.com/office/powerpoint/2010/main" val="1383438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1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4560" y="144260"/>
            <a:ext cx="10470160" cy="719340"/>
          </a:xfrm>
          <a:gradFill flip="none" rotWithShape="1">
            <a:gsLst>
              <a:gs pos="0">
                <a:srgbClr val="000082"/>
              </a:gs>
              <a:gs pos="30000">
                <a:srgbClr val="66008F"/>
              </a:gs>
              <a:gs pos="64999">
                <a:srgbClr val="BA0066"/>
              </a:gs>
              <a:gs pos="89999">
                <a:srgbClr val="FF0000"/>
              </a:gs>
              <a:gs pos="100000">
                <a:srgbClr val="FF8200"/>
              </a:gs>
            </a:gsLst>
            <a:lin ang="5400000" scaled="1"/>
            <a:tileRect/>
          </a:gradFill>
          <a:scene3d>
            <a:camera prst="orthographicFront"/>
            <a:lightRig rig="threePt" dir="t"/>
          </a:scene3d>
          <a:sp3d>
            <a:bevelT w="152400" h="50800" prst="softRound"/>
          </a:sp3d>
        </p:spPr>
        <p:txBody>
          <a:bodyPr>
            <a:noAutofit/>
            <a:sp3d extrusionH="57150">
              <a:bevelT h="25400" prst="softRound"/>
            </a:sp3d>
          </a:bodyPr>
          <a:lstStyle/>
          <a:p>
            <a:pPr algn="ctr"/>
            <a:r>
              <a:rPr lang="en-US" sz="5400" dirty="0" smtClean="0">
                <a:ln>
                  <a:solidFill>
                    <a:schemeClr val="accent4">
                      <a:lumMod val="75000"/>
                    </a:schemeClr>
                  </a:solidFill>
                </a:ln>
                <a:solidFill>
                  <a:schemeClr val="bg2">
                    <a:lumMod val="90000"/>
                  </a:schemeClr>
                </a:solidFill>
                <a:latin typeface="Algerian" pitchFamily="82" charset="0"/>
              </a:rPr>
              <a:t>A Sample Lunar Calendar</a:t>
            </a:r>
            <a:endParaRPr lang="en-US" sz="5400" dirty="0">
              <a:ln>
                <a:solidFill>
                  <a:schemeClr val="accent4">
                    <a:lumMod val="75000"/>
                  </a:schemeClr>
                </a:solidFill>
              </a:ln>
              <a:solidFill>
                <a:schemeClr val="bg2">
                  <a:lumMod val="90000"/>
                </a:schemeClr>
              </a:solidFill>
              <a:latin typeface="Algerian" pitchFamily="82" charset="0"/>
            </a:endParaRPr>
          </a:p>
        </p:txBody>
      </p:sp>
      <p:sp>
        <p:nvSpPr>
          <p:cNvPr id="3" name="Content Placeholder 2"/>
          <p:cNvSpPr>
            <a:spLocks noGrp="1"/>
          </p:cNvSpPr>
          <p:nvPr>
            <p:ph idx="1"/>
          </p:nvPr>
        </p:nvSpPr>
        <p:spPr>
          <a:xfrm>
            <a:off x="414393" y="976392"/>
            <a:ext cx="3105149" cy="5048250"/>
          </a:xfrm>
        </p:spPr>
        <p:txBody>
          <a:bodyPr>
            <a:normAutofit/>
            <a:scene3d>
              <a:camera prst="orthographicFront"/>
              <a:lightRig rig="soft" dir="t">
                <a:rot lat="0" lon="0" rev="10800000"/>
              </a:lightRig>
            </a:scene3d>
            <a:sp3d>
              <a:bevelT w="27940" h="12700"/>
              <a:contourClr>
                <a:srgbClr val="DDDDDD"/>
              </a:contourClr>
            </a:sp3d>
          </a:bodyPr>
          <a:lstStyle/>
          <a:p>
            <a:pPr marL="0" indent="0">
              <a:buNone/>
            </a:pPr>
            <a:r>
              <a:rPr lang="en-US" b="1" spc="150" dirty="0" smtClean="0">
                <a:ln w="11430">
                  <a:noFill/>
                </a:ln>
                <a:solidFill>
                  <a:srgbClr val="002060"/>
                </a:solidFill>
                <a:effectLst>
                  <a:outerShdw blurRad="25400" algn="tl" rotWithShape="0">
                    <a:srgbClr val="000000">
                      <a:alpha val="43000"/>
                    </a:srgbClr>
                  </a:outerShdw>
                </a:effectLst>
              </a:rPr>
              <a:t>For the purpose of illustration, this lunar calendar month will begin with the 1</a:t>
            </a:r>
            <a:r>
              <a:rPr lang="en-US" b="1" spc="150" baseline="30000" dirty="0" smtClean="0">
                <a:ln w="11430">
                  <a:noFill/>
                </a:ln>
                <a:solidFill>
                  <a:srgbClr val="002060"/>
                </a:solidFill>
                <a:effectLst>
                  <a:outerShdw blurRad="25400" algn="tl" rotWithShape="0">
                    <a:srgbClr val="000000">
                      <a:alpha val="43000"/>
                    </a:srgbClr>
                  </a:outerShdw>
                </a:effectLst>
              </a:rPr>
              <a:t>st</a:t>
            </a:r>
            <a:r>
              <a:rPr lang="en-US" b="1" spc="150" dirty="0" smtClean="0">
                <a:ln w="11430">
                  <a:noFill/>
                </a:ln>
                <a:solidFill>
                  <a:srgbClr val="002060"/>
                </a:solidFill>
                <a:effectLst>
                  <a:outerShdw blurRad="25400" algn="tl" rotWithShape="0">
                    <a:srgbClr val="000000">
                      <a:alpha val="43000"/>
                    </a:srgbClr>
                  </a:outerShdw>
                </a:effectLst>
              </a:rPr>
              <a:t> sliver </a:t>
            </a:r>
            <a:br>
              <a:rPr lang="en-US" b="1" spc="150" dirty="0" smtClean="0">
                <a:ln w="11430">
                  <a:noFill/>
                </a:ln>
                <a:solidFill>
                  <a:srgbClr val="002060"/>
                </a:solidFill>
                <a:effectLst>
                  <a:outerShdw blurRad="25400" algn="tl" rotWithShape="0">
                    <a:srgbClr val="000000">
                      <a:alpha val="43000"/>
                    </a:srgbClr>
                  </a:outerShdw>
                </a:effectLst>
              </a:rPr>
            </a:br>
            <a:r>
              <a:rPr lang="en-US" b="1" spc="150" dirty="0" smtClean="0">
                <a:ln w="11430">
                  <a:noFill/>
                </a:ln>
                <a:solidFill>
                  <a:srgbClr val="002060"/>
                </a:solidFill>
                <a:effectLst>
                  <a:outerShdw blurRad="25400" algn="tl" rotWithShape="0">
                    <a:srgbClr val="000000">
                      <a:alpha val="43000"/>
                    </a:srgbClr>
                  </a:outerShdw>
                </a:effectLst>
              </a:rPr>
              <a:t>of the moon on the 4</a:t>
            </a:r>
            <a:r>
              <a:rPr lang="en-US" b="1" spc="150" baseline="30000" dirty="0" smtClean="0">
                <a:ln w="11430">
                  <a:noFill/>
                </a:ln>
                <a:solidFill>
                  <a:srgbClr val="002060"/>
                </a:solidFill>
                <a:effectLst>
                  <a:outerShdw blurRad="25400" algn="tl" rotWithShape="0">
                    <a:srgbClr val="000000">
                      <a:alpha val="43000"/>
                    </a:srgbClr>
                  </a:outerShdw>
                </a:effectLst>
              </a:rPr>
              <a:t>th</a:t>
            </a:r>
            <a:r>
              <a:rPr lang="en-US" b="1" spc="150" dirty="0" smtClean="0">
                <a:ln w="11430">
                  <a:noFill/>
                </a:ln>
                <a:solidFill>
                  <a:srgbClr val="002060"/>
                </a:solidFill>
                <a:effectLst>
                  <a:outerShdw blurRad="25400" algn="tl" rotWithShape="0">
                    <a:srgbClr val="000000">
                      <a:alpha val="43000"/>
                    </a:srgbClr>
                  </a:outerShdw>
                </a:effectLst>
              </a:rPr>
              <a:t> cycle of the week (Wed).</a:t>
            </a:r>
          </a:p>
          <a:p>
            <a:pPr marL="0" indent="0">
              <a:buNone/>
            </a:pPr>
            <a:r>
              <a:rPr lang="en-US" b="1" u="sng" spc="150" dirty="0" smtClean="0">
                <a:ln w="11430">
                  <a:noFill/>
                </a:ln>
                <a:solidFill>
                  <a:srgbClr val="002060"/>
                </a:solidFill>
                <a:effectLst>
                  <a:outerShdw blurRad="25400" algn="tl" rotWithShape="0">
                    <a:srgbClr val="000000">
                      <a:alpha val="43000"/>
                    </a:srgbClr>
                  </a:outerShdw>
                </a:effectLst>
              </a:rPr>
              <a:t>Notice the dates </a:t>
            </a:r>
            <a:r>
              <a:rPr lang="en-US" b="1" spc="150" dirty="0" smtClean="0">
                <a:ln w="11430">
                  <a:noFill/>
                </a:ln>
                <a:solidFill>
                  <a:srgbClr val="002060"/>
                </a:solidFill>
                <a:effectLst>
                  <a:outerShdw blurRad="25400" algn="tl" rotWithShape="0">
                    <a:srgbClr val="000000">
                      <a:alpha val="43000"/>
                    </a:srgbClr>
                  </a:outerShdw>
                </a:effectLst>
              </a:rPr>
              <a:t>where the weekly sabbaths place when they follow the lunar cycles.</a:t>
            </a:r>
            <a:endParaRPr lang="en-US" sz="3200" b="1" spc="150" dirty="0" smtClean="0">
              <a:ln w="11430">
                <a:solidFill>
                  <a:sysClr val="windowText" lastClr="000000"/>
                </a:solidFill>
              </a:ln>
              <a:solidFill>
                <a:srgbClr val="F8F8F8"/>
              </a:solidFill>
              <a:effectLst>
                <a:outerShdw blurRad="25400" algn="tl" rotWithShape="0">
                  <a:srgbClr val="000000">
                    <a:alpha val="43000"/>
                  </a:srgbClr>
                </a:outerShdw>
              </a:effectLst>
            </a:endParaRPr>
          </a:p>
        </p:txBody>
      </p:sp>
      <p:sp>
        <p:nvSpPr>
          <p:cNvPr id="4" name="Slide Number Placeholder 3"/>
          <p:cNvSpPr>
            <a:spLocks noGrp="1"/>
          </p:cNvSpPr>
          <p:nvPr>
            <p:ph type="sldNum" sz="quarter" idx="12"/>
          </p:nvPr>
        </p:nvSpPr>
        <p:spPr/>
        <p:txBody>
          <a:bodyPr/>
          <a:lstStyle/>
          <a:p>
            <a:fld id="{71766878-3199-4EAB-94E7-2D6D11070E14}" type="slidenum">
              <a:rPr lang="en-US" smtClean="0">
                <a:solidFill>
                  <a:schemeClr val="bg1"/>
                </a:solidFill>
              </a:rPr>
              <a:t>8</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43046491"/>
              </p:ext>
            </p:extLst>
          </p:nvPr>
        </p:nvGraphicFramePr>
        <p:xfrm>
          <a:off x="3488138" y="1236374"/>
          <a:ext cx="8229599" cy="402336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 Cycle</a:t>
                      </a:r>
                    </a:p>
                    <a:p>
                      <a:pPr algn="ct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 Cycle</a:t>
                      </a:r>
                    </a:p>
                    <a:p>
                      <a:pPr algn="ct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 Cycle</a:t>
                      </a:r>
                    </a:p>
                    <a:p>
                      <a:pPr algn="ct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 Cycle</a:t>
                      </a:r>
                    </a:p>
                    <a:p>
                      <a:pPr algn="ct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 Cycle</a:t>
                      </a:r>
                      <a:endParaRPr lang="en-US" sz="1600" dirty="0" smtClean="0"/>
                    </a:p>
                    <a:p>
                      <a:pPr algn="ctr"/>
                      <a:r>
                        <a:rPr lang="en-US" sz="1600" dirty="0" smtClean="0"/>
                        <a:t>(</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 Cycle</a:t>
                      </a:r>
                      <a:r>
                        <a:rPr lang="en-US" sz="1600" dirty="0" smtClean="0"/>
                        <a:t> </a:t>
                      </a:r>
                    </a:p>
                    <a:p>
                      <a:pPr algn="ctr"/>
                      <a:r>
                        <a:rPr lang="en-US" sz="1600" dirty="0" smtClean="0"/>
                        <a:t>(Fri)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 Cycle</a:t>
                      </a:r>
                    </a:p>
                    <a:p>
                      <a:pPr algn="ct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r>
                        <a:rPr lang="en-US" sz="2000" b="0" dirty="0" smtClean="0"/>
                        <a:t> New Year</a:t>
                      </a:r>
                      <a:endParaRPr lang="en-US" sz="2000" b="1" dirty="0"/>
                    </a:p>
                  </a:txBody>
                  <a:tcPr>
                    <a:cell3D prstMaterial="dkEdge">
                      <a:bevel w="77470" h="12700" prst="softRound"/>
                      <a:lightRig rig="flood" dir="t"/>
                    </a:cell3D>
                    <a:solidFill>
                      <a:srgbClr val="92D050"/>
                    </a:solidFill>
                  </a:tcPr>
                </a:tc>
                <a:tc>
                  <a:txBody>
                    <a:bodyPr/>
                    <a:lstStyle/>
                    <a:p>
                      <a:pPr algn="ctr"/>
                      <a:r>
                        <a:rPr lang="en-US" sz="1800" dirty="0" smtClean="0"/>
                        <a:t>2</a:t>
                      </a:r>
                      <a:endParaRPr lang="en-US" sz="1800" dirty="0"/>
                    </a:p>
                  </a:txBody>
                  <a:tcPr>
                    <a:cell3D prstMaterial="dkEdge">
                      <a:bevel w="77470" h="12700" prst="softRound"/>
                      <a:lightRig rig="flood" dir="t"/>
                    </a:cell3D>
                  </a:tcPr>
                </a:tc>
                <a:tc>
                  <a:txBody>
                    <a:bodyPr/>
                    <a:lstStyle/>
                    <a:p>
                      <a:pPr algn="ctr"/>
                      <a:r>
                        <a:rPr lang="en-US" sz="1800" dirty="0" smtClean="0"/>
                        <a:t>3</a:t>
                      </a:r>
                      <a:endParaRPr lang="en-US" sz="1800" dirty="0"/>
                    </a:p>
                  </a:txBody>
                  <a:tcPr>
                    <a:cell3D prstMaterial="dkEdge">
                      <a:bevel w="77470" h="12700" prst="softRound"/>
                      <a:lightRig rig="flood" dir="t"/>
                    </a:cell3D>
                  </a:tcPr>
                </a:tc>
                <a:tc>
                  <a:txBody>
                    <a:bodyPr/>
                    <a:lstStyle/>
                    <a:p>
                      <a:pPr algn="ctr"/>
                      <a:r>
                        <a:rPr lang="en-US" sz="1800" dirty="0" smtClean="0"/>
                        <a:t>4</a:t>
                      </a:r>
                      <a:endParaRPr lang="en-US" sz="1800" dirty="0"/>
                    </a:p>
                  </a:txBody>
                  <a:tcPr>
                    <a:cell3D prstMaterial="dkEdge">
                      <a:bevel w="77470" h="12700" prst="softRound"/>
                      <a:lightRig rig="flood" dir="t"/>
                    </a:cell3D>
                  </a:tcPr>
                </a:tc>
              </a:tr>
              <a:tr h="330200">
                <a:tc>
                  <a:txBody>
                    <a:bodyPr/>
                    <a:lstStyle/>
                    <a:p>
                      <a:pPr algn="ctr"/>
                      <a:r>
                        <a:rPr lang="en-US" sz="1800" dirty="0" smtClean="0"/>
                        <a:t>5</a:t>
                      </a:r>
                    </a:p>
                    <a:p>
                      <a:pPr algn="ctr"/>
                      <a:endParaRPr lang="en-US" sz="1800" dirty="0"/>
                    </a:p>
                  </a:txBody>
                  <a:tcPr>
                    <a:cell3D prstMaterial="dkEdge">
                      <a:bevel w="77470" h="12700" prst="softRound"/>
                      <a:lightRig rig="flood" dir="t"/>
                    </a:cell3D>
                  </a:tcPr>
                </a:tc>
                <a:tc>
                  <a:txBody>
                    <a:bodyPr/>
                    <a:lstStyle/>
                    <a:p>
                      <a:pPr algn="ctr"/>
                      <a:r>
                        <a:rPr lang="en-US" sz="1800" dirty="0" smtClean="0"/>
                        <a:t>6</a:t>
                      </a:r>
                      <a:endParaRPr lang="en-US" sz="1800" dirty="0"/>
                    </a:p>
                  </a:txBody>
                  <a:tcPr>
                    <a:cell3D prstMaterial="dkEdge">
                      <a:bevel w="77470" h="12700" prst="softRound"/>
                      <a:lightRig rig="flood" dir="t"/>
                    </a:cell3D>
                  </a:tcPr>
                </a:tc>
                <a:tc>
                  <a:txBody>
                    <a:bodyPr/>
                    <a:lstStyle/>
                    <a:p>
                      <a:pPr algn="ctr"/>
                      <a:r>
                        <a:rPr lang="en-US" sz="1800" dirty="0" smtClean="0"/>
                        <a:t>7</a:t>
                      </a:r>
                      <a:endParaRPr lang="en-US" sz="1800" dirty="0"/>
                    </a:p>
                  </a:txBody>
                  <a:tcPr>
                    <a:cell3D prstMaterial="dkEdge">
                      <a:bevel w="77470" h="12700" prst="softRound"/>
                      <a:lightRig rig="flood" dir="t"/>
                    </a:cell3D>
                  </a:tcPr>
                </a:tc>
                <a:tc>
                  <a:txBody>
                    <a:bodyPr/>
                    <a:lstStyle/>
                    <a:p>
                      <a:pPr algn="ctr"/>
                      <a:r>
                        <a:rPr lang="en-US" sz="1800" dirty="0" smtClean="0"/>
                        <a:t>8</a:t>
                      </a:r>
                      <a:r>
                        <a:rPr lang="en-US" sz="1800" baseline="30000" dirty="0" smtClean="0"/>
                        <a:t>th</a:t>
                      </a:r>
                      <a:r>
                        <a:rPr lang="en-US" sz="1800" dirty="0" smtClean="0"/>
                        <a:t> Sabbath</a:t>
                      </a:r>
                      <a:endParaRPr lang="en-US" sz="1800" dirty="0"/>
                    </a:p>
                  </a:txBody>
                  <a:tcPr>
                    <a:cell3D prstMaterial="dkEdge">
                      <a:bevel w="77470" h="12700" prst="softRound"/>
                      <a:lightRig rig="flood" dir="t"/>
                    </a:cell3D>
                    <a:solidFill>
                      <a:srgbClr val="90F1FE"/>
                    </a:solidFill>
                  </a:tcPr>
                </a:tc>
                <a:tc>
                  <a:txBody>
                    <a:bodyPr/>
                    <a:lstStyle/>
                    <a:p>
                      <a:pPr algn="ctr"/>
                      <a:r>
                        <a:rPr lang="en-US" sz="1800" dirty="0" smtClean="0"/>
                        <a:t>9</a:t>
                      </a:r>
                      <a:endParaRPr lang="en-US" sz="1800" dirty="0"/>
                    </a:p>
                  </a:txBody>
                  <a:tcPr>
                    <a:cell3D prstMaterial="dkEdge">
                      <a:bevel w="77470" h="12700" prst="softRound"/>
                      <a:lightRig rig="flood" dir="t"/>
                    </a:cell3D>
                  </a:tcPr>
                </a:tc>
                <a:tc>
                  <a:txBody>
                    <a:bodyPr/>
                    <a:lstStyle/>
                    <a:p>
                      <a:pPr algn="ctr"/>
                      <a:r>
                        <a:rPr lang="en-US" sz="1800" dirty="0" smtClean="0"/>
                        <a:t>10</a:t>
                      </a:r>
                      <a:endParaRPr lang="en-US" sz="1800" dirty="0"/>
                    </a:p>
                  </a:txBody>
                  <a:tcPr>
                    <a:cell3D prstMaterial="dkEdge">
                      <a:bevel w="77470" h="12700" prst="softRound"/>
                      <a:lightRig rig="flood" dir="t"/>
                    </a:cell3D>
                  </a:tcPr>
                </a:tc>
                <a:tc>
                  <a:txBody>
                    <a:bodyPr/>
                    <a:lstStyle/>
                    <a:p>
                      <a:pPr algn="ctr"/>
                      <a:r>
                        <a:rPr lang="en-US" sz="2000" b="0" dirty="0" smtClean="0"/>
                        <a:t>11</a:t>
                      </a:r>
                      <a:endParaRPr lang="en-US" sz="1800" b="0" dirty="0"/>
                    </a:p>
                  </a:txBody>
                  <a:tcPr>
                    <a:cell3D prstMaterial="dkEdge">
                      <a:bevel w="77470" h="12700" prst="softRound"/>
                      <a:lightRig rig="flood" dir="t"/>
                    </a:cell3D>
                    <a:solidFill>
                      <a:srgbClr val="EFF3F7"/>
                    </a:solidFill>
                  </a:tcPr>
                </a:tc>
              </a:tr>
              <a:tr h="330200">
                <a:tc>
                  <a:txBody>
                    <a:bodyPr/>
                    <a:lstStyle/>
                    <a:p>
                      <a:pPr algn="ctr"/>
                      <a:r>
                        <a:rPr lang="en-US" sz="1800" dirty="0" smtClean="0"/>
                        <a:t>12</a:t>
                      </a:r>
                      <a:endParaRPr lang="en-US" sz="1800" dirty="0"/>
                    </a:p>
                  </a:txBody>
                  <a:tcPr>
                    <a:cell3D prstMaterial="dkEdge">
                      <a:bevel w="77470" h="12700" prst="softRound"/>
                      <a:lightRig rig="flood" dir="t"/>
                    </a:cell3D>
                  </a:tcPr>
                </a:tc>
                <a:tc>
                  <a:txBody>
                    <a:bodyPr/>
                    <a:lstStyle/>
                    <a:p>
                      <a:pPr algn="ctr"/>
                      <a:r>
                        <a:rPr lang="en-US" sz="1800" dirty="0" smtClean="0"/>
                        <a:t>13</a:t>
                      </a:r>
                      <a:endParaRPr lang="en-US" sz="1800" dirty="0"/>
                    </a:p>
                  </a:txBody>
                  <a:tcPr>
                    <a:cell3D prstMaterial="dkEdge">
                      <a:bevel w="77470" h="12700" prst="softRound"/>
                      <a:lightRig rig="flood" dir="t"/>
                    </a:cell3D>
                  </a:tcPr>
                </a:tc>
                <a:tc>
                  <a:txBody>
                    <a:bodyPr/>
                    <a:lstStyle/>
                    <a:p>
                      <a:pPr algn="l"/>
                      <a:r>
                        <a:rPr lang="en-US" sz="2000" b="1" dirty="0" smtClean="0"/>
                        <a:t> </a:t>
                      </a:r>
                      <a:r>
                        <a:rPr lang="en-US" sz="2000" b="1" dirty="0" smtClean="0">
                          <a:solidFill>
                            <a:schemeClr val="bg1"/>
                          </a:solidFill>
                        </a:rPr>
                        <a:t>14</a:t>
                      </a:r>
                      <a:r>
                        <a:rPr lang="en-US" sz="2000" b="1" baseline="30000" dirty="0" smtClean="0">
                          <a:solidFill>
                            <a:schemeClr val="bg1"/>
                          </a:solidFill>
                        </a:rPr>
                        <a:t>th</a:t>
                      </a:r>
                      <a:r>
                        <a:rPr lang="en-US" sz="2000" b="1" dirty="0" smtClean="0">
                          <a:solidFill>
                            <a:schemeClr val="bg1"/>
                          </a:solidFill>
                        </a:rPr>
                        <a:t>   </a:t>
                      </a:r>
                      <a:r>
                        <a:rPr lang="en-US" sz="1800" b="1" dirty="0" smtClean="0">
                          <a:solidFill>
                            <a:schemeClr val="bg1"/>
                          </a:solidFill>
                        </a:rPr>
                        <a:t>Passover</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800" b="1" dirty="0" smtClean="0"/>
                        <a:t>15</a:t>
                      </a:r>
                      <a:r>
                        <a:rPr lang="en-US" sz="1800" b="1" baseline="30000" dirty="0" smtClean="0"/>
                        <a:t>th</a:t>
                      </a:r>
                      <a:r>
                        <a:rPr lang="en-US" sz="1100" b="1" dirty="0" smtClean="0"/>
                        <a:t> </a:t>
                      </a:r>
                      <a:r>
                        <a:rPr lang="en-US" sz="1400" b="1" dirty="0" smtClean="0"/>
                        <a:t> </a:t>
                      </a:r>
                      <a:br>
                        <a:rPr lang="en-US" sz="1400" b="1" dirty="0" smtClean="0"/>
                      </a:br>
                      <a:r>
                        <a:rPr lang="en-US" sz="1400" b="1" dirty="0" smtClean="0"/>
                        <a:t>Sabbath </a:t>
                      </a:r>
                      <a:br>
                        <a:rPr lang="en-US" sz="1400" b="1" dirty="0" smtClean="0"/>
                      </a:br>
                      <a:r>
                        <a:rPr lang="en-US" sz="1400" b="1" dirty="0" smtClean="0"/>
                        <a:t>&amp; 1</a:t>
                      </a:r>
                      <a:r>
                        <a:rPr lang="en-US" sz="1400" b="1" baseline="30000" dirty="0" smtClean="0"/>
                        <a:t>st</a:t>
                      </a:r>
                      <a:r>
                        <a:rPr lang="en-US" sz="1400" b="1" dirty="0" smtClean="0"/>
                        <a:t> </a:t>
                      </a:r>
                      <a:r>
                        <a:rPr lang="en-US" sz="1600" b="1" dirty="0" smtClean="0"/>
                        <a:t>ULB</a:t>
                      </a:r>
                      <a:r>
                        <a:rPr lang="en-US" sz="1400" b="1" dirty="0" smtClean="0"/>
                        <a:t> </a:t>
                      </a:r>
                      <a:endParaRPr lang="en-US" sz="1400" b="1" dirty="0"/>
                    </a:p>
                  </a:txBody>
                  <a:tcPr>
                    <a:cell3D prstMaterial="dkEdge">
                      <a:bevel w="77470" h="12700" prst="softRound"/>
                      <a:lightRig rig="flood" dir="t"/>
                    </a:cell3D>
                    <a:solidFill>
                      <a:srgbClr val="90F1FE"/>
                    </a:solidFill>
                  </a:tcPr>
                </a:tc>
                <a:tc>
                  <a:txBody>
                    <a:bodyPr/>
                    <a:lstStyle/>
                    <a:p>
                      <a:pPr algn="ctr"/>
                      <a:r>
                        <a:rPr lang="en-US" sz="1800" dirty="0" smtClean="0"/>
                        <a:t>16</a:t>
                      </a:r>
                      <a:endParaRPr lang="en-US" sz="18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dirty="0" smtClean="0"/>
                        <a:t>17</a:t>
                      </a:r>
                      <a:endParaRPr lang="en-US" sz="18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b="0" dirty="0" smtClean="0"/>
                        <a:t>18</a:t>
                      </a:r>
                      <a:endParaRPr lang="en-US" sz="1800" b="0" dirty="0"/>
                    </a:p>
                  </a:txBody>
                  <a:tcPr>
                    <a:cell3D prstMaterial="dkEdge">
                      <a:bevel w="77470" h="12700" prst="softRound"/>
                      <a:lightRig rig="flood" dir="t"/>
                    </a:cell3D>
                    <a:solidFill>
                      <a:schemeClr val="accent2">
                        <a:lumMod val="60000"/>
                        <a:lumOff val="40000"/>
                      </a:schemeClr>
                    </a:solidFill>
                  </a:tcPr>
                </a:tc>
              </a:tr>
              <a:tr h="330200">
                <a:tc>
                  <a:txBody>
                    <a:bodyPr/>
                    <a:lstStyle/>
                    <a:p>
                      <a:pPr algn="ctr"/>
                      <a:r>
                        <a:rPr lang="en-US" sz="1800" dirty="0" smtClean="0"/>
                        <a:t>19</a:t>
                      </a:r>
                    </a:p>
                    <a:p>
                      <a:pPr algn="ctr"/>
                      <a:endParaRPr lang="en-US" sz="18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dirty="0" smtClean="0"/>
                        <a:t>20</a:t>
                      </a:r>
                      <a:endParaRPr lang="en-US" sz="18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b="1" smtClean="0"/>
                        <a:t>21</a:t>
                      </a:r>
                      <a:r>
                        <a:rPr lang="en-US" sz="1800" b="1" baseline="30000" smtClean="0"/>
                        <a:t>st</a:t>
                      </a:r>
                      <a:r>
                        <a:rPr lang="en-US" sz="1800" b="1" smtClean="0"/>
                        <a:t> &amp; </a:t>
                      </a:r>
                      <a:r>
                        <a:rPr lang="en-US" sz="1800" b="1" dirty="0" smtClean="0"/>
                        <a:t/>
                      </a:r>
                      <a:br>
                        <a:rPr lang="en-US" sz="1800" b="1" dirty="0" smtClean="0"/>
                      </a:br>
                      <a:r>
                        <a:rPr lang="en-US" sz="1600" b="1" dirty="0" smtClean="0"/>
                        <a:t>2</a:t>
                      </a:r>
                      <a:r>
                        <a:rPr lang="en-US" sz="1600" b="1" baseline="30000" dirty="0" smtClean="0"/>
                        <a:t>nd</a:t>
                      </a:r>
                      <a:r>
                        <a:rPr lang="en-US" sz="1600" b="1" dirty="0" smtClean="0"/>
                        <a:t> </a:t>
                      </a:r>
                      <a:r>
                        <a:rPr lang="en-US" sz="1400" b="1" dirty="0" smtClean="0"/>
                        <a:t>ULB</a:t>
                      </a:r>
                      <a:endParaRPr lang="en-US" sz="16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b="0" dirty="0" smtClean="0"/>
                        <a:t>22</a:t>
                      </a:r>
                      <a:r>
                        <a:rPr lang="en-US" sz="1800" b="0" baseline="30000" dirty="0" smtClean="0"/>
                        <a:t>nd</a:t>
                      </a:r>
                      <a:r>
                        <a:rPr lang="en-US" sz="1800" b="0" dirty="0" smtClean="0"/>
                        <a:t>  Sabbath</a:t>
                      </a:r>
                      <a:endParaRPr lang="en-US" sz="1800" b="0" dirty="0"/>
                    </a:p>
                  </a:txBody>
                  <a:tcPr>
                    <a:cell3D prstMaterial="dkEdge">
                      <a:bevel w="77470" h="12700" prst="softRound"/>
                      <a:lightRig rig="flood" dir="t"/>
                    </a:cell3D>
                    <a:solidFill>
                      <a:srgbClr val="90F1FE"/>
                    </a:solidFill>
                  </a:tcPr>
                </a:tc>
                <a:tc>
                  <a:txBody>
                    <a:bodyPr/>
                    <a:lstStyle/>
                    <a:p>
                      <a:pPr algn="ctr"/>
                      <a:r>
                        <a:rPr lang="en-US" sz="1800" dirty="0" smtClean="0"/>
                        <a:t>23</a:t>
                      </a:r>
                      <a:endParaRPr lang="en-US" sz="1800" dirty="0"/>
                    </a:p>
                  </a:txBody>
                  <a:tcPr>
                    <a:cell3D prstMaterial="dkEdge">
                      <a:bevel w="77470" h="12700" prst="softRound"/>
                      <a:lightRig rig="flood" dir="t"/>
                    </a:cell3D>
                  </a:tcPr>
                </a:tc>
                <a:tc>
                  <a:txBody>
                    <a:bodyPr/>
                    <a:lstStyle/>
                    <a:p>
                      <a:pPr algn="ctr"/>
                      <a:r>
                        <a:rPr lang="en-US" sz="1800" dirty="0" smtClean="0"/>
                        <a:t>24</a:t>
                      </a:r>
                      <a:endParaRPr lang="en-US" sz="1800" dirty="0"/>
                    </a:p>
                  </a:txBody>
                  <a:tcPr>
                    <a:cell3D prstMaterial="dkEdge">
                      <a:bevel w="77470" h="12700" prst="softRound"/>
                      <a:lightRig rig="flood" dir="t"/>
                    </a:cell3D>
                    <a:solidFill>
                      <a:srgbClr val="CDD3D3"/>
                    </a:solidFill>
                  </a:tcPr>
                </a:tc>
                <a:tc>
                  <a:txBody>
                    <a:bodyPr/>
                    <a:lstStyle/>
                    <a:p>
                      <a:pPr algn="ctr"/>
                      <a:r>
                        <a:rPr lang="en-US" sz="1800" b="0" dirty="0" smtClean="0"/>
                        <a:t>25</a:t>
                      </a:r>
                      <a:endParaRPr lang="en-US" sz="1800" b="0" dirty="0">
                        <a:solidFill>
                          <a:schemeClr val="bg1"/>
                        </a:solidFill>
                      </a:endParaRPr>
                    </a:p>
                  </a:txBody>
                  <a:tcPr>
                    <a:cell3D prstMaterial="dkEdge">
                      <a:bevel w="77470" h="12700" prst="softRound"/>
                      <a:lightRig rig="flood" dir="t"/>
                    </a:cell3D>
                    <a:solidFill>
                      <a:srgbClr val="CDD3D3"/>
                    </a:solidFill>
                  </a:tcPr>
                </a:tc>
              </a:tr>
              <a:tr h="330200">
                <a:tc>
                  <a:txBody>
                    <a:bodyPr/>
                    <a:lstStyle/>
                    <a:p>
                      <a:pPr algn="ctr"/>
                      <a:r>
                        <a:rPr lang="en-US" sz="1800" b="0" dirty="0" smtClean="0"/>
                        <a:t>26</a:t>
                      </a:r>
                    </a:p>
                    <a:p>
                      <a:pPr algn="ctr"/>
                      <a:endParaRPr lang="en-US" sz="1200" b="0" dirty="0"/>
                    </a:p>
                  </a:txBody>
                  <a:tcPr>
                    <a:cell3D prstMaterial="dkEdge">
                      <a:bevel w="77470" h="12700" prst="softRound"/>
                      <a:lightRig rig="flood" dir="t"/>
                    </a:cell3D>
                    <a:solidFill>
                      <a:srgbClr val="CDD3D3"/>
                    </a:solidFill>
                  </a:tcPr>
                </a:tc>
                <a:tc>
                  <a:txBody>
                    <a:bodyPr/>
                    <a:lstStyle/>
                    <a:p>
                      <a:pPr algn="ctr"/>
                      <a:r>
                        <a:rPr lang="en-US" sz="1800" dirty="0" smtClean="0"/>
                        <a:t>27</a:t>
                      </a:r>
                      <a:endParaRPr lang="en-US" sz="1800" dirty="0"/>
                    </a:p>
                  </a:txBody>
                  <a:tcPr>
                    <a:cell3D prstMaterial="dkEdge">
                      <a:bevel w="77470" h="12700" prst="softRound"/>
                      <a:lightRig rig="flood" dir="t"/>
                    </a:cell3D>
                  </a:tcPr>
                </a:tc>
                <a:tc>
                  <a:txBody>
                    <a:bodyPr/>
                    <a:lstStyle/>
                    <a:p>
                      <a:pPr algn="ctr"/>
                      <a:r>
                        <a:rPr lang="en-US" sz="1800" dirty="0" smtClean="0"/>
                        <a:t>28</a:t>
                      </a:r>
                      <a:endParaRPr lang="en-US" sz="1800" dirty="0"/>
                    </a:p>
                  </a:txBody>
                  <a:tcPr>
                    <a:cell3D prstMaterial="dkEdge">
                      <a:bevel w="77470" h="12700" prst="softRound"/>
                      <a:lightRig rig="flood" dir="t"/>
                    </a:cell3D>
                    <a:solidFill>
                      <a:srgbClr val="CDD3D3"/>
                    </a:solidFill>
                  </a:tcPr>
                </a:tc>
                <a:tc>
                  <a:txBody>
                    <a:bodyPr/>
                    <a:lstStyle/>
                    <a:p>
                      <a:pPr algn="ctr"/>
                      <a:r>
                        <a:rPr lang="en-US" sz="1800" b="0" dirty="0" smtClean="0"/>
                        <a:t>29</a:t>
                      </a:r>
                      <a:r>
                        <a:rPr lang="en-US" sz="1800" b="0" baseline="30000" dirty="0" smtClean="0"/>
                        <a:t>th</a:t>
                      </a:r>
                      <a:r>
                        <a:rPr lang="en-US" sz="1800" b="0" dirty="0" smtClean="0"/>
                        <a:t>  Sabbath</a:t>
                      </a:r>
                      <a:endParaRPr lang="en-US" sz="1800" b="0" dirty="0"/>
                    </a:p>
                  </a:txBody>
                  <a:tcPr>
                    <a:cell3D prstMaterial="dkEdge">
                      <a:bevel w="77470" h="12700" prst="softRound"/>
                      <a:lightRig rig="flood" dir="t"/>
                    </a:cell3D>
                    <a:solidFill>
                      <a:srgbClr val="90F1FE"/>
                    </a:solidFill>
                  </a:tcPr>
                </a:tc>
                <a:tc>
                  <a:txBody>
                    <a:bodyPr/>
                    <a:lstStyle/>
                    <a:p>
                      <a:pPr algn="ctr"/>
                      <a:r>
                        <a:rPr lang="en-US" sz="1800" dirty="0" smtClean="0"/>
                        <a:t>30</a:t>
                      </a:r>
                      <a:endParaRPr lang="en-US" sz="14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Zif 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0" dirty="0" smtClean="0"/>
                        <a:t>Zif 2</a:t>
                      </a:r>
                      <a:endParaRPr lang="en-US" sz="1800" b="0" dirty="0"/>
                    </a:p>
                  </a:txBody>
                  <a:tcPr>
                    <a:cell3D prstMaterial="dkEdge">
                      <a:bevel w="77470" h="12700" prst="softRound"/>
                      <a:lightRig rig="flood" dir="t"/>
                    </a:cell3D>
                    <a:solidFill>
                      <a:schemeClr val="accent4">
                        <a:lumMod val="60000"/>
                        <a:lumOff val="40000"/>
                      </a:schemeClr>
                    </a:solidFill>
                  </a:tcPr>
                </a:tc>
              </a:tr>
            </a:tbl>
          </a:graphicData>
        </a:graphic>
      </p:graphicFrame>
      <p:sp>
        <p:nvSpPr>
          <p:cNvPr id="7" name="Oval 6"/>
          <p:cNvSpPr/>
          <p:nvPr/>
        </p:nvSpPr>
        <p:spPr>
          <a:xfrm>
            <a:off x="9974824" y="2052485"/>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endParaRPr lang="en-CA" sz="2400" b="1" dirty="0">
              <a:solidFill>
                <a:schemeClr val="tx1"/>
              </a:solidFill>
            </a:endParaRPr>
          </a:p>
        </p:txBody>
      </p:sp>
      <p:sp>
        <p:nvSpPr>
          <p:cNvPr id="8" name="Oval 7"/>
          <p:cNvSpPr/>
          <p:nvPr/>
        </p:nvSpPr>
        <p:spPr>
          <a:xfrm>
            <a:off x="11174360" y="2052485"/>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endParaRPr lang="en-CA" sz="2400" b="1" dirty="0">
              <a:solidFill>
                <a:schemeClr val="tx1"/>
              </a:solidFill>
            </a:endParaRPr>
          </a:p>
        </p:txBody>
      </p:sp>
      <p:sp>
        <p:nvSpPr>
          <p:cNvPr id="9" name="Oval 8"/>
          <p:cNvSpPr/>
          <p:nvPr/>
        </p:nvSpPr>
        <p:spPr>
          <a:xfrm>
            <a:off x="8853946" y="2091813"/>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a:t>
            </a:r>
            <a:endParaRPr lang="en-CA" sz="2400" b="1" dirty="0">
              <a:solidFill>
                <a:schemeClr val="tx1"/>
              </a:solidFill>
            </a:endParaRPr>
          </a:p>
        </p:txBody>
      </p:sp>
      <p:sp>
        <p:nvSpPr>
          <p:cNvPr id="10" name="Oval 9"/>
          <p:cNvSpPr/>
          <p:nvPr/>
        </p:nvSpPr>
        <p:spPr>
          <a:xfrm>
            <a:off x="4134463" y="2728451"/>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en-CA" sz="2400" b="1" dirty="0">
              <a:solidFill>
                <a:schemeClr val="tx1"/>
              </a:solidFill>
            </a:endParaRPr>
          </a:p>
        </p:txBody>
      </p:sp>
      <p:sp>
        <p:nvSpPr>
          <p:cNvPr id="11" name="Oval 10"/>
          <p:cNvSpPr/>
          <p:nvPr/>
        </p:nvSpPr>
        <p:spPr>
          <a:xfrm>
            <a:off x="5314334" y="2686663"/>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en-CA" sz="2400" b="1" dirty="0">
              <a:solidFill>
                <a:schemeClr val="tx1"/>
              </a:solidFill>
            </a:endParaRPr>
          </a:p>
        </p:txBody>
      </p:sp>
      <p:sp>
        <p:nvSpPr>
          <p:cNvPr id="12" name="Oval 11"/>
          <p:cNvSpPr/>
          <p:nvPr/>
        </p:nvSpPr>
        <p:spPr>
          <a:xfrm>
            <a:off x="6474540" y="2666998"/>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6</a:t>
            </a:r>
            <a:endParaRPr lang="en-CA" sz="2400" b="1" dirty="0">
              <a:solidFill>
                <a:schemeClr val="tx1"/>
              </a:solidFill>
            </a:endParaRPr>
          </a:p>
        </p:txBody>
      </p:sp>
      <p:sp>
        <p:nvSpPr>
          <p:cNvPr id="13" name="Oval 12"/>
          <p:cNvSpPr/>
          <p:nvPr/>
        </p:nvSpPr>
        <p:spPr>
          <a:xfrm>
            <a:off x="7793046" y="2499851"/>
            <a:ext cx="491613" cy="457200"/>
          </a:xfrm>
          <a:prstGeom prst="ellipse">
            <a:avLst/>
          </a:prstGeom>
          <a:solidFill>
            <a:srgbClr val="FF00FF"/>
          </a:solidFill>
          <a:ln w="190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en-CA" sz="2400" b="1" dirty="0">
              <a:solidFill>
                <a:schemeClr val="tx1"/>
              </a:solidFill>
            </a:endParaRPr>
          </a:p>
        </p:txBody>
      </p:sp>
      <p:sp>
        <p:nvSpPr>
          <p:cNvPr id="14" name="Oval 13"/>
          <p:cNvSpPr/>
          <p:nvPr/>
        </p:nvSpPr>
        <p:spPr>
          <a:xfrm>
            <a:off x="8853947" y="2666998"/>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a:t>
            </a:r>
            <a:endParaRPr lang="en-CA" sz="2400" b="1" dirty="0">
              <a:solidFill>
                <a:schemeClr val="tx1"/>
              </a:solidFill>
            </a:endParaRPr>
          </a:p>
        </p:txBody>
      </p:sp>
      <p:sp>
        <p:nvSpPr>
          <p:cNvPr id="15" name="Oval 14"/>
          <p:cNvSpPr/>
          <p:nvPr/>
        </p:nvSpPr>
        <p:spPr>
          <a:xfrm>
            <a:off x="9994488" y="2666998"/>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endParaRPr lang="en-CA" sz="2400" b="1" dirty="0">
              <a:solidFill>
                <a:schemeClr val="tx1"/>
              </a:solidFill>
            </a:endParaRPr>
          </a:p>
        </p:txBody>
      </p:sp>
      <p:sp>
        <p:nvSpPr>
          <p:cNvPr id="16" name="Oval 15"/>
          <p:cNvSpPr/>
          <p:nvPr/>
        </p:nvSpPr>
        <p:spPr>
          <a:xfrm>
            <a:off x="11184191" y="2666998"/>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endParaRPr lang="en-CA" sz="2400" b="1" dirty="0">
              <a:solidFill>
                <a:schemeClr val="tx1"/>
              </a:solidFill>
            </a:endParaRPr>
          </a:p>
        </p:txBody>
      </p:sp>
      <p:sp>
        <p:nvSpPr>
          <p:cNvPr id="17" name="Oval 16"/>
          <p:cNvSpPr/>
          <p:nvPr/>
        </p:nvSpPr>
        <p:spPr>
          <a:xfrm>
            <a:off x="4119713" y="3510112"/>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en-CA" sz="2400" b="1" dirty="0">
              <a:solidFill>
                <a:schemeClr val="tx1"/>
              </a:solidFill>
            </a:endParaRPr>
          </a:p>
        </p:txBody>
      </p:sp>
      <p:sp>
        <p:nvSpPr>
          <p:cNvPr id="18" name="Oval 17"/>
          <p:cNvSpPr/>
          <p:nvPr/>
        </p:nvSpPr>
        <p:spPr>
          <a:xfrm>
            <a:off x="5314334" y="3485528"/>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en-CA" sz="2400" b="1" dirty="0">
              <a:solidFill>
                <a:schemeClr val="tx1"/>
              </a:solidFill>
            </a:endParaRPr>
          </a:p>
        </p:txBody>
      </p:sp>
      <p:sp>
        <p:nvSpPr>
          <p:cNvPr id="19" name="Oval 18"/>
          <p:cNvSpPr/>
          <p:nvPr/>
        </p:nvSpPr>
        <p:spPr>
          <a:xfrm>
            <a:off x="6488551" y="3146319"/>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6</a:t>
            </a:r>
            <a:endParaRPr lang="en-CA" sz="2400" b="1" dirty="0">
              <a:solidFill>
                <a:schemeClr val="tx1"/>
              </a:solidFill>
            </a:endParaRPr>
          </a:p>
        </p:txBody>
      </p:sp>
      <p:sp>
        <p:nvSpPr>
          <p:cNvPr id="20" name="Oval 19"/>
          <p:cNvSpPr/>
          <p:nvPr/>
        </p:nvSpPr>
        <p:spPr>
          <a:xfrm>
            <a:off x="7834830" y="3138699"/>
            <a:ext cx="491613" cy="457200"/>
          </a:xfrm>
          <a:prstGeom prst="ellipse">
            <a:avLst/>
          </a:prstGeom>
          <a:solidFill>
            <a:schemeClr val="accent1">
              <a:lumMod val="75000"/>
            </a:schemeClr>
          </a:solidFill>
          <a:ln w="190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en-CA" sz="2400" b="1" dirty="0">
              <a:solidFill>
                <a:schemeClr val="tx1"/>
              </a:solidFill>
            </a:endParaRPr>
          </a:p>
        </p:txBody>
      </p:sp>
      <p:sp>
        <p:nvSpPr>
          <p:cNvPr id="6" name="Cloud Callout 5"/>
          <p:cNvSpPr/>
          <p:nvPr/>
        </p:nvSpPr>
        <p:spPr>
          <a:xfrm>
            <a:off x="561703" y="5643153"/>
            <a:ext cx="11273243" cy="1214847"/>
          </a:xfrm>
          <a:prstGeom prst="cloudCallout">
            <a:avLst>
              <a:gd name="adj1" fmla="val 20150"/>
              <a:gd name="adj2" fmla="val -102031"/>
            </a:avLst>
          </a:prstGeom>
          <a:solidFill>
            <a:schemeClr val="bg1">
              <a:lumMod val="50000"/>
            </a:schemeClr>
          </a:solidFill>
          <a:ln w="76200">
            <a:solidFill>
              <a:srgbClr val="FF6600"/>
            </a:solid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600" dirty="0" smtClean="0">
                <a:solidFill>
                  <a:srgbClr val="FFFF00"/>
                </a:solidFill>
              </a:rPr>
              <a:t>The 30</a:t>
            </a:r>
            <a:r>
              <a:rPr lang="en-US" sz="3600" baseline="30000" dirty="0" smtClean="0">
                <a:solidFill>
                  <a:srgbClr val="FFFF00"/>
                </a:solidFill>
              </a:rPr>
              <a:t>th</a:t>
            </a:r>
            <a:r>
              <a:rPr lang="en-US" sz="3600" dirty="0" smtClean="0">
                <a:solidFill>
                  <a:srgbClr val="FFFF00"/>
                </a:solidFill>
              </a:rPr>
              <a:t> &amp; the 1</a:t>
            </a:r>
            <a:r>
              <a:rPr lang="en-US" sz="3600" baseline="30000" dirty="0" smtClean="0">
                <a:solidFill>
                  <a:srgbClr val="FFFF00"/>
                </a:solidFill>
              </a:rPr>
              <a:t>st</a:t>
            </a:r>
            <a:r>
              <a:rPr lang="en-US" sz="3600" dirty="0" smtClean="0">
                <a:solidFill>
                  <a:srgbClr val="FFFF00"/>
                </a:solidFill>
              </a:rPr>
              <a:t> are  not counted???</a:t>
            </a:r>
            <a:endParaRPr lang="en-CA" sz="3600" dirty="0">
              <a:solidFill>
                <a:srgbClr val="FFFF00"/>
              </a:solidFill>
            </a:endParaRPr>
          </a:p>
        </p:txBody>
      </p:sp>
      <p:cxnSp>
        <p:nvCxnSpPr>
          <p:cNvPr id="22" name="Straight Arrow Connector 21"/>
          <p:cNvCxnSpPr/>
          <p:nvPr/>
        </p:nvCxnSpPr>
        <p:spPr>
          <a:xfrm flipV="1">
            <a:off x="8126356" y="5029201"/>
            <a:ext cx="1585878" cy="901336"/>
          </a:xfrm>
          <a:prstGeom prst="straightConnector1">
            <a:avLst/>
          </a:prstGeom>
          <a:ln w="76200">
            <a:solidFill>
              <a:srgbClr val="FF6600"/>
            </a:solidFill>
            <a:tailEnd type="arrow"/>
          </a:ln>
          <a:effectLst>
            <a:glow rad="228600">
              <a:schemeClr val="accent3">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69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3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75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75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50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25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75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1000" fill="hold"/>
                                        <p:tgtEl>
                                          <p:spTgt spid="6"/>
                                        </p:tgtEl>
                                        <p:attrNameLst>
                                          <p:attrName>ppt_w</p:attrName>
                                        </p:attrNameLst>
                                      </p:cBhvr>
                                      <p:tavLst>
                                        <p:tav tm="0">
                                          <p:val>
                                            <p:fltVal val="0"/>
                                          </p:val>
                                        </p:tav>
                                        <p:tav tm="100000">
                                          <p:val>
                                            <p:strVal val="#ppt_w"/>
                                          </p:val>
                                        </p:tav>
                                      </p:tavLst>
                                    </p:anim>
                                    <p:anim calcmode="lin" valueType="num">
                                      <p:cBhvr>
                                        <p:cTn id="87" dur="1000" fill="hold"/>
                                        <p:tgtEl>
                                          <p:spTgt spid="6"/>
                                        </p:tgtEl>
                                        <p:attrNameLst>
                                          <p:attrName>ppt_h</p:attrName>
                                        </p:attrNameLst>
                                      </p:cBhvr>
                                      <p:tavLst>
                                        <p:tav tm="0">
                                          <p:val>
                                            <p:fltVal val="0"/>
                                          </p:val>
                                        </p:tav>
                                        <p:tav tm="100000">
                                          <p:val>
                                            <p:strVal val="#ppt_h"/>
                                          </p:val>
                                        </p:tav>
                                      </p:tavLst>
                                    </p:anim>
                                    <p:anim calcmode="lin" valueType="num">
                                      <p:cBhvr>
                                        <p:cTn id="88" dur="1000" fill="hold"/>
                                        <p:tgtEl>
                                          <p:spTgt spid="6"/>
                                        </p:tgtEl>
                                        <p:attrNameLst>
                                          <p:attrName>style.rotation</p:attrName>
                                        </p:attrNameLst>
                                      </p:cBhvr>
                                      <p:tavLst>
                                        <p:tav tm="0">
                                          <p:val>
                                            <p:fltVal val="90"/>
                                          </p:val>
                                        </p:tav>
                                        <p:tav tm="100000">
                                          <p:val>
                                            <p:fltVal val="0"/>
                                          </p:val>
                                        </p:tav>
                                      </p:tavLst>
                                    </p:anim>
                                    <p:animEffect transition="in" filter="fade">
                                      <p:cBhvr>
                                        <p:cTn id="89" dur="1000"/>
                                        <p:tgtEl>
                                          <p:spTgt spid="6"/>
                                        </p:tgtEl>
                                      </p:cBhvr>
                                    </p:animEffect>
                                  </p:childTnLst>
                                </p:cTn>
                              </p:par>
                              <p:par>
                                <p:cTn id="90" presetID="42" presetClass="entr" presetSubtype="0" fill="hold" nodeType="withEffect">
                                  <p:stCondLst>
                                    <p:cond delay="125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29000">
              <a:srgbClr val="CC00FF"/>
            </a:gs>
            <a:gs pos="75000">
              <a:srgbClr val="00FF00">
                <a:alpha val="65000"/>
              </a:srgbClr>
            </a:gs>
            <a:gs pos="95000">
              <a:srgbClr val="90F1FE"/>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0538" y="189747"/>
            <a:ext cx="9151320" cy="675706"/>
          </a:xfrm>
          <a:gradFill>
            <a:gsLst>
              <a:gs pos="4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57150">
            <a:solidFill>
              <a:schemeClr val="accent1"/>
            </a:solidFill>
          </a:ln>
          <a:scene3d>
            <a:camera prst="orthographicFront"/>
            <a:lightRig rig="threePt" dir="t"/>
          </a:scene3d>
          <a:sp3d>
            <a:bevelT/>
          </a:sp3d>
        </p:spPr>
        <p:txBody>
          <a:bodyPr>
            <a:normAutofit fontScale="90000"/>
            <a:sp3d extrusionH="57150">
              <a:bevelT w="38100" h="38100" prst="angle"/>
            </a:sp3d>
          </a:bodyPr>
          <a:lstStyle/>
          <a:p>
            <a:pPr algn="ctr"/>
            <a:r>
              <a:rPr lang="en-US" b="1" dirty="0" smtClean="0">
                <a:solidFill>
                  <a:schemeClr val="accent1">
                    <a:lumMod val="75000"/>
                  </a:schemeClr>
                </a:solidFill>
                <a:latin typeface="Comic Sans MS" panose="030F0702030302020204" pitchFamily="66" charset="0"/>
              </a:rPr>
              <a:t>1</a:t>
            </a:r>
            <a:r>
              <a:rPr lang="en-US" b="1" baseline="30000" dirty="0" smtClean="0">
                <a:solidFill>
                  <a:schemeClr val="accent1">
                    <a:lumMod val="75000"/>
                  </a:schemeClr>
                </a:solidFill>
                <a:latin typeface="Comic Sans MS" panose="030F0702030302020204" pitchFamily="66" charset="0"/>
              </a:rPr>
              <a:t>ST</a:t>
            </a:r>
            <a:r>
              <a:rPr lang="en-US" b="1" dirty="0" smtClean="0">
                <a:solidFill>
                  <a:schemeClr val="accent1">
                    <a:lumMod val="75000"/>
                  </a:schemeClr>
                </a:solidFill>
                <a:latin typeface="Comic Sans MS" panose="030F0702030302020204" pitchFamily="66" charset="0"/>
              </a:rPr>
              <a:t>  Focal point  (</a:t>
            </a:r>
            <a:r>
              <a:rPr lang="en-US" b="1" cap="none" dirty="0" err="1" smtClean="0">
                <a:solidFill>
                  <a:schemeClr val="accent1">
                    <a:lumMod val="75000"/>
                  </a:schemeClr>
                </a:solidFill>
                <a:latin typeface="Comic Sans MS" panose="030F0702030302020204" pitchFamily="66" charset="0"/>
              </a:rPr>
              <a:t>con’t</a:t>
            </a:r>
            <a:r>
              <a:rPr lang="en-US" b="1" dirty="0" smtClean="0">
                <a:solidFill>
                  <a:schemeClr val="accent1">
                    <a:lumMod val="75000"/>
                  </a:schemeClr>
                </a:solidFill>
                <a:latin typeface="Comic Sans MS" panose="030F0702030302020204" pitchFamily="66" charset="0"/>
              </a:rPr>
              <a:t>)!</a:t>
            </a:r>
            <a:endParaRPr lang="en-US" b="1"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27463" y="1117599"/>
            <a:ext cx="10933611" cy="5603875"/>
          </a:xfrm>
        </p:spPr>
        <p:txBody>
          <a:bodyPr>
            <a:normAutofit lnSpcReduction="10000"/>
            <a:scene3d>
              <a:camera prst="orthographicFront"/>
              <a:lightRig rig="threePt" dir="t"/>
            </a:scene3d>
            <a:sp3d extrusionH="57150">
              <a:bevelT w="38100" h="38100"/>
            </a:sp3d>
          </a:bodyPr>
          <a:lstStyle/>
          <a:p>
            <a:r>
              <a:rPr lang="en-US" sz="3200" dirty="0" smtClean="0">
                <a:solidFill>
                  <a:schemeClr val="tx1"/>
                </a:solidFill>
              </a:rPr>
              <a:t>The weekly 7 cycle count was not reset in this account by either David, Jonathan, Saul or </a:t>
            </a:r>
            <a:r>
              <a:rPr lang="en-US" sz="3200" b="1" dirty="0" err="1" smtClean="0">
                <a:solidFill>
                  <a:srgbClr val="FF6600"/>
                </a:solidFill>
              </a:rPr>
              <a:t>Ahimelek</a:t>
            </a:r>
            <a:r>
              <a:rPr lang="en-US" sz="3200" b="1" dirty="0" smtClean="0">
                <a:solidFill>
                  <a:srgbClr val="FF6600"/>
                </a:solidFill>
              </a:rPr>
              <a:t> </a:t>
            </a:r>
            <a:r>
              <a:rPr lang="en-US" sz="3200" dirty="0" smtClean="0">
                <a:solidFill>
                  <a:schemeClr val="tx1"/>
                </a:solidFill>
              </a:rPr>
              <a:t>the </a:t>
            </a:r>
            <a:r>
              <a:rPr lang="en-US" sz="3200" b="1" dirty="0" smtClean="0">
                <a:solidFill>
                  <a:srgbClr val="FF6600"/>
                </a:solidFill>
              </a:rPr>
              <a:t>High Priest! </a:t>
            </a:r>
          </a:p>
          <a:p>
            <a:r>
              <a:rPr lang="en-US" sz="3200" dirty="0" smtClean="0">
                <a:solidFill>
                  <a:schemeClr val="tx1"/>
                </a:solidFill>
              </a:rPr>
              <a:t>David’s week, in this instance, started in the</a:t>
            </a:r>
          </a:p>
          <a:p>
            <a:r>
              <a:rPr lang="en-US" sz="3200" dirty="0" smtClean="0">
                <a:solidFill>
                  <a:schemeClr val="tx1"/>
                </a:solidFill>
              </a:rPr>
              <a:t>Creation’s 7 cycles that form a week are a continuous, repetitive cycle operating in a unique manner </a:t>
            </a:r>
            <a:br>
              <a:rPr lang="en-US" sz="3200" dirty="0" smtClean="0">
                <a:solidFill>
                  <a:schemeClr val="tx1"/>
                </a:solidFill>
              </a:rPr>
            </a:br>
            <a:r>
              <a:rPr lang="en-US" sz="3200" dirty="0" smtClean="0">
                <a:solidFill>
                  <a:schemeClr val="tx1"/>
                </a:solidFill>
              </a:rPr>
              <a:t>			</a:t>
            </a:r>
            <a:r>
              <a:rPr lang="en-US" sz="3200" b="1" dirty="0" smtClean="0">
                <a:solidFill>
                  <a:schemeClr val="tx1"/>
                </a:solidFill>
                <a:effectLst>
                  <a:glow rad="127000">
                    <a:srgbClr val="00FF00"/>
                  </a:glow>
                </a:effectLst>
              </a:rPr>
              <a:t>separate unto its own accord. </a:t>
            </a:r>
          </a:p>
          <a:p>
            <a:r>
              <a:rPr lang="en-US" sz="3200" b="1" dirty="0" smtClean="0">
                <a:ln>
                  <a:solidFill>
                    <a:sysClr val="windowText" lastClr="000000"/>
                  </a:solidFill>
                </a:ln>
                <a:solidFill>
                  <a:srgbClr val="00B0F0"/>
                </a:solidFill>
                <a:effectLst>
                  <a:glow rad="127000">
                    <a:srgbClr val="FFFF00"/>
                  </a:glow>
                </a:effectLst>
              </a:rPr>
              <a:t>Neither the </a:t>
            </a:r>
            <a:r>
              <a:rPr lang="en-US" sz="3200" b="1" dirty="0">
                <a:ln>
                  <a:solidFill>
                    <a:sysClr val="windowText" lastClr="000000"/>
                  </a:solidFill>
                </a:ln>
                <a:solidFill>
                  <a:srgbClr val="00B0F0"/>
                </a:solidFill>
                <a:effectLst>
                  <a:glow rad="127000">
                    <a:srgbClr val="FFFF00"/>
                  </a:glow>
                </a:effectLst>
              </a:rPr>
              <a:t>moon,  nor the priestly duty cycles in the </a:t>
            </a:r>
            <a:r>
              <a:rPr lang="en-US" sz="3200" b="1" dirty="0" smtClean="0">
                <a:ln>
                  <a:solidFill>
                    <a:sysClr val="windowText" lastClr="000000"/>
                  </a:solidFill>
                </a:ln>
                <a:solidFill>
                  <a:srgbClr val="00B0F0"/>
                </a:solidFill>
                <a:effectLst>
                  <a:glow rad="127000">
                    <a:srgbClr val="FFFF00"/>
                  </a:glow>
                </a:effectLst>
              </a:rPr>
              <a:t>Tabernacle have a controlling </a:t>
            </a:r>
            <a:r>
              <a:rPr lang="en-US" sz="3200" b="1" dirty="0">
                <a:ln>
                  <a:solidFill>
                    <a:sysClr val="windowText" lastClr="000000"/>
                  </a:solidFill>
                </a:ln>
                <a:solidFill>
                  <a:srgbClr val="00B0F0"/>
                </a:solidFill>
                <a:effectLst>
                  <a:glow rad="127000">
                    <a:srgbClr val="FFFF00"/>
                  </a:glow>
                </a:effectLst>
              </a:rPr>
              <a:t>connection </a:t>
            </a:r>
            <a:r>
              <a:rPr lang="en-US" sz="3200" b="1" dirty="0" smtClean="0">
                <a:ln>
                  <a:solidFill>
                    <a:sysClr val="windowText" lastClr="000000"/>
                  </a:solidFill>
                </a:ln>
                <a:solidFill>
                  <a:srgbClr val="00B0F0"/>
                </a:solidFill>
                <a:effectLst>
                  <a:glow rad="127000">
                    <a:srgbClr val="FFFF00"/>
                  </a:glow>
                </a:effectLst>
              </a:rPr>
              <a:t>to </a:t>
            </a:r>
            <a:r>
              <a:rPr lang="en-US" sz="3200" b="1" dirty="0" smtClean="0">
                <a:ln>
                  <a:solidFill>
                    <a:sysClr val="windowText" lastClr="000000"/>
                  </a:solidFill>
                </a:ln>
                <a:solidFill>
                  <a:srgbClr val="0000CC"/>
                </a:solidFill>
                <a:effectLst>
                  <a:glow rad="127000">
                    <a:srgbClr val="FFFF00"/>
                  </a:glow>
                </a:effectLst>
              </a:rPr>
              <a:t>Yahuah’s</a:t>
            </a:r>
            <a:r>
              <a:rPr lang="en-US" sz="3200" b="1" dirty="0" smtClean="0">
                <a:ln>
                  <a:solidFill>
                    <a:sysClr val="windowText" lastClr="000000"/>
                  </a:solidFill>
                </a:ln>
                <a:solidFill>
                  <a:srgbClr val="00B0F0"/>
                </a:solidFill>
                <a:effectLst>
                  <a:glow rad="127000">
                    <a:srgbClr val="FFFF00"/>
                  </a:glow>
                </a:effectLst>
              </a:rPr>
              <a:t>  Creation Week of 7 cycles.</a:t>
            </a:r>
          </a:p>
          <a:p>
            <a:r>
              <a:rPr lang="en-US" sz="3200" dirty="0" smtClean="0">
                <a:solidFill>
                  <a:schemeClr val="tx1"/>
                </a:solidFill>
              </a:rPr>
              <a:t>What</a:t>
            </a:r>
            <a:r>
              <a:rPr lang="en-US" sz="3200" dirty="0" smtClean="0">
                <a:solidFill>
                  <a:srgbClr val="0000CC"/>
                </a:solidFill>
              </a:rPr>
              <a:t> </a:t>
            </a:r>
            <a:r>
              <a:rPr lang="en-US" sz="3200" b="1" dirty="0" smtClean="0">
                <a:solidFill>
                  <a:srgbClr val="0000CC"/>
                </a:solidFill>
              </a:rPr>
              <a:t>Yahusha</a:t>
            </a:r>
            <a:r>
              <a:rPr lang="en-US" sz="3200" dirty="0" smtClean="0">
                <a:solidFill>
                  <a:srgbClr val="0000CC"/>
                </a:solidFill>
              </a:rPr>
              <a:t> </a:t>
            </a:r>
            <a:r>
              <a:rPr lang="en-US" sz="3200" dirty="0" smtClean="0">
                <a:solidFill>
                  <a:schemeClr val="tx1"/>
                </a:solidFill>
              </a:rPr>
              <a:t>set into motion at Creation will never cease.</a:t>
            </a:r>
          </a:p>
        </p:txBody>
      </p:sp>
      <p:sp>
        <p:nvSpPr>
          <p:cNvPr id="4" name="Slide Number Placeholder 3"/>
          <p:cNvSpPr>
            <a:spLocks noGrp="1"/>
          </p:cNvSpPr>
          <p:nvPr>
            <p:ph type="sldNum" sz="quarter" idx="12"/>
          </p:nvPr>
        </p:nvSpPr>
        <p:spPr>
          <a:xfrm>
            <a:off x="9041675" y="6463815"/>
            <a:ext cx="2819399" cy="345796"/>
          </a:xfrm>
        </p:spPr>
        <p:txBody>
          <a:bodyPr/>
          <a:lstStyle/>
          <a:p>
            <a:fld id="{71766878-3199-4EAB-94E7-2D6D11070E14}" type="slidenum">
              <a:rPr lang="en-US" b="1" smtClean="0">
                <a:solidFill>
                  <a:schemeClr val="tx1"/>
                </a:solidFill>
              </a:rPr>
              <a:t>80</a:t>
            </a:fld>
            <a:endParaRPr lang="en-US" b="1" dirty="0">
              <a:solidFill>
                <a:schemeClr val="tx1"/>
              </a:solidFill>
            </a:endParaRPr>
          </a:p>
        </p:txBody>
      </p:sp>
      <p:sp>
        <p:nvSpPr>
          <p:cNvPr id="5" name="Rectangle 4"/>
          <p:cNvSpPr/>
          <p:nvPr/>
        </p:nvSpPr>
        <p:spPr>
          <a:xfrm>
            <a:off x="8473439" y="2131144"/>
            <a:ext cx="2880359" cy="690716"/>
          </a:xfrm>
          <a:prstGeom prst="rect">
            <a:avLst/>
          </a:prstGeom>
          <a:gradFill>
            <a:gsLst>
              <a:gs pos="18000">
                <a:srgbClr val="FFFF00"/>
              </a:gs>
              <a:gs pos="74000">
                <a:srgbClr val="00B0F0"/>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rPr>
              <a:t>previous month!</a:t>
            </a:r>
            <a:endParaRPr lang="en-US" dirty="0"/>
          </a:p>
        </p:txBody>
      </p:sp>
    </p:spTree>
    <p:extLst>
      <p:ext uri="{BB962C8B-B14F-4D97-AF65-F5344CB8AC3E}">
        <p14:creationId xmlns:p14="http://schemas.microsoft.com/office/powerpoint/2010/main" val="3043877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29000">
              <a:srgbClr val="CC00FF"/>
            </a:gs>
            <a:gs pos="75000">
              <a:srgbClr val="00FF00">
                <a:alpha val="65000"/>
              </a:srgbClr>
            </a:gs>
            <a:gs pos="95000">
              <a:srgbClr val="90F1FE"/>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6735" y="97027"/>
            <a:ext cx="9775065" cy="675706"/>
          </a:xfrm>
          <a:gradFill flip="none" rotWithShape="1">
            <a:gsLst>
              <a:gs pos="44000">
                <a:srgbClr val="FFFF00"/>
              </a:gs>
              <a:gs pos="74000">
                <a:srgbClr val="CC00FF">
                  <a:alpha val="33000"/>
                  <a:lumMod val="83000"/>
                  <a:lumOff val="17000"/>
                </a:srgbClr>
              </a:gs>
            </a:gsLst>
            <a:lin ang="5400000" scaled="0"/>
            <a:tileRect/>
          </a:gradFill>
          <a:ln w="57150">
            <a:solidFill>
              <a:schemeClr val="accent1"/>
            </a:solidFill>
          </a:ln>
          <a:scene3d>
            <a:camera prst="orthographicFront"/>
            <a:lightRig rig="threePt" dir="t"/>
          </a:scene3d>
          <a:sp3d>
            <a:bevelT w="152400" h="50800" prst="softRound"/>
          </a:sp3d>
        </p:spPr>
        <p:txBody>
          <a:bodyPr>
            <a:normAutofit fontScale="90000"/>
            <a:sp3d extrusionH="57150">
              <a:bevelT w="38100" h="38100" prst="angle"/>
            </a:sp3d>
          </a:bodyPr>
          <a:lstStyle/>
          <a:p>
            <a:pPr algn="ctr"/>
            <a:r>
              <a:rPr lang="en-US" b="1" dirty="0" smtClean="0">
                <a:solidFill>
                  <a:schemeClr val="accent1">
                    <a:lumMod val="75000"/>
                  </a:schemeClr>
                </a:solidFill>
                <a:latin typeface="Comic Sans MS" panose="030F0702030302020204" pitchFamily="66" charset="0"/>
              </a:rPr>
              <a:t>appropriate  questions! </a:t>
            </a:r>
            <a:endParaRPr lang="en-US" b="1"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27463" y="772733"/>
            <a:ext cx="10933611" cy="5948742"/>
          </a:xfrm>
        </p:spPr>
        <p:txBody>
          <a:bodyPr anchor="ctr">
            <a:normAutofit fontScale="85000" lnSpcReduction="20000"/>
            <a:scene3d>
              <a:camera prst="orthographicFront"/>
              <a:lightRig rig="threePt" dir="t"/>
            </a:scene3d>
            <a:sp3d extrusionH="57150">
              <a:bevelT w="38100" h="38100"/>
            </a:sp3d>
          </a:bodyPr>
          <a:lstStyle/>
          <a:p>
            <a:pPr marL="0" indent="0">
              <a:lnSpc>
                <a:spcPct val="150000"/>
              </a:lnSpc>
              <a:buNone/>
            </a:pPr>
            <a:r>
              <a:rPr lang="en-US" sz="3200" dirty="0" smtClean="0">
                <a:solidFill>
                  <a:schemeClr val="tx1"/>
                </a:solidFill>
              </a:rPr>
              <a:t> In this example taken from </a:t>
            </a:r>
            <a:r>
              <a:rPr lang="en-US" sz="3200" dirty="0" smtClean="0">
                <a:solidFill>
                  <a:srgbClr val="CC0099"/>
                </a:solidFill>
              </a:rPr>
              <a:t>1 Sam 20, </a:t>
            </a:r>
            <a:r>
              <a:rPr lang="en-US" sz="3200" dirty="0" smtClean="0">
                <a:solidFill>
                  <a:schemeClr val="tx1"/>
                </a:solidFill>
              </a:rPr>
              <a:t>the first cycle of the month was placed on the </a:t>
            </a:r>
            <a:r>
              <a:rPr lang="en-US" sz="3200" u="sng" dirty="0" smtClean="0">
                <a:solidFill>
                  <a:schemeClr val="tx1"/>
                </a:solidFill>
              </a:rPr>
              <a:t>second cycle of the 1</a:t>
            </a:r>
            <a:r>
              <a:rPr lang="en-US" sz="3200" u="sng" baseline="30000" dirty="0" smtClean="0">
                <a:solidFill>
                  <a:schemeClr val="tx1"/>
                </a:solidFill>
              </a:rPr>
              <a:t>st</a:t>
            </a:r>
            <a:r>
              <a:rPr lang="en-US" sz="3200" u="sng" dirty="0" smtClean="0">
                <a:solidFill>
                  <a:schemeClr val="tx1"/>
                </a:solidFill>
              </a:rPr>
              <a:t> week</a:t>
            </a:r>
            <a:r>
              <a:rPr lang="en-US" sz="3200" dirty="0" smtClean="0">
                <a:solidFill>
                  <a:schemeClr val="tx1"/>
                </a:solidFill>
              </a:rPr>
              <a:t> - (Monday/pagan terms.)</a:t>
            </a:r>
          </a:p>
          <a:p>
            <a:pPr marL="0" indent="0">
              <a:lnSpc>
                <a:spcPct val="150000"/>
              </a:lnSpc>
              <a:buNone/>
            </a:pPr>
            <a:r>
              <a:rPr lang="en-US" sz="3200" dirty="0" smtClean="0">
                <a:solidFill>
                  <a:schemeClr val="tx1"/>
                </a:solidFill>
              </a:rPr>
              <a:t>David,  Jonathan and Saul all lived out the </a:t>
            </a:r>
            <a:r>
              <a:rPr lang="en-US" sz="3200" b="1" dirty="0" smtClean="0">
                <a:solidFill>
                  <a:schemeClr val="tx1"/>
                </a:solidFill>
                <a:effectLst>
                  <a:glow rad="127000">
                    <a:srgbClr val="90F1FE"/>
                  </a:glow>
                </a:effectLst>
              </a:rPr>
              <a:t>Covenant Calendar </a:t>
            </a:r>
            <a:r>
              <a:rPr lang="en-US" sz="3200" dirty="0" smtClean="0">
                <a:solidFill>
                  <a:schemeClr val="tx1"/>
                </a:solidFill>
              </a:rPr>
              <a:t>as seen throughout the Torah, the Prophets and the Messianic Testament.</a:t>
            </a:r>
          </a:p>
          <a:p>
            <a:pPr marL="0" indent="0">
              <a:lnSpc>
                <a:spcPct val="150000"/>
              </a:lnSpc>
              <a:buNone/>
            </a:pPr>
            <a:r>
              <a:rPr lang="en-US" sz="3200" dirty="0" smtClean="0">
                <a:solidFill>
                  <a:schemeClr val="tx1"/>
                </a:solidFill>
              </a:rPr>
              <a:t>How is it that </a:t>
            </a:r>
            <a:r>
              <a:rPr lang="en-US" sz="3200" b="1" dirty="0" smtClean="0">
                <a:solidFill>
                  <a:srgbClr val="00FF00"/>
                </a:solidFill>
              </a:rPr>
              <a:t>proponents</a:t>
            </a:r>
            <a:r>
              <a:rPr lang="en-US" sz="3200" dirty="0" smtClean="0">
                <a:solidFill>
                  <a:schemeClr val="tx1"/>
                </a:solidFill>
              </a:rPr>
              <a:t> of the lunar Sabbath, and the perceived priestly course calendar with the same dates, can claim that -</a:t>
            </a:r>
          </a:p>
          <a:p>
            <a:pPr marL="0" indent="0">
              <a:lnSpc>
                <a:spcPct val="150000"/>
              </a:lnSpc>
              <a:buNone/>
            </a:pPr>
            <a:r>
              <a:rPr lang="en-US" sz="3200" b="1" dirty="0" smtClean="0">
                <a:solidFill>
                  <a:srgbClr val="FF6600"/>
                </a:solidFill>
              </a:rPr>
              <a:t>1.  </a:t>
            </a:r>
            <a:r>
              <a:rPr lang="en-US" sz="3200" b="1" dirty="0" smtClean="0">
                <a:solidFill>
                  <a:srgbClr val="FFFF00"/>
                </a:solidFill>
              </a:rPr>
              <a:t>The first cycle of the month is separate from the weekly</a:t>
            </a:r>
            <a:br>
              <a:rPr lang="en-US" sz="3200" b="1" dirty="0" smtClean="0">
                <a:solidFill>
                  <a:srgbClr val="FFFF00"/>
                </a:solidFill>
              </a:rPr>
            </a:br>
            <a:r>
              <a:rPr lang="en-US" sz="3200" b="1" dirty="0" smtClean="0">
                <a:solidFill>
                  <a:srgbClr val="FFFF00"/>
                </a:solidFill>
              </a:rPr>
              <a:t>    count of 7?</a:t>
            </a:r>
            <a:endParaRPr lang="en-US" sz="3200" b="1" dirty="0">
              <a:solidFill>
                <a:srgbClr val="FFFF00"/>
              </a:solidFill>
            </a:endParaRPr>
          </a:p>
          <a:p>
            <a:pPr marL="0" indent="0">
              <a:lnSpc>
                <a:spcPct val="150000"/>
              </a:lnSpc>
              <a:buNone/>
            </a:pPr>
            <a:r>
              <a:rPr lang="en-US" sz="3200" b="1" dirty="0" smtClean="0">
                <a:solidFill>
                  <a:srgbClr val="FF6600"/>
                </a:solidFill>
              </a:rPr>
              <a:t>2.  </a:t>
            </a:r>
            <a:r>
              <a:rPr lang="en-US" sz="3200" b="1" dirty="0">
                <a:solidFill>
                  <a:srgbClr val="FFFF00"/>
                </a:solidFill>
              </a:rPr>
              <a:t>T</a:t>
            </a:r>
            <a:r>
              <a:rPr lang="en-US" sz="3200" b="1" dirty="0" smtClean="0">
                <a:solidFill>
                  <a:srgbClr val="FFFF00"/>
                </a:solidFill>
              </a:rPr>
              <a:t>he first Sabbath of the month must </a:t>
            </a:r>
            <a:r>
              <a:rPr lang="en-US" sz="3200" b="1" u="sng" dirty="0" smtClean="0">
                <a:solidFill>
                  <a:srgbClr val="FFFF00"/>
                </a:solidFill>
              </a:rPr>
              <a:t>always</a:t>
            </a:r>
            <a:r>
              <a:rPr lang="en-US" sz="3200" b="1" dirty="0" smtClean="0">
                <a:solidFill>
                  <a:srgbClr val="FFFF00"/>
                </a:solidFill>
              </a:rPr>
              <a:t> land on the</a:t>
            </a:r>
            <a:br>
              <a:rPr lang="en-US" sz="3200" b="1" dirty="0" smtClean="0">
                <a:solidFill>
                  <a:srgbClr val="FFFF00"/>
                </a:solidFill>
              </a:rPr>
            </a:br>
            <a:r>
              <a:rPr lang="en-US" sz="3200" b="1" dirty="0" smtClean="0">
                <a:solidFill>
                  <a:srgbClr val="FFFF00"/>
                </a:solidFill>
              </a:rPr>
              <a:t>    8</a:t>
            </a:r>
            <a:r>
              <a:rPr lang="en-US" sz="3200" b="1" baseline="30000" dirty="0" smtClean="0">
                <a:solidFill>
                  <a:srgbClr val="FFFF00"/>
                </a:solidFill>
              </a:rPr>
              <a:t>th</a:t>
            </a:r>
            <a:r>
              <a:rPr lang="en-US" sz="3200" b="1" dirty="0" smtClean="0">
                <a:solidFill>
                  <a:srgbClr val="FFFF00"/>
                </a:solidFill>
              </a:rPr>
              <a:t> cycle of the month? </a:t>
            </a:r>
          </a:p>
        </p:txBody>
      </p:sp>
      <p:sp>
        <p:nvSpPr>
          <p:cNvPr id="4" name="Slide Number Placeholder 3"/>
          <p:cNvSpPr>
            <a:spLocks noGrp="1"/>
          </p:cNvSpPr>
          <p:nvPr>
            <p:ph type="sldNum" sz="quarter" idx="12"/>
          </p:nvPr>
        </p:nvSpPr>
        <p:spPr>
          <a:xfrm>
            <a:off x="9041675" y="6463815"/>
            <a:ext cx="2819399" cy="345796"/>
          </a:xfrm>
        </p:spPr>
        <p:txBody>
          <a:bodyPr/>
          <a:lstStyle/>
          <a:p>
            <a:fld id="{71766878-3199-4EAB-94E7-2D6D11070E14}" type="slidenum">
              <a:rPr lang="en-US" b="1" smtClean="0">
                <a:solidFill>
                  <a:schemeClr val="tx1"/>
                </a:solidFill>
              </a:rPr>
              <a:t>81</a:t>
            </a:fld>
            <a:endParaRPr lang="en-US" b="1" dirty="0">
              <a:solidFill>
                <a:schemeClr val="tx1"/>
              </a:solidFill>
            </a:endParaRPr>
          </a:p>
        </p:txBody>
      </p:sp>
      <p:sp>
        <p:nvSpPr>
          <p:cNvPr id="7" name="Rectangle 6"/>
          <p:cNvSpPr/>
          <p:nvPr/>
        </p:nvSpPr>
        <p:spPr>
          <a:xfrm>
            <a:off x="4629151" y="4943475"/>
            <a:ext cx="1435748" cy="614362"/>
          </a:xfrm>
          <a:prstGeom prst="rect">
            <a:avLst/>
          </a:prstGeom>
          <a:gradFill>
            <a:gsLst>
              <a:gs pos="29000">
                <a:srgbClr val="FFFF00"/>
              </a:gs>
              <a:gs pos="54000">
                <a:srgbClr val="00FF00">
                  <a:alpha val="65000"/>
                </a:srgbClr>
              </a:gs>
              <a:gs pos="82000">
                <a:srgbClr val="90F1FE"/>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omic Sans MS" panose="030F0702030302020204" pitchFamily="66" charset="0"/>
              </a:rPr>
              <a:t>OR -</a:t>
            </a:r>
            <a:endParaRPr lang="en-US" sz="3600" b="1" dirty="0">
              <a:solidFill>
                <a:schemeClr val="tx1"/>
              </a:solidFill>
              <a:latin typeface="Comic Sans MS" panose="030F0702030302020204" pitchFamily="66" charset="0"/>
            </a:endParaRPr>
          </a:p>
        </p:txBody>
      </p:sp>
      <p:sp>
        <p:nvSpPr>
          <p:cNvPr id="8" name="Oval 7"/>
          <p:cNvSpPr/>
          <p:nvPr/>
        </p:nvSpPr>
        <p:spPr>
          <a:xfrm>
            <a:off x="7400925" y="6050683"/>
            <a:ext cx="2471737" cy="714860"/>
          </a:xfrm>
          <a:prstGeom prst="ellipse">
            <a:avLst/>
          </a:prstGeom>
          <a:gradFill>
            <a:gsLst>
              <a:gs pos="53000">
                <a:srgbClr val="CC00FF"/>
              </a:gs>
              <a:gs pos="22000">
                <a:srgbClr val="FFFF00"/>
              </a:gs>
              <a:gs pos="85000">
                <a:srgbClr val="90F1FE"/>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How?</a:t>
            </a:r>
            <a:endParaRPr lang="en-US" sz="4400" dirty="0">
              <a:solidFill>
                <a:schemeClr val="tx1"/>
              </a:solidFill>
            </a:endParaRPr>
          </a:p>
        </p:txBody>
      </p:sp>
    </p:spTree>
    <p:extLst>
      <p:ext uri="{BB962C8B-B14F-4D97-AF65-F5344CB8AC3E}">
        <p14:creationId xmlns:p14="http://schemas.microsoft.com/office/powerpoint/2010/main" val="1042946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par>
                          <p:cTn id="42" fill="hold">
                            <p:stCondLst>
                              <p:cond delay="1000"/>
                            </p:stCondLst>
                            <p:childTnLst>
                              <p:par>
                                <p:cTn id="43" presetID="26" presetClass="entr" presetSubtype="0" fill="hold" nodeType="afterEffect">
                                  <p:stCondLst>
                                    <p:cond delay="50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80">
                                          <p:stCondLst>
                                            <p:cond delay="0"/>
                                          </p:stCondLst>
                                        </p:cTn>
                                        <p:tgtEl>
                                          <p:spTgt spid="3">
                                            <p:txEl>
                                              <p:pRg st="4" end="4"/>
                                            </p:txEl>
                                          </p:spTgt>
                                        </p:tgtEl>
                                      </p:cBhvr>
                                    </p:animEffect>
                                    <p:anim calcmode="lin" valueType="num">
                                      <p:cBhvr>
                                        <p:cTn id="4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4" end="4"/>
                                            </p:txEl>
                                          </p:spTgt>
                                        </p:tgtEl>
                                      </p:cBhvr>
                                      <p:to x="100000" y="60000"/>
                                    </p:animScale>
                                    <p:animScale>
                                      <p:cBhvr>
                                        <p:cTn id="52" dur="166" decel="50000">
                                          <p:stCondLst>
                                            <p:cond delay="676"/>
                                          </p:stCondLst>
                                        </p:cTn>
                                        <p:tgtEl>
                                          <p:spTgt spid="3">
                                            <p:txEl>
                                              <p:pRg st="4" end="4"/>
                                            </p:txEl>
                                          </p:spTgt>
                                        </p:tgtEl>
                                      </p:cBhvr>
                                      <p:to x="100000" y="100000"/>
                                    </p:animScale>
                                    <p:animScale>
                                      <p:cBhvr>
                                        <p:cTn id="53" dur="26">
                                          <p:stCondLst>
                                            <p:cond delay="1312"/>
                                          </p:stCondLst>
                                        </p:cTn>
                                        <p:tgtEl>
                                          <p:spTgt spid="3">
                                            <p:txEl>
                                              <p:pRg st="4" end="4"/>
                                            </p:txEl>
                                          </p:spTgt>
                                        </p:tgtEl>
                                      </p:cBhvr>
                                      <p:to x="100000" y="80000"/>
                                    </p:animScale>
                                    <p:animScale>
                                      <p:cBhvr>
                                        <p:cTn id="54" dur="166" decel="50000">
                                          <p:stCondLst>
                                            <p:cond delay="1338"/>
                                          </p:stCondLst>
                                        </p:cTn>
                                        <p:tgtEl>
                                          <p:spTgt spid="3">
                                            <p:txEl>
                                              <p:pRg st="4" end="4"/>
                                            </p:txEl>
                                          </p:spTgt>
                                        </p:tgtEl>
                                      </p:cBhvr>
                                      <p:to x="100000" y="100000"/>
                                    </p:animScale>
                                    <p:animScale>
                                      <p:cBhvr>
                                        <p:cTn id="55" dur="26">
                                          <p:stCondLst>
                                            <p:cond delay="1642"/>
                                          </p:stCondLst>
                                        </p:cTn>
                                        <p:tgtEl>
                                          <p:spTgt spid="3">
                                            <p:txEl>
                                              <p:pRg st="4" end="4"/>
                                            </p:txEl>
                                          </p:spTgt>
                                        </p:tgtEl>
                                      </p:cBhvr>
                                      <p:to x="100000" y="90000"/>
                                    </p:animScale>
                                    <p:animScale>
                                      <p:cBhvr>
                                        <p:cTn id="56" dur="166" decel="50000">
                                          <p:stCondLst>
                                            <p:cond delay="1668"/>
                                          </p:stCondLst>
                                        </p:cTn>
                                        <p:tgtEl>
                                          <p:spTgt spid="3">
                                            <p:txEl>
                                              <p:pRg st="4" end="4"/>
                                            </p:txEl>
                                          </p:spTgt>
                                        </p:tgtEl>
                                      </p:cBhvr>
                                      <p:to x="100000" y="100000"/>
                                    </p:animScale>
                                    <p:animScale>
                                      <p:cBhvr>
                                        <p:cTn id="57" dur="26">
                                          <p:stCondLst>
                                            <p:cond delay="1808"/>
                                          </p:stCondLst>
                                        </p:cTn>
                                        <p:tgtEl>
                                          <p:spTgt spid="3">
                                            <p:txEl>
                                              <p:pRg st="4" end="4"/>
                                            </p:txEl>
                                          </p:spTgt>
                                        </p:tgtEl>
                                      </p:cBhvr>
                                      <p:to x="100000" y="95000"/>
                                    </p:animScale>
                                    <p:animScale>
                                      <p:cBhvr>
                                        <p:cTn id="58" dur="166" decel="50000">
                                          <p:stCondLst>
                                            <p:cond delay="1834"/>
                                          </p:stCondLst>
                                        </p:cTn>
                                        <p:tgtEl>
                                          <p:spTgt spid="3">
                                            <p:txEl>
                                              <p:pRg st="4" end="4"/>
                                            </p:txEl>
                                          </p:spTgt>
                                        </p:tgtEl>
                                      </p:cBhvr>
                                      <p:to x="100000" y="100000"/>
                                    </p:animScale>
                                  </p:childTnLst>
                                </p:cTn>
                              </p:par>
                              <p:par>
                                <p:cTn id="59" presetID="26" presetClass="entr" presetSubtype="0" fill="hold" grpId="0" nodeType="withEffect">
                                  <p:stCondLst>
                                    <p:cond delay="325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29000">
              <a:srgbClr val="CC00FF"/>
            </a:gs>
            <a:gs pos="75000">
              <a:srgbClr val="00FF00">
                <a:alpha val="65000"/>
              </a:srgbClr>
            </a:gs>
            <a:gs pos="95000">
              <a:srgbClr val="90F1FE"/>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56" y="189747"/>
            <a:ext cx="11764884" cy="675706"/>
          </a:xfrm>
          <a:gradFill>
            <a:gsLst>
              <a:gs pos="4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57150">
            <a:solidFill>
              <a:schemeClr val="accent1"/>
            </a:solidFill>
          </a:ln>
          <a:scene3d>
            <a:camera prst="orthographicFront"/>
            <a:lightRig rig="threePt" dir="t"/>
          </a:scene3d>
          <a:sp3d>
            <a:bevelT prst="angle"/>
          </a:sp3d>
        </p:spPr>
        <p:txBody>
          <a:bodyPr>
            <a:normAutofit fontScale="90000"/>
            <a:sp3d extrusionH="57150">
              <a:bevelT w="38100" h="38100" prst="angle"/>
            </a:sp3d>
          </a:bodyPr>
          <a:lstStyle/>
          <a:p>
            <a:pPr algn="ctr"/>
            <a:r>
              <a:rPr lang="en-US" b="1" dirty="0" smtClean="0">
                <a:solidFill>
                  <a:schemeClr val="accent1">
                    <a:lumMod val="75000"/>
                  </a:schemeClr>
                </a:solidFill>
                <a:latin typeface="Comic Sans MS" panose="030F0702030302020204" pitchFamily="66" charset="0"/>
              </a:rPr>
              <a:t>2</a:t>
            </a:r>
            <a:r>
              <a:rPr lang="en-US" b="1" baseline="30000" dirty="0" smtClean="0">
                <a:solidFill>
                  <a:schemeClr val="accent1">
                    <a:lumMod val="75000"/>
                  </a:schemeClr>
                </a:solidFill>
                <a:latin typeface="Comic Sans MS" panose="030F0702030302020204" pitchFamily="66" charset="0"/>
              </a:rPr>
              <a:t>ND</a:t>
            </a:r>
            <a:r>
              <a:rPr lang="en-US" b="1" dirty="0" smtClean="0">
                <a:solidFill>
                  <a:schemeClr val="accent1">
                    <a:lumMod val="75000"/>
                  </a:schemeClr>
                </a:solidFill>
                <a:latin typeface="Comic Sans MS" panose="030F0702030302020204" pitchFamily="66" charset="0"/>
              </a:rPr>
              <a:t> Focal point of this study!</a:t>
            </a:r>
            <a:endParaRPr lang="en-US" b="1"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27463" y="1117599"/>
            <a:ext cx="10933611" cy="3236913"/>
          </a:xfrm>
        </p:spPr>
        <p:txBody>
          <a:bodyPr anchor="ctr">
            <a:normAutofit/>
            <a:scene3d>
              <a:camera prst="orthographicFront"/>
              <a:lightRig rig="threePt" dir="t"/>
            </a:scene3d>
            <a:sp3d extrusionH="57150">
              <a:bevelT h="25400" prst="softRound"/>
            </a:sp3d>
          </a:bodyPr>
          <a:lstStyle/>
          <a:p>
            <a:r>
              <a:rPr lang="en-US" sz="4400" dirty="0" smtClean="0">
                <a:solidFill>
                  <a:schemeClr val="tx1"/>
                </a:solidFill>
              </a:rPr>
              <a:t>The Enoch/</a:t>
            </a:r>
            <a:r>
              <a:rPr lang="en-US" sz="4400" dirty="0" err="1" smtClean="0">
                <a:solidFill>
                  <a:schemeClr val="tx1"/>
                </a:solidFill>
              </a:rPr>
              <a:t>Zadok</a:t>
            </a:r>
            <a:r>
              <a:rPr lang="en-US" sz="4400" dirty="0" smtClean="0">
                <a:solidFill>
                  <a:schemeClr val="tx1"/>
                </a:solidFill>
              </a:rPr>
              <a:t> Calendar claims there are </a:t>
            </a:r>
            <a:r>
              <a:rPr lang="en-US" sz="4400" b="1" dirty="0" smtClean="0">
                <a:ln>
                  <a:solidFill>
                    <a:srgbClr val="90F1FE"/>
                  </a:solidFill>
                </a:ln>
                <a:solidFill>
                  <a:srgbClr val="FF0000"/>
                </a:solidFill>
                <a:effectLst>
                  <a:glow rad="127000">
                    <a:srgbClr val="0000CC"/>
                  </a:glow>
                </a:effectLst>
              </a:rPr>
              <a:t>ZERO</a:t>
            </a:r>
            <a:r>
              <a:rPr lang="en-US" sz="4400" dirty="0" smtClean="0">
                <a:solidFill>
                  <a:schemeClr val="tx1"/>
                </a:solidFill>
              </a:rPr>
              <a:t> </a:t>
            </a:r>
            <a:r>
              <a:rPr lang="en-US" sz="4400" dirty="0">
                <a:solidFill>
                  <a:schemeClr val="tx1"/>
                </a:solidFill>
              </a:rPr>
              <a:t>S</a:t>
            </a:r>
            <a:r>
              <a:rPr lang="en-US" sz="4400" dirty="0" smtClean="0">
                <a:solidFill>
                  <a:schemeClr val="tx1"/>
                </a:solidFill>
              </a:rPr>
              <a:t>abbaths (of any kind) that land upon the 6</a:t>
            </a:r>
            <a:r>
              <a:rPr lang="en-US" sz="4400" baseline="30000" dirty="0" smtClean="0">
                <a:solidFill>
                  <a:schemeClr val="tx1"/>
                </a:solidFill>
              </a:rPr>
              <a:t>th</a:t>
            </a:r>
            <a:r>
              <a:rPr lang="en-US" sz="4400" dirty="0" smtClean="0">
                <a:solidFill>
                  <a:schemeClr val="tx1"/>
                </a:solidFill>
              </a:rPr>
              <a:t> cycle of any month in their calculated calendar!</a:t>
            </a:r>
          </a:p>
        </p:txBody>
      </p:sp>
      <p:sp>
        <p:nvSpPr>
          <p:cNvPr id="4" name="Slide Number Placeholder 3"/>
          <p:cNvSpPr>
            <a:spLocks noGrp="1"/>
          </p:cNvSpPr>
          <p:nvPr>
            <p:ph type="sldNum" sz="quarter" idx="12"/>
          </p:nvPr>
        </p:nvSpPr>
        <p:spPr>
          <a:xfrm>
            <a:off x="9041675" y="6463815"/>
            <a:ext cx="2819399" cy="345796"/>
          </a:xfrm>
        </p:spPr>
        <p:txBody>
          <a:bodyPr/>
          <a:lstStyle/>
          <a:p>
            <a:fld id="{71766878-3199-4EAB-94E7-2D6D11070E14}" type="slidenum">
              <a:rPr lang="en-US" b="1" smtClean="0">
                <a:solidFill>
                  <a:schemeClr val="tx1"/>
                </a:solidFill>
              </a:rPr>
              <a:t>82</a:t>
            </a:fld>
            <a:endParaRPr lang="en-US" b="1" dirty="0">
              <a:solidFill>
                <a:schemeClr val="tx1"/>
              </a:solidFill>
            </a:endParaRPr>
          </a:p>
        </p:txBody>
      </p:sp>
      <p:sp>
        <p:nvSpPr>
          <p:cNvPr id="9" name="Content Placeholder 2"/>
          <p:cNvSpPr txBox="1">
            <a:spLocks/>
          </p:cNvSpPr>
          <p:nvPr/>
        </p:nvSpPr>
        <p:spPr>
          <a:xfrm>
            <a:off x="965563" y="4397692"/>
            <a:ext cx="6792686" cy="1916747"/>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It’s time to check out </a:t>
            </a:r>
            <a:b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next slide -</a:t>
            </a:r>
          </a:p>
        </p:txBody>
      </p:sp>
      <p:pic>
        <p:nvPicPr>
          <p:cNvPr id="1030" name="Picture 6" descr="C:\Users\Rae\Desktop\Art New Grammar 101\white man clip art\3d white people\iStock_000013997777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31248" y="3523614"/>
            <a:ext cx="3272039" cy="2953385"/>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86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up)">
                                      <p:cBhvr>
                                        <p:cTn id="12" dur="1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22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1" y="6512204"/>
            <a:ext cx="2819399" cy="345796"/>
          </a:xfrm>
        </p:spPr>
        <p:txBody>
          <a:bodyPr/>
          <a:lstStyle/>
          <a:p>
            <a:fld id="{71766878-3199-4EAB-94E7-2D6D11070E14}" type="slidenum">
              <a:rPr lang="en-US" b="1" smtClean="0">
                <a:solidFill>
                  <a:schemeClr val="tx1"/>
                </a:solidFill>
              </a:rPr>
              <a:t>83</a:t>
            </a:fld>
            <a:endParaRPr lang="en-US" b="1" dirty="0">
              <a:solidFill>
                <a:schemeClr val="tx1"/>
              </a:solidFill>
            </a:endParaRPr>
          </a:p>
        </p:txBody>
      </p:sp>
      <p:pic>
        <p:nvPicPr>
          <p:cNvPr id="1026" name="Picture 2" descr="C:\Users\Rae\Desktop\Enoch chart time 41 18 min edi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502" y="163204"/>
            <a:ext cx="8568404" cy="6532236"/>
          </a:xfrm>
          <a:prstGeom prst="rect">
            <a:avLst/>
          </a:prstGeom>
          <a:noFill/>
          <a:ln w="57150">
            <a:solidFill>
              <a:srgbClr val="00206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89012" y="1371600"/>
            <a:ext cx="5193462" cy="841454"/>
          </a:xfrm>
          <a:prstGeom prst="rect">
            <a:avLst/>
          </a:prstGeom>
          <a:solidFill>
            <a:srgbClr val="000000"/>
          </a:solidFill>
          <a:ln w="76200" cap="flat" cmpd="sng" algn="ctr">
            <a:solidFill>
              <a:srgbClr val="FFC000"/>
            </a:solidFill>
            <a:prstDash val="solid"/>
            <a:miter lim="800000"/>
          </a:ln>
          <a:effectLst>
            <a:outerShdw blurRad="50800" dist="38100" dir="13500000" algn="br" rotWithShape="0">
              <a:prstClr val="black">
                <a:alpha val="40000"/>
              </a:prstClr>
            </a:outerShdw>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ln>
                  <a:solidFill>
                    <a:sysClr val="windowText" lastClr="000000"/>
                  </a:solidFill>
                </a:ln>
                <a:solidFill>
                  <a:srgbClr val="FF3300"/>
                </a:solidFill>
                <a:effectLst>
                  <a:glow rad="127000">
                    <a:srgbClr val="FFFF00"/>
                  </a:glow>
                </a:effectLst>
                <a:latin typeface="Euphemia"/>
              </a:rPr>
              <a:t>Enoch has no Sabbaths on the </a:t>
            </a:r>
            <a:br>
              <a:rPr lang="en-US" sz="2400" b="1" kern="0" dirty="0" smtClean="0">
                <a:ln>
                  <a:solidFill>
                    <a:sysClr val="windowText" lastClr="000000"/>
                  </a:solidFill>
                </a:ln>
                <a:solidFill>
                  <a:srgbClr val="FF3300"/>
                </a:solidFill>
                <a:effectLst>
                  <a:glow rad="127000">
                    <a:srgbClr val="FFFF00"/>
                  </a:glow>
                </a:effectLst>
                <a:latin typeface="Euphemia"/>
              </a:rPr>
            </a:br>
            <a:r>
              <a:rPr lang="en-US" sz="2400" b="1" kern="0" dirty="0" smtClean="0">
                <a:ln>
                  <a:solidFill>
                    <a:sysClr val="windowText" lastClr="000000"/>
                  </a:solidFill>
                </a:ln>
                <a:solidFill>
                  <a:srgbClr val="FF3300"/>
                </a:solidFill>
                <a:effectLst>
                  <a:glow rad="127000">
                    <a:srgbClr val="FFFF00"/>
                  </a:glow>
                </a:effectLst>
                <a:latin typeface="Euphemia"/>
              </a:rPr>
              <a:t>6</a:t>
            </a:r>
            <a:r>
              <a:rPr lang="en-US" sz="2400" b="1" kern="0" baseline="30000" dirty="0" smtClean="0">
                <a:ln>
                  <a:solidFill>
                    <a:sysClr val="windowText" lastClr="000000"/>
                  </a:solidFill>
                </a:ln>
                <a:solidFill>
                  <a:srgbClr val="FF3300"/>
                </a:solidFill>
                <a:effectLst>
                  <a:glow rad="127000">
                    <a:srgbClr val="FFFF00"/>
                  </a:glow>
                </a:effectLst>
                <a:latin typeface="Euphemia"/>
              </a:rPr>
              <a:t>th</a:t>
            </a:r>
            <a:r>
              <a:rPr lang="en-US" sz="2400" b="1" kern="0" dirty="0" smtClean="0">
                <a:ln>
                  <a:solidFill>
                    <a:sysClr val="windowText" lastClr="000000"/>
                  </a:solidFill>
                </a:ln>
                <a:solidFill>
                  <a:srgbClr val="FF3300"/>
                </a:solidFill>
                <a:effectLst>
                  <a:glow rad="127000">
                    <a:srgbClr val="FFFF00"/>
                  </a:glow>
                </a:effectLst>
                <a:latin typeface="Euphemia"/>
              </a:rPr>
              <a:t> date of any month!</a:t>
            </a:r>
            <a:endParaRPr kumimoji="0" lang="en-CA" sz="2400" b="1" i="0" u="none" strike="noStrike" kern="0" cap="none" spc="0" normalizeH="0" baseline="0" noProof="0" dirty="0">
              <a:ln>
                <a:solidFill>
                  <a:sysClr val="windowText" lastClr="000000"/>
                </a:solidFill>
              </a:ln>
              <a:solidFill>
                <a:srgbClr val="FF3300"/>
              </a:solidFill>
              <a:effectLst>
                <a:glow rad="127000">
                  <a:srgbClr val="FFFF00"/>
                </a:glow>
              </a:effectLst>
              <a:uLnTx/>
              <a:uFillTx/>
              <a:latin typeface="Euphemia"/>
            </a:endParaRPr>
          </a:p>
        </p:txBody>
      </p:sp>
      <p:sp>
        <p:nvSpPr>
          <p:cNvPr id="14" name="Oval 13"/>
          <p:cNvSpPr/>
          <p:nvPr/>
        </p:nvSpPr>
        <p:spPr>
          <a:xfrm>
            <a:off x="3962076" y="5144264"/>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9" name="Oval 8"/>
          <p:cNvSpPr/>
          <p:nvPr/>
        </p:nvSpPr>
        <p:spPr>
          <a:xfrm>
            <a:off x="10005578" y="5144264"/>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0" name="Oval 9"/>
          <p:cNvSpPr/>
          <p:nvPr/>
        </p:nvSpPr>
        <p:spPr>
          <a:xfrm>
            <a:off x="8037651" y="5144264"/>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1" name="Oval 10"/>
          <p:cNvSpPr/>
          <p:nvPr/>
        </p:nvSpPr>
        <p:spPr>
          <a:xfrm>
            <a:off x="6050536" y="5144264"/>
            <a:ext cx="914400" cy="914400"/>
          </a:xfrm>
          <a:prstGeom prst="ellipse">
            <a:avLst/>
          </a:prstGeom>
          <a:solidFill>
            <a:schemeClr val="bg2">
              <a:lumMod val="75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latin typeface="Comic Sans MS" pitchFamily="66" charset="0"/>
              </a:rPr>
              <a:t>6?</a:t>
            </a:r>
            <a:endParaRPr lang="en-CA" sz="2800" b="1" dirty="0">
              <a:solidFill>
                <a:srgbClr val="CC0099"/>
              </a:solidFill>
              <a:latin typeface="Comic Sans MS" pitchFamily="66" charset="0"/>
            </a:endParaRPr>
          </a:p>
        </p:txBody>
      </p:sp>
      <p:sp>
        <p:nvSpPr>
          <p:cNvPr id="12" name="Rectangle 11"/>
          <p:cNvSpPr/>
          <p:nvPr/>
        </p:nvSpPr>
        <p:spPr>
          <a:xfrm>
            <a:off x="739740" y="852695"/>
            <a:ext cx="2375914" cy="3187294"/>
          </a:xfrm>
          <a:prstGeom prst="rect">
            <a:avLst/>
          </a:prstGeom>
          <a:solidFill>
            <a:srgbClr val="000000"/>
          </a:solidFill>
          <a:ln w="76200" cap="flat" cmpd="sng" algn="ctr">
            <a:solidFill>
              <a:srgbClr val="FFC000"/>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a:solidFill>
                    <a:sysClr val="windowText" lastClr="000000"/>
                  </a:solidFill>
                </a:ln>
                <a:solidFill>
                  <a:srgbClr val="FF3300"/>
                </a:solidFill>
                <a:effectLst>
                  <a:glow rad="127000">
                    <a:srgbClr val="FFFF00"/>
                  </a:glow>
                </a:effectLst>
                <a:latin typeface="Euphemia"/>
              </a:rPr>
              <a:t>Enoch should read </a:t>
            </a:r>
            <a:br>
              <a:rPr lang="en-US" sz="3200" b="1" kern="0" dirty="0" smtClean="0">
                <a:ln>
                  <a:solidFill>
                    <a:sysClr val="windowText" lastClr="000000"/>
                  </a:solidFill>
                </a:ln>
                <a:solidFill>
                  <a:srgbClr val="FF3300"/>
                </a:solidFill>
                <a:effectLst>
                  <a:glow rad="127000">
                    <a:srgbClr val="FFFF00"/>
                  </a:glow>
                </a:effectLst>
                <a:latin typeface="Euphemia"/>
              </a:rPr>
            </a:br>
            <a:r>
              <a:rPr lang="en-US" sz="3200" b="1" kern="0" dirty="0" smtClean="0">
                <a:ln>
                  <a:solidFill>
                    <a:sysClr val="windowText" lastClr="000000"/>
                  </a:solidFill>
                </a:ln>
                <a:solidFill>
                  <a:srgbClr val="FF3300"/>
                </a:solidFill>
                <a:effectLst>
                  <a:glow rad="127000">
                    <a:srgbClr val="FFFF00"/>
                  </a:glow>
                </a:effectLst>
                <a:latin typeface="Euphemia"/>
              </a:rPr>
              <a:t>1 Samuel 20 &amp; 21.</a:t>
            </a:r>
            <a:endParaRPr kumimoji="0" lang="en-CA" sz="3200" b="1" i="0" u="none" strike="noStrike" kern="0" cap="none" spc="0" normalizeH="0" baseline="0" noProof="0" dirty="0">
              <a:ln>
                <a:solidFill>
                  <a:sysClr val="windowText" lastClr="000000"/>
                </a:solidFill>
              </a:ln>
              <a:solidFill>
                <a:srgbClr val="FF3300"/>
              </a:solidFill>
              <a:effectLst>
                <a:glow rad="127000">
                  <a:srgbClr val="FFFF00"/>
                </a:glow>
              </a:effectLst>
              <a:uLnTx/>
              <a:uFillTx/>
              <a:latin typeface="Euphemia"/>
            </a:endParaRPr>
          </a:p>
        </p:txBody>
      </p:sp>
      <p:pic>
        <p:nvPicPr>
          <p:cNvPr id="15" name="Picture 9" descr="C:\Users\Rae\Desktop\Art New Grammar 101\white man clip art\doe boy oo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03" y="4586572"/>
            <a:ext cx="3521373" cy="1837488"/>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88080" y="2763520"/>
            <a:ext cx="1879600" cy="1823052"/>
          </a:xfrm>
          <a:prstGeom prst="rect">
            <a:avLst/>
          </a:prstGeom>
          <a:no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305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250"/>
                                        <p:tgtEl>
                                          <p:spTgt spid="13"/>
                                        </p:tgtEl>
                                      </p:cBhvr>
                                    </p:animEffect>
                                  </p:childTnLst>
                                </p:cTn>
                              </p:par>
                            </p:childTnLst>
                          </p:cTn>
                        </p:par>
                        <p:par>
                          <p:cTn id="30" fill="hold">
                            <p:stCondLst>
                              <p:cond delay="1250"/>
                            </p:stCondLst>
                            <p:childTnLst>
                              <p:par>
                                <p:cTn id="31" presetID="21"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par>
                          <p:cTn id="34" fill="hold">
                            <p:stCondLst>
                              <p:cond delay="3250"/>
                            </p:stCondLst>
                            <p:childTnLst>
                              <p:par>
                                <p:cTn id="35" presetID="26" presetClass="entr" presetSubtype="0" fill="hold" nodeType="after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80">
                                          <p:stCondLst>
                                            <p:cond delay="0"/>
                                          </p:stCondLst>
                                        </p:cTn>
                                        <p:tgtEl>
                                          <p:spTgt spid="15"/>
                                        </p:tgtEl>
                                      </p:cBhvr>
                                    </p:animEffect>
                                    <p:anim calcmode="lin" valueType="num">
                                      <p:cBhvr>
                                        <p:cTn id="3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3" dur="26">
                                          <p:stCondLst>
                                            <p:cond delay="650"/>
                                          </p:stCondLst>
                                        </p:cTn>
                                        <p:tgtEl>
                                          <p:spTgt spid="15"/>
                                        </p:tgtEl>
                                      </p:cBhvr>
                                      <p:to x="100000" y="60000"/>
                                    </p:animScale>
                                    <p:animScale>
                                      <p:cBhvr>
                                        <p:cTn id="44" dur="166" decel="50000">
                                          <p:stCondLst>
                                            <p:cond delay="676"/>
                                          </p:stCondLst>
                                        </p:cTn>
                                        <p:tgtEl>
                                          <p:spTgt spid="15"/>
                                        </p:tgtEl>
                                      </p:cBhvr>
                                      <p:to x="100000" y="100000"/>
                                    </p:animScale>
                                    <p:animScale>
                                      <p:cBhvr>
                                        <p:cTn id="45" dur="26">
                                          <p:stCondLst>
                                            <p:cond delay="1312"/>
                                          </p:stCondLst>
                                        </p:cTn>
                                        <p:tgtEl>
                                          <p:spTgt spid="15"/>
                                        </p:tgtEl>
                                      </p:cBhvr>
                                      <p:to x="100000" y="80000"/>
                                    </p:animScale>
                                    <p:animScale>
                                      <p:cBhvr>
                                        <p:cTn id="46" dur="166" decel="50000">
                                          <p:stCondLst>
                                            <p:cond delay="1338"/>
                                          </p:stCondLst>
                                        </p:cTn>
                                        <p:tgtEl>
                                          <p:spTgt spid="15"/>
                                        </p:tgtEl>
                                      </p:cBhvr>
                                      <p:to x="100000" y="100000"/>
                                    </p:animScale>
                                    <p:animScale>
                                      <p:cBhvr>
                                        <p:cTn id="47" dur="26">
                                          <p:stCondLst>
                                            <p:cond delay="1642"/>
                                          </p:stCondLst>
                                        </p:cTn>
                                        <p:tgtEl>
                                          <p:spTgt spid="15"/>
                                        </p:tgtEl>
                                      </p:cBhvr>
                                      <p:to x="100000" y="90000"/>
                                    </p:animScale>
                                    <p:animScale>
                                      <p:cBhvr>
                                        <p:cTn id="48" dur="166" decel="50000">
                                          <p:stCondLst>
                                            <p:cond delay="1668"/>
                                          </p:stCondLst>
                                        </p:cTn>
                                        <p:tgtEl>
                                          <p:spTgt spid="15"/>
                                        </p:tgtEl>
                                      </p:cBhvr>
                                      <p:to x="100000" y="100000"/>
                                    </p:animScale>
                                    <p:animScale>
                                      <p:cBhvr>
                                        <p:cTn id="49" dur="26">
                                          <p:stCondLst>
                                            <p:cond delay="1808"/>
                                          </p:stCondLst>
                                        </p:cTn>
                                        <p:tgtEl>
                                          <p:spTgt spid="15"/>
                                        </p:tgtEl>
                                      </p:cBhvr>
                                      <p:to x="100000" y="95000"/>
                                    </p:animScale>
                                    <p:animScale>
                                      <p:cBhvr>
                                        <p:cTn id="50" dur="166" decel="50000">
                                          <p:stCondLst>
                                            <p:cond delay="1834"/>
                                          </p:stCondLst>
                                        </p:cTn>
                                        <p:tgtEl>
                                          <p:spTgt spid="1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0" grpId="0" animBg="1"/>
      <p:bldP spid="11" grpId="0" animBg="1"/>
      <p:bldP spid="12" grpId="0" animBg="1"/>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CC00FF"/>
            </a:gs>
            <a:gs pos="75000">
              <a:srgbClr val="00FF00">
                <a:alpha val="65000"/>
              </a:srgbClr>
            </a:gs>
            <a:gs pos="95000">
              <a:srgbClr val="90F1F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9821" y="283266"/>
            <a:ext cx="9498560" cy="675706"/>
          </a:xfrm>
          <a:gradFill>
            <a:gsLst>
              <a:gs pos="4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57150">
            <a:solidFill>
              <a:schemeClr val="accent1"/>
            </a:solidFill>
          </a:ln>
        </p:spPr>
        <p:txBody>
          <a:bodyPr>
            <a:normAutofit fontScale="90000"/>
            <a:scene3d>
              <a:camera prst="orthographicFront"/>
              <a:lightRig rig="threePt" dir="t"/>
            </a:scene3d>
            <a:sp3d extrusionH="57150">
              <a:bevelT w="38100" h="38100" prst="angle"/>
            </a:sp3d>
          </a:bodyPr>
          <a:lstStyle/>
          <a:p>
            <a:pPr algn="ctr"/>
            <a:r>
              <a:rPr lang="en-US" b="1" dirty="0" smtClean="0">
                <a:solidFill>
                  <a:schemeClr val="accent1">
                    <a:lumMod val="75000"/>
                  </a:schemeClr>
                </a:solidFill>
                <a:latin typeface="Comic Sans MS" panose="030F0702030302020204" pitchFamily="66" charset="0"/>
              </a:rPr>
              <a:t>2</a:t>
            </a:r>
            <a:r>
              <a:rPr lang="en-US" b="1" baseline="30000" dirty="0" smtClean="0">
                <a:solidFill>
                  <a:schemeClr val="accent1">
                    <a:lumMod val="75000"/>
                  </a:schemeClr>
                </a:solidFill>
                <a:latin typeface="Comic Sans MS" panose="030F0702030302020204" pitchFamily="66" charset="0"/>
              </a:rPr>
              <a:t>ND</a:t>
            </a:r>
            <a:r>
              <a:rPr lang="en-US" b="1" dirty="0" smtClean="0">
                <a:solidFill>
                  <a:schemeClr val="accent1">
                    <a:lumMod val="75000"/>
                  </a:schemeClr>
                </a:solidFill>
                <a:latin typeface="Comic Sans MS" panose="030F0702030302020204" pitchFamily="66" charset="0"/>
              </a:rPr>
              <a:t>  Focal point  (</a:t>
            </a:r>
            <a:r>
              <a:rPr lang="en-US" b="1" cap="none" dirty="0" err="1" smtClean="0">
                <a:solidFill>
                  <a:schemeClr val="accent1">
                    <a:lumMod val="75000"/>
                  </a:schemeClr>
                </a:solidFill>
                <a:latin typeface="Comic Sans MS" panose="030F0702030302020204" pitchFamily="66" charset="0"/>
              </a:rPr>
              <a:t>cont</a:t>
            </a:r>
            <a:r>
              <a:rPr lang="en-US" b="1" cap="none" dirty="0" smtClean="0">
                <a:solidFill>
                  <a:schemeClr val="accent1">
                    <a:lumMod val="75000"/>
                  </a:schemeClr>
                </a:solidFill>
                <a:latin typeface="Comic Sans MS" panose="030F0702030302020204" pitchFamily="66" charset="0"/>
              </a:rPr>
              <a:t>’</a:t>
            </a:r>
            <a:r>
              <a:rPr lang="en-US" b="1" dirty="0" smtClean="0">
                <a:solidFill>
                  <a:schemeClr val="accent1">
                    <a:lumMod val="75000"/>
                  </a:schemeClr>
                </a:solidFill>
                <a:latin typeface="Comic Sans MS" panose="030F0702030302020204" pitchFamily="66" charset="0"/>
              </a:rPr>
              <a:t>)!</a:t>
            </a:r>
            <a:endParaRPr lang="en-US" b="1" dirty="0">
              <a:solidFill>
                <a:schemeClr val="accent1">
                  <a:lumMod val="75000"/>
                </a:schemeClr>
              </a:solidFill>
              <a:latin typeface="Comic Sans MS" panose="030F0702030302020204" pitchFamily="66" charset="0"/>
            </a:endParaRPr>
          </a:p>
        </p:txBody>
      </p:sp>
      <p:sp>
        <p:nvSpPr>
          <p:cNvPr id="3" name="Content Placeholder 2"/>
          <p:cNvSpPr>
            <a:spLocks noGrp="1"/>
          </p:cNvSpPr>
          <p:nvPr>
            <p:ph idx="1"/>
          </p:nvPr>
        </p:nvSpPr>
        <p:spPr>
          <a:xfrm>
            <a:off x="927463" y="1117599"/>
            <a:ext cx="10933611" cy="5603875"/>
          </a:xfrm>
        </p:spPr>
        <p:txBody>
          <a:bodyPr anchor="ctr">
            <a:normAutofit/>
            <a:scene3d>
              <a:camera prst="orthographicFront"/>
              <a:lightRig rig="threePt" dir="t"/>
            </a:scene3d>
            <a:sp3d extrusionH="57150">
              <a:bevelT h="25400" prst="softRound"/>
            </a:sp3d>
          </a:bodyPr>
          <a:lstStyle/>
          <a:p>
            <a:pPr marL="0" indent="0" algn="ctr">
              <a:buNone/>
            </a:pPr>
            <a:r>
              <a:rPr lang="en-US" sz="4400" b="1" dirty="0" smtClean="0">
                <a:solidFill>
                  <a:schemeClr val="tx1"/>
                </a:solidFill>
              </a:rPr>
              <a:t>THE </a:t>
            </a:r>
            <a:br>
              <a:rPr lang="en-US" sz="4400" b="1" dirty="0" smtClean="0">
                <a:solidFill>
                  <a:schemeClr val="tx1"/>
                </a:solidFill>
              </a:rPr>
            </a:br>
            <a:r>
              <a:rPr lang="en-US" sz="4400" b="1" dirty="0" smtClean="0">
                <a:solidFill>
                  <a:schemeClr val="tx1"/>
                </a:solidFill>
              </a:rPr>
              <a:t>ENOCH/ZADOK CALENDAR – </a:t>
            </a:r>
            <a:r>
              <a:rPr lang="en-US" sz="4400" dirty="0" smtClean="0">
                <a:solidFill>
                  <a:schemeClr val="tx1"/>
                </a:solidFill>
              </a:rPr>
              <a:t/>
            </a:r>
            <a:br>
              <a:rPr lang="en-US" sz="4400" dirty="0" smtClean="0">
                <a:solidFill>
                  <a:schemeClr val="tx1"/>
                </a:solidFill>
              </a:rPr>
            </a:br>
            <a:endParaRPr lang="en-US" sz="4400" dirty="0" smtClean="0">
              <a:solidFill>
                <a:schemeClr val="tx1"/>
              </a:solidFill>
            </a:endParaRPr>
          </a:p>
          <a:p>
            <a:pPr marL="0" indent="0" algn="ctr">
              <a:buNone/>
            </a:pPr>
            <a:r>
              <a:rPr lang="en-US" sz="4400" dirty="0" smtClean="0">
                <a:solidFill>
                  <a:schemeClr val="tx1"/>
                </a:solidFill>
              </a:rPr>
              <a:t> </a:t>
            </a:r>
            <a:r>
              <a:rPr lang="en-US" sz="5400" dirty="0" smtClean="0">
                <a:ln w="28575">
                  <a:solidFill>
                    <a:srgbClr val="FF0000"/>
                  </a:solidFill>
                </a:ln>
                <a:solidFill>
                  <a:schemeClr val="tx1"/>
                </a:solidFill>
                <a:effectLst>
                  <a:glow rad="698500">
                    <a:srgbClr val="FFFF00"/>
                  </a:glow>
                </a:effectLst>
                <a:latin typeface="Arial Black" pitchFamily="34" charset="0"/>
              </a:rPr>
              <a:t>CANNOT FIND ALIGNMENT </a:t>
            </a:r>
            <a:r>
              <a:rPr lang="en-US" sz="4400" dirty="0" smtClean="0">
                <a:solidFill>
                  <a:schemeClr val="tx1"/>
                </a:solidFill>
                <a:effectLst>
                  <a:glow rad="698500">
                    <a:srgbClr val="FFFF00"/>
                  </a:glow>
                </a:effectLst>
              </a:rPr>
              <a:t/>
            </a:r>
            <a:br>
              <a:rPr lang="en-US" sz="4400" dirty="0" smtClean="0">
                <a:solidFill>
                  <a:schemeClr val="tx1"/>
                </a:solidFill>
                <a:effectLst>
                  <a:glow rad="698500">
                    <a:srgbClr val="FFFF00"/>
                  </a:glow>
                </a:effectLst>
              </a:rPr>
            </a:br>
            <a:r>
              <a:rPr lang="en-US" sz="4400" dirty="0" smtClean="0">
                <a:solidFill>
                  <a:schemeClr val="tx1"/>
                </a:solidFill>
                <a:effectLst>
                  <a:glow rad="698500">
                    <a:srgbClr val="FFFF00"/>
                  </a:glow>
                </a:effectLst>
              </a:rPr>
              <a:t/>
            </a:r>
            <a:br>
              <a:rPr lang="en-US" sz="4400" dirty="0" smtClean="0">
                <a:solidFill>
                  <a:schemeClr val="tx1"/>
                </a:solidFill>
                <a:effectLst>
                  <a:glow rad="698500">
                    <a:srgbClr val="FFFF00"/>
                  </a:glow>
                </a:effectLst>
              </a:rPr>
            </a:br>
            <a:r>
              <a:rPr lang="en-US" sz="4400" spc="300" dirty="0" smtClean="0">
                <a:solidFill>
                  <a:schemeClr val="tx1"/>
                </a:solidFill>
              </a:rPr>
              <a:t>WITH  THIS  SCRIPTURAL  EVENT!</a:t>
            </a:r>
          </a:p>
        </p:txBody>
      </p:sp>
      <p:sp>
        <p:nvSpPr>
          <p:cNvPr id="4" name="Slide Number Placeholder 3"/>
          <p:cNvSpPr>
            <a:spLocks noGrp="1"/>
          </p:cNvSpPr>
          <p:nvPr>
            <p:ph type="sldNum" sz="quarter" idx="12"/>
          </p:nvPr>
        </p:nvSpPr>
        <p:spPr>
          <a:xfrm>
            <a:off x="9041675" y="6463815"/>
            <a:ext cx="2819399" cy="345796"/>
          </a:xfrm>
        </p:spPr>
        <p:txBody>
          <a:bodyPr/>
          <a:lstStyle/>
          <a:p>
            <a:fld id="{71766878-3199-4EAB-94E7-2D6D11070E14}" type="slidenum">
              <a:rPr lang="en-US" b="1" smtClean="0">
                <a:solidFill>
                  <a:schemeClr val="tx1"/>
                </a:solidFill>
              </a:rPr>
              <a:t>84</a:t>
            </a:fld>
            <a:endParaRPr lang="en-US" b="1" dirty="0">
              <a:solidFill>
                <a:schemeClr val="tx1"/>
              </a:solidFill>
            </a:endParaRPr>
          </a:p>
        </p:txBody>
      </p:sp>
      <p:pic>
        <p:nvPicPr>
          <p:cNvPr id="3075" name="Picture 3" descr="C:\Users\Rae\Desktop\Art New Grammar 101\white man clip art\Big News Flash.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35973" y="698928"/>
            <a:ext cx="2446811" cy="301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34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par>
                                <p:cTn id="28" presetID="31" presetClass="entr" presetSubtype="0" fill="hold" nodeType="withEffect">
                                  <p:stCondLst>
                                    <p:cond delay="100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6618" y="335666"/>
            <a:ext cx="8652242" cy="735897"/>
          </a:xfrm>
          <a:solidFill>
            <a:schemeClr val="accent4">
              <a:lumMod val="20000"/>
              <a:lumOff val="80000"/>
            </a:schemeClr>
          </a:solidFill>
          <a:ln w="38100">
            <a:noFill/>
          </a:ln>
          <a:scene3d>
            <a:camera prst="orthographicFront"/>
            <a:lightRig rig="threePt" dir="t"/>
          </a:scene3d>
          <a:sp3d>
            <a:bevelT/>
          </a:sp3d>
        </p:spPr>
        <p:txBody>
          <a:bodyPr anchor="ctr">
            <a:normAutofit fontScale="90000"/>
            <a:sp3d extrusionH="57150">
              <a:bevelT w="82550" h="38100" prst="coolSlant"/>
            </a:sp3d>
          </a:bodyPr>
          <a:lstStyle/>
          <a:p>
            <a:pPr algn="ctr"/>
            <a:r>
              <a:rPr lang="en-US" sz="6000" spc="600" dirty="0" smtClean="0">
                <a:solidFill>
                  <a:srgbClr val="00B0F0"/>
                </a:solidFill>
                <a:latin typeface="Algerian" pitchFamily="82" charset="0"/>
              </a:rPr>
              <a:t>The final question</a:t>
            </a:r>
            <a:endParaRPr lang="en-US" sz="6000" spc="600" dirty="0">
              <a:solidFill>
                <a:srgbClr val="00B0F0"/>
              </a:solidFill>
              <a:latin typeface="Algerian" pitchFamily="82" charset="0"/>
            </a:endParaRPr>
          </a:p>
        </p:txBody>
      </p:sp>
      <p:sp>
        <p:nvSpPr>
          <p:cNvPr id="3" name="Content Placeholder 2"/>
          <p:cNvSpPr>
            <a:spLocks noGrp="1"/>
          </p:cNvSpPr>
          <p:nvPr>
            <p:ph idx="1"/>
          </p:nvPr>
        </p:nvSpPr>
        <p:spPr>
          <a:xfrm>
            <a:off x="357189" y="1247761"/>
            <a:ext cx="11388344" cy="5424502"/>
          </a:xfrm>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50000" t="50000" r="50000" b="50000"/>
            </a:path>
            <a:tileRect/>
          </a:gradFill>
          <a:ln w="38100">
            <a:solidFill>
              <a:srgbClr val="9900CC"/>
            </a:solidFill>
          </a:ln>
          <a:scene3d>
            <a:camera prst="orthographicFront"/>
            <a:lightRig rig="threePt" dir="t"/>
          </a:scene3d>
          <a:sp3d>
            <a:bevelT w="165100" prst="coolSlant"/>
          </a:sp3d>
        </p:spPr>
        <p:txBody>
          <a:bodyPr lIns="182880" anchor="ctr">
            <a:normAutofit fontScale="92500" lnSpcReduction="10000"/>
            <a:sp3d extrusionH="57150">
              <a:bevelT w="38100" h="38100"/>
            </a:sp3d>
          </a:bodyPr>
          <a:lstStyle/>
          <a:p>
            <a:pPr marL="0" indent="0">
              <a:lnSpc>
                <a:spcPct val="100000"/>
              </a:lnSpc>
              <a:spcBef>
                <a:spcPts val="0"/>
              </a:spcBef>
              <a:spcAft>
                <a:spcPts val="2400"/>
              </a:spcAft>
              <a:buNone/>
            </a:pPr>
            <a:r>
              <a:rPr lang="en-US" sz="4000" i="1" spc="300" dirty="0" smtClean="0">
                <a:solidFill>
                  <a:schemeClr val="tx1">
                    <a:lumMod val="50000"/>
                    <a:lumOff val="50000"/>
                  </a:schemeClr>
                </a:solidFill>
                <a:latin typeface="+mj-lt"/>
              </a:rPr>
              <a:t>What will </a:t>
            </a:r>
            <a:r>
              <a:rPr lang="en-US" sz="4000" i="1" u="sng" spc="300" dirty="0">
                <a:ln>
                  <a:solidFill>
                    <a:schemeClr val="accent4"/>
                  </a:solidFill>
                </a:ln>
                <a:solidFill>
                  <a:schemeClr val="accent4">
                    <a:lumMod val="20000"/>
                    <a:lumOff val="80000"/>
                  </a:schemeClr>
                </a:solidFill>
                <a:latin typeface="+mj-lt"/>
              </a:rPr>
              <a:t>Y</a:t>
            </a:r>
            <a:r>
              <a:rPr lang="en-US" sz="4000" i="1" u="sng" spc="300" dirty="0" smtClean="0">
                <a:ln>
                  <a:solidFill>
                    <a:schemeClr val="accent4"/>
                  </a:solidFill>
                </a:ln>
                <a:solidFill>
                  <a:schemeClr val="accent4">
                    <a:lumMod val="20000"/>
                    <a:lumOff val="80000"/>
                  </a:schemeClr>
                </a:solidFill>
                <a:latin typeface="+mj-lt"/>
              </a:rPr>
              <a:t>our </a:t>
            </a:r>
            <a:r>
              <a:rPr lang="en-US" sz="4000" i="1" u="sng" spc="300" dirty="0">
                <a:ln>
                  <a:solidFill>
                    <a:schemeClr val="accent4"/>
                  </a:solidFill>
                </a:ln>
                <a:solidFill>
                  <a:schemeClr val="accent4">
                    <a:lumMod val="20000"/>
                    <a:lumOff val="80000"/>
                  </a:schemeClr>
                </a:solidFill>
                <a:latin typeface="+mj-lt"/>
              </a:rPr>
              <a:t>C</a:t>
            </a:r>
            <a:r>
              <a:rPr lang="en-US" sz="4000" i="1" u="sng" spc="300" dirty="0" smtClean="0">
                <a:ln>
                  <a:solidFill>
                    <a:schemeClr val="accent4"/>
                  </a:solidFill>
                </a:ln>
                <a:solidFill>
                  <a:schemeClr val="accent4">
                    <a:lumMod val="20000"/>
                    <a:lumOff val="80000"/>
                  </a:schemeClr>
                </a:solidFill>
                <a:latin typeface="+mj-lt"/>
              </a:rPr>
              <a:t>hoice of Options</a:t>
            </a:r>
            <a:r>
              <a:rPr lang="en-US" sz="4000" i="1" spc="300" dirty="0" smtClean="0">
                <a:ln>
                  <a:solidFill>
                    <a:schemeClr val="accent4"/>
                  </a:solidFill>
                </a:ln>
                <a:solidFill>
                  <a:schemeClr val="accent4">
                    <a:lumMod val="20000"/>
                    <a:lumOff val="80000"/>
                  </a:schemeClr>
                </a:solidFill>
                <a:latin typeface="+mj-lt"/>
              </a:rPr>
              <a:t> </a:t>
            </a:r>
            <a:r>
              <a:rPr lang="en-US" sz="4000" i="1" spc="300" dirty="0" smtClean="0">
                <a:solidFill>
                  <a:schemeClr val="tx1">
                    <a:lumMod val="50000"/>
                    <a:lumOff val="50000"/>
                  </a:schemeClr>
                </a:solidFill>
                <a:latin typeface="+mj-lt"/>
              </a:rPr>
              <a:t>be?</a:t>
            </a:r>
          </a:p>
          <a:p>
            <a:pPr marL="742950" indent="-742950">
              <a:lnSpc>
                <a:spcPct val="100000"/>
              </a:lnSpc>
              <a:spcBef>
                <a:spcPts val="0"/>
              </a:spcBef>
              <a:spcAft>
                <a:spcPts val="1800"/>
              </a:spcAft>
              <a:buAutoNum type="arabicPeriod"/>
            </a:pPr>
            <a:r>
              <a:rPr lang="en-US" sz="4000" dirty="0" smtClean="0">
                <a:solidFill>
                  <a:schemeClr val="tx1"/>
                </a:solidFill>
              </a:rPr>
              <a:t>The Covenant Calendar of the </a:t>
            </a:r>
            <a:r>
              <a:rPr lang="en-US" sz="4000" b="1" dirty="0" smtClean="0">
                <a:solidFill>
                  <a:schemeClr val="tx1"/>
                </a:solidFill>
                <a:effectLst>
                  <a:glow rad="381000">
                    <a:srgbClr val="66CCFF">
                      <a:alpha val="92000"/>
                    </a:srgbClr>
                  </a:glow>
                </a:effectLst>
              </a:rPr>
              <a:t>Torah, </a:t>
            </a:r>
            <a:r>
              <a:rPr lang="en-US" sz="4000" dirty="0" smtClean="0">
                <a:solidFill>
                  <a:schemeClr val="tx1"/>
                </a:solidFill>
              </a:rPr>
              <a:t>Prophets </a:t>
            </a:r>
            <a:br>
              <a:rPr lang="en-US" sz="4000" dirty="0" smtClean="0">
                <a:solidFill>
                  <a:schemeClr val="tx1"/>
                </a:solidFill>
              </a:rPr>
            </a:br>
            <a:r>
              <a:rPr lang="en-US" sz="4000" dirty="0" smtClean="0">
                <a:solidFill>
                  <a:schemeClr val="tx1"/>
                </a:solidFill>
              </a:rPr>
              <a:t>       and Testimonies?</a:t>
            </a:r>
          </a:p>
          <a:p>
            <a:pPr marL="742950" indent="-742950">
              <a:lnSpc>
                <a:spcPct val="100000"/>
              </a:lnSpc>
              <a:spcBef>
                <a:spcPts val="0"/>
              </a:spcBef>
              <a:spcAft>
                <a:spcPts val="1800"/>
              </a:spcAft>
              <a:buAutoNum type="arabicPeriod" startAt="2"/>
            </a:pPr>
            <a:r>
              <a:rPr lang="en-US" sz="4000" dirty="0" smtClean="0">
                <a:solidFill>
                  <a:schemeClr val="tx1"/>
                </a:solidFill>
              </a:rPr>
              <a:t>The Calendars of </a:t>
            </a:r>
            <a:r>
              <a:rPr lang="en-US" sz="4000" b="1" dirty="0" smtClean="0">
                <a:solidFill>
                  <a:schemeClr val="tx1"/>
                </a:solidFill>
                <a:effectLst>
                  <a:glow rad="228600">
                    <a:srgbClr val="008080">
                      <a:alpha val="40000"/>
                    </a:srgbClr>
                  </a:glow>
                </a:effectLst>
              </a:rPr>
              <a:t>man</a:t>
            </a:r>
            <a:r>
              <a:rPr lang="en-US" sz="4000" dirty="0" smtClean="0">
                <a:solidFill>
                  <a:schemeClr val="tx1"/>
                </a:solidFill>
              </a:rPr>
              <a:t> - which require a </a:t>
            </a:r>
            <a:r>
              <a:rPr lang="en-US" sz="4000" dirty="0">
                <a:solidFill>
                  <a:schemeClr val="tx1"/>
                </a:solidFill>
              </a:rPr>
              <a:t>M</a:t>
            </a:r>
            <a:r>
              <a:rPr lang="en-US" sz="4000" dirty="0" smtClean="0">
                <a:solidFill>
                  <a:schemeClr val="tx1"/>
                </a:solidFill>
              </a:rPr>
              <a:t>oon, </a:t>
            </a:r>
            <a:br>
              <a:rPr lang="en-US" sz="4000" dirty="0" smtClean="0">
                <a:solidFill>
                  <a:schemeClr val="tx1"/>
                </a:solidFill>
              </a:rPr>
            </a:br>
            <a:r>
              <a:rPr lang="en-US" sz="4000" dirty="0" smtClean="0">
                <a:solidFill>
                  <a:schemeClr val="tx1"/>
                </a:solidFill>
              </a:rPr>
              <a:t>non-Covenant </a:t>
            </a:r>
            <a:r>
              <a:rPr lang="en-US" sz="4000" b="1" dirty="0" smtClean="0">
                <a:solidFill>
                  <a:schemeClr val="tx1"/>
                </a:solidFill>
                <a:effectLst>
                  <a:glow rad="127000">
                    <a:srgbClr val="00FF00"/>
                  </a:glow>
                </a:effectLst>
              </a:rPr>
              <a:t>“Scroll” </a:t>
            </a:r>
            <a:r>
              <a:rPr lang="en-US" sz="4000" dirty="0" smtClean="0">
                <a:solidFill>
                  <a:schemeClr val="tx1"/>
                </a:solidFill>
              </a:rPr>
              <a:t>regulations,  or obsolete </a:t>
            </a:r>
            <a:r>
              <a:rPr lang="en-US" sz="4000" dirty="0">
                <a:solidFill>
                  <a:schemeClr val="tx1"/>
                </a:solidFill>
              </a:rPr>
              <a:t>P</a:t>
            </a:r>
            <a:r>
              <a:rPr lang="en-US" sz="4000" dirty="0" smtClean="0">
                <a:solidFill>
                  <a:schemeClr val="tx1"/>
                </a:solidFill>
              </a:rPr>
              <a:t>riesthood regulations in opposition to the Covenant Calendar as followed by Noah!  The patriarchs </a:t>
            </a:r>
            <a:r>
              <a:rPr lang="en-US" sz="4000" u="sng" dirty="0" smtClean="0">
                <a:solidFill>
                  <a:schemeClr val="tx1"/>
                </a:solidFill>
              </a:rPr>
              <a:t>never once referenced a</a:t>
            </a:r>
            <a:r>
              <a:rPr lang="en-US" sz="4000" dirty="0" smtClean="0">
                <a:solidFill>
                  <a:schemeClr val="tx1"/>
                </a:solidFill>
              </a:rPr>
              <a:t> </a:t>
            </a:r>
            <a:r>
              <a:rPr lang="en-US" sz="4000" b="1" u="sng" dirty="0">
                <a:solidFill>
                  <a:srgbClr val="FF0000"/>
                </a:solidFill>
              </a:rPr>
              <a:t>M</a:t>
            </a:r>
            <a:r>
              <a:rPr lang="en-US" sz="4000" b="1" u="sng" dirty="0" smtClean="0">
                <a:solidFill>
                  <a:srgbClr val="FF0000"/>
                </a:solidFill>
              </a:rPr>
              <a:t>oon</a:t>
            </a:r>
            <a:r>
              <a:rPr lang="en-US" sz="4000" b="1" dirty="0" smtClean="0">
                <a:solidFill>
                  <a:srgbClr val="FF0000"/>
                </a:solidFill>
              </a:rPr>
              <a:t>, </a:t>
            </a:r>
            <a:r>
              <a:rPr lang="en-US" sz="4000" b="1" dirty="0" smtClean="0">
                <a:solidFill>
                  <a:schemeClr val="tx1"/>
                </a:solidFill>
                <a:effectLst>
                  <a:glow rad="127000">
                    <a:srgbClr val="00FF00"/>
                  </a:glow>
                </a:effectLst>
              </a:rPr>
              <a:t>Dead Sea </a:t>
            </a:r>
            <a:r>
              <a:rPr lang="en-US" sz="4000" b="1" dirty="0">
                <a:solidFill>
                  <a:schemeClr val="tx1"/>
                </a:solidFill>
                <a:effectLst>
                  <a:glow rad="127000">
                    <a:srgbClr val="00FF00"/>
                  </a:glow>
                </a:effectLst>
              </a:rPr>
              <a:t>S</a:t>
            </a:r>
            <a:r>
              <a:rPr lang="en-US" sz="4000" b="1" dirty="0" smtClean="0">
                <a:solidFill>
                  <a:schemeClr val="tx1"/>
                </a:solidFill>
                <a:effectLst>
                  <a:glow rad="127000">
                    <a:srgbClr val="00FF00"/>
                  </a:glow>
                </a:effectLst>
              </a:rPr>
              <a:t>crolls</a:t>
            </a:r>
            <a:r>
              <a:rPr lang="en-US" sz="4000" dirty="0" smtClean="0">
                <a:solidFill>
                  <a:schemeClr val="tx1"/>
                </a:solidFill>
              </a:rPr>
              <a:t>, </a:t>
            </a:r>
            <a:br>
              <a:rPr lang="en-US" sz="4000" dirty="0" smtClean="0">
                <a:solidFill>
                  <a:schemeClr val="tx1"/>
                </a:solidFill>
              </a:rPr>
            </a:br>
            <a:r>
              <a:rPr lang="en-US" sz="4000" dirty="0" smtClean="0">
                <a:solidFill>
                  <a:schemeClr val="tx1"/>
                </a:solidFill>
                <a:effectLst>
                  <a:glow rad="127000">
                    <a:srgbClr val="FFFF00"/>
                  </a:glow>
                </a:effectLst>
              </a:rPr>
              <a:t>nor the Aharonic priestly courses to determine time! </a:t>
            </a:r>
          </a:p>
        </p:txBody>
      </p:sp>
      <p:sp>
        <p:nvSpPr>
          <p:cNvPr id="4" name="Slide Number Placeholder 3"/>
          <p:cNvSpPr>
            <a:spLocks noGrp="1"/>
          </p:cNvSpPr>
          <p:nvPr>
            <p:ph type="sldNum" sz="quarter" idx="12"/>
          </p:nvPr>
        </p:nvSpPr>
        <p:spPr>
          <a:xfrm>
            <a:off x="11268937" y="6326467"/>
            <a:ext cx="476595" cy="345796"/>
          </a:xfrm>
        </p:spPr>
        <p:txBody>
          <a:bodyPr/>
          <a:lstStyle/>
          <a:p>
            <a:fld id="{71766878-3199-4EAB-94E7-2D6D11070E14}" type="slidenum">
              <a:rPr lang="en-US" b="1" smtClean="0">
                <a:solidFill>
                  <a:schemeClr val="tx1"/>
                </a:solidFill>
              </a:rPr>
              <a:t>85</a:t>
            </a:fld>
            <a:endParaRPr lang="en-US" b="1" dirty="0">
              <a:solidFill>
                <a:schemeClr val="tx1"/>
              </a:solidFill>
            </a:endParaRPr>
          </a:p>
        </p:txBody>
      </p:sp>
      <p:sp>
        <p:nvSpPr>
          <p:cNvPr id="5" name="Oval 4"/>
          <p:cNvSpPr/>
          <p:nvPr/>
        </p:nvSpPr>
        <p:spPr>
          <a:xfrm>
            <a:off x="6253163" y="2707829"/>
            <a:ext cx="1728787" cy="771646"/>
          </a:xfrm>
          <a:prstGeom prst="ellipse">
            <a:avLst/>
          </a:prstGeom>
          <a:gradFill>
            <a:gsLst>
              <a:gs pos="0">
                <a:srgbClr val="000082"/>
              </a:gs>
              <a:gs pos="30000">
                <a:srgbClr val="66008F"/>
              </a:gs>
              <a:gs pos="64999">
                <a:srgbClr val="BA0066"/>
              </a:gs>
              <a:gs pos="89999">
                <a:srgbClr val="FF0000"/>
              </a:gs>
              <a:gs pos="100000">
                <a:srgbClr val="FF8200"/>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B0F0"/>
                </a:solidFill>
              </a:rPr>
              <a:t>OR -</a:t>
            </a:r>
            <a:endParaRPr lang="en-US" sz="4000" dirty="0">
              <a:solidFill>
                <a:srgbClr val="00B0F0"/>
              </a:solidFill>
            </a:endParaRPr>
          </a:p>
        </p:txBody>
      </p:sp>
    </p:spTree>
    <p:extLst>
      <p:ext uri="{BB962C8B-B14F-4D97-AF65-F5344CB8AC3E}">
        <p14:creationId xmlns:p14="http://schemas.microsoft.com/office/powerpoint/2010/main" val="1503047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46000">
              <a:srgbClr val="008080"/>
            </a:gs>
            <a:gs pos="66000">
              <a:schemeClr val="accent4">
                <a:lumMod val="60000"/>
                <a:lumOff val="40000"/>
              </a:schemeClr>
            </a:gs>
            <a:gs pos="100000">
              <a:srgbClr val="FF00FF">
                <a:alpha val="27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825" y="953037"/>
            <a:ext cx="9220981" cy="5396248"/>
          </a:xfrm>
        </p:spPr>
        <p:txBody>
          <a:bodyPr>
            <a:normAutofit lnSpcReduction="10000"/>
            <a:scene3d>
              <a:camera prst="orthographicFront"/>
              <a:lightRig rig="threePt" dir="t"/>
            </a:scene3d>
            <a:sp3d extrusionH="57150">
              <a:bevelT w="82550" h="38100" prst="coolSlant"/>
            </a:sp3d>
          </a:bodyPr>
          <a:lstStyle/>
          <a:p>
            <a:pPr marL="0" indent="0">
              <a:buNone/>
            </a:pPr>
            <a:r>
              <a:rPr lang="en-US" sz="4000" b="1" dirty="0">
                <a:solidFill>
                  <a:srgbClr val="FFFF00"/>
                </a:solidFill>
                <a:latin typeface="Georgia" panose="02040502050405020303" pitchFamily="18" charset="0"/>
              </a:rPr>
              <a:t>Isa </a:t>
            </a:r>
            <a:r>
              <a:rPr lang="en-US" sz="4000" b="1" dirty="0" smtClean="0">
                <a:solidFill>
                  <a:srgbClr val="FFFF00"/>
                </a:solidFill>
                <a:latin typeface="Georgia" panose="02040502050405020303" pitchFamily="18" charset="0"/>
              </a:rPr>
              <a:t>2:22</a:t>
            </a:r>
          </a:p>
          <a:p>
            <a:pPr marL="0" indent="0">
              <a:buNone/>
            </a:pPr>
            <a:r>
              <a:rPr lang="en-US" sz="2800" dirty="0" smtClean="0">
                <a:solidFill>
                  <a:prstClr val="black"/>
                </a:solidFill>
                <a:latin typeface="Georgia" panose="02040502050405020303" pitchFamily="18" charset="0"/>
              </a:rPr>
              <a:t>  </a:t>
            </a:r>
          </a:p>
          <a:p>
            <a:pPr marL="0" indent="0">
              <a:buNone/>
            </a:pPr>
            <a:r>
              <a:rPr lang="en-US" sz="4800" b="1" dirty="0" smtClean="0">
                <a:solidFill>
                  <a:srgbClr val="C00000"/>
                </a:solidFill>
                <a:effectLst>
                  <a:glow rad="1130300">
                    <a:srgbClr val="66CCFF">
                      <a:alpha val="89000"/>
                    </a:srgbClr>
                  </a:glow>
                </a:effectLst>
                <a:latin typeface="Georgia" panose="02040502050405020303" pitchFamily="18" charset="0"/>
              </a:rPr>
              <a:t>Cease  from  man, </a:t>
            </a:r>
            <a:endParaRPr lang="en-US" sz="4800" b="1" dirty="0" smtClean="0">
              <a:solidFill>
                <a:srgbClr val="C00000"/>
              </a:solidFill>
              <a:latin typeface="Georgia" panose="02040502050405020303" pitchFamily="18" charset="0"/>
            </a:endParaRPr>
          </a:p>
          <a:p>
            <a:pPr marL="0" indent="0" algn="ctr">
              <a:buNone/>
            </a:pPr>
            <a:r>
              <a:rPr lang="en-US" sz="4800" dirty="0" smtClean="0">
                <a:solidFill>
                  <a:schemeClr val="accent4">
                    <a:lumMod val="75000"/>
                  </a:schemeClr>
                </a:solidFill>
                <a:latin typeface="Georgia" panose="02040502050405020303" pitchFamily="18" charset="0"/>
              </a:rPr>
              <a:t>whose breath </a:t>
            </a:r>
            <a:r>
              <a:rPr lang="en-US" sz="4800" dirty="0">
                <a:solidFill>
                  <a:schemeClr val="accent4">
                    <a:lumMod val="75000"/>
                  </a:schemeClr>
                </a:solidFill>
                <a:latin typeface="Georgia" panose="02040502050405020303" pitchFamily="18" charset="0"/>
              </a:rPr>
              <a:t>is in his nostrils, for in </a:t>
            </a:r>
            <a:r>
              <a:rPr lang="en-US" sz="4800" dirty="0" smtClean="0">
                <a:solidFill>
                  <a:schemeClr val="accent4">
                    <a:lumMod val="75000"/>
                  </a:schemeClr>
                </a:solidFill>
                <a:latin typeface="Georgia" panose="02040502050405020303" pitchFamily="18" charset="0"/>
              </a:rPr>
              <a:t>what </a:t>
            </a:r>
            <a:r>
              <a:rPr lang="en-US" sz="4800" dirty="0">
                <a:solidFill>
                  <a:schemeClr val="accent4">
                    <a:lumMod val="75000"/>
                  </a:schemeClr>
                </a:solidFill>
                <a:latin typeface="Georgia" panose="02040502050405020303" pitchFamily="18" charset="0"/>
              </a:rPr>
              <a:t>is he to be </a:t>
            </a:r>
            <a:r>
              <a:rPr lang="en-US" sz="4800" dirty="0" smtClean="0">
                <a:solidFill>
                  <a:schemeClr val="accent4">
                    <a:lumMod val="75000"/>
                  </a:schemeClr>
                </a:solidFill>
                <a:latin typeface="Georgia" panose="02040502050405020303" pitchFamily="18" charset="0"/>
              </a:rPr>
              <a:t/>
            </a:r>
            <a:br>
              <a:rPr lang="en-US" sz="4800" dirty="0" smtClean="0">
                <a:solidFill>
                  <a:schemeClr val="accent4">
                    <a:lumMod val="75000"/>
                  </a:schemeClr>
                </a:solidFill>
                <a:latin typeface="Georgia" panose="02040502050405020303" pitchFamily="18" charset="0"/>
              </a:rPr>
            </a:br>
            <a:r>
              <a:rPr lang="en-US" sz="4800" dirty="0" smtClean="0">
                <a:solidFill>
                  <a:schemeClr val="accent4">
                    <a:lumMod val="75000"/>
                  </a:schemeClr>
                </a:solidFill>
                <a:latin typeface="Georgia" panose="02040502050405020303" pitchFamily="18" charset="0"/>
              </a:rPr>
              <a:t>reckoned </a:t>
            </a:r>
            <a:r>
              <a:rPr lang="en-US" sz="4800" dirty="0">
                <a:solidFill>
                  <a:schemeClr val="accent4">
                    <a:lumMod val="75000"/>
                  </a:schemeClr>
                </a:solidFill>
                <a:latin typeface="Georgia" panose="02040502050405020303" pitchFamily="18" charset="0"/>
              </a:rPr>
              <a:t>upon? </a:t>
            </a:r>
            <a:endParaRPr lang="en-US" sz="4800" dirty="0" smtClean="0">
              <a:solidFill>
                <a:schemeClr val="accent4">
                  <a:lumMod val="75000"/>
                </a:schemeClr>
              </a:solidFill>
              <a:latin typeface="Georgia" panose="02040502050405020303" pitchFamily="18" charset="0"/>
            </a:endParaRPr>
          </a:p>
          <a:p>
            <a:pPr marL="0" indent="0" algn="ctr">
              <a:buNone/>
            </a:pPr>
            <a:r>
              <a:rPr lang="en-US" sz="4800" dirty="0">
                <a:solidFill>
                  <a:schemeClr val="tx1"/>
                </a:solidFill>
                <a:latin typeface="Georgia" panose="02040502050405020303" pitchFamily="18" charset="0"/>
              </a:rPr>
              <a:t>	</a:t>
            </a:r>
            <a:r>
              <a:rPr lang="en-US" sz="4800" dirty="0" smtClean="0">
                <a:solidFill>
                  <a:schemeClr val="tx1"/>
                </a:solidFill>
                <a:latin typeface="Georgia" panose="02040502050405020303" pitchFamily="18" charset="0"/>
              </a:rPr>
              <a:t>					</a:t>
            </a:r>
            <a:r>
              <a:rPr lang="en-US" sz="1800" b="1" i="1" dirty="0" err="1" smtClean="0">
                <a:solidFill>
                  <a:srgbClr val="008080"/>
                </a:solidFill>
                <a:latin typeface="Georgia" panose="02040502050405020303" pitchFamily="18" charset="0"/>
              </a:rPr>
              <a:t>HalleluYah</a:t>
            </a:r>
            <a:r>
              <a:rPr lang="en-US" sz="1800" b="1" i="1" dirty="0" smtClean="0">
                <a:solidFill>
                  <a:srgbClr val="008080"/>
                </a:solidFill>
                <a:latin typeface="Georgia" panose="02040502050405020303" pitchFamily="18" charset="0"/>
              </a:rPr>
              <a:t> Scriptures</a:t>
            </a:r>
            <a:endParaRPr lang="en-US" sz="1800" b="1" i="1" dirty="0">
              <a:solidFill>
                <a:srgbClr val="008080"/>
              </a:solidFill>
            </a:endParaRPr>
          </a:p>
        </p:txBody>
      </p:sp>
      <p:sp>
        <p:nvSpPr>
          <p:cNvPr id="2" name="Slide Number Placeholder 1"/>
          <p:cNvSpPr>
            <a:spLocks noGrp="1"/>
          </p:cNvSpPr>
          <p:nvPr>
            <p:ph type="sldNum" sz="quarter" idx="12"/>
          </p:nvPr>
        </p:nvSpPr>
        <p:spPr>
          <a:xfrm>
            <a:off x="8985175" y="6419746"/>
            <a:ext cx="2819399" cy="345796"/>
          </a:xfrm>
        </p:spPr>
        <p:txBody>
          <a:bodyPr/>
          <a:lstStyle/>
          <a:p>
            <a:fld id="{71766878-3199-4EAB-94E7-2D6D11070E14}" type="slidenum">
              <a:rPr lang="en-US" b="1" smtClean="0">
                <a:solidFill>
                  <a:schemeClr val="tx1"/>
                </a:solidFill>
              </a:rPr>
              <a:t>86</a:t>
            </a:fld>
            <a:endParaRPr lang="en-US" b="1" dirty="0">
              <a:solidFill>
                <a:schemeClr val="tx1"/>
              </a:solidFill>
            </a:endParaRPr>
          </a:p>
        </p:txBody>
      </p:sp>
      <p:sp>
        <p:nvSpPr>
          <p:cNvPr id="4" name="Lightning Bolt 3"/>
          <p:cNvSpPr/>
          <p:nvPr/>
        </p:nvSpPr>
        <p:spPr>
          <a:xfrm rot="6365418">
            <a:off x="7299608" y="64528"/>
            <a:ext cx="2628425" cy="2542282"/>
          </a:xfrm>
          <a:prstGeom prst="lightningBolt">
            <a:avLst/>
          </a:prstGeom>
          <a:solidFill>
            <a:srgbClr val="90F1FE"/>
          </a:solidFill>
          <a:ln w="76200">
            <a:solidFill>
              <a:srgbClr val="CC00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044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46000">
              <a:srgbClr val="008080"/>
            </a:gs>
            <a:gs pos="66000">
              <a:schemeClr val="accent4">
                <a:lumMod val="60000"/>
                <a:lumOff val="40000"/>
              </a:schemeClr>
            </a:gs>
            <a:gs pos="100000">
              <a:srgbClr val="FF00FF">
                <a:alpha val="27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600076"/>
            <a:ext cx="10672762" cy="6165466"/>
          </a:xfrm>
        </p:spPr>
        <p:txBody>
          <a:bodyPr anchor="ctr">
            <a:normAutofit fontScale="92500" lnSpcReduction="10000"/>
            <a:scene3d>
              <a:camera prst="orthographicFront"/>
              <a:lightRig rig="threePt" dir="t"/>
            </a:scene3d>
            <a:sp3d extrusionH="57150">
              <a:bevelT w="82550" h="38100" prst="coolSlant"/>
            </a:sp3d>
          </a:bodyPr>
          <a:lstStyle/>
          <a:p>
            <a:pPr marL="0" indent="0">
              <a:buNone/>
            </a:pPr>
            <a:r>
              <a:rPr lang="en-US" sz="4000" b="1" dirty="0">
                <a:solidFill>
                  <a:schemeClr val="accent5">
                    <a:lumMod val="20000"/>
                    <a:lumOff val="80000"/>
                  </a:schemeClr>
                </a:solidFill>
                <a:latin typeface="Georgia" panose="02040502050405020303" pitchFamily="18" charset="0"/>
              </a:rPr>
              <a:t>Isa </a:t>
            </a:r>
            <a:r>
              <a:rPr lang="en-US" sz="4000" b="1" dirty="0" smtClean="0">
                <a:solidFill>
                  <a:schemeClr val="accent5">
                    <a:lumMod val="20000"/>
                    <a:lumOff val="80000"/>
                  </a:schemeClr>
                </a:solidFill>
                <a:latin typeface="Georgia" panose="02040502050405020303" pitchFamily="18" charset="0"/>
              </a:rPr>
              <a:t>1:13 – 14</a:t>
            </a:r>
          </a:p>
          <a:p>
            <a:pPr marL="0" indent="0">
              <a:buNone/>
            </a:pPr>
            <a:r>
              <a:rPr lang="en-US" sz="4000" b="1" dirty="0" smtClean="0">
                <a:solidFill>
                  <a:srgbClr val="FFFF00"/>
                </a:solidFill>
                <a:latin typeface="Georgia" panose="02040502050405020303" pitchFamily="18" charset="0"/>
              </a:rPr>
              <a:t>Stop bringing futile offerings, 		  incense, it is an abomination to Me.  </a:t>
            </a:r>
            <a:r>
              <a:rPr lang="en-US" sz="4000" b="1" dirty="0" smtClean="0">
                <a:ln>
                  <a:solidFill>
                    <a:srgbClr val="FFFF00"/>
                  </a:solidFill>
                </a:ln>
                <a:solidFill>
                  <a:srgbClr val="FFFF00"/>
                </a:solidFill>
                <a:effectLst/>
                <a:latin typeface="Georgia" panose="02040502050405020303" pitchFamily="18" charset="0"/>
              </a:rPr>
              <a:t>New</a:t>
            </a:r>
            <a:r>
              <a:rPr lang="en-US" sz="4000" b="1" dirty="0" smtClean="0">
                <a:ln>
                  <a:solidFill>
                    <a:srgbClr val="FF0066"/>
                  </a:solidFill>
                </a:ln>
                <a:solidFill>
                  <a:srgbClr val="CC0099"/>
                </a:solidFill>
                <a:effectLst>
                  <a:glow rad="127000">
                    <a:srgbClr val="90F1FE"/>
                  </a:glow>
                </a:effectLst>
                <a:latin typeface="Georgia" panose="02040502050405020303" pitchFamily="18" charset="0"/>
              </a:rPr>
              <a:t> Moons, </a:t>
            </a:r>
            <a:r>
              <a:rPr lang="en-US" sz="4000" b="1" dirty="0" err="1" smtClean="0">
                <a:solidFill>
                  <a:srgbClr val="FFFF00"/>
                </a:solidFill>
                <a:latin typeface="Georgia" panose="02040502050405020303" pitchFamily="18" charset="0"/>
              </a:rPr>
              <a:t>Shabbathoth</a:t>
            </a:r>
            <a:r>
              <a:rPr lang="en-US" sz="4000" b="1" dirty="0" smtClean="0">
                <a:solidFill>
                  <a:srgbClr val="FFFF00"/>
                </a:solidFill>
                <a:latin typeface="Georgia" panose="02040502050405020303" pitchFamily="18" charset="0"/>
              </a:rPr>
              <a:t>, the calling of meetings – I am unable to bear </a:t>
            </a:r>
            <a:r>
              <a:rPr lang="en-US" sz="4000" b="1" dirty="0" smtClean="0">
                <a:solidFill>
                  <a:srgbClr val="CC0099"/>
                </a:solidFill>
                <a:effectLst>
                  <a:glow rad="127000">
                    <a:srgbClr val="90F1FE"/>
                  </a:glow>
                </a:effectLst>
                <a:latin typeface="Georgia" panose="02040502050405020303" pitchFamily="18" charset="0"/>
              </a:rPr>
              <a:t>unrighteousness</a:t>
            </a:r>
            <a:r>
              <a:rPr lang="en-US" sz="4000" b="1" dirty="0" smtClean="0">
                <a:solidFill>
                  <a:srgbClr val="FFFF00"/>
                </a:solidFill>
                <a:latin typeface="Georgia" panose="02040502050405020303" pitchFamily="18" charset="0"/>
              </a:rPr>
              <a:t> 		      and assembly.</a:t>
            </a:r>
          </a:p>
          <a:p>
            <a:pPr marL="0" indent="0">
              <a:buNone/>
            </a:pPr>
            <a:r>
              <a:rPr lang="en-US" sz="4000" b="1" dirty="0" smtClean="0">
                <a:ln>
                  <a:solidFill>
                    <a:srgbClr val="FF6600"/>
                  </a:solidFill>
                </a:ln>
                <a:solidFill>
                  <a:schemeClr val="tx1"/>
                </a:solidFill>
                <a:effectLst>
                  <a:glow rad="127000">
                    <a:srgbClr val="90F1FE"/>
                  </a:glow>
                </a:effectLst>
                <a:latin typeface="Georgia" panose="02040502050405020303" pitchFamily="18" charset="0"/>
              </a:rPr>
              <a:t>My being 		  </a:t>
            </a:r>
            <a:r>
              <a:rPr lang="en-US" sz="4000" b="1" dirty="0" smtClean="0">
                <a:ln>
                  <a:solidFill>
                    <a:srgbClr val="FF6600"/>
                  </a:solidFill>
                </a:ln>
                <a:solidFill>
                  <a:schemeClr val="tx1"/>
                </a:solidFill>
                <a:effectLst>
                  <a:glow rad="127000">
                    <a:srgbClr val="00FF00"/>
                  </a:glow>
                </a:effectLst>
                <a:latin typeface="Georgia" panose="02040502050405020303" pitchFamily="18" charset="0"/>
              </a:rPr>
              <a:t>your</a:t>
            </a:r>
            <a:r>
              <a:rPr lang="en-US" sz="4000" b="1" dirty="0" smtClean="0">
                <a:ln>
                  <a:solidFill>
                    <a:srgbClr val="FF6600"/>
                  </a:solidFill>
                </a:ln>
                <a:solidFill>
                  <a:schemeClr val="tx1"/>
                </a:solidFill>
                <a:effectLst>
                  <a:glow rad="127000">
                    <a:srgbClr val="90F1FE"/>
                  </a:glow>
                </a:effectLst>
                <a:latin typeface="Georgia" panose="02040502050405020303" pitchFamily="18" charset="0"/>
              </a:rPr>
              <a:t> new moons and </a:t>
            </a:r>
            <a:r>
              <a:rPr lang="en-US" sz="4000" b="1" dirty="0" smtClean="0">
                <a:ln>
                  <a:solidFill>
                    <a:srgbClr val="FF6600"/>
                  </a:solidFill>
                </a:ln>
                <a:solidFill>
                  <a:schemeClr val="tx1"/>
                </a:solidFill>
                <a:effectLst>
                  <a:glow rad="127000">
                    <a:srgbClr val="00FF00"/>
                  </a:glow>
                </a:effectLst>
                <a:latin typeface="Georgia" panose="02040502050405020303" pitchFamily="18" charset="0"/>
              </a:rPr>
              <a:t>your </a:t>
            </a:r>
            <a:r>
              <a:rPr lang="en-US" sz="4000" b="1" dirty="0" smtClean="0">
                <a:ln>
                  <a:solidFill>
                    <a:srgbClr val="FF6600"/>
                  </a:solidFill>
                </a:ln>
                <a:solidFill>
                  <a:schemeClr val="tx1"/>
                </a:solidFill>
                <a:effectLst>
                  <a:glow rad="127000">
                    <a:srgbClr val="90F1FE"/>
                  </a:glow>
                </a:effectLst>
                <a:latin typeface="Georgia" panose="02040502050405020303" pitchFamily="18" charset="0"/>
              </a:rPr>
              <a:t>appointed times, </a:t>
            </a:r>
            <a:r>
              <a:rPr lang="en-US" sz="4000" b="1" dirty="0" smtClean="0">
                <a:solidFill>
                  <a:srgbClr val="FF0000"/>
                </a:solidFill>
                <a:latin typeface="Georgia" panose="02040502050405020303" pitchFamily="18" charset="0"/>
              </a:rPr>
              <a:t>they are a trouble to Me, </a:t>
            </a:r>
            <a:br>
              <a:rPr lang="en-US" sz="4000" b="1" dirty="0" smtClean="0">
                <a:solidFill>
                  <a:srgbClr val="FF0000"/>
                </a:solidFill>
                <a:latin typeface="Georgia" panose="02040502050405020303" pitchFamily="18" charset="0"/>
              </a:rPr>
            </a:br>
            <a:r>
              <a:rPr lang="en-US" sz="4000" b="1" dirty="0" smtClean="0">
                <a:solidFill>
                  <a:srgbClr val="FF0000"/>
                </a:solidFill>
                <a:latin typeface="Georgia" panose="02040502050405020303" pitchFamily="18" charset="0"/>
              </a:rPr>
              <a:t>I am weary of bearing them. </a:t>
            </a:r>
            <a:endParaRPr lang="en-US" sz="2800" dirty="0" smtClean="0">
              <a:solidFill>
                <a:srgbClr val="FF0000"/>
              </a:solidFill>
              <a:latin typeface="Georgia" panose="02040502050405020303" pitchFamily="18" charset="0"/>
            </a:endParaRPr>
          </a:p>
          <a:p>
            <a:pPr marL="0" indent="0" algn="ctr">
              <a:buNone/>
            </a:pPr>
            <a:r>
              <a:rPr lang="en-US" sz="4800" dirty="0">
                <a:solidFill>
                  <a:schemeClr val="tx1"/>
                </a:solidFill>
                <a:latin typeface="Georgia" panose="02040502050405020303" pitchFamily="18" charset="0"/>
              </a:rPr>
              <a:t>	</a:t>
            </a:r>
            <a:r>
              <a:rPr lang="en-US" sz="4800" dirty="0" smtClean="0">
                <a:solidFill>
                  <a:schemeClr val="tx1"/>
                </a:solidFill>
                <a:latin typeface="Georgia" panose="02040502050405020303" pitchFamily="18" charset="0"/>
              </a:rPr>
              <a:t>					</a:t>
            </a:r>
            <a:r>
              <a:rPr lang="en-US" sz="1800" b="1" i="1" dirty="0" err="1" smtClean="0">
                <a:solidFill>
                  <a:schemeClr val="tx1"/>
                </a:solidFill>
                <a:latin typeface="Georgia" panose="02040502050405020303" pitchFamily="18" charset="0"/>
              </a:rPr>
              <a:t>HalleluYah</a:t>
            </a:r>
            <a:r>
              <a:rPr lang="en-US" sz="1800" b="1" i="1" dirty="0" smtClean="0">
                <a:solidFill>
                  <a:schemeClr val="tx1"/>
                </a:solidFill>
                <a:latin typeface="Georgia" panose="02040502050405020303" pitchFamily="18" charset="0"/>
              </a:rPr>
              <a:t> Scriptures</a:t>
            </a:r>
            <a:endParaRPr lang="en-US" sz="1800" b="1" i="1" dirty="0">
              <a:solidFill>
                <a:schemeClr val="tx1"/>
              </a:solidFill>
            </a:endParaRPr>
          </a:p>
        </p:txBody>
      </p:sp>
      <p:sp>
        <p:nvSpPr>
          <p:cNvPr id="2" name="Slide Number Placeholder 1"/>
          <p:cNvSpPr>
            <a:spLocks noGrp="1"/>
          </p:cNvSpPr>
          <p:nvPr>
            <p:ph type="sldNum" sz="quarter" idx="12"/>
          </p:nvPr>
        </p:nvSpPr>
        <p:spPr>
          <a:xfrm>
            <a:off x="8985175" y="6419746"/>
            <a:ext cx="2819399" cy="345796"/>
          </a:xfrm>
        </p:spPr>
        <p:txBody>
          <a:bodyPr/>
          <a:lstStyle/>
          <a:p>
            <a:fld id="{71766878-3199-4EAB-94E7-2D6D11070E14}" type="slidenum">
              <a:rPr lang="en-US" b="1" smtClean="0">
                <a:solidFill>
                  <a:schemeClr val="tx1"/>
                </a:solidFill>
              </a:rPr>
              <a:t>87</a:t>
            </a:fld>
            <a:endParaRPr lang="en-US" b="1" dirty="0">
              <a:solidFill>
                <a:schemeClr val="tx1"/>
              </a:solidFill>
            </a:endParaRPr>
          </a:p>
        </p:txBody>
      </p:sp>
      <p:sp>
        <p:nvSpPr>
          <p:cNvPr id="4" name="Lightning Bolt 3"/>
          <p:cNvSpPr/>
          <p:nvPr/>
        </p:nvSpPr>
        <p:spPr>
          <a:xfrm rot="762979">
            <a:off x="7447567" y="307683"/>
            <a:ext cx="1933611" cy="1379144"/>
          </a:xfrm>
          <a:prstGeom prst="lightningBolt">
            <a:avLst/>
          </a:prstGeom>
          <a:solidFill>
            <a:srgbClr val="90F1FE"/>
          </a:solidFill>
          <a:ln w="76200">
            <a:solidFill>
              <a:srgbClr val="CC00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Turn Arrow 4"/>
          <p:cNvSpPr/>
          <p:nvPr/>
        </p:nvSpPr>
        <p:spPr>
          <a:xfrm rot="5400000" flipH="1">
            <a:off x="9601271" y="1116176"/>
            <a:ext cx="1573163" cy="3106271"/>
          </a:xfrm>
          <a:prstGeom prst="uturnArrow">
            <a:avLst>
              <a:gd name="adj1" fmla="val 11048"/>
              <a:gd name="adj2" fmla="val 23604"/>
              <a:gd name="adj3" fmla="val 45643"/>
              <a:gd name="adj4" fmla="val 28899"/>
              <a:gd name="adj5" fmla="val 38889"/>
            </a:avLst>
          </a:prstGeom>
          <a:gradFill>
            <a:gsLst>
              <a:gs pos="47000">
                <a:srgbClr val="ECD148"/>
              </a:gs>
              <a:gs pos="4000">
                <a:srgbClr val="FFFF00"/>
              </a:gs>
              <a:gs pos="35000">
                <a:srgbClr val="FF0066"/>
              </a:gs>
              <a:gs pos="84000">
                <a:srgbClr val="90F1FE"/>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375211" y="4276165"/>
            <a:ext cx="1492624" cy="52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ln>
                  <a:solidFill>
                    <a:srgbClr val="FF6600"/>
                  </a:solidFill>
                </a:ln>
                <a:solidFill>
                  <a:prstClr val="black"/>
                </a:solidFill>
                <a:effectLst>
                  <a:glow rad="127000">
                    <a:srgbClr val="90F1FE"/>
                  </a:glow>
                </a:effectLst>
                <a:latin typeface="Georgia" panose="02040502050405020303" pitchFamily="18" charset="0"/>
              </a:rPr>
              <a:t>hates</a:t>
            </a:r>
            <a:endParaRPr lang="en-US" dirty="0"/>
          </a:p>
        </p:txBody>
      </p:sp>
    </p:spTree>
    <p:extLst>
      <p:ext uri="{BB962C8B-B14F-4D97-AF65-F5344CB8AC3E}">
        <p14:creationId xmlns:p14="http://schemas.microsoft.com/office/powerpoint/2010/main" val="73964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6" presetClass="emph" presetSubtype="0" repeatCount="3000" fill="hold" grpId="1" nodeType="withEffect">
                                  <p:stCondLst>
                                    <p:cond delay="100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par>
                                <p:cTn id="24" presetID="31" presetClass="entr" presetSubtype="0" fill="hold" grpId="0" nodeType="withEffect">
                                  <p:stCondLst>
                                    <p:cond delay="0"/>
                                  </p:stCondLst>
                                  <p:iterate type="lt">
                                    <p:tmPct val="0"/>
                                  </p:iterate>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6">
                                            <p:txEl>
                                              <p:pRg st="0" end="0"/>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childTnLst>
                          </p:cTn>
                        </p:par>
                        <p:par>
                          <p:cTn id="36" fill="hold">
                            <p:stCondLst>
                              <p:cond delay="1000"/>
                            </p:stCondLst>
                            <p:childTnLst>
                              <p:par>
                                <p:cTn id="37" presetID="34" presetClass="emph" presetSubtype="0" fill="hold" nodeType="afterEffect">
                                  <p:stCondLst>
                                    <p:cond delay="0"/>
                                  </p:stCondLst>
                                  <p:iterate type="lt">
                                    <p:tmPct val="10000"/>
                                  </p:iterate>
                                  <p:childTnLst>
                                    <p:animMotion origin="layout" path="M 6.25E-7 4.44444E-6 L 6.25E-7 -0.07223 " pathEditMode="relative" rAng="0" ptsTypes="AA">
                                      <p:cBhvr>
                                        <p:cTn id="38" dur="500" accel="50000" decel="50000" autoRev="1" fill="hold">
                                          <p:stCondLst>
                                            <p:cond delay="0"/>
                                          </p:stCondLst>
                                        </p:cTn>
                                        <p:tgtEl>
                                          <p:spTgt spid="6">
                                            <p:txEl>
                                              <p:pRg st="0" end="0"/>
                                            </p:txEl>
                                          </p:spTgt>
                                        </p:tgtEl>
                                        <p:attrNameLst>
                                          <p:attrName>ppt_x</p:attrName>
                                          <p:attrName>ppt_y</p:attrName>
                                        </p:attrNameLst>
                                      </p:cBhvr>
                                      <p:rCtr x="0" y="-3611"/>
                                    </p:animMotion>
                                    <p:animRot by="1500000">
                                      <p:cBhvr>
                                        <p:cTn id="39" dur="250" fill="hold">
                                          <p:stCondLst>
                                            <p:cond delay="0"/>
                                          </p:stCondLst>
                                        </p:cTn>
                                        <p:tgtEl>
                                          <p:spTgt spid="6">
                                            <p:txEl>
                                              <p:pRg st="0" end="0"/>
                                            </p:txEl>
                                          </p:spTgt>
                                        </p:tgtEl>
                                        <p:attrNameLst>
                                          <p:attrName>r</p:attrName>
                                        </p:attrNameLst>
                                      </p:cBhvr>
                                    </p:animRot>
                                    <p:animRot by="-1500000">
                                      <p:cBhvr>
                                        <p:cTn id="40" dur="250" fill="hold">
                                          <p:stCondLst>
                                            <p:cond delay="250"/>
                                          </p:stCondLst>
                                        </p:cTn>
                                        <p:tgtEl>
                                          <p:spTgt spid="6">
                                            <p:txEl>
                                              <p:pRg st="0" end="0"/>
                                            </p:txEl>
                                          </p:spTgt>
                                        </p:tgtEl>
                                        <p:attrNameLst>
                                          <p:attrName>r</p:attrName>
                                        </p:attrNameLst>
                                      </p:cBhvr>
                                    </p:animRot>
                                    <p:animRot by="-1500000">
                                      <p:cBhvr>
                                        <p:cTn id="41" dur="250" fill="hold">
                                          <p:stCondLst>
                                            <p:cond delay="500"/>
                                          </p:stCondLst>
                                        </p:cTn>
                                        <p:tgtEl>
                                          <p:spTgt spid="6">
                                            <p:txEl>
                                              <p:pRg st="0" end="0"/>
                                            </p:txEl>
                                          </p:spTgt>
                                        </p:tgtEl>
                                        <p:attrNameLst>
                                          <p:attrName>r</p:attrName>
                                        </p:attrNameLst>
                                      </p:cBhvr>
                                    </p:animRot>
                                    <p:animRot by="1500000">
                                      <p:cBhvr>
                                        <p:cTn id="42" dur="250" fill="hold">
                                          <p:stCondLst>
                                            <p:cond delay="75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build="allAtOnce"/>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107"/>
            <a:ext cx="11947490" cy="149213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pitchFamily="18" charset="0"/>
              </a:rPr>
              <a:t>The “Times” &amp; “Seasons” are in Yahuah’s Hands – 1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pitchFamily="18" charset="0"/>
              </a:rPr>
              <a:t>Thess</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pitchFamily="18" charset="0"/>
              </a:rPr>
              <a:t> 5:1-8</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pitchFamily="18" charset="0"/>
            </a:endParaRPr>
          </a:p>
        </p:txBody>
      </p:sp>
      <p:sp>
        <p:nvSpPr>
          <p:cNvPr id="3" name="Content Placeholder 2"/>
          <p:cNvSpPr>
            <a:spLocks noGrp="1"/>
          </p:cNvSpPr>
          <p:nvPr>
            <p:ph idx="1"/>
          </p:nvPr>
        </p:nvSpPr>
        <p:spPr>
          <a:xfrm>
            <a:off x="320790" y="1492246"/>
            <a:ext cx="4410146" cy="5011837"/>
          </a:xfrm>
          <a:solidFill>
            <a:schemeClr val="accent4">
              <a:lumMod val="20000"/>
              <a:lumOff val="80000"/>
              <a:alpha val="46000"/>
            </a:schemeClr>
          </a:solidFill>
          <a:scene3d>
            <a:camera prst="orthographicFront"/>
            <a:lightRig rig="threePt" dir="t"/>
          </a:scene3d>
          <a:sp3d>
            <a:bevelT w="152400" h="50800" prst="softRound"/>
          </a:sp3d>
        </p:spPr>
        <p:txBody>
          <a:bodyPr>
            <a:normAutofit lnSpcReduction="10000"/>
            <a:sp3d extrusionH="57150">
              <a:bevelT w="38100" h="38100"/>
            </a:sp3d>
          </a:bodyPr>
          <a:lstStyle/>
          <a:p>
            <a:r>
              <a:rPr lang="en-US" b="1" dirty="0" smtClean="0">
                <a:solidFill>
                  <a:schemeClr val="accent4">
                    <a:lumMod val="50000"/>
                  </a:schemeClr>
                </a:solidFill>
              </a:rPr>
              <a:t>1</a:t>
            </a:r>
            <a:r>
              <a:rPr lang="en-US" dirty="0" smtClean="0">
                <a:solidFill>
                  <a:schemeClr val="accent4">
                    <a:lumMod val="50000"/>
                  </a:schemeClr>
                </a:solidFill>
              </a:rPr>
              <a:t>  </a:t>
            </a:r>
            <a:r>
              <a:rPr lang="en-US" b="1" dirty="0" smtClean="0">
                <a:solidFill>
                  <a:schemeClr val="accent2"/>
                </a:solidFill>
              </a:rPr>
              <a:t>But </a:t>
            </a:r>
            <a:r>
              <a:rPr lang="en-US" b="1" dirty="0">
                <a:solidFill>
                  <a:schemeClr val="accent2"/>
                </a:solidFill>
              </a:rPr>
              <a:t>of the </a:t>
            </a:r>
            <a:r>
              <a:rPr lang="en-US" b="1" dirty="0">
                <a:solidFill>
                  <a:schemeClr val="accent2"/>
                </a:solidFill>
                <a:effectLst>
                  <a:glow rad="228600">
                    <a:schemeClr val="accent5">
                      <a:satMod val="175000"/>
                      <a:alpha val="40000"/>
                    </a:schemeClr>
                  </a:glow>
                </a:effectLst>
              </a:rPr>
              <a:t>times and the seasons</a:t>
            </a:r>
            <a:r>
              <a:rPr lang="en-US" b="1" dirty="0">
                <a:solidFill>
                  <a:schemeClr val="accent2"/>
                </a:solidFill>
              </a:rPr>
              <a:t>, brethren, ye have no need that I write unto you.</a:t>
            </a:r>
          </a:p>
          <a:p>
            <a:r>
              <a:rPr lang="en-US" b="1" dirty="0" smtClean="0">
                <a:solidFill>
                  <a:schemeClr val="accent4">
                    <a:lumMod val="50000"/>
                  </a:schemeClr>
                </a:solidFill>
              </a:rPr>
              <a:t>2</a:t>
            </a:r>
            <a:r>
              <a:rPr lang="en-US" dirty="0" smtClean="0">
                <a:solidFill>
                  <a:schemeClr val="accent4">
                    <a:lumMod val="50000"/>
                  </a:schemeClr>
                </a:solidFill>
              </a:rPr>
              <a:t>  </a:t>
            </a:r>
            <a:r>
              <a:rPr lang="en-US" b="1" dirty="0" smtClean="0">
                <a:solidFill>
                  <a:schemeClr val="accent4">
                    <a:lumMod val="50000"/>
                  </a:schemeClr>
                </a:solidFill>
              </a:rPr>
              <a:t>For </a:t>
            </a:r>
            <a:r>
              <a:rPr lang="en-US" b="1" dirty="0">
                <a:solidFill>
                  <a:schemeClr val="accent4">
                    <a:lumMod val="50000"/>
                  </a:schemeClr>
                </a:solidFill>
              </a:rPr>
              <a:t>yourselves know perfectly that the day of </a:t>
            </a:r>
            <a:r>
              <a:rPr lang="en-US" b="1" dirty="0" smtClean="0">
                <a:solidFill>
                  <a:schemeClr val="accent4">
                    <a:lumMod val="50000"/>
                  </a:schemeClr>
                </a:solidFill>
              </a:rPr>
              <a:t>[</a:t>
            </a:r>
            <a:r>
              <a:rPr lang="en-US" b="1" dirty="0" err="1" smtClean="0">
                <a:solidFill>
                  <a:schemeClr val="accent4">
                    <a:lumMod val="50000"/>
                  </a:schemeClr>
                </a:solidFill>
              </a:rPr>
              <a:t>Yahuah</a:t>
            </a:r>
            <a:r>
              <a:rPr lang="en-US" b="1" dirty="0" smtClean="0">
                <a:solidFill>
                  <a:schemeClr val="accent4">
                    <a:lumMod val="50000"/>
                  </a:schemeClr>
                </a:solidFill>
              </a:rPr>
              <a:t>] so </a:t>
            </a:r>
            <a:r>
              <a:rPr lang="en-US" b="1" dirty="0">
                <a:solidFill>
                  <a:schemeClr val="accent4">
                    <a:lumMod val="50000"/>
                  </a:schemeClr>
                </a:solidFill>
              </a:rPr>
              <a:t>cometh as a thief in the night.</a:t>
            </a:r>
          </a:p>
          <a:p>
            <a:r>
              <a:rPr lang="en-US" b="1" dirty="0" smtClean="0">
                <a:solidFill>
                  <a:schemeClr val="accent4">
                    <a:lumMod val="50000"/>
                  </a:schemeClr>
                </a:solidFill>
              </a:rPr>
              <a:t>3</a:t>
            </a:r>
            <a:r>
              <a:rPr lang="en-US" dirty="0" smtClean="0">
                <a:solidFill>
                  <a:schemeClr val="accent4">
                    <a:lumMod val="50000"/>
                  </a:schemeClr>
                </a:solidFill>
              </a:rPr>
              <a:t>  </a:t>
            </a:r>
            <a:r>
              <a:rPr lang="en-US" b="1" dirty="0" smtClean="0">
                <a:solidFill>
                  <a:srgbClr val="C00000"/>
                </a:solidFill>
              </a:rPr>
              <a:t>For </a:t>
            </a:r>
            <a:r>
              <a:rPr lang="en-US" b="1" dirty="0">
                <a:solidFill>
                  <a:srgbClr val="C00000"/>
                </a:solidFill>
              </a:rPr>
              <a:t>when they shall say, </a:t>
            </a:r>
            <a:r>
              <a:rPr lang="en-US" b="1" dirty="0" smtClean="0">
                <a:solidFill>
                  <a:srgbClr val="C00000"/>
                </a:solidFill>
              </a:rPr>
              <a:t/>
            </a:r>
            <a:br>
              <a:rPr lang="en-US" b="1" dirty="0" smtClean="0">
                <a:solidFill>
                  <a:srgbClr val="C00000"/>
                </a:solidFill>
              </a:rPr>
            </a:br>
            <a:r>
              <a:rPr lang="en-US" b="1" dirty="0" smtClean="0">
                <a:solidFill>
                  <a:srgbClr val="C00000"/>
                </a:solidFill>
              </a:rPr>
              <a:t>Peace </a:t>
            </a:r>
            <a:r>
              <a:rPr lang="en-US" b="1" dirty="0">
                <a:solidFill>
                  <a:srgbClr val="C00000"/>
                </a:solidFill>
              </a:rPr>
              <a:t>and safety; then sudden destruction cometh upon them, as travail upon a woman with child; and they shall not escape.</a:t>
            </a:r>
          </a:p>
          <a:p>
            <a:r>
              <a:rPr lang="en-US" b="1" dirty="0" smtClean="0">
                <a:solidFill>
                  <a:schemeClr val="accent4">
                    <a:lumMod val="50000"/>
                  </a:schemeClr>
                </a:solidFill>
              </a:rPr>
              <a:t>4</a:t>
            </a:r>
            <a:r>
              <a:rPr lang="en-US" dirty="0" smtClean="0">
                <a:solidFill>
                  <a:schemeClr val="accent4">
                    <a:lumMod val="50000"/>
                  </a:schemeClr>
                </a:solidFill>
              </a:rPr>
              <a:t>  </a:t>
            </a:r>
            <a:r>
              <a:rPr lang="en-US" b="1" dirty="0" smtClean="0">
                <a:solidFill>
                  <a:srgbClr val="0070C0"/>
                </a:solidFill>
              </a:rPr>
              <a:t>But </a:t>
            </a:r>
            <a:r>
              <a:rPr lang="en-US" b="1" dirty="0">
                <a:solidFill>
                  <a:srgbClr val="0070C0"/>
                </a:solidFill>
              </a:rPr>
              <a:t>ye, brethren, are not in darkness, that that day should overtake you as a thief</a:t>
            </a:r>
            <a:r>
              <a:rPr lang="en-US" b="1" dirty="0" smtClean="0">
                <a:solidFill>
                  <a:srgbClr val="0070C0"/>
                </a:solidFill>
              </a:rPr>
              <a:t>.</a:t>
            </a:r>
            <a:endParaRPr lang="en-US" b="1" dirty="0">
              <a:solidFill>
                <a:srgbClr val="0070C0"/>
              </a:solidFill>
            </a:endParaRPr>
          </a:p>
        </p:txBody>
      </p:sp>
      <p:sp>
        <p:nvSpPr>
          <p:cNvPr id="4" name="Slide Number Placeholder 3"/>
          <p:cNvSpPr>
            <a:spLocks noGrp="1"/>
          </p:cNvSpPr>
          <p:nvPr>
            <p:ph type="sldNum" sz="quarter" idx="12"/>
          </p:nvPr>
        </p:nvSpPr>
        <p:spPr>
          <a:xfrm>
            <a:off x="9352269" y="6490788"/>
            <a:ext cx="2819399" cy="345796"/>
          </a:xfrm>
        </p:spPr>
        <p:txBody>
          <a:bodyPr/>
          <a:lstStyle/>
          <a:p>
            <a:fld id="{71766878-3199-4EAB-94E7-2D6D11070E14}" type="slidenum">
              <a:rPr lang="en-US" b="1" smtClean="0">
                <a:solidFill>
                  <a:schemeClr val="tx1"/>
                </a:solidFill>
              </a:rPr>
              <a:t>88</a:t>
            </a:fld>
            <a:endParaRPr lang="en-US" b="1" dirty="0">
              <a:solidFill>
                <a:schemeClr val="tx1"/>
              </a:solidFill>
            </a:endParaRPr>
          </a:p>
        </p:txBody>
      </p:sp>
      <p:sp>
        <p:nvSpPr>
          <p:cNvPr id="7" name="Content Placeholder 2"/>
          <p:cNvSpPr txBox="1">
            <a:spLocks/>
          </p:cNvSpPr>
          <p:nvPr/>
        </p:nvSpPr>
        <p:spPr>
          <a:xfrm>
            <a:off x="7043896" y="1477006"/>
            <a:ext cx="4750890" cy="5011837"/>
          </a:xfrm>
          <a:prstGeom prst="rect">
            <a:avLst/>
          </a:prstGeom>
          <a:solidFill>
            <a:schemeClr val="accent4">
              <a:lumMod val="20000"/>
              <a:lumOff val="80000"/>
              <a:alpha val="46000"/>
            </a:schemeClr>
          </a:solidFill>
          <a:scene3d>
            <a:camera prst="orthographicFront"/>
            <a:lightRig rig="threePt" dir="t"/>
          </a:scene3d>
          <a:sp3d>
            <a:bevelT w="152400" h="50800" prst="softRound"/>
          </a:sp3d>
        </p:spPr>
        <p:txBody>
          <a:bodyPr vert="horz" lIns="91440" tIns="45720" rIns="91440" bIns="45720" rtlCol="0">
            <a:normAutofit lnSpcReduction="10000"/>
            <a:sp3d extrusionH="57150">
              <a:bevelT w="38100" h="38100"/>
            </a:sp3d>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b="1" dirty="0" smtClean="0">
                <a:solidFill>
                  <a:schemeClr val="accent4">
                    <a:lumMod val="50000"/>
                  </a:schemeClr>
                </a:solidFill>
              </a:rPr>
              <a:t>5</a:t>
            </a:r>
            <a:r>
              <a:rPr lang="en-US" dirty="0" smtClean="0">
                <a:solidFill>
                  <a:schemeClr val="accent4">
                    <a:lumMod val="50000"/>
                  </a:schemeClr>
                </a:solidFill>
              </a:rPr>
              <a:t>  </a:t>
            </a:r>
            <a:r>
              <a:rPr lang="en-US" b="1" dirty="0" smtClean="0">
                <a:solidFill>
                  <a:srgbClr val="0070C0"/>
                </a:solidFill>
              </a:rPr>
              <a:t>Ye are all the </a:t>
            </a:r>
            <a:r>
              <a:rPr lang="en-US" b="1" dirty="0" smtClean="0">
                <a:solidFill>
                  <a:srgbClr val="0070C0"/>
                </a:solidFill>
                <a:effectLst>
                  <a:glow rad="127000">
                    <a:srgbClr val="FFFF00"/>
                  </a:glow>
                </a:effectLst>
              </a:rPr>
              <a:t>children of light, </a:t>
            </a:r>
            <a:br>
              <a:rPr lang="en-US" b="1" dirty="0" smtClean="0">
                <a:solidFill>
                  <a:srgbClr val="0070C0"/>
                </a:solidFill>
                <a:effectLst>
                  <a:glow rad="127000">
                    <a:srgbClr val="FFFF00"/>
                  </a:glow>
                </a:effectLst>
              </a:rPr>
            </a:br>
            <a:r>
              <a:rPr lang="en-US" b="1" dirty="0" smtClean="0">
                <a:solidFill>
                  <a:srgbClr val="0070C0"/>
                </a:solidFill>
                <a:effectLst>
                  <a:glow rad="127000">
                    <a:srgbClr val="FFFF00"/>
                  </a:glow>
                </a:effectLst>
              </a:rPr>
              <a:t>and the children of the day: </a:t>
            </a:r>
            <a:br>
              <a:rPr lang="en-US" b="1" dirty="0" smtClean="0">
                <a:solidFill>
                  <a:srgbClr val="0070C0"/>
                </a:solidFill>
                <a:effectLst>
                  <a:glow rad="127000">
                    <a:srgbClr val="FFFF00"/>
                  </a:glow>
                </a:effectLst>
              </a:rPr>
            </a:br>
            <a:r>
              <a:rPr lang="en-US" b="1" dirty="0" smtClean="0">
                <a:solidFill>
                  <a:srgbClr val="0070C0"/>
                </a:solidFill>
              </a:rPr>
              <a:t>we are </a:t>
            </a:r>
            <a:r>
              <a:rPr lang="en-US" b="1" dirty="0" smtClean="0">
                <a:solidFill>
                  <a:schemeClr val="tx1"/>
                </a:solidFill>
              </a:rPr>
              <a:t>not of the night, </a:t>
            </a:r>
            <a:br>
              <a:rPr lang="en-US" b="1" dirty="0" smtClean="0">
                <a:solidFill>
                  <a:schemeClr val="tx1"/>
                </a:solidFill>
              </a:rPr>
            </a:br>
            <a:r>
              <a:rPr lang="en-US" b="1" dirty="0" smtClean="0">
                <a:solidFill>
                  <a:schemeClr val="tx1"/>
                </a:solidFill>
              </a:rPr>
              <a:t>nor of darkness.</a:t>
            </a:r>
          </a:p>
          <a:p>
            <a:r>
              <a:rPr lang="en-US" b="1" dirty="0" smtClean="0">
                <a:solidFill>
                  <a:schemeClr val="accent4">
                    <a:lumMod val="50000"/>
                  </a:schemeClr>
                </a:solidFill>
              </a:rPr>
              <a:t>6  </a:t>
            </a:r>
            <a:r>
              <a:rPr lang="en-US" b="1" dirty="0" smtClean="0">
                <a:solidFill>
                  <a:srgbClr val="CC6600"/>
                </a:solidFill>
              </a:rPr>
              <a:t>Therefore let us not sleep, </a:t>
            </a:r>
            <a:br>
              <a:rPr lang="en-US" b="1" dirty="0" smtClean="0">
                <a:solidFill>
                  <a:srgbClr val="CC6600"/>
                </a:solidFill>
              </a:rPr>
            </a:br>
            <a:r>
              <a:rPr lang="en-US" b="1" dirty="0" smtClean="0">
                <a:solidFill>
                  <a:srgbClr val="CC6600"/>
                </a:solidFill>
              </a:rPr>
              <a:t>as do others; but let us watch </a:t>
            </a:r>
            <a:br>
              <a:rPr lang="en-US" b="1" dirty="0" smtClean="0">
                <a:solidFill>
                  <a:srgbClr val="CC6600"/>
                </a:solidFill>
              </a:rPr>
            </a:br>
            <a:r>
              <a:rPr lang="en-US" b="1" dirty="0" smtClean="0">
                <a:solidFill>
                  <a:srgbClr val="CC6600"/>
                </a:solidFill>
              </a:rPr>
              <a:t>and be sober.</a:t>
            </a:r>
          </a:p>
          <a:p>
            <a:r>
              <a:rPr lang="en-US" b="1" dirty="0" smtClean="0">
                <a:solidFill>
                  <a:schemeClr val="accent4">
                    <a:lumMod val="50000"/>
                  </a:schemeClr>
                </a:solidFill>
              </a:rPr>
              <a:t>7  </a:t>
            </a:r>
            <a:r>
              <a:rPr lang="en-US" b="1" dirty="0" smtClean="0">
                <a:solidFill>
                  <a:srgbClr val="C00000"/>
                </a:solidFill>
              </a:rPr>
              <a:t>For they that sleep sleep in the night; and they that be drunken are drunken in the night.</a:t>
            </a:r>
          </a:p>
          <a:p>
            <a:r>
              <a:rPr lang="en-US" b="1" dirty="0" smtClean="0">
                <a:solidFill>
                  <a:schemeClr val="accent4">
                    <a:lumMod val="50000"/>
                  </a:schemeClr>
                </a:solidFill>
              </a:rPr>
              <a:t>8  </a:t>
            </a:r>
            <a:r>
              <a:rPr lang="en-US" b="1" dirty="0" smtClean="0">
                <a:solidFill>
                  <a:schemeClr val="accent2"/>
                </a:solidFill>
              </a:rPr>
              <a:t>But let us, who are of the day, be sober, putting on the breastplate of faith and love; and for an helmet, </a:t>
            </a:r>
            <a:br>
              <a:rPr lang="en-US" b="1" dirty="0" smtClean="0">
                <a:solidFill>
                  <a:schemeClr val="accent2"/>
                </a:solidFill>
              </a:rPr>
            </a:br>
            <a:r>
              <a:rPr lang="en-US" b="1" dirty="0" smtClean="0">
                <a:solidFill>
                  <a:schemeClr val="accent2"/>
                </a:solidFill>
              </a:rPr>
              <a:t>the hope of salvation.  </a:t>
            </a:r>
            <a:br>
              <a:rPr lang="en-US" b="1" dirty="0" smtClean="0">
                <a:solidFill>
                  <a:schemeClr val="accent2"/>
                </a:solidFill>
              </a:rPr>
            </a:br>
            <a:r>
              <a:rPr lang="en-US" sz="1800" i="1" dirty="0" smtClean="0"/>
              <a:t>KJV</a:t>
            </a:r>
            <a:endParaRPr lang="en-US" i="1" dirty="0"/>
          </a:p>
        </p:txBody>
      </p:sp>
      <p:pic>
        <p:nvPicPr>
          <p:cNvPr id="3074" name="Picture 2" descr="C:\Users\Rae\Desktop\Art New Grammar 101\white man clip art\3d people light went on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616" y="807924"/>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6377" y="2949413"/>
            <a:ext cx="2137124" cy="353943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2800" b="1" cap="none" spc="0" dirty="0" smtClean="0">
                <a:ln w="1905"/>
                <a:solidFill>
                  <a:schemeClr val="accent4"/>
                </a:solidFill>
                <a:effectLst>
                  <a:innerShdw blurRad="69850" dist="43180" dir="5400000">
                    <a:srgbClr val="000000">
                      <a:alpha val="65000"/>
                    </a:srgbClr>
                  </a:innerShdw>
                </a:effectLst>
              </a:rPr>
              <a:t>May each</a:t>
            </a:r>
            <a:br>
              <a:rPr lang="en-US" sz="2800" b="1" cap="none" spc="0" dirty="0" smtClean="0">
                <a:ln w="1905"/>
                <a:solidFill>
                  <a:schemeClr val="accent4"/>
                </a:solidFill>
                <a:effectLst>
                  <a:innerShdw blurRad="69850" dist="43180" dir="5400000">
                    <a:srgbClr val="000000">
                      <a:alpha val="65000"/>
                    </a:srgbClr>
                  </a:innerShdw>
                </a:effectLst>
              </a:rPr>
            </a:br>
            <a:r>
              <a:rPr lang="en-US" sz="2800" b="1" cap="none" spc="0" dirty="0" smtClean="0">
                <a:ln w="1905"/>
                <a:solidFill>
                  <a:schemeClr val="accent4"/>
                </a:solidFill>
                <a:effectLst>
                  <a:innerShdw blurRad="69850" dist="43180" dir="5400000">
                    <a:srgbClr val="000000">
                      <a:alpha val="65000"/>
                    </a:srgbClr>
                  </a:innerShdw>
                </a:effectLst>
              </a:rPr>
              <a:t>one of us</a:t>
            </a:r>
            <a:br>
              <a:rPr lang="en-US" sz="2800" b="1" cap="none" spc="0" dirty="0" smtClean="0">
                <a:ln w="1905"/>
                <a:solidFill>
                  <a:schemeClr val="accent4"/>
                </a:solidFill>
                <a:effectLst>
                  <a:innerShdw blurRad="69850" dist="43180" dir="5400000">
                    <a:srgbClr val="000000">
                      <a:alpha val="65000"/>
                    </a:srgbClr>
                  </a:innerShdw>
                </a:effectLst>
              </a:rPr>
            </a:br>
            <a:r>
              <a:rPr lang="en-US" sz="2800" b="1" cap="none" spc="0" dirty="0" smtClean="0">
                <a:ln w="1905"/>
                <a:solidFill>
                  <a:schemeClr val="accent4"/>
                </a:solidFill>
                <a:effectLst>
                  <a:innerShdw blurRad="69850" dist="43180" dir="5400000">
                    <a:srgbClr val="000000">
                      <a:alpha val="65000"/>
                    </a:srgbClr>
                  </a:innerShdw>
                </a:effectLst>
              </a:rPr>
              <a:t>search out</a:t>
            </a:r>
            <a:br>
              <a:rPr lang="en-US" sz="2800" b="1" cap="none" spc="0" dirty="0" smtClean="0">
                <a:ln w="1905"/>
                <a:solidFill>
                  <a:schemeClr val="accent4"/>
                </a:solidFill>
                <a:effectLst>
                  <a:innerShdw blurRad="69850" dist="43180" dir="5400000">
                    <a:srgbClr val="000000">
                      <a:alpha val="65000"/>
                    </a:srgbClr>
                  </a:innerShdw>
                </a:effectLst>
              </a:rPr>
            </a:br>
            <a:r>
              <a:rPr lang="en-US" sz="2800" b="1" cap="none" spc="0" dirty="0" smtClean="0">
                <a:ln w="1905"/>
                <a:solidFill>
                  <a:schemeClr val="accent2"/>
                </a:solidFill>
                <a:effectLst>
                  <a:innerShdw blurRad="69850" dist="43180" dir="5400000">
                    <a:srgbClr val="000000">
                      <a:alpha val="65000"/>
                    </a:srgbClr>
                  </a:innerShdw>
                </a:effectLst>
              </a:rPr>
              <a:t>Yahuah’s</a:t>
            </a:r>
            <a:br>
              <a:rPr lang="en-US" sz="2800" b="1" cap="none" spc="0" dirty="0" smtClean="0">
                <a:ln w="1905"/>
                <a:solidFill>
                  <a:schemeClr val="accent2"/>
                </a:solidFill>
                <a:effectLst>
                  <a:innerShdw blurRad="69850" dist="43180" dir="5400000">
                    <a:srgbClr val="000000">
                      <a:alpha val="65000"/>
                    </a:srgbClr>
                  </a:innerShdw>
                </a:effectLst>
              </a:rPr>
            </a:br>
            <a:r>
              <a:rPr lang="en-US" sz="2800" b="1" cap="none" spc="0" dirty="0" smtClean="0">
                <a:ln w="1905"/>
                <a:solidFill>
                  <a:schemeClr val="accent2"/>
                </a:solidFill>
                <a:effectLst>
                  <a:innerShdw blurRad="69850" dist="43180" dir="5400000">
                    <a:srgbClr val="000000">
                      <a:alpha val="65000"/>
                    </a:srgbClr>
                  </a:innerShdw>
                </a:effectLst>
              </a:rPr>
              <a:t>“times and </a:t>
            </a:r>
            <a:br>
              <a:rPr lang="en-US" sz="2800" b="1" cap="none" spc="0" dirty="0" smtClean="0">
                <a:ln w="1905"/>
                <a:solidFill>
                  <a:schemeClr val="accent2"/>
                </a:solidFill>
                <a:effectLst>
                  <a:innerShdw blurRad="69850" dist="43180" dir="5400000">
                    <a:srgbClr val="000000">
                      <a:alpha val="65000"/>
                    </a:srgbClr>
                  </a:innerShdw>
                </a:effectLst>
              </a:rPr>
            </a:br>
            <a:r>
              <a:rPr lang="en-US" sz="2800" b="1" cap="none" spc="0" dirty="0" smtClean="0">
                <a:ln w="1905"/>
                <a:solidFill>
                  <a:schemeClr val="accent2"/>
                </a:solidFill>
                <a:effectLst>
                  <a:innerShdw blurRad="69850" dist="43180" dir="5400000">
                    <a:srgbClr val="000000">
                      <a:alpha val="65000"/>
                    </a:srgbClr>
                  </a:innerShdw>
                </a:effectLst>
              </a:rPr>
              <a:t>seasons”</a:t>
            </a:r>
            <a:br>
              <a:rPr lang="en-US" sz="2800" b="1" cap="none" spc="0" dirty="0" smtClean="0">
                <a:ln w="1905"/>
                <a:solidFill>
                  <a:schemeClr val="accent2"/>
                </a:solidFill>
                <a:effectLst>
                  <a:innerShdw blurRad="69850" dist="43180" dir="5400000">
                    <a:srgbClr val="000000">
                      <a:alpha val="65000"/>
                    </a:srgbClr>
                  </a:innerShdw>
                </a:effectLst>
              </a:rPr>
            </a:br>
            <a:r>
              <a:rPr lang="en-US" sz="2800" b="1" cap="none" spc="0" dirty="0" smtClean="0">
                <a:ln w="1905"/>
                <a:solidFill>
                  <a:schemeClr val="accent4"/>
                </a:solidFill>
                <a:effectLst>
                  <a:innerShdw blurRad="69850" dist="43180" dir="5400000">
                    <a:srgbClr val="000000">
                      <a:alpha val="65000"/>
                    </a:srgbClr>
                  </a:innerShdw>
                </a:effectLst>
              </a:rPr>
              <a:t>abiding in </a:t>
            </a:r>
            <a:br>
              <a:rPr lang="en-US" sz="2800" b="1" cap="none" spc="0" dirty="0" smtClean="0">
                <a:ln w="1905"/>
                <a:solidFill>
                  <a:schemeClr val="accent4"/>
                </a:solidFill>
                <a:effectLst>
                  <a:innerShdw blurRad="69850" dist="43180" dir="5400000">
                    <a:srgbClr val="000000">
                      <a:alpha val="65000"/>
                    </a:srgbClr>
                  </a:innerShdw>
                </a:effectLst>
              </a:rPr>
            </a:br>
            <a:r>
              <a:rPr lang="en-US" sz="2800" b="1" cap="none" spc="0" dirty="0" smtClean="0">
                <a:ln w="1905"/>
                <a:solidFill>
                  <a:schemeClr val="accent4"/>
                </a:solidFill>
                <a:effectLst>
                  <a:innerShdw blurRad="69850" dist="43180" dir="5400000">
                    <a:srgbClr val="000000">
                      <a:alpha val="65000"/>
                    </a:srgbClr>
                  </a:innerShdw>
                </a:effectLst>
              </a:rPr>
              <a:t>His Hands!</a:t>
            </a:r>
            <a:endParaRPr lang="en-US" sz="2800" b="1" cap="none" spc="0" dirty="0">
              <a:ln w="1905"/>
              <a:solidFill>
                <a:schemeClr val="accent4"/>
              </a:solidFill>
              <a:effectLst>
                <a:innerShdw blurRad="69850" dist="43180" dir="5400000">
                  <a:srgbClr val="000000">
                    <a:alpha val="65000"/>
                  </a:srgbClr>
                </a:innerShdw>
              </a:effectLst>
            </a:endParaRPr>
          </a:p>
        </p:txBody>
      </p:sp>
      <p:pic>
        <p:nvPicPr>
          <p:cNvPr id="9" name="Picture 2" descr="C:\Users\Rae\Desktop\Misc on Desktop\Pictures to file\Flowers in and out of snow\snow flowers 5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9657" y="568435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00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42" presetClass="entr" presetSubtype="0" fill="hold" grpId="0" nodeType="afterEffect">
                                  <p:stCondLst>
                                    <p:cond delay="10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5" presetID="22" presetClass="entr" presetSubtype="4" fill="hold" nodeType="withEffect">
                                  <p:stCondLst>
                                    <p:cond delay="1000"/>
                                  </p:stCondLst>
                                  <p:childTnLst>
                                    <p:set>
                                      <p:cBhvr>
                                        <p:cTn id="46" dur="1" fill="hold">
                                          <p:stCondLst>
                                            <p:cond delay="0"/>
                                          </p:stCondLst>
                                        </p:cTn>
                                        <p:tgtEl>
                                          <p:spTgt spid="3074"/>
                                        </p:tgtEl>
                                        <p:attrNameLst>
                                          <p:attrName>style.visibility</p:attrName>
                                        </p:attrNameLst>
                                      </p:cBhvr>
                                      <p:to>
                                        <p:strVal val="visible"/>
                                      </p:to>
                                    </p:set>
                                    <p:animEffect transition="in" filter="wipe(down)">
                                      <p:cBhvr>
                                        <p:cTn id="47" dur="2500"/>
                                        <p:tgtEl>
                                          <p:spTgt spid="3074"/>
                                        </p:tgtEl>
                                      </p:cBhvr>
                                    </p:animEffect>
                                  </p:childTnLst>
                                </p:cTn>
                              </p:par>
                            </p:childTnLst>
                          </p:cTn>
                        </p:par>
                        <p:par>
                          <p:cTn id="48" fill="hold">
                            <p:stCondLst>
                              <p:cond delay="3500"/>
                            </p:stCondLst>
                            <p:childTnLst>
                              <p:par>
                                <p:cTn id="49" presetID="42" presetClass="entr" presetSubtype="0" fill="hold" nodeType="afterEffect">
                                  <p:stCondLst>
                                    <p:cond delay="100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nodeType="afterEffect">
                                  <p:stCondLst>
                                    <p:cond delay="100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2" presetClass="entr" presetSubtype="0" fill="hold" nodeType="afterEffect">
                                  <p:stCondLst>
                                    <p:cond delay="100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31961" y="6476394"/>
            <a:ext cx="2819399" cy="345796"/>
          </a:xfrm>
        </p:spPr>
        <p:txBody>
          <a:bodyPr/>
          <a:lstStyle/>
          <a:p>
            <a:fld id="{71766878-3199-4EAB-94E7-2D6D11070E14}" type="slidenum">
              <a:rPr lang="en-US" b="1" smtClean="0">
                <a:solidFill>
                  <a:schemeClr val="bg1"/>
                </a:solidFill>
              </a:rPr>
              <a:t>89</a:t>
            </a:fld>
            <a:endParaRPr lang="en-US" b="1" dirty="0">
              <a:solidFill>
                <a:schemeClr val="bg1"/>
              </a:solidFill>
            </a:endParaRPr>
          </a:p>
        </p:txBody>
      </p:sp>
      <p:pic>
        <p:nvPicPr>
          <p:cNvPr id="8194" name="Picture 2" descr="C:\Users\Rae\Desktop\D 7 J b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53" y="1762871"/>
            <a:ext cx="3013393" cy="1906604"/>
          </a:xfrm>
          <a:prstGeom prst="roundRect">
            <a:avLst>
              <a:gd name="adj" fmla="val 4716"/>
            </a:avLst>
          </a:prstGeom>
          <a:ln w="190500" cap="rnd">
            <a:solidFill>
              <a:schemeClr val="bg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28501"/>
            <a:ext cx="7940040" cy="273921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The </a:t>
            </a:r>
            <a:r>
              <a:rPr lang="en-US" sz="2800" b="1"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n</a:t>
            </a:r>
            <a:r>
              <a:rPr lang="en-US" sz="28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ext Covenant Calendar Study will be: </a:t>
            </a:r>
            <a:r>
              <a:rPr lang="en-US" sz="24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
            </a:r>
            <a:br>
              <a:rPr lang="en-US" sz="24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br>
            <a:endParaRPr lang="en-US" sz="24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endParaRPr>
          </a:p>
          <a:p>
            <a:pPr marL="514350" indent="-514350">
              <a:buFont typeface="Arial" pitchFamily="34" charset="0"/>
              <a:buChar char="•"/>
            </a:pPr>
            <a:r>
              <a:rPr lang="en-US" sz="2800" b="1"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Tequfah Unveiled (Arp 20/18)</a:t>
            </a:r>
            <a:br>
              <a:rPr lang="en-US" sz="2800" b="1"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br>
            <a:endParaRPr lang="en-US" sz="1400" b="1"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endParaRPr>
          </a:p>
          <a:p>
            <a:pPr marL="971550" lvl="1" indent="-514350">
              <a:lnSpc>
                <a:spcPct val="150000"/>
              </a:lnSpc>
              <a:buFont typeface="Wingdings" pitchFamily="2" charset="2"/>
              <a:buChar char="ü"/>
            </a:pPr>
            <a:r>
              <a:rPr lang="en-US" sz="2400" b="1"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rPr>
              <a:t>Addressing the proper year start for Yahuah’s Covenant Calendar</a:t>
            </a:r>
            <a:endParaRPr lang="en-US" sz="3200" b="1" cap="none" spc="0" dirty="0" smtClean="0">
              <a:ln w="11430"/>
              <a:solidFill>
                <a:schemeClr val="accent2">
                  <a:lumMod val="20000"/>
                  <a:lumOff val="80000"/>
                </a:schemeClr>
              </a:solidFill>
              <a:effectLst>
                <a:glow rad="228600">
                  <a:srgbClr val="0070C0">
                    <a:alpha val="40000"/>
                  </a:srgbClr>
                </a:glow>
                <a:outerShdw blurRad="50800" dist="39000" dir="5460000" algn="tl">
                  <a:srgbClr val="000000">
                    <a:alpha val="38000"/>
                  </a:srgbClr>
                </a:outerShdw>
              </a:effectLst>
              <a:latin typeface="Segoe Print" pitchFamily="2" charset="0"/>
            </a:endParaRPr>
          </a:p>
        </p:txBody>
      </p:sp>
      <p:sp>
        <p:nvSpPr>
          <p:cNvPr id="6" name="Rectangle 5"/>
          <p:cNvSpPr/>
          <p:nvPr/>
        </p:nvSpPr>
        <p:spPr>
          <a:xfrm>
            <a:off x="2493644" y="3920517"/>
            <a:ext cx="9345501" cy="161582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800" b="1" dirty="0">
                <a:ln w="11430"/>
                <a:solidFill>
                  <a:schemeClr val="bg2">
                    <a:lumMod val="75000"/>
                  </a:schemeClr>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bg2">
                    <a:lumMod val="75000"/>
                  </a:schemeClr>
                </a:solidFill>
                <a:effectLst>
                  <a:outerShdw blurRad="50800" dist="39000" dir="5460000" algn="tl">
                    <a:srgbClr val="000000">
                      <a:alpha val="38000"/>
                    </a:srgbClr>
                  </a:outerShdw>
                </a:effectLst>
                <a:latin typeface="Segoe Print" pitchFamily="2" charset="0"/>
              </a:rPr>
              <a:t> </a:t>
            </a:r>
            <a:r>
              <a:rPr lang="en-US" sz="4400" b="1" dirty="0" smtClean="0">
                <a:ln w="11430"/>
                <a:solidFill>
                  <a:schemeClr val="bg2">
                    <a:lumMod val="75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on the </a:t>
            </a:r>
            <a:br>
              <a:rPr lang="en-US" sz="4400" b="1" dirty="0" smtClean="0">
                <a:ln w="11430"/>
                <a:solidFill>
                  <a:schemeClr val="bg2">
                    <a:lumMod val="75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chemeClr val="bg2">
                    <a:lumMod val="75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study of David &amp; Jonathan?</a:t>
            </a:r>
            <a:endParaRPr lang="en-US" sz="4000" b="1" dirty="0" smtClean="0">
              <a:ln w="11430"/>
              <a:solidFill>
                <a:schemeClr val="bg2">
                  <a:lumMod val="75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7" name="Rounded Rectangle 6"/>
          <p:cNvSpPr/>
          <p:nvPr/>
        </p:nvSpPr>
        <p:spPr>
          <a:xfrm>
            <a:off x="2575560" y="5726875"/>
            <a:ext cx="8610600" cy="851297"/>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600" b="1" dirty="0" smtClean="0">
                <a:ln w="11430"/>
                <a:solidFill>
                  <a:srgbClr val="006C31"/>
                </a:solidFill>
                <a:effectLst>
                  <a:outerShdw blurRad="50800" dist="39000" dir="5460000" algn="tl">
                    <a:srgbClr val="000000">
                      <a:alpha val="38000"/>
                    </a:srgbClr>
                  </a:outerShdw>
                </a:effectLst>
                <a:latin typeface="Segoe Print" pitchFamily="2" charset="0"/>
                <a:hlinkClick r:id="rId4"/>
              </a:rPr>
              <a:t>calendar@torahtothetribes.com</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8" name="Picture 2" descr="C:\Users\Rae\Desktop\Grammar Art\email mouse best.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27960" y="5798271"/>
            <a:ext cx="1019541" cy="738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ae\Desktop\do boy gold ques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7339" y="2316966"/>
            <a:ext cx="1647219" cy="16472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6" name="Picture 2" descr="C:\Users\Rae\Desktop\Art New Grammar 101\white man clip art\3d hel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 y="3669475"/>
            <a:ext cx="2219325" cy="20574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38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horzBrick">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164671"/>
            <a:ext cx="10178322" cy="889203"/>
          </a:xfrm>
          <a:gradFill>
            <a:gsLst>
              <a:gs pos="12000">
                <a:srgbClr val="FF00FF"/>
              </a:gs>
              <a:gs pos="56000">
                <a:srgbClr val="00B0F0"/>
              </a:gs>
              <a:gs pos="80000">
                <a:srgbClr val="FFFF00"/>
              </a:gs>
            </a:gsLst>
            <a:lin ang="5400000" scaled="1"/>
          </a:gradFill>
          <a:scene3d>
            <a:camera prst="orthographicFront"/>
            <a:lightRig rig="threePt" dir="t"/>
          </a:scene3d>
          <a:sp3d>
            <a:bevelT w="165100" prst="coolSlant"/>
          </a:sp3d>
        </p:spPr>
        <p:txBody>
          <a:bodyPr anchor="ctr">
            <a:normAutofit/>
            <a:sp3d extrusionH="57150">
              <a:bevelT w="38100" h="38100"/>
            </a:sp3d>
          </a:bodyPr>
          <a:lstStyle/>
          <a:p>
            <a:r>
              <a:rPr lang="en-US" spc="600" dirty="0" smtClean="0">
                <a:solidFill>
                  <a:schemeClr val="accent2"/>
                </a:solidFill>
              </a:rPr>
              <a:t>      </a:t>
            </a:r>
            <a:r>
              <a:rPr lang="en-US" spc="600" dirty="0" smtClean="0">
                <a:ln w="38100">
                  <a:solidFill>
                    <a:schemeClr val="bg1"/>
                  </a:solidFill>
                </a:ln>
                <a:solidFill>
                  <a:schemeClr val="accent2"/>
                </a:solidFill>
              </a:rPr>
              <a:t>Setting</a:t>
            </a:r>
            <a:r>
              <a:rPr lang="en-US" spc="600" dirty="0" smtClean="0">
                <a:solidFill>
                  <a:schemeClr val="accent2"/>
                </a:solidFill>
              </a:rPr>
              <a:t> </a:t>
            </a:r>
            <a:r>
              <a:rPr lang="en-US" spc="600" dirty="0" smtClean="0">
                <a:ln w="38100">
                  <a:solidFill>
                    <a:schemeClr val="bg1"/>
                  </a:solidFill>
                </a:ln>
                <a:solidFill>
                  <a:schemeClr val="accent2"/>
                </a:solidFill>
              </a:rPr>
              <a:t>the stage!  </a:t>
            </a:r>
            <a:endParaRPr lang="en-US" spc="600" dirty="0">
              <a:ln w="38100">
                <a:solidFill>
                  <a:schemeClr val="bg1"/>
                </a:solidFill>
              </a:ln>
              <a:solidFill>
                <a:schemeClr val="accent2"/>
              </a:solidFill>
              <a:effectLst>
                <a:glow rad="355600">
                  <a:srgbClr val="00FF00"/>
                </a:glow>
              </a:effectLst>
            </a:endParaRPr>
          </a:p>
        </p:txBody>
      </p:sp>
      <p:sp>
        <p:nvSpPr>
          <p:cNvPr id="3" name="Content Placeholder 2"/>
          <p:cNvSpPr>
            <a:spLocks noGrp="1"/>
          </p:cNvSpPr>
          <p:nvPr>
            <p:ph idx="1"/>
          </p:nvPr>
        </p:nvSpPr>
        <p:spPr>
          <a:xfrm>
            <a:off x="972457" y="1219201"/>
            <a:ext cx="10929257" cy="5502274"/>
          </a:xfrm>
          <a:solidFill>
            <a:schemeClr val="bg1">
              <a:lumMod val="95000"/>
            </a:schemeClr>
          </a:solidFill>
          <a:scene3d>
            <a:camera prst="orthographicFront"/>
            <a:lightRig rig="threePt" dir="t"/>
          </a:scene3d>
          <a:sp3d>
            <a:bevelT w="152400" h="50800" prst="softRound"/>
          </a:sp3d>
        </p:spPr>
        <p:txBody>
          <a:bodyPr anchor="ctr">
            <a:normAutofit lnSpcReduction="10000"/>
          </a:bodyPr>
          <a:lstStyle/>
          <a:p>
            <a:r>
              <a:rPr lang="en-US" sz="3200" b="1" dirty="0" smtClean="0">
                <a:effectLst>
                  <a:glow rad="127000">
                    <a:srgbClr val="00FF00"/>
                  </a:glow>
                </a:effectLst>
              </a:rPr>
              <a:t>The Controversy:</a:t>
            </a:r>
          </a:p>
          <a:p>
            <a:endParaRPr lang="en-US" sz="3200" dirty="0" smtClean="0">
              <a:solidFill>
                <a:schemeClr val="tx1"/>
              </a:solidFill>
              <a:effectLst/>
            </a:endParaRPr>
          </a:p>
          <a:p>
            <a:endParaRPr lang="en-US" sz="3200" dirty="0">
              <a:solidFill>
                <a:schemeClr val="tx1"/>
              </a:solidFill>
              <a:effectLst/>
            </a:endParaRPr>
          </a:p>
          <a:p>
            <a:endParaRPr lang="en-US" sz="3200" dirty="0" smtClean="0">
              <a:solidFill>
                <a:schemeClr val="tx1"/>
              </a:solidFill>
              <a:effectLst/>
            </a:endParaRPr>
          </a:p>
          <a:p>
            <a:endParaRPr lang="en-US" sz="3200" dirty="0">
              <a:solidFill>
                <a:schemeClr val="tx1"/>
              </a:solidFill>
              <a:effectLst/>
            </a:endParaRPr>
          </a:p>
          <a:p>
            <a:endParaRPr lang="en-US" sz="3200" dirty="0" smtClean="0">
              <a:solidFill>
                <a:schemeClr val="tx1"/>
              </a:solidFill>
              <a:effectLst/>
            </a:endParaRPr>
          </a:p>
          <a:p>
            <a:endParaRPr lang="en-US" sz="3200" dirty="0" smtClean="0">
              <a:solidFill>
                <a:schemeClr val="tx1"/>
              </a:solidFill>
              <a:effectLst/>
            </a:endParaRPr>
          </a:p>
          <a:p>
            <a:endParaRPr lang="en-US" sz="3200" dirty="0">
              <a:solidFill>
                <a:schemeClr val="tx1"/>
              </a:solidFill>
              <a:effectLst/>
            </a:endParaRPr>
          </a:p>
          <a:p>
            <a:r>
              <a:rPr lang="en-US" sz="3200" dirty="0" smtClean="0">
                <a:solidFill>
                  <a:schemeClr val="tx1"/>
                </a:solidFill>
                <a:effectLst/>
              </a:rPr>
              <a:t> </a:t>
            </a:r>
          </a:p>
        </p:txBody>
      </p:sp>
      <p:sp>
        <p:nvSpPr>
          <p:cNvPr id="4" name="Slide Number Placeholder 3"/>
          <p:cNvSpPr>
            <a:spLocks noGrp="1"/>
          </p:cNvSpPr>
          <p:nvPr>
            <p:ph type="sldNum" sz="quarter" idx="12"/>
          </p:nvPr>
        </p:nvSpPr>
        <p:spPr>
          <a:xfrm>
            <a:off x="11401063" y="6412715"/>
            <a:ext cx="519306" cy="345796"/>
          </a:xfrm>
        </p:spPr>
        <p:txBody>
          <a:bodyPr/>
          <a:lstStyle/>
          <a:p>
            <a:fld id="{71766878-3199-4EAB-94E7-2D6D11070E14}" type="slidenum">
              <a:rPr lang="en-US" b="1" smtClean="0">
                <a:solidFill>
                  <a:schemeClr val="tx1"/>
                </a:solidFill>
              </a:rPr>
              <a:t>9</a:t>
            </a:fld>
            <a:endParaRPr lang="en-US" b="1" dirty="0">
              <a:solidFill>
                <a:schemeClr val="tx1"/>
              </a:solidFill>
            </a:endParaRPr>
          </a:p>
        </p:txBody>
      </p:sp>
      <p:sp>
        <p:nvSpPr>
          <p:cNvPr id="6" name="Rectangle 5"/>
          <p:cNvSpPr/>
          <p:nvPr/>
        </p:nvSpPr>
        <p:spPr>
          <a:xfrm>
            <a:off x="4478169" y="1366210"/>
            <a:ext cx="7218379" cy="602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000" b="1" dirty="0">
                <a:solidFill>
                  <a:schemeClr val="accent2"/>
                </a:solidFill>
                <a:effectLst>
                  <a:glow rad="127000">
                    <a:schemeClr val="accent4">
                      <a:lumMod val="60000"/>
                      <a:lumOff val="40000"/>
                    </a:schemeClr>
                  </a:glow>
                </a:effectLst>
              </a:rPr>
              <a:t>The </a:t>
            </a:r>
            <a:r>
              <a:rPr lang="en-US" sz="4000" b="1" dirty="0" smtClean="0">
                <a:solidFill>
                  <a:schemeClr val="accent2"/>
                </a:solidFill>
                <a:effectLst>
                  <a:glow rad="127000">
                    <a:schemeClr val="accent4">
                      <a:lumMod val="60000"/>
                      <a:lumOff val="40000"/>
                    </a:schemeClr>
                  </a:glow>
                </a:effectLst>
              </a:rPr>
              <a:t>Enoch/</a:t>
            </a:r>
            <a:r>
              <a:rPr lang="en-US" sz="4000" b="1" dirty="0" err="1" smtClean="0">
                <a:solidFill>
                  <a:schemeClr val="accent2"/>
                </a:solidFill>
                <a:effectLst>
                  <a:glow rad="127000">
                    <a:schemeClr val="accent4">
                      <a:lumMod val="60000"/>
                      <a:lumOff val="40000"/>
                    </a:schemeClr>
                  </a:glow>
                </a:effectLst>
              </a:rPr>
              <a:t>Zadok</a:t>
            </a:r>
            <a:r>
              <a:rPr lang="en-US" sz="4000" b="1" dirty="0" smtClean="0">
                <a:solidFill>
                  <a:schemeClr val="accent2"/>
                </a:solidFill>
                <a:effectLst>
                  <a:glow rad="127000">
                    <a:schemeClr val="accent4">
                      <a:lumMod val="60000"/>
                      <a:lumOff val="40000"/>
                    </a:schemeClr>
                  </a:glow>
                </a:effectLst>
              </a:rPr>
              <a:t> </a:t>
            </a:r>
            <a:r>
              <a:rPr lang="en-US" sz="4000" b="1" dirty="0">
                <a:solidFill>
                  <a:schemeClr val="accent2"/>
                </a:solidFill>
                <a:effectLst>
                  <a:glow rad="127000">
                    <a:schemeClr val="accent4">
                      <a:lumMod val="60000"/>
                      <a:lumOff val="40000"/>
                    </a:schemeClr>
                  </a:glow>
                </a:effectLst>
              </a:rPr>
              <a:t>Calendar. </a:t>
            </a:r>
            <a:endParaRPr lang="en-CA" sz="4000" dirty="0">
              <a:solidFill>
                <a:schemeClr val="accent2"/>
              </a:solidFill>
              <a:effectLst>
                <a:glow rad="127000">
                  <a:schemeClr val="accent4">
                    <a:lumMod val="60000"/>
                    <a:lumOff val="40000"/>
                  </a:schemeClr>
                </a:glow>
              </a:effectLst>
            </a:endParaRPr>
          </a:p>
        </p:txBody>
      </p:sp>
      <p:sp>
        <p:nvSpPr>
          <p:cNvPr id="8" name="Rectangle 7"/>
          <p:cNvSpPr/>
          <p:nvPr/>
        </p:nvSpPr>
        <p:spPr>
          <a:xfrm>
            <a:off x="968188" y="4690328"/>
            <a:ext cx="10962041" cy="1215615"/>
          </a:xfrm>
          <a:prstGeom prst="rect">
            <a:avLst/>
          </a:prstGeom>
          <a:solidFill>
            <a:schemeClr val="accent1">
              <a:lumMod val="60000"/>
              <a:lumOff val="40000"/>
            </a:schemeClr>
          </a:solidFill>
          <a:ln w="38100">
            <a:solidFill>
              <a:srgbClr val="FF006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228600" lvl="0" indent="-228600" defTabSz="914400">
              <a:lnSpc>
                <a:spcPct val="110000"/>
              </a:lnSpc>
              <a:spcBef>
                <a:spcPts val="700"/>
              </a:spcBef>
              <a:buClr>
                <a:srgbClr val="171312"/>
              </a:buClr>
              <a:buFont typeface="Arial" panose="020B0604020202020204" pitchFamily="34" charset="0"/>
              <a:buChar char="•"/>
            </a:pPr>
            <a:r>
              <a:rPr lang="en-US" sz="3200" dirty="0">
                <a:solidFill>
                  <a:prstClr val="black"/>
                </a:solidFill>
              </a:rPr>
              <a:t>Please </a:t>
            </a:r>
            <a:r>
              <a:rPr lang="en-US" sz="3200" dirty="0" smtClean="0">
                <a:solidFill>
                  <a:prstClr val="black"/>
                </a:solidFill>
              </a:rPr>
              <a:t>note on the next slide, the </a:t>
            </a:r>
            <a:r>
              <a:rPr lang="en-US" sz="3200" b="1" dirty="0">
                <a:solidFill>
                  <a:srgbClr val="FF0000"/>
                </a:solidFill>
                <a:latin typeface="Impact"/>
              </a:rPr>
              <a:t>ABSENCE</a:t>
            </a:r>
            <a:r>
              <a:rPr lang="en-US" sz="3200" dirty="0">
                <a:solidFill>
                  <a:prstClr val="black"/>
                </a:solidFill>
              </a:rPr>
              <a:t> of </a:t>
            </a:r>
            <a:r>
              <a:rPr lang="en-US" sz="3200" b="1" dirty="0">
                <a:solidFill>
                  <a:srgbClr val="FF0000"/>
                </a:solidFill>
                <a:latin typeface="Impact"/>
              </a:rPr>
              <a:t>ANY</a:t>
            </a:r>
            <a:r>
              <a:rPr lang="en-US" sz="3200" dirty="0">
                <a:solidFill>
                  <a:prstClr val="black"/>
                </a:solidFill>
              </a:rPr>
              <a:t> </a:t>
            </a:r>
            <a:r>
              <a:rPr lang="en-US" sz="3200" b="1" dirty="0">
                <a:solidFill>
                  <a:prstClr val="black"/>
                </a:solidFill>
                <a:effectLst>
                  <a:glow rad="127000">
                    <a:srgbClr val="BF6546">
                      <a:lumMod val="60000"/>
                      <a:lumOff val="40000"/>
                    </a:srgbClr>
                  </a:glow>
                </a:effectLst>
              </a:rPr>
              <a:t>Sabbath days </a:t>
            </a:r>
            <a:r>
              <a:rPr lang="en-US" sz="3200" b="1" dirty="0" smtClean="0">
                <a:solidFill>
                  <a:prstClr val="black"/>
                </a:solidFill>
                <a:effectLst>
                  <a:glow rad="127000">
                    <a:srgbClr val="BF6546">
                      <a:lumMod val="60000"/>
                      <a:lumOff val="40000"/>
                    </a:srgbClr>
                  </a:glow>
                </a:effectLst>
              </a:rPr>
              <a:t>of any kind - </a:t>
            </a:r>
            <a:r>
              <a:rPr lang="en-US" sz="3200" dirty="0" smtClean="0">
                <a:solidFill>
                  <a:prstClr val="black"/>
                </a:solidFill>
              </a:rPr>
              <a:t>landing </a:t>
            </a:r>
            <a:r>
              <a:rPr lang="en-US" sz="3200" dirty="0">
                <a:solidFill>
                  <a:prstClr val="black"/>
                </a:solidFill>
              </a:rPr>
              <a:t>upon a </a:t>
            </a:r>
            <a:r>
              <a:rPr lang="en-US" sz="3200" b="1" dirty="0">
                <a:solidFill>
                  <a:prstClr val="black"/>
                </a:solidFill>
                <a:effectLst>
                  <a:glow rad="127000">
                    <a:srgbClr val="00FF00"/>
                  </a:glow>
                </a:effectLst>
              </a:rPr>
              <a:t>6</a:t>
            </a:r>
            <a:r>
              <a:rPr lang="en-US" sz="3200" b="1" baseline="30000" dirty="0">
                <a:solidFill>
                  <a:prstClr val="black"/>
                </a:solidFill>
                <a:effectLst>
                  <a:glow rad="127000">
                    <a:srgbClr val="00FF00"/>
                  </a:glow>
                </a:effectLst>
              </a:rPr>
              <a:t>th</a:t>
            </a:r>
            <a:r>
              <a:rPr lang="en-US" sz="3200" dirty="0">
                <a:solidFill>
                  <a:prstClr val="black"/>
                </a:solidFill>
              </a:rPr>
              <a:t> cycle of the month. </a:t>
            </a:r>
          </a:p>
        </p:txBody>
      </p:sp>
      <p:sp>
        <p:nvSpPr>
          <p:cNvPr id="9" name="Rectangle 8"/>
          <p:cNvSpPr/>
          <p:nvPr/>
        </p:nvSpPr>
        <p:spPr>
          <a:xfrm>
            <a:off x="1247887" y="5992004"/>
            <a:ext cx="10378056" cy="65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rgbClr val="FF0000"/>
                </a:solidFill>
              </a:rPr>
              <a:t>Now compare this thought to what you are about to see in this study</a:t>
            </a:r>
            <a:r>
              <a:rPr lang="en-US" dirty="0" smtClean="0">
                <a:solidFill>
                  <a:srgbClr val="FF0000"/>
                </a:solidFill>
              </a:rPr>
              <a:t>.</a:t>
            </a:r>
            <a:endParaRPr lang="en-CA" dirty="0">
              <a:solidFill>
                <a:srgbClr val="FF0000"/>
              </a:solidFill>
            </a:endParaRPr>
          </a:p>
        </p:txBody>
      </p:sp>
      <p:sp>
        <p:nvSpPr>
          <p:cNvPr id="10" name="Rectangle 9"/>
          <p:cNvSpPr/>
          <p:nvPr/>
        </p:nvSpPr>
        <p:spPr>
          <a:xfrm>
            <a:off x="968189" y="1968639"/>
            <a:ext cx="10962041" cy="260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228600" lvl="0" indent="-228600" defTabSz="914400">
              <a:lnSpc>
                <a:spcPct val="110000"/>
              </a:lnSpc>
              <a:spcBef>
                <a:spcPts val="700"/>
              </a:spcBef>
              <a:buClr>
                <a:srgbClr val="171312"/>
              </a:buClr>
              <a:buFont typeface="Arial" panose="020B0604020202020204" pitchFamily="34" charset="0"/>
              <a:buChar char="•"/>
            </a:pPr>
            <a:r>
              <a:rPr lang="en-US" sz="3200" dirty="0">
                <a:solidFill>
                  <a:prstClr val="black"/>
                </a:solidFill>
              </a:rPr>
              <a:t>On </a:t>
            </a:r>
            <a:r>
              <a:rPr lang="en-US" sz="3200" dirty="0" smtClean="0">
                <a:solidFill>
                  <a:prstClr val="black"/>
                </a:solidFill>
              </a:rPr>
              <a:t>Enoch’s </a:t>
            </a:r>
            <a:r>
              <a:rPr lang="en-US" sz="3200" dirty="0">
                <a:solidFill>
                  <a:prstClr val="black"/>
                </a:solidFill>
              </a:rPr>
              <a:t>Dead Sea Scroll based Calendar, it is claimed that the Sabbaths, </a:t>
            </a:r>
            <a:r>
              <a:rPr lang="en-US" sz="3200" b="1" i="1" u="sng" dirty="0">
                <a:solidFill>
                  <a:srgbClr val="FF0000"/>
                </a:solidFill>
              </a:rPr>
              <a:t>never once</a:t>
            </a:r>
            <a:r>
              <a:rPr lang="en-US" sz="3200" b="1" i="1" dirty="0">
                <a:solidFill>
                  <a:srgbClr val="FF0000"/>
                </a:solidFill>
              </a:rPr>
              <a:t> </a:t>
            </a:r>
            <a:r>
              <a:rPr lang="en-US" sz="3200" u="sng" dirty="0">
                <a:solidFill>
                  <a:prstClr val="black"/>
                </a:solidFill>
              </a:rPr>
              <a:t>fall upon a</a:t>
            </a:r>
            <a:r>
              <a:rPr lang="en-US" sz="3200" dirty="0">
                <a:solidFill>
                  <a:prstClr val="black"/>
                </a:solidFill>
              </a:rPr>
              <a:t> </a:t>
            </a:r>
            <a:r>
              <a:rPr lang="en-US" sz="3200" b="1" u="sng" dirty="0">
                <a:solidFill>
                  <a:srgbClr val="FF0000"/>
                </a:solidFill>
              </a:rPr>
              <a:t>6</a:t>
            </a:r>
            <a:r>
              <a:rPr lang="en-US" sz="3200" b="1" u="sng" baseline="30000" dirty="0">
                <a:solidFill>
                  <a:srgbClr val="FF0000"/>
                </a:solidFill>
              </a:rPr>
              <a:t>th</a:t>
            </a:r>
            <a:r>
              <a:rPr lang="en-US" sz="3200" dirty="0">
                <a:solidFill>
                  <a:prstClr val="black"/>
                </a:solidFill>
              </a:rPr>
              <a:t> </a:t>
            </a:r>
            <a:r>
              <a:rPr lang="en-US" sz="3200" u="sng" dirty="0" smtClean="0">
                <a:solidFill>
                  <a:prstClr val="black"/>
                </a:solidFill>
              </a:rPr>
              <a:t>cycle </a:t>
            </a:r>
            <a:r>
              <a:rPr lang="en-US" sz="3200" u="sng" dirty="0">
                <a:solidFill>
                  <a:prstClr val="black"/>
                </a:solidFill>
              </a:rPr>
              <a:t>of the month</a:t>
            </a:r>
            <a:r>
              <a:rPr lang="en-US" sz="3200" dirty="0">
                <a:solidFill>
                  <a:prstClr val="black"/>
                </a:solidFill>
              </a:rPr>
              <a:t>.  </a:t>
            </a:r>
            <a:endParaRPr lang="en-US" sz="3200" dirty="0" smtClean="0">
              <a:solidFill>
                <a:prstClr val="black"/>
              </a:solidFill>
            </a:endParaRPr>
          </a:p>
          <a:p>
            <a:pPr marL="228600" lvl="0" indent="-228600" defTabSz="914400">
              <a:lnSpc>
                <a:spcPct val="110000"/>
              </a:lnSpc>
              <a:spcBef>
                <a:spcPts val="700"/>
              </a:spcBef>
              <a:buClr>
                <a:srgbClr val="171312"/>
              </a:buClr>
              <a:buFont typeface="Arial" panose="020B0604020202020204" pitchFamily="34" charset="0"/>
              <a:buChar char="•"/>
            </a:pPr>
            <a:r>
              <a:rPr lang="en-US" sz="3200" dirty="0" smtClean="0">
                <a:solidFill>
                  <a:prstClr val="black"/>
                </a:solidFill>
              </a:rPr>
              <a:t>Also:  </a:t>
            </a:r>
            <a:r>
              <a:rPr lang="en-US" sz="3200" dirty="0">
                <a:solidFill>
                  <a:prstClr val="black"/>
                </a:solidFill>
              </a:rPr>
              <a:t>the books of Rachel </a:t>
            </a:r>
            <a:r>
              <a:rPr lang="en-US" sz="3200" dirty="0" err="1">
                <a:solidFill>
                  <a:prstClr val="black"/>
                </a:solidFill>
              </a:rPr>
              <a:t>Elior</a:t>
            </a:r>
            <a:r>
              <a:rPr lang="en-US" sz="3200" dirty="0">
                <a:solidFill>
                  <a:prstClr val="black"/>
                </a:solidFill>
              </a:rPr>
              <a:t> </a:t>
            </a:r>
            <a:r>
              <a:rPr lang="en-US" sz="3200" dirty="0" smtClean="0">
                <a:solidFill>
                  <a:prstClr val="black"/>
                </a:solidFill>
              </a:rPr>
              <a:t>verify this clearly with charts. The following chart is from a you-tube </a:t>
            </a:r>
            <a:r>
              <a:rPr lang="en-US" sz="3200" dirty="0">
                <a:solidFill>
                  <a:prstClr val="black"/>
                </a:solidFill>
              </a:rPr>
              <a:t>presentation promoting the same situation.</a:t>
            </a:r>
          </a:p>
        </p:txBody>
      </p:sp>
      <p:sp>
        <p:nvSpPr>
          <p:cNvPr id="5" name="Oval 4"/>
          <p:cNvSpPr/>
          <p:nvPr/>
        </p:nvSpPr>
        <p:spPr>
          <a:xfrm>
            <a:off x="9100084" y="58990"/>
            <a:ext cx="1759974" cy="1002891"/>
          </a:xfrm>
          <a:prstGeom prst="ellipse">
            <a:avLst/>
          </a:prstGeom>
          <a:solidFill>
            <a:schemeClr val="tx1"/>
          </a:solidFill>
          <a:ln w="19050">
            <a:solidFill>
              <a:srgbClr val="FF00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00" cap="all" spc="200" dirty="0">
                <a:solidFill>
                  <a:srgbClr val="171312"/>
                </a:solidFill>
                <a:effectLst>
                  <a:glow rad="355600">
                    <a:srgbClr val="00FF00"/>
                  </a:glow>
                </a:effectLst>
                <a:latin typeface="Impact"/>
                <a:ea typeface="+mj-ea"/>
                <a:cs typeface="+mj-cs"/>
              </a:rPr>
              <a:t># 2</a:t>
            </a:r>
            <a:endParaRPr lang="en-CA" dirty="0"/>
          </a:p>
        </p:txBody>
      </p:sp>
    </p:spTree>
    <p:extLst>
      <p:ext uri="{BB962C8B-B14F-4D97-AF65-F5344CB8AC3E}">
        <p14:creationId xmlns:p14="http://schemas.microsoft.com/office/powerpoint/2010/main" val="1511729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5"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12479</TotalTime>
  <Words>4438</Words>
  <Application>Microsoft Office PowerPoint</Application>
  <PresentationFormat>Custom</PresentationFormat>
  <Paragraphs>1069</Paragraphs>
  <Slides>89</Slides>
  <Notes>65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Badge</vt:lpstr>
      <vt:lpstr>PowerPoint Presentation</vt:lpstr>
      <vt:lpstr>David’s  Qodesh  Lechem {Set-Apart Bread}</vt:lpstr>
      <vt:lpstr>Joshua 3-5 HAd confirmED the placement of weekly sabbaths</vt:lpstr>
      <vt:lpstr>Samuel will also confirm the placement of weekly sabbaths</vt:lpstr>
      <vt:lpstr>Something else to think about …</vt:lpstr>
      <vt:lpstr>Setting the stage!  #1</vt:lpstr>
      <vt:lpstr>The Mechanics of the lunar calendar!</vt:lpstr>
      <vt:lpstr>A Sample Lunar Calendar</vt:lpstr>
      <vt:lpstr>      Setting the stage!  </vt:lpstr>
      <vt:lpstr>PowerPoint Presentation</vt:lpstr>
      <vt:lpstr>In this study…</vt:lpstr>
      <vt:lpstr>Purpose of this Study</vt:lpstr>
      <vt:lpstr>PowerPoint Presentation</vt:lpstr>
      <vt:lpstr>PowerPoint Presentation</vt:lpstr>
      <vt:lpstr>Questions for Focus:</vt:lpstr>
      <vt:lpstr>And another hyper important question:</vt:lpstr>
      <vt:lpstr>PowerPoint Presentation</vt:lpstr>
      <vt:lpstr>PowerPoint Presentation</vt:lpstr>
      <vt:lpstr>PowerPoint Presentation</vt:lpstr>
      <vt:lpstr>Is David speaking  on the 30th?</vt:lpstr>
      <vt:lpstr>PowerPoint Presentation</vt:lpstr>
      <vt:lpstr>PowerPoint Presentation</vt:lpstr>
      <vt:lpstr>The 30th &amp; the  same  conversation </vt:lpstr>
      <vt:lpstr>PowerPoint Presentation</vt:lpstr>
      <vt:lpstr>PowerPoint Presentation</vt:lpstr>
      <vt:lpstr>PowerPoint Presentation</vt:lpstr>
      <vt:lpstr>PowerPoint Presentation</vt:lpstr>
      <vt:lpstr>Yehonathan – reaffirms the new month cycle</vt:lpstr>
      <vt:lpstr>PowerPoint Presentation</vt:lpstr>
      <vt:lpstr>PowerPoint Presentation</vt:lpstr>
      <vt:lpstr>PowerPoint Presentation</vt:lpstr>
      <vt:lpstr>    </vt:lpstr>
      <vt:lpstr>Jonathan continues speaking</vt:lpstr>
      <vt:lpstr>Jonathan counts to three</vt:lpstr>
      <vt:lpstr>PowerPoint Presentation</vt:lpstr>
      <vt:lpstr>David’s location; Saul is silent</vt:lpstr>
      <vt:lpstr>PowerPoint Presentation</vt:lpstr>
      <vt:lpstr>While David was hiding</vt:lpstr>
      <vt:lpstr>Why -   A “Squandered Opportunity”??</vt:lpstr>
      <vt:lpstr>Completing - 1 Sam 20:27 </vt:lpstr>
      <vt:lpstr>PowerPoint Presentation</vt:lpstr>
      <vt:lpstr>PowerPoint Presentation</vt:lpstr>
      <vt:lpstr>Saul’s spear is hurled</vt:lpstr>
      <vt:lpstr>PowerPoint Presentation</vt:lpstr>
      <vt:lpstr>PowerPoint Presentation</vt:lpstr>
      <vt:lpstr>PowerPoint Presentation</vt:lpstr>
      <vt:lpstr>Morning after the second day …</vt:lpstr>
      <vt:lpstr>PowerPoint Presentation</vt:lpstr>
      <vt:lpstr>PowerPoint Presentation</vt:lpstr>
      <vt:lpstr>Question -</vt:lpstr>
      <vt:lpstr>David Flees Immediately</vt:lpstr>
      <vt:lpstr>PowerPoint Presentation</vt:lpstr>
      <vt:lpstr>David is hungry in - Nob</vt:lpstr>
      <vt:lpstr>PowerPoint Presentation</vt:lpstr>
      <vt:lpstr>PowerPoint Presentation</vt:lpstr>
      <vt:lpstr>PowerPoint Presentation</vt:lpstr>
      <vt:lpstr>PowerPoint Presentation</vt:lpstr>
      <vt:lpstr>Shewbread stipulation repeated</vt:lpstr>
      <vt:lpstr>David Answers the Kohen</vt:lpstr>
      <vt:lpstr>David’s 6th of the month reply</vt:lpstr>
      <vt:lpstr>PowerPoint Presentation</vt:lpstr>
      <vt:lpstr>PowerPoint Presentation</vt:lpstr>
      <vt:lpstr>This study now transitions to critically  important information.   It is super serious! </vt:lpstr>
      <vt:lpstr>PowerPoint Presentation</vt:lpstr>
      <vt:lpstr>PowerPoint Presentation</vt:lpstr>
      <vt:lpstr>PowerPoint Presentation</vt:lpstr>
      <vt:lpstr>PowerPoint Presentation</vt:lpstr>
      <vt:lpstr>Shewbread;  The 7th Cycle!</vt:lpstr>
      <vt:lpstr>PowerPoint Presentation</vt:lpstr>
      <vt:lpstr>Discerning  david’s  week</vt:lpstr>
      <vt:lpstr>Discerning  david’s  week</vt:lpstr>
      <vt:lpstr>David requests bread from the kohen</vt:lpstr>
      <vt:lpstr>David requests bread from the kohen</vt:lpstr>
      <vt:lpstr>PowerPoint Presentation</vt:lpstr>
      <vt:lpstr>David, Jonathan &amp; AhimElek did not “reset” their week!    </vt:lpstr>
      <vt:lpstr>PowerPoint Presentation</vt:lpstr>
      <vt:lpstr>PowerPoint Presentation</vt:lpstr>
      <vt:lpstr>1ST Focal point of this study!</vt:lpstr>
      <vt:lpstr>WAIT!</vt:lpstr>
      <vt:lpstr>1ST  Focal point  (con’t)!</vt:lpstr>
      <vt:lpstr>appropriate  questions! </vt:lpstr>
      <vt:lpstr>2ND Focal point of this study!</vt:lpstr>
      <vt:lpstr>PowerPoint Presentation</vt:lpstr>
      <vt:lpstr>2ND  Focal point  (cont’)!</vt:lpstr>
      <vt:lpstr>The final question</vt:lpstr>
      <vt:lpstr>PowerPoint Presentation</vt:lpstr>
      <vt:lpstr>PowerPoint Presentation</vt:lpstr>
      <vt:lpstr>The “Times” &amp; “Seasons” are in Yahuah’s Hands – 1 Thess 5:1-8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David’s Qodesh Lechem</dc:title>
  <dc:creator>timothy Astleford</dc:creator>
  <cp:lastModifiedBy>Rae</cp:lastModifiedBy>
  <cp:revision>967</cp:revision>
  <dcterms:created xsi:type="dcterms:W3CDTF">2016-04-13T10:37:27Z</dcterms:created>
  <dcterms:modified xsi:type="dcterms:W3CDTF">2018-03-12T17:59:43Z</dcterms:modified>
</cp:coreProperties>
</file>