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88" r:id="rId1"/>
  </p:sldMasterIdLst>
  <p:notesMasterIdLst>
    <p:notesMasterId r:id="rId104"/>
  </p:notesMasterIdLst>
  <p:sldIdLst>
    <p:sldId id="367" r:id="rId2"/>
    <p:sldId id="267" r:id="rId3"/>
    <p:sldId id="268" r:id="rId4"/>
    <p:sldId id="269" r:id="rId5"/>
    <p:sldId id="270" r:id="rId6"/>
    <p:sldId id="272" r:id="rId7"/>
    <p:sldId id="271" r:id="rId8"/>
    <p:sldId id="351" r:id="rId9"/>
    <p:sldId id="356" r:id="rId10"/>
    <p:sldId id="282" r:id="rId11"/>
    <p:sldId id="273" r:id="rId12"/>
    <p:sldId id="274" r:id="rId13"/>
    <p:sldId id="357" r:id="rId14"/>
    <p:sldId id="276" r:id="rId15"/>
    <p:sldId id="283" r:id="rId16"/>
    <p:sldId id="277" r:id="rId17"/>
    <p:sldId id="284" r:id="rId18"/>
    <p:sldId id="285" r:id="rId19"/>
    <p:sldId id="278" r:id="rId20"/>
    <p:sldId id="369" r:id="rId21"/>
    <p:sldId id="279" r:id="rId22"/>
    <p:sldId id="275" r:id="rId23"/>
    <p:sldId id="368" r:id="rId24"/>
    <p:sldId id="286" r:id="rId25"/>
    <p:sldId id="340" r:id="rId26"/>
    <p:sldId id="287" r:id="rId27"/>
    <p:sldId id="342" r:id="rId28"/>
    <p:sldId id="343" r:id="rId29"/>
    <p:sldId id="358" r:id="rId30"/>
    <p:sldId id="306" r:id="rId31"/>
    <p:sldId id="294" r:id="rId32"/>
    <p:sldId id="295" r:id="rId33"/>
    <p:sldId id="352" r:id="rId34"/>
    <p:sldId id="344" r:id="rId35"/>
    <p:sldId id="296" r:id="rId36"/>
    <p:sldId id="345" r:id="rId37"/>
    <p:sldId id="297" r:id="rId38"/>
    <p:sldId id="346" r:id="rId39"/>
    <p:sldId id="359" r:id="rId40"/>
    <p:sldId id="347" r:id="rId41"/>
    <p:sldId id="363" r:id="rId42"/>
    <p:sldId id="362" r:id="rId43"/>
    <p:sldId id="353" r:id="rId44"/>
    <p:sldId id="360" r:id="rId45"/>
    <p:sldId id="291" r:id="rId46"/>
    <p:sldId id="299" r:id="rId47"/>
    <p:sldId id="361" r:id="rId48"/>
    <p:sldId id="292" r:id="rId49"/>
    <p:sldId id="302" r:id="rId50"/>
    <p:sldId id="293" r:id="rId51"/>
    <p:sldId id="303" r:id="rId52"/>
    <p:sldId id="373" r:id="rId53"/>
    <p:sldId id="375" r:id="rId54"/>
    <p:sldId id="374" r:id="rId55"/>
    <p:sldId id="378" r:id="rId56"/>
    <p:sldId id="377" r:id="rId57"/>
    <p:sldId id="379" r:id="rId58"/>
    <p:sldId id="304" r:id="rId59"/>
    <p:sldId id="305" r:id="rId60"/>
    <p:sldId id="341" r:id="rId61"/>
    <p:sldId id="307" r:id="rId62"/>
    <p:sldId id="348" r:id="rId63"/>
    <p:sldId id="290" r:id="rId64"/>
    <p:sldId id="308" r:id="rId65"/>
    <p:sldId id="310" r:id="rId66"/>
    <p:sldId id="281" r:id="rId67"/>
    <p:sldId id="364" r:id="rId68"/>
    <p:sldId id="311" r:id="rId69"/>
    <p:sldId id="316" r:id="rId70"/>
    <p:sldId id="309" r:id="rId71"/>
    <p:sldId id="314" r:id="rId72"/>
    <p:sldId id="315" r:id="rId73"/>
    <p:sldId id="371" r:id="rId74"/>
    <p:sldId id="312" r:id="rId75"/>
    <p:sldId id="313" r:id="rId76"/>
    <p:sldId id="365" r:id="rId77"/>
    <p:sldId id="320" r:id="rId78"/>
    <p:sldId id="321" r:id="rId79"/>
    <p:sldId id="322" r:id="rId80"/>
    <p:sldId id="318" r:id="rId81"/>
    <p:sldId id="323" r:id="rId82"/>
    <p:sldId id="317" r:id="rId83"/>
    <p:sldId id="324" r:id="rId84"/>
    <p:sldId id="355" r:id="rId85"/>
    <p:sldId id="331" r:id="rId86"/>
    <p:sldId id="332" r:id="rId87"/>
    <p:sldId id="327" r:id="rId88"/>
    <p:sldId id="328" r:id="rId89"/>
    <p:sldId id="325" r:id="rId90"/>
    <p:sldId id="300" r:id="rId91"/>
    <p:sldId id="326" r:id="rId92"/>
    <p:sldId id="329" r:id="rId93"/>
    <p:sldId id="333" r:id="rId94"/>
    <p:sldId id="354" r:id="rId95"/>
    <p:sldId id="335" r:id="rId96"/>
    <p:sldId id="366" r:id="rId97"/>
    <p:sldId id="334" r:id="rId98"/>
    <p:sldId id="336" r:id="rId99"/>
    <p:sldId id="338" r:id="rId100"/>
    <p:sldId id="330" r:id="rId101"/>
    <p:sldId id="350" r:id="rId102"/>
    <p:sldId id="288" r:id="rId10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e" initials="R" lastIdx="54" clrIdx="0"/>
  <p:cmAuthor id="1" name="Snap On" initials="SO" lastIdx="3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C4C64"/>
    <a:srgbClr val="FF3399"/>
    <a:srgbClr val="00FF00"/>
    <a:srgbClr val="D608A0"/>
    <a:srgbClr val="00CCFF"/>
    <a:srgbClr val="DCE5EE"/>
    <a:srgbClr val="A365D1"/>
    <a:srgbClr val="B7DEE8"/>
    <a:srgbClr val="E9F5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585" autoAdjust="0"/>
  </p:normalViewPr>
  <p:slideViewPr>
    <p:cSldViewPr>
      <p:cViewPr varScale="1">
        <p:scale>
          <a:sx n="81" d="100"/>
          <a:sy n="81" d="100"/>
        </p:scale>
        <p:origin x="-1099" y="-7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525CE39-3A17-4221-A43A-CDCDEC37A9C6}" type="datetimeFigureOut">
              <a:rPr lang="en-US" smtClean="0"/>
              <a:t>3/3/2018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0EF3100C-8CFC-4DBF-AA1F-E6F6631648CF}" type="slidenum">
              <a:rPr lang="en-US" smtClean="0"/>
              <a:t>‹#›</a:t>
            </a:fld>
            <a:endParaRPr lang="en-US"/>
          </a:p>
        </p:txBody>
      </p:sp>
    </p:spTree>
    <p:extLst>
      <p:ext uri="{BB962C8B-B14F-4D97-AF65-F5344CB8AC3E}">
        <p14:creationId xmlns:p14="http://schemas.microsoft.com/office/powerpoint/2010/main" val="1513300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850 am</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1</a:t>
            </a:fld>
            <a:endParaRPr lang="en-US" dirty="0"/>
          </a:p>
        </p:txBody>
      </p:sp>
    </p:spTree>
    <p:extLst>
      <p:ext uri="{BB962C8B-B14F-4D97-AF65-F5344CB8AC3E}">
        <p14:creationId xmlns:p14="http://schemas.microsoft.com/office/powerpoint/2010/main" val="2963721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ascension is the fulfillment</a:t>
            </a:r>
            <a:r>
              <a:rPr lang="en-US" baseline="0" dirty="0" smtClean="0"/>
              <a:t> (antitype) of the “type.”</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60</a:t>
            </a:fld>
            <a:endParaRPr lang="en-US"/>
          </a:p>
        </p:txBody>
      </p:sp>
    </p:spTree>
    <p:extLst>
      <p:ext uri="{BB962C8B-B14F-4D97-AF65-F5344CB8AC3E}">
        <p14:creationId xmlns:p14="http://schemas.microsoft.com/office/powerpoint/2010/main" val="3261527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Beware of traditions that creep in so shrewdly!</a:t>
            </a:r>
            <a:endParaRPr lang="en-US" sz="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88</a:t>
            </a:fld>
            <a:endParaRPr lang="en-US"/>
          </a:p>
        </p:txBody>
      </p:sp>
    </p:spTree>
    <p:extLst>
      <p:ext uri="{BB962C8B-B14F-4D97-AF65-F5344CB8AC3E}">
        <p14:creationId xmlns:p14="http://schemas.microsoft.com/office/powerpoint/2010/main" val="2909117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100</a:t>
            </a:fld>
            <a:endParaRPr lang="en-US"/>
          </a:p>
        </p:txBody>
      </p:sp>
    </p:spTree>
    <p:extLst>
      <p:ext uri="{BB962C8B-B14F-4D97-AF65-F5344CB8AC3E}">
        <p14:creationId xmlns:p14="http://schemas.microsoft.com/office/powerpoint/2010/main" val="509166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6</a:t>
            </a:fld>
            <a:endParaRPr lang="en-US" dirty="0"/>
          </a:p>
        </p:txBody>
      </p:sp>
    </p:spTree>
    <p:extLst>
      <p:ext uri="{BB962C8B-B14F-4D97-AF65-F5344CB8AC3E}">
        <p14:creationId xmlns:p14="http://schemas.microsoft.com/office/powerpoint/2010/main" val="509166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9</a:t>
            </a:fld>
            <a:endParaRPr lang="en-US"/>
          </a:p>
        </p:txBody>
      </p:sp>
    </p:spTree>
    <p:extLst>
      <p:ext uri="{BB962C8B-B14F-4D97-AF65-F5344CB8AC3E}">
        <p14:creationId xmlns:p14="http://schemas.microsoft.com/office/powerpoint/2010/main" val="3115586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F3100C-8CFC-4DBF-AA1F-E6F6631648CF}" type="slidenum">
              <a:rPr lang="en-US" smtClean="0"/>
              <a:t>11</a:t>
            </a:fld>
            <a:endParaRPr lang="en-US"/>
          </a:p>
        </p:txBody>
      </p:sp>
    </p:spTree>
    <p:extLst>
      <p:ext uri="{BB962C8B-B14F-4D97-AF65-F5344CB8AC3E}">
        <p14:creationId xmlns:p14="http://schemas.microsoft.com/office/powerpoint/2010/main" val="3232809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Chart #1 of 7  Make sure you understand why the blue brackets are placed on this chart, as the next chart will also include a set of pink brackets.  They are not the same. </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12</a:t>
            </a:fld>
            <a:endParaRPr lang="en-US"/>
          </a:p>
        </p:txBody>
      </p:sp>
    </p:spTree>
    <p:extLst>
      <p:ext uri="{BB962C8B-B14F-4D97-AF65-F5344CB8AC3E}">
        <p14:creationId xmlns:p14="http://schemas.microsoft.com/office/powerpoint/2010/main" val="3688789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really is OK to have Passover on Sabbath. Sacrifices were offered every day; all the Sabbaths had extra sacrifices according to </a:t>
            </a:r>
            <a:r>
              <a:rPr lang="en-US" dirty="0" err="1" smtClean="0"/>
              <a:t>Num</a:t>
            </a:r>
            <a:r>
              <a:rPr lang="en-US" dirty="0" smtClean="0"/>
              <a:t> 28.</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22</a:t>
            </a:fld>
            <a:endParaRPr lang="en-US"/>
          </a:p>
        </p:txBody>
      </p:sp>
    </p:spTree>
    <p:extLst>
      <p:ext uri="{BB962C8B-B14F-4D97-AF65-F5344CB8AC3E}">
        <p14:creationId xmlns:p14="http://schemas.microsoft.com/office/powerpoint/2010/main" val="153698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really is OK to have Passover on Sabbath. Sacrifices were offered every day; all the Sabbaths had extra sacrifices according to Num 28.</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24</a:t>
            </a:fld>
            <a:endParaRPr lang="en-US"/>
          </a:p>
        </p:txBody>
      </p:sp>
    </p:spTree>
    <p:extLst>
      <p:ext uri="{BB962C8B-B14F-4D97-AF65-F5344CB8AC3E}">
        <p14:creationId xmlns:p14="http://schemas.microsoft.com/office/powerpoint/2010/main" val="153698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36</a:t>
            </a:fld>
            <a:endParaRPr lang="en-US"/>
          </a:p>
        </p:txBody>
      </p:sp>
    </p:spTree>
    <p:extLst>
      <p:ext uri="{BB962C8B-B14F-4D97-AF65-F5344CB8AC3E}">
        <p14:creationId xmlns:p14="http://schemas.microsoft.com/office/powerpoint/2010/main" val="3862679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Yahusha had not ascended upwards yet</a:t>
            </a:r>
            <a:r>
              <a:rPr lang="en-US" baseline="0" dirty="0" smtClean="0"/>
              <a:t> when He met Mary in the garden on Sunday morning, as he gave her a command not to touch Him yet … until … after He came back. </a:t>
            </a:r>
            <a:endParaRPr lang="en-US" dirty="0"/>
          </a:p>
        </p:txBody>
      </p:sp>
      <p:sp>
        <p:nvSpPr>
          <p:cNvPr id="4" name="Slide Number Placeholder 3"/>
          <p:cNvSpPr>
            <a:spLocks noGrp="1"/>
          </p:cNvSpPr>
          <p:nvPr>
            <p:ph type="sldNum" sz="quarter" idx="10"/>
          </p:nvPr>
        </p:nvSpPr>
        <p:spPr/>
        <p:txBody>
          <a:bodyPr/>
          <a:lstStyle/>
          <a:p>
            <a:fld id="{0EF3100C-8CFC-4DBF-AA1F-E6F6631648CF}" type="slidenum">
              <a:rPr lang="en-US" smtClean="0"/>
              <a:t>59</a:t>
            </a:fld>
            <a:endParaRPr lang="en-US"/>
          </a:p>
        </p:txBody>
      </p:sp>
    </p:spTree>
    <p:extLst>
      <p:ext uri="{BB962C8B-B14F-4D97-AF65-F5344CB8AC3E}">
        <p14:creationId xmlns:p14="http://schemas.microsoft.com/office/powerpoint/2010/main" val="4029868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8DF8029-41B7-4739-A8BB-30EB7223732B}" type="datetime1">
              <a:rPr lang="en-US" smtClean="0"/>
              <a:t>3/3/2018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014052-953B-4273-8F47-BF25327D5B24}" type="slidenum">
              <a:rPr lang="en-US" smtClean="0"/>
              <a:t>‹#›</a:t>
            </a:fld>
            <a:endParaRPr lang="en-US"/>
          </a:p>
        </p:txBody>
      </p:sp>
      <p:sp>
        <p:nvSpPr>
          <p:cNvPr id="2" name="Title 1"/>
          <p:cNvSpPr>
            <a:spLocks noGrp="1"/>
          </p:cNvSpPr>
          <p:nvPr>
            <p:ph type="ctrTitle"/>
          </p:nvPr>
        </p:nvSpPr>
        <p:spPr>
          <a:xfrm>
            <a:off x="762000" y="3145144"/>
            <a:ext cx="7772400"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857473-915F-41CC-AC21-385D5F81F7D7}" type="datetime1">
              <a:rPr lang="en-US" smtClean="0"/>
              <a:t>3/3/2018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014052-953B-4273-8F47-BF25327D5B2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6CA1CA-4091-4FB1-9001-05217AD2B269}" type="datetime1">
              <a:rPr lang="en-US" smtClean="0"/>
              <a:t>3/3/2018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014052-953B-4273-8F47-BF25327D5B2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681C11E-993E-4806-B74B-4B9BEA765BA1}" type="datetime1">
              <a:rPr lang="en-US" smtClean="0"/>
              <a:t>3/3/2018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014052-953B-4273-8F47-BF25327D5B24}"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381000" y="1219200"/>
            <a:ext cx="6400800" cy="34747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DDD23F-6513-418C-B895-4C7E5FB548A1}" type="datetime1">
              <a:rPr lang="en-US" smtClean="0"/>
              <a:t>3/3/2018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014052-953B-4273-8F47-BF25327D5B2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6EB7D56-B6D1-4768-9057-62E3911EA7C5}" type="datetime1">
              <a:rPr lang="en-US" smtClean="0"/>
              <a:t>3/3/2018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014052-953B-4273-8F47-BF25327D5B24}"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389888"/>
            <a:ext cx="4419600"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52400" y="2058695"/>
            <a:ext cx="4430126" cy="40386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4400" y="1371600"/>
            <a:ext cx="4267200"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dirty="0" smtClean="0"/>
              <a:t>Click to edit Master text styles</a:t>
            </a:r>
          </a:p>
        </p:txBody>
      </p:sp>
      <p:sp>
        <p:nvSpPr>
          <p:cNvPr id="6" name="Content Placeholder 5"/>
          <p:cNvSpPr>
            <a:spLocks noGrp="1"/>
          </p:cNvSpPr>
          <p:nvPr>
            <p:ph sz="quarter" idx="4"/>
          </p:nvPr>
        </p:nvSpPr>
        <p:spPr>
          <a:xfrm>
            <a:off x="4724400" y="2057400"/>
            <a:ext cx="4267200" cy="40386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43580B3-1FAA-40D2-92F8-B6D5F21DA7D8}" type="datetime1">
              <a:rPr lang="en-US" smtClean="0"/>
              <a:t>3/3/2018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014052-953B-4273-8F47-BF25327D5B24}" type="slidenum">
              <a:rPr lang="en-US" smtClean="0"/>
              <a:t>‹#›</a:t>
            </a:fld>
            <a:endParaRPr lang="en-US"/>
          </a:p>
        </p:txBody>
      </p:sp>
      <p:sp>
        <p:nvSpPr>
          <p:cNvPr id="10" name="Title 9"/>
          <p:cNvSpPr>
            <a:spLocks noGrp="1"/>
          </p:cNvSpPr>
          <p:nvPr>
            <p:ph type="title"/>
          </p:nvPr>
        </p:nvSpPr>
        <p:spPr>
          <a:xfrm>
            <a:off x="304800" y="228600"/>
            <a:ext cx="8534400" cy="762000"/>
          </a:xfrm>
        </p:spPr>
        <p:txBody>
          <a:body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DC41240-8173-4150-9628-D6579A0439B9}" type="datetime1">
              <a:rPr lang="en-US" smtClean="0"/>
              <a:t>3/3/2018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014052-953B-4273-8F47-BF25327D5B2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46820D-FDB5-479A-B7C3-68EE11693F72}" type="datetime1">
              <a:rPr lang="en-US" smtClean="0"/>
              <a:t>3/3/2018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014052-953B-4273-8F47-BF25327D5B2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609600"/>
          </a:xfrm>
          <a:effectLst/>
        </p:spPr>
        <p:txBody>
          <a:bodyPr anchor="b">
            <a:noAutofit/>
          </a:bodyPr>
          <a:lstStyle>
            <a:lvl1pPr marL="228600" indent="-228600" algn="ctr">
              <a:defRPr sz="2800" b="1">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00600" y="137160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81000" y="1371600"/>
            <a:ext cx="4191000" cy="4876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9372600" y="6248400"/>
            <a:ext cx="2514600" cy="365125"/>
          </a:xfrm>
        </p:spPr>
        <p:txBody>
          <a:bodyPr/>
          <a:lstStyle/>
          <a:p>
            <a:fld id="{887926B8-7CAA-432F-A347-26A7F4E0D5FE}" type="datetime1">
              <a:rPr lang="en-US" smtClean="0"/>
              <a:t>3/3/2018</a:t>
            </a:fld>
            <a:endParaRPr lang="en-US"/>
          </a:p>
        </p:txBody>
      </p:sp>
      <p:sp>
        <p:nvSpPr>
          <p:cNvPr id="6" name="Footer Placeholder 5"/>
          <p:cNvSpPr>
            <a:spLocks noGrp="1"/>
          </p:cNvSpPr>
          <p:nvPr>
            <p:ph type="ftr" sz="quarter" idx="11"/>
          </p:nvPr>
        </p:nvSpPr>
        <p:spPr>
          <a:xfrm>
            <a:off x="-3810000" y="5791200"/>
            <a:ext cx="3352801" cy="365125"/>
          </a:xfrm>
        </p:spPr>
        <p:txBody>
          <a:bodyPr/>
          <a:lstStyle/>
          <a:p>
            <a:endParaRPr lang="en-US"/>
          </a:p>
        </p:txBody>
      </p:sp>
      <p:sp>
        <p:nvSpPr>
          <p:cNvPr id="7" name="Slide Number Placeholder 6"/>
          <p:cNvSpPr>
            <a:spLocks noGrp="1"/>
          </p:cNvSpPr>
          <p:nvPr>
            <p:ph type="sldNum" sz="quarter" idx="12"/>
          </p:nvPr>
        </p:nvSpPr>
        <p:spPr>
          <a:xfrm>
            <a:off x="7162800" y="6324600"/>
            <a:ext cx="1828800" cy="365125"/>
          </a:xfrm>
        </p:spPr>
        <p:txBody>
          <a:bodyPr/>
          <a:lstStyle>
            <a:lvl1pPr algn="r">
              <a:defRPr>
                <a:solidFill>
                  <a:schemeClr val="bg2">
                    <a:lumMod val="10000"/>
                  </a:schemeClr>
                </a:solidFill>
              </a:defRPr>
            </a:lvl1pPr>
          </a:lstStyle>
          <a:p>
            <a:fld id="{5C014052-953B-4273-8F47-BF25327D5B24}"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6200" y="-20574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81000" y="1219200"/>
            <a:ext cx="3694114" cy="480060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657600" y="6096000"/>
            <a:ext cx="3352801" cy="365125"/>
          </a:xfrm>
        </p:spPr>
        <p:txBody>
          <a:bodyPr/>
          <a:lstStyle/>
          <a:p>
            <a:endParaRPr lang="en-US"/>
          </a:p>
        </p:txBody>
      </p:sp>
      <p:sp>
        <p:nvSpPr>
          <p:cNvPr id="7" name="Slide Number Placeholder 6"/>
          <p:cNvSpPr>
            <a:spLocks noGrp="1"/>
          </p:cNvSpPr>
          <p:nvPr>
            <p:ph type="sldNum" sz="quarter" idx="12"/>
          </p:nvPr>
        </p:nvSpPr>
        <p:spPr>
          <a:xfrm>
            <a:off x="7086600" y="6324600"/>
            <a:ext cx="1828800" cy="365125"/>
          </a:xfrm>
        </p:spPr>
        <p:txBody>
          <a:bodyPr/>
          <a:lstStyle>
            <a:lvl1pPr algn="r">
              <a:defRPr>
                <a:solidFill>
                  <a:schemeClr val="bg2">
                    <a:lumMod val="10000"/>
                  </a:schemeClr>
                </a:solidFill>
              </a:defRPr>
            </a:lvl1pPr>
          </a:lstStyle>
          <a:p>
            <a:fld id="{5C014052-953B-4273-8F47-BF25327D5B24}" type="slidenum">
              <a:rPr lang="en-US" smtClean="0"/>
              <a:pPr/>
              <a:t>‹#›</a:t>
            </a:fld>
            <a:endParaRPr lang="en-US" dirty="0"/>
          </a:p>
        </p:txBody>
      </p:sp>
      <p:sp>
        <p:nvSpPr>
          <p:cNvPr id="2" name="Title 1"/>
          <p:cNvSpPr>
            <a:spLocks noGrp="1"/>
          </p:cNvSpPr>
          <p:nvPr>
            <p:ph type="title"/>
          </p:nvPr>
        </p:nvSpPr>
        <p:spPr>
          <a:xfrm>
            <a:off x="304800" y="228600"/>
            <a:ext cx="8458200" cy="685800"/>
          </a:xfrm>
        </p:spPr>
        <p:txBody>
          <a:bodyPr anchor="b">
            <a:noAutofit/>
          </a:bodyPr>
          <a:lstStyle>
            <a:lvl1pPr algn="l">
              <a:defRPr sz="4600" b="1">
                <a:effectLst/>
              </a:defRPr>
            </a:lvl1p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04800" y="304800"/>
            <a:ext cx="8534400" cy="762000"/>
          </a:xfrm>
          <a:prstGeom prst="rect">
            <a:avLst/>
          </a:prstGeom>
          <a:effectLst/>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1295400"/>
            <a:ext cx="8534400" cy="4648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296400" y="6087775"/>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0FA8D370-C867-4A0A-A41E-4D1D65A94D9E}" type="datetime1">
              <a:rPr lang="en-US" smtClean="0"/>
              <a:t>3/3/2018</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7162800" y="6334613"/>
            <a:ext cx="1828800" cy="365125"/>
          </a:xfrm>
          <a:prstGeom prst="rect">
            <a:avLst/>
          </a:prstGeom>
        </p:spPr>
        <p:txBody>
          <a:bodyPr vert="horz" lIns="91440" tIns="45720" rIns="91440" bIns="45720" rtlCol="0" anchor="ctr"/>
          <a:lstStyle>
            <a:lvl1pPr algn="r">
              <a:defRPr sz="1200" b="1">
                <a:solidFill>
                  <a:schemeClr val="bg2">
                    <a:lumMod val="10000"/>
                  </a:schemeClr>
                </a:solidFill>
              </a:defRPr>
            </a:lvl1pPr>
          </a:lstStyle>
          <a:p>
            <a:fld id="{5C014052-953B-4273-8F47-BF25327D5B2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hf hdr="0" ftr="0" dt="0"/>
  <p:txStyles>
    <p:title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10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mailto:calendar@torahtothetribes.com" TargetMode="External"/><Relationship Id="rId2" Type="http://schemas.openxmlformats.org/officeDocument/2006/relationships/image" Target="../media/image86.jpg"/><Relationship Id="rId1" Type="http://schemas.openxmlformats.org/officeDocument/2006/relationships/slideLayout" Target="../slideLayouts/slideLayout7.xml"/><Relationship Id="rId6" Type="http://schemas.openxmlformats.org/officeDocument/2006/relationships/image" Target="../media/image88.jpeg"/><Relationship Id="rId5" Type="http://schemas.microsoft.com/office/2007/relationships/hdphoto" Target="../media/hdphoto8.wdp"/><Relationship Id="rId4" Type="http://schemas.openxmlformats.org/officeDocument/2006/relationships/image" Target="../media/image87.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50.jpeg"/><Relationship Id="rId4" Type="http://schemas.microsoft.com/office/2007/relationships/hdphoto" Target="../media/hdphoto6.wdp"/></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4.xml"/><Relationship Id="rId4" Type="http://schemas.microsoft.com/office/2007/relationships/hdphoto" Target="../media/hdphoto7.wdp"/></Relationships>
</file>

<file path=ppt/slides/_rels/slide7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7.jpeg"/></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65.gif"/></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620000" y="6858000"/>
            <a:ext cx="1828800" cy="365125"/>
          </a:xfrm>
        </p:spPr>
        <p:txBody>
          <a:bodyPr/>
          <a:lstStyle/>
          <a:p>
            <a:fld id="{5C014052-953B-4273-8F47-BF25327D5B24}" type="slidenum">
              <a:rPr lang="en-US" smtClean="0"/>
              <a:t>1</a:t>
            </a:fld>
            <a:endParaRPr lang="en-US" dirty="0"/>
          </a:p>
        </p:txBody>
      </p:sp>
      <p:sp>
        <p:nvSpPr>
          <p:cNvPr id="3" name="TextBox 2"/>
          <p:cNvSpPr txBox="1"/>
          <p:nvPr/>
        </p:nvSpPr>
        <p:spPr>
          <a:xfrm>
            <a:off x="0" y="5257800"/>
            <a:ext cx="9144000" cy="156966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b="1" dirty="0" smtClean="0">
                <a:solidFill>
                  <a:srgbClr val="0070C0"/>
                </a:solidFill>
                <a:latin typeface="Comic Sans MS" pitchFamily="66" charset="0"/>
              </a:rPr>
              <a:t>Joshua’s First Observance   of Firstfruits  </a:t>
            </a:r>
            <a:r>
              <a:rPr lang="en-US" sz="4400" b="1" dirty="0" smtClean="0">
                <a:solidFill>
                  <a:srgbClr val="0070C0"/>
                </a:solidFill>
                <a:latin typeface="Comic Sans MS" pitchFamily="66" charset="0"/>
              </a:rPr>
              <a:t>(</a:t>
            </a:r>
            <a:r>
              <a:rPr lang="en-US" sz="4400" b="1" dirty="0">
                <a:solidFill>
                  <a:srgbClr val="0070C0"/>
                </a:solidFill>
                <a:latin typeface="Comic Sans MS" pitchFamily="66" charset="0"/>
              </a:rPr>
              <a:t>J</a:t>
            </a:r>
            <a:r>
              <a:rPr lang="en-US" sz="4400" b="1" dirty="0" smtClean="0">
                <a:solidFill>
                  <a:srgbClr val="0070C0"/>
                </a:solidFill>
                <a:latin typeface="Comic Sans MS" pitchFamily="66" charset="0"/>
              </a:rPr>
              <a:t>oshua 3-5) </a:t>
            </a:r>
            <a:endParaRPr lang="en-US" sz="4000" b="1" dirty="0">
              <a:latin typeface="Comic Sans MS" pitchFamily="66" charset="0"/>
            </a:endParaRPr>
          </a:p>
        </p:txBody>
      </p:sp>
    </p:spTree>
    <p:extLst>
      <p:ext uri="{BB962C8B-B14F-4D97-AF65-F5344CB8AC3E}">
        <p14:creationId xmlns:p14="http://schemas.microsoft.com/office/powerpoint/2010/main" val="22152275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10</a:t>
            </a:fld>
            <a:endParaRPr lang="en-US"/>
          </a:p>
        </p:txBody>
      </p:sp>
      <p:sp>
        <p:nvSpPr>
          <p:cNvPr id="4" name="Content Placeholder 3"/>
          <p:cNvSpPr>
            <a:spLocks noGrp="1"/>
          </p:cNvSpPr>
          <p:nvPr>
            <p:ph sz="quarter" idx="13"/>
          </p:nvPr>
        </p:nvSpPr>
        <p:spPr>
          <a:xfrm>
            <a:off x="228600" y="838200"/>
            <a:ext cx="4267199" cy="5791200"/>
          </a:xfrm>
        </p:spPr>
        <p:txBody>
          <a:bodyPr>
            <a:noAutofit/>
            <a:scene3d>
              <a:camera prst="orthographicFront"/>
              <a:lightRig rig="threePt" dir="t"/>
            </a:scene3d>
            <a:sp3d extrusionH="57150">
              <a:bevelT w="38100" h="38100"/>
            </a:sp3d>
          </a:bodyPr>
          <a:lstStyle/>
          <a:p>
            <a:pPr marL="45720" indent="0">
              <a:buNone/>
            </a:pPr>
            <a:r>
              <a:rPr lang="en-US" sz="2000" b="1" dirty="0" smtClean="0">
                <a:solidFill>
                  <a:srgbClr val="8C4C64"/>
                </a:solidFill>
              </a:rPr>
              <a:t>Because </a:t>
            </a:r>
            <a:r>
              <a:rPr lang="en-US" sz="2000" b="1" dirty="0">
                <a:solidFill>
                  <a:srgbClr val="8C4C64"/>
                </a:solidFill>
              </a:rPr>
              <a:t>Israel’s sin with the </a:t>
            </a:r>
            <a:r>
              <a:rPr lang="en-US" sz="2000" b="1" dirty="0" smtClean="0">
                <a:solidFill>
                  <a:srgbClr val="8C4C64"/>
                </a:solidFill>
              </a:rPr>
              <a:t/>
            </a:r>
            <a:br>
              <a:rPr lang="en-US" sz="2000" b="1" dirty="0" smtClean="0">
                <a:solidFill>
                  <a:srgbClr val="8C4C64"/>
                </a:solidFill>
              </a:rPr>
            </a:br>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golden </a:t>
            </a:r>
            <a:r>
              <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calf, </a:t>
            </a:r>
            <a:r>
              <a:rPr lang="en-US" sz="2000" b="1" dirty="0">
                <a:solidFill>
                  <a:srgbClr val="8C4C64"/>
                </a:solidFill>
              </a:rPr>
              <a:t>a whole new set of laws for the Aaronic Priesthood, sacrificial laws and the sanctuary services were commanded upon </a:t>
            </a:r>
            <a:r>
              <a:rPr lang="en-US" sz="2000" b="1" dirty="0" smtClean="0">
                <a:solidFill>
                  <a:srgbClr val="8C4C64"/>
                </a:solidFill>
              </a:rPr>
              <a:t/>
            </a:r>
            <a:br>
              <a:rPr lang="en-US" sz="2000" b="1" dirty="0" smtClean="0">
                <a:solidFill>
                  <a:srgbClr val="8C4C64"/>
                </a:solidFill>
              </a:rPr>
            </a:br>
            <a:r>
              <a:rPr lang="en-US" sz="2000" b="1" dirty="0" smtClean="0">
                <a:solidFill>
                  <a:srgbClr val="8C4C64"/>
                </a:solidFill>
              </a:rPr>
              <a:t>the </a:t>
            </a:r>
            <a:r>
              <a:rPr lang="en-US" sz="2000" b="1" dirty="0">
                <a:solidFill>
                  <a:srgbClr val="8C4C64"/>
                </a:solidFill>
              </a:rPr>
              <a:t>people.  </a:t>
            </a:r>
            <a:endParaRPr lang="en-US" sz="2000" b="1" dirty="0" smtClean="0">
              <a:solidFill>
                <a:srgbClr val="8C4C64"/>
              </a:solidFill>
            </a:endParaRPr>
          </a:p>
          <a:p>
            <a:pPr marL="45720" indent="0">
              <a:buNone/>
            </a:pPr>
            <a:r>
              <a:rPr lang="en-US" sz="2000" b="1" dirty="0" smtClean="0">
                <a:solidFill>
                  <a:srgbClr val="FC6204"/>
                </a:solidFill>
              </a:rPr>
              <a:t>Shortly </a:t>
            </a:r>
            <a:r>
              <a:rPr lang="en-US" sz="2000" b="1" dirty="0">
                <a:solidFill>
                  <a:srgbClr val="FC6204"/>
                </a:solidFill>
              </a:rPr>
              <a:t>after the sanctuary was raised up, Israel sinned again by refusing </a:t>
            </a:r>
            <a:r>
              <a:rPr lang="en-US" sz="2000" b="1" dirty="0" smtClean="0">
                <a:solidFill>
                  <a:srgbClr val="FC6204"/>
                </a:solidFill>
              </a:rPr>
              <a:t>to </a:t>
            </a:r>
            <a:r>
              <a:rPr lang="en-US" sz="2000" b="1" dirty="0">
                <a:solidFill>
                  <a:srgbClr val="FC6204"/>
                </a:solidFill>
              </a:rPr>
              <a:t>enter Canaan based </a:t>
            </a:r>
            <a:r>
              <a:rPr lang="en-US" sz="2000" b="1" dirty="0" smtClean="0">
                <a:solidFill>
                  <a:srgbClr val="FC6204"/>
                </a:solidFill>
              </a:rPr>
              <a:t/>
            </a:r>
            <a:br>
              <a:rPr lang="en-US" sz="2000" b="1" dirty="0" smtClean="0">
                <a:solidFill>
                  <a:srgbClr val="FC6204"/>
                </a:solidFill>
              </a:rPr>
            </a:br>
            <a:r>
              <a:rPr lang="en-US" sz="2000" b="1" dirty="0" smtClean="0">
                <a:solidFill>
                  <a:srgbClr val="FC6204"/>
                </a:solidFill>
              </a:rPr>
              <a:t>upon an </a:t>
            </a:r>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evil </a:t>
            </a:r>
            <a:r>
              <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report of the </a:t>
            </a:r>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ten </a:t>
            </a:r>
            <a:r>
              <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spies.  </a:t>
            </a:r>
            <a:endPar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45720" indent="0">
              <a:buNone/>
            </a:pPr>
            <a:r>
              <a:rPr lang="en-US" sz="2000" b="1" dirty="0" smtClean="0">
                <a:solidFill>
                  <a:srgbClr val="8C4C64"/>
                </a:solidFill>
              </a:rPr>
              <a:t>Since </a:t>
            </a:r>
            <a:r>
              <a:rPr lang="en-US" sz="2000" b="1" dirty="0">
                <a:solidFill>
                  <a:srgbClr val="8C4C64"/>
                </a:solidFill>
              </a:rPr>
              <a:t>Moses would not be leading the children into the land of Canaan, </a:t>
            </a:r>
            <a:r>
              <a:rPr lang="en-US" sz="2000" b="1" dirty="0">
                <a:solidFill>
                  <a:srgbClr val="0070C0"/>
                </a:solidFill>
              </a:rPr>
              <a:t>Yahuah</a:t>
            </a:r>
            <a:r>
              <a:rPr lang="en-US" sz="2000" dirty="0"/>
              <a:t> </a:t>
            </a:r>
            <a:r>
              <a:rPr lang="en-US" sz="2000" b="1" dirty="0">
                <a:solidFill>
                  <a:srgbClr val="8C4C64"/>
                </a:solidFill>
              </a:rPr>
              <a:t>did give explicit instructions on how to observe the “first” Firstfruits upon their entrance.  </a:t>
            </a:r>
            <a:r>
              <a:rPr lang="en-US" sz="1600" dirty="0"/>
              <a:t>(Obviously there would not have been 40 years of rehearsals for the people to remember what to do</a:t>
            </a:r>
            <a:r>
              <a:rPr lang="en-US" sz="1600" dirty="0" smtClean="0"/>
              <a:t>.)</a:t>
            </a:r>
            <a:endParaRPr lang="en-US" sz="1800" dirty="0"/>
          </a:p>
        </p:txBody>
      </p:sp>
      <p:sp>
        <p:nvSpPr>
          <p:cNvPr id="5" name="Content Placeholder 4"/>
          <p:cNvSpPr>
            <a:spLocks noGrp="1"/>
          </p:cNvSpPr>
          <p:nvPr>
            <p:ph sz="quarter" idx="14"/>
          </p:nvPr>
        </p:nvSpPr>
        <p:spPr>
          <a:xfrm>
            <a:off x="4724398" y="4343400"/>
            <a:ext cx="3962402" cy="20574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45720" indent="0" algn="ctr">
              <a:buNone/>
            </a:pP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Israel is exempted from entering Canaan for 40+ years because of the golden calf violation.</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Title 1"/>
          <p:cNvSpPr txBox="1">
            <a:spLocks/>
          </p:cNvSpPr>
          <p:nvPr/>
        </p:nvSpPr>
        <p:spPr>
          <a:xfrm>
            <a:off x="152400" y="0"/>
            <a:ext cx="87630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400" spc="50" dirty="0" smtClean="0">
                <a:ln w="11430"/>
                <a:solidFill>
                  <a:schemeClr val="accent5"/>
                </a:solidFill>
                <a:effectLst>
                  <a:outerShdw blurRad="76200" dist="50800" dir="5400000" algn="tl" rotWithShape="0">
                    <a:srgbClr val="000000">
                      <a:alpha val="65000"/>
                    </a:srgbClr>
                  </a:outerShdw>
                </a:effectLst>
              </a:rPr>
              <a:t>No Observance of </a:t>
            </a:r>
            <a:r>
              <a:rPr lang="en-US" sz="4400" spc="50" dirty="0" smtClean="0">
                <a:ln w="11430"/>
                <a:solidFill>
                  <a:srgbClr val="00B050"/>
                </a:solidFill>
                <a:effectLst>
                  <a:outerShdw blurRad="76200" dist="50800" dir="5400000" algn="tl" rotWithShape="0">
                    <a:srgbClr val="000000">
                      <a:alpha val="65000"/>
                    </a:srgbClr>
                  </a:outerShdw>
                </a:effectLst>
              </a:rPr>
              <a:t>Firstfruits </a:t>
            </a:r>
            <a:r>
              <a:rPr lang="en-US" sz="4400" spc="50" dirty="0" smtClean="0">
                <a:ln w="11430"/>
                <a:solidFill>
                  <a:schemeClr val="accent5"/>
                </a:solidFill>
                <a:effectLst>
                  <a:outerShdw blurRad="76200" dist="50800" dir="5400000" algn="tl" rotWithShape="0">
                    <a:srgbClr val="000000">
                      <a:alpha val="65000"/>
                    </a:srgbClr>
                  </a:outerShdw>
                </a:effectLst>
              </a:rPr>
              <a:t>in the</a:t>
            </a:r>
            <a:br>
              <a:rPr lang="en-US" sz="4400" spc="50" dirty="0" smtClean="0">
                <a:ln w="11430"/>
                <a:solidFill>
                  <a:schemeClr val="accent5"/>
                </a:solidFill>
                <a:effectLst>
                  <a:outerShdw blurRad="76200" dist="50800" dir="5400000" algn="tl" rotWithShape="0">
                    <a:srgbClr val="000000">
                      <a:alpha val="65000"/>
                    </a:srgbClr>
                  </a:outerShdw>
                </a:effectLst>
              </a:rPr>
            </a:br>
            <a:r>
              <a:rPr lang="en-US" sz="4400" spc="50" dirty="0" smtClean="0">
                <a:ln w="11430"/>
                <a:solidFill>
                  <a:schemeClr val="accent5"/>
                </a:solidFill>
                <a:effectLst>
                  <a:outerShdw blurRad="76200" dist="50800" dir="5400000" algn="tl" rotWithShape="0">
                    <a:srgbClr val="000000">
                      <a:alpha val="65000"/>
                    </a:srgbClr>
                  </a:outerShdw>
                </a:effectLst>
              </a:rPr>
              <a:t>                                        Wilderness  </a:t>
            </a:r>
            <a:r>
              <a:rPr lang="en-US" sz="4400" spc="50" dirty="0" smtClean="0">
                <a:ln w="11430"/>
                <a:solidFill>
                  <a:srgbClr val="00B050"/>
                </a:solidFill>
                <a:effectLst>
                  <a:outerShdw blurRad="76200" dist="50800" dir="5400000" algn="tl" rotWithShape="0">
                    <a:srgbClr val="000000">
                      <a:alpha val="65000"/>
                    </a:srgbClr>
                  </a:outerShdw>
                </a:effectLst>
              </a:rPr>
              <a:t> </a:t>
            </a:r>
            <a:endParaRPr lang="en-US" sz="2400" spc="50" dirty="0">
              <a:ln w="11430"/>
              <a:solidFill>
                <a:schemeClr val="accent5"/>
              </a:solidFill>
              <a:effectLst>
                <a:outerShdw blurRad="76200" dist="50800" dir="5400000" algn="tl" rotWithShape="0">
                  <a:srgbClr val="000000">
                    <a:alpha val="65000"/>
                  </a:srgbClr>
                </a:outerShdw>
              </a:effectLst>
            </a:endParaRPr>
          </a:p>
        </p:txBody>
      </p:sp>
      <p:pic>
        <p:nvPicPr>
          <p:cNvPr id="11266" name="Picture 2" descr="C:\Users\Rae\Desktop\golden calf moses best.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524000"/>
            <a:ext cx="3962401" cy="2703291"/>
          </a:xfrm>
          <a:prstGeom prst="rect">
            <a:avLst/>
          </a:prstGeom>
          <a:ln w="38100">
            <a:solidFill>
              <a:srgbClr val="C00000"/>
            </a:solidFill>
          </a:ln>
          <a:effectLst>
            <a:outerShdw blurRad="292100" dist="139700" dir="2700000" algn="tl" rotWithShape="0">
              <a:srgbClr val="333333">
                <a:alpha val="65000"/>
              </a:srgbClr>
            </a:outerShd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768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left)">
                                      <p:cBhvr>
                                        <p:cTn id="14" dur="175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17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ae\Desktop\Decisions gold arrows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85801"/>
            <a:ext cx="3810000" cy="35019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8645" y="40640"/>
            <a:ext cx="9490286" cy="830997"/>
          </a:xfrm>
          <a:prstGeom prst="rect">
            <a:avLst/>
          </a:prstGeom>
          <a:solidFill>
            <a:schemeClr val="bg2">
              <a:lumMod val="25000"/>
            </a:schemeClr>
          </a:solidFill>
          <a:effectLst>
            <a:glow rad="101600">
              <a:schemeClr val="accent2">
                <a:satMod val="175000"/>
                <a:alpha val="40000"/>
              </a:schemeClr>
            </a:glow>
          </a:effectLst>
          <a:scene3d>
            <a:camera prst="orthographicFront"/>
            <a:lightRig rig="flat" dir="t">
              <a:rot lat="0" lon="0" rev="18900000"/>
            </a:lightRig>
          </a:scene3d>
          <a:sp3d>
            <a:bevelT w="114300" prst="artDeco"/>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Firstfruits Festival Choices</a:t>
            </a:r>
            <a:endParaRPr lang="en-US" sz="4800" b="1" cap="none" spc="0" dirty="0">
              <a:ln/>
              <a:solidFill>
                <a:schemeClr val="accent3"/>
              </a:solidFill>
              <a:effectLst/>
            </a:endParaRPr>
          </a:p>
        </p:txBody>
      </p:sp>
      <p:sp>
        <p:nvSpPr>
          <p:cNvPr id="4" name="Rectangle 3"/>
          <p:cNvSpPr/>
          <p:nvPr/>
        </p:nvSpPr>
        <p:spPr>
          <a:xfrm>
            <a:off x="4566498" y="4005059"/>
            <a:ext cx="4250798" cy="25545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00B050"/>
                </a:solidFill>
                <a:effectLst>
                  <a:outerShdw blurRad="50800" dist="39000" dir="5460000" algn="tl">
                    <a:srgbClr val="000000">
                      <a:alpha val="38000"/>
                    </a:srgbClr>
                  </a:outerShdw>
                </a:effectLst>
              </a:rPr>
              <a:t>Firstfruits</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Following ULB Sabbath on</a:t>
            </a:r>
            <a:b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Abib 16 honoring</a:t>
            </a:r>
            <a:b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Rashbi</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&amp; Kabbalah Mysticism?</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295468" y="4005059"/>
            <a:ext cx="3971732" cy="25545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00B0F0"/>
                  </a:solidFill>
                </a:ln>
                <a:solidFill>
                  <a:srgbClr val="00B050"/>
                </a:solidFill>
                <a:effectLst>
                  <a:outerShdw blurRad="50800" dist="39000" dir="5460000" algn="tl">
                    <a:srgbClr val="000000">
                      <a:alpha val="38000"/>
                    </a:srgbClr>
                  </a:outerShdw>
                </a:effectLst>
              </a:rPr>
              <a:t>Firstfruits</a:t>
            </a:r>
            <a:r>
              <a:rPr lang="en-US" sz="3200" b="1" dirty="0" smtClean="0">
                <a:ln w="11430">
                  <a:solidFill>
                    <a:srgbClr val="00B0F0"/>
                  </a:solidFill>
                </a:ln>
                <a:solidFill>
                  <a:srgbClr val="00B0F0"/>
                </a:solidFill>
                <a:effectLst>
                  <a:outerShdw blurRad="50800" dist="39000" dir="5460000" algn="tl">
                    <a:srgbClr val="000000">
                      <a:alpha val="38000"/>
                    </a:srgbClr>
                  </a:outerShdw>
                </a:effectLst>
              </a:rPr>
              <a:t> Following H7676 Sabbath honoring Yahusha’s Ascension &amp; Victory</a:t>
            </a:r>
          </a:p>
          <a:p>
            <a:pPr algn="ctr"/>
            <a:r>
              <a:rPr lang="en-US" sz="3200" b="1" dirty="0">
                <a:ln w="11430">
                  <a:solidFill>
                    <a:srgbClr val="00B0F0"/>
                  </a:solidFill>
                </a:ln>
                <a:solidFill>
                  <a:srgbClr val="00B0F0"/>
                </a:solidFill>
                <a:effectLst>
                  <a:outerShdw blurRad="50800" dist="39000" dir="5460000" algn="tl">
                    <a:srgbClr val="000000">
                      <a:alpha val="38000"/>
                    </a:srgbClr>
                  </a:outerShdw>
                </a:effectLst>
              </a:rPr>
              <a:t>f</a:t>
            </a:r>
            <a:r>
              <a:rPr lang="en-US" sz="3200" b="1" dirty="0" smtClean="0">
                <a:ln w="11430">
                  <a:solidFill>
                    <a:srgbClr val="00B0F0"/>
                  </a:solidFill>
                </a:ln>
                <a:solidFill>
                  <a:srgbClr val="00B0F0"/>
                </a:solidFill>
                <a:effectLst>
                  <a:outerShdw blurRad="50800" dist="39000" dir="5460000" algn="tl">
                    <a:srgbClr val="000000">
                      <a:alpha val="38000"/>
                    </a:srgbClr>
                  </a:outerShdw>
                </a:effectLst>
              </a:rPr>
              <a:t>or US!</a:t>
            </a:r>
            <a:endParaRPr lang="en-US" sz="3200" b="1" dirty="0">
              <a:ln w="11430">
                <a:solidFill>
                  <a:srgbClr val="00B0F0"/>
                </a:solidFill>
              </a:ln>
              <a:solidFill>
                <a:srgbClr val="00B0F0"/>
              </a:solidFill>
              <a:effectLst>
                <a:outerShdw blurRad="50800" dist="39000" dir="5460000" algn="tl">
                  <a:srgbClr val="000000">
                    <a:alpha val="38000"/>
                  </a:srgbClr>
                </a:outerShdw>
              </a:effectLst>
            </a:endParaRPr>
          </a:p>
        </p:txBody>
      </p:sp>
      <p:sp>
        <p:nvSpPr>
          <p:cNvPr id="5" name="Slide Number Placeholder 4"/>
          <p:cNvSpPr>
            <a:spLocks noGrp="1"/>
          </p:cNvSpPr>
          <p:nvPr>
            <p:ph type="sldNum" sz="quarter" idx="12"/>
          </p:nvPr>
        </p:nvSpPr>
        <p:spPr/>
        <p:txBody>
          <a:bodyPr/>
          <a:lstStyle/>
          <a:p>
            <a:fld id="{5C014052-953B-4273-8F47-BF25327D5B24}" type="slidenum">
              <a:rPr lang="en-US" smtClean="0"/>
              <a:t>100</a:t>
            </a:fld>
            <a:endParaRPr lang="en-US" dirty="0"/>
          </a:p>
        </p:txBody>
      </p:sp>
      <p:pic>
        <p:nvPicPr>
          <p:cNvPr id="2050" name="Picture 2" descr="C:\Users\Rae\Desktop\josh 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280964"/>
            <a:ext cx="2514600" cy="2514600"/>
          </a:xfrm>
          <a:prstGeom prst="rect">
            <a:avLst/>
          </a:prstGeom>
          <a:ln w="57150">
            <a:solidFill>
              <a:srgbClr val="8C4C64"/>
            </a:solid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138505" y="990600"/>
            <a:ext cx="3061895" cy="267765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solidFill>
                  <a:srgbClr val="C00000"/>
                </a:solidFill>
                <a:effectLst>
                  <a:outerShdw blurRad="50800" dist="39000" dir="5460000" algn="tl">
                    <a:srgbClr val="000000">
                      <a:alpha val="38000"/>
                    </a:srgbClr>
                  </a:outerShdw>
                </a:effectLst>
              </a:rPr>
              <a:t>The tradition of Abib 16 pales </a:t>
            </a:r>
            <a:br>
              <a:rPr lang="en-US" sz="2800" b="1" dirty="0" smtClean="0">
                <a:ln w="11430"/>
                <a:solidFill>
                  <a:srgbClr val="C00000"/>
                </a:solidFill>
                <a:effectLst>
                  <a:outerShdw blurRad="50800" dist="39000" dir="5460000" algn="tl">
                    <a:srgbClr val="000000">
                      <a:alpha val="38000"/>
                    </a:srgbClr>
                  </a:outerShdw>
                </a:effectLst>
              </a:rPr>
            </a:br>
            <a:r>
              <a:rPr lang="en-US" sz="2800" b="1" dirty="0" smtClean="0">
                <a:ln w="11430"/>
                <a:solidFill>
                  <a:srgbClr val="C00000"/>
                </a:solidFill>
                <a:effectLst>
                  <a:outerShdw blurRad="50800" dist="39000" dir="5460000" algn="tl">
                    <a:srgbClr val="000000">
                      <a:alpha val="38000"/>
                    </a:srgbClr>
                  </a:outerShdw>
                </a:effectLst>
              </a:rPr>
              <a:t>in comparison </a:t>
            </a:r>
            <a:br>
              <a:rPr lang="en-US" sz="2800" b="1" dirty="0" smtClean="0">
                <a:ln w="11430"/>
                <a:solidFill>
                  <a:srgbClr val="C00000"/>
                </a:solidFill>
                <a:effectLst>
                  <a:outerShdw blurRad="50800" dist="39000" dir="5460000" algn="tl">
                    <a:srgbClr val="000000">
                      <a:alpha val="38000"/>
                    </a:srgbClr>
                  </a:outerShdw>
                </a:effectLst>
              </a:rPr>
            </a:br>
            <a:r>
              <a:rPr lang="en-US" sz="2800" b="1" dirty="0" smtClean="0">
                <a:ln w="11430"/>
                <a:solidFill>
                  <a:srgbClr val="C00000"/>
                </a:solidFill>
                <a:effectLst>
                  <a:outerShdw blurRad="50800" dist="39000" dir="5460000" algn="tl">
                    <a:srgbClr val="000000">
                      <a:alpha val="38000"/>
                    </a:srgbClr>
                  </a:outerShdw>
                </a:effectLst>
              </a:rPr>
              <a:t>to the Torah Truth of the </a:t>
            </a:r>
            <a:r>
              <a:rPr lang="en-US" sz="2800" b="1" dirty="0" smtClean="0">
                <a:ln w="11430"/>
                <a:solidFill>
                  <a:srgbClr val="00B050"/>
                </a:solidFill>
                <a:effectLst>
                  <a:outerShdw blurRad="50800" dist="39000" dir="5460000" algn="tl">
                    <a:srgbClr val="000000">
                      <a:alpha val="38000"/>
                    </a:srgbClr>
                  </a:outerShdw>
                </a:effectLst>
              </a:rPr>
              <a:t>Firstfruits Festival!</a:t>
            </a:r>
            <a:endParaRPr lang="en-US" sz="2800" b="1" dirty="0">
              <a:ln w="11430"/>
              <a:solidFill>
                <a:srgbClr val="00B05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4591753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par>
                          <p:cTn id="8" fill="hold">
                            <p:stCondLst>
                              <p:cond delay="2000"/>
                            </p:stCondLst>
                            <p:childTnLst>
                              <p:par>
                                <p:cTn id="9" presetID="42" presetClass="entr" presetSubtype="0"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101</a:t>
            </a:fld>
            <a:endParaRPr lang="en-US"/>
          </a:p>
        </p:txBody>
      </p:sp>
      <p:sp>
        <p:nvSpPr>
          <p:cNvPr id="4" name="Title 4"/>
          <p:cNvSpPr txBox="1">
            <a:spLocks/>
          </p:cNvSpPr>
          <p:nvPr/>
        </p:nvSpPr>
        <p:spPr>
          <a:xfrm>
            <a:off x="152400" y="144782"/>
            <a:ext cx="8686800" cy="685800"/>
          </a:xfrm>
          <a:prstGeom prst="rect">
            <a:avLst/>
          </a:prstGeom>
        </p:spPr>
        <p:txBody>
          <a:bodyPr vert="horz" lIns="91440" tIns="45720" rIns="91440" bIns="45720" rtlCol="0" anchor="b" anchorCtr="0">
            <a:normAutofit fontScale="97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b="1" dirty="0">
                <a:ln w="11430"/>
                <a:solidFill>
                  <a:srgbClr val="00CCFF"/>
                </a:solidFill>
                <a:effectLst>
                  <a:outerShdw blurRad="50800" dist="39000" dir="5460000" algn="tl">
                    <a:srgbClr val="000000">
                      <a:alpha val="38000"/>
                    </a:srgbClr>
                  </a:outerShdw>
                </a:effectLst>
                <a:latin typeface="Segoe Print" pitchFamily="2" charset="0"/>
              </a:rPr>
              <a:t>1 </a:t>
            </a:r>
            <a:r>
              <a:rPr lang="en-US" b="1" dirty="0" smtClean="0">
                <a:ln w="11430"/>
                <a:solidFill>
                  <a:srgbClr val="00CCFF"/>
                </a:solidFill>
                <a:effectLst>
                  <a:outerShdw blurRad="50800" dist="39000" dir="5460000" algn="tl">
                    <a:srgbClr val="000000">
                      <a:alpha val="38000"/>
                    </a:srgbClr>
                  </a:outerShdw>
                </a:effectLst>
                <a:latin typeface="Segoe Print" pitchFamily="2" charset="0"/>
              </a:rPr>
              <a:t>Corinthians 14:33, 40 </a:t>
            </a:r>
            <a:endParaRPr lang="en-US" sz="2400" b="1" dirty="0" smtClean="0">
              <a:ln w="11430"/>
              <a:solidFill>
                <a:srgbClr val="00CCFF"/>
              </a:solidFill>
              <a:effectLst>
                <a:outerShdw blurRad="50800" dist="39000" dir="5460000" algn="tl">
                  <a:srgbClr val="000000">
                    <a:alpha val="38000"/>
                  </a:srgbClr>
                </a:outerShdw>
              </a:effectLst>
              <a:latin typeface="Segoe Print" pitchFamily="2" charset="0"/>
            </a:endParaRPr>
          </a:p>
        </p:txBody>
      </p:sp>
      <p:sp>
        <p:nvSpPr>
          <p:cNvPr id="5" name="Title 4"/>
          <p:cNvSpPr txBox="1">
            <a:spLocks/>
          </p:cNvSpPr>
          <p:nvPr/>
        </p:nvSpPr>
        <p:spPr>
          <a:xfrm>
            <a:off x="-228600" y="1905000"/>
            <a:ext cx="5105400" cy="2438400"/>
          </a:xfrm>
          <a:prstGeom prst="rect">
            <a:avLst/>
          </a:prstGeom>
        </p:spPr>
        <p:txBody>
          <a:bodyPr vert="horz" lIns="91440" tIns="45720" rIns="91440" bIns="45720" rtlCol="0" anchor="b" anchorCtr="0">
            <a:normAutofit fontScale="97500" lnSpcReduction="10000"/>
            <a:scene3d>
              <a:camera prst="orthographicFront"/>
              <a:lightRig rig="balanced" dir="t">
                <a:rot lat="0" lon="0" rev="2100000"/>
              </a:lightRig>
            </a:scene3d>
            <a:sp3d extrusionH="57150" prstMaterial="metal">
              <a:bevelT w="38100" h="25400"/>
              <a:contourClr>
                <a:schemeClr val="bg2"/>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sz="3200" b="1" dirty="0" smtClean="0">
                <a:ln w="50800"/>
                <a:solidFill>
                  <a:schemeClr val="accent4"/>
                </a:solidFill>
                <a:latin typeface="Segoe Print" pitchFamily="2" charset="0"/>
              </a:rPr>
              <a:t>May</a:t>
            </a:r>
            <a:r>
              <a:rPr lang="en-US" sz="3200" b="1" dirty="0" smtClean="0">
                <a:ln w="50800"/>
                <a:solidFill>
                  <a:srgbClr val="FF3399"/>
                </a:solidFill>
                <a:latin typeface="Segoe Print" pitchFamily="2" charset="0"/>
              </a:rPr>
              <a:t> </a:t>
            </a:r>
            <a:r>
              <a:rPr lang="en-US" sz="3200" b="1" dirty="0" smtClean="0">
                <a:ln w="50800"/>
                <a:solidFill>
                  <a:srgbClr val="0CFCE5"/>
                </a:solidFill>
                <a:latin typeface="Segoe Print" pitchFamily="2" charset="0"/>
              </a:rPr>
              <a:t>Yahuah</a:t>
            </a:r>
            <a:r>
              <a:rPr lang="en-US" sz="3200" b="1" dirty="0" smtClean="0">
                <a:ln w="50800"/>
                <a:solidFill>
                  <a:srgbClr val="FF3399"/>
                </a:solidFill>
                <a:latin typeface="Segoe Print" pitchFamily="2" charset="0"/>
              </a:rPr>
              <a:t> </a:t>
            </a:r>
            <a:br>
              <a:rPr lang="en-US" sz="3200" b="1" dirty="0" smtClean="0">
                <a:ln w="50800"/>
                <a:solidFill>
                  <a:srgbClr val="FF3399"/>
                </a:solidFill>
                <a:latin typeface="Segoe Print" pitchFamily="2" charset="0"/>
              </a:rPr>
            </a:br>
            <a:r>
              <a:rPr lang="en-US" sz="3200" b="1" dirty="0" smtClean="0">
                <a:ln w="50800"/>
                <a:solidFill>
                  <a:schemeClr val="accent4"/>
                </a:solidFill>
                <a:latin typeface="Segoe Print" pitchFamily="2" charset="0"/>
              </a:rPr>
              <a:t>bless you abundantly </a:t>
            </a:r>
            <a:br>
              <a:rPr lang="en-US" sz="3200" b="1" dirty="0" smtClean="0">
                <a:ln w="50800"/>
                <a:solidFill>
                  <a:schemeClr val="accent4"/>
                </a:solidFill>
                <a:latin typeface="Segoe Print" pitchFamily="2" charset="0"/>
              </a:rPr>
            </a:br>
            <a:r>
              <a:rPr lang="en-US" sz="3200" b="1" dirty="0" smtClean="0">
                <a:ln w="50800"/>
                <a:solidFill>
                  <a:schemeClr val="accent4"/>
                </a:solidFill>
                <a:latin typeface="Segoe Print" pitchFamily="2" charset="0"/>
              </a:rPr>
              <a:t>in your search </a:t>
            </a:r>
          </a:p>
          <a:p>
            <a:pPr algn="ctr"/>
            <a:r>
              <a:rPr lang="en-US" sz="3200" b="1" dirty="0" smtClean="0">
                <a:ln w="50800"/>
                <a:solidFill>
                  <a:schemeClr val="accent4"/>
                </a:solidFill>
                <a:latin typeface="Segoe Print" pitchFamily="2" charset="0"/>
              </a:rPr>
              <a:t>for His </a:t>
            </a:r>
            <a:br>
              <a:rPr lang="en-US" sz="3200" b="1" dirty="0" smtClean="0">
                <a:ln w="50800"/>
                <a:solidFill>
                  <a:schemeClr val="accent4"/>
                </a:solidFill>
                <a:latin typeface="Segoe Print" pitchFamily="2" charset="0"/>
              </a:rPr>
            </a:br>
            <a:r>
              <a:rPr lang="en-US" sz="3200" b="1" dirty="0" smtClean="0">
                <a:ln w="50800"/>
                <a:solidFill>
                  <a:schemeClr val="accent4"/>
                </a:solidFill>
                <a:latin typeface="Segoe Print" pitchFamily="2" charset="0"/>
              </a:rPr>
              <a:t>Divine truth. </a:t>
            </a:r>
            <a:endParaRPr lang="en-US" sz="3200" b="1" dirty="0">
              <a:ln w="50800"/>
              <a:solidFill>
                <a:schemeClr val="accent4"/>
              </a:solidFill>
              <a:latin typeface="Segoe Print" pitchFamily="2" charset="0"/>
            </a:endParaRPr>
          </a:p>
        </p:txBody>
      </p:sp>
      <p:sp>
        <p:nvSpPr>
          <p:cNvPr id="6" name="Title 4"/>
          <p:cNvSpPr txBox="1">
            <a:spLocks/>
          </p:cNvSpPr>
          <p:nvPr/>
        </p:nvSpPr>
        <p:spPr>
          <a:xfrm>
            <a:off x="152400" y="810270"/>
            <a:ext cx="8763000" cy="1087128"/>
          </a:xfrm>
          <a:prstGeom prst="rect">
            <a:avLst/>
          </a:prstGeom>
        </p:spPr>
        <p:txBody>
          <a:bodyPr vert="horz" lIns="91440" tIns="45720" rIns="91440" bIns="45720" rtlCol="0" anchor="b" anchorCtr="0">
            <a:normAutofit fontScale="90000"/>
            <a:scene3d>
              <a:camera prst="orthographicFront"/>
              <a:lightRig rig="glow" dir="tl">
                <a:rot lat="0" lon="0" rev="5400000"/>
              </a:lightRig>
            </a:scene3d>
            <a:sp3d contourW="12700">
              <a:bevelT w="25400" h="25400"/>
              <a:contourClr>
                <a:schemeClr val="accent6">
                  <a:shade val="73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sz="3100" b="1" dirty="0" smtClean="0">
                <a:ln w="11430"/>
                <a:solidFill>
                  <a:srgbClr val="A365D1"/>
                </a:solidFill>
                <a:effectLst>
                  <a:outerShdw blurRad="80000" dist="40000" dir="5040000" algn="tl">
                    <a:srgbClr val="000000">
                      <a:alpha val="30000"/>
                    </a:srgbClr>
                  </a:outerShdw>
                </a:effectLst>
                <a:latin typeface="Segoe Print" pitchFamily="2" charset="0"/>
              </a:rPr>
              <a:t>For </a:t>
            </a:r>
            <a:r>
              <a:rPr lang="en-US" sz="3100" b="1" dirty="0" smtClean="0">
                <a:ln w="11430"/>
                <a:solidFill>
                  <a:srgbClr val="00B0F0"/>
                </a:solidFill>
                <a:effectLst>
                  <a:outerShdw blurRad="80000" dist="40000" dir="5040000" algn="tl">
                    <a:srgbClr val="000000">
                      <a:alpha val="30000"/>
                    </a:srgbClr>
                  </a:outerShdw>
                </a:effectLst>
                <a:latin typeface="Segoe Print" pitchFamily="2" charset="0"/>
              </a:rPr>
              <a:t>Yahuah</a:t>
            </a:r>
            <a:r>
              <a:rPr lang="en-US" sz="3100" b="1" dirty="0" smtClean="0">
                <a:ln w="11430"/>
                <a:solidFill>
                  <a:srgbClr val="A365D1"/>
                </a:solidFill>
                <a:effectLst>
                  <a:outerShdw blurRad="80000" dist="40000" dir="5040000" algn="tl">
                    <a:srgbClr val="000000">
                      <a:alpha val="30000"/>
                    </a:srgbClr>
                  </a:outerShdw>
                </a:effectLst>
                <a:latin typeface="Segoe Print" pitchFamily="2" charset="0"/>
              </a:rPr>
              <a:t> </a:t>
            </a:r>
            <a:r>
              <a:rPr lang="en-US" sz="3100" b="1" dirty="0">
                <a:ln w="11430"/>
                <a:solidFill>
                  <a:srgbClr val="A365D1"/>
                </a:solidFill>
                <a:effectLst>
                  <a:outerShdw blurRad="80000" dist="40000" dir="5040000" algn="tl">
                    <a:srgbClr val="000000">
                      <a:alpha val="30000"/>
                    </a:srgbClr>
                  </a:outerShdw>
                </a:effectLst>
                <a:latin typeface="Segoe Print" pitchFamily="2" charset="0"/>
              </a:rPr>
              <a:t>is not </a:t>
            </a:r>
            <a:r>
              <a:rPr lang="en-US" sz="3100" b="1" dirty="0" smtClean="0">
                <a:ln w="11430"/>
                <a:solidFill>
                  <a:srgbClr val="A365D1"/>
                </a:solidFill>
                <a:effectLst>
                  <a:outerShdw blurRad="80000" dist="40000" dir="5040000" algn="tl">
                    <a:srgbClr val="000000">
                      <a:alpha val="30000"/>
                    </a:srgbClr>
                  </a:outerShdw>
                </a:effectLst>
                <a:latin typeface="Segoe Print" pitchFamily="2" charset="0"/>
              </a:rPr>
              <a:t>the </a:t>
            </a:r>
            <a:r>
              <a:rPr lang="en-US" sz="3100" b="1" dirty="0">
                <a:ln w="11430"/>
                <a:solidFill>
                  <a:srgbClr val="A365D1"/>
                </a:solidFill>
                <a:effectLst>
                  <a:outerShdw blurRad="80000" dist="40000" dir="5040000" algn="tl">
                    <a:srgbClr val="000000">
                      <a:alpha val="30000"/>
                    </a:srgbClr>
                  </a:outerShdw>
                </a:effectLst>
                <a:latin typeface="Segoe Print" pitchFamily="2" charset="0"/>
              </a:rPr>
              <a:t>author </a:t>
            </a:r>
            <a:r>
              <a:rPr lang="en-US" sz="3100" b="1" dirty="0" smtClean="0">
                <a:ln w="11430"/>
                <a:solidFill>
                  <a:srgbClr val="A365D1"/>
                </a:solidFill>
                <a:effectLst>
                  <a:outerShdw blurRad="80000" dist="40000" dir="5040000" algn="tl">
                    <a:srgbClr val="000000">
                      <a:alpha val="30000"/>
                    </a:srgbClr>
                  </a:outerShdw>
                </a:effectLst>
                <a:latin typeface="Segoe Print" pitchFamily="2" charset="0"/>
              </a:rPr>
              <a:t>of confusion … </a:t>
            </a:r>
            <a:endParaRPr lang="en-US" sz="3100" b="1" dirty="0">
              <a:ln w="11430"/>
              <a:solidFill>
                <a:srgbClr val="A365D1"/>
              </a:solidFill>
              <a:effectLst>
                <a:outerShdw blurRad="80000" dist="40000" dir="5040000" algn="tl">
                  <a:srgbClr val="000000">
                    <a:alpha val="30000"/>
                  </a:srgbClr>
                </a:outerShdw>
              </a:effectLst>
              <a:latin typeface="Segoe Print" pitchFamily="2" charset="0"/>
            </a:endParaRPr>
          </a:p>
          <a:p>
            <a:pPr algn="ctr"/>
            <a:r>
              <a:rPr lang="en-US" sz="3100" b="1" dirty="0" smtClean="0">
                <a:ln w="11430"/>
                <a:solidFill>
                  <a:srgbClr val="A365D1"/>
                </a:solidFill>
                <a:effectLst>
                  <a:outerShdw blurRad="80000" dist="40000" dir="5040000" algn="tl">
                    <a:srgbClr val="000000">
                      <a:alpha val="30000"/>
                    </a:srgbClr>
                  </a:outerShdw>
                </a:effectLst>
                <a:latin typeface="Segoe Print" pitchFamily="2" charset="0"/>
              </a:rPr>
              <a:t>Let </a:t>
            </a:r>
            <a:r>
              <a:rPr lang="en-US" sz="3100" b="1" dirty="0">
                <a:ln w="11430"/>
                <a:solidFill>
                  <a:srgbClr val="A365D1"/>
                </a:solidFill>
                <a:effectLst>
                  <a:outerShdw blurRad="80000" dist="40000" dir="5040000" algn="tl">
                    <a:srgbClr val="000000">
                      <a:alpha val="30000"/>
                    </a:srgbClr>
                  </a:outerShdw>
                </a:effectLst>
                <a:latin typeface="Segoe Print" pitchFamily="2" charset="0"/>
              </a:rPr>
              <a:t>all things be done decently </a:t>
            </a:r>
            <a:r>
              <a:rPr lang="en-US" sz="3100" b="1" dirty="0" smtClean="0">
                <a:ln w="11430"/>
                <a:solidFill>
                  <a:srgbClr val="A365D1"/>
                </a:solidFill>
                <a:effectLst>
                  <a:outerShdw blurRad="80000" dist="40000" dir="5040000" algn="tl">
                    <a:srgbClr val="000000">
                      <a:alpha val="30000"/>
                    </a:srgbClr>
                  </a:outerShdw>
                </a:effectLst>
                <a:latin typeface="Segoe Print" pitchFamily="2" charset="0"/>
              </a:rPr>
              <a:t>and in </a:t>
            </a:r>
            <a:r>
              <a:rPr lang="en-US" sz="3100" b="1" dirty="0">
                <a:ln w="11430"/>
                <a:solidFill>
                  <a:srgbClr val="A365D1"/>
                </a:solidFill>
                <a:effectLst>
                  <a:outerShdw blurRad="80000" dist="40000" dir="5040000" algn="tl">
                    <a:srgbClr val="000000">
                      <a:alpha val="30000"/>
                    </a:srgbClr>
                  </a:outerShdw>
                </a:effectLst>
                <a:latin typeface="Segoe Print" pitchFamily="2" charset="0"/>
              </a:rPr>
              <a:t>order</a:t>
            </a:r>
            <a:r>
              <a:rPr lang="en-US" sz="3100" b="1" dirty="0" smtClean="0">
                <a:ln w="11430"/>
                <a:solidFill>
                  <a:srgbClr val="A365D1"/>
                </a:solidFill>
                <a:effectLst>
                  <a:outerShdw blurRad="80000" dist="40000" dir="5040000" algn="tl">
                    <a:srgbClr val="000000">
                      <a:alpha val="30000"/>
                    </a:srgbClr>
                  </a:outerShdw>
                </a:effectLst>
                <a:latin typeface="Segoe Print" pitchFamily="2" charset="0"/>
              </a:rPr>
              <a:t>.</a:t>
            </a:r>
            <a:endParaRPr lang="en-US" sz="2400" b="1" dirty="0">
              <a:ln w="11430"/>
              <a:solidFill>
                <a:srgbClr val="A365D1"/>
              </a:solidFill>
              <a:effectLst>
                <a:outerShdw blurRad="80000" dist="40000" dir="5040000" algn="tl">
                  <a:srgbClr val="000000">
                    <a:alpha val="30000"/>
                  </a:srgbClr>
                </a:outerShdw>
              </a:effectLst>
              <a:latin typeface="Segoe Print" pitchFamily="2" charset="0"/>
            </a:endParaRPr>
          </a:p>
        </p:txBody>
      </p:sp>
      <p:sp>
        <p:nvSpPr>
          <p:cNvPr id="7" name="Rectangle 6"/>
          <p:cNvSpPr/>
          <p:nvPr/>
        </p:nvSpPr>
        <p:spPr>
          <a:xfrm>
            <a:off x="1341207" y="4805105"/>
            <a:ext cx="1960793"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smtClean="0">
                <a:ln w="11430"/>
                <a:solidFill>
                  <a:srgbClr val="00CCFF"/>
                </a:solidFill>
                <a:effectLst>
                  <a:outerShdw blurRad="76200" dist="50800" dir="5400000" algn="tl" rotWithShape="0">
                    <a:srgbClr val="000000">
                      <a:alpha val="65000"/>
                    </a:srgbClr>
                  </a:outerShdw>
                </a:effectLst>
                <a:latin typeface="Segoe Print" pitchFamily="2" charset="0"/>
              </a:rPr>
              <a:t>The End</a:t>
            </a:r>
            <a:endParaRPr lang="en-US" sz="3200" b="1" cap="none" spc="50" dirty="0">
              <a:ln w="11430"/>
              <a:solidFill>
                <a:srgbClr val="00CCFF"/>
              </a:solidFill>
              <a:effectLst>
                <a:outerShdw blurRad="76200" dist="50800" dir="5400000" algn="tl" rotWithShape="0">
                  <a:srgbClr val="000000">
                    <a:alpha val="65000"/>
                  </a:srgbClr>
                </a:outerShdw>
              </a:effectLst>
              <a:latin typeface="Segoe Print" pitchFamily="2" charset="0"/>
            </a:endParaRPr>
          </a:p>
        </p:txBody>
      </p:sp>
    </p:spTree>
    <p:extLst>
      <p:ext uri="{BB962C8B-B14F-4D97-AF65-F5344CB8AC3E}">
        <p14:creationId xmlns:p14="http://schemas.microsoft.com/office/powerpoint/2010/main" val="41636157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92875"/>
            <a:ext cx="1828800" cy="365125"/>
          </a:xfrm>
        </p:spPr>
        <p:txBody>
          <a:bodyPr/>
          <a:lstStyle/>
          <a:p>
            <a:fld id="{5C014052-953B-4273-8F47-BF25327D5B24}" type="slidenum">
              <a:rPr lang="en-US" smtClean="0"/>
              <a:t>102</a:t>
            </a:fld>
            <a:endParaRPr lang="en-US" dirty="0"/>
          </a:p>
        </p:txBody>
      </p:sp>
      <p:sp>
        <p:nvSpPr>
          <p:cNvPr id="6" name="Rectangle 5"/>
          <p:cNvSpPr/>
          <p:nvPr/>
        </p:nvSpPr>
        <p:spPr>
          <a:xfrm>
            <a:off x="228600" y="228501"/>
            <a:ext cx="8001000" cy="36009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cap="none" spc="0" dirty="0" smtClean="0">
                <a:ln w="11430"/>
                <a:solidFill>
                  <a:schemeClr val="accent2">
                    <a:lumMod val="20000"/>
                    <a:lumOff val="80000"/>
                  </a:schemeClr>
                </a:solidFill>
                <a:effectLst>
                  <a:glow rad="228600">
                    <a:srgbClr val="0070C0">
                      <a:alpha val="40000"/>
                    </a:srgbClr>
                  </a:glow>
                  <a:outerShdw blurRad="50800" dist="39000" dir="5460000" algn="tl">
                    <a:srgbClr val="000000">
                      <a:alpha val="38000"/>
                    </a:srgbClr>
                  </a:outerShdw>
                </a:effectLst>
                <a:latin typeface="Segoe Print" pitchFamily="2" charset="0"/>
              </a:rPr>
              <a:t>The </a:t>
            </a:r>
            <a:r>
              <a:rPr lang="en-US" sz="2800" b="1" dirty="0" smtClean="0">
                <a:ln w="11430"/>
                <a:solidFill>
                  <a:schemeClr val="accent2">
                    <a:lumMod val="20000"/>
                    <a:lumOff val="80000"/>
                  </a:schemeClr>
                </a:solidFill>
                <a:effectLst>
                  <a:glow rad="228600">
                    <a:srgbClr val="0070C0">
                      <a:alpha val="40000"/>
                    </a:srgbClr>
                  </a:glow>
                  <a:outerShdw blurRad="50800" dist="39000" dir="5460000" algn="tl">
                    <a:srgbClr val="000000">
                      <a:alpha val="38000"/>
                    </a:srgbClr>
                  </a:outerShdw>
                </a:effectLst>
                <a:latin typeface="Segoe Print" pitchFamily="2" charset="0"/>
              </a:rPr>
              <a:t>n</a:t>
            </a:r>
            <a:r>
              <a:rPr lang="en-US" sz="2800" b="1" cap="none" spc="0" dirty="0" smtClean="0">
                <a:ln w="11430"/>
                <a:solidFill>
                  <a:schemeClr val="accent2">
                    <a:lumMod val="20000"/>
                    <a:lumOff val="80000"/>
                  </a:schemeClr>
                </a:solidFill>
                <a:effectLst>
                  <a:glow rad="228600">
                    <a:srgbClr val="0070C0">
                      <a:alpha val="40000"/>
                    </a:srgbClr>
                  </a:glow>
                  <a:outerShdw blurRad="50800" dist="39000" dir="5460000" algn="tl">
                    <a:srgbClr val="000000">
                      <a:alpha val="38000"/>
                    </a:srgbClr>
                  </a:outerShdw>
                </a:effectLst>
                <a:latin typeface="Segoe Print" pitchFamily="2" charset="0"/>
              </a:rPr>
              <a:t>ext Covenant Calendar Study will be: </a:t>
            </a:r>
            <a:r>
              <a:rPr lang="en-US" sz="2400" b="1" cap="none" spc="0" dirty="0" smtClean="0">
                <a:ln w="11430"/>
                <a:solidFill>
                  <a:schemeClr val="accent2">
                    <a:lumMod val="20000"/>
                    <a:lumOff val="80000"/>
                  </a:schemeClr>
                </a:solidFill>
                <a:effectLst>
                  <a:glow rad="228600">
                    <a:srgbClr val="0070C0">
                      <a:alpha val="40000"/>
                    </a:srgbClr>
                  </a:glow>
                  <a:outerShdw blurRad="50800" dist="39000" dir="5460000" algn="tl">
                    <a:srgbClr val="000000">
                      <a:alpha val="38000"/>
                    </a:srgbClr>
                  </a:outerShdw>
                </a:effectLst>
                <a:latin typeface="Segoe Print" pitchFamily="2" charset="0"/>
              </a:rPr>
              <a:t/>
            </a:r>
            <a:br>
              <a:rPr lang="en-US" sz="2400" b="1" cap="none" spc="0" dirty="0" smtClean="0">
                <a:ln w="11430"/>
                <a:solidFill>
                  <a:schemeClr val="accent2">
                    <a:lumMod val="20000"/>
                    <a:lumOff val="80000"/>
                  </a:schemeClr>
                </a:solidFill>
                <a:effectLst>
                  <a:glow rad="228600">
                    <a:srgbClr val="0070C0">
                      <a:alpha val="40000"/>
                    </a:srgbClr>
                  </a:glow>
                  <a:outerShdw blurRad="50800" dist="39000" dir="5460000" algn="tl">
                    <a:srgbClr val="000000">
                      <a:alpha val="38000"/>
                    </a:srgbClr>
                  </a:outerShdw>
                </a:effectLst>
                <a:latin typeface="Segoe Print" pitchFamily="2" charset="0"/>
              </a:rPr>
            </a:br>
            <a:endParaRPr lang="en-US" sz="2400" b="1" cap="none" spc="0" dirty="0" smtClean="0">
              <a:ln w="11430"/>
              <a:solidFill>
                <a:schemeClr val="accent2">
                  <a:lumMod val="20000"/>
                  <a:lumOff val="80000"/>
                </a:schemeClr>
              </a:solidFill>
              <a:effectLst>
                <a:glow rad="228600">
                  <a:srgbClr val="0070C0">
                    <a:alpha val="40000"/>
                  </a:srgbClr>
                </a:glow>
                <a:outerShdw blurRad="50800" dist="39000" dir="5460000" algn="tl">
                  <a:srgbClr val="000000">
                    <a:alpha val="38000"/>
                  </a:srgbClr>
                </a:outerShdw>
              </a:effectLst>
              <a:latin typeface="Segoe Print" pitchFamily="2" charset="0"/>
            </a:endParaRPr>
          </a:p>
          <a:p>
            <a:pPr marL="514350" indent="-514350">
              <a:buFont typeface="Arial" pitchFamily="34" charset="0"/>
              <a:buChar char="•"/>
            </a:pPr>
            <a:r>
              <a:rPr lang="en-US" sz="2800" b="1" dirty="0" smtClean="0">
                <a:ln w="11430"/>
                <a:solidFill>
                  <a:schemeClr val="accent2">
                    <a:lumMod val="20000"/>
                    <a:lumOff val="80000"/>
                  </a:schemeClr>
                </a:solidFill>
                <a:effectLst>
                  <a:glow rad="228600">
                    <a:srgbClr val="0070C0">
                      <a:alpha val="40000"/>
                    </a:srgbClr>
                  </a:glow>
                  <a:outerShdw blurRad="50800" dist="39000" dir="5460000" algn="tl">
                    <a:srgbClr val="000000">
                      <a:alpha val="38000"/>
                    </a:srgbClr>
                  </a:outerShdw>
                </a:effectLst>
                <a:latin typeface="Segoe Print" pitchFamily="2" charset="0"/>
              </a:rPr>
              <a:t>David’s Qodesh Lechem</a:t>
            </a:r>
            <a:br>
              <a:rPr lang="en-US" sz="2800" b="1" dirty="0" smtClean="0">
                <a:ln w="11430"/>
                <a:solidFill>
                  <a:schemeClr val="accent2">
                    <a:lumMod val="20000"/>
                    <a:lumOff val="80000"/>
                  </a:schemeClr>
                </a:solidFill>
                <a:effectLst>
                  <a:glow rad="228600">
                    <a:srgbClr val="0070C0">
                      <a:alpha val="40000"/>
                    </a:srgbClr>
                  </a:glow>
                  <a:outerShdw blurRad="50800" dist="39000" dir="5460000" algn="tl">
                    <a:srgbClr val="000000">
                      <a:alpha val="38000"/>
                    </a:srgbClr>
                  </a:outerShdw>
                </a:effectLst>
                <a:latin typeface="Segoe Print" pitchFamily="2" charset="0"/>
              </a:rPr>
            </a:br>
            <a:endParaRPr lang="en-US" sz="2800" b="1" dirty="0" smtClean="0">
              <a:ln w="11430"/>
              <a:solidFill>
                <a:schemeClr val="accent2">
                  <a:lumMod val="20000"/>
                  <a:lumOff val="80000"/>
                </a:schemeClr>
              </a:solidFill>
              <a:effectLst>
                <a:glow rad="228600">
                  <a:srgbClr val="0070C0">
                    <a:alpha val="40000"/>
                  </a:srgbClr>
                </a:glow>
                <a:outerShdw blurRad="50800" dist="39000" dir="5460000" algn="tl">
                  <a:srgbClr val="000000">
                    <a:alpha val="38000"/>
                  </a:srgbClr>
                </a:outerShdw>
              </a:effectLst>
              <a:latin typeface="Segoe Print" pitchFamily="2" charset="0"/>
            </a:endParaRPr>
          </a:p>
          <a:p>
            <a:pPr marL="971550" lvl="1" indent="-514350">
              <a:lnSpc>
                <a:spcPct val="150000"/>
              </a:lnSpc>
              <a:buFont typeface="Wingdings" pitchFamily="2" charset="2"/>
              <a:buChar char="ü"/>
            </a:pPr>
            <a:r>
              <a:rPr lang="en-US" sz="2400" b="1" dirty="0" smtClean="0">
                <a:ln w="11430"/>
                <a:solidFill>
                  <a:schemeClr val="accent2">
                    <a:lumMod val="20000"/>
                    <a:lumOff val="80000"/>
                  </a:schemeClr>
                </a:solidFill>
                <a:effectLst>
                  <a:glow rad="228600">
                    <a:srgbClr val="0070C0">
                      <a:alpha val="40000"/>
                    </a:srgbClr>
                  </a:glow>
                  <a:outerShdw blurRad="50800" dist="39000" dir="5460000" algn="tl">
                    <a:srgbClr val="000000">
                      <a:alpha val="38000"/>
                    </a:srgbClr>
                  </a:outerShdw>
                </a:effectLst>
                <a:latin typeface="Segoe Print" pitchFamily="2" charset="0"/>
              </a:rPr>
              <a:t>Another counting puzzle</a:t>
            </a:r>
          </a:p>
          <a:p>
            <a:pPr marL="971550" lvl="1" indent="-514350">
              <a:lnSpc>
                <a:spcPct val="150000"/>
              </a:lnSpc>
              <a:buFont typeface="Wingdings" pitchFamily="2" charset="2"/>
              <a:buChar char="ü"/>
            </a:pPr>
            <a:r>
              <a:rPr lang="en-US" sz="2400" b="1" dirty="0" smtClean="0">
                <a:ln w="11430"/>
                <a:solidFill>
                  <a:schemeClr val="accent2">
                    <a:lumMod val="20000"/>
                    <a:lumOff val="80000"/>
                  </a:schemeClr>
                </a:solidFill>
                <a:effectLst>
                  <a:glow rad="228600">
                    <a:srgbClr val="0070C0">
                      <a:alpha val="40000"/>
                    </a:srgbClr>
                  </a:glow>
                  <a:outerShdw blurRad="50800" dist="39000" dir="5460000" algn="tl">
                    <a:srgbClr val="000000">
                      <a:alpha val="38000"/>
                    </a:srgbClr>
                  </a:outerShdw>
                </a:effectLst>
                <a:latin typeface="Segoe Print" pitchFamily="2" charset="0"/>
              </a:rPr>
              <a:t>Addresses the error of weekly Sabbaths </a:t>
            </a:r>
            <a:br>
              <a:rPr lang="en-US" sz="2400" b="1" dirty="0" smtClean="0">
                <a:ln w="11430"/>
                <a:solidFill>
                  <a:schemeClr val="accent2">
                    <a:lumMod val="20000"/>
                    <a:lumOff val="80000"/>
                  </a:schemeClr>
                </a:solidFill>
                <a:effectLst>
                  <a:glow rad="228600">
                    <a:srgbClr val="0070C0">
                      <a:alpha val="40000"/>
                    </a:srgbClr>
                  </a:glow>
                  <a:outerShdw blurRad="50800" dist="39000" dir="5460000" algn="tl">
                    <a:srgbClr val="000000">
                      <a:alpha val="38000"/>
                    </a:srgbClr>
                  </a:outerShdw>
                </a:effectLst>
                <a:latin typeface="Segoe Print" pitchFamily="2" charset="0"/>
              </a:rPr>
            </a:br>
            <a:r>
              <a:rPr lang="en-US" sz="2400" b="1" dirty="0" smtClean="0">
                <a:ln w="11430"/>
                <a:solidFill>
                  <a:schemeClr val="accent2">
                    <a:lumMod val="20000"/>
                    <a:lumOff val="80000"/>
                  </a:schemeClr>
                </a:solidFill>
                <a:effectLst>
                  <a:glow rad="228600">
                    <a:srgbClr val="0070C0">
                      <a:alpha val="40000"/>
                    </a:srgbClr>
                  </a:glow>
                  <a:outerShdw blurRad="50800" dist="39000" dir="5460000" algn="tl">
                    <a:srgbClr val="000000">
                      <a:alpha val="38000"/>
                    </a:srgbClr>
                  </a:outerShdw>
                </a:effectLst>
                <a:latin typeface="Segoe Print" pitchFamily="2" charset="0"/>
              </a:rPr>
              <a:t>that follow the lunar cycles</a:t>
            </a:r>
            <a:r>
              <a:rPr lang="en-US" sz="3200" b="1" dirty="0" smtClean="0">
                <a:ln w="11430"/>
                <a:solidFill>
                  <a:schemeClr val="accent2">
                    <a:lumMod val="20000"/>
                    <a:lumOff val="80000"/>
                  </a:schemeClr>
                </a:solidFill>
                <a:effectLst>
                  <a:glow rad="228600">
                    <a:srgbClr val="0070C0">
                      <a:alpha val="40000"/>
                    </a:srgbClr>
                  </a:glow>
                  <a:outerShdw blurRad="50800" dist="39000" dir="5460000" algn="tl">
                    <a:srgbClr val="000000">
                      <a:alpha val="38000"/>
                    </a:srgbClr>
                  </a:outerShdw>
                </a:effectLst>
                <a:latin typeface="Segoe Print" pitchFamily="2" charset="0"/>
              </a:rPr>
              <a:t> </a:t>
            </a:r>
            <a:endParaRPr lang="en-US" sz="3200" b="1" cap="none" spc="0" dirty="0" smtClean="0">
              <a:ln w="11430"/>
              <a:solidFill>
                <a:schemeClr val="accent2">
                  <a:lumMod val="20000"/>
                  <a:lumOff val="80000"/>
                </a:schemeClr>
              </a:solidFill>
              <a:effectLst>
                <a:glow rad="228600">
                  <a:srgbClr val="0070C0">
                    <a:alpha val="40000"/>
                  </a:srgbClr>
                </a:glow>
                <a:outerShdw blurRad="50800" dist="39000" dir="5460000" algn="tl">
                  <a:srgbClr val="000000">
                    <a:alpha val="38000"/>
                  </a:srgbClr>
                </a:outerShdw>
              </a:effectLst>
              <a:latin typeface="Segoe Print" pitchFamily="2" charset="0"/>
            </a:endParaRPr>
          </a:p>
        </p:txBody>
      </p:sp>
      <p:sp>
        <p:nvSpPr>
          <p:cNvPr id="7" name="Rectangle 6"/>
          <p:cNvSpPr/>
          <p:nvPr/>
        </p:nvSpPr>
        <p:spPr>
          <a:xfrm>
            <a:off x="228600" y="3895545"/>
            <a:ext cx="8831820" cy="161582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endParaRPr lang="en-US" sz="1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endParaRPr>
          </a:p>
          <a:p>
            <a:pPr algn="ct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r>
              <a:rPr lang="en-US" sz="4400" b="1" dirty="0" smtClean="0">
                <a:ln w="11430"/>
                <a:solidFill>
                  <a:srgbClr val="002060"/>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Questions/Comments on </a:t>
            </a:r>
            <a:br>
              <a:rPr lang="en-US" sz="4400" b="1" dirty="0" smtClean="0">
                <a:ln w="11430"/>
                <a:solidFill>
                  <a:srgbClr val="002060"/>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rPr>
            </a:br>
            <a:r>
              <a:rPr lang="en-US" sz="4400" b="1" dirty="0" smtClean="0">
                <a:ln w="11430"/>
                <a:solidFill>
                  <a:srgbClr val="002060"/>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the placement of </a:t>
            </a:r>
            <a:r>
              <a:rPr lang="en-US" sz="4400" b="1" dirty="0" smtClean="0">
                <a:ln w="11430"/>
                <a:solidFill>
                  <a:srgbClr val="006C31"/>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Firstfruits</a:t>
            </a:r>
            <a:r>
              <a:rPr lang="en-US" sz="4400" b="1" dirty="0" smtClean="0">
                <a:ln w="11430"/>
                <a:solidFill>
                  <a:srgbClr val="002060"/>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a:t>
            </a:r>
            <a:endParaRPr lang="en-US" sz="4000" b="1" dirty="0" smtClean="0">
              <a:ln w="11430"/>
              <a:solidFill>
                <a:srgbClr val="002060"/>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endParaRPr>
          </a:p>
        </p:txBody>
      </p:sp>
      <p:sp>
        <p:nvSpPr>
          <p:cNvPr id="8" name="Rounded Rectangle 7"/>
          <p:cNvSpPr/>
          <p:nvPr/>
        </p:nvSpPr>
        <p:spPr>
          <a:xfrm>
            <a:off x="304800" y="5701903"/>
            <a:ext cx="8610600" cy="851297"/>
          </a:xfrm>
          <a:prstGeom prst="roundRect">
            <a:avLst/>
          </a:prstGeom>
          <a:gradFill flip="none" rotWithShape="1">
            <a:gsLst>
              <a:gs pos="0">
                <a:srgbClr val="03D4A8">
                  <a:alpha val="56000"/>
                </a:srgbClr>
              </a:gs>
              <a:gs pos="25000">
                <a:srgbClr val="21D6E0">
                  <a:alpha val="43000"/>
                </a:srgbClr>
              </a:gs>
              <a:gs pos="75000">
                <a:srgbClr val="0087E6">
                  <a:alpha val="63000"/>
                </a:srgbClr>
              </a:gs>
              <a:gs pos="100000">
                <a:srgbClr val="005CBF"/>
              </a:gs>
            </a:gsLst>
            <a:lin ang="16200000" scaled="1"/>
            <a:tileRect/>
          </a:gradFill>
          <a:ln w="57150">
            <a:solidFill>
              <a:schemeClr val="accent4">
                <a:lumMod val="75000"/>
              </a:schemeClr>
            </a:solidFill>
          </a:ln>
          <a:scene3d>
            <a:camera prst="orthographicFront"/>
            <a:lightRig rig="flat" dir="tl">
              <a:rot lat="0" lon="0" rev="6600000"/>
            </a:lightRig>
          </a:scene3d>
          <a:sp3d>
            <a:bevelT w="114300" prst="artDeco"/>
          </a:sp3d>
        </p:spPr>
        <p:txBody>
          <a:bodyPr wrap="square" lIns="91440" tIns="45720" rIns="91440" bIns="45720">
            <a:spAutoFit/>
            <a:sp3d extrusionH="25400" contourW="8890">
              <a:bevelT w="38100" h="31750"/>
              <a:contourClr>
                <a:schemeClr val="accent2">
                  <a:shade val="75000"/>
                </a:schemeClr>
              </a:contourClr>
            </a:sp3d>
          </a:bodyPr>
          <a:lstStyle/>
          <a:p>
            <a:pPr algn="r"/>
            <a:r>
              <a:rPr lang="en-US" sz="3600" b="1" dirty="0" smtClean="0">
                <a:ln w="11430"/>
                <a:solidFill>
                  <a:srgbClr val="006C31"/>
                </a:solidFill>
                <a:effectLst>
                  <a:outerShdw blurRad="50800" dist="39000" dir="5460000" algn="tl">
                    <a:srgbClr val="000000">
                      <a:alpha val="38000"/>
                    </a:srgbClr>
                  </a:outerShdw>
                </a:effectLst>
                <a:latin typeface="Segoe Print" pitchFamily="2" charset="0"/>
                <a:hlinkClick r:id="rId3"/>
              </a:rPr>
              <a:t>calendar@torahtothetribes.com</a:t>
            </a: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r>
              <a:rPr lang="en-US"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B0F0"/>
              </a:solidFill>
              <a:effectLst>
                <a:outerShdw blurRad="50800" dist="39000" dir="5460000" algn="tl">
                  <a:srgbClr val="000000">
                    <a:alpha val="38000"/>
                  </a:srgbClr>
                </a:outerShdw>
              </a:effectLst>
              <a:latin typeface="Segoe Print" pitchFamily="2" charset="0"/>
            </a:endParaRPr>
          </a:p>
        </p:txBody>
      </p:sp>
      <p:pic>
        <p:nvPicPr>
          <p:cNvPr id="9" name="Picture 2" descr="C:\Users\Rae\Desktop\Grammar Art\email mouse best.png"/>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57200" y="5758059"/>
            <a:ext cx="1019541" cy="73814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Rae\Desktop\do boy gold quest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838200"/>
            <a:ext cx="1647219" cy="164721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4336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750"/>
                                        <p:tgtEl>
                                          <p:spTgt spid="7"/>
                                        </p:tgtEl>
                                      </p:cBhvr>
                                    </p:animEffect>
                                  </p:childTnLst>
                                </p:cTn>
                              </p:par>
                            </p:childTnLst>
                          </p:cTn>
                        </p:par>
                        <p:par>
                          <p:cTn id="8" fill="hold">
                            <p:stCondLst>
                              <p:cond delay="3250"/>
                            </p:stCondLst>
                            <p:childTnLst>
                              <p:par>
                                <p:cTn id="9" presetID="22" presetClass="entr" presetSubtype="8" fill="hold" grpId="0" nodeType="afterEffect">
                                  <p:stCondLst>
                                    <p:cond delay="1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181600" y="1524000"/>
            <a:ext cx="3886200" cy="4722812"/>
          </a:xfrm>
        </p:spPr>
        <p:txBody>
          <a:bodyPr>
            <a:noAutofit/>
            <a:scene3d>
              <a:camera prst="orthographicFront"/>
              <a:lightRig rig="threePt" dir="t"/>
            </a:scene3d>
            <a:sp3d extrusionH="57150">
              <a:bevelT w="38100" h="38100"/>
            </a:sp3d>
          </a:bodyPr>
          <a:lstStyle/>
          <a:p>
            <a:r>
              <a:rPr lang="en-US" sz="2000" b="1" dirty="0" smtClean="0">
                <a:solidFill>
                  <a:srgbClr val="8C4C64"/>
                </a:solidFill>
                <a:effectLst>
                  <a:outerShdw blurRad="69850" dist="43180" dir="5400000" sx="0" sy="0">
                    <a:srgbClr val="000000">
                      <a:alpha val="65000"/>
                    </a:srgbClr>
                  </a:outerShdw>
                </a:effectLst>
              </a:rPr>
              <a:t>Joshua will show the exact </a:t>
            </a:r>
            <a:br>
              <a:rPr lang="en-US" sz="2000" b="1" dirty="0" smtClean="0">
                <a:solidFill>
                  <a:srgbClr val="8C4C64"/>
                </a:solidFill>
                <a:effectLst>
                  <a:outerShdw blurRad="69850" dist="43180" dir="5400000" sx="0" sy="0">
                    <a:srgbClr val="000000">
                      <a:alpha val="65000"/>
                    </a:srgbClr>
                  </a:outerShdw>
                </a:effectLst>
              </a:rPr>
            </a:br>
            <a:r>
              <a:rPr lang="en-US" sz="2000" b="1" dirty="0" smtClean="0">
                <a:solidFill>
                  <a:srgbClr val="8C4C64"/>
                </a:solidFill>
                <a:effectLst>
                  <a:outerShdw blurRad="69850" dist="43180" dir="5400000" sx="0" sy="0">
                    <a:srgbClr val="000000">
                      <a:alpha val="65000"/>
                    </a:srgbClr>
                  </a:outerShdw>
                </a:effectLst>
              </a:rPr>
              <a:t>day of the week for the observance of: </a:t>
            </a:r>
          </a:p>
          <a:p>
            <a:pPr marL="457200" indent="-457200">
              <a:buAutoNum type="arabicPeriod"/>
            </a:pPr>
            <a:r>
              <a:rPr lang="en-US" sz="2000" b="1" dirty="0" smtClean="0">
                <a:solidFill>
                  <a:srgbClr val="C00000"/>
                </a:solidFill>
                <a:effectLst>
                  <a:outerShdw blurRad="69850" dist="43180" dir="5400000" sx="0" sy="0">
                    <a:srgbClr val="000000">
                      <a:alpha val="65000"/>
                    </a:srgbClr>
                  </a:outerShdw>
                </a:effectLst>
              </a:rPr>
              <a:t>Passover: </a:t>
            </a:r>
            <a:r>
              <a:rPr lang="en-US" sz="2000" b="1" dirty="0" smtClean="0">
                <a:solidFill>
                  <a:srgbClr val="8C4C64"/>
                </a:solidFill>
                <a:effectLst>
                  <a:outerShdw blurRad="69850" dist="43180" dir="5400000" sx="0" sy="0">
                    <a:srgbClr val="000000">
                      <a:alpha val="65000"/>
                    </a:srgbClr>
                  </a:outerShdw>
                </a:effectLst>
              </a:rPr>
              <a:t> on Abib 14 - the </a:t>
            </a:r>
            <a:br>
              <a:rPr lang="en-US" sz="2000" b="1" dirty="0" smtClean="0">
                <a:solidFill>
                  <a:srgbClr val="8C4C64"/>
                </a:solidFill>
                <a:effectLst>
                  <a:outerShdw blurRad="69850" dist="43180" dir="5400000" sx="0" sy="0">
                    <a:srgbClr val="000000">
                      <a:alpha val="65000"/>
                    </a:srgbClr>
                  </a:outerShdw>
                </a:effectLst>
              </a:rPr>
            </a:br>
            <a:r>
              <a:rPr lang="en-US" sz="2000" b="1" dirty="0" smtClean="0">
                <a:solidFill>
                  <a:srgbClr val="00B0F0"/>
                </a:solidFill>
                <a:effectLst>
                  <a:outerShdw blurRad="69850" dist="43180" dir="5400000" sx="0" sy="0">
                    <a:srgbClr val="000000">
                      <a:alpha val="65000"/>
                    </a:srgbClr>
                  </a:outerShdw>
                </a:effectLst>
              </a:rPr>
              <a:t>7</a:t>
            </a:r>
            <a:r>
              <a:rPr lang="en-US" sz="2000" b="1" cap="small" baseline="30000" dirty="0" smtClean="0">
                <a:solidFill>
                  <a:srgbClr val="00B0F0"/>
                </a:solidFill>
                <a:effectLst>
                  <a:outerShdw blurRad="69850" dist="43180" dir="5400000" sx="0" sy="0">
                    <a:srgbClr val="000000">
                      <a:alpha val="65000"/>
                    </a:srgbClr>
                  </a:outerShdw>
                </a:effectLst>
              </a:rPr>
              <a:t>th</a:t>
            </a:r>
            <a:r>
              <a:rPr lang="en-US" sz="2000" b="1" dirty="0" smtClean="0">
                <a:solidFill>
                  <a:srgbClr val="00B0F0"/>
                </a:solidFill>
                <a:effectLst>
                  <a:outerShdw blurRad="69850" dist="43180" dir="5400000" sx="0" sy="0">
                    <a:srgbClr val="000000">
                      <a:alpha val="65000"/>
                    </a:srgbClr>
                  </a:outerShdw>
                </a:effectLst>
              </a:rPr>
              <a:t> </a:t>
            </a:r>
            <a:r>
              <a:rPr lang="en-US" sz="2000" b="1" dirty="0">
                <a:solidFill>
                  <a:srgbClr val="00B0F0"/>
                </a:solidFill>
                <a:effectLst>
                  <a:outerShdw blurRad="69850" dist="43180" dir="5400000" sx="0" sy="0">
                    <a:srgbClr val="000000">
                      <a:alpha val="65000"/>
                    </a:srgbClr>
                  </a:outerShdw>
                </a:effectLst>
              </a:rPr>
              <a:t>Day Sabbath! </a:t>
            </a:r>
            <a:r>
              <a:rPr lang="en-US" sz="2000" b="1" dirty="0" smtClean="0">
                <a:solidFill>
                  <a:srgbClr val="00B0F0"/>
                </a:solidFill>
                <a:effectLst>
                  <a:outerShdw blurRad="69850" dist="43180" dir="5400000" sx="0" sy="0">
                    <a:srgbClr val="000000">
                      <a:alpha val="65000"/>
                    </a:srgbClr>
                  </a:outerShdw>
                </a:effectLst>
              </a:rPr>
              <a:t/>
            </a:r>
            <a:br>
              <a:rPr lang="en-US" sz="2000" b="1" dirty="0" smtClean="0">
                <a:solidFill>
                  <a:srgbClr val="00B0F0"/>
                </a:solidFill>
                <a:effectLst>
                  <a:outerShdw blurRad="69850" dist="43180" dir="5400000" sx="0" sy="0">
                    <a:srgbClr val="000000">
                      <a:alpha val="65000"/>
                    </a:srgbClr>
                  </a:outerShdw>
                </a:effectLst>
              </a:rPr>
            </a:br>
            <a:endParaRPr lang="en-US" sz="2000" b="1" dirty="0" smtClean="0">
              <a:solidFill>
                <a:srgbClr val="00B0F0"/>
              </a:solidFill>
              <a:effectLst>
                <a:outerShdw blurRad="69850" dist="43180" dir="5400000" sx="0" sy="0">
                  <a:srgbClr val="000000">
                    <a:alpha val="65000"/>
                  </a:srgbClr>
                </a:outerShdw>
              </a:effectLst>
            </a:endParaRPr>
          </a:p>
          <a:p>
            <a:pPr marL="457200" indent="-457200">
              <a:buAutoNum type="arabicPeriod"/>
            </a:pPr>
            <a:r>
              <a:rPr lang="en-US" sz="2000" b="1" dirty="0" smtClean="0">
                <a:solidFill>
                  <a:srgbClr val="00B050"/>
                </a:solidFill>
              </a:rPr>
              <a:t>Firstfruits: on </a:t>
            </a:r>
            <a:r>
              <a:rPr lang="en-US" sz="2000" b="1" dirty="0">
                <a:solidFill>
                  <a:srgbClr val="00B050"/>
                </a:solidFill>
              </a:rPr>
              <a:t>Abib </a:t>
            </a:r>
            <a:r>
              <a:rPr lang="en-US" sz="2000" b="1" dirty="0" smtClean="0">
                <a:solidFill>
                  <a:srgbClr val="00B050"/>
                </a:solidFill>
              </a:rPr>
              <a:t>15. </a:t>
            </a:r>
            <a:br>
              <a:rPr lang="en-US" sz="2000" b="1" dirty="0" smtClean="0">
                <a:solidFill>
                  <a:srgbClr val="00B050"/>
                </a:solidFill>
              </a:rPr>
            </a:br>
            <a:r>
              <a:rPr lang="en-US" sz="2000" b="1" dirty="0" smtClean="0">
                <a:solidFill>
                  <a:srgbClr val="00B050"/>
                </a:solidFill>
              </a:rPr>
              <a:t> </a:t>
            </a:r>
          </a:p>
          <a:p>
            <a:pPr marL="457200" indent="-457200">
              <a:buAutoNum type="arabicPeriod"/>
            </a:pPr>
            <a:r>
              <a:rPr lang="en-US" sz="2000" b="1" dirty="0" smtClean="0">
                <a:solidFill>
                  <a:srgbClr val="8C4C64"/>
                </a:solidFill>
                <a:effectLst>
                  <a:outerShdw blurRad="69850" dist="43180" dir="5400000" sx="0" sy="0">
                    <a:srgbClr val="000000">
                      <a:alpha val="65000"/>
                    </a:srgbClr>
                  </a:outerShdw>
                </a:effectLst>
              </a:rPr>
              <a:t>The </a:t>
            </a:r>
            <a:r>
              <a:rPr lang="en-US" sz="2000" b="1" cap="small" dirty="0">
                <a:solidFill>
                  <a:srgbClr val="8C4C64"/>
                </a:solidFill>
                <a:effectLst>
                  <a:outerShdw blurRad="69850" dist="43180" dir="5400000" sx="0" sy="0">
                    <a:srgbClr val="000000">
                      <a:alpha val="65000"/>
                    </a:srgbClr>
                  </a:outerShdw>
                </a:effectLst>
              </a:rPr>
              <a:t>1</a:t>
            </a:r>
            <a:r>
              <a:rPr lang="en-US" sz="2000" b="1" cap="small" baseline="30000" dirty="0">
                <a:solidFill>
                  <a:srgbClr val="8C4C64"/>
                </a:solidFill>
                <a:effectLst>
                  <a:outerShdw blurRad="69850" dist="43180" dir="5400000" sx="0" sy="0">
                    <a:srgbClr val="000000">
                      <a:alpha val="65000"/>
                    </a:srgbClr>
                  </a:outerShdw>
                </a:effectLst>
              </a:rPr>
              <a:t>st</a:t>
            </a:r>
            <a:r>
              <a:rPr lang="en-US" sz="2000" b="1" dirty="0">
                <a:solidFill>
                  <a:srgbClr val="8C4C64"/>
                </a:solidFill>
                <a:effectLst>
                  <a:outerShdw blurRad="69850" dist="43180" dir="5400000" sx="0" sy="0">
                    <a:srgbClr val="000000">
                      <a:alpha val="65000"/>
                    </a:srgbClr>
                  </a:outerShdw>
                </a:effectLst>
              </a:rPr>
              <a:t> </a:t>
            </a:r>
            <a:r>
              <a:rPr lang="en-US" sz="2000" b="1" dirty="0" smtClean="0">
                <a:solidFill>
                  <a:srgbClr val="8C4C64"/>
                </a:solidFill>
                <a:effectLst>
                  <a:outerShdw blurRad="69850" dist="43180" dir="5400000" sx="0" sy="0">
                    <a:srgbClr val="000000">
                      <a:alpha val="65000"/>
                    </a:srgbClr>
                  </a:outerShdw>
                </a:effectLst>
              </a:rPr>
              <a:t>day </a:t>
            </a:r>
            <a:r>
              <a:rPr lang="en-US" sz="2000" b="1" dirty="0">
                <a:solidFill>
                  <a:srgbClr val="8C4C64"/>
                </a:solidFill>
                <a:effectLst>
                  <a:outerShdw blurRad="69850" dist="43180" dir="5400000" sx="0" sy="0">
                    <a:srgbClr val="000000">
                      <a:alpha val="65000"/>
                    </a:srgbClr>
                  </a:outerShdw>
                </a:effectLst>
              </a:rPr>
              <a:t>of </a:t>
            </a:r>
            <a:r>
              <a:rPr lang="en-US" sz="2000" b="1" dirty="0" smtClean="0">
                <a:solidFill>
                  <a:srgbClr val="8C4C64"/>
                </a:solidFill>
                <a:effectLst>
                  <a:outerShdw blurRad="69850" dist="43180" dir="5400000" sx="0" sy="0">
                    <a:srgbClr val="000000">
                      <a:alpha val="65000"/>
                    </a:srgbClr>
                  </a:outerShdw>
                </a:effectLst>
              </a:rPr>
              <a:t>Unleavened Bread:  </a:t>
            </a:r>
            <a:r>
              <a:rPr lang="en-US" sz="2000" b="1" dirty="0">
                <a:solidFill>
                  <a:srgbClr val="8C4C64"/>
                </a:solidFill>
                <a:effectLst>
                  <a:outerShdw blurRad="69850" dist="43180" dir="5400000" sx="0" sy="0">
                    <a:srgbClr val="000000">
                      <a:alpha val="65000"/>
                    </a:srgbClr>
                  </a:outerShdw>
                </a:effectLst>
              </a:rPr>
              <a:t>on </a:t>
            </a:r>
            <a:r>
              <a:rPr lang="en-US" sz="2000" b="1" dirty="0" smtClean="0">
                <a:solidFill>
                  <a:srgbClr val="8C4C64"/>
                </a:solidFill>
                <a:effectLst>
                  <a:outerShdw blurRad="69850" dist="43180" dir="5400000" sx="0" sy="0">
                    <a:srgbClr val="000000">
                      <a:alpha val="65000"/>
                    </a:srgbClr>
                  </a:outerShdw>
                </a:effectLst>
              </a:rPr>
              <a:t>Abib </a:t>
            </a:r>
            <a:r>
              <a:rPr lang="en-US" sz="2000" b="1" dirty="0">
                <a:solidFill>
                  <a:srgbClr val="8C4C64"/>
                </a:solidFill>
                <a:effectLst>
                  <a:outerShdw blurRad="69850" dist="43180" dir="5400000" sx="0" sy="0">
                    <a:srgbClr val="000000">
                      <a:alpha val="65000"/>
                    </a:srgbClr>
                  </a:outerShdw>
                </a:effectLst>
              </a:rPr>
              <a:t>15</a:t>
            </a:r>
            <a:r>
              <a:rPr lang="en-US" sz="2000" b="1" dirty="0" smtClean="0">
                <a:solidFill>
                  <a:srgbClr val="8C4C64"/>
                </a:solidFill>
                <a:effectLst>
                  <a:outerShdw blurRad="69850" dist="43180" dir="5400000" sx="0" sy="0">
                    <a:srgbClr val="000000">
                      <a:alpha val="65000"/>
                    </a:srgbClr>
                  </a:outerShdw>
                </a:effectLst>
              </a:rPr>
              <a:t>.</a:t>
            </a:r>
          </a:p>
          <a:p>
            <a:r>
              <a:rPr lang="en-US" sz="2000" b="1" dirty="0" smtClean="0">
                <a:solidFill>
                  <a:srgbClr val="00B0F0"/>
                </a:solidFill>
                <a:effectLst>
                  <a:outerShdw blurRad="69850" dist="43180" dir="5400000" sx="0" sy="0">
                    <a:srgbClr val="000000">
                      <a:alpha val="65000"/>
                    </a:srgbClr>
                  </a:outerShdw>
                </a:effectLst>
              </a:rPr>
              <a:t/>
            </a:r>
            <a:br>
              <a:rPr lang="en-US" sz="2000" b="1" dirty="0" smtClean="0">
                <a:solidFill>
                  <a:srgbClr val="00B0F0"/>
                </a:solidFill>
                <a:effectLst>
                  <a:outerShdw blurRad="69850" dist="43180" dir="5400000" sx="0" sy="0">
                    <a:srgbClr val="000000">
                      <a:alpha val="65000"/>
                    </a:srgbClr>
                  </a:outerShdw>
                </a:effectLst>
              </a:rPr>
            </a:br>
            <a:r>
              <a:rPr lang="en-US" sz="2000" b="1" dirty="0" smtClean="0">
                <a:solidFill>
                  <a:srgbClr val="8C4C64"/>
                </a:solidFill>
                <a:effectLst>
                  <a:outerShdw blurRad="69850" dist="43180" dir="5400000" sx="0" sy="0">
                    <a:srgbClr val="000000">
                      <a:alpha val="65000"/>
                    </a:srgbClr>
                  </a:outerShdw>
                </a:effectLst>
              </a:rPr>
              <a:t>This </a:t>
            </a:r>
            <a:r>
              <a:rPr lang="en-US" sz="2000" b="1" dirty="0">
                <a:solidFill>
                  <a:srgbClr val="8C4C64"/>
                </a:solidFill>
                <a:effectLst>
                  <a:outerShdw blurRad="69850" dist="43180" dir="5400000" sx="0" sy="0">
                    <a:srgbClr val="000000">
                      <a:alpha val="65000"/>
                    </a:srgbClr>
                  </a:outerShdw>
                </a:effectLst>
              </a:rPr>
              <a:t>information is necessary </a:t>
            </a:r>
            <a:r>
              <a:rPr lang="en-US" sz="2000" b="1" dirty="0" smtClean="0">
                <a:solidFill>
                  <a:srgbClr val="8C4C64"/>
                </a:solidFill>
                <a:effectLst>
                  <a:outerShdw blurRad="69850" dist="43180" dir="5400000" sx="0" sy="0">
                    <a:srgbClr val="000000">
                      <a:alpha val="65000"/>
                    </a:srgbClr>
                  </a:outerShdw>
                </a:effectLst>
              </a:rPr>
              <a:t/>
            </a:r>
            <a:br>
              <a:rPr lang="en-US" sz="2000" b="1" dirty="0" smtClean="0">
                <a:solidFill>
                  <a:srgbClr val="8C4C64"/>
                </a:solidFill>
                <a:effectLst>
                  <a:outerShdw blurRad="69850" dist="43180" dir="5400000" sx="0" sy="0">
                    <a:srgbClr val="000000">
                      <a:alpha val="65000"/>
                    </a:srgbClr>
                  </a:outerShdw>
                </a:effectLst>
              </a:rPr>
            </a:br>
            <a:r>
              <a:rPr lang="en-US" sz="2000" b="1" dirty="0" smtClean="0">
                <a:solidFill>
                  <a:srgbClr val="8C4C64"/>
                </a:solidFill>
                <a:effectLst>
                  <a:outerShdw blurRad="69850" dist="43180" dir="5400000" sx="0" sy="0">
                    <a:srgbClr val="000000">
                      <a:alpha val="65000"/>
                    </a:srgbClr>
                  </a:outerShdw>
                </a:effectLst>
              </a:rPr>
              <a:t>to </a:t>
            </a:r>
            <a:r>
              <a:rPr lang="en-US" sz="2000" b="1" dirty="0">
                <a:solidFill>
                  <a:srgbClr val="8C4C64"/>
                </a:solidFill>
                <a:effectLst>
                  <a:outerShdw blurRad="69850" dist="43180" dir="5400000" sx="0" sy="0">
                    <a:srgbClr val="000000">
                      <a:alpha val="65000"/>
                    </a:srgbClr>
                  </a:outerShdw>
                </a:effectLst>
              </a:rPr>
              <a:t>understand </a:t>
            </a:r>
            <a:r>
              <a:rPr lang="en-US" sz="2000" b="1" dirty="0" smtClean="0">
                <a:solidFill>
                  <a:srgbClr val="8C4C64"/>
                </a:solidFill>
                <a:effectLst>
                  <a:outerShdw blurRad="69850" dist="43180" dir="5400000" sx="0" sy="0">
                    <a:srgbClr val="000000">
                      <a:alpha val="65000"/>
                    </a:srgbClr>
                  </a:outerShdw>
                </a:effectLst>
              </a:rPr>
              <a:t>the following charts. </a:t>
            </a:r>
            <a:endParaRPr lang="en-US" sz="2000" dirty="0"/>
          </a:p>
        </p:txBody>
      </p:sp>
      <p:pic>
        <p:nvPicPr>
          <p:cNvPr id="4099" name="Picture 3" descr="D:\A. Astleford Jan 5 2016\Dawn Studies\6 - Joshua 5 Passover &amp; FF in Canaan\Art\Joshua.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09600" y="990600"/>
            <a:ext cx="4185901"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5C014052-953B-4273-8F47-BF25327D5B24}" type="slidenum">
              <a:rPr lang="en-US" smtClean="0">
                <a:solidFill>
                  <a:schemeClr val="bg2">
                    <a:lumMod val="10000"/>
                  </a:schemeClr>
                </a:solidFill>
              </a:rPr>
              <a:t>11</a:t>
            </a:fld>
            <a:endParaRPr lang="en-US" dirty="0">
              <a:solidFill>
                <a:schemeClr val="bg2">
                  <a:lumMod val="10000"/>
                </a:schemeClr>
              </a:solidFill>
            </a:endParaRPr>
          </a:p>
        </p:txBody>
      </p:sp>
      <p:sp>
        <p:nvSpPr>
          <p:cNvPr id="6" name="TextBox 5"/>
          <p:cNvSpPr txBox="1"/>
          <p:nvPr/>
        </p:nvSpPr>
        <p:spPr>
          <a:xfrm>
            <a:off x="845810" y="4343400"/>
            <a:ext cx="3581400" cy="1569660"/>
          </a:xfrm>
          <a:prstGeom prst="rect">
            <a:avLst/>
          </a:prstGeom>
          <a:solidFill>
            <a:srgbClr val="8C4C64"/>
          </a:solidFill>
          <a:ln w="57150">
            <a:solidFill>
              <a:schemeClr val="bg2">
                <a:lumMod val="50000"/>
              </a:schemeClr>
            </a:solidFill>
          </a:ln>
          <a:scene3d>
            <a:camera prst="orthographicFront"/>
            <a:lightRig rig="glow" dir="tl">
              <a:rot lat="0" lon="0" rev="5400000"/>
            </a:lightRig>
          </a:scene3d>
          <a:sp3d>
            <a:bevelT w="114300" prst="artDeco"/>
          </a:sp3d>
        </p:spPr>
        <p:txBody>
          <a:bodyPr wrap="square" rtlCol="0">
            <a:spAutoFit/>
            <a:sp3d contourW="12700">
              <a:bevelT w="25400" h="25400"/>
              <a:contourClr>
                <a:schemeClr val="accent6">
                  <a:shade val="73000"/>
                </a:schemeClr>
              </a:contourClr>
            </a:sp3d>
          </a:bodyPr>
          <a:lstStyle/>
          <a:p>
            <a:pPr algn="ctr"/>
            <a:r>
              <a:rPr lang="en-US" sz="2400" b="1" dirty="0" smtClean="0">
                <a:ln w="11430"/>
                <a:solidFill>
                  <a:schemeClr val="bg2">
                    <a:lumMod val="90000"/>
                  </a:schemeClr>
                </a:solidFill>
                <a:effectLst>
                  <a:outerShdw blurRad="80000" dist="40000" dir="5040000" algn="tl">
                    <a:srgbClr val="000000">
                      <a:alpha val="30000"/>
                    </a:srgbClr>
                  </a:outerShdw>
                </a:effectLst>
              </a:rPr>
              <a:t>Note:  This study is based </a:t>
            </a:r>
            <a:br>
              <a:rPr lang="en-US" sz="2400" b="1" dirty="0" smtClean="0">
                <a:ln w="11430"/>
                <a:solidFill>
                  <a:schemeClr val="bg2">
                    <a:lumMod val="90000"/>
                  </a:schemeClr>
                </a:solidFill>
                <a:effectLst>
                  <a:outerShdw blurRad="80000" dist="40000" dir="5040000" algn="tl">
                    <a:srgbClr val="000000">
                      <a:alpha val="30000"/>
                    </a:srgbClr>
                  </a:outerShdw>
                </a:effectLst>
              </a:rPr>
            </a:br>
            <a:r>
              <a:rPr lang="en-US" sz="2400" b="1" dirty="0" smtClean="0">
                <a:ln w="11430"/>
                <a:solidFill>
                  <a:schemeClr val="bg2">
                    <a:lumMod val="90000"/>
                  </a:schemeClr>
                </a:solidFill>
                <a:effectLst>
                  <a:outerShdw blurRad="80000" dist="40000" dir="5040000" algn="tl">
                    <a:srgbClr val="000000">
                      <a:alpha val="30000"/>
                    </a:srgbClr>
                  </a:outerShdw>
                </a:effectLst>
              </a:rPr>
              <a:t>on the day beginning </a:t>
            </a:r>
            <a:br>
              <a:rPr lang="en-US" sz="2400" b="1" dirty="0" smtClean="0">
                <a:ln w="11430"/>
                <a:solidFill>
                  <a:schemeClr val="bg2">
                    <a:lumMod val="90000"/>
                  </a:schemeClr>
                </a:solidFill>
                <a:effectLst>
                  <a:outerShdw blurRad="80000" dist="40000" dir="5040000" algn="tl">
                    <a:srgbClr val="000000">
                      <a:alpha val="30000"/>
                    </a:srgbClr>
                  </a:outerShdw>
                </a:effectLst>
              </a:rPr>
            </a:br>
            <a:r>
              <a:rPr lang="en-US" sz="2400" b="1" dirty="0" smtClean="0">
                <a:ln w="11430"/>
                <a:solidFill>
                  <a:schemeClr val="bg2">
                    <a:lumMod val="90000"/>
                  </a:schemeClr>
                </a:solidFill>
                <a:effectLst>
                  <a:outerShdw blurRad="80000" dist="40000" dir="5040000" algn="tl">
                    <a:srgbClr val="000000">
                      <a:alpha val="30000"/>
                    </a:srgbClr>
                  </a:outerShdw>
                </a:effectLst>
              </a:rPr>
              <a:t>with “dawn”</a:t>
            </a:r>
            <a:br>
              <a:rPr lang="en-US" sz="2400" b="1" dirty="0" smtClean="0">
                <a:ln w="11430"/>
                <a:solidFill>
                  <a:schemeClr val="bg2">
                    <a:lumMod val="90000"/>
                  </a:schemeClr>
                </a:solidFill>
                <a:effectLst>
                  <a:outerShdw blurRad="80000" dist="40000" dir="5040000" algn="tl">
                    <a:srgbClr val="000000">
                      <a:alpha val="30000"/>
                    </a:srgbClr>
                  </a:outerShdw>
                </a:effectLst>
              </a:rPr>
            </a:br>
            <a:r>
              <a:rPr lang="en-US" sz="2400" b="1" dirty="0" smtClean="0">
                <a:ln w="11430"/>
                <a:solidFill>
                  <a:schemeClr val="bg2">
                    <a:lumMod val="90000"/>
                  </a:schemeClr>
                </a:solidFill>
                <a:effectLst>
                  <a:outerShdw blurRad="80000" dist="40000" dir="5040000" algn="tl">
                    <a:srgbClr val="000000">
                      <a:alpha val="30000"/>
                    </a:srgbClr>
                  </a:outerShdw>
                </a:effectLst>
              </a:rPr>
              <a:t> … not “sunset.”</a:t>
            </a:r>
            <a:endParaRPr lang="en-US" sz="2400" b="1" dirty="0">
              <a:ln w="11430"/>
              <a:solidFill>
                <a:schemeClr val="bg2">
                  <a:lumMod val="90000"/>
                </a:schemeClr>
              </a:solidFill>
              <a:effectLst>
                <a:outerShdw blurRad="80000" dist="40000" dir="5040000" algn="tl">
                  <a:srgbClr val="000000">
                    <a:alpha val="30000"/>
                  </a:srgbClr>
                </a:outerShdw>
              </a:effectLst>
            </a:endParaRPr>
          </a:p>
        </p:txBody>
      </p:sp>
      <p:sp>
        <p:nvSpPr>
          <p:cNvPr id="8" name="Title 1"/>
          <p:cNvSpPr txBox="1">
            <a:spLocks/>
          </p:cNvSpPr>
          <p:nvPr/>
        </p:nvSpPr>
        <p:spPr>
          <a:xfrm>
            <a:off x="-76200" y="0"/>
            <a:ext cx="9296400" cy="1371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1</a:t>
            </a:r>
            <a:r>
              <a:rPr lang="en-US" sz="4400" spc="50" baseline="30000" dirty="0" smtClean="0">
                <a:ln w="11430"/>
                <a:solidFill>
                  <a:schemeClr val="accent5"/>
                </a:solidFill>
                <a:effectLst>
                  <a:outerShdw blurRad="76200" dist="50800" dir="5400000" algn="tl" rotWithShape="0">
                    <a:srgbClr val="000000">
                      <a:alpha val="65000"/>
                    </a:srgbClr>
                  </a:outerShdw>
                </a:effectLst>
              </a:rPr>
              <a:t>st</a:t>
            </a:r>
            <a:r>
              <a:rPr lang="en-US" sz="4400" spc="50" dirty="0" smtClean="0">
                <a:ln w="11430"/>
                <a:solidFill>
                  <a:schemeClr val="accent5"/>
                </a:solidFill>
                <a:effectLst>
                  <a:outerShdw blurRad="76200" dist="50800" dir="5400000" algn="tl" rotWithShape="0">
                    <a:srgbClr val="000000">
                      <a:alpha val="65000"/>
                    </a:srgbClr>
                  </a:outerShdw>
                </a:effectLst>
              </a:rPr>
              <a:t> Observance of Spring Feasts</a:t>
            </a:r>
            <a:r>
              <a:rPr lang="en-US" sz="3600" spc="50" dirty="0" smtClean="0">
                <a:ln w="11430"/>
                <a:solidFill>
                  <a:schemeClr val="accent5"/>
                </a:solidFill>
                <a:effectLst>
                  <a:outerShdw blurRad="76200" dist="50800" dir="5400000" algn="tl" rotWithShape="0">
                    <a:srgbClr val="000000">
                      <a:alpha val="65000"/>
                    </a:srgbClr>
                  </a:outerShdw>
                </a:effectLst>
              </a:rPr>
              <a:t/>
            </a:r>
            <a:br>
              <a:rPr lang="en-US" sz="3600" spc="50" dirty="0" smtClean="0">
                <a:ln w="11430"/>
                <a:solidFill>
                  <a:schemeClr val="accent5"/>
                </a:solidFill>
                <a:effectLst>
                  <a:outerShdw blurRad="76200" dist="50800" dir="5400000" algn="tl" rotWithShape="0">
                    <a:srgbClr val="000000">
                      <a:alpha val="65000"/>
                    </a:srgbClr>
                  </a:outerShdw>
                </a:effectLst>
              </a:rPr>
            </a:br>
            <a:r>
              <a:rPr lang="en-US" sz="3600" spc="50" dirty="0" smtClean="0">
                <a:ln w="11430"/>
                <a:solidFill>
                  <a:schemeClr val="accent5"/>
                </a:solidFill>
                <a:effectLst>
                  <a:outerShdw blurRad="76200" dist="50800" dir="5400000" algn="tl" rotWithShape="0">
                    <a:srgbClr val="000000">
                      <a:alpha val="65000"/>
                    </a:srgbClr>
                  </a:outerShdw>
                </a:effectLst>
              </a:rPr>
              <a:t>                                         (Canaan)</a:t>
            </a:r>
            <a:endParaRPr lang="en-US" sz="3200" spc="50" dirty="0">
              <a:ln w="11430"/>
              <a:solidFill>
                <a:schemeClr val="accent5"/>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0914647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ae\Desktop\#1 of 7 Jo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160" y="3554412"/>
            <a:ext cx="8679240" cy="315118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152400"/>
            <a:ext cx="8839200" cy="6096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spc="50" dirty="0" smtClean="0">
                <a:ln w="11430"/>
                <a:solidFill>
                  <a:schemeClr val="accent5"/>
                </a:solidFill>
                <a:effectLst>
                  <a:outerShdw blurRad="76200" dist="50800" dir="5400000" algn="tl" rotWithShape="0">
                    <a:srgbClr val="000000">
                      <a:alpha val="65000"/>
                    </a:srgbClr>
                  </a:outerShdw>
                </a:effectLst>
              </a:rPr>
              <a:t>Joshua 1:  Prepare the People</a:t>
            </a:r>
            <a:endParaRPr lang="en-US" sz="4400" spc="50" dirty="0">
              <a:ln w="11430"/>
              <a:solidFill>
                <a:schemeClr val="accent5"/>
              </a:solidFill>
              <a:effectLst>
                <a:outerShdw blurRad="76200" dist="50800" dir="5400000" algn="tl" rotWithShape="0">
                  <a:srgbClr val="000000">
                    <a:alpha val="65000"/>
                  </a:srgbClr>
                </a:outerShdw>
              </a:effectLst>
            </a:endParaRPr>
          </a:p>
        </p:txBody>
      </p:sp>
      <p:sp>
        <p:nvSpPr>
          <p:cNvPr id="4" name="Text Placeholder 3"/>
          <p:cNvSpPr>
            <a:spLocks noGrp="1"/>
          </p:cNvSpPr>
          <p:nvPr>
            <p:ph type="body" sz="half" idx="2"/>
          </p:nvPr>
        </p:nvSpPr>
        <p:spPr>
          <a:xfrm>
            <a:off x="304800" y="914400"/>
            <a:ext cx="8686800" cy="2667000"/>
          </a:xfrm>
        </p:spPr>
        <p:txBody>
          <a:bodyPr>
            <a:normAutofit lnSpcReduction="10000"/>
            <a:scene3d>
              <a:camera prst="orthographicFront"/>
              <a:lightRig rig="threePt" dir="t"/>
            </a:scene3d>
            <a:sp3d extrusionH="57150">
              <a:bevelT w="38100" h="38100"/>
            </a:sp3d>
          </a:bodyPr>
          <a:lstStyle/>
          <a:p>
            <a:r>
              <a:rPr lang="en-US" sz="1900" b="1" dirty="0">
                <a:solidFill>
                  <a:schemeClr val="accent5">
                    <a:lumMod val="75000"/>
                  </a:schemeClr>
                </a:solidFill>
              </a:rPr>
              <a:t>Joshua 1:1-9  </a:t>
            </a:r>
            <a:r>
              <a:rPr lang="en-US" sz="1900" b="1" dirty="0">
                <a:solidFill>
                  <a:srgbClr val="8C4C64"/>
                </a:solidFill>
              </a:rPr>
              <a:t>Joshua’s book begins with the Divine commission to go in and take the land of Canaan. </a:t>
            </a:r>
            <a:r>
              <a:rPr lang="en-US" sz="1900" b="1" dirty="0" smtClean="0">
                <a:solidFill>
                  <a:srgbClr val="8C4C64"/>
                </a:solidFill>
              </a:rPr>
              <a:t> The </a:t>
            </a:r>
            <a:r>
              <a:rPr lang="en-US" sz="1900" b="1" dirty="0">
                <a:solidFill>
                  <a:srgbClr val="8C4C64"/>
                </a:solidFill>
              </a:rPr>
              <a:t>promise is given in verse 3 that wherever the soles of their sandals </a:t>
            </a:r>
            <a:r>
              <a:rPr lang="en-US" sz="1900" b="1" dirty="0" err="1">
                <a:solidFill>
                  <a:srgbClr val="8C4C64"/>
                </a:solidFill>
              </a:rPr>
              <a:t>tred</a:t>
            </a:r>
            <a:r>
              <a:rPr lang="en-US" sz="1900" b="1" dirty="0">
                <a:solidFill>
                  <a:srgbClr val="8C4C64"/>
                </a:solidFill>
              </a:rPr>
              <a:t>, the </a:t>
            </a:r>
            <a:r>
              <a:rPr lang="en-US" sz="1900" b="1" dirty="0" smtClean="0">
                <a:solidFill>
                  <a:srgbClr val="8C4C64"/>
                </a:solidFill>
              </a:rPr>
              <a:t>land </a:t>
            </a:r>
            <a:r>
              <a:rPr lang="en-US" sz="1900" b="1" dirty="0">
                <a:solidFill>
                  <a:srgbClr val="8C4C64"/>
                </a:solidFill>
              </a:rPr>
              <a:t>is reserved for Israel.</a:t>
            </a:r>
          </a:p>
          <a:p>
            <a:r>
              <a:rPr lang="en-US" sz="1900" b="1" dirty="0" smtClean="0">
                <a:solidFill>
                  <a:schemeClr val="accent5">
                    <a:lumMod val="75000"/>
                  </a:schemeClr>
                </a:solidFill>
              </a:rPr>
              <a:t>Joshua </a:t>
            </a:r>
            <a:r>
              <a:rPr lang="en-US" sz="1900" b="1" dirty="0">
                <a:solidFill>
                  <a:schemeClr val="accent5">
                    <a:lumMod val="75000"/>
                  </a:schemeClr>
                </a:solidFill>
              </a:rPr>
              <a:t>1:10-22  </a:t>
            </a:r>
            <a:r>
              <a:rPr lang="en-US" sz="1900" b="1" dirty="0">
                <a:solidFill>
                  <a:srgbClr val="8C4C64"/>
                </a:solidFill>
              </a:rPr>
              <a:t>Joshua gives commands to the officers for taking the land. </a:t>
            </a:r>
            <a:r>
              <a:rPr lang="en-US" sz="1900" b="1" dirty="0" smtClean="0">
                <a:solidFill>
                  <a:srgbClr val="8C4C64"/>
                </a:solidFill>
              </a:rPr>
              <a:t/>
            </a:r>
            <a:br>
              <a:rPr lang="en-US" sz="1900" b="1" dirty="0" smtClean="0">
                <a:solidFill>
                  <a:srgbClr val="8C4C64"/>
                </a:solidFill>
              </a:rPr>
            </a:br>
            <a:r>
              <a:rPr lang="en-US" sz="1100" b="1" dirty="0">
                <a:solidFill>
                  <a:srgbClr val="8C4C64"/>
                </a:solidFill>
              </a:rPr>
              <a:t/>
            </a:r>
            <a:br>
              <a:rPr lang="en-US" sz="1100" b="1" dirty="0">
                <a:solidFill>
                  <a:srgbClr val="8C4C64"/>
                </a:solidFill>
              </a:rPr>
            </a:br>
            <a:r>
              <a:rPr lang="en-US" sz="1900" b="1" dirty="0" smtClean="0">
                <a:solidFill>
                  <a:schemeClr val="accent5">
                    <a:lumMod val="75000"/>
                  </a:schemeClr>
                </a:solidFill>
              </a:rPr>
              <a:t>Joshua </a:t>
            </a:r>
            <a:r>
              <a:rPr lang="en-US" sz="1900" b="1" dirty="0">
                <a:solidFill>
                  <a:schemeClr val="accent5">
                    <a:lumMod val="75000"/>
                  </a:schemeClr>
                </a:solidFill>
              </a:rPr>
              <a:t>1:11</a:t>
            </a:r>
            <a:r>
              <a:rPr lang="en-US" sz="1900" dirty="0">
                <a:solidFill>
                  <a:schemeClr val="accent5">
                    <a:lumMod val="75000"/>
                  </a:schemeClr>
                </a:solidFill>
              </a:rPr>
              <a:t>	</a:t>
            </a:r>
            <a:endParaRPr lang="en-US" sz="1900" dirty="0" smtClean="0">
              <a:solidFill>
                <a:schemeClr val="accent5">
                  <a:lumMod val="75000"/>
                </a:schemeClr>
              </a:solidFill>
            </a:endParaRPr>
          </a:p>
          <a:p>
            <a:pPr lvl="1"/>
            <a:r>
              <a:rPr lang="en-US" sz="1700" b="1" dirty="0" smtClean="0">
                <a:solidFill>
                  <a:schemeClr val="accent2">
                    <a:lumMod val="75000"/>
                  </a:schemeClr>
                </a:solidFill>
              </a:rPr>
              <a:t>"</a:t>
            </a:r>
            <a:r>
              <a:rPr lang="en-US" sz="1700" b="1" dirty="0">
                <a:solidFill>
                  <a:schemeClr val="accent2">
                    <a:lumMod val="75000"/>
                  </a:schemeClr>
                </a:solidFill>
              </a:rPr>
              <a:t>Pass through the camp and command the people, saying, 'Prepare provisions for yourselves, for </a:t>
            </a:r>
            <a:r>
              <a:rPr lang="en-US" sz="1700" b="1" dirty="0">
                <a:solidFill>
                  <a:schemeClr val="accent1">
                    <a:lumMod val="75000"/>
                  </a:schemeClr>
                </a:solidFill>
              </a:rPr>
              <a:t>within three days you will cross over this Jordan,</a:t>
            </a:r>
            <a:r>
              <a:rPr lang="en-US" sz="1700" b="1" dirty="0">
                <a:solidFill>
                  <a:schemeClr val="accent2">
                    <a:lumMod val="75000"/>
                  </a:schemeClr>
                </a:solidFill>
              </a:rPr>
              <a:t> to go in to possess </a:t>
            </a:r>
            <a:r>
              <a:rPr lang="en-US" sz="1700" b="1" dirty="0" smtClean="0">
                <a:solidFill>
                  <a:schemeClr val="accent2">
                    <a:lumMod val="75000"/>
                  </a:schemeClr>
                </a:solidFill>
              </a:rPr>
              <a:t/>
            </a:r>
            <a:br>
              <a:rPr lang="en-US" sz="1700" b="1" dirty="0" smtClean="0">
                <a:solidFill>
                  <a:schemeClr val="accent2">
                    <a:lumMod val="75000"/>
                  </a:schemeClr>
                </a:solidFill>
              </a:rPr>
            </a:br>
            <a:r>
              <a:rPr lang="en-US" sz="1700" b="1" dirty="0" smtClean="0">
                <a:solidFill>
                  <a:schemeClr val="accent2">
                    <a:lumMod val="75000"/>
                  </a:schemeClr>
                </a:solidFill>
              </a:rPr>
              <a:t>the </a:t>
            </a:r>
            <a:r>
              <a:rPr lang="en-US" sz="1700" b="1" dirty="0">
                <a:solidFill>
                  <a:schemeClr val="accent2">
                    <a:lumMod val="75000"/>
                  </a:schemeClr>
                </a:solidFill>
              </a:rPr>
              <a:t>land which </a:t>
            </a:r>
            <a:r>
              <a:rPr lang="en-US" sz="1700" b="1" dirty="0" smtClean="0">
                <a:solidFill>
                  <a:schemeClr val="accent2">
                    <a:lumMod val="75000"/>
                  </a:schemeClr>
                </a:solidFill>
              </a:rPr>
              <a:t>[Yahuah your Elohim] is </a:t>
            </a:r>
            <a:r>
              <a:rPr lang="en-US" sz="1700" b="1" dirty="0">
                <a:solidFill>
                  <a:schemeClr val="accent2">
                    <a:lumMod val="75000"/>
                  </a:schemeClr>
                </a:solidFill>
              </a:rPr>
              <a:t>giving you to possess.'"  </a:t>
            </a:r>
            <a:r>
              <a:rPr lang="en-US" sz="1700" b="1" dirty="0" smtClean="0">
                <a:solidFill>
                  <a:schemeClr val="accent2">
                    <a:lumMod val="75000"/>
                  </a:schemeClr>
                </a:solidFill>
              </a:rPr>
              <a:t>       </a:t>
            </a:r>
            <a:r>
              <a:rPr lang="en-US" sz="1500" i="1" dirty="0" smtClean="0"/>
              <a:t>NKJV</a:t>
            </a:r>
            <a:r>
              <a:rPr lang="en-US" sz="1700" dirty="0"/>
              <a:t> </a:t>
            </a:r>
          </a:p>
          <a:p>
            <a:endParaRPr lang="en-US" dirty="0"/>
          </a:p>
        </p:txBody>
      </p:sp>
      <p:sp>
        <p:nvSpPr>
          <p:cNvPr id="5" name="Slide Number Placeholder 4"/>
          <p:cNvSpPr>
            <a:spLocks noGrp="1"/>
          </p:cNvSpPr>
          <p:nvPr>
            <p:ph type="sldNum" sz="quarter" idx="12"/>
          </p:nvPr>
        </p:nvSpPr>
        <p:spPr>
          <a:xfrm>
            <a:off x="7137400" y="6410960"/>
            <a:ext cx="1828800" cy="365125"/>
          </a:xfrm>
        </p:spPr>
        <p:txBody>
          <a:bodyPr/>
          <a:lstStyle/>
          <a:p>
            <a:fld id="{5C014052-953B-4273-8F47-BF25327D5B24}" type="slidenum">
              <a:rPr lang="en-US" smtClean="0"/>
              <a:pPr/>
              <a:t>12</a:t>
            </a:fld>
            <a:endParaRPr lang="en-US" dirty="0"/>
          </a:p>
        </p:txBody>
      </p:sp>
      <p:sp>
        <p:nvSpPr>
          <p:cNvPr id="3" name="TextBox 2"/>
          <p:cNvSpPr txBox="1"/>
          <p:nvPr/>
        </p:nvSpPr>
        <p:spPr>
          <a:xfrm>
            <a:off x="3276600" y="4730132"/>
            <a:ext cx="4419600" cy="613470"/>
          </a:xfrm>
          <a:prstGeom prst="frame">
            <a:avLst/>
          </a:prstGeom>
          <a:noFill/>
          <a:ln w="28575">
            <a:solidFill>
              <a:srgbClr val="00B0F0"/>
            </a:solidFill>
          </a:ln>
          <a:scene3d>
            <a:camera prst="orthographicFront"/>
            <a:lightRig rig="threePt" dir="t"/>
          </a:scene3d>
          <a:sp3d>
            <a:bevelT/>
          </a:sp3d>
        </p:spPr>
        <p:txBody>
          <a:bodyPr wrap="square" rtlCol="0">
            <a:spAutoFit/>
            <a:sp3d extrusionH="57150">
              <a:bevelT w="38100" h="38100"/>
            </a:sp3d>
          </a:bodyPr>
          <a:lstStyle/>
          <a:p>
            <a:pPr algn="ctr"/>
            <a:r>
              <a:rPr lang="en-US" sz="2400" dirty="0" smtClean="0">
                <a:solidFill>
                  <a:srgbClr val="00B0F0"/>
                </a:solidFill>
                <a:latin typeface="Arial Rounded MT Bold" pitchFamily="34" charset="0"/>
              </a:rPr>
              <a:t>1</a:t>
            </a:r>
            <a:r>
              <a:rPr lang="en-US" sz="2400" baseline="30000" dirty="0" smtClean="0">
                <a:solidFill>
                  <a:srgbClr val="00B0F0"/>
                </a:solidFill>
                <a:latin typeface="Arial Rounded MT Bold" pitchFamily="34" charset="0"/>
              </a:rPr>
              <a:t>st</a:t>
            </a:r>
            <a:r>
              <a:rPr lang="en-US" sz="2400" dirty="0" smtClean="0">
                <a:solidFill>
                  <a:srgbClr val="00B0F0"/>
                </a:solidFill>
                <a:latin typeface="Arial Rounded MT Bold" pitchFamily="34" charset="0"/>
              </a:rPr>
              <a:t> set of “Counting to 3.”</a:t>
            </a:r>
            <a:endParaRPr lang="en-US" sz="2400" dirty="0">
              <a:solidFill>
                <a:srgbClr val="00B0F0"/>
              </a:solidFill>
              <a:latin typeface="Arial Rounded MT Bold" pitchFamily="34" charset="0"/>
            </a:endParaRPr>
          </a:p>
        </p:txBody>
      </p:sp>
    </p:spTree>
    <p:extLst>
      <p:ext uri="{BB962C8B-B14F-4D97-AF65-F5344CB8AC3E}">
        <p14:creationId xmlns:p14="http://schemas.microsoft.com/office/powerpoint/2010/main" val="485453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wheel(1)">
                                      <p:cBhvr>
                                        <p:cTn id="13" dur="20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13</a:t>
            </a:fld>
            <a:endParaRPr lang="en-US"/>
          </a:p>
        </p:txBody>
      </p:sp>
      <p:sp>
        <p:nvSpPr>
          <p:cNvPr id="5" name="Title 1"/>
          <p:cNvSpPr txBox="1">
            <a:spLocks/>
          </p:cNvSpPr>
          <p:nvPr/>
        </p:nvSpPr>
        <p:spPr>
          <a:xfrm>
            <a:off x="-76200" y="0"/>
            <a:ext cx="9220200" cy="6781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#1:  Joshua Will Confirm:</a:t>
            </a:r>
          </a:p>
          <a:p>
            <a:pPr marL="571500" indent="-571500">
              <a:buFont typeface="Arial" pitchFamily="34" charset="0"/>
              <a:buChar char="•"/>
            </a:pPr>
            <a:r>
              <a:rPr lang="en-US" sz="4400" spc="50" dirty="0" smtClean="0">
                <a:ln w="11430"/>
                <a:solidFill>
                  <a:srgbClr val="8C4C64"/>
                </a:solidFill>
                <a:effectLst>
                  <a:outerShdw blurRad="76200" dist="50800" dir="5400000" algn="tl" rotWithShape="0">
                    <a:srgbClr val="000000">
                      <a:alpha val="65000"/>
                    </a:srgbClr>
                  </a:outerShdw>
                </a:effectLst>
              </a:rPr>
              <a:t> </a:t>
            </a:r>
            <a:r>
              <a:rPr lang="en-US" sz="4000" spc="50" dirty="0" smtClean="0">
                <a:ln w="11430"/>
                <a:solidFill>
                  <a:srgbClr val="8C4C64"/>
                </a:solidFill>
                <a:effectLst>
                  <a:outerShdw blurRad="76200" dist="50800" dir="5400000" algn="tl" rotWithShape="0">
                    <a:srgbClr val="000000">
                      <a:alpha val="65000"/>
                    </a:srgbClr>
                  </a:outerShdw>
                </a:effectLst>
              </a:rPr>
              <a:t>Abib 14 is </a:t>
            </a:r>
            <a:r>
              <a:rPr lang="en-US" sz="4000" u="sng" spc="50" dirty="0" smtClean="0">
                <a:ln w="11430"/>
                <a:solidFill>
                  <a:srgbClr val="8C4C64"/>
                </a:solidFill>
                <a:effectLst>
                  <a:outerShdw blurRad="76200" dist="50800" dir="5400000" algn="tl" rotWithShape="0">
                    <a:srgbClr val="000000">
                      <a:alpha val="65000"/>
                    </a:srgbClr>
                  </a:outerShdw>
                </a:effectLst>
              </a:rPr>
              <a:t>the</a:t>
            </a:r>
            <a:r>
              <a:rPr lang="en-US" sz="4000" spc="50" dirty="0" smtClean="0">
                <a:ln w="11430"/>
                <a:solidFill>
                  <a:srgbClr val="8C4C64"/>
                </a:solidFill>
                <a:effectLst>
                  <a:outerShdw blurRad="76200" dist="50800" dir="5400000" algn="tl" rotWithShape="0">
                    <a:srgbClr val="000000">
                      <a:alpha val="65000"/>
                    </a:srgbClr>
                  </a:outerShdw>
                </a:effectLst>
              </a:rPr>
              <a:t> weekly Sabbath;</a:t>
            </a:r>
            <a:br>
              <a:rPr lang="en-US" sz="4000" spc="50" dirty="0" smtClean="0">
                <a:ln w="11430"/>
                <a:solidFill>
                  <a:srgbClr val="8C4C64"/>
                </a:solidFill>
                <a:effectLst>
                  <a:outerShdw blurRad="76200" dist="50800" dir="5400000" algn="tl" rotWithShape="0">
                    <a:srgbClr val="000000">
                      <a:alpha val="65000"/>
                    </a:srgbClr>
                  </a:outerShdw>
                </a:effectLst>
              </a:rPr>
            </a:br>
            <a:r>
              <a:rPr lang="en-US" sz="4000" spc="50" dirty="0" smtClean="0">
                <a:ln w="11430"/>
                <a:solidFill>
                  <a:srgbClr val="8C4C64"/>
                </a:solidFill>
                <a:effectLst>
                  <a:outerShdw blurRad="76200" dist="50800" dir="5400000" algn="tl" rotWithShape="0">
                    <a:srgbClr val="000000">
                      <a:alpha val="65000"/>
                    </a:srgbClr>
                  </a:outerShdw>
                </a:effectLst>
              </a:rPr>
              <a:t>therefore, Abib 1 is a 1</a:t>
            </a:r>
            <a:r>
              <a:rPr lang="en-US" sz="4000" spc="50" baseline="30000" dirty="0" smtClean="0">
                <a:ln w="11430"/>
                <a:solidFill>
                  <a:srgbClr val="8C4C64"/>
                </a:solidFill>
                <a:effectLst>
                  <a:outerShdw blurRad="76200" dist="50800" dir="5400000" algn="tl" rotWithShape="0">
                    <a:srgbClr val="000000">
                      <a:alpha val="65000"/>
                    </a:srgbClr>
                  </a:outerShdw>
                </a:effectLst>
              </a:rPr>
              <a:t>st</a:t>
            </a:r>
            <a:r>
              <a:rPr lang="en-US" sz="4000" spc="50" dirty="0" smtClean="0">
                <a:ln w="11430"/>
                <a:solidFill>
                  <a:srgbClr val="8C4C64"/>
                </a:solidFill>
                <a:effectLst>
                  <a:outerShdw blurRad="76200" dist="50800" dir="5400000" algn="tl" rotWithShape="0">
                    <a:srgbClr val="000000">
                      <a:alpha val="65000"/>
                    </a:srgbClr>
                  </a:outerShdw>
                </a:effectLst>
              </a:rPr>
              <a:t> cycle </a:t>
            </a:r>
            <a:r>
              <a:rPr lang="en-US" sz="3200" spc="50" dirty="0" smtClean="0">
                <a:ln w="11430"/>
                <a:solidFill>
                  <a:srgbClr val="8C4C64"/>
                </a:solidFill>
                <a:effectLst>
                  <a:outerShdw blurRad="76200" dist="50800" dir="5400000" algn="tl" rotWithShape="0">
                    <a:srgbClr val="000000">
                      <a:alpha val="65000"/>
                    </a:srgbClr>
                  </a:outerShdw>
                </a:effectLst>
              </a:rPr>
              <a:t>[Sun.] </a:t>
            </a:r>
            <a:br>
              <a:rPr lang="en-US" sz="3200" spc="50" dirty="0" smtClean="0">
                <a:ln w="11430"/>
                <a:solidFill>
                  <a:srgbClr val="8C4C64"/>
                </a:solidFill>
                <a:effectLst>
                  <a:outerShdw blurRad="76200" dist="50800" dir="5400000" algn="tl" rotWithShape="0">
                    <a:srgbClr val="000000">
                      <a:alpha val="65000"/>
                    </a:srgbClr>
                  </a:outerShdw>
                </a:effectLst>
              </a:rPr>
            </a:br>
            <a:r>
              <a:rPr lang="en-US" sz="3200" spc="50" dirty="0" smtClean="0">
                <a:ln w="11430"/>
                <a:solidFill>
                  <a:srgbClr val="8C4C64"/>
                </a:solidFill>
                <a:effectLst>
                  <a:outerShdw blurRad="76200" dist="50800" dir="5400000" algn="tl" rotWithShape="0">
                    <a:srgbClr val="000000">
                      <a:alpha val="65000"/>
                    </a:srgbClr>
                  </a:outerShdw>
                </a:effectLst>
              </a:rPr>
              <a:t>in this year of “entering the land.”</a:t>
            </a:r>
            <a:br>
              <a:rPr lang="en-US" sz="3200" spc="50" dirty="0" smtClean="0">
                <a:ln w="11430"/>
                <a:solidFill>
                  <a:srgbClr val="8C4C64"/>
                </a:solidFill>
                <a:effectLst>
                  <a:outerShdw blurRad="76200" dist="50800" dir="5400000" algn="tl" rotWithShape="0">
                    <a:srgbClr val="000000">
                      <a:alpha val="65000"/>
                    </a:srgbClr>
                  </a:outerShdw>
                </a:effectLst>
              </a:rPr>
            </a:br>
            <a:r>
              <a:rPr lang="en-US" sz="4400" dirty="0" smtClean="0">
                <a:ln w="10541" cmpd="sng">
                  <a:solidFill>
                    <a:schemeClr val="accent1">
                      <a:shade val="88000"/>
                      <a:satMod val="110000"/>
                    </a:schemeClr>
                  </a:solidFill>
                  <a:prstDash val="solid"/>
                </a:ln>
                <a:solidFill>
                  <a:srgbClr val="FF0000"/>
                </a:solidFill>
              </a:rPr>
              <a:t>#1a:  Enoch Calendar Claims:</a:t>
            </a:r>
          </a:p>
          <a:p>
            <a:pPr marL="571500" indent="-571500">
              <a:buFont typeface="Arial" pitchFamily="34" charset="0"/>
              <a:buChar char="•"/>
            </a:pPr>
            <a:r>
              <a:rPr lang="en-US" sz="3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Abib 1 is always on the 4</a:t>
            </a:r>
            <a:r>
              <a:rPr lang="en-US" sz="320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3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cycle [Wed.]</a:t>
            </a:r>
          </a:p>
          <a:p>
            <a:pPr marL="571500" indent="-571500">
              <a:buFont typeface="Arial" pitchFamily="34" charset="0"/>
              <a:buChar char="•"/>
            </a:pPr>
            <a:r>
              <a:rPr lang="en-US" sz="3200" dirty="0" smtClean="0">
                <a:ln w="1905"/>
                <a:solidFill>
                  <a:schemeClr val="accent1">
                    <a:lumMod val="75000"/>
                  </a:schemeClr>
                </a:solidFill>
                <a:effectLst>
                  <a:innerShdw blurRad="69850" dist="43180" dir="5400000">
                    <a:srgbClr val="000000">
                      <a:alpha val="65000"/>
                    </a:srgbClr>
                  </a:innerShdw>
                </a:effectLst>
              </a:rPr>
              <a:t>Aligning Enoch with Joshua would place </a:t>
            </a:r>
            <a:br>
              <a:rPr lang="en-US" sz="3200" dirty="0" smtClean="0">
                <a:ln w="1905"/>
                <a:solidFill>
                  <a:schemeClr val="accent1">
                    <a:lumMod val="75000"/>
                  </a:schemeClr>
                </a:solidFill>
                <a:effectLst>
                  <a:innerShdw blurRad="69850" dist="43180" dir="5400000">
                    <a:srgbClr val="000000">
                      <a:alpha val="65000"/>
                    </a:srgbClr>
                  </a:innerShdw>
                </a:effectLst>
              </a:rPr>
            </a:br>
            <a:r>
              <a:rPr lang="en-US" sz="3200" dirty="0" smtClean="0">
                <a:ln w="1905"/>
                <a:solidFill>
                  <a:schemeClr val="accent1">
                    <a:lumMod val="75000"/>
                  </a:schemeClr>
                </a:solidFill>
                <a:effectLst>
                  <a:innerShdw blurRad="69850" dist="43180" dir="5400000">
                    <a:srgbClr val="000000">
                      <a:alpha val="65000"/>
                    </a:srgbClr>
                  </a:innerShdw>
                </a:effectLst>
              </a:rPr>
              <a:t>Abib 14 on the 3</a:t>
            </a:r>
            <a:r>
              <a:rPr lang="en-US" sz="3200" baseline="30000" dirty="0" smtClean="0">
                <a:ln w="1905"/>
                <a:solidFill>
                  <a:schemeClr val="accent1">
                    <a:lumMod val="75000"/>
                  </a:schemeClr>
                </a:solidFill>
                <a:effectLst>
                  <a:innerShdw blurRad="69850" dist="43180" dir="5400000">
                    <a:srgbClr val="000000">
                      <a:alpha val="65000"/>
                    </a:srgbClr>
                  </a:innerShdw>
                </a:effectLst>
              </a:rPr>
              <a:t>rd</a:t>
            </a:r>
            <a:r>
              <a:rPr lang="en-US" sz="3200" dirty="0" smtClean="0">
                <a:ln w="1905"/>
                <a:solidFill>
                  <a:schemeClr val="accent1">
                    <a:lumMod val="75000"/>
                  </a:schemeClr>
                </a:solidFill>
                <a:effectLst>
                  <a:innerShdw blurRad="69850" dist="43180" dir="5400000">
                    <a:srgbClr val="000000">
                      <a:alpha val="65000"/>
                    </a:srgbClr>
                  </a:innerShdw>
                </a:effectLst>
              </a:rPr>
              <a:t> cycle [Tues.] – not a Sabbath.</a:t>
            </a:r>
          </a:p>
          <a:p>
            <a:pPr marL="571500" indent="-571500">
              <a:buFont typeface="Arial" pitchFamily="34" charset="0"/>
              <a:buChar char="•"/>
            </a:pPr>
            <a:r>
              <a:rPr lang="en-US" sz="3200" dirty="0" smtClean="0">
                <a:ln w="1905"/>
                <a:solidFill>
                  <a:srgbClr val="006C31"/>
                </a:solidFill>
                <a:effectLst>
                  <a:innerShdw blurRad="69850" dist="43180" dir="5400000">
                    <a:srgbClr val="000000">
                      <a:alpha val="65000"/>
                    </a:srgbClr>
                  </a:innerShdw>
                </a:effectLst>
              </a:rPr>
              <a:t>Only in Enoch months 3, 6, 9 &amp; 12 will the </a:t>
            </a:r>
            <a:br>
              <a:rPr lang="en-US" sz="3200" dirty="0" smtClean="0">
                <a:ln w="1905"/>
                <a:solidFill>
                  <a:srgbClr val="006C31"/>
                </a:solidFill>
                <a:effectLst>
                  <a:innerShdw blurRad="69850" dist="43180" dir="5400000">
                    <a:srgbClr val="000000">
                      <a:alpha val="65000"/>
                    </a:srgbClr>
                  </a:innerShdw>
                </a:effectLst>
              </a:rPr>
            </a:br>
            <a:r>
              <a:rPr lang="en-US" sz="3200" dirty="0" smtClean="0">
                <a:ln w="1905"/>
                <a:solidFill>
                  <a:srgbClr val="006C31"/>
                </a:solidFill>
                <a:effectLst>
                  <a:innerShdw blurRad="69850" dist="43180" dir="5400000">
                    <a:srgbClr val="000000">
                      <a:alpha val="65000"/>
                    </a:srgbClr>
                  </a:innerShdw>
                </a:effectLst>
              </a:rPr>
              <a:t>14</a:t>
            </a:r>
            <a:r>
              <a:rPr lang="en-US" sz="3200" baseline="30000" dirty="0" smtClean="0">
                <a:ln w="1905"/>
                <a:solidFill>
                  <a:srgbClr val="006C31"/>
                </a:solidFill>
                <a:effectLst>
                  <a:innerShdw blurRad="69850" dist="43180" dir="5400000">
                    <a:srgbClr val="000000">
                      <a:alpha val="65000"/>
                    </a:srgbClr>
                  </a:innerShdw>
                </a:effectLst>
              </a:rPr>
              <a:t>th</a:t>
            </a:r>
            <a:r>
              <a:rPr lang="en-US" sz="3200" dirty="0" smtClean="0">
                <a:ln w="1905"/>
                <a:solidFill>
                  <a:srgbClr val="006C31"/>
                </a:solidFill>
                <a:effectLst>
                  <a:innerShdw blurRad="69850" dist="43180" dir="5400000">
                    <a:srgbClr val="000000">
                      <a:alpha val="65000"/>
                    </a:srgbClr>
                  </a:innerShdw>
                </a:effectLst>
              </a:rPr>
              <a:t> day of the month align with the </a:t>
            </a:r>
            <a:br>
              <a:rPr lang="en-US" sz="3200" dirty="0" smtClean="0">
                <a:ln w="1905"/>
                <a:solidFill>
                  <a:srgbClr val="006C31"/>
                </a:solidFill>
                <a:effectLst>
                  <a:innerShdw blurRad="69850" dist="43180" dir="5400000">
                    <a:srgbClr val="000000">
                      <a:alpha val="65000"/>
                    </a:srgbClr>
                  </a:innerShdw>
                </a:effectLst>
              </a:rPr>
            </a:br>
            <a:r>
              <a:rPr lang="en-US" sz="3200" dirty="0" smtClean="0">
                <a:ln w="1905"/>
                <a:solidFill>
                  <a:srgbClr val="006C31"/>
                </a:solidFill>
                <a:effectLst>
                  <a:innerShdw blurRad="69850" dist="43180" dir="5400000">
                    <a:srgbClr val="000000">
                      <a:alpha val="65000"/>
                    </a:srgbClr>
                  </a:innerShdw>
                </a:effectLst>
              </a:rPr>
              <a:t>7</a:t>
            </a:r>
            <a:r>
              <a:rPr lang="en-US" sz="3200" baseline="30000" dirty="0" smtClean="0">
                <a:ln w="1905"/>
                <a:solidFill>
                  <a:srgbClr val="006C31"/>
                </a:solidFill>
                <a:effectLst>
                  <a:innerShdw blurRad="69850" dist="43180" dir="5400000">
                    <a:srgbClr val="000000">
                      <a:alpha val="65000"/>
                    </a:srgbClr>
                  </a:innerShdw>
                </a:effectLst>
              </a:rPr>
              <a:t>th</a:t>
            </a:r>
            <a:r>
              <a:rPr lang="en-US" sz="3200" dirty="0" smtClean="0">
                <a:ln w="1905"/>
                <a:solidFill>
                  <a:srgbClr val="006C31"/>
                </a:solidFill>
                <a:effectLst>
                  <a:innerShdw blurRad="69850" dist="43180" dir="5400000">
                    <a:srgbClr val="000000">
                      <a:alpha val="65000"/>
                    </a:srgbClr>
                  </a:innerShdw>
                </a:effectLst>
              </a:rPr>
              <a:t> day Sabbath of the week.</a:t>
            </a:r>
          </a:p>
          <a:p>
            <a:pPr marL="571500" indent="-571500">
              <a:buFont typeface="Arial" pitchFamily="34" charset="0"/>
              <a:buChar char="•"/>
            </a:pPr>
            <a:r>
              <a:rPr lang="en-US" sz="3200" dirty="0" smtClean="0">
                <a:ln w="1905"/>
                <a:solidFill>
                  <a:srgbClr val="009999"/>
                </a:solidFill>
                <a:effectLst>
                  <a:innerShdw blurRad="69850" dist="43180" dir="5400000">
                    <a:srgbClr val="000000">
                      <a:alpha val="65000"/>
                    </a:srgbClr>
                  </a:innerShdw>
                </a:effectLst>
              </a:rPr>
              <a:t>Joshua is not following an Enoch calendar.</a:t>
            </a:r>
          </a:p>
          <a:p>
            <a:pPr marL="571500" indent="-571500">
              <a:buFont typeface="Arial" pitchFamily="34" charset="0"/>
              <a:buChar char="•"/>
            </a:pPr>
            <a:endParaRPr lang="en-US" sz="4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813601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175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left)">
                                      <p:cBhvr>
                                        <p:cTn id="12" dur="175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175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left)">
                                      <p:cBhvr>
                                        <p:cTn id="22" dur="175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e\Desktop\#2 of 7 Jo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839200" cy="4823362"/>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81000" y="132080"/>
            <a:ext cx="83820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Joshua 2:  Rahab &amp; the Spies</a:t>
            </a:r>
            <a:endParaRPr lang="en-US" sz="4400" spc="50" dirty="0">
              <a:ln w="11430"/>
              <a:solidFill>
                <a:schemeClr val="accent5"/>
              </a:solidFill>
              <a:effectLst>
                <a:outerShdw blurRad="76200" dist="50800" dir="5400000" algn="tl" rotWithShape="0">
                  <a:srgbClr val="000000">
                    <a:alpha val="65000"/>
                  </a:srgbClr>
                </a:outerShdw>
              </a:effectLst>
            </a:endParaRPr>
          </a:p>
        </p:txBody>
      </p:sp>
      <p:sp>
        <p:nvSpPr>
          <p:cNvPr id="3" name="TextBox 2"/>
          <p:cNvSpPr txBox="1"/>
          <p:nvPr/>
        </p:nvSpPr>
        <p:spPr>
          <a:xfrm>
            <a:off x="2667000" y="1225494"/>
            <a:ext cx="4419600" cy="646331"/>
          </a:xfrm>
          <a:prstGeom prst="rect">
            <a:avLst/>
          </a:prstGeom>
          <a:noFill/>
          <a:effectLst>
            <a:glow rad="101600">
              <a:schemeClr val="accent5">
                <a:satMod val="175000"/>
                <a:alpha val="40000"/>
              </a:schemeClr>
            </a:glow>
          </a:effectLst>
        </p:spPr>
        <p:txBody>
          <a:bodyPr wrap="square" rtlCol="0">
            <a:spAutoFit/>
          </a:bodyPr>
          <a:lstStyle/>
          <a:p>
            <a:pPr algn="ctr"/>
            <a:r>
              <a:rPr lang="en-US" dirty="0"/>
              <a:t>Rahab gives the spies explicit instructions to hide 3 days in the mountain.</a:t>
            </a:r>
          </a:p>
        </p:txBody>
      </p:sp>
      <p:sp>
        <p:nvSpPr>
          <p:cNvPr id="6" name="TextBox 5"/>
          <p:cNvSpPr txBox="1"/>
          <p:nvPr/>
        </p:nvSpPr>
        <p:spPr>
          <a:xfrm>
            <a:off x="2819400" y="5105400"/>
            <a:ext cx="5943600" cy="1569660"/>
          </a:xfrm>
          <a:prstGeom prst="rect">
            <a:avLst/>
          </a:prstGeom>
          <a:solidFill>
            <a:schemeClr val="accent2">
              <a:lumMod val="20000"/>
              <a:lumOff val="80000"/>
            </a:schemeClr>
          </a:solidFill>
          <a:effectLst>
            <a:glow rad="101600">
              <a:schemeClr val="accent5">
                <a:satMod val="175000"/>
                <a:alpha val="40000"/>
              </a:schemeClr>
            </a:glow>
          </a:effectLst>
          <a:scene3d>
            <a:camera prst="orthographicFront"/>
            <a:lightRig rig="threePt" dir="t"/>
          </a:scene3d>
          <a:sp3d>
            <a:bevelT w="114300" prst="artDeco"/>
          </a:sp3d>
        </p:spPr>
        <p:txBody>
          <a:bodyPr wrap="square" rtlCol="0">
            <a:spAutoFit/>
          </a:bodyPr>
          <a:lstStyle/>
          <a:p>
            <a:pPr algn="ctr"/>
            <a:r>
              <a:rPr lang="en-US" sz="1600" dirty="0"/>
              <a:t>It appears that Joshua fully expected the spies to complete this assignment on the Day Season of Friday and be back to camp before Sabbath.  However, the plans were delayed due to suspicions from residents in Jericho.  The three days for the spies commenced from the time they fled to the mountains – not from “dawn.”  Rahab did not send them away until it was dark!</a:t>
            </a:r>
          </a:p>
        </p:txBody>
      </p:sp>
      <p:sp>
        <p:nvSpPr>
          <p:cNvPr id="2" name="Slide Number Placeholder 1"/>
          <p:cNvSpPr>
            <a:spLocks noGrp="1"/>
          </p:cNvSpPr>
          <p:nvPr>
            <p:ph type="sldNum" sz="quarter" idx="12"/>
          </p:nvPr>
        </p:nvSpPr>
        <p:spPr>
          <a:xfrm>
            <a:off x="7239000" y="6334613"/>
            <a:ext cx="1828800" cy="365125"/>
          </a:xfrm>
        </p:spPr>
        <p:txBody>
          <a:bodyPr/>
          <a:lstStyle/>
          <a:p>
            <a:fld id="{5C014052-953B-4273-8F47-BF25327D5B24}" type="slidenum">
              <a:rPr lang="en-US" smtClean="0"/>
              <a:t>14</a:t>
            </a:fld>
            <a:endParaRPr lang="en-US" dirty="0"/>
          </a:p>
        </p:txBody>
      </p:sp>
      <p:sp>
        <p:nvSpPr>
          <p:cNvPr id="8" name="TextBox 7"/>
          <p:cNvSpPr txBox="1"/>
          <p:nvPr/>
        </p:nvSpPr>
        <p:spPr>
          <a:xfrm>
            <a:off x="5562600" y="4350722"/>
            <a:ext cx="3124200" cy="449878"/>
          </a:xfrm>
          <a:prstGeom prst="frame">
            <a:avLst/>
          </a:prstGeom>
          <a:noFill/>
          <a:ln w="28575">
            <a:solidFill>
              <a:srgbClr val="FF3399"/>
            </a:solidFill>
          </a:ln>
          <a:scene3d>
            <a:camera prst="orthographicFront"/>
            <a:lightRig rig="threePt" dir="t"/>
          </a:scene3d>
          <a:sp3d>
            <a:bevelT/>
          </a:sp3d>
        </p:spPr>
        <p:txBody>
          <a:bodyPr wrap="square" rtlCol="0">
            <a:spAutoFit/>
            <a:sp3d extrusionH="57150">
              <a:bevelT w="38100" h="38100"/>
            </a:sp3d>
          </a:bodyPr>
          <a:lstStyle/>
          <a:p>
            <a:pPr algn="ctr"/>
            <a:r>
              <a:rPr lang="en-US" sz="1600" dirty="0" smtClean="0">
                <a:solidFill>
                  <a:srgbClr val="FF3399"/>
                </a:solidFill>
                <a:latin typeface="Arial Rounded MT Bold" pitchFamily="34" charset="0"/>
              </a:rPr>
              <a:t>2</a:t>
            </a:r>
            <a:r>
              <a:rPr lang="en-US" sz="1600" baseline="30000" dirty="0" smtClean="0">
                <a:solidFill>
                  <a:srgbClr val="FF3399"/>
                </a:solidFill>
                <a:latin typeface="Arial Rounded MT Bold" pitchFamily="34" charset="0"/>
              </a:rPr>
              <a:t>nd</a:t>
            </a:r>
            <a:r>
              <a:rPr lang="en-US" sz="1600" dirty="0" smtClean="0">
                <a:solidFill>
                  <a:srgbClr val="FF3399"/>
                </a:solidFill>
                <a:latin typeface="Arial Rounded MT Bold" pitchFamily="34" charset="0"/>
              </a:rPr>
              <a:t> set of “Counting to 3.”</a:t>
            </a:r>
            <a:endParaRPr lang="en-US" sz="1600" dirty="0">
              <a:solidFill>
                <a:srgbClr val="FF3399"/>
              </a:solidFill>
              <a:latin typeface="Arial Rounded MT Bold" pitchFamily="34" charset="0"/>
            </a:endParaRPr>
          </a:p>
        </p:txBody>
      </p:sp>
    </p:spTree>
    <p:extLst>
      <p:ext uri="{BB962C8B-B14F-4D97-AF65-F5344CB8AC3E}">
        <p14:creationId xmlns:p14="http://schemas.microsoft.com/office/powerpoint/2010/main" val="16330017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3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1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160000"/>
                <a:lumMod val="160000"/>
              </a:schemeClr>
            </a:gs>
            <a:gs pos="33000">
              <a:schemeClr val="bg2">
                <a:tint val="94000"/>
                <a:shade val="94000"/>
                <a:satMod val="160000"/>
                <a:lumMod val="130000"/>
              </a:schemeClr>
            </a:gs>
            <a:gs pos="100000">
              <a:schemeClr val="bg2">
                <a:tint val="97000"/>
                <a:shade val="94000"/>
                <a:satMod val="180000"/>
                <a:lumMod val="84000"/>
              </a:schemeClr>
            </a:gs>
          </a:gsLst>
          <a:path path="circle">
            <a:fillToRect l="24000" t="44000" r="24000" b="12000"/>
          </a:path>
        </a:gradFill>
        <a:effectLst/>
      </p:bgPr>
    </p:bg>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04800" y="1143001"/>
            <a:ext cx="4724401" cy="5497055"/>
          </a:xfrm>
        </p:spPr>
        <p:txBody>
          <a:bodyPr>
            <a:normAutofit/>
            <a:scene3d>
              <a:camera prst="orthographicFront"/>
              <a:lightRig rig="threePt" dir="t"/>
            </a:scene3d>
            <a:sp3d extrusionH="57150">
              <a:bevelT w="38100" h="38100"/>
            </a:sp3d>
          </a:bodyPr>
          <a:lstStyle/>
          <a:p>
            <a:pPr marL="0" indent="0">
              <a:buNone/>
            </a:pPr>
            <a:r>
              <a:rPr lang="en-US" sz="2400" b="1" dirty="0" smtClean="0">
                <a:solidFill>
                  <a:srgbClr val="8C4C64"/>
                </a:solidFill>
              </a:rPr>
              <a:t>The Spies Return </a:t>
            </a:r>
            <a:br>
              <a:rPr lang="en-US" sz="2400" b="1" dirty="0" smtClean="0">
                <a:solidFill>
                  <a:srgbClr val="8C4C64"/>
                </a:solidFill>
              </a:rPr>
            </a:br>
            <a:r>
              <a:rPr lang="en-US" sz="2400" b="1" dirty="0" smtClean="0">
                <a:solidFill>
                  <a:srgbClr val="8C4C64"/>
                </a:solidFill>
              </a:rPr>
              <a:t>Abib 9 </a:t>
            </a:r>
            <a:r>
              <a:rPr lang="en-US" sz="2000" b="1" dirty="0" smtClean="0">
                <a:solidFill>
                  <a:srgbClr val="8C4C64"/>
                </a:solidFill>
              </a:rPr>
              <a:t>[Mon] </a:t>
            </a:r>
            <a:r>
              <a:rPr lang="en-US" sz="2400" b="1" dirty="0" smtClean="0">
                <a:solidFill>
                  <a:srgbClr val="8C4C64"/>
                </a:solidFill>
              </a:rPr>
              <a:t>Evening</a:t>
            </a:r>
          </a:p>
          <a:p>
            <a:pPr marL="0" indent="0">
              <a:buNone/>
            </a:pPr>
            <a:r>
              <a:rPr lang="en-US" sz="2200" b="1" dirty="0" smtClean="0">
                <a:solidFill>
                  <a:schemeClr val="accent5">
                    <a:lumMod val="75000"/>
                  </a:schemeClr>
                </a:solidFill>
              </a:rPr>
              <a:t>Joshua 3:2</a:t>
            </a:r>
            <a:r>
              <a:rPr lang="en-US" sz="2200" dirty="0"/>
              <a:t> </a:t>
            </a:r>
            <a:r>
              <a:rPr lang="en-US" sz="2200" dirty="0" smtClean="0"/>
              <a:t> </a:t>
            </a:r>
            <a:r>
              <a:rPr lang="en-US" sz="1900" dirty="0" smtClean="0"/>
              <a:t>And </a:t>
            </a:r>
            <a:r>
              <a:rPr lang="en-US" sz="1900" dirty="0"/>
              <a:t>it came to </a:t>
            </a:r>
            <a:r>
              <a:rPr lang="en-US" sz="1900" dirty="0" smtClean="0"/>
              <a:t>be, </a:t>
            </a:r>
            <a:br>
              <a:rPr lang="en-US" sz="1900" dirty="0" smtClean="0"/>
            </a:br>
            <a:r>
              <a:rPr lang="en-US" sz="1900" b="1" i="1" dirty="0" smtClean="0">
                <a:solidFill>
                  <a:srgbClr val="8C4C64"/>
                </a:solidFill>
              </a:rPr>
              <a:t>after </a:t>
            </a:r>
            <a:r>
              <a:rPr lang="en-US" sz="1900" b="1" i="1" dirty="0">
                <a:solidFill>
                  <a:srgbClr val="8C4C64"/>
                </a:solidFill>
              </a:rPr>
              <a:t>three days,</a:t>
            </a:r>
            <a:r>
              <a:rPr lang="en-US" sz="1900" dirty="0">
                <a:solidFill>
                  <a:srgbClr val="8C4C64"/>
                </a:solidFill>
              </a:rPr>
              <a:t> </a:t>
            </a:r>
            <a:r>
              <a:rPr lang="en-US" sz="1900" dirty="0"/>
              <a:t>that the officers </a:t>
            </a:r>
            <a:r>
              <a:rPr lang="en-US" sz="1900" dirty="0" smtClean="0"/>
              <a:t/>
            </a:r>
            <a:br>
              <a:rPr lang="en-US" sz="1900" dirty="0" smtClean="0"/>
            </a:br>
            <a:r>
              <a:rPr lang="en-US" sz="1900" dirty="0" smtClean="0"/>
              <a:t>went </a:t>
            </a:r>
            <a:r>
              <a:rPr lang="en-US" sz="1900" dirty="0"/>
              <a:t>into the midst of the camp</a:t>
            </a:r>
            <a:r>
              <a:rPr lang="en-US" sz="1900" dirty="0" smtClean="0"/>
              <a:t>,</a:t>
            </a:r>
          </a:p>
          <a:p>
            <a:pPr marL="0" indent="0">
              <a:buNone/>
            </a:pPr>
            <a:r>
              <a:rPr lang="en-US" sz="1900" dirty="0" smtClean="0"/>
              <a:t> </a:t>
            </a:r>
            <a:endParaRPr lang="en-US" sz="1900" dirty="0"/>
          </a:p>
          <a:p>
            <a:pPr marL="0" indent="0">
              <a:buNone/>
            </a:pPr>
            <a:r>
              <a:rPr lang="en-US" sz="2400" b="1" dirty="0" smtClean="0">
                <a:solidFill>
                  <a:srgbClr val="8C4C64"/>
                </a:solidFill>
              </a:rPr>
              <a:t>Busy </a:t>
            </a:r>
            <a:r>
              <a:rPr lang="en-US" sz="2400" b="1" dirty="0">
                <a:solidFill>
                  <a:srgbClr val="8C4C64"/>
                </a:solidFill>
              </a:rPr>
              <a:t>Abib 9 </a:t>
            </a:r>
            <a:r>
              <a:rPr lang="en-US" sz="2000" b="1" dirty="0" smtClean="0">
                <a:solidFill>
                  <a:srgbClr val="8C4C64"/>
                </a:solidFill>
              </a:rPr>
              <a:t>[Mon] </a:t>
            </a:r>
            <a:r>
              <a:rPr lang="en-US" sz="2400" b="1" dirty="0" smtClean="0">
                <a:solidFill>
                  <a:srgbClr val="8C4C64"/>
                </a:solidFill>
              </a:rPr>
              <a:t>Night</a:t>
            </a:r>
            <a:endParaRPr lang="en-US" sz="2400" dirty="0">
              <a:solidFill>
                <a:srgbClr val="8C4C64"/>
              </a:solidFill>
            </a:endParaRPr>
          </a:p>
          <a:p>
            <a:pPr marL="0" indent="0">
              <a:buNone/>
            </a:pPr>
            <a:r>
              <a:rPr lang="en-US" sz="2200" b="1" dirty="0" smtClean="0">
                <a:solidFill>
                  <a:schemeClr val="accent5">
                    <a:lumMod val="75000"/>
                  </a:schemeClr>
                </a:solidFill>
              </a:rPr>
              <a:t>Joshua 3:3</a:t>
            </a:r>
            <a:r>
              <a:rPr lang="en-US" sz="2200" dirty="0"/>
              <a:t> </a:t>
            </a:r>
            <a:r>
              <a:rPr lang="en-US" sz="2200" dirty="0" smtClean="0"/>
              <a:t> </a:t>
            </a:r>
            <a:r>
              <a:rPr lang="en-US" sz="1900" dirty="0" smtClean="0"/>
              <a:t>and </a:t>
            </a:r>
            <a:r>
              <a:rPr lang="en-US" sz="1900" dirty="0"/>
              <a:t>they commanded </a:t>
            </a:r>
            <a:r>
              <a:rPr lang="en-US" sz="1900" dirty="0" smtClean="0"/>
              <a:t/>
            </a:r>
            <a:br>
              <a:rPr lang="en-US" sz="1900" dirty="0" smtClean="0"/>
            </a:br>
            <a:r>
              <a:rPr lang="en-US" sz="1900" dirty="0" smtClean="0"/>
              <a:t>the </a:t>
            </a:r>
            <a:r>
              <a:rPr lang="en-US" sz="1900" dirty="0"/>
              <a:t>people, saying, “When you see </a:t>
            </a:r>
            <a:r>
              <a:rPr lang="en-US" sz="1900" dirty="0" smtClean="0"/>
              <a:t/>
            </a:r>
            <a:br>
              <a:rPr lang="en-US" sz="1900" dirty="0" smtClean="0"/>
            </a:br>
            <a:r>
              <a:rPr lang="en-US" sz="1900" dirty="0" smtClean="0"/>
              <a:t>the </a:t>
            </a:r>
            <a:r>
              <a:rPr lang="en-US" sz="1900" dirty="0"/>
              <a:t>ark of the covenant </a:t>
            </a:r>
            <a:r>
              <a:rPr lang="en-US" sz="1900" dirty="0" smtClean="0"/>
              <a:t>of [</a:t>
            </a:r>
            <a:r>
              <a:rPr lang="en-US" sz="1900" b="1" dirty="0" smtClean="0">
                <a:solidFill>
                  <a:srgbClr val="0070C0"/>
                </a:solidFill>
              </a:rPr>
              <a:t>Yahuah</a:t>
            </a:r>
            <a:r>
              <a:rPr lang="en-US" sz="1900" dirty="0" smtClean="0"/>
              <a:t> </a:t>
            </a:r>
            <a:br>
              <a:rPr lang="en-US" sz="1900" dirty="0" smtClean="0"/>
            </a:br>
            <a:r>
              <a:rPr lang="en-US" sz="1900" dirty="0" smtClean="0"/>
              <a:t>your Elohim], </a:t>
            </a:r>
            <a:r>
              <a:rPr lang="en-US" sz="1900" dirty="0"/>
              <a:t>and the priests, </a:t>
            </a:r>
            <a:r>
              <a:rPr lang="en-US" sz="1900" dirty="0" smtClean="0"/>
              <a:t>the </a:t>
            </a:r>
            <a:br>
              <a:rPr lang="en-US" sz="1900" dirty="0" smtClean="0"/>
            </a:br>
            <a:r>
              <a:rPr lang="en-US" sz="1900" dirty="0" smtClean="0"/>
              <a:t>Levites, </a:t>
            </a:r>
            <a:r>
              <a:rPr lang="en-US" sz="1900" dirty="0"/>
              <a:t>bearing it, then you shall </a:t>
            </a:r>
            <a:r>
              <a:rPr lang="en-US" sz="1900" dirty="0" smtClean="0"/>
              <a:t/>
            </a:r>
            <a:br>
              <a:rPr lang="en-US" sz="1900" dirty="0" smtClean="0"/>
            </a:br>
            <a:r>
              <a:rPr lang="en-US" sz="1900" dirty="0" smtClean="0"/>
              <a:t>set </a:t>
            </a:r>
            <a:r>
              <a:rPr lang="en-US" sz="1900" dirty="0"/>
              <a:t>out from your place and follow it</a:t>
            </a:r>
            <a:r>
              <a:rPr lang="en-US" sz="1900" dirty="0" smtClean="0"/>
              <a:t>.</a:t>
            </a:r>
          </a:p>
          <a:p>
            <a:pPr marL="0" indent="0">
              <a:buNone/>
            </a:pPr>
            <a:endParaRPr lang="en-US" sz="1900" dirty="0"/>
          </a:p>
          <a:p>
            <a:endParaRPr lang="en-US" dirty="0"/>
          </a:p>
        </p:txBody>
      </p:sp>
      <p:sp>
        <p:nvSpPr>
          <p:cNvPr id="4" name="Slide Number Placeholder 3"/>
          <p:cNvSpPr>
            <a:spLocks noGrp="1"/>
          </p:cNvSpPr>
          <p:nvPr>
            <p:ph type="sldNum" sz="quarter" idx="12"/>
          </p:nvPr>
        </p:nvSpPr>
        <p:spPr/>
        <p:txBody>
          <a:bodyPr/>
          <a:lstStyle/>
          <a:p>
            <a:fld id="{5C014052-953B-4273-8F47-BF25327D5B24}" type="slidenum">
              <a:rPr lang="en-US" smtClean="0"/>
              <a:pPr/>
              <a:t>15</a:t>
            </a:fld>
            <a:endParaRPr lang="en-US" dirty="0"/>
          </a:p>
        </p:txBody>
      </p:sp>
      <p:sp>
        <p:nvSpPr>
          <p:cNvPr id="8" name="Title 1"/>
          <p:cNvSpPr txBox="1">
            <a:spLocks/>
          </p:cNvSpPr>
          <p:nvPr/>
        </p:nvSpPr>
        <p:spPr>
          <a:xfrm>
            <a:off x="152400" y="152400"/>
            <a:ext cx="88392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Joshua 3:  Prepare to Cross Jordan</a:t>
            </a:r>
            <a:endParaRPr lang="en-US" sz="4400" spc="50" dirty="0">
              <a:ln w="11430"/>
              <a:solidFill>
                <a:schemeClr val="accent5"/>
              </a:solidFill>
              <a:effectLst>
                <a:outerShdw blurRad="76200" dist="50800" dir="5400000" algn="tl" rotWithShape="0">
                  <a:srgbClr val="000000">
                    <a:alpha val="65000"/>
                  </a:srgbClr>
                </a:outerShdw>
              </a:effectLst>
            </a:endParaRPr>
          </a:p>
        </p:txBody>
      </p:sp>
      <p:sp>
        <p:nvSpPr>
          <p:cNvPr id="10" name="TextBox 9"/>
          <p:cNvSpPr txBox="1"/>
          <p:nvPr/>
        </p:nvSpPr>
        <p:spPr>
          <a:xfrm>
            <a:off x="4572000" y="3550528"/>
            <a:ext cx="4419600" cy="2593018"/>
          </a:xfrm>
          <a:prstGeom prst="rect">
            <a:avLst/>
          </a:prstGeom>
          <a:noFill/>
        </p:spPr>
        <p:txBody>
          <a:bodyPr wrap="square" rtlCol="0">
            <a:spAutoFit/>
            <a:scene3d>
              <a:camera prst="orthographicFront"/>
              <a:lightRig rig="threePt" dir="t"/>
            </a:scene3d>
            <a:sp3d extrusionH="57150">
              <a:bevelT w="38100" h="38100"/>
            </a:sp3d>
          </a:bodyPr>
          <a:lstStyle/>
          <a:p>
            <a:r>
              <a:rPr lang="en-US" sz="2400" b="1" dirty="0" smtClean="0">
                <a:solidFill>
                  <a:srgbClr val="8C4C64"/>
                </a:solidFill>
              </a:rPr>
              <a:t>Early on Abib 10 </a:t>
            </a:r>
            <a:r>
              <a:rPr lang="en-US" sz="2000" b="1" dirty="0" smtClean="0">
                <a:solidFill>
                  <a:srgbClr val="8C4C64"/>
                </a:solidFill>
              </a:rPr>
              <a:t>[Tues] </a:t>
            </a:r>
            <a:r>
              <a:rPr lang="en-US" sz="2400" b="1" dirty="0" smtClean="0">
                <a:solidFill>
                  <a:srgbClr val="8C4C64"/>
                </a:solidFill>
              </a:rPr>
              <a:t>Morning</a:t>
            </a:r>
          </a:p>
          <a:p>
            <a:endParaRPr lang="en-US" sz="1050" dirty="0">
              <a:solidFill>
                <a:srgbClr val="8C4C64"/>
              </a:solidFill>
            </a:endParaRPr>
          </a:p>
          <a:p>
            <a:r>
              <a:rPr lang="en-US" sz="2000" b="1" dirty="0" smtClean="0">
                <a:solidFill>
                  <a:schemeClr val="accent5">
                    <a:lumMod val="75000"/>
                  </a:schemeClr>
                </a:solidFill>
              </a:rPr>
              <a:t>Joshua </a:t>
            </a:r>
            <a:r>
              <a:rPr lang="en-US" sz="2000" b="1" dirty="0">
                <a:solidFill>
                  <a:schemeClr val="accent5">
                    <a:lumMod val="75000"/>
                  </a:schemeClr>
                </a:solidFill>
              </a:rPr>
              <a:t>3:1</a:t>
            </a:r>
            <a:r>
              <a:rPr lang="en-US" sz="2000" dirty="0"/>
              <a:t>  </a:t>
            </a:r>
            <a:r>
              <a:rPr lang="en-US" dirty="0"/>
              <a:t>And Joshua rose early in </a:t>
            </a:r>
            <a:r>
              <a:rPr lang="en-US" dirty="0" smtClean="0"/>
              <a:t/>
            </a:r>
            <a:br>
              <a:rPr lang="en-US" dirty="0" smtClean="0"/>
            </a:br>
            <a:r>
              <a:rPr lang="en-US" dirty="0" smtClean="0"/>
              <a:t>the </a:t>
            </a:r>
            <a:r>
              <a:rPr lang="en-US" dirty="0"/>
              <a:t>morning, and they set out from </a:t>
            </a:r>
            <a:r>
              <a:rPr lang="en-US" dirty="0" smtClean="0"/>
              <a:t/>
            </a:r>
            <a:br>
              <a:rPr lang="en-US" dirty="0" smtClean="0"/>
            </a:br>
            <a:r>
              <a:rPr lang="en-US" dirty="0" err="1" smtClean="0"/>
              <a:t>Shittim</a:t>
            </a:r>
            <a:r>
              <a:rPr lang="en-US" dirty="0" smtClean="0"/>
              <a:t> </a:t>
            </a:r>
            <a:r>
              <a:rPr lang="en-US" b="1" i="1" dirty="0" smtClean="0"/>
              <a:t>and </a:t>
            </a:r>
            <a:r>
              <a:rPr lang="en-US" b="1" i="1" dirty="0"/>
              <a:t>came to the Jordan,</a:t>
            </a:r>
            <a:r>
              <a:rPr lang="en-US" dirty="0"/>
              <a:t> he </a:t>
            </a:r>
            <a:r>
              <a:rPr lang="en-US" dirty="0" smtClean="0"/>
              <a:t>and</a:t>
            </a:r>
            <a:br>
              <a:rPr lang="en-US" dirty="0" smtClean="0"/>
            </a:br>
            <a:r>
              <a:rPr lang="en-US" dirty="0" smtClean="0"/>
              <a:t>all </a:t>
            </a:r>
            <a:r>
              <a:rPr lang="en-US" dirty="0"/>
              <a:t>the children of Israel, and stayed </a:t>
            </a:r>
            <a:r>
              <a:rPr lang="en-US" dirty="0" smtClean="0"/>
              <a:t/>
            </a:r>
            <a:br>
              <a:rPr lang="en-US" dirty="0" smtClean="0"/>
            </a:br>
            <a:r>
              <a:rPr lang="en-US" dirty="0" smtClean="0"/>
              <a:t>there before they </a:t>
            </a:r>
            <a:r>
              <a:rPr lang="en-US" dirty="0"/>
              <a:t>passed over. </a:t>
            </a:r>
          </a:p>
          <a:p>
            <a:endParaRPr lang="en-US" dirty="0" smtClean="0"/>
          </a:p>
          <a:p>
            <a:r>
              <a:rPr lang="en-US" b="1" dirty="0">
                <a:solidFill>
                  <a:srgbClr val="8C4C64"/>
                </a:solidFill>
              </a:rPr>
              <a:t>The next chart picks up from Abib 9. </a:t>
            </a:r>
          </a:p>
        </p:txBody>
      </p:sp>
      <p:pic>
        <p:nvPicPr>
          <p:cNvPr id="8194" name="Picture 2" descr="D:\A. Astleford Jan 5 2016\Dawn Studies\6 - Joshua 5 Passover &amp; FF in Canaan\Art\joshua title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295400"/>
            <a:ext cx="3873500" cy="2158607"/>
          </a:xfrm>
          <a:prstGeom prst="rect">
            <a:avLst/>
          </a:prstGeom>
          <a:ln>
            <a:noFill/>
          </a:ln>
          <a:effectLst>
            <a:outerShdw blurRad="292100" dist="139700" dir="2700000" algn="tl" rotWithShape="0">
              <a:srgbClr val="333333">
                <a:alpha val="65000"/>
              </a:srgbClr>
            </a:outerShdw>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5172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ae\Desktop\#3 of 7 Josh 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8839200" cy="5486400"/>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52400" y="76200"/>
            <a:ext cx="88392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Joshua 3:  Crossing the Jordan</a:t>
            </a:r>
            <a:endParaRPr lang="en-US" sz="4400" spc="50" dirty="0">
              <a:ln w="11430"/>
              <a:solidFill>
                <a:schemeClr val="accent5"/>
              </a:solidFill>
              <a:effectLst>
                <a:outerShdw blurRad="76200" dist="50800" dir="5400000" algn="tl" rotWithShape="0">
                  <a:srgbClr val="000000">
                    <a:alpha val="65000"/>
                  </a:srgbClr>
                </a:outerShdw>
              </a:effectLst>
            </a:endParaRPr>
          </a:p>
        </p:txBody>
      </p:sp>
      <p:sp>
        <p:nvSpPr>
          <p:cNvPr id="2" name="Slide Number Placeholder 1"/>
          <p:cNvSpPr>
            <a:spLocks noGrp="1"/>
          </p:cNvSpPr>
          <p:nvPr>
            <p:ph type="sldNum" sz="quarter" idx="12"/>
          </p:nvPr>
        </p:nvSpPr>
        <p:spPr/>
        <p:txBody>
          <a:bodyPr/>
          <a:lstStyle/>
          <a:p>
            <a:fld id="{5C014052-953B-4273-8F47-BF25327D5B24}" type="slidenum">
              <a:rPr lang="en-US" smtClean="0"/>
              <a:t>16</a:t>
            </a:fld>
            <a:endParaRPr lang="en-US" dirty="0"/>
          </a:p>
        </p:txBody>
      </p:sp>
      <p:pic>
        <p:nvPicPr>
          <p:cNvPr id="3075" name="Picture 3" descr="C:\Users\Rae\Desktop\priests cro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143000"/>
            <a:ext cx="1981200" cy="1464365"/>
          </a:xfrm>
          <a:prstGeom prst="rect">
            <a:avLst/>
          </a:prstGeom>
          <a:ln w="38100">
            <a:solidFill>
              <a:srgbClr val="009999"/>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3991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1" y="1143000"/>
            <a:ext cx="3810000" cy="5123330"/>
          </a:xfrm>
          <a:solidFill>
            <a:schemeClr val="accent5">
              <a:lumMod val="50000"/>
            </a:schemeClr>
          </a:solidFill>
          <a:ln w="57150">
            <a:solidFill>
              <a:schemeClr val="accent2">
                <a:lumMod val="75000"/>
              </a:schemeClr>
            </a:solidFill>
          </a:ln>
          <a:scene3d>
            <a:camera prst="orthographicFront"/>
            <a:lightRig rig="threePt" dir="t"/>
          </a:scene3d>
          <a:sp3d>
            <a:bevelT w="114300" prst="artDeco"/>
          </a:sp3d>
        </p:spPr>
        <p:txBody>
          <a:bodyPr/>
          <a:lstStyle/>
          <a:p>
            <a:endParaRPr lang="en-US" dirty="0"/>
          </a:p>
        </p:txBody>
      </p:sp>
      <p:sp>
        <p:nvSpPr>
          <p:cNvPr id="4" name="Text Placeholder 3"/>
          <p:cNvSpPr>
            <a:spLocks noGrp="1"/>
          </p:cNvSpPr>
          <p:nvPr>
            <p:ph type="body" sz="half" idx="2"/>
          </p:nvPr>
        </p:nvSpPr>
        <p:spPr>
          <a:xfrm>
            <a:off x="228600" y="1143000"/>
            <a:ext cx="4495800" cy="5334000"/>
          </a:xfrm>
        </p:spPr>
        <p:txBody>
          <a:bodyPr>
            <a:normAutofit/>
            <a:scene3d>
              <a:camera prst="orthographicFront"/>
              <a:lightRig rig="threePt" dir="t"/>
            </a:scene3d>
            <a:sp3d extrusionH="57150">
              <a:bevelT w="38100" h="38100"/>
            </a:sp3d>
          </a:bodyPr>
          <a:lstStyle/>
          <a:p>
            <a:r>
              <a:rPr lang="en-US" sz="2400" b="1" dirty="0">
                <a:solidFill>
                  <a:schemeClr val="accent5">
                    <a:lumMod val="75000"/>
                  </a:schemeClr>
                </a:solidFill>
              </a:rPr>
              <a:t>When all of the people had completely crossed over the Jordan, the next Divine Command to Joshua was </a:t>
            </a:r>
            <a:r>
              <a:rPr lang="en-US" sz="2400" b="1" dirty="0" smtClean="0">
                <a:solidFill>
                  <a:schemeClr val="accent5">
                    <a:lumMod val="75000"/>
                  </a:schemeClr>
                </a:solidFill>
              </a:rPr>
              <a:t/>
            </a:r>
            <a:br>
              <a:rPr lang="en-US" sz="2400" b="1" dirty="0" smtClean="0">
                <a:solidFill>
                  <a:schemeClr val="accent5">
                    <a:lumMod val="75000"/>
                  </a:schemeClr>
                </a:solidFill>
              </a:rPr>
            </a:br>
            <a:r>
              <a:rPr lang="en-US" sz="2400" b="1" dirty="0" smtClean="0">
                <a:solidFill>
                  <a:schemeClr val="accent5">
                    <a:lumMod val="75000"/>
                  </a:schemeClr>
                </a:solidFill>
              </a:rPr>
              <a:t>to </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select twelve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men</a:t>
            </a:r>
            <a:r>
              <a:rPr lang="en-US" sz="2400" b="1" dirty="0" smtClean="0">
                <a:solidFill>
                  <a:schemeClr val="accent5">
                    <a:lumMod val="75000"/>
                  </a:schemeClr>
                </a:solidFill>
              </a:rPr>
              <a:t> </a:t>
            </a:r>
            <a:br>
              <a:rPr lang="en-US" sz="2400" b="1" dirty="0" smtClean="0">
                <a:solidFill>
                  <a:schemeClr val="accent5">
                    <a:lumMod val="75000"/>
                  </a:schemeClr>
                </a:solidFill>
              </a:rPr>
            </a:br>
            <a:r>
              <a:rPr lang="en-US" sz="2400" b="1" dirty="0" smtClean="0">
                <a:solidFill>
                  <a:schemeClr val="accent5">
                    <a:lumMod val="75000"/>
                  </a:schemeClr>
                </a:solidFill>
              </a:rPr>
              <a:t>to represent </a:t>
            </a:r>
            <a:r>
              <a:rPr lang="en-US" sz="2400" b="1" dirty="0">
                <a:solidFill>
                  <a:schemeClr val="accent5">
                    <a:lumMod val="75000"/>
                  </a:schemeClr>
                </a:solidFill>
              </a:rPr>
              <a:t>every tribe. </a:t>
            </a:r>
            <a:endParaRPr lang="en-US" sz="2400" b="1" dirty="0" smtClean="0">
              <a:solidFill>
                <a:schemeClr val="accent5">
                  <a:lumMod val="75000"/>
                </a:schemeClr>
              </a:solidFill>
            </a:endParaRPr>
          </a:p>
          <a:p>
            <a:r>
              <a:rPr lang="en-US" sz="1100" b="1" dirty="0" smtClean="0">
                <a:solidFill>
                  <a:schemeClr val="accent5">
                    <a:lumMod val="75000"/>
                  </a:schemeClr>
                </a:solidFill>
              </a:rPr>
              <a:t> </a:t>
            </a:r>
            <a:r>
              <a:rPr lang="en-US" sz="2400" b="1" dirty="0" smtClean="0">
                <a:solidFill>
                  <a:schemeClr val="accent5">
                    <a:lumMod val="75000"/>
                  </a:schemeClr>
                </a:solidFill>
              </a:rPr>
              <a:t/>
            </a:r>
            <a:br>
              <a:rPr lang="en-US" sz="2400" b="1" dirty="0" smtClean="0">
                <a:solidFill>
                  <a:schemeClr val="accent5">
                    <a:lumMod val="75000"/>
                  </a:schemeClr>
                </a:solidFill>
              </a:rPr>
            </a:br>
            <a:r>
              <a:rPr lang="en-US" sz="2400" b="1" dirty="0" smtClean="0">
                <a:solidFill>
                  <a:schemeClr val="accent5">
                    <a:lumMod val="75000"/>
                  </a:schemeClr>
                </a:solidFill>
              </a:rPr>
              <a:t>They were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 </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bring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memorial </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stones back from the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river bed</a:t>
            </a:r>
            <a:r>
              <a:rPr lang="en-US" sz="2400" b="1" dirty="0" smtClean="0">
                <a:solidFill>
                  <a:schemeClr val="accent5">
                    <a:lumMod val="75000"/>
                  </a:schemeClr>
                </a:solidFill>
              </a:rPr>
              <a:t> </a:t>
            </a:r>
            <a:r>
              <a:rPr lang="en-US" sz="2400" b="1" dirty="0">
                <a:solidFill>
                  <a:schemeClr val="accent5">
                    <a:lumMod val="75000"/>
                  </a:schemeClr>
                </a:solidFill>
              </a:rPr>
              <a:t>of the Jordan to erect as an altar for a permanent sign of the “crossing of the Jordan” on the 10</a:t>
            </a:r>
            <a:r>
              <a:rPr lang="en-US" sz="2400" b="1" cap="small" baseline="30000" dirty="0">
                <a:solidFill>
                  <a:schemeClr val="accent5">
                    <a:lumMod val="75000"/>
                  </a:schemeClr>
                </a:solidFill>
              </a:rPr>
              <a:t>th</a:t>
            </a:r>
            <a:r>
              <a:rPr lang="en-US" sz="2400" b="1" dirty="0">
                <a:solidFill>
                  <a:schemeClr val="accent5">
                    <a:lumMod val="75000"/>
                  </a:schemeClr>
                </a:solidFill>
              </a:rPr>
              <a:t> </a:t>
            </a:r>
            <a:r>
              <a:rPr lang="en-US" sz="2400" b="1" dirty="0" smtClean="0">
                <a:solidFill>
                  <a:schemeClr val="accent5">
                    <a:lumMod val="75000"/>
                  </a:schemeClr>
                </a:solidFill>
              </a:rPr>
              <a:t>day </a:t>
            </a:r>
            <a:r>
              <a:rPr lang="en-US" sz="2400" b="1" dirty="0">
                <a:solidFill>
                  <a:schemeClr val="accent5">
                    <a:lumMod val="75000"/>
                  </a:schemeClr>
                </a:solidFill>
              </a:rPr>
              <a:t>of the 1</a:t>
            </a:r>
            <a:r>
              <a:rPr lang="en-US" sz="2400" b="1" cap="small" baseline="30000" dirty="0">
                <a:solidFill>
                  <a:schemeClr val="accent5">
                    <a:lumMod val="75000"/>
                  </a:schemeClr>
                </a:solidFill>
              </a:rPr>
              <a:t>st</a:t>
            </a:r>
            <a:r>
              <a:rPr lang="en-US" sz="2400" b="1" dirty="0">
                <a:solidFill>
                  <a:schemeClr val="accent5">
                    <a:lumMod val="75000"/>
                  </a:schemeClr>
                </a:solidFill>
              </a:rPr>
              <a:t> month.</a:t>
            </a:r>
            <a:r>
              <a:rPr lang="en-US" sz="2400" b="1" dirty="0">
                <a:solidFill>
                  <a:schemeClr val="accent5">
                    <a:lumMod val="75000"/>
                  </a:schemeClr>
                </a:solidFill>
                <a:effectLst>
                  <a:outerShdw blurRad="69850" dist="43180" dir="5400000" sx="0" sy="0">
                    <a:srgbClr val="000000">
                      <a:alpha val="65000"/>
                    </a:srgbClr>
                  </a:outerShdw>
                </a:effectLst>
              </a:rPr>
              <a:t> </a:t>
            </a:r>
            <a:endParaRPr lang="en-US" sz="2400" b="1" dirty="0">
              <a:solidFill>
                <a:schemeClr val="accent5">
                  <a:lumMod val="75000"/>
                </a:schemeClr>
              </a:solidFill>
            </a:endParaRPr>
          </a:p>
        </p:txBody>
      </p:sp>
      <p:sp>
        <p:nvSpPr>
          <p:cNvPr id="5" name="Slide Number Placeholder 4"/>
          <p:cNvSpPr>
            <a:spLocks noGrp="1"/>
          </p:cNvSpPr>
          <p:nvPr>
            <p:ph type="sldNum" sz="quarter" idx="12"/>
          </p:nvPr>
        </p:nvSpPr>
        <p:spPr/>
        <p:txBody>
          <a:bodyPr/>
          <a:lstStyle/>
          <a:p>
            <a:fld id="{5C014052-953B-4273-8F47-BF25327D5B24}" type="slidenum">
              <a:rPr lang="en-US" smtClean="0"/>
              <a:pPr/>
              <a:t>17</a:t>
            </a:fld>
            <a:endParaRPr lang="en-US" dirty="0"/>
          </a:p>
        </p:txBody>
      </p:sp>
      <p:sp>
        <p:nvSpPr>
          <p:cNvPr id="6" name="Title 1"/>
          <p:cNvSpPr txBox="1">
            <a:spLocks/>
          </p:cNvSpPr>
          <p:nvPr/>
        </p:nvSpPr>
        <p:spPr>
          <a:xfrm>
            <a:off x="152400" y="76200"/>
            <a:ext cx="88392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Joshua 4:  Jordan Memorial Stones</a:t>
            </a:r>
            <a:endParaRPr lang="en-US" sz="4400" spc="50" dirty="0">
              <a:ln w="11430"/>
              <a:solidFill>
                <a:schemeClr val="accent5"/>
              </a:solidFill>
              <a:effectLst>
                <a:outerShdw blurRad="76200" dist="50800" dir="5400000" algn="tl" rotWithShape="0">
                  <a:srgbClr val="000000">
                    <a:alpha val="65000"/>
                  </a:srgbClr>
                </a:outerShdw>
              </a:effectLst>
            </a:endParaRPr>
          </a:p>
        </p:txBody>
      </p:sp>
      <p:pic>
        <p:nvPicPr>
          <p:cNvPr id="9219" name="Picture 3" descr="C:\Users\Rae\Desktop\josh &amp; sto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138" y="1447799"/>
            <a:ext cx="3065462" cy="4499735"/>
          </a:xfrm>
          <a:prstGeom prst="rect">
            <a:avLst/>
          </a:prstGeom>
          <a:noFill/>
          <a:ln w="38100">
            <a:solidFill>
              <a:schemeClr val="accent2">
                <a:lumMod val="75000"/>
              </a:schemeClr>
            </a:solidFill>
          </a:ln>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5650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3810000"/>
            <a:ext cx="4017085" cy="222773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 indent="0" algn="ctr">
              <a:buNone/>
            </a:pPr>
            <a:r>
              <a:rPr lang="en-US" sz="3600" b="1" spc="50" dirty="0" smtClean="0">
                <a:ln w="11430"/>
                <a:solidFill>
                  <a:schemeClr val="accent5">
                    <a:lumMod val="75000"/>
                  </a:schemeClr>
                </a:solidFill>
                <a:effectLst>
                  <a:outerShdw blurRad="76200" dist="50800" dir="5400000" algn="tl" rotWithShape="0">
                    <a:srgbClr val="000000">
                      <a:alpha val="65000"/>
                    </a:srgbClr>
                  </a:outerShdw>
                </a:effectLst>
              </a:rPr>
              <a:t>At this point </a:t>
            </a:r>
            <a:br>
              <a:rPr lang="en-US" sz="3600" b="1" spc="50" dirty="0" smtClean="0">
                <a:ln w="11430"/>
                <a:solidFill>
                  <a:schemeClr val="accent5">
                    <a:lumMod val="75000"/>
                  </a:schemeClr>
                </a:solidFill>
                <a:effectLst>
                  <a:outerShdw blurRad="76200" dist="50800" dir="5400000" algn="tl" rotWithShape="0">
                    <a:srgbClr val="000000">
                      <a:alpha val="65000"/>
                    </a:srgbClr>
                  </a:outerShdw>
                </a:effectLst>
              </a:rPr>
            </a:br>
            <a:r>
              <a:rPr lang="en-US" sz="3600" b="1" spc="50" dirty="0" smtClean="0">
                <a:ln w="11430"/>
                <a:solidFill>
                  <a:schemeClr val="accent5">
                    <a:lumMod val="75000"/>
                  </a:schemeClr>
                </a:solidFill>
                <a:effectLst>
                  <a:outerShdw blurRad="76200" dist="50800" dir="5400000" algn="tl" rotWithShape="0">
                    <a:srgbClr val="000000">
                      <a:alpha val="65000"/>
                    </a:srgbClr>
                  </a:outerShdw>
                </a:effectLst>
              </a:rPr>
              <a:t>the Scriptures bring the events to Abib 13.</a:t>
            </a:r>
            <a:endParaRPr lang="en-US" sz="3600" b="1" spc="50" dirty="0">
              <a:ln w="11430"/>
              <a:solidFill>
                <a:schemeClr val="accent5">
                  <a:lumMod val="75000"/>
                </a:schemeClr>
              </a:solidFill>
              <a:effectLst>
                <a:outerShdw blurRad="76200" dist="50800" dir="5400000" algn="tl" rotWithShape="0">
                  <a:srgbClr val="000000">
                    <a:alpha val="65000"/>
                  </a:srgbClr>
                </a:outerShdw>
              </a:effectLst>
            </a:endParaRPr>
          </a:p>
        </p:txBody>
      </p:sp>
      <p:sp>
        <p:nvSpPr>
          <p:cNvPr id="4" name="Text Placeholder 3"/>
          <p:cNvSpPr>
            <a:spLocks noGrp="1"/>
          </p:cNvSpPr>
          <p:nvPr>
            <p:ph type="body" sz="half" idx="2"/>
          </p:nvPr>
        </p:nvSpPr>
        <p:spPr>
          <a:xfrm>
            <a:off x="609600" y="1066800"/>
            <a:ext cx="4038600" cy="5410200"/>
          </a:xfrm>
        </p:spPr>
        <p:txBody>
          <a:bodyPr>
            <a:normAutofit/>
            <a:scene3d>
              <a:camera prst="orthographicFront"/>
              <a:lightRig rig="threePt" dir="t"/>
            </a:scene3d>
            <a:sp3d extrusionH="57150">
              <a:bevelT w="38100" h="38100"/>
            </a:sp3d>
          </a:bodyPr>
          <a:lstStyle/>
          <a:p>
            <a:r>
              <a:rPr lang="en-US" sz="2400" b="1" dirty="0">
                <a:solidFill>
                  <a:schemeClr val="accent5">
                    <a:lumMod val="75000"/>
                  </a:schemeClr>
                </a:solidFill>
              </a:rPr>
              <a:t>Josh </a:t>
            </a:r>
            <a:r>
              <a:rPr lang="en-US" sz="2400" b="1" dirty="0" smtClean="0">
                <a:solidFill>
                  <a:schemeClr val="accent5">
                    <a:lumMod val="75000"/>
                  </a:schemeClr>
                </a:solidFill>
              </a:rPr>
              <a:t>5:2-3, 8-9</a:t>
            </a:r>
            <a:endParaRPr lang="en-US" sz="2400" b="1" dirty="0">
              <a:solidFill>
                <a:schemeClr val="accent5">
                  <a:lumMod val="75000"/>
                </a:schemeClr>
              </a:solidFill>
            </a:endParaRPr>
          </a:p>
          <a:p>
            <a:r>
              <a:rPr lang="en-US" sz="1800" b="1" dirty="0" smtClean="0">
                <a:solidFill>
                  <a:schemeClr val="accent5">
                    <a:lumMod val="75000"/>
                  </a:schemeClr>
                </a:solidFill>
              </a:rPr>
              <a:t>2</a:t>
            </a:r>
            <a:r>
              <a:rPr lang="en-US" sz="1800" dirty="0" smtClean="0"/>
              <a:t>  At </a:t>
            </a:r>
            <a:r>
              <a:rPr lang="en-US" sz="1800" dirty="0"/>
              <a:t>that time </a:t>
            </a:r>
            <a:r>
              <a:rPr lang="en-US" sz="1800" dirty="0" smtClean="0"/>
              <a:t>[</a:t>
            </a:r>
            <a:r>
              <a:rPr lang="en-US" sz="1800" b="1" dirty="0" smtClean="0">
                <a:solidFill>
                  <a:srgbClr val="0070C0"/>
                </a:solidFill>
              </a:rPr>
              <a:t>Yahuah</a:t>
            </a:r>
            <a:r>
              <a:rPr lang="en-US" sz="1800" dirty="0" smtClean="0"/>
              <a:t>] </a:t>
            </a:r>
            <a:r>
              <a:rPr lang="en-US" sz="1800" dirty="0"/>
              <a:t>said unto Joshua, Make thee sharp knives, and circumcise again the children of Israel the second time.</a:t>
            </a:r>
          </a:p>
          <a:p>
            <a:r>
              <a:rPr lang="en-US" sz="1800" b="1" dirty="0" smtClean="0">
                <a:solidFill>
                  <a:schemeClr val="accent5">
                    <a:lumMod val="75000"/>
                  </a:schemeClr>
                </a:solidFill>
              </a:rPr>
              <a:t>3 </a:t>
            </a:r>
            <a:r>
              <a:rPr lang="en-US" sz="1800" dirty="0" smtClean="0"/>
              <a:t> </a:t>
            </a:r>
            <a:r>
              <a:rPr lang="en-US" sz="1800" dirty="0"/>
              <a:t>And Joshua made him sharp knives, and circumcised the children of Israel at the hill of the foreskins.</a:t>
            </a:r>
          </a:p>
          <a:p>
            <a:r>
              <a:rPr lang="en-US" sz="1800" b="1" dirty="0" smtClean="0">
                <a:solidFill>
                  <a:schemeClr val="accent5">
                    <a:lumMod val="75000"/>
                  </a:schemeClr>
                </a:solidFill>
              </a:rPr>
              <a:t>8 </a:t>
            </a:r>
            <a:r>
              <a:rPr lang="en-US" sz="1800" dirty="0" smtClean="0"/>
              <a:t> </a:t>
            </a:r>
            <a:r>
              <a:rPr lang="en-US" sz="1800" dirty="0"/>
              <a:t>And it came to pass, when they had done circumcising all the people, that they abode in their places in the camp, </a:t>
            </a:r>
            <a:r>
              <a:rPr lang="en-US" sz="1800" b="1" u="sng" dirty="0"/>
              <a:t>till they were whole</a:t>
            </a:r>
            <a:r>
              <a:rPr lang="en-US" sz="1800" dirty="0"/>
              <a:t>.</a:t>
            </a:r>
          </a:p>
          <a:p>
            <a:r>
              <a:rPr lang="en-US" sz="1800" b="1" dirty="0" smtClean="0">
                <a:solidFill>
                  <a:schemeClr val="accent5">
                    <a:lumMod val="75000"/>
                  </a:schemeClr>
                </a:solidFill>
              </a:rPr>
              <a:t>9 </a:t>
            </a:r>
            <a:r>
              <a:rPr lang="en-US" sz="1800" dirty="0" smtClean="0"/>
              <a:t> </a:t>
            </a:r>
            <a:r>
              <a:rPr lang="en-US" sz="1800" dirty="0"/>
              <a:t>And </a:t>
            </a:r>
            <a:r>
              <a:rPr lang="en-US" sz="1800" dirty="0" smtClean="0"/>
              <a:t>[</a:t>
            </a:r>
            <a:r>
              <a:rPr lang="en-US" sz="1800" b="1" dirty="0" smtClean="0">
                <a:solidFill>
                  <a:srgbClr val="0070C0"/>
                </a:solidFill>
              </a:rPr>
              <a:t>Yahuah</a:t>
            </a:r>
            <a:r>
              <a:rPr lang="en-US" sz="1800" dirty="0" smtClean="0"/>
              <a:t>] said </a:t>
            </a:r>
            <a:r>
              <a:rPr lang="en-US" sz="1800" dirty="0"/>
              <a:t>unto Joshua, </a:t>
            </a:r>
            <a:r>
              <a:rPr lang="en-US" sz="1800" dirty="0" smtClean="0"/>
              <a:t/>
            </a:r>
            <a:br>
              <a:rPr lang="en-US" sz="1800" dirty="0" smtClean="0"/>
            </a:br>
            <a:r>
              <a:rPr lang="en-US" sz="1800" dirty="0" smtClean="0"/>
              <a:t>This </a:t>
            </a:r>
            <a:r>
              <a:rPr lang="en-US" sz="1800" dirty="0"/>
              <a:t>day have I rolled away the reproach of Egypt from off you. Wherefore the name of the place is called </a:t>
            </a:r>
            <a:r>
              <a:rPr lang="en-US" sz="1800" dirty="0" err="1"/>
              <a:t>Gilgal</a:t>
            </a:r>
            <a:r>
              <a:rPr lang="en-US" sz="1800" dirty="0"/>
              <a:t> unto this day</a:t>
            </a:r>
            <a:r>
              <a:rPr lang="en-US" sz="1800" dirty="0" smtClean="0"/>
              <a:t>.  </a:t>
            </a:r>
            <a:r>
              <a:rPr lang="en-US" sz="1600" i="1" dirty="0" smtClean="0"/>
              <a:t>KJV</a:t>
            </a:r>
            <a:endParaRPr lang="en-US" sz="1800" i="1" dirty="0"/>
          </a:p>
          <a:p>
            <a:endParaRPr lang="en-US" dirty="0"/>
          </a:p>
        </p:txBody>
      </p:sp>
      <p:sp>
        <p:nvSpPr>
          <p:cNvPr id="5" name="Slide Number Placeholder 4"/>
          <p:cNvSpPr>
            <a:spLocks noGrp="1"/>
          </p:cNvSpPr>
          <p:nvPr>
            <p:ph type="sldNum" sz="quarter" idx="12"/>
          </p:nvPr>
        </p:nvSpPr>
        <p:spPr/>
        <p:txBody>
          <a:bodyPr/>
          <a:lstStyle/>
          <a:p>
            <a:fld id="{5C014052-953B-4273-8F47-BF25327D5B24}" type="slidenum">
              <a:rPr lang="en-US" smtClean="0"/>
              <a:pPr/>
              <a:t>18</a:t>
            </a:fld>
            <a:endParaRPr lang="en-US" dirty="0"/>
          </a:p>
        </p:txBody>
      </p:sp>
      <p:sp>
        <p:nvSpPr>
          <p:cNvPr id="6" name="Title 1"/>
          <p:cNvSpPr txBox="1">
            <a:spLocks/>
          </p:cNvSpPr>
          <p:nvPr/>
        </p:nvSpPr>
        <p:spPr>
          <a:xfrm>
            <a:off x="152400" y="76200"/>
            <a:ext cx="88392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Joshua 5:  Men Circumcised</a:t>
            </a:r>
            <a:endParaRPr lang="en-US" sz="4400" spc="50" dirty="0">
              <a:ln w="11430"/>
              <a:solidFill>
                <a:schemeClr val="accent5"/>
              </a:solidFill>
              <a:effectLst>
                <a:outerShdw blurRad="76200" dist="50800" dir="5400000" algn="tl" rotWithShape="0">
                  <a:srgbClr val="000000">
                    <a:alpha val="65000"/>
                  </a:srgbClr>
                </a:outerShdw>
              </a:effectLst>
            </a:endParaRPr>
          </a:p>
        </p:txBody>
      </p:sp>
      <p:pic>
        <p:nvPicPr>
          <p:cNvPr id="10242" name="Picture 2" descr="C:\Users\Rae\Desktop\circumcision kni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143000"/>
            <a:ext cx="3333750" cy="250507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5550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19</a:t>
            </a:fld>
            <a:endParaRPr lang="en-US"/>
          </a:p>
        </p:txBody>
      </p:sp>
      <p:pic>
        <p:nvPicPr>
          <p:cNvPr id="4098" name="Picture 2" descr="C:\Users\Rae\Desktop\#4 of 7 josh 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7858126" cy="5638800"/>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52400" y="76200"/>
            <a:ext cx="88392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Joshua 5:  Men Circumcised</a:t>
            </a:r>
            <a:endParaRPr lang="en-US" sz="4400" spc="50" dirty="0">
              <a:ln w="11430"/>
              <a:solidFill>
                <a:schemeClr val="accent5"/>
              </a:solidFill>
              <a:effectLst>
                <a:outerShdw blurRad="76200" dist="50800" dir="5400000" algn="tl" rotWithShape="0">
                  <a:srgbClr val="000000">
                    <a:alpha val="65000"/>
                  </a:srgbClr>
                </a:outerShdw>
              </a:effectLst>
            </a:endParaRPr>
          </a:p>
        </p:txBody>
      </p:sp>
      <p:sp>
        <p:nvSpPr>
          <p:cNvPr id="5" name="Content Placeholder 2"/>
          <p:cNvSpPr txBox="1">
            <a:spLocks/>
          </p:cNvSpPr>
          <p:nvPr/>
        </p:nvSpPr>
        <p:spPr>
          <a:xfrm>
            <a:off x="5257800" y="1143000"/>
            <a:ext cx="3178885" cy="1524000"/>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en-US" sz="2800" b="1" spc="50" dirty="0" smtClean="0">
                <a:ln w="11430"/>
                <a:solidFill>
                  <a:schemeClr val="accent5">
                    <a:lumMod val="75000"/>
                  </a:schemeClr>
                </a:solidFill>
                <a:effectLst>
                  <a:outerShdw blurRad="76200" dist="50800" dir="5400000" algn="tl" rotWithShape="0">
                    <a:srgbClr val="000000">
                      <a:alpha val="65000"/>
                    </a:srgbClr>
                  </a:outerShdw>
                </a:effectLst>
              </a:rPr>
              <a:t>This event reaches to the day before Passover.</a:t>
            </a:r>
            <a:endParaRPr lang="en-US" sz="2800" b="1" spc="50" dirty="0">
              <a:ln w="11430"/>
              <a:solidFill>
                <a:schemeClr val="accent5">
                  <a:lumMod val="75000"/>
                </a:schemeClr>
              </a:solidFill>
              <a:effectLst>
                <a:outerShdw blurRad="76200" dist="50800" dir="5400000" algn="tl" rotWithShape="0">
                  <a:srgbClr val="000000">
                    <a:alpha val="65000"/>
                  </a:srgbClr>
                </a:outerShdw>
              </a:effectLst>
            </a:endParaRPr>
          </a:p>
        </p:txBody>
      </p:sp>
      <p:sp>
        <p:nvSpPr>
          <p:cNvPr id="6" name="TextBox 5"/>
          <p:cNvSpPr txBox="1"/>
          <p:nvPr/>
        </p:nvSpPr>
        <p:spPr>
          <a:xfrm>
            <a:off x="5334000" y="2667000"/>
            <a:ext cx="2819400" cy="449878"/>
          </a:xfrm>
          <a:prstGeom prst="frame">
            <a:avLst/>
          </a:prstGeom>
          <a:noFill/>
          <a:ln w="28575">
            <a:solidFill>
              <a:srgbClr val="8C4C64"/>
            </a:solidFill>
          </a:ln>
          <a:scene3d>
            <a:camera prst="orthographicFront"/>
            <a:lightRig rig="threePt" dir="t"/>
          </a:scene3d>
          <a:sp3d>
            <a:bevelT/>
          </a:sp3d>
        </p:spPr>
        <p:txBody>
          <a:bodyPr wrap="square" rtlCol="0">
            <a:spAutoFit/>
            <a:sp3d extrusionH="57150">
              <a:bevelT w="38100" h="38100"/>
            </a:sp3d>
          </a:bodyPr>
          <a:lstStyle/>
          <a:p>
            <a:pPr algn="ctr"/>
            <a:r>
              <a:rPr lang="en-US" sz="1600" dirty="0" smtClean="0">
                <a:solidFill>
                  <a:srgbClr val="8C4C64"/>
                </a:solidFill>
                <a:latin typeface="Arial Rounded MT Bold" pitchFamily="34" charset="0"/>
              </a:rPr>
              <a:t>3</a:t>
            </a:r>
            <a:r>
              <a:rPr lang="en-US" sz="1600" baseline="30000" dirty="0" smtClean="0">
                <a:solidFill>
                  <a:srgbClr val="8C4C64"/>
                </a:solidFill>
                <a:latin typeface="Arial Rounded MT Bold" pitchFamily="34" charset="0"/>
              </a:rPr>
              <a:t>rd</a:t>
            </a:r>
            <a:r>
              <a:rPr lang="en-US" sz="1600" dirty="0" smtClean="0">
                <a:solidFill>
                  <a:srgbClr val="8C4C64"/>
                </a:solidFill>
                <a:latin typeface="Arial Rounded MT Bold" pitchFamily="34" charset="0"/>
              </a:rPr>
              <a:t> set of “Counting to 3.”</a:t>
            </a:r>
            <a:endParaRPr lang="en-US" sz="1600" dirty="0">
              <a:solidFill>
                <a:srgbClr val="8C4C64"/>
              </a:solidFill>
              <a:latin typeface="Arial Rounded MT Bold" pitchFamily="34" charset="0"/>
            </a:endParaRPr>
          </a:p>
        </p:txBody>
      </p:sp>
    </p:spTree>
    <p:extLst>
      <p:ext uri="{BB962C8B-B14F-4D97-AF65-F5344CB8AC3E}">
        <p14:creationId xmlns:p14="http://schemas.microsoft.com/office/powerpoint/2010/main" val="42707496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1026" name="Picture 2" descr="D:\A. Astleford Jan 5 2016\Dawn Studies\6 - Joshua 5 Passover &amp; FF in Canaan\Art\joshua title.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8812" y="4465"/>
            <a:ext cx="9035188" cy="923330"/>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chemeClr val="accent3"/>
                </a:solidFill>
              </a:rPr>
              <a:t>The First Passover</a:t>
            </a:r>
            <a:r>
              <a:rPr lang="en-US" sz="5400" b="1" cap="none" spc="0" dirty="0" smtClean="0">
                <a:ln w="11430"/>
                <a:solidFill>
                  <a:srgbClr val="FF0000"/>
                </a:solidFill>
                <a:effectLst>
                  <a:outerShdw blurRad="50800" dist="39000" dir="5460000" algn="tl">
                    <a:srgbClr val="000000">
                      <a:alpha val="38000"/>
                    </a:srgbClr>
                  </a:outerShdw>
                </a:effectLst>
              </a:rPr>
              <a:t> </a:t>
            </a:r>
            <a:r>
              <a:rPr lang="en-US" sz="5400" b="1" dirty="0" smtClean="0">
                <a:ln/>
                <a:solidFill>
                  <a:schemeClr val="accent3"/>
                </a:solidFill>
              </a:rPr>
              <a:t>in Canaan</a:t>
            </a:r>
            <a:endParaRPr lang="en-US" sz="5400" b="1" cap="none" spc="0" dirty="0">
              <a:ln/>
              <a:solidFill>
                <a:schemeClr val="accent3"/>
              </a:solidFill>
              <a:effectLst/>
            </a:endParaRPr>
          </a:p>
        </p:txBody>
      </p:sp>
      <p:sp>
        <p:nvSpPr>
          <p:cNvPr id="5" name="Rectangle 4"/>
          <p:cNvSpPr/>
          <p:nvPr/>
        </p:nvSpPr>
        <p:spPr>
          <a:xfrm>
            <a:off x="466455" y="5934670"/>
            <a:ext cx="831990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chemeClr val="accent3"/>
                </a:solidFill>
              </a:rPr>
              <a:t>&amp; Observation of Firstfruits</a:t>
            </a:r>
            <a:endParaRPr lang="en-US" sz="5400" b="1" cap="none" spc="0" dirty="0">
              <a:ln/>
              <a:solidFill>
                <a:schemeClr val="accent3"/>
              </a:solidFill>
              <a:effectLst/>
            </a:endParaRPr>
          </a:p>
        </p:txBody>
      </p:sp>
      <p:sp>
        <p:nvSpPr>
          <p:cNvPr id="8" name="Rectangle 7"/>
          <p:cNvSpPr/>
          <p:nvPr/>
        </p:nvSpPr>
        <p:spPr>
          <a:xfrm>
            <a:off x="2357506" y="4876800"/>
            <a:ext cx="42082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chemeClr val="accent3">
                    <a:lumMod val="75000"/>
                  </a:schemeClr>
                </a:solidFill>
                <a:effectLst>
                  <a:outerShdw blurRad="76200" dist="50800" dir="5400000" algn="tl" rotWithShape="0">
                    <a:srgbClr val="000000">
                      <a:alpha val="65000"/>
                    </a:srgbClr>
                  </a:outerShdw>
                </a:effectLst>
              </a:rPr>
              <a:t>Chapters</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smtClean="0">
                <a:ln w="11430"/>
                <a:solidFill>
                  <a:schemeClr val="accent3">
                    <a:lumMod val="75000"/>
                  </a:schemeClr>
                </a:solidFill>
                <a:effectLst>
                  <a:outerShdw blurRad="76200" dist="50800" dir="5400000" algn="tl" rotWithShape="0">
                    <a:srgbClr val="000000">
                      <a:alpha val="65000"/>
                    </a:srgbClr>
                  </a:outerShdw>
                </a:effectLst>
              </a:rPr>
              <a:t>3 - 5</a:t>
            </a:r>
            <a:endParaRPr lang="en-US" sz="5400" b="1" cap="none" spc="50" dirty="0">
              <a:ln w="11430"/>
              <a:solidFill>
                <a:schemeClr val="accent3">
                  <a:lumMod val="75000"/>
                </a:schemeClr>
              </a:solidFill>
              <a:effectLst>
                <a:outerShdw blurRad="76200" dist="50800" dir="5400000" algn="tl" rotWithShape="0">
                  <a:srgbClr val="000000">
                    <a:alpha val="65000"/>
                  </a:srgbClr>
                </a:outerShdw>
              </a:effectLst>
            </a:endParaRPr>
          </a:p>
        </p:txBody>
      </p:sp>
      <p:sp>
        <p:nvSpPr>
          <p:cNvPr id="9" name="Slide Number Placeholder 8"/>
          <p:cNvSpPr>
            <a:spLocks noGrp="1"/>
          </p:cNvSpPr>
          <p:nvPr>
            <p:ph type="sldNum" sz="quarter" idx="12"/>
          </p:nvPr>
        </p:nvSpPr>
        <p:spPr/>
        <p:txBody>
          <a:bodyPr/>
          <a:lstStyle/>
          <a:p>
            <a:fld id="{5C014052-953B-4273-8F47-BF25327D5B24}" type="slidenum">
              <a:rPr lang="en-US" smtClean="0"/>
              <a:t>2</a:t>
            </a:fld>
            <a:endParaRPr lang="en-US" dirty="0"/>
          </a:p>
        </p:txBody>
      </p:sp>
    </p:spTree>
    <p:extLst>
      <p:ext uri="{BB962C8B-B14F-4D97-AF65-F5344CB8AC3E}">
        <p14:creationId xmlns:p14="http://schemas.microsoft.com/office/powerpoint/2010/main" val="35306600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92875"/>
            <a:ext cx="1828800" cy="365125"/>
          </a:xfrm>
        </p:spPr>
        <p:txBody>
          <a:bodyPr/>
          <a:lstStyle/>
          <a:p>
            <a:fld id="{5C014052-953B-4273-8F47-BF25327D5B24}" type="slidenum">
              <a:rPr lang="en-US" smtClean="0"/>
              <a:t>20</a:t>
            </a:fld>
            <a:endParaRPr lang="en-US" dirty="0"/>
          </a:p>
        </p:txBody>
      </p:sp>
      <p:sp>
        <p:nvSpPr>
          <p:cNvPr id="5" name="Title 1"/>
          <p:cNvSpPr txBox="1">
            <a:spLocks/>
          </p:cNvSpPr>
          <p:nvPr/>
        </p:nvSpPr>
        <p:spPr>
          <a:xfrm>
            <a:off x="-76200" y="0"/>
            <a:ext cx="9220200" cy="6781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50" dirty="0" smtClean="0">
                <a:ln w="11430"/>
                <a:solidFill>
                  <a:srgbClr val="8C4C64"/>
                </a:solidFill>
                <a:effectLst>
                  <a:outerShdw blurRad="76200" dist="50800" dir="5400000" algn="tl" rotWithShape="0">
                    <a:srgbClr val="000000">
                      <a:alpha val="65000"/>
                    </a:srgbClr>
                  </a:outerShdw>
                </a:effectLst>
              </a:rPr>
              <a:t>#2:  Joshua Will Confirm:</a:t>
            </a:r>
          </a:p>
          <a:p>
            <a:pPr marL="571500" indent="-571500">
              <a:buFont typeface="Arial" pitchFamily="34" charset="0"/>
              <a:buChar char="•"/>
            </a:pPr>
            <a:r>
              <a:rPr lang="en-US" sz="4000" spc="50" dirty="0" smtClean="0">
                <a:ln w="11430"/>
                <a:solidFill>
                  <a:srgbClr val="8C4C64"/>
                </a:solidFill>
                <a:effectLst>
                  <a:outerShdw blurRad="76200" dist="50800" dir="5400000" algn="tl" rotWithShape="0">
                    <a:srgbClr val="000000">
                      <a:alpha val="65000"/>
                    </a:srgbClr>
                  </a:outerShdw>
                </a:effectLst>
              </a:rPr>
              <a:t> </a:t>
            </a:r>
            <a:r>
              <a:rPr lang="en-US" sz="3200" spc="50" dirty="0" smtClean="0">
                <a:ln w="11430"/>
                <a:solidFill>
                  <a:srgbClr val="8C4C64"/>
                </a:solidFill>
                <a:effectLst>
                  <a:outerShdw blurRad="76200" dist="50800" dir="5400000" algn="tl" rotWithShape="0">
                    <a:srgbClr val="000000">
                      <a:alpha val="65000"/>
                    </a:srgbClr>
                  </a:outerShdw>
                </a:effectLst>
              </a:rPr>
              <a:t>Abib 11 was the 4</a:t>
            </a:r>
            <a:r>
              <a:rPr lang="en-US" sz="3200" spc="50" baseline="30000" dirty="0" smtClean="0">
                <a:ln w="11430"/>
                <a:solidFill>
                  <a:srgbClr val="8C4C64"/>
                </a:solidFill>
                <a:effectLst>
                  <a:outerShdw blurRad="76200" dist="50800" dir="5400000" algn="tl" rotWithShape="0">
                    <a:srgbClr val="000000">
                      <a:alpha val="65000"/>
                    </a:srgbClr>
                  </a:outerShdw>
                </a:effectLst>
              </a:rPr>
              <a:t>th</a:t>
            </a:r>
            <a:r>
              <a:rPr lang="en-US" sz="3200" spc="50" dirty="0" smtClean="0">
                <a:ln w="11430"/>
                <a:solidFill>
                  <a:srgbClr val="8C4C64"/>
                </a:solidFill>
                <a:effectLst>
                  <a:outerShdw blurRad="76200" dist="50800" dir="5400000" algn="tl" rotWithShape="0">
                    <a:srgbClr val="000000">
                      <a:alpha val="65000"/>
                    </a:srgbClr>
                  </a:outerShdw>
                </a:effectLst>
              </a:rPr>
              <a:t> cycle of the week [Wed.] (when the circumcising began).</a:t>
            </a:r>
            <a:endParaRPr lang="en-US" sz="2400" spc="50" dirty="0" smtClean="0">
              <a:ln w="11430"/>
              <a:solidFill>
                <a:srgbClr val="8C4C64"/>
              </a:solidFill>
              <a:effectLst>
                <a:outerShdw blurRad="76200" dist="50800" dir="5400000" algn="tl" rotWithShape="0">
                  <a:srgbClr val="000000">
                    <a:alpha val="65000"/>
                  </a:srgbClr>
                </a:outerShdw>
              </a:effectLst>
            </a:endParaRPr>
          </a:p>
          <a:p>
            <a:r>
              <a:rPr lang="en-US" sz="3200" spc="50" dirty="0" smtClean="0">
                <a:ln w="11430"/>
                <a:solidFill>
                  <a:srgbClr val="8C4C64"/>
                </a:solidFill>
                <a:effectLst>
                  <a:outerShdw blurRad="76200" dist="50800" dir="5400000" algn="tl" rotWithShape="0">
                    <a:srgbClr val="000000">
                      <a:alpha val="65000"/>
                    </a:srgbClr>
                  </a:outerShdw>
                </a:effectLst>
              </a:rPr>
              <a:t/>
            </a:r>
            <a:br>
              <a:rPr lang="en-US" sz="3200" spc="50" dirty="0" smtClean="0">
                <a:ln w="11430"/>
                <a:solidFill>
                  <a:srgbClr val="8C4C64"/>
                </a:solidFill>
                <a:effectLst>
                  <a:outerShdw blurRad="76200" dist="50800" dir="5400000" algn="tl" rotWithShape="0">
                    <a:srgbClr val="000000">
                      <a:alpha val="65000"/>
                    </a:srgbClr>
                  </a:outerShdw>
                </a:effectLst>
              </a:rPr>
            </a:br>
            <a:endParaRPr lang="en-US" sz="3200" spc="50" dirty="0" smtClean="0">
              <a:ln w="11430"/>
              <a:solidFill>
                <a:srgbClr val="8C4C64"/>
              </a:solidFill>
              <a:effectLst>
                <a:outerShdw blurRad="76200" dist="50800" dir="5400000" algn="tl" rotWithShape="0">
                  <a:srgbClr val="000000">
                    <a:alpha val="65000"/>
                  </a:srgbClr>
                </a:outerShdw>
              </a:effectLst>
            </a:endParaRPr>
          </a:p>
          <a:p>
            <a:endParaRPr lang="en-US" sz="3200" spc="50" dirty="0" smtClean="0">
              <a:ln w="11430"/>
              <a:solidFill>
                <a:srgbClr val="8C4C64"/>
              </a:solidFill>
              <a:effectLst>
                <a:outerShdw blurRad="76200" dist="50800" dir="5400000" algn="tl" rotWithShape="0">
                  <a:srgbClr val="000000">
                    <a:alpha val="65000"/>
                  </a:srgbClr>
                </a:outerShdw>
              </a:effectLst>
            </a:endParaRPr>
          </a:p>
          <a:p>
            <a:r>
              <a:rPr lang="en-US" sz="4000" dirty="0" smtClean="0">
                <a:ln w="10541" cmpd="sng">
                  <a:solidFill>
                    <a:schemeClr val="accent1">
                      <a:shade val="88000"/>
                      <a:satMod val="110000"/>
                    </a:schemeClr>
                  </a:solidFill>
                  <a:prstDash val="solid"/>
                </a:ln>
                <a:solidFill>
                  <a:srgbClr val="FF0000"/>
                </a:solidFill>
              </a:rPr>
              <a:t>#2a:  Enoch Calendar Claims:</a:t>
            </a:r>
          </a:p>
          <a:p>
            <a:pPr marL="571500" indent="-571500">
              <a:buFont typeface="Arial" pitchFamily="34" charset="0"/>
              <a:buChar char="•"/>
            </a:pPr>
            <a:r>
              <a:rPr lang="en-US" sz="2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Abib 1 is always placed on the 4</a:t>
            </a:r>
            <a:r>
              <a:rPr lang="en-US" sz="280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2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cycle [Wed.]</a:t>
            </a:r>
          </a:p>
          <a:p>
            <a:pPr marL="571500" indent="-571500">
              <a:buFont typeface="Arial" pitchFamily="34" charset="0"/>
              <a:buChar char="•"/>
            </a:pPr>
            <a:r>
              <a:rPr lang="en-US" sz="2800" dirty="0" smtClean="0">
                <a:ln w="1905"/>
                <a:solidFill>
                  <a:schemeClr val="accent1">
                    <a:lumMod val="75000"/>
                  </a:schemeClr>
                </a:solidFill>
                <a:effectLst>
                  <a:innerShdw blurRad="69850" dist="43180" dir="5400000">
                    <a:srgbClr val="000000">
                      <a:alpha val="65000"/>
                    </a:srgbClr>
                  </a:innerShdw>
                </a:effectLst>
              </a:rPr>
              <a:t>On Enoch’s calendar, the 11</a:t>
            </a:r>
            <a:r>
              <a:rPr lang="en-US" sz="2800" baseline="30000" dirty="0" smtClean="0">
                <a:ln w="1905"/>
                <a:solidFill>
                  <a:schemeClr val="accent1">
                    <a:lumMod val="75000"/>
                  </a:schemeClr>
                </a:solidFill>
                <a:effectLst>
                  <a:innerShdw blurRad="69850" dist="43180" dir="5400000">
                    <a:srgbClr val="000000">
                      <a:alpha val="65000"/>
                    </a:srgbClr>
                  </a:innerShdw>
                </a:effectLst>
              </a:rPr>
              <a:t>th</a:t>
            </a:r>
            <a:r>
              <a:rPr lang="en-US" sz="2800" dirty="0" smtClean="0">
                <a:ln w="1905"/>
                <a:solidFill>
                  <a:schemeClr val="accent1">
                    <a:lumMod val="75000"/>
                  </a:schemeClr>
                </a:solidFill>
                <a:effectLst>
                  <a:innerShdw blurRad="69850" dist="43180" dir="5400000">
                    <a:srgbClr val="000000">
                      <a:alpha val="65000"/>
                    </a:srgbClr>
                  </a:innerShdw>
                </a:effectLst>
              </a:rPr>
              <a:t> day of Abib</a:t>
            </a:r>
            <a:br>
              <a:rPr lang="en-US" sz="2800" dirty="0" smtClean="0">
                <a:ln w="1905"/>
                <a:solidFill>
                  <a:schemeClr val="accent1">
                    <a:lumMod val="75000"/>
                  </a:schemeClr>
                </a:solidFill>
                <a:effectLst>
                  <a:innerShdw blurRad="69850" dist="43180" dir="5400000">
                    <a:srgbClr val="000000">
                      <a:alpha val="65000"/>
                    </a:srgbClr>
                  </a:innerShdw>
                </a:effectLst>
              </a:rPr>
            </a:br>
            <a:r>
              <a:rPr lang="en-US" sz="2800" dirty="0" smtClean="0">
                <a:ln w="1905"/>
                <a:solidFill>
                  <a:schemeClr val="accent1">
                    <a:lumMod val="75000"/>
                  </a:schemeClr>
                </a:solidFill>
                <a:effectLst>
                  <a:innerShdw blurRad="69850" dist="43180" dir="5400000">
                    <a:srgbClr val="000000">
                      <a:alpha val="65000"/>
                    </a:srgbClr>
                  </a:innerShdw>
                </a:effectLst>
              </a:rPr>
              <a:t>always claims a weekly Sabbath.</a:t>
            </a:r>
          </a:p>
          <a:p>
            <a:pPr marL="571500" indent="-571500">
              <a:buFont typeface="Arial" pitchFamily="34" charset="0"/>
              <a:buChar char="•"/>
            </a:pPr>
            <a:r>
              <a:rPr lang="en-US" sz="2800" dirty="0" smtClean="0">
                <a:ln w="1905"/>
                <a:solidFill>
                  <a:srgbClr val="FF0000"/>
                </a:solidFill>
                <a:effectLst>
                  <a:innerShdw blurRad="69850" dist="43180" dir="5400000">
                    <a:srgbClr val="000000">
                      <a:alpha val="65000"/>
                    </a:srgbClr>
                  </a:innerShdw>
                </a:effectLst>
              </a:rPr>
              <a:t>Joshua will not agree with Enoch’s reckoning.</a:t>
            </a:r>
          </a:p>
        </p:txBody>
      </p:sp>
      <p:graphicFrame>
        <p:nvGraphicFramePr>
          <p:cNvPr id="3" name="Table 2"/>
          <p:cNvGraphicFramePr>
            <a:graphicFrameLocks noGrp="1"/>
          </p:cNvGraphicFramePr>
          <p:nvPr>
            <p:extLst>
              <p:ext uri="{D42A27DB-BD31-4B8C-83A1-F6EECF244321}">
                <p14:modId xmlns:p14="http://schemas.microsoft.com/office/powerpoint/2010/main" val="1543633880"/>
              </p:ext>
            </p:extLst>
          </p:nvPr>
        </p:nvGraphicFramePr>
        <p:xfrm>
          <a:off x="533400" y="1905000"/>
          <a:ext cx="8229599" cy="1190719"/>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72380">
                <a:tc>
                  <a:txBody>
                    <a:bodyPr/>
                    <a:lstStyle/>
                    <a:p>
                      <a:pPr algn="ctr"/>
                      <a:r>
                        <a:rPr lang="en-US" sz="2000" b="1" dirty="0" smtClean="0"/>
                        <a:t>Abib 1</a:t>
                      </a:r>
                      <a:endParaRPr lang="en-US" sz="2000" b="1"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w="77470" h="12700" prst="softRound"/>
                      <a:lightRig rig="flood" dir="t"/>
                    </a:cell3D>
                    <a:solidFill>
                      <a:srgbClr val="92D050"/>
                    </a:solidFill>
                  </a:tcPr>
                </a:tc>
                <a:tc>
                  <a:txBody>
                    <a:bodyPr/>
                    <a:lstStyle/>
                    <a:p>
                      <a:pPr algn="ctr"/>
                      <a:r>
                        <a:rPr lang="en-US" sz="1400" dirty="0" smtClean="0"/>
                        <a:t>2</a:t>
                      </a:r>
                      <a:endParaRPr lang="en-US" sz="1400" dirty="0"/>
                    </a:p>
                  </a:txBody>
                  <a:tcPr>
                    <a:lnL w="12700" cmpd="sng">
                      <a:noFill/>
                    </a:lnL>
                    <a:cell3D prstMaterial="dkEdge">
                      <a:bevel w="77470" h="12700" prst="softRound"/>
                      <a:lightRig rig="flood" dir="t"/>
                    </a:cell3D>
                  </a:tcPr>
                </a:tc>
                <a:tc>
                  <a:txBody>
                    <a:bodyPr/>
                    <a:lstStyle/>
                    <a:p>
                      <a:pPr algn="ctr"/>
                      <a:r>
                        <a:rPr lang="en-US" sz="1400" dirty="0" smtClean="0"/>
                        <a:t>3</a:t>
                      </a:r>
                      <a:endParaRPr lang="en-US" sz="1400" dirty="0"/>
                    </a:p>
                  </a:txBody>
                  <a:tcPr>
                    <a:cell3D prstMaterial="dkEdge">
                      <a:bevel w="77470" h="12700" prst="softRound"/>
                      <a:lightRig rig="flood" dir="t"/>
                    </a:cell3D>
                  </a:tcPr>
                </a:tc>
                <a:tc>
                  <a:txBody>
                    <a:bodyPr/>
                    <a:lstStyle/>
                    <a:p>
                      <a:pPr algn="ctr"/>
                      <a:r>
                        <a:rPr lang="en-US" sz="1400" dirty="0" smtClean="0"/>
                        <a:t>4</a:t>
                      </a:r>
                      <a:endParaRPr lang="en-US" sz="1400" dirty="0"/>
                    </a:p>
                  </a:txBody>
                  <a:tcPr>
                    <a:cell3D prstMaterial="dkEdge">
                      <a:bevel w="77470" h="12700" prst="softRound"/>
                      <a:lightRig rig="flood" dir="t"/>
                    </a:cell3D>
                  </a:tcPr>
                </a:tc>
                <a:tc>
                  <a:txBody>
                    <a:bodyPr/>
                    <a:lstStyle/>
                    <a:p>
                      <a:pPr algn="ctr"/>
                      <a:r>
                        <a:rPr lang="en-US" sz="1400" dirty="0" smtClean="0"/>
                        <a:t>5</a:t>
                      </a:r>
                      <a:endParaRPr lang="en-US" sz="1400" dirty="0"/>
                    </a:p>
                  </a:txBody>
                  <a:tcPr>
                    <a:cell3D prstMaterial="dkEdge">
                      <a:bevel w="77470" h="12700" prst="softRound"/>
                      <a:lightRig rig="flood" dir="t"/>
                    </a:cell3D>
                  </a:tcPr>
                </a:tc>
                <a:tc>
                  <a:txBody>
                    <a:bodyPr/>
                    <a:lstStyle/>
                    <a:p>
                      <a:pPr algn="ctr"/>
                      <a:r>
                        <a:rPr lang="en-US" sz="1400" dirty="0" smtClean="0"/>
                        <a:t>6</a:t>
                      </a:r>
                      <a:endParaRPr lang="en-US" sz="1400" dirty="0"/>
                    </a:p>
                  </a:txBody>
                  <a:tcPr>
                    <a:cell3D prstMaterial="dkEdge">
                      <a:bevel w="77470" h="12700" prst="softRound"/>
                      <a:lightRig rig="flood" dir="t"/>
                    </a:cell3D>
                  </a:tcPr>
                </a:tc>
                <a:tc>
                  <a:txBody>
                    <a:bodyPr/>
                    <a:lstStyle/>
                    <a:p>
                      <a:pPr algn="ctr"/>
                      <a:r>
                        <a:rPr lang="en-US" sz="1400" dirty="0" smtClean="0"/>
                        <a:t>7</a:t>
                      </a:r>
                      <a:endParaRPr lang="en-US" sz="1400" dirty="0"/>
                    </a:p>
                  </a:txBody>
                  <a:tcPr>
                    <a:cell3D prstMaterial="dkEdge">
                      <a:bevel w="77470" h="12700" prst="softRound"/>
                      <a:lightRig rig="flood" dir="t"/>
                    </a:cell3D>
                  </a:tcPr>
                </a:tc>
              </a:tr>
              <a:tr h="372380">
                <a:tc>
                  <a:txBody>
                    <a:bodyPr/>
                    <a:lstStyle/>
                    <a:p>
                      <a:pPr algn="ctr"/>
                      <a:r>
                        <a:rPr lang="en-US" sz="1400" dirty="0" smtClean="0"/>
                        <a:t>8</a:t>
                      </a:r>
                      <a:endParaRPr lang="en-US" sz="1400" dirty="0"/>
                    </a:p>
                  </a:txBody>
                  <a:tcPr>
                    <a:lnT w="12700" cmpd="sng">
                      <a:noFill/>
                    </a:lnT>
                    <a:cell3D prstMaterial="dkEdge">
                      <a:bevel w="77470" h="12700" prst="softRound"/>
                      <a:lightRig rig="flood" dir="t"/>
                    </a:cell3D>
                  </a:tcPr>
                </a:tc>
                <a:tc>
                  <a:txBody>
                    <a:bodyPr/>
                    <a:lstStyle/>
                    <a:p>
                      <a:pPr algn="ctr"/>
                      <a:r>
                        <a:rPr lang="en-US" sz="1400" dirty="0" smtClean="0"/>
                        <a:t>9</a:t>
                      </a:r>
                      <a:endParaRPr lang="en-US" sz="1400" dirty="0"/>
                    </a:p>
                  </a:txBody>
                  <a:tcPr>
                    <a:cell3D prstMaterial="dkEdge">
                      <a:bevel w="77470" h="12700" prst="softRound"/>
                      <a:lightRig rig="flood" dir="t"/>
                    </a:cell3D>
                  </a:tcPr>
                </a:tc>
                <a:tc>
                  <a:txBody>
                    <a:bodyPr/>
                    <a:lstStyle/>
                    <a:p>
                      <a:pPr algn="ctr"/>
                      <a:r>
                        <a:rPr lang="en-US" sz="1400" dirty="0" smtClean="0"/>
                        <a:t>10</a:t>
                      </a:r>
                      <a:endParaRPr lang="en-US" sz="1400" dirty="0"/>
                    </a:p>
                  </a:txBody>
                  <a:tcPr>
                    <a:cell3D prstMaterial="dkEdge">
                      <a:bevel w="77470" h="12700" prst="softRound"/>
                      <a:lightRig rig="flood" dir="t"/>
                    </a:cell3D>
                  </a:tcPr>
                </a:tc>
                <a:tc>
                  <a:txBody>
                    <a:bodyPr/>
                    <a:lstStyle/>
                    <a:p>
                      <a:pPr algn="ctr"/>
                      <a:r>
                        <a:rPr lang="en-US" sz="2000" b="1" dirty="0" smtClean="0"/>
                        <a:t>11</a:t>
                      </a:r>
                      <a:endParaRPr lang="en-US" sz="1400" b="1" dirty="0"/>
                    </a:p>
                  </a:txBody>
                  <a:tcPr>
                    <a:cell3D prstMaterial="dkEdge">
                      <a:bevel w="77470" h="12700" prst="softRound"/>
                      <a:lightRig rig="flood" dir="t"/>
                    </a:cell3D>
                    <a:solidFill>
                      <a:srgbClr val="FF0000"/>
                    </a:solidFill>
                  </a:tcPr>
                </a:tc>
                <a:tc>
                  <a:txBody>
                    <a:bodyPr/>
                    <a:lstStyle/>
                    <a:p>
                      <a:pPr algn="ctr"/>
                      <a:r>
                        <a:rPr lang="en-US" sz="1400" dirty="0" smtClean="0"/>
                        <a:t>12</a:t>
                      </a:r>
                      <a:endParaRPr lang="en-US" sz="1400" dirty="0"/>
                    </a:p>
                  </a:txBody>
                  <a:tcPr>
                    <a:cell3D prstMaterial="dkEdge">
                      <a:bevel w="77470" h="12700" prst="softRound"/>
                      <a:lightRig rig="flood" dir="t"/>
                    </a:cell3D>
                  </a:tcPr>
                </a:tc>
                <a:tc>
                  <a:txBody>
                    <a:bodyPr/>
                    <a:lstStyle/>
                    <a:p>
                      <a:pPr algn="ctr"/>
                      <a:r>
                        <a:rPr lang="en-US" sz="1400" dirty="0" smtClean="0"/>
                        <a:t>13</a:t>
                      </a:r>
                      <a:endParaRPr lang="en-US" sz="1400" dirty="0"/>
                    </a:p>
                  </a:txBody>
                  <a:tcPr>
                    <a:cell3D prstMaterial="dkEdge">
                      <a:bevel w="77470" h="12700" prst="softRound"/>
                      <a:lightRig rig="flood" dir="t"/>
                    </a:cell3D>
                  </a:tcPr>
                </a:tc>
                <a:tc>
                  <a:txBody>
                    <a:bodyPr/>
                    <a:lstStyle/>
                    <a:p>
                      <a:pPr algn="ctr"/>
                      <a:r>
                        <a:rPr lang="en-US" sz="2000" b="1" dirty="0" smtClean="0"/>
                        <a:t>14</a:t>
                      </a:r>
                      <a:endParaRPr lang="en-US" sz="1400" b="1" dirty="0"/>
                    </a:p>
                  </a:txBody>
                  <a:tcPr>
                    <a:cell3D prstMaterial="dkEdge">
                      <a:bevel w="77470" h="12700" prst="softRound"/>
                      <a:lightRig rig="flood" dir="t"/>
                    </a:cell3D>
                    <a:solidFill>
                      <a:srgbClr val="66CCFF"/>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931997378"/>
              </p:ext>
            </p:extLst>
          </p:nvPr>
        </p:nvGraphicFramePr>
        <p:xfrm>
          <a:off x="533401" y="5562600"/>
          <a:ext cx="8229599" cy="1127760"/>
        </p:xfrm>
        <a:graphic>
          <a:graphicData uri="http://schemas.openxmlformats.org/drawingml/2006/table">
            <a:tbl>
              <a:tblPr firstRow="1" bandRow="1">
                <a:tableStyleId>{21E4AEA4-8DFA-4A89-87EB-49C32662AFE0}</a:tableStyleId>
              </a:tblPr>
              <a:tblGrid>
                <a:gridCol w="1175657"/>
                <a:gridCol w="1175657"/>
                <a:gridCol w="1175657"/>
                <a:gridCol w="1175657"/>
                <a:gridCol w="1175657"/>
                <a:gridCol w="1175657"/>
                <a:gridCol w="1175657"/>
              </a:tblGrid>
              <a:tr h="330200">
                <a:tc>
                  <a:txBody>
                    <a:bodyPr/>
                    <a:lstStyle/>
                    <a:p>
                      <a:pPr algn="ctr"/>
                      <a:r>
                        <a:rPr lang="en-US" sz="1600" dirty="0" smtClean="0"/>
                        <a:t>1</a:t>
                      </a:r>
                      <a:r>
                        <a:rPr lang="en-US" sz="1600" baseline="30000" dirty="0" smtClean="0"/>
                        <a:t>st</a:t>
                      </a:r>
                      <a:r>
                        <a:rPr lang="en-US" sz="1600" dirty="0" smtClean="0"/>
                        <a:t> (Sun)</a:t>
                      </a:r>
                      <a:endParaRPr lang="en-US" sz="1600" dirty="0"/>
                    </a:p>
                  </a:txBody>
                  <a:tcPr>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30200">
                <a:tc>
                  <a:txBody>
                    <a:bodyPr/>
                    <a:lstStyle/>
                    <a:p>
                      <a:pPr algn="ctr"/>
                      <a:endParaRPr lang="en-US" sz="1400" dirty="0"/>
                    </a:p>
                  </a:txBody>
                  <a:tcPr>
                    <a:cell3D prstMaterial="dkEdge">
                      <a:bevel w="77470" h="12700" prst="softRound"/>
                      <a:lightRig rig="flood" dir="t"/>
                    </a:cell3D>
                  </a:tcPr>
                </a:tc>
                <a:tc>
                  <a:txBody>
                    <a:bodyPr/>
                    <a:lstStyle/>
                    <a:p>
                      <a:pPr algn="ctr"/>
                      <a:endParaRPr lang="en-US" sz="1400" dirty="0"/>
                    </a:p>
                  </a:txBody>
                  <a:tcPr>
                    <a:cell3D prstMaterial="dkEdge">
                      <a:bevel w="77470" h="12700" prst="softRound"/>
                      <a:lightRig rig="flood" dir="t"/>
                    </a:cell3D>
                  </a:tcPr>
                </a:tc>
                <a:tc>
                  <a:txBody>
                    <a:bodyPr/>
                    <a:lstStyle/>
                    <a:p>
                      <a:pPr algn="ctr"/>
                      <a:endParaRPr lang="en-US" sz="1400" dirty="0"/>
                    </a:p>
                  </a:txBody>
                  <a:tcPr>
                    <a:cell3D prstMaterial="dkEdge">
                      <a:bevel w="77470" h="12700" prst="softRound"/>
                      <a:lightRig rig="flood" dir="t"/>
                    </a:cell3D>
                  </a:tcPr>
                </a:tc>
                <a:tc>
                  <a:txBody>
                    <a:bodyPr/>
                    <a:lstStyle/>
                    <a:p>
                      <a:pPr algn="ctr"/>
                      <a:r>
                        <a:rPr lang="en-US" sz="2000" b="1" dirty="0" smtClean="0"/>
                        <a:t>Abib 1</a:t>
                      </a:r>
                      <a:endParaRPr lang="en-US" sz="2000" b="1" dirty="0"/>
                    </a:p>
                  </a:txBody>
                  <a:tcPr>
                    <a:cell3D prstMaterial="dkEdge">
                      <a:bevel w="77470" h="12700" prst="softRound"/>
                      <a:lightRig rig="flood" dir="t"/>
                    </a:cell3D>
                    <a:solidFill>
                      <a:srgbClr val="92D050"/>
                    </a:solidFill>
                  </a:tcPr>
                </a:tc>
                <a:tc>
                  <a:txBody>
                    <a:bodyPr/>
                    <a:lstStyle/>
                    <a:p>
                      <a:pPr algn="ctr"/>
                      <a:r>
                        <a:rPr lang="en-US" sz="1400" dirty="0" smtClean="0"/>
                        <a:t>2</a:t>
                      </a:r>
                      <a:endParaRPr lang="en-US" sz="1400" dirty="0"/>
                    </a:p>
                  </a:txBody>
                  <a:tcPr>
                    <a:cell3D prstMaterial="dkEdge">
                      <a:bevel w="77470" h="12700" prst="softRound"/>
                      <a:lightRig rig="flood" dir="t"/>
                    </a:cell3D>
                  </a:tcPr>
                </a:tc>
                <a:tc>
                  <a:txBody>
                    <a:bodyPr/>
                    <a:lstStyle/>
                    <a:p>
                      <a:pPr algn="ctr"/>
                      <a:r>
                        <a:rPr lang="en-US" sz="1400" dirty="0" smtClean="0"/>
                        <a:t>3</a:t>
                      </a:r>
                      <a:endParaRPr lang="en-US" sz="1400" dirty="0"/>
                    </a:p>
                  </a:txBody>
                  <a:tcPr>
                    <a:cell3D prstMaterial="dkEdge">
                      <a:bevel w="77470" h="12700" prst="softRound"/>
                      <a:lightRig rig="flood" dir="t"/>
                    </a:cell3D>
                  </a:tcPr>
                </a:tc>
                <a:tc>
                  <a:txBody>
                    <a:bodyPr/>
                    <a:lstStyle/>
                    <a:p>
                      <a:pPr algn="ctr"/>
                      <a:r>
                        <a:rPr lang="en-US" sz="1400" dirty="0" smtClean="0"/>
                        <a:t>4</a:t>
                      </a:r>
                      <a:endParaRPr lang="en-US" sz="1400" dirty="0"/>
                    </a:p>
                  </a:txBody>
                  <a:tcPr>
                    <a:cell3D prstMaterial="dkEdge">
                      <a:bevel w="77470" h="12700" prst="softRound"/>
                      <a:lightRig rig="flood" dir="t"/>
                    </a:cell3D>
                  </a:tcPr>
                </a:tc>
              </a:tr>
              <a:tr h="330200">
                <a:tc>
                  <a:txBody>
                    <a:bodyPr/>
                    <a:lstStyle/>
                    <a:p>
                      <a:pPr algn="ctr"/>
                      <a:r>
                        <a:rPr lang="en-US" sz="1400" dirty="0" smtClean="0"/>
                        <a:t>5</a:t>
                      </a:r>
                      <a:endParaRPr lang="en-US" sz="1400" dirty="0"/>
                    </a:p>
                  </a:txBody>
                  <a:tcPr>
                    <a:cell3D prstMaterial="dkEdge">
                      <a:bevel w="77470" h="12700" prst="softRound"/>
                      <a:lightRig rig="flood" dir="t"/>
                    </a:cell3D>
                  </a:tcPr>
                </a:tc>
                <a:tc>
                  <a:txBody>
                    <a:bodyPr/>
                    <a:lstStyle/>
                    <a:p>
                      <a:pPr algn="ctr"/>
                      <a:r>
                        <a:rPr lang="en-US" sz="1400" dirty="0" smtClean="0"/>
                        <a:t>6</a:t>
                      </a:r>
                      <a:endParaRPr lang="en-US" sz="1400" dirty="0"/>
                    </a:p>
                  </a:txBody>
                  <a:tcPr>
                    <a:cell3D prstMaterial="dkEdge">
                      <a:bevel w="77470" h="12700" prst="softRound"/>
                      <a:lightRig rig="flood" dir="t"/>
                    </a:cell3D>
                  </a:tcPr>
                </a:tc>
                <a:tc>
                  <a:txBody>
                    <a:bodyPr/>
                    <a:lstStyle/>
                    <a:p>
                      <a:pPr algn="ctr"/>
                      <a:r>
                        <a:rPr lang="en-US" sz="1400" dirty="0" smtClean="0"/>
                        <a:t>7</a:t>
                      </a:r>
                      <a:endParaRPr lang="en-US" sz="1400" dirty="0"/>
                    </a:p>
                  </a:txBody>
                  <a:tcPr>
                    <a:cell3D prstMaterial="dkEdge">
                      <a:bevel w="77470" h="12700" prst="softRound"/>
                      <a:lightRig rig="flood" dir="t"/>
                    </a:cell3D>
                  </a:tcPr>
                </a:tc>
                <a:tc>
                  <a:txBody>
                    <a:bodyPr/>
                    <a:lstStyle/>
                    <a:p>
                      <a:pPr algn="ctr"/>
                      <a:r>
                        <a:rPr lang="en-US" sz="1400" dirty="0" smtClean="0"/>
                        <a:t>8</a:t>
                      </a:r>
                      <a:endParaRPr lang="en-US" sz="1400" dirty="0"/>
                    </a:p>
                  </a:txBody>
                  <a:tcPr>
                    <a:cell3D prstMaterial="dkEdge">
                      <a:bevel w="77470" h="12700" prst="softRound"/>
                      <a:lightRig rig="flood" dir="t"/>
                    </a:cell3D>
                  </a:tcPr>
                </a:tc>
                <a:tc>
                  <a:txBody>
                    <a:bodyPr/>
                    <a:lstStyle/>
                    <a:p>
                      <a:pPr algn="ctr"/>
                      <a:r>
                        <a:rPr lang="en-US" sz="1400" dirty="0" smtClean="0"/>
                        <a:t>9</a:t>
                      </a:r>
                      <a:endParaRPr lang="en-US" sz="1400" dirty="0"/>
                    </a:p>
                  </a:txBody>
                  <a:tcPr>
                    <a:cell3D prstMaterial="dkEdge">
                      <a:bevel w="77470" h="12700" prst="softRound"/>
                      <a:lightRig rig="flood" dir="t"/>
                    </a:cell3D>
                  </a:tcPr>
                </a:tc>
                <a:tc>
                  <a:txBody>
                    <a:bodyPr/>
                    <a:lstStyle/>
                    <a:p>
                      <a:pPr algn="ctr"/>
                      <a:r>
                        <a:rPr lang="en-US" sz="1400" dirty="0" smtClean="0"/>
                        <a:t>10</a:t>
                      </a:r>
                      <a:endParaRPr lang="en-US" sz="1400" dirty="0"/>
                    </a:p>
                  </a:txBody>
                  <a:tcPr>
                    <a:cell3D prstMaterial="dkEdge">
                      <a:bevel w="77470" h="12700" prst="softRound"/>
                      <a:lightRig rig="flood" dir="t"/>
                    </a:cell3D>
                  </a:tcPr>
                </a:tc>
                <a:tc>
                  <a:txBody>
                    <a:bodyPr/>
                    <a:lstStyle/>
                    <a:p>
                      <a:pPr algn="ctr"/>
                      <a:r>
                        <a:rPr lang="en-US" sz="2000" b="1" dirty="0" smtClean="0"/>
                        <a:t>11</a:t>
                      </a:r>
                      <a:endParaRPr lang="en-US" sz="1400" b="1" dirty="0"/>
                    </a:p>
                  </a:txBody>
                  <a:tcPr>
                    <a:cell3D prstMaterial="dkEdge">
                      <a:bevel w="77470" h="12700" prst="softRound"/>
                      <a:lightRig rig="flood" dir="t"/>
                    </a:cell3D>
                    <a:solidFill>
                      <a:srgbClr val="66CCFF"/>
                    </a:solidFill>
                  </a:tcPr>
                </a:tc>
              </a:tr>
            </a:tbl>
          </a:graphicData>
        </a:graphic>
      </p:graphicFrame>
    </p:spTree>
    <p:extLst>
      <p:ext uri="{BB962C8B-B14F-4D97-AF65-F5344CB8AC3E}">
        <p14:creationId xmlns:p14="http://schemas.microsoft.com/office/powerpoint/2010/main" val="768138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wipe(left)">
                                      <p:cBhvr>
                                        <p:cTn id="7" dur="1750"/>
                                        <p:tgtEl>
                                          <p:spTgt spid="5">
                                            <p:txEl>
                                              <p:pRg st="5" end="5"/>
                                            </p:txEl>
                                          </p:spTgt>
                                        </p:tgtEl>
                                      </p:cBhvr>
                                    </p:animEffect>
                                  </p:childTnLst>
                                </p:cTn>
                              </p:par>
                            </p:childTnLst>
                          </p:cTn>
                        </p:par>
                        <p:par>
                          <p:cTn id="8" fill="hold">
                            <p:stCondLst>
                              <p:cond delay="175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75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wipe(left)">
                                      <p:cBhvr>
                                        <p:cTn id="16" dur="1750"/>
                                        <p:tgtEl>
                                          <p:spTgt spid="5">
                                            <p:txEl>
                                              <p:pRg st="6" end="6"/>
                                            </p:txEl>
                                          </p:spTgt>
                                        </p:tgtEl>
                                      </p:cBhvr>
                                    </p:animEffect>
                                  </p:childTnLst>
                                </p:cTn>
                              </p:par>
                            </p:childTnLst>
                          </p:cTn>
                        </p:par>
                        <p:par>
                          <p:cTn id="17" fill="hold">
                            <p:stCondLst>
                              <p:cond delay="1750"/>
                            </p:stCondLst>
                            <p:childTnLst>
                              <p:par>
                                <p:cTn id="18" presetID="22" presetClass="entr" presetSubtype="8" fill="hold" nodeType="afterEffect">
                                  <p:stCondLst>
                                    <p:cond delay="0"/>
                                  </p:stCondLst>
                                  <p:childTnLst>
                                    <p:set>
                                      <p:cBhvr>
                                        <p:cTn id="19" dur="1" fill="hold">
                                          <p:stCondLst>
                                            <p:cond delay="0"/>
                                          </p:stCondLst>
                                        </p:cTn>
                                        <p:tgtEl>
                                          <p:spTgt spid="5">
                                            <p:txEl>
                                              <p:pRg st="7" end="7"/>
                                            </p:txEl>
                                          </p:spTgt>
                                        </p:tgtEl>
                                        <p:attrNameLst>
                                          <p:attrName>style.visibility</p:attrName>
                                        </p:attrNameLst>
                                      </p:cBhvr>
                                      <p:to>
                                        <p:strVal val="visible"/>
                                      </p:to>
                                    </p:set>
                                    <p:animEffect transition="in" filter="wipe(left)">
                                      <p:cBhvr>
                                        <p:cTn id="20" dur="175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16675"/>
            <a:ext cx="1676400" cy="365125"/>
          </a:xfrm>
        </p:spPr>
        <p:txBody>
          <a:bodyPr/>
          <a:lstStyle/>
          <a:p>
            <a:fld id="{5C014052-953B-4273-8F47-BF25327D5B24}" type="slidenum">
              <a:rPr lang="en-US" smtClean="0"/>
              <a:t>21</a:t>
            </a:fld>
            <a:endParaRPr lang="en-US" dirty="0"/>
          </a:p>
        </p:txBody>
      </p:sp>
      <p:sp>
        <p:nvSpPr>
          <p:cNvPr id="4" name="Title 1"/>
          <p:cNvSpPr txBox="1">
            <a:spLocks/>
          </p:cNvSpPr>
          <p:nvPr/>
        </p:nvSpPr>
        <p:spPr>
          <a:xfrm>
            <a:off x="152400" y="0"/>
            <a:ext cx="88392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1</a:t>
            </a:r>
            <a:r>
              <a:rPr lang="en-US" sz="4400" spc="50" baseline="30000" dirty="0" smtClean="0">
                <a:ln w="11430"/>
                <a:solidFill>
                  <a:schemeClr val="accent5"/>
                </a:solidFill>
                <a:effectLst>
                  <a:outerShdw blurRad="76200" dist="50800" dir="5400000" algn="tl" rotWithShape="0">
                    <a:srgbClr val="000000">
                      <a:alpha val="65000"/>
                    </a:srgbClr>
                  </a:outerShdw>
                </a:effectLst>
              </a:rPr>
              <a:t>st</a:t>
            </a:r>
            <a:r>
              <a:rPr lang="en-US" sz="4400" spc="50" dirty="0" smtClean="0">
                <a:ln w="11430"/>
                <a:solidFill>
                  <a:schemeClr val="accent5"/>
                </a:solidFill>
                <a:effectLst>
                  <a:outerShdw blurRad="76200" dist="50800" dir="5400000" algn="tl" rotWithShape="0">
                    <a:srgbClr val="000000">
                      <a:alpha val="65000"/>
                    </a:srgbClr>
                  </a:outerShdw>
                </a:effectLst>
              </a:rPr>
              <a:t> Passover Celebrated in Canaan</a:t>
            </a:r>
            <a:endParaRPr lang="en-US" sz="4400" spc="50" dirty="0">
              <a:ln w="11430"/>
              <a:solidFill>
                <a:schemeClr val="accent5"/>
              </a:solidFill>
              <a:effectLst>
                <a:outerShdw blurRad="76200" dist="50800" dir="5400000" algn="tl" rotWithShape="0">
                  <a:srgbClr val="000000">
                    <a:alpha val="65000"/>
                  </a:srgbClr>
                </a:outerShdw>
              </a:effectLst>
            </a:endParaRPr>
          </a:p>
        </p:txBody>
      </p:sp>
      <p:sp>
        <p:nvSpPr>
          <p:cNvPr id="7" name="TextBox 6"/>
          <p:cNvSpPr txBox="1"/>
          <p:nvPr/>
        </p:nvSpPr>
        <p:spPr>
          <a:xfrm>
            <a:off x="213360" y="838200"/>
            <a:ext cx="4648200" cy="6032421"/>
          </a:xfrm>
          <a:prstGeom prst="rect">
            <a:avLst/>
          </a:prstGeom>
          <a:noFill/>
        </p:spPr>
        <p:txBody>
          <a:bodyPr wrap="square" rtlCol="0">
            <a:spAutoFit/>
            <a:scene3d>
              <a:camera prst="orthographicFront"/>
              <a:lightRig rig="threePt" dir="t"/>
            </a:scene3d>
            <a:sp3d extrusionH="57150">
              <a:bevelT w="38100" h="38100"/>
            </a:sp3d>
          </a:bodyPr>
          <a:lstStyle/>
          <a:p>
            <a:r>
              <a:rPr lang="en-US" sz="2400" b="1" dirty="0" smtClean="0">
                <a:solidFill>
                  <a:schemeClr val="accent5">
                    <a:lumMod val="75000"/>
                  </a:schemeClr>
                </a:solidFill>
              </a:rPr>
              <a:t>Josh 5:10  </a:t>
            </a:r>
            <a:r>
              <a:rPr lang="en-US" b="1" dirty="0" smtClean="0">
                <a:solidFill>
                  <a:srgbClr val="8C4C64"/>
                </a:solidFill>
              </a:rPr>
              <a:t>And </a:t>
            </a:r>
            <a:r>
              <a:rPr lang="en-US" b="1" dirty="0">
                <a:solidFill>
                  <a:srgbClr val="8C4C64"/>
                </a:solidFill>
              </a:rPr>
              <a:t>the children of Israel encamped in </a:t>
            </a:r>
            <a:r>
              <a:rPr lang="en-US" b="1" dirty="0" err="1">
                <a:solidFill>
                  <a:srgbClr val="FF0000"/>
                </a:solidFill>
              </a:rPr>
              <a:t>Gilgal</a:t>
            </a:r>
            <a:r>
              <a:rPr lang="en-US" b="1" dirty="0">
                <a:solidFill>
                  <a:srgbClr val="FF0000"/>
                </a:solidFill>
              </a:rPr>
              <a:t>,</a:t>
            </a:r>
            <a:r>
              <a:rPr lang="en-US" b="1" dirty="0">
                <a:solidFill>
                  <a:srgbClr val="8C4C64"/>
                </a:solidFill>
              </a:rPr>
              <a:t> and kept the </a:t>
            </a:r>
            <a:r>
              <a:rPr lang="en-US" b="1" dirty="0" smtClean="0">
                <a:solidFill>
                  <a:srgbClr val="8C4C64"/>
                </a:solidFill>
              </a:rPr>
              <a:t>Passover </a:t>
            </a:r>
            <a:br>
              <a:rPr lang="en-US" b="1" dirty="0" smtClean="0">
                <a:solidFill>
                  <a:srgbClr val="8C4C64"/>
                </a:solidFill>
              </a:rPr>
            </a:br>
            <a:r>
              <a:rPr lang="en-US" b="1" dirty="0" smtClean="0">
                <a:solidFill>
                  <a:srgbClr val="8C4C64"/>
                </a:solidFill>
              </a:rPr>
              <a:t>on </a:t>
            </a:r>
            <a:r>
              <a:rPr lang="en-US" b="1" dirty="0">
                <a:solidFill>
                  <a:srgbClr val="8C4C64"/>
                </a:solidFill>
              </a:rPr>
              <a:t>the fourteenth day of the month at even </a:t>
            </a:r>
            <a:r>
              <a:rPr lang="en-US" b="1" dirty="0" smtClean="0">
                <a:solidFill>
                  <a:srgbClr val="8C4C64"/>
                </a:solidFill>
              </a:rPr>
              <a:t/>
            </a:r>
            <a:br>
              <a:rPr lang="en-US" b="1" dirty="0" smtClean="0">
                <a:solidFill>
                  <a:srgbClr val="8C4C64"/>
                </a:solidFill>
              </a:rPr>
            </a:br>
            <a:r>
              <a:rPr lang="en-US" b="1" dirty="0" smtClean="0">
                <a:solidFill>
                  <a:srgbClr val="8C4C64"/>
                </a:solidFill>
              </a:rPr>
              <a:t>in </a:t>
            </a:r>
            <a:r>
              <a:rPr lang="en-US" b="1" dirty="0">
                <a:solidFill>
                  <a:srgbClr val="8C4C64"/>
                </a:solidFill>
              </a:rPr>
              <a:t>the plains of Jericho</a:t>
            </a:r>
            <a:r>
              <a:rPr lang="en-US" b="1" dirty="0" smtClean="0">
                <a:solidFill>
                  <a:srgbClr val="8C4C64"/>
                </a:solidFill>
              </a:rPr>
              <a:t>.  </a:t>
            </a:r>
            <a:r>
              <a:rPr lang="en-US" sz="1400" i="1" dirty="0" smtClean="0"/>
              <a:t>KJV</a:t>
            </a:r>
          </a:p>
          <a:p>
            <a:endParaRPr lang="en-US" sz="1400" i="1" dirty="0" smtClean="0"/>
          </a:p>
          <a:p>
            <a:endParaRPr lang="en-US" sz="1400" i="1" dirty="0"/>
          </a:p>
          <a:p>
            <a:endParaRPr lang="en-US" sz="1400" i="1" dirty="0" smtClean="0"/>
          </a:p>
          <a:p>
            <a:endParaRPr lang="en-US" sz="1400" i="1" dirty="0"/>
          </a:p>
          <a:p>
            <a:endParaRPr lang="en-US" sz="1400" i="1" dirty="0" smtClean="0"/>
          </a:p>
          <a:p>
            <a:endParaRPr lang="en-US" sz="1400" i="1" dirty="0"/>
          </a:p>
          <a:p>
            <a:endParaRPr lang="en-US" sz="1400" i="1" dirty="0" smtClean="0"/>
          </a:p>
          <a:p>
            <a:endParaRPr lang="en-US" sz="1400" i="1" dirty="0"/>
          </a:p>
          <a:p>
            <a:endParaRPr lang="en-US" sz="1400" i="1" dirty="0" smtClean="0"/>
          </a:p>
          <a:p>
            <a:endParaRPr lang="en-US" sz="1400" i="1" dirty="0"/>
          </a:p>
          <a:p>
            <a:endParaRPr lang="en-US" sz="1400" i="1" dirty="0" smtClean="0"/>
          </a:p>
          <a:p>
            <a:endParaRPr lang="en-US" sz="1400" i="1" dirty="0"/>
          </a:p>
          <a:p>
            <a:pPr algn="ct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Can the Passover and </a:t>
            </a:r>
            <a:b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weekly Sabbath share the same “day” without Scriptural conflict?</a:t>
            </a:r>
            <a:endParaRPr lang="en-US" sz="14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123" name="Picture 3" descr="C:\Users\Rae\Desktop\jericho 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4616" y="1304925"/>
            <a:ext cx="3829051" cy="2724150"/>
          </a:xfrm>
          <a:prstGeom prst="rect">
            <a:avLst/>
          </a:prstGeom>
          <a:ln w="57150">
            <a:solidFill>
              <a:srgbClr val="00B050"/>
            </a:solidFill>
          </a:ln>
          <a:effectLst>
            <a:outerShdw blurRad="292100" dist="139700" dir="2700000" algn="tl" rotWithShape="0">
              <a:srgbClr val="333333">
                <a:alpha val="65000"/>
              </a:srgbClr>
            </a:outerShd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478715" y="2268070"/>
            <a:ext cx="4017085" cy="2227730"/>
          </a:xfrm>
          <a:prstGeom prst="rect">
            <a:avLst/>
          </a:prstGeom>
          <a:solidFill>
            <a:schemeClr val="accent3">
              <a:lumMod val="20000"/>
              <a:lumOff val="80000"/>
            </a:schemeClr>
          </a:solidFill>
          <a:ln w="38100">
            <a:solidFill>
              <a:schemeClr val="accent3">
                <a:lumMod val="75000"/>
              </a:schemeClr>
            </a:solidFill>
          </a:ln>
          <a:scene3d>
            <a:camera prst="orthographicFront"/>
            <a:lightRig rig="soft" dir="tl">
              <a:rot lat="0" lon="0" rev="0"/>
            </a:lightRig>
          </a:scene3d>
          <a:sp3d>
            <a:bevelT w="114300" prst="artDeco"/>
          </a:sp3d>
        </p:spPr>
        <p:txBody>
          <a:bodyPr>
            <a:normAutofit fontScale="92500"/>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en-US" sz="2800" b="1" spc="50" dirty="0" smtClean="0">
                <a:ln w="11430"/>
                <a:solidFill>
                  <a:schemeClr val="accent5">
                    <a:lumMod val="75000"/>
                  </a:schemeClr>
                </a:solidFill>
                <a:effectLst>
                  <a:outerShdw blurRad="76200" dist="50800" dir="5400000" algn="tl" rotWithShape="0">
                    <a:srgbClr val="000000">
                      <a:alpha val="65000"/>
                    </a:srgbClr>
                  </a:outerShdw>
                </a:effectLst>
              </a:rPr>
              <a:t>We are still </a:t>
            </a:r>
            <a:r>
              <a:rPr lang="en-US" sz="2800" b="1" spc="50" dirty="0" smtClean="0">
                <a:ln w="11430"/>
                <a:solidFill>
                  <a:srgbClr val="C00000"/>
                </a:solidFill>
                <a:effectLst>
                  <a:outerShdw blurRad="76200" dist="50800" dir="5400000" algn="tl" rotWithShape="0">
                    <a:srgbClr val="000000">
                      <a:alpha val="65000"/>
                    </a:srgbClr>
                  </a:outerShdw>
                </a:effectLst>
              </a:rPr>
              <a:t>assuming</a:t>
            </a:r>
            <a:r>
              <a:rPr lang="en-US" sz="2800" b="1" spc="50" dirty="0" smtClean="0">
                <a:ln w="11430"/>
                <a:solidFill>
                  <a:schemeClr val="accent5">
                    <a:lumMod val="75000"/>
                  </a:schemeClr>
                </a:solidFill>
                <a:effectLst>
                  <a:outerShdw blurRad="76200" dist="50800" dir="5400000" algn="tl" rotWithShape="0">
                    <a:srgbClr val="000000">
                      <a:alpha val="65000"/>
                    </a:srgbClr>
                  </a:outerShdw>
                </a:effectLst>
              </a:rPr>
              <a:t> Passover will be on </a:t>
            </a:r>
            <a:br>
              <a:rPr lang="en-US" sz="2800" b="1" spc="50" dirty="0" smtClean="0">
                <a:ln w="11430"/>
                <a:solidFill>
                  <a:schemeClr val="accent5">
                    <a:lumMod val="75000"/>
                  </a:schemeClr>
                </a:solidFill>
                <a:effectLst>
                  <a:outerShdw blurRad="76200" dist="50800" dir="5400000" algn="tl" rotWithShape="0">
                    <a:srgbClr val="000000">
                      <a:alpha val="65000"/>
                    </a:srgbClr>
                  </a:outerShdw>
                </a:effectLst>
              </a:rPr>
            </a:br>
            <a:r>
              <a:rPr lang="en-US" sz="2800" b="1" spc="50" dirty="0" smtClean="0">
                <a:ln w="11430"/>
                <a:solidFill>
                  <a:schemeClr val="accent5">
                    <a:lumMod val="75000"/>
                  </a:schemeClr>
                </a:solidFill>
                <a:effectLst>
                  <a:outerShdw blurRad="76200" dist="50800" dir="5400000" algn="tl" rotWithShape="0">
                    <a:srgbClr val="000000">
                      <a:alpha val="65000"/>
                    </a:srgbClr>
                  </a:outerShdw>
                </a:effectLst>
              </a:rPr>
              <a:t>Sabbath Abib 14.</a:t>
            </a:r>
          </a:p>
          <a:p>
            <a:pPr marL="45720" indent="0" algn="ctr">
              <a:buFont typeface="Georgia" pitchFamily="18" charset="0"/>
              <a:buNone/>
            </a:pPr>
            <a:r>
              <a:rPr lang="en-US" sz="2800" b="1" spc="50" dirty="0" smtClean="0">
                <a:ln w="11430"/>
                <a:solidFill>
                  <a:schemeClr val="accent5">
                    <a:lumMod val="75000"/>
                  </a:schemeClr>
                </a:solidFill>
                <a:effectLst>
                  <a:outerShdw blurRad="76200" dist="50800" dir="5400000" algn="tl" rotWithShape="0">
                    <a:srgbClr val="000000">
                      <a:alpha val="65000"/>
                    </a:srgbClr>
                  </a:outerShdw>
                </a:effectLst>
              </a:rPr>
              <a:t>It will be exposed solidly later in the study. </a:t>
            </a:r>
            <a:endParaRPr lang="en-US" sz="2800" b="1" spc="50" dirty="0">
              <a:ln w="11430"/>
              <a:solidFill>
                <a:schemeClr val="accent5">
                  <a:lumMod val="75000"/>
                </a:schemeClr>
              </a:solidFill>
              <a:effectLst>
                <a:outerShdw blurRad="76200" dist="50800" dir="5400000" algn="tl" rotWithShape="0">
                  <a:srgbClr val="000000">
                    <a:alpha val="65000"/>
                  </a:srgbClr>
                </a:outerShdw>
              </a:effectLst>
            </a:endParaRPr>
          </a:p>
        </p:txBody>
      </p:sp>
      <p:sp>
        <p:nvSpPr>
          <p:cNvPr id="10" name="TextBox 9"/>
          <p:cNvSpPr txBox="1"/>
          <p:nvPr/>
        </p:nvSpPr>
        <p:spPr>
          <a:xfrm>
            <a:off x="5233370" y="4382869"/>
            <a:ext cx="3151542" cy="646331"/>
          </a:xfrm>
          <a:prstGeom prst="rect">
            <a:avLst/>
          </a:prstGeom>
          <a:solidFill>
            <a:schemeClr val="accent4">
              <a:lumMod val="20000"/>
              <a:lumOff val="80000"/>
            </a:schemeClr>
          </a:solidFill>
          <a:ln w="57150">
            <a:solidFill>
              <a:srgbClr val="00B050"/>
            </a:solidFill>
          </a:ln>
          <a:scene3d>
            <a:camera prst="orthographicFront"/>
            <a:lightRig rig="threePt" dir="t"/>
          </a:scene3d>
          <a:sp3d>
            <a:bevelT w="114300" prst="artDeco"/>
          </a:sp3d>
        </p:spPr>
        <p:txBody>
          <a:bodyPr wrap="square" rtlCol="0">
            <a:spAutoFit/>
          </a:bodyPr>
          <a:lstStyle/>
          <a:p>
            <a:pPr algn="ctr"/>
            <a:r>
              <a:rPr lang="en-US" b="1" dirty="0" smtClean="0">
                <a:solidFill>
                  <a:schemeClr val="accent3">
                    <a:lumMod val="50000"/>
                  </a:schemeClr>
                </a:solidFill>
              </a:rPr>
              <a:t>Remember:  </a:t>
            </a:r>
            <a:br>
              <a:rPr lang="en-US" b="1" dirty="0" smtClean="0">
                <a:solidFill>
                  <a:schemeClr val="accent3">
                    <a:lumMod val="50000"/>
                  </a:schemeClr>
                </a:solidFill>
              </a:rPr>
            </a:br>
            <a:r>
              <a:rPr lang="en-US" b="1" dirty="0" smtClean="0">
                <a:solidFill>
                  <a:schemeClr val="accent3">
                    <a:lumMod val="50000"/>
                  </a:schemeClr>
                </a:solidFill>
              </a:rPr>
              <a:t>No manna is sent on Sabbath</a:t>
            </a:r>
            <a:r>
              <a:rPr lang="en-US" dirty="0" smtClean="0">
                <a:solidFill>
                  <a:schemeClr val="accent3">
                    <a:lumMod val="50000"/>
                  </a:schemeClr>
                </a:solidFill>
              </a:rPr>
              <a:t>.</a:t>
            </a:r>
            <a:endParaRPr lang="en-US" b="1" dirty="0">
              <a:solidFill>
                <a:schemeClr val="accent3">
                  <a:lumMod val="50000"/>
                </a:schemeClr>
              </a:solidFill>
            </a:endParaRPr>
          </a:p>
        </p:txBody>
      </p:sp>
      <p:sp>
        <p:nvSpPr>
          <p:cNvPr id="6" name="Oval 5"/>
          <p:cNvSpPr/>
          <p:nvPr/>
        </p:nvSpPr>
        <p:spPr>
          <a:xfrm>
            <a:off x="6719789" y="2947459"/>
            <a:ext cx="582258" cy="381000"/>
          </a:xfrm>
          <a:prstGeom prst="ellipse">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677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xEl>
                                              <p:pRg st="13" end="13"/>
                                            </p:txEl>
                                          </p:spTgt>
                                        </p:tgtEl>
                                        <p:attrNameLst>
                                          <p:attrName>style.visibility</p:attrName>
                                        </p:attrNameLst>
                                      </p:cBhvr>
                                      <p:to>
                                        <p:strVal val="visible"/>
                                      </p:to>
                                    </p:set>
                                    <p:animEffect transition="in" filter="wipe(up)">
                                      <p:cBhvr>
                                        <p:cTn id="20" dur="1750"/>
                                        <p:tgtEl>
                                          <p:spTgt spid="7">
                                            <p:txEl>
                                              <p:pRg st="13" end="1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162800" y="6258413"/>
            <a:ext cx="1828800" cy="365125"/>
          </a:xfrm>
        </p:spPr>
        <p:txBody>
          <a:bodyPr/>
          <a:lstStyle/>
          <a:p>
            <a:fld id="{5C014052-953B-4273-8F47-BF25327D5B24}" type="slidenum">
              <a:rPr lang="en-US" smtClean="0"/>
              <a:t>22</a:t>
            </a:fld>
            <a:endParaRPr lang="en-US"/>
          </a:p>
        </p:txBody>
      </p:sp>
      <p:sp>
        <p:nvSpPr>
          <p:cNvPr id="5" name="Title 1"/>
          <p:cNvSpPr txBox="1">
            <a:spLocks/>
          </p:cNvSpPr>
          <p:nvPr/>
        </p:nvSpPr>
        <p:spPr>
          <a:xfrm>
            <a:off x="152400" y="0"/>
            <a:ext cx="88392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Passover on a </a:t>
            </a:r>
            <a:r>
              <a:rPr lang="en-US" sz="4400" spc="50" dirty="0" smtClean="0">
                <a:ln w="11430"/>
                <a:solidFill>
                  <a:srgbClr val="00B0F0"/>
                </a:solidFill>
                <a:effectLst>
                  <a:outerShdw blurRad="76200" dist="50800" dir="5400000" algn="tl" rotWithShape="0">
                    <a:srgbClr val="000000">
                      <a:alpha val="65000"/>
                    </a:srgbClr>
                  </a:outerShdw>
                </a:effectLst>
              </a:rPr>
              <a:t>7</a:t>
            </a:r>
            <a:r>
              <a:rPr lang="en-US" sz="4400" spc="50" baseline="30000" dirty="0" smtClean="0">
                <a:ln w="11430"/>
                <a:solidFill>
                  <a:srgbClr val="00B0F0"/>
                </a:solidFill>
                <a:effectLst>
                  <a:outerShdw blurRad="76200" dist="50800" dir="5400000" algn="tl" rotWithShape="0">
                    <a:srgbClr val="000000">
                      <a:alpha val="65000"/>
                    </a:srgbClr>
                  </a:outerShdw>
                </a:effectLst>
              </a:rPr>
              <a:t>th</a:t>
            </a:r>
            <a:r>
              <a:rPr lang="en-US" sz="4400" spc="50" dirty="0" smtClean="0">
                <a:ln w="11430"/>
                <a:solidFill>
                  <a:srgbClr val="00B0F0"/>
                </a:solidFill>
                <a:effectLst>
                  <a:outerShdw blurRad="76200" dist="50800" dir="5400000" algn="tl" rotWithShape="0">
                    <a:srgbClr val="000000">
                      <a:alpha val="65000"/>
                    </a:srgbClr>
                  </a:outerShdw>
                </a:effectLst>
              </a:rPr>
              <a:t> Day Sabbath?</a:t>
            </a:r>
            <a:endParaRPr lang="en-US" sz="4400" spc="50" dirty="0">
              <a:ln w="11430"/>
              <a:solidFill>
                <a:srgbClr val="00B0F0"/>
              </a:solidFill>
              <a:effectLst>
                <a:outerShdw blurRad="76200" dist="50800" dir="5400000" algn="tl" rotWithShape="0">
                  <a:srgbClr val="000000">
                    <a:alpha val="65000"/>
                  </a:srgbClr>
                </a:outerShdw>
              </a:effectLst>
            </a:endParaRPr>
          </a:p>
        </p:txBody>
      </p:sp>
      <p:sp>
        <p:nvSpPr>
          <p:cNvPr id="3" name="TextBox 2"/>
          <p:cNvSpPr txBox="1"/>
          <p:nvPr/>
        </p:nvSpPr>
        <p:spPr>
          <a:xfrm>
            <a:off x="609600" y="762000"/>
            <a:ext cx="8019257" cy="2031325"/>
          </a:xfrm>
          <a:prstGeom prst="rect">
            <a:avLst/>
          </a:prstGeom>
          <a:noFill/>
        </p:spPr>
        <p:txBody>
          <a:bodyPr wrap="square" rtlCol="0">
            <a:spAutoFit/>
            <a:scene3d>
              <a:camera prst="orthographicFront"/>
              <a:lightRig rig="threePt" dir="t"/>
            </a:scene3d>
            <a:sp3d extrusionH="57150">
              <a:bevelT w="38100" h="38100"/>
            </a:sp3d>
          </a:bodyPr>
          <a:lstStyle/>
          <a:p>
            <a:pPr marL="342900" indent="-342900">
              <a:buFont typeface="+mj-lt"/>
              <a:buAutoNum type="arabicPeriod"/>
            </a:pPr>
            <a:r>
              <a:rPr lang="en-US" b="1" dirty="0" smtClean="0">
                <a:solidFill>
                  <a:srgbClr val="C00000"/>
                </a:solidFill>
              </a:rPr>
              <a:t>Can Passover occur on the weekly Sabbath?  </a:t>
            </a:r>
          </a:p>
          <a:p>
            <a:pPr marL="342900" indent="-342900">
              <a:buFont typeface="+mj-lt"/>
              <a:buAutoNum type="arabicPeriod"/>
            </a:pPr>
            <a:r>
              <a:rPr lang="en-US" b="1" dirty="0" smtClean="0">
                <a:solidFill>
                  <a:srgbClr val="00B050"/>
                </a:solidFill>
              </a:rPr>
              <a:t>Should Passover ever be celebrated on the weekly Sabbath?  Or … </a:t>
            </a:r>
          </a:p>
          <a:p>
            <a:pPr marL="342900" indent="-342900">
              <a:buFont typeface="+mj-lt"/>
              <a:buAutoNum type="arabicPeriod"/>
            </a:pPr>
            <a:r>
              <a:rPr lang="en-US" b="1" dirty="0" smtClean="0">
                <a:solidFill>
                  <a:srgbClr val="00B050"/>
                </a:solidFill>
              </a:rPr>
              <a:t>Should the Feast Calendar be adjusted so Passover never lands on the weekly Sabbath? </a:t>
            </a:r>
            <a:r>
              <a:rPr lang="en-US" b="1" dirty="0" smtClean="0">
                <a:solidFill>
                  <a:schemeClr val="tx2"/>
                </a:solidFill>
              </a:rPr>
              <a:t> These are important questions.  </a:t>
            </a:r>
          </a:p>
          <a:p>
            <a:r>
              <a:rPr lang="en-US" b="1" dirty="0" smtClean="0">
                <a:solidFill>
                  <a:schemeClr val="tx2"/>
                </a:solidFill>
              </a:rPr>
              <a:t>Below are 2 calendars for 2015 and 2016 – the first is a 2015 </a:t>
            </a:r>
            <a:r>
              <a:rPr lang="en-US" b="1" dirty="0" err="1" smtClean="0">
                <a:solidFill>
                  <a:schemeClr val="tx2"/>
                </a:solidFill>
              </a:rPr>
              <a:t>Luni</a:t>
            </a:r>
            <a:r>
              <a:rPr lang="en-US" b="1" dirty="0" smtClean="0">
                <a:solidFill>
                  <a:schemeClr val="tx2"/>
                </a:solidFill>
              </a:rPr>
              <a:t>-Solar Feast Calendar; the next a 2016 Covenant Feast Calendar … both demonstrating the yearly Passover falling on the weekly Sabbath.   What about a Jewish Calendar?</a:t>
            </a:r>
            <a:endParaRPr lang="en-US" b="1" dirty="0">
              <a:solidFill>
                <a:schemeClr val="tx2"/>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3743" y="2938373"/>
            <a:ext cx="7656513" cy="357602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98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23</a:t>
            </a:fld>
            <a:endParaRPr lang="en-US"/>
          </a:p>
        </p:txBody>
      </p:sp>
      <p:sp>
        <p:nvSpPr>
          <p:cNvPr id="5" name="Title 1"/>
          <p:cNvSpPr txBox="1">
            <a:spLocks/>
          </p:cNvSpPr>
          <p:nvPr/>
        </p:nvSpPr>
        <p:spPr>
          <a:xfrm>
            <a:off x="-76200" y="0"/>
            <a:ext cx="9296400" cy="6858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#3:  Joshua will be celebrating Abib 14 Passover on the weekly Sabbath.  There is no need to adjust the date.</a:t>
            </a:r>
          </a:p>
          <a:p>
            <a:endParaRPr lang="en-US" sz="4400" spc="50" dirty="0">
              <a:ln w="11430"/>
              <a:solidFill>
                <a:srgbClr val="8C4C64"/>
              </a:solidFill>
              <a:effectLst>
                <a:outerShdw blurRad="76200" dist="50800" dir="5400000" algn="tl" rotWithShape="0">
                  <a:srgbClr val="000000">
                    <a:alpha val="65000"/>
                  </a:srgbClr>
                </a:outerShdw>
              </a:effectLst>
            </a:endParaRPr>
          </a:p>
          <a:p>
            <a:r>
              <a:rPr lang="en-US" sz="4400" spc="50" dirty="0" smtClean="0">
                <a:ln w="11430"/>
                <a:solidFill>
                  <a:srgbClr val="C00000"/>
                </a:solidFill>
                <a:effectLst>
                  <a:outerShdw blurRad="76200" dist="50800" dir="5400000" algn="tl" rotWithShape="0">
                    <a:srgbClr val="000000">
                      <a:alpha val="65000"/>
                    </a:srgbClr>
                  </a:outerShdw>
                </a:effectLst>
              </a:rPr>
              <a:t>#3a:  Jewish calendars are: </a:t>
            </a:r>
            <a:br>
              <a:rPr lang="en-US" sz="4400" spc="50" dirty="0" smtClean="0">
                <a:ln w="11430"/>
                <a:solidFill>
                  <a:srgbClr val="C00000"/>
                </a:solidFill>
                <a:effectLst>
                  <a:outerShdw blurRad="76200" dist="50800" dir="5400000" algn="tl" rotWithShape="0">
                    <a:srgbClr val="000000">
                      <a:alpha val="65000"/>
                    </a:srgbClr>
                  </a:outerShdw>
                </a:effectLst>
              </a:rPr>
            </a:br>
            <a:r>
              <a:rPr lang="en-US" sz="4400" spc="50" dirty="0" smtClean="0">
                <a:ln w="11430"/>
                <a:solidFill>
                  <a:srgbClr val="C00000"/>
                </a:solidFill>
                <a:effectLst>
                  <a:outerShdw blurRad="76200" dist="50800" dir="5400000" algn="tl" rotWithShape="0">
                    <a:srgbClr val="000000">
                      <a:alpha val="65000"/>
                    </a:srgbClr>
                  </a:outerShdw>
                </a:effectLst>
              </a:rPr>
              <a:t>adjusted to avoid the celebration </a:t>
            </a:r>
            <a:br>
              <a:rPr lang="en-US" sz="4400" spc="50" dirty="0" smtClean="0">
                <a:ln w="11430"/>
                <a:solidFill>
                  <a:srgbClr val="C00000"/>
                </a:solidFill>
                <a:effectLst>
                  <a:outerShdw blurRad="76200" dist="50800" dir="5400000" algn="tl" rotWithShape="0">
                    <a:srgbClr val="000000">
                      <a:alpha val="65000"/>
                    </a:srgbClr>
                  </a:outerShdw>
                </a:effectLst>
              </a:rPr>
            </a:br>
            <a:r>
              <a:rPr lang="en-US" sz="4400" spc="50" dirty="0" smtClean="0">
                <a:ln w="11430"/>
                <a:solidFill>
                  <a:srgbClr val="C00000"/>
                </a:solidFill>
                <a:effectLst>
                  <a:outerShdw blurRad="76200" dist="50800" dir="5400000" algn="tl" rotWithShape="0">
                    <a:srgbClr val="000000">
                      <a:alpha val="65000"/>
                    </a:srgbClr>
                  </a:outerShdw>
                </a:effectLst>
              </a:rPr>
              <a:t>of certain feasts on </a:t>
            </a:r>
            <a:br>
              <a:rPr lang="en-US" sz="4400" spc="50" dirty="0" smtClean="0">
                <a:ln w="11430"/>
                <a:solidFill>
                  <a:srgbClr val="C00000"/>
                </a:solidFill>
                <a:effectLst>
                  <a:outerShdw blurRad="76200" dist="50800" dir="5400000" algn="tl" rotWithShape="0">
                    <a:srgbClr val="000000">
                      <a:alpha val="65000"/>
                    </a:srgbClr>
                  </a:outerShdw>
                </a:effectLst>
              </a:rPr>
            </a:br>
            <a:r>
              <a:rPr lang="en-US" sz="4400" spc="50" dirty="0" smtClean="0">
                <a:ln w="11430"/>
                <a:solidFill>
                  <a:srgbClr val="C00000"/>
                </a:solidFill>
                <a:effectLst>
                  <a:outerShdw blurRad="76200" dist="50800" dir="5400000" algn="tl" rotWithShape="0">
                    <a:srgbClr val="000000">
                      <a:alpha val="65000"/>
                    </a:srgbClr>
                  </a:outerShdw>
                </a:effectLst>
              </a:rPr>
              <a:t>the weekly Sabbath. </a:t>
            </a:r>
          </a:p>
          <a:p>
            <a:pPr marL="571500" indent="-571500">
              <a:buFont typeface="Arial" pitchFamily="34" charset="0"/>
              <a:buChar char="•"/>
            </a:pPr>
            <a:r>
              <a:rPr lang="en-US" sz="4400" spc="50" dirty="0" smtClean="0">
                <a:ln w="11430"/>
                <a:solidFill>
                  <a:srgbClr val="8C4C64"/>
                </a:solidFill>
                <a:effectLst>
                  <a:outerShdw blurRad="76200" dist="50800" dir="5400000" algn="tl" rotWithShape="0">
                    <a:srgbClr val="000000">
                      <a:alpha val="65000"/>
                    </a:srgbClr>
                  </a:outerShdw>
                </a:effectLst>
              </a:rPr>
              <a:t>Passover &amp; Day of Atonement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are two of these feasts.</a:t>
            </a:r>
            <a:endParaRPr lang="en-US" sz="2400" spc="50" dirty="0">
              <a:ln w="11430"/>
              <a:solidFill>
                <a:srgbClr val="8C4C64"/>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68005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 y="76200"/>
            <a:ext cx="88392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Does a Sabbath Passover </a:t>
            </a:r>
            <a:br>
              <a:rPr lang="en-US" sz="4400" spc="50" dirty="0" smtClean="0">
                <a:ln w="11430"/>
                <a:solidFill>
                  <a:schemeClr val="accent5"/>
                </a:solidFill>
                <a:effectLst>
                  <a:outerShdw blurRad="76200" dist="50800" dir="5400000" algn="tl" rotWithShape="0">
                    <a:srgbClr val="000000">
                      <a:alpha val="65000"/>
                    </a:srgbClr>
                  </a:outerShdw>
                </a:effectLst>
              </a:rPr>
            </a:br>
            <a:r>
              <a:rPr lang="en-US" sz="4400" spc="50" dirty="0" smtClean="0">
                <a:ln w="11430"/>
                <a:solidFill>
                  <a:schemeClr val="accent5"/>
                </a:solidFill>
                <a:effectLst>
                  <a:outerShdw blurRad="76200" dist="50800" dir="5400000" algn="tl" rotWithShape="0">
                    <a:srgbClr val="000000">
                      <a:alpha val="65000"/>
                    </a:srgbClr>
                  </a:outerShdw>
                </a:effectLst>
              </a:rPr>
              <a:t>Demand Servile Work?</a:t>
            </a:r>
            <a:endParaRPr lang="en-US" sz="4400" spc="50" dirty="0">
              <a:ln w="11430"/>
              <a:solidFill>
                <a:schemeClr val="accent5"/>
              </a:solidFill>
              <a:effectLst>
                <a:outerShdw blurRad="76200" dist="50800" dir="5400000" algn="tl" rotWithShape="0">
                  <a:srgbClr val="000000">
                    <a:alpha val="65000"/>
                  </a:srgbClr>
                </a:outerShdw>
              </a:effectLst>
            </a:endParaRPr>
          </a:p>
        </p:txBody>
      </p:sp>
      <p:sp>
        <p:nvSpPr>
          <p:cNvPr id="3" name="TextBox 2"/>
          <p:cNvSpPr txBox="1"/>
          <p:nvPr/>
        </p:nvSpPr>
        <p:spPr>
          <a:xfrm>
            <a:off x="350043" y="1686341"/>
            <a:ext cx="8641557" cy="4885953"/>
          </a:xfrm>
          <a:prstGeom prst="rect">
            <a:avLst/>
          </a:prstGeom>
          <a:noFill/>
        </p:spPr>
        <p:txBody>
          <a:bodyPr wrap="square" rtlCol="0">
            <a:spAutoFit/>
            <a:scene3d>
              <a:camera prst="orthographicFront"/>
              <a:lightRig rig="threePt" dir="t"/>
            </a:scene3d>
            <a:sp3d extrusionH="57150">
              <a:bevelT w="38100" h="38100"/>
            </a:sp3d>
          </a:bodyPr>
          <a:lstStyle/>
          <a:p>
            <a:r>
              <a:rPr lang="en-US" b="1" dirty="0" smtClean="0">
                <a:solidFill>
                  <a:srgbClr val="8C4C64"/>
                </a:solidFill>
              </a:rPr>
              <a:t>Some </a:t>
            </a:r>
            <a:r>
              <a:rPr lang="en-US" b="1" dirty="0">
                <a:solidFill>
                  <a:srgbClr val="8C4C64"/>
                </a:solidFill>
              </a:rPr>
              <a:t>feel if Passover lands on the Sabbath, it should be moved to Abib 15 so the commands of both the </a:t>
            </a:r>
            <a:r>
              <a:rPr lang="en-US" b="1" dirty="0" smtClean="0">
                <a:solidFill>
                  <a:srgbClr val="8C4C64"/>
                </a:solidFill>
              </a:rPr>
              <a:t>7</a:t>
            </a:r>
            <a:r>
              <a:rPr lang="en-US" b="1" baseline="30000" dirty="0" smtClean="0">
                <a:solidFill>
                  <a:srgbClr val="8C4C64"/>
                </a:solidFill>
              </a:rPr>
              <a:t>TH</a:t>
            </a:r>
            <a:r>
              <a:rPr lang="en-US" b="1" dirty="0" smtClean="0">
                <a:solidFill>
                  <a:srgbClr val="8C4C64"/>
                </a:solidFill>
              </a:rPr>
              <a:t> </a:t>
            </a:r>
            <a:r>
              <a:rPr lang="en-US" b="1" dirty="0">
                <a:solidFill>
                  <a:srgbClr val="8C4C64"/>
                </a:solidFill>
              </a:rPr>
              <a:t>Day Sabbath and Passover can be </a:t>
            </a:r>
            <a:r>
              <a:rPr lang="en-US" b="1" dirty="0" err="1">
                <a:solidFill>
                  <a:srgbClr val="8C4C64"/>
                </a:solidFill>
              </a:rPr>
              <a:t>honoured</a:t>
            </a:r>
            <a:r>
              <a:rPr lang="en-US" b="1" dirty="0">
                <a:solidFill>
                  <a:srgbClr val="8C4C64"/>
                </a:solidFill>
              </a:rPr>
              <a:t> without conflict.  </a:t>
            </a:r>
            <a:endParaRPr lang="en-US" b="1" dirty="0" smtClean="0">
              <a:solidFill>
                <a:srgbClr val="8C4C64"/>
              </a:solidFill>
            </a:endParaRPr>
          </a:p>
          <a:p>
            <a:endParaRPr lang="en-US" sz="1050" dirty="0" smtClean="0"/>
          </a:p>
          <a:p>
            <a:r>
              <a:rPr lang="en-US" b="1" dirty="0" smtClean="0">
                <a:solidFill>
                  <a:srgbClr val="00B050"/>
                </a:solidFill>
              </a:rPr>
              <a:t>Even </a:t>
            </a:r>
            <a:r>
              <a:rPr lang="en-US" b="1" dirty="0">
                <a:solidFill>
                  <a:srgbClr val="00B050"/>
                </a:solidFill>
              </a:rPr>
              <a:t>today </a:t>
            </a:r>
            <a:r>
              <a:rPr lang="en-US" b="1" dirty="0" smtClean="0">
                <a:solidFill>
                  <a:srgbClr val="00B050"/>
                </a:solidFill>
              </a:rPr>
              <a:t>some of the </a:t>
            </a:r>
            <a:r>
              <a:rPr lang="en-US" b="1" dirty="0">
                <a:solidFill>
                  <a:srgbClr val="00B050"/>
                </a:solidFill>
              </a:rPr>
              <a:t>Jews’ calculations for Jewish festivals are arbitrary and </a:t>
            </a:r>
            <a:r>
              <a:rPr lang="en-US" b="1" dirty="0" smtClean="0">
                <a:solidFill>
                  <a:srgbClr val="00B050"/>
                </a:solidFill>
              </a:rPr>
              <a:t/>
            </a:r>
            <a:br>
              <a:rPr lang="en-US" b="1" dirty="0" smtClean="0">
                <a:solidFill>
                  <a:srgbClr val="00B050"/>
                </a:solidFill>
              </a:rPr>
            </a:br>
            <a:r>
              <a:rPr lang="en-US" b="1" dirty="0" smtClean="0">
                <a:solidFill>
                  <a:srgbClr val="00B050"/>
                </a:solidFill>
              </a:rPr>
              <a:t>set </a:t>
            </a:r>
            <a:r>
              <a:rPr lang="en-US" b="1" dirty="0">
                <a:solidFill>
                  <a:srgbClr val="00B050"/>
                </a:solidFill>
              </a:rPr>
              <a:t>by men, not Scripture.  </a:t>
            </a:r>
            <a:endParaRPr lang="en-US" b="1" dirty="0" smtClean="0">
              <a:solidFill>
                <a:srgbClr val="00B050"/>
              </a:solidFill>
            </a:endParaRPr>
          </a:p>
          <a:p>
            <a:endParaRPr lang="en-US" sz="1050" dirty="0" smtClean="0"/>
          </a:p>
          <a:p>
            <a:r>
              <a:rPr lang="en-US" b="1" dirty="0" smtClean="0">
                <a:solidFill>
                  <a:srgbClr val="8C4C64"/>
                </a:solidFill>
              </a:rPr>
              <a:t>Their </a:t>
            </a:r>
            <a:r>
              <a:rPr lang="en-US" b="1" dirty="0">
                <a:solidFill>
                  <a:srgbClr val="8C4C64"/>
                </a:solidFill>
              </a:rPr>
              <a:t>annual festivals can be off as much as two days from the original day ordained by </a:t>
            </a:r>
            <a:r>
              <a:rPr lang="en-US" b="1" dirty="0" smtClean="0">
                <a:solidFill>
                  <a:srgbClr val="8C4C64"/>
                </a:solidFill>
              </a:rPr>
              <a:t>their Jewish calendar </a:t>
            </a:r>
            <a:r>
              <a:rPr lang="en-US" b="1" dirty="0">
                <a:solidFill>
                  <a:srgbClr val="8C4C64"/>
                </a:solidFill>
              </a:rPr>
              <a:t>commands especially IF the </a:t>
            </a:r>
            <a:r>
              <a:rPr lang="en-US" b="1" dirty="0" smtClean="0">
                <a:solidFill>
                  <a:srgbClr val="8C4C64"/>
                </a:solidFill>
              </a:rPr>
              <a:t>annual </a:t>
            </a:r>
            <a:r>
              <a:rPr lang="en-US" b="1" dirty="0">
                <a:solidFill>
                  <a:srgbClr val="8C4C64"/>
                </a:solidFill>
              </a:rPr>
              <a:t>feasts occur on, or close to</a:t>
            </a:r>
            <a:r>
              <a:rPr lang="en-US" b="1" dirty="0" smtClean="0">
                <a:solidFill>
                  <a:srgbClr val="8C4C64"/>
                </a:solidFill>
              </a:rPr>
              <a:t>, the </a:t>
            </a:r>
            <a:r>
              <a:rPr lang="en-US" b="1" dirty="0">
                <a:solidFill>
                  <a:srgbClr val="8C4C64"/>
                </a:solidFill>
              </a:rPr>
              <a:t>weekly Sabbath.  There is no </a:t>
            </a:r>
            <a:r>
              <a:rPr lang="en-US" b="1" dirty="0" smtClean="0">
                <a:solidFill>
                  <a:srgbClr val="8C4C64"/>
                </a:solidFill>
              </a:rPr>
              <a:t>Scriptural </a:t>
            </a:r>
            <a:r>
              <a:rPr lang="en-US" b="1" dirty="0">
                <a:solidFill>
                  <a:srgbClr val="8C4C64"/>
                </a:solidFill>
              </a:rPr>
              <a:t>command to exempt Passover </a:t>
            </a:r>
            <a:r>
              <a:rPr lang="en-US" b="1" dirty="0" smtClean="0">
                <a:solidFill>
                  <a:srgbClr val="8C4C64"/>
                </a:solidFill>
              </a:rPr>
              <a:t>from </a:t>
            </a:r>
            <a:r>
              <a:rPr lang="en-US" b="1" dirty="0">
                <a:solidFill>
                  <a:srgbClr val="8C4C64"/>
                </a:solidFill>
              </a:rPr>
              <a:t>falling </a:t>
            </a:r>
            <a:r>
              <a:rPr lang="en-US" b="1" dirty="0" smtClean="0">
                <a:solidFill>
                  <a:srgbClr val="8C4C64"/>
                </a:solidFill>
              </a:rPr>
              <a:t>on the weekly Sabbath</a:t>
            </a:r>
            <a:r>
              <a:rPr lang="en-US" b="1" dirty="0">
                <a:solidFill>
                  <a:srgbClr val="8C4C64"/>
                </a:solidFill>
              </a:rPr>
              <a:t>.  </a:t>
            </a:r>
            <a:endParaRPr lang="en-US" b="1" dirty="0" smtClean="0">
              <a:solidFill>
                <a:srgbClr val="8C4C64"/>
              </a:solidFill>
            </a:endParaRPr>
          </a:p>
          <a:p>
            <a:endParaRPr lang="en-US" sz="1050" dirty="0" smtClean="0"/>
          </a:p>
          <a:p>
            <a:r>
              <a:rPr lang="en-US" b="1" dirty="0" smtClean="0">
                <a:solidFill>
                  <a:srgbClr val="FF0000"/>
                </a:solidFill>
              </a:rPr>
              <a:t>As </a:t>
            </a:r>
            <a:r>
              <a:rPr lang="en-US" b="1" dirty="0">
                <a:solidFill>
                  <a:srgbClr val="FF0000"/>
                </a:solidFill>
              </a:rPr>
              <a:t>has been noted, the preparations for </a:t>
            </a:r>
            <a:r>
              <a:rPr lang="en-US" b="1" dirty="0" smtClean="0">
                <a:solidFill>
                  <a:srgbClr val="FF0000"/>
                </a:solidFill>
              </a:rPr>
              <a:t/>
            </a:r>
            <a:br>
              <a:rPr lang="en-US" b="1" dirty="0" smtClean="0">
                <a:solidFill>
                  <a:srgbClr val="FF0000"/>
                </a:solidFill>
              </a:rPr>
            </a:br>
            <a:r>
              <a:rPr lang="en-US" b="1" dirty="0" smtClean="0">
                <a:solidFill>
                  <a:srgbClr val="FF0000"/>
                </a:solidFill>
              </a:rPr>
              <a:t>Passover </a:t>
            </a:r>
            <a:r>
              <a:rPr lang="en-US" b="1" dirty="0">
                <a:solidFill>
                  <a:srgbClr val="FF0000"/>
                </a:solidFill>
              </a:rPr>
              <a:t>can be done on the Preparation </a:t>
            </a:r>
            <a:r>
              <a:rPr lang="en-US" b="1" dirty="0" smtClean="0">
                <a:solidFill>
                  <a:srgbClr val="FF0000"/>
                </a:solidFill>
              </a:rPr>
              <a:t/>
            </a:r>
            <a:br>
              <a:rPr lang="en-US" b="1" dirty="0" smtClean="0">
                <a:solidFill>
                  <a:srgbClr val="FF0000"/>
                </a:solidFill>
              </a:rPr>
            </a:br>
            <a:r>
              <a:rPr lang="en-US" b="1" dirty="0" smtClean="0">
                <a:solidFill>
                  <a:srgbClr val="FF0000"/>
                </a:solidFill>
              </a:rPr>
              <a:t>day</a:t>
            </a:r>
            <a:r>
              <a:rPr lang="en-US" b="1" dirty="0">
                <a:solidFill>
                  <a:srgbClr val="FF0000"/>
                </a:solidFill>
              </a:rPr>
              <a:t>.  The extra Passover sacrifice was not </a:t>
            </a:r>
            <a:r>
              <a:rPr lang="en-US" b="1" dirty="0" smtClean="0">
                <a:solidFill>
                  <a:srgbClr val="FF0000"/>
                </a:solidFill>
              </a:rPr>
              <a:t/>
            </a:r>
            <a:br>
              <a:rPr lang="en-US" b="1" dirty="0" smtClean="0">
                <a:solidFill>
                  <a:srgbClr val="FF0000"/>
                </a:solidFill>
              </a:rPr>
            </a:br>
            <a:r>
              <a:rPr lang="en-US" b="1" dirty="0" smtClean="0">
                <a:solidFill>
                  <a:srgbClr val="FF0000"/>
                </a:solidFill>
              </a:rPr>
              <a:t>a </a:t>
            </a:r>
            <a:r>
              <a:rPr lang="en-US" b="1" dirty="0">
                <a:solidFill>
                  <a:srgbClr val="FF0000"/>
                </a:solidFill>
              </a:rPr>
              <a:t>Sabbath violation according to </a:t>
            </a:r>
            <a:r>
              <a:rPr lang="en-US" b="1" dirty="0" smtClean="0">
                <a:solidFill>
                  <a:srgbClr val="FF0000"/>
                </a:solidFill>
              </a:rPr>
              <a:t>Scripture.</a:t>
            </a:r>
          </a:p>
          <a:p>
            <a:endParaRPr lang="en-US" b="1" dirty="0">
              <a:solidFill>
                <a:srgbClr val="FF0000"/>
              </a:solidFill>
            </a:endParaRPr>
          </a:p>
          <a:p>
            <a:r>
              <a:rPr lang="en-US" sz="2800" b="1" dirty="0" smtClean="0">
                <a:solidFill>
                  <a:srgbClr val="006C31"/>
                </a:solidFill>
              </a:rPr>
              <a:t>No!</a:t>
            </a:r>
            <a:r>
              <a:rPr lang="en-US" b="1" dirty="0" smtClean="0">
                <a:solidFill>
                  <a:srgbClr val="FF0000"/>
                </a:solidFill>
              </a:rPr>
              <a:t>  Passover does not need to be moved.  </a:t>
            </a:r>
            <a:endParaRPr lang="en-US" b="1" dirty="0">
              <a:solidFill>
                <a:srgbClr val="FF0000"/>
              </a:solidFill>
            </a:endParaRPr>
          </a:p>
        </p:txBody>
      </p:sp>
      <p:pic>
        <p:nvPicPr>
          <p:cNvPr id="4098" name="Picture 2" descr="C:\Users\Rae\Desktop\passover bloc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4219575"/>
            <a:ext cx="4533900" cy="286702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5C014052-953B-4273-8F47-BF25327D5B24}" type="slidenum">
              <a:rPr lang="en-US" smtClean="0"/>
              <a:t>24</a:t>
            </a:fld>
            <a:endParaRPr lang="en-US" dirty="0"/>
          </a:p>
        </p:txBody>
      </p:sp>
    </p:spTree>
    <p:extLst>
      <p:ext uri="{BB962C8B-B14F-4D97-AF65-F5344CB8AC3E}">
        <p14:creationId xmlns:p14="http://schemas.microsoft.com/office/powerpoint/2010/main" val="27179223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175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175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ipe(left)">
                                      <p:cBhvr>
                                        <p:cTn id="17" dur="175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wipe(left)">
                                      <p:cBhvr>
                                        <p:cTn id="22" dur="175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25</a:t>
            </a:fld>
            <a:endParaRPr lang="en-US"/>
          </a:p>
        </p:txBody>
      </p:sp>
      <p:sp>
        <p:nvSpPr>
          <p:cNvPr id="3"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FF0000"/>
                </a:solidFill>
                <a:effectLst>
                  <a:outerShdw blurRad="76200" dist="50800" dir="5400000" algn="tl" rotWithShape="0">
                    <a:srgbClr val="000000">
                      <a:alpha val="65000"/>
                    </a:srgbClr>
                  </a:outerShdw>
                </a:effectLst>
              </a:rPr>
              <a:t>The Unleavened Bread for </a:t>
            </a:r>
            <a:br>
              <a:rPr lang="en-US" sz="4400" spc="50" dirty="0" smtClean="0">
                <a:ln w="11430"/>
                <a:solidFill>
                  <a:srgbClr val="FF0000"/>
                </a:solidFill>
                <a:effectLst>
                  <a:outerShdw blurRad="76200" dist="50800" dir="5400000" algn="tl" rotWithShape="0">
                    <a:srgbClr val="000000">
                      <a:alpha val="65000"/>
                    </a:srgbClr>
                  </a:outerShdw>
                </a:effectLst>
              </a:rPr>
            </a:br>
            <a:r>
              <a:rPr lang="en-US" sz="4400" spc="50" dirty="0" smtClean="0">
                <a:ln w="11430"/>
                <a:solidFill>
                  <a:srgbClr val="FF0000"/>
                </a:solidFill>
                <a:effectLst>
                  <a:outerShdw blurRad="76200" dist="50800" dir="5400000" algn="tl" rotWithShape="0">
                    <a:srgbClr val="000000">
                      <a:alpha val="65000"/>
                    </a:srgbClr>
                  </a:outerShdw>
                </a:effectLst>
              </a:rPr>
              <a:t>1</a:t>
            </a:r>
            <a:r>
              <a:rPr lang="en-US" sz="4400" spc="50" baseline="30000" dirty="0" smtClean="0">
                <a:ln w="11430"/>
                <a:solidFill>
                  <a:srgbClr val="FF0000"/>
                </a:solidFill>
                <a:effectLst>
                  <a:outerShdw blurRad="76200" dist="50800" dir="5400000" algn="tl" rotWithShape="0">
                    <a:srgbClr val="000000">
                      <a:alpha val="65000"/>
                    </a:srgbClr>
                  </a:outerShdw>
                </a:effectLst>
              </a:rPr>
              <a:t>st</a:t>
            </a:r>
            <a:r>
              <a:rPr lang="en-US" sz="4400" spc="50" dirty="0" smtClean="0">
                <a:ln w="11430"/>
                <a:solidFill>
                  <a:srgbClr val="FF0000"/>
                </a:solidFill>
                <a:effectLst>
                  <a:outerShdw blurRad="76200" dist="50800" dir="5400000" algn="tl" rotWithShape="0">
                    <a:srgbClr val="000000">
                      <a:alpha val="65000"/>
                    </a:srgbClr>
                  </a:outerShdw>
                </a:effectLst>
              </a:rPr>
              <a:t> Passover in Canaan</a:t>
            </a:r>
            <a:r>
              <a:rPr lang="en-US" sz="4400" spc="50" dirty="0" smtClean="0">
                <a:ln w="11430"/>
                <a:solidFill>
                  <a:schemeClr val="accent5"/>
                </a:solidFill>
                <a:effectLst>
                  <a:outerShdw blurRad="76200" dist="50800" dir="5400000" algn="tl" rotWithShape="0">
                    <a:srgbClr val="000000">
                      <a:alpha val="65000"/>
                    </a:srgbClr>
                  </a:outerShdw>
                </a:effectLst>
              </a:rPr>
              <a:t> </a:t>
            </a:r>
            <a:endParaRPr lang="en-US" sz="2400" spc="50" dirty="0">
              <a:ln w="11430"/>
              <a:solidFill>
                <a:schemeClr val="accent5"/>
              </a:solidFill>
              <a:effectLst>
                <a:outerShdw blurRad="76200" dist="50800" dir="5400000" algn="tl" rotWithShape="0">
                  <a:srgbClr val="000000">
                    <a:alpha val="65000"/>
                  </a:srgbClr>
                </a:outerShdw>
              </a:effectLst>
            </a:endParaRPr>
          </a:p>
        </p:txBody>
      </p:sp>
      <p:sp>
        <p:nvSpPr>
          <p:cNvPr id="4" name="TextBox 3"/>
          <p:cNvSpPr txBox="1"/>
          <p:nvPr/>
        </p:nvSpPr>
        <p:spPr>
          <a:xfrm>
            <a:off x="342899" y="1488440"/>
            <a:ext cx="4844631" cy="3693319"/>
          </a:xfrm>
          <a:prstGeom prst="rect">
            <a:avLst/>
          </a:prstGeom>
          <a:noFill/>
        </p:spPr>
        <p:txBody>
          <a:bodyPr wrap="square" rtlCol="0">
            <a:spAutoFit/>
            <a:scene3d>
              <a:camera prst="orthographicFront"/>
              <a:lightRig rig="threePt" dir="t"/>
            </a:scene3d>
            <a:sp3d extrusionH="57150">
              <a:bevelT w="38100" h="38100"/>
            </a:sp3d>
          </a:bodyPr>
          <a:lstStyle/>
          <a:p>
            <a:r>
              <a:rPr lang="en-US" b="1" dirty="0">
                <a:solidFill>
                  <a:schemeClr val="accent2">
                    <a:lumMod val="50000"/>
                  </a:schemeClr>
                </a:solidFill>
              </a:rPr>
              <a:t>Even though Israel was in the land of Canaan with grain </a:t>
            </a:r>
            <a:r>
              <a:rPr lang="en-US" b="1" dirty="0" smtClean="0">
                <a:solidFill>
                  <a:schemeClr val="accent2">
                    <a:lumMod val="50000"/>
                  </a:schemeClr>
                </a:solidFill>
              </a:rPr>
              <a:t>all </a:t>
            </a:r>
            <a:r>
              <a:rPr lang="en-US" b="1" dirty="0">
                <a:solidFill>
                  <a:schemeClr val="accent2">
                    <a:lumMod val="50000"/>
                  </a:schemeClr>
                </a:solidFill>
              </a:rPr>
              <a:t>around </a:t>
            </a:r>
            <a:r>
              <a:rPr lang="en-US" b="1" dirty="0" smtClean="0">
                <a:solidFill>
                  <a:schemeClr val="accent2">
                    <a:lumMod val="50000"/>
                  </a:schemeClr>
                </a:solidFill>
              </a:rPr>
              <a:t>them,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scriptural command was firm:  </a:t>
            </a:r>
            <a:r>
              <a:rPr lang="en-US"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Israel was not allowed to touch the </a:t>
            </a:r>
            <a:r>
              <a:rPr lang="en-US" sz="2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Old or New</a:t>
            </a:r>
            <a:r>
              <a:rPr lang="en-US"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2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grain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for their  </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unleavened bread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Passover meal </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on Abib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14.  </a:t>
            </a:r>
            <a:r>
              <a:rPr lang="en-US" b="1" dirty="0" smtClean="0">
                <a:solidFill>
                  <a:schemeClr val="accent2">
                    <a:lumMod val="50000"/>
                  </a:schemeClr>
                </a:solidFill>
              </a:rPr>
              <a:t> </a:t>
            </a:r>
          </a:p>
          <a:p>
            <a:endParaRPr lang="en-US" sz="1050" b="1" dirty="0">
              <a:solidFill>
                <a:schemeClr val="accent2">
                  <a:lumMod val="50000"/>
                </a:schemeClr>
              </a:solidFill>
            </a:endParaRPr>
          </a:p>
          <a:p>
            <a:endParaRPr lang="en-US" sz="1050" b="1" dirty="0">
              <a:solidFill>
                <a:schemeClr val="accent2">
                  <a:lumMod val="50000"/>
                </a:schemeClr>
              </a:solidFill>
            </a:endParaRPr>
          </a:p>
          <a:p>
            <a:r>
              <a:rPr lang="en-US" b="1" cap="all" dirty="0" smtClean="0">
                <a:ln w="9000" cmpd="sng">
                  <a:solidFill>
                    <a:schemeClr val="accent4">
                      <a:shade val="50000"/>
                      <a:satMod val="120000"/>
                    </a:schemeClr>
                  </a:solidFill>
                  <a:prstDash val="solid"/>
                </a:ln>
                <a:solidFill>
                  <a:srgbClr val="8C4C64"/>
                </a:solidFill>
                <a:effectLst>
                  <a:reflection blurRad="12700" stA="28000" endPos="45000" dist="1000" dir="5400000" sy="-100000" algn="bl" rotWithShape="0"/>
                </a:effectLst>
              </a:rPr>
              <a:t>The first partaking </a:t>
            </a:r>
            <a:r>
              <a:rPr lang="en-US" b="1" cap="all" dirty="0">
                <a:ln w="9000" cmpd="sng">
                  <a:solidFill>
                    <a:schemeClr val="accent4">
                      <a:shade val="50000"/>
                      <a:satMod val="120000"/>
                    </a:schemeClr>
                  </a:solidFill>
                  <a:prstDash val="solid"/>
                </a:ln>
                <a:solidFill>
                  <a:srgbClr val="8C4C64"/>
                </a:solidFill>
                <a:effectLst>
                  <a:reflection blurRad="12700" stA="28000" endPos="45000" dist="1000" dir="5400000" sy="-100000" algn="bl" rotWithShape="0"/>
                </a:effectLst>
              </a:rPr>
              <a:t>of unleavened </a:t>
            </a:r>
            <a:r>
              <a:rPr lang="en-US" b="1" cap="all" dirty="0" smtClean="0">
                <a:ln w="9000" cmpd="sng">
                  <a:solidFill>
                    <a:schemeClr val="accent4">
                      <a:shade val="50000"/>
                      <a:satMod val="120000"/>
                    </a:schemeClr>
                  </a:solidFill>
                  <a:prstDash val="solid"/>
                </a:ln>
                <a:solidFill>
                  <a:srgbClr val="8C4C64"/>
                </a:solidFill>
                <a:effectLst>
                  <a:reflection blurRad="12700" stA="28000" endPos="45000" dist="1000" dir="5400000" sy="-100000" algn="bl" rotWithShape="0"/>
                </a:effectLst>
              </a:rPr>
              <a:t>bread (from grain) </a:t>
            </a:r>
            <a:r>
              <a:rPr lang="en-US" b="1" cap="all" dirty="0">
                <a:ln w="9000" cmpd="sng">
                  <a:solidFill>
                    <a:schemeClr val="accent4">
                      <a:shade val="50000"/>
                      <a:satMod val="120000"/>
                    </a:schemeClr>
                  </a:solidFill>
                  <a:prstDash val="solid"/>
                </a:ln>
                <a:solidFill>
                  <a:srgbClr val="8C4C64"/>
                </a:solidFill>
                <a:effectLst>
                  <a:reflection blurRad="12700" stA="28000" endPos="45000" dist="1000" dir="5400000" sy="-100000" algn="bl" rotWithShape="0"/>
                </a:effectLst>
              </a:rPr>
              <a:t>became part of the festival on Abib 15 </a:t>
            </a: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after</a:t>
            </a:r>
            <a:r>
              <a:rPr lang="en-US"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 </a:t>
            </a:r>
            <a:r>
              <a:rPr lang="en-US" b="1" cap="all" dirty="0" smtClean="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the </a:t>
            </a:r>
            <a:r>
              <a:rPr lang="en-US"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Wavesheaf </a:t>
            </a:r>
            <a:r>
              <a:rPr lang="en-US" b="1" cap="all" dirty="0" smtClean="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ceremony was completed.</a:t>
            </a:r>
          </a:p>
          <a:p>
            <a:endParaRPr lang="en-US" sz="1050" b="1" i="1" dirty="0">
              <a:solidFill>
                <a:schemeClr val="accent2">
                  <a:lumMod val="50000"/>
                </a:schemeClr>
              </a:solidFill>
            </a:endParaRPr>
          </a:p>
          <a:p>
            <a:endParaRPr lang="en-US" sz="1050" b="1" dirty="0">
              <a:solidFill>
                <a:schemeClr val="tx2">
                  <a:lumMod val="75000"/>
                </a:schemeClr>
              </a:solidFill>
            </a:endParaRPr>
          </a:p>
        </p:txBody>
      </p:sp>
      <p:sp>
        <p:nvSpPr>
          <p:cNvPr id="8" name="Content Placeholder 2"/>
          <p:cNvSpPr txBox="1">
            <a:spLocks/>
          </p:cNvSpPr>
          <p:nvPr/>
        </p:nvSpPr>
        <p:spPr>
          <a:xfrm>
            <a:off x="495299" y="4953000"/>
            <a:ext cx="4305301" cy="1662342"/>
          </a:xfrm>
          <a:prstGeom prst="rect">
            <a:avLst/>
          </a:prstGeom>
          <a:solidFill>
            <a:schemeClr val="accent3">
              <a:lumMod val="20000"/>
              <a:lumOff val="80000"/>
            </a:schemeClr>
          </a:solidFill>
          <a:ln w="38100">
            <a:solidFill>
              <a:schemeClr val="accent3">
                <a:lumMod val="75000"/>
              </a:schemeClr>
            </a:solidFill>
          </a:ln>
          <a:scene3d>
            <a:camera prst="orthographicFront"/>
            <a:lightRig rig="soft" dir="tl">
              <a:rot lat="0" lon="0" rev="0"/>
            </a:lightRig>
          </a:scene3d>
          <a:sp3d>
            <a:bevelT w="114300" prst="artDeco"/>
          </a:sp3d>
        </p:spPr>
        <p:txBody>
          <a:bodyPr>
            <a:normAutofit/>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en-US" sz="3200" b="1" spc="50" dirty="0" smtClean="0">
                <a:ln w="11430"/>
                <a:solidFill>
                  <a:schemeClr val="accent5">
                    <a:lumMod val="75000"/>
                  </a:schemeClr>
                </a:solidFill>
                <a:effectLst>
                  <a:outerShdw blurRad="76200" dist="50800" dir="5400000" algn="tl" rotWithShape="0">
                    <a:srgbClr val="000000">
                      <a:alpha val="65000"/>
                    </a:srgbClr>
                  </a:outerShdw>
                </a:effectLst>
              </a:rPr>
              <a:t>We are still </a:t>
            </a:r>
            <a:r>
              <a:rPr lang="en-US" sz="3200" b="1" spc="50" dirty="0" smtClean="0">
                <a:ln w="11430"/>
                <a:solidFill>
                  <a:srgbClr val="C00000"/>
                </a:solidFill>
                <a:effectLst>
                  <a:outerShdw blurRad="76200" dist="50800" dir="5400000" algn="tl" rotWithShape="0">
                    <a:srgbClr val="000000">
                      <a:alpha val="65000"/>
                    </a:srgbClr>
                  </a:outerShdw>
                </a:effectLst>
              </a:rPr>
              <a:t>assuming</a:t>
            </a:r>
            <a:r>
              <a:rPr lang="en-US" sz="3200" b="1" spc="50" dirty="0" smtClean="0">
                <a:ln w="11430"/>
                <a:solidFill>
                  <a:schemeClr val="accent5">
                    <a:lumMod val="75000"/>
                  </a:schemeClr>
                </a:solidFill>
                <a:effectLst>
                  <a:outerShdw blurRad="76200" dist="50800" dir="5400000" algn="tl" rotWithShape="0">
                    <a:srgbClr val="000000">
                      <a:alpha val="65000"/>
                    </a:srgbClr>
                  </a:outerShdw>
                </a:effectLst>
              </a:rPr>
              <a:t> </a:t>
            </a:r>
            <a:br>
              <a:rPr lang="en-US" sz="3200" b="1" spc="50" dirty="0" smtClean="0">
                <a:ln w="11430"/>
                <a:solidFill>
                  <a:schemeClr val="accent5">
                    <a:lumMod val="75000"/>
                  </a:schemeClr>
                </a:solidFill>
                <a:effectLst>
                  <a:outerShdw blurRad="76200" dist="50800" dir="5400000" algn="tl" rotWithShape="0">
                    <a:srgbClr val="000000">
                      <a:alpha val="65000"/>
                    </a:srgbClr>
                  </a:outerShdw>
                </a:effectLst>
              </a:rPr>
            </a:br>
            <a:r>
              <a:rPr lang="en-US" sz="3200" b="1" spc="50" dirty="0" smtClean="0">
                <a:ln w="11430"/>
                <a:solidFill>
                  <a:schemeClr val="accent5">
                    <a:lumMod val="75000"/>
                  </a:schemeClr>
                </a:solidFill>
                <a:effectLst>
                  <a:outerShdw blurRad="76200" dist="50800" dir="5400000" algn="tl" rotWithShape="0">
                    <a:srgbClr val="000000">
                      <a:alpha val="65000"/>
                    </a:srgbClr>
                  </a:outerShdw>
                </a:effectLst>
              </a:rPr>
              <a:t>Passover is on the </a:t>
            </a:r>
            <a:br>
              <a:rPr lang="en-US" sz="3200" b="1" spc="50" dirty="0" smtClean="0">
                <a:ln w="11430"/>
                <a:solidFill>
                  <a:schemeClr val="accent5">
                    <a:lumMod val="75000"/>
                  </a:schemeClr>
                </a:solidFill>
                <a:effectLst>
                  <a:outerShdw blurRad="76200" dist="50800" dir="5400000" algn="tl" rotWithShape="0">
                    <a:srgbClr val="000000">
                      <a:alpha val="65000"/>
                    </a:srgbClr>
                  </a:outerShdw>
                </a:effectLst>
              </a:rPr>
            </a:br>
            <a:r>
              <a:rPr lang="en-US" sz="3200" b="1" spc="50" dirty="0" smtClean="0">
                <a:ln w="11430"/>
                <a:solidFill>
                  <a:schemeClr val="accent5">
                    <a:lumMod val="75000"/>
                  </a:schemeClr>
                </a:solidFill>
                <a:effectLst>
                  <a:outerShdw blurRad="76200" dist="50800" dir="5400000" algn="tl" rotWithShape="0">
                    <a:srgbClr val="000000">
                      <a:alpha val="65000"/>
                    </a:srgbClr>
                  </a:outerShdw>
                </a:effectLst>
              </a:rPr>
              <a:t>7</a:t>
            </a:r>
            <a:r>
              <a:rPr lang="en-US" sz="3200" b="1" spc="50" baseline="30000" dirty="0" smtClean="0">
                <a:ln w="11430"/>
                <a:solidFill>
                  <a:schemeClr val="accent5">
                    <a:lumMod val="75000"/>
                  </a:schemeClr>
                </a:solidFill>
                <a:effectLst>
                  <a:outerShdw blurRad="76200" dist="50800" dir="5400000" algn="tl" rotWithShape="0">
                    <a:srgbClr val="000000">
                      <a:alpha val="65000"/>
                    </a:srgbClr>
                  </a:outerShdw>
                </a:effectLst>
              </a:rPr>
              <a:t>th</a:t>
            </a:r>
            <a:r>
              <a:rPr lang="en-US" sz="3200" b="1" spc="50" dirty="0" smtClean="0">
                <a:ln w="11430"/>
                <a:solidFill>
                  <a:schemeClr val="accent5">
                    <a:lumMod val="75000"/>
                  </a:schemeClr>
                </a:solidFill>
                <a:effectLst>
                  <a:outerShdw blurRad="76200" dist="50800" dir="5400000" algn="tl" rotWithShape="0">
                    <a:srgbClr val="000000">
                      <a:alpha val="65000"/>
                    </a:srgbClr>
                  </a:outerShdw>
                </a:effectLst>
              </a:rPr>
              <a:t> Day Sabbath.</a:t>
            </a:r>
            <a:endParaRPr lang="en-US" sz="3200" b="1" spc="50" dirty="0">
              <a:ln w="11430"/>
              <a:solidFill>
                <a:schemeClr val="accent5">
                  <a:lumMod val="75000"/>
                </a:schemeClr>
              </a:solidFill>
              <a:effectLst>
                <a:outerShdw blurRad="76200" dist="50800" dir="5400000" algn="tl" rotWithShape="0">
                  <a:srgbClr val="000000">
                    <a:alpha val="65000"/>
                  </a:srgbClr>
                </a:outerShdw>
              </a:effectLst>
            </a:endParaRPr>
          </a:p>
        </p:txBody>
      </p:sp>
      <p:pic>
        <p:nvPicPr>
          <p:cNvPr id="9" name="Picture 2" descr="D:\1. Prophecy Song Jan 5 2016\#2 Art JPEG &amp; 27 folders June 9\Feasts etc\Passover\Passover bread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9931" y="1587490"/>
            <a:ext cx="3194469" cy="30099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318760" y="4678968"/>
            <a:ext cx="3276600" cy="892552"/>
          </a:xfrm>
          <a:prstGeom prst="rect">
            <a:avLst/>
          </a:prstGeom>
          <a:solidFill>
            <a:schemeClr val="accent4">
              <a:lumMod val="20000"/>
              <a:lumOff val="80000"/>
            </a:schemeClr>
          </a:solidFill>
          <a:ln w="28575">
            <a:solidFill>
              <a:schemeClr val="accent5">
                <a:lumMod val="75000"/>
              </a:schemeClr>
            </a:solidFill>
          </a:ln>
          <a:scene3d>
            <a:camera prst="orthographicFront"/>
            <a:lightRig rig="threePt" dir="t"/>
          </a:scene3d>
          <a:sp3d>
            <a:bevelT w="114300" prst="artDeco"/>
          </a:sp3d>
        </p:spPr>
        <p:txBody>
          <a:bodyPr wrap="square" rtlCol="0">
            <a:spAutoFit/>
            <a:sp3d extrusionH="57150">
              <a:bevelT w="38100" h="38100"/>
            </a:sp3d>
          </a:bodyPr>
          <a:lstStyle/>
          <a:p>
            <a:pPr algn="just"/>
            <a:r>
              <a:rPr lang="en-US" b="1" dirty="0">
                <a:solidFill>
                  <a:schemeClr val="accent5">
                    <a:lumMod val="75000"/>
                  </a:schemeClr>
                </a:solidFill>
              </a:rPr>
              <a:t>Lev </a:t>
            </a:r>
            <a:r>
              <a:rPr lang="en-US" b="1" dirty="0" smtClean="0">
                <a:solidFill>
                  <a:schemeClr val="accent5">
                    <a:lumMod val="75000"/>
                  </a:schemeClr>
                </a:solidFill>
              </a:rPr>
              <a:t>23:6  </a:t>
            </a:r>
            <a:r>
              <a:rPr lang="en-US" sz="1600" b="1" dirty="0" smtClean="0">
                <a:solidFill>
                  <a:srgbClr val="8C4C64"/>
                </a:solidFill>
              </a:rPr>
              <a:t>And </a:t>
            </a:r>
            <a:r>
              <a:rPr lang="en-US" sz="1600" b="1" dirty="0">
                <a:solidFill>
                  <a:srgbClr val="8C4C64"/>
                </a:solidFill>
              </a:rPr>
              <a:t>on the fifteenth day </a:t>
            </a:r>
            <a:r>
              <a:rPr lang="en-US" sz="1600" b="1" dirty="0" smtClean="0">
                <a:solidFill>
                  <a:srgbClr val="8C4C64"/>
                </a:solidFill>
              </a:rPr>
              <a:t/>
            </a:r>
            <a:br>
              <a:rPr lang="en-US" sz="1600" b="1" dirty="0" smtClean="0">
                <a:solidFill>
                  <a:srgbClr val="8C4C64"/>
                </a:solidFill>
              </a:rPr>
            </a:br>
            <a:r>
              <a:rPr lang="en-US" sz="1600" b="1" dirty="0" smtClean="0">
                <a:solidFill>
                  <a:srgbClr val="8C4C64"/>
                </a:solidFill>
              </a:rPr>
              <a:t>of </a:t>
            </a:r>
            <a:r>
              <a:rPr lang="en-US" sz="1600" b="1" dirty="0">
                <a:solidFill>
                  <a:srgbClr val="8C4C64"/>
                </a:solidFill>
              </a:rPr>
              <a:t>the same month is the feast of </a:t>
            </a:r>
            <a:r>
              <a:rPr lang="en-US" sz="1600" b="1" dirty="0" smtClean="0">
                <a:solidFill>
                  <a:srgbClr val="8C4C64"/>
                </a:solidFill>
              </a:rPr>
              <a:t>unleavened bread </a:t>
            </a:r>
            <a:r>
              <a:rPr lang="en-US" sz="1600" b="1" dirty="0">
                <a:solidFill>
                  <a:srgbClr val="8C4C64"/>
                </a:solidFill>
              </a:rPr>
              <a:t>unto </a:t>
            </a:r>
            <a:r>
              <a:rPr lang="en-US" sz="1600" b="1" dirty="0" smtClean="0">
                <a:solidFill>
                  <a:srgbClr val="8C4C64"/>
                </a:solidFill>
              </a:rPr>
              <a:t>[Yahuah].</a:t>
            </a:r>
            <a:endParaRPr lang="en-US" b="1" dirty="0">
              <a:solidFill>
                <a:schemeClr val="accent3">
                  <a:lumMod val="50000"/>
                </a:schemeClr>
              </a:solidFill>
            </a:endParaRPr>
          </a:p>
        </p:txBody>
      </p:sp>
      <p:sp>
        <p:nvSpPr>
          <p:cNvPr id="5" name="TextBox 4"/>
          <p:cNvSpPr txBox="1"/>
          <p:nvPr/>
        </p:nvSpPr>
        <p:spPr>
          <a:xfrm>
            <a:off x="5369985" y="5638833"/>
            <a:ext cx="3235535"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dirty="0" smtClean="0"/>
              <a:t>Let’s place the </a:t>
            </a:r>
            <a:r>
              <a:rPr lang="en-US" b="1" cap="small" dirty="0">
                <a:solidFill>
                  <a:schemeClr val="tx2">
                    <a:lumMod val="75000"/>
                  </a:schemeClr>
                </a:solidFill>
              </a:rPr>
              <a:t>1</a:t>
            </a:r>
            <a:r>
              <a:rPr lang="en-US" b="1" cap="small" baseline="30000" dirty="0">
                <a:solidFill>
                  <a:schemeClr val="tx2">
                    <a:lumMod val="75000"/>
                  </a:schemeClr>
                </a:solidFill>
              </a:rPr>
              <a:t>st</a:t>
            </a:r>
            <a:r>
              <a:rPr lang="en-US" b="1" dirty="0">
                <a:solidFill>
                  <a:schemeClr val="tx2">
                    <a:lumMod val="75000"/>
                  </a:schemeClr>
                </a:solidFill>
              </a:rPr>
              <a:t> Sabbath of Unleavened Bread </a:t>
            </a:r>
            <a:r>
              <a:rPr lang="en-US" b="1" dirty="0" smtClean="0">
                <a:solidFill>
                  <a:schemeClr val="tx2">
                    <a:lumMod val="75000"/>
                  </a:schemeClr>
                </a:solidFill>
              </a:rPr>
              <a:t/>
            </a:r>
            <a:br>
              <a:rPr lang="en-US" b="1" dirty="0" smtClean="0">
                <a:solidFill>
                  <a:schemeClr val="tx2">
                    <a:lumMod val="75000"/>
                  </a:schemeClr>
                </a:solidFill>
              </a:rPr>
            </a:br>
            <a:r>
              <a:rPr lang="en-US" b="1" dirty="0" smtClean="0">
                <a:solidFill>
                  <a:schemeClr val="tx2">
                    <a:lumMod val="75000"/>
                  </a:schemeClr>
                </a:solidFill>
              </a:rPr>
              <a:t>(Abib 15) </a:t>
            </a:r>
            <a:r>
              <a:rPr lang="en-US" dirty="0" smtClean="0">
                <a:solidFill>
                  <a:schemeClr val="tx2">
                    <a:lumMod val="75000"/>
                  </a:schemeClr>
                </a:solidFill>
              </a:rPr>
              <a:t>on the chart.</a:t>
            </a:r>
            <a:endParaRPr lang="en-US" b="1" dirty="0">
              <a:solidFill>
                <a:schemeClr val="tx2">
                  <a:lumMod val="75000"/>
                </a:schemeClr>
              </a:solidFill>
            </a:endParaRPr>
          </a:p>
        </p:txBody>
      </p:sp>
    </p:spTree>
    <p:extLst>
      <p:ext uri="{BB962C8B-B14F-4D97-AF65-F5344CB8AC3E}">
        <p14:creationId xmlns:p14="http://schemas.microsoft.com/office/powerpoint/2010/main" val="17184048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16675"/>
            <a:ext cx="1828800" cy="365125"/>
          </a:xfrm>
        </p:spPr>
        <p:txBody>
          <a:bodyPr/>
          <a:lstStyle/>
          <a:p>
            <a:fld id="{5C014052-953B-4273-8F47-BF25327D5B24}" type="slidenum">
              <a:rPr lang="en-US" smtClean="0"/>
              <a:t>26</a:t>
            </a:fld>
            <a:endParaRPr lang="en-US" dirty="0"/>
          </a:p>
        </p:txBody>
      </p:sp>
      <p:sp>
        <p:nvSpPr>
          <p:cNvPr id="4" name="Title 1"/>
          <p:cNvSpPr txBox="1">
            <a:spLocks/>
          </p:cNvSpPr>
          <p:nvPr/>
        </p:nvSpPr>
        <p:spPr>
          <a:xfrm>
            <a:off x="-76200" y="0"/>
            <a:ext cx="92202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FF0000"/>
                </a:solidFill>
                <a:effectLst>
                  <a:outerShdw blurRad="76200" dist="50800" dir="5400000" algn="tl" rotWithShape="0">
                    <a:srgbClr val="000000">
                      <a:alpha val="65000"/>
                    </a:srgbClr>
                  </a:outerShdw>
                </a:effectLst>
              </a:rPr>
              <a:t> Passover</a:t>
            </a:r>
            <a:r>
              <a:rPr lang="en-US" sz="4400" spc="50" dirty="0" smtClean="0">
                <a:ln w="11430"/>
                <a:solidFill>
                  <a:schemeClr val="accent5"/>
                </a:solidFill>
                <a:effectLst>
                  <a:outerShdw blurRad="76200" dist="50800" dir="5400000" algn="tl" rotWithShape="0">
                    <a:srgbClr val="000000">
                      <a:alpha val="65000"/>
                    </a:srgbClr>
                  </a:outerShdw>
                </a:effectLst>
              </a:rPr>
              <a:t> </a:t>
            </a:r>
            <a:r>
              <a:rPr lang="en-US" sz="2400" spc="50" dirty="0" smtClean="0">
                <a:ln w="11430"/>
                <a:solidFill>
                  <a:schemeClr val="accent5"/>
                </a:solidFill>
                <a:effectLst>
                  <a:outerShdw blurRad="76200" dist="50800" dir="5400000" algn="tl" rotWithShape="0">
                    <a:srgbClr val="000000">
                      <a:alpha val="65000"/>
                    </a:srgbClr>
                  </a:outerShdw>
                </a:effectLst>
              </a:rPr>
              <a:t>(14</a:t>
            </a:r>
            <a:r>
              <a:rPr lang="en-US" sz="2400" spc="50" baseline="30000" dirty="0" smtClean="0">
                <a:ln w="11430"/>
                <a:solidFill>
                  <a:schemeClr val="accent5"/>
                </a:solidFill>
                <a:effectLst>
                  <a:outerShdw blurRad="76200" dist="50800" dir="5400000" algn="tl" rotWithShape="0">
                    <a:srgbClr val="000000">
                      <a:alpha val="65000"/>
                    </a:srgbClr>
                  </a:outerShdw>
                </a:effectLst>
              </a:rPr>
              <a:t>th</a:t>
            </a:r>
            <a:r>
              <a:rPr lang="en-US" sz="2400" spc="50" dirty="0" smtClean="0">
                <a:ln w="11430"/>
                <a:solidFill>
                  <a:schemeClr val="accent5"/>
                </a:solidFill>
                <a:effectLst>
                  <a:outerShdw blurRad="76200" dist="50800" dir="5400000" algn="tl" rotWithShape="0">
                    <a:srgbClr val="000000">
                      <a:alpha val="65000"/>
                    </a:srgbClr>
                  </a:outerShdw>
                </a:effectLst>
              </a:rPr>
              <a:t>)</a:t>
            </a:r>
            <a:r>
              <a:rPr lang="en-US" sz="4400" spc="50" dirty="0" smtClean="0">
                <a:ln w="11430"/>
                <a:solidFill>
                  <a:srgbClr val="8C4C64"/>
                </a:solidFill>
                <a:effectLst>
                  <a:outerShdw blurRad="76200" dist="50800" dir="5400000" algn="tl" rotWithShape="0">
                    <a:srgbClr val="000000">
                      <a:alpha val="65000"/>
                    </a:srgbClr>
                  </a:outerShdw>
                </a:effectLst>
              </a:rPr>
              <a:t>  Unleavened Bread </a:t>
            </a:r>
            <a:r>
              <a:rPr lang="en-US" sz="2400" spc="50" dirty="0">
                <a:ln w="11430"/>
                <a:solidFill>
                  <a:schemeClr val="accent5"/>
                </a:solidFill>
                <a:effectLst>
                  <a:outerShdw blurRad="76200" dist="50800" dir="5400000" algn="tl" rotWithShape="0">
                    <a:srgbClr val="000000">
                      <a:alpha val="65000"/>
                    </a:srgbClr>
                  </a:outerShdw>
                </a:effectLst>
              </a:rPr>
              <a:t>(15</a:t>
            </a:r>
            <a:r>
              <a:rPr lang="en-US" sz="2400" spc="50" baseline="30000" dirty="0">
                <a:ln w="11430"/>
                <a:solidFill>
                  <a:schemeClr val="accent5"/>
                </a:solidFill>
                <a:effectLst>
                  <a:outerShdw blurRad="76200" dist="50800" dir="5400000" algn="tl" rotWithShape="0">
                    <a:srgbClr val="000000">
                      <a:alpha val="65000"/>
                    </a:srgbClr>
                  </a:outerShdw>
                </a:effectLst>
              </a:rPr>
              <a:t>th</a:t>
            </a:r>
            <a:r>
              <a:rPr lang="en-US" sz="2400" spc="50" dirty="0">
                <a:ln w="11430"/>
                <a:solidFill>
                  <a:schemeClr val="accent5"/>
                </a:solidFill>
                <a:effectLst>
                  <a:outerShdw blurRad="76200" dist="50800" dir="5400000" algn="tl" rotWithShape="0">
                    <a:srgbClr val="000000">
                      <a:alpha val="65000"/>
                    </a:srgbClr>
                  </a:outerShdw>
                </a:effectLst>
              </a:rPr>
              <a:t>)</a:t>
            </a:r>
          </a:p>
        </p:txBody>
      </p:sp>
      <p:pic>
        <p:nvPicPr>
          <p:cNvPr id="1026" name="Picture 2" descr="C:\Users\Rae\Desktop\#5 of 7 josh corrected 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457" y="858838"/>
            <a:ext cx="8424863" cy="5832330"/>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685800" y="5379720"/>
            <a:ext cx="3209710" cy="1447800"/>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en-US" sz="2600" b="1" spc="50" dirty="0" smtClean="0">
                <a:ln w="11430"/>
                <a:solidFill>
                  <a:schemeClr val="accent5">
                    <a:lumMod val="75000"/>
                  </a:schemeClr>
                </a:solidFill>
                <a:effectLst>
                  <a:outerShdw blurRad="76200" dist="50800" dir="5400000" algn="tl" rotWithShape="0">
                    <a:srgbClr val="000000">
                      <a:alpha val="65000"/>
                    </a:srgbClr>
                  </a:outerShdw>
                </a:effectLst>
              </a:rPr>
              <a:t>We are still </a:t>
            </a:r>
            <a:br>
              <a:rPr lang="en-US" sz="2600" b="1" spc="50" dirty="0" smtClean="0">
                <a:ln w="11430"/>
                <a:solidFill>
                  <a:schemeClr val="accent5">
                    <a:lumMod val="75000"/>
                  </a:schemeClr>
                </a:solidFill>
                <a:effectLst>
                  <a:outerShdw blurRad="76200" dist="50800" dir="5400000" algn="tl" rotWithShape="0">
                    <a:srgbClr val="000000">
                      <a:alpha val="65000"/>
                    </a:srgbClr>
                  </a:outerShdw>
                </a:effectLst>
              </a:rPr>
            </a:br>
            <a:r>
              <a:rPr lang="en-US" sz="2600" b="1" spc="50" dirty="0" smtClean="0">
                <a:ln w="11430"/>
                <a:solidFill>
                  <a:schemeClr val="accent5">
                    <a:lumMod val="75000"/>
                  </a:schemeClr>
                </a:solidFill>
                <a:effectLst>
                  <a:outerShdw blurRad="76200" dist="50800" dir="5400000" algn="tl" rotWithShape="0">
                    <a:srgbClr val="000000">
                      <a:alpha val="65000"/>
                    </a:srgbClr>
                  </a:outerShdw>
                </a:effectLst>
              </a:rPr>
              <a:t>assuming Passover </a:t>
            </a:r>
            <a:br>
              <a:rPr lang="en-US" sz="2600" b="1" spc="50" dirty="0" smtClean="0">
                <a:ln w="11430"/>
                <a:solidFill>
                  <a:schemeClr val="accent5">
                    <a:lumMod val="75000"/>
                  </a:schemeClr>
                </a:solidFill>
                <a:effectLst>
                  <a:outerShdw blurRad="76200" dist="50800" dir="5400000" algn="tl" rotWithShape="0">
                    <a:srgbClr val="000000">
                      <a:alpha val="65000"/>
                    </a:srgbClr>
                  </a:outerShdw>
                </a:effectLst>
              </a:rPr>
            </a:br>
            <a:r>
              <a:rPr lang="en-US" sz="2600" b="1" spc="50" dirty="0" smtClean="0">
                <a:ln w="11430"/>
                <a:solidFill>
                  <a:schemeClr val="accent5">
                    <a:lumMod val="75000"/>
                  </a:schemeClr>
                </a:solidFill>
                <a:effectLst>
                  <a:outerShdw blurRad="76200" dist="50800" dir="5400000" algn="tl" rotWithShape="0">
                    <a:srgbClr val="000000">
                      <a:alpha val="65000"/>
                    </a:srgbClr>
                  </a:outerShdw>
                </a:effectLst>
              </a:rPr>
              <a:t>is on Sabbath.</a:t>
            </a:r>
            <a:endParaRPr lang="en-US" sz="2600" b="1" spc="50" dirty="0">
              <a:ln w="11430"/>
              <a:solidFill>
                <a:schemeClr val="accent5">
                  <a:lumMod val="75000"/>
                </a:schemeClr>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98505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27</a:t>
            </a:fld>
            <a:endParaRPr lang="en-US"/>
          </a:p>
        </p:txBody>
      </p:sp>
      <p:sp>
        <p:nvSpPr>
          <p:cNvPr id="7"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FF0000"/>
                </a:solidFill>
                <a:effectLst>
                  <a:outerShdw blurRad="76200" dist="50800" dir="5400000" algn="tl" rotWithShape="0">
                    <a:srgbClr val="000000">
                      <a:alpha val="65000"/>
                    </a:srgbClr>
                  </a:outerShdw>
                </a:effectLst>
              </a:rPr>
              <a:t>Passover</a:t>
            </a:r>
            <a:r>
              <a:rPr lang="en-US" sz="4400" spc="50" dirty="0" smtClean="0">
                <a:ln w="11430"/>
                <a:solidFill>
                  <a:schemeClr val="accent5"/>
                </a:solidFill>
                <a:effectLst>
                  <a:outerShdw blurRad="76200" dist="50800" dir="5400000" algn="tl" rotWithShape="0">
                    <a:srgbClr val="000000">
                      <a:alpha val="65000"/>
                    </a:srgbClr>
                  </a:outerShdw>
                </a:effectLst>
              </a:rPr>
              <a:t> </a:t>
            </a:r>
            <a:r>
              <a:rPr lang="en-US" sz="2400" spc="50" dirty="0" smtClean="0">
                <a:ln w="11430"/>
                <a:solidFill>
                  <a:schemeClr val="accent5"/>
                </a:solidFill>
                <a:effectLst>
                  <a:outerShdw blurRad="76200" dist="50800" dir="5400000" algn="tl" rotWithShape="0">
                    <a:srgbClr val="000000">
                      <a:alpha val="65000"/>
                    </a:srgbClr>
                  </a:outerShdw>
                </a:effectLst>
              </a:rPr>
              <a:t>(14</a:t>
            </a:r>
            <a:r>
              <a:rPr lang="en-US" sz="2400" spc="50" baseline="30000" dirty="0" smtClean="0">
                <a:ln w="11430"/>
                <a:solidFill>
                  <a:schemeClr val="accent5"/>
                </a:solidFill>
                <a:effectLst>
                  <a:outerShdw blurRad="76200" dist="50800" dir="5400000" algn="tl" rotWithShape="0">
                    <a:srgbClr val="000000">
                      <a:alpha val="65000"/>
                    </a:srgbClr>
                  </a:outerShdw>
                </a:effectLst>
              </a:rPr>
              <a:t>th</a:t>
            </a:r>
            <a:r>
              <a:rPr lang="en-US" sz="2400" spc="50" dirty="0" smtClean="0">
                <a:ln w="11430"/>
                <a:solidFill>
                  <a:schemeClr val="accent5"/>
                </a:solidFill>
                <a:effectLst>
                  <a:outerShdw blurRad="76200" dist="50800" dir="5400000" algn="tl" rotWithShape="0">
                    <a:srgbClr val="000000">
                      <a:alpha val="65000"/>
                    </a:srgbClr>
                  </a:outerShdw>
                </a:effectLst>
              </a:rPr>
              <a:t>)  </a:t>
            </a:r>
            <a:r>
              <a:rPr lang="en-US" sz="4400" spc="50" dirty="0" smtClean="0">
                <a:ln w="11430"/>
                <a:solidFill>
                  <a:srgbClr val="00B050"/>
                </a:solidFill>
                <a:effectLst>
                  <a:outerShdw blurRad="76200" dist="50800" dir="5400000" algn="tl" rotWithShape="0">
                    <a:srgbClr val="000000">
                      <a:alpha val="65000"/>
                    </a:srgbClr>
                  </a:outerShdw>
                </a:effectLst>
              </a:rPr>
              <a:t>~</a:t>
            </a:r>
            <a:r>
              <a:rPr lang="en-US" sz="4400" spc="50" dirty="0" smtClean="0">
                <a:ln w="11430"/>
                <a:solidFill>
                  <a:schemeClr val="accent5"/>
                </a:solidFill>
                <a:effectLst>
                  <a:outerShdw blurRad="76200" dist="50800" dir="5400000" algn="tl" rotWithShape="0">
                    <a:srgbClr val="000000">
                      <a:alpha val="65000"/>
                    </a:srgbClr>
                  </a:outerShdw>
                </a:effectLst>
              </a:rPr>
              <a:t> </a:t>
            </a:r>
            <a:r>
              <a:rPr lang="en-US" sz="4400" spc="50" dirty="0" smtClean="0">
                <a:ln w="11430"/>
                <a:solidFill>
                  <a:srgbClr val="00B050"/>
                </a:solidFill>
                <a:effectLst>
                  <a:outerShdw blurRad="76200" dist="50800" dir="5400000" algn="tl" rotWithShape="0">
                    <a:srgbClr val="000000">
                      <a:alpha val="65000"/>
                    </a:srgbClr>
                  </a:outerShdw>
                </a:effectLst>
              </a:rPr>
              <a:t>Firstfruits</a:t>
            </a:r>
            <a:r>
              <a:rPr lang="en-US" sz="4400" spc="50" dirty="0" smtClean="0">
                <a:ln w="11430"/>
                <a:solidFill>
                  <a:schemeClr val="accent5"/>
                </a:solidFill>
                <a:effectLst>
                  <a:outerShdw blurRad="76200" dist="50800" dir="5400000" algn="tl" rotWithShape="0">
                    <a:srgbClr val="000000">
                      <a:alpha val="65000"/>
                    </a:srgbClr>
                  </a:outerShdw>
                </a:effectLst>
              </a:rPr>
              <a:t> </a:t>
            </a:r>
            <a:r>
              <a:rPr lang="en-US" sz="2400" spc="50" dirty="0" smtClean="0">
                <a:ln w="11430"/>
                <a:solidFill>
                  <a:schemeClr val="accent5"/>
                </a:solidFill>
                <a:effectLst>
                  <a:outerShdw blurRad="76200" dist="50800" dir="5400000" algn="tl" rotWithShape="0">
                    <a:srgbClr val="000000">
                      <a:alpha val="65000"/>
                    </a:srgbClr>
                  </a:outerShdw>
                </a:effectLst>
              </a:rPr>
              <a:t>(15</a:t>
            </a:r>
            <a:r>
              <a:rPr lang="en-US" sz="2400" spc="50" baseline="30000" dirty="0" smtClean="0">
                <a:ln w="11430"/>
                <a:solidFill>
                  <a:schemeClr val="accent5"/>
                </a:solidFill>
                <a:effectLst>
                  <a:outerShdw blurRad="76200" dist="50800" dir="5400000" algn="tl" rotWithShape="0">
                    <a:srgbClr val="000000">
                      <a:alpha val="65000"/>
                    </a:srgbClr>
                  </a:outerShdw>
                </a:effectLst>
              </a:rPr>
              <a:t>th</a:t>
            </a:r>
            <a:r>
              <a:rPr lang="en-US" sz="2400" spc="50" dirty="0" smtClean="0">
                <a:ln w="11430"/>
                <a:solidFill>
                  <a:schemeClr val="accent5"/>
                </a:solidFill>
                <a:effectLst>
                  <a:outerShdw blurRad="76200" dist="50800" dir="5400000" algn="tl" rotWithShape="0">
                    <a:srgbClr val="000000">
                      <a:alpha val="65000"/>
                    </a:srgbClr>
                  </a:outerShdw>
                </a:effectLst>
              </a:rPr>
              <a:t>)</a:t>
            </a:r>
            <a:endParaRPr lang="en-US" sz="2400" spc="50" dirty="0">
              <a:ln w="11430"/>
              <a:solidFill>
                <a:schemeClr val="accent5"/>
              </a:solidFill>
              <a:effectLst>
                <a:outerShdw blurRad="76200" dist="50800" dir="5400000" algn="tl" rotWithShape="0">
                  <a:srgbClr val="000000">
                    <a:alpha val="65000"/>
                  </a:srgbClr>
                </a:outerShdw>
              </a:effectLst>
            </a:endParaRPr>
          </a:p>
        </p:txBody>
      </p:sp>
      <p:sp>
        <p:nvSpPr>
          <p:cNvPr id="10" name="TextBox 9"/>
          <p:cNvSpPr txBox="1"/>
          <p:nvPr/>
        </p:nvSpPr>
        <p:spPr>
          <a:xfrm>
            <a:off x="342900" y="838200"/>
            <a:ext cx="8572500" cy="4131900"/>
          </a:xfrm>
          <a:prstGeom prst="rect">
            <a:avLst/>
          </a:prstGeom>
          <a:noFill/>
        </p:spPr>
        <p:txBody>
          <a:bodyPr wrap="square" rtlCol="0">
            <a:spAutoFit/>
            <a:scene3d>
              <a:camera prst="orthographicFront"/>
              <a:lightRig rig="threePt" dir="t"/>
            </a:scene3d>
            <a:sp3d extrusionH="57150">
              <a:bevelT w="38100" h="38100"/>
            </a:sp3d>
          </a:bodyPr>
          <a:lstStyle/>
          <a:p>
            <a:r>
              <a:rPr lang="en-US" sz="3200" b="1" dirty="0">
                <a:solidFill>
                  <a:schemeClr val="accent5">
                    <a:lumMod val="75000"/>
                  </a:schemeClr>
                </a:solidFill>
              </a:rPr>
              <a:t>Josh 5:11  </a:t>
            </a:r>
            <a:r>
              <a:rPr lang="en-US" sz="2400" b="1" dirty="0">
                <a:solidFill>
                  <a:srgbClr val="8C4C64"/>
                </a:solidFill>
              </a:rPr>
              <a:t>And they did eat of the </a:t>
            </a:r>
            <a:r>
              <a:rPr lang="en-US" sz="2400" b="1" u="sng" dirty="0">
                <a:solidFill>
                  <a:srgbClr val="00B050"/>
                </a:solidFill>
              </a:rPr>
              <a:t>old corn</a:t>
            </a:r>
            <a:r>
              <a:rPr lang="en-US" sz="2400" b="1" dirty="0">
                <a:solidFill>
                  <a:srgbClr val="8C4C64"/>
                </a:solidFill>
              </a:rPr>
              <a:t> </a:t>
            </a:r>
            <a:r>
              <a:rPr lang="en-US" sz="2400" b="1" dirty="0" smtClean="0">
                <a:solidFill>
                  <a:srgbClr val="8C4C64"/>
                </a:solidFill>
              </a:rPr>
              <a:t> </a:t>
            </a:r>
            <a:r>
              <a:rPr lang="en-US" b="1" dirty="0" smtClean="0">
                <a:solidFill>
                  <a:srgbClr val="8C4C64"/>
                </a:solidFill>
              </a:rPr>
              <a:t>[</a:t>
            </a:r>
            <a:r>
              <a:rPr lang="en-US" b="1" dirty="0" smtClean="0">
                <a:solidFill>
                  <a:srgbClr val="00B050"/>
                </a:solidFill>
              </a:rPr>
              <a:t>grain</a:t>
            </a:r>
            <a:r>
              <a:rPr lang="en-US" b="1" dirty="0" smtClean="0">
                <a:solidFill>
                  <a:srgbClr val="8C4C64"/>
                </a:solidFill>
              </a:rPr>
              <a:t>]  </a:t>
            </a:r>
            <a:r>
              <a:rPr lang="en-US" sz="2400" b="1" dirty="0" smtClean="0">
                <a:solidFill>
                  <a:srgbClr val="8C4C64"/>
                </a:solidFill>
              </a:rPr>
              <a:t>of </a:t>
            </a:r>
            <a:r>
              <a:rPr lang="en-US" sz="2400" b="1" dirty="0">
                <a:solidFill>
                  <a:srgbClr val="8C4C64"/>
                </a:solidFill>
              </a:rPr>
              <a:t>the land </a:t>
            </a:r>
            <a:r>
              <a:rPr lang="en-US" sz="2400" b="1" dirty="0" smtClean="0">
                <a:solidFill>
                  <a:srgbClr val="8C4C64"/>
                </a:solidFill>
              </a:rPr>
              <a:t/>
            </a:r>
            <a:br>
              <a:rPr lang="en-US" sz="2400" b="1" dirty="0" smtClean="0">
                <a:solidFill>
                  <a:srgbClr val="8C4C64"/>
                </a:solidFill>
              </a:rPr>
            </a:br>
            <a:r>
              <a:rPr lang="en-US" sz="2400" b="1" dirty="0" smtClean="0">
                <a:solidFill>
                  <a:srgbClr val="8C4C64"/>
                </a:solidFill>
              </a:rPr>
              <a:t>on </a:t>
            </a:r>
            <a:r>
              <a:rPr lang="en-US" sz="2400" b="1" dirty="0">
                <a:solidFill>
                  <a:srgbClr val="8C4C64"/>
                </a:solidFill>
              </a:rPr>
              <a:t>the </a:t>
            </a:r>
            <a:r>
              <a:rPr lang="en-US" sz="2400" b="1" dirty="0">
                <a:solidFill>
                  <a:srgbClr val="FF3399"/>
                </a:solidFill>
              </a:rPr>
              <a:t>morrow</a:t>
            </a:r>
            <a:r>
              <a:rPr lang="en-US" sz="2400" b="1" dirty="0">
                <a:solidFill>
                  <a:srgbClr val="8C4C64"/>
                </a:solidFill>
              </a:rPr>
              <a:t> </a:t>
            </a:r>
            <a:r>
              <a:rPr lang="en-US" sz="2400" b="1" u="sng" dirty="0">
                <a:solidFill>
                  <a:srgbClr val="00B050"/>
                </a:solidFill>
              </a:rPr>
              <a:t>after</a:t>
            </a:r>
            <a:r>
              <a:rPr lang="en-US" sz="2400" b="1" dirty="0">
                <a:solidFill>
                  <a:srgbClr val="8C4C64"/>
                </a:solidFill>
              </a:rPr>
              <a:t> the Passover, unleavened cakes, </a:t>
            </a:r>
            <a:r>
              <a:rPr lang="en-US" sz="2400" b="1" dirty="0" smtClean="0">
                <a:solidFill>
                  <a:srgbClr val="8C4C64"/>
                </a:solidFill>
              </a:rPr>
              <a:t/>
            </a:r>
            <a:br>
              <a:rPr lang="en-US" sz="2400" b="1" dirty="0" smtClean="0">
                <a:solidFill>
                  <a:srgbClr val="8C4C64"/>
                </a:solidFill>
              </a:rPr>
            </a:br>
            <a:r>
              <a:rPr lang="en-US" sz="2400" b="1" dirty="0" smtClean="0">
                <a:solidFill>
                  <a:srgbClr val="8C4C64"/>
                </a:solidFill>
              </a:rPr>
              <a:t>and </a:t>
            </a:r>
            <a:r>
              <a:rPr lang="en-US" sz="2400" b="1" dirty="0">
                <a:solidFill>
                  <a:srgbClr val="8C4C64"/>
                </a:solidFill>
              </a:rPr>
              <a:t>parched corn in the selfsame day.  </a:t>
            </a:r>
            <a:r>
              <a:rPr lang="en-US" i="1" dirty="0"/>
              <a:t>KJV</a:t>
            </a:r>
          </a:p>
          <a:p>
            <a:endParaRPr lang="en-US" b="1" dirty="0">
              <a:solidFill>
                <a:srgbClr val="8C4C64"/>
              </a:solidFill>
            </a:endParaRPr>
          </a:p>
          <a:p>
            <a:endParaRPr lang="en-US" sz="1050" dirty="0" smtClean="0"/>
          </a:p>
          <a:p>
            <a:endParaRPr lang="en-US" sz="1400" i="1" dirty="0" smtClean="0"/>
          </a:p>
          <a:p>
            <a:endParaRPr lang="en-US" sz="1400" i="1" dirty="0" smtClean="0"/>
          </a:p>
          <a:p>
            <a:endParaRPr lang="en-US" sz="1400" i="1" dirty="0" smtClean="0"/>
          </a:p>
          <a:p>
            <a:pPr marL="285750" lvl="0" indent="-285750">
              <a:buFont typeface="Arial" pitchFamily="34" charset="0"/>
              <a:buChar char="•"/>
            </a:pPr>
            <a:r>
              <a:rPr lang="en-US" sz="2800" b="1" i="1" u="sng" dirty="0">
                <a:solidFill>
                  <a:srgbClr val="FF3399"/>
                </a:solidFill>
              </a:rPr>
              <a:t>morrow</a:t>
            </a:r>
            <a:r>
              <a:rPr lang="en-US" sz="2800" dirty="0"/>
              <a:t> </a:t>
            </a:r>
            <a:r>
              <a:rPr lang="en-US" sz="2800" dirty="0" smtClean="0"/>
              <a:t>-</a:t>
            </a:r>
            <a:r>
              <a:rPr lang="en-US" sz="2800" i="1" dirty="0" smtClean="0"/>
              <a:t> Brown-Driver-Brigg’s </a:t>
            </a:r>
            <a:r>
              <a:rPr lang="en-US" sz="2800" i="1" dirty="0"/>
              <a:t>- </a:t>
            </a:r>
            <a:r>
              <a:rPr lang="en-US" sz="2800" dirty="0" smtClean="0"/>
              <a:t>H4283  &lt;</a:t>
            </a:r>
            <a:r>
              <a:rPr lang="en-US" sz="2800" b="1" u="sng" dirty="0" err="1" smtClean="0"/>
              <a:t>mochorath</a:t>
            </a:r>
            <a:r>
              <a:rPr lang="en-US" sz="2800" dirty="0" smtClean="0"/>
              <a:t>&gt; </a:t>
            </a:r>
            <a:endParaRPr lang="en-US" sz="2800" dirty="0">
              <a:solidFill>
                <a:srgbClr val="FF3399"/>
              </a:solidFill>
            </a:endParaRPr>
          </a:p>
          <a:p>
            <a:pPr lvl="2"/>
            <a:r>
              <a:rPr lang="en-US" sz="2800" b="1" dirty="0" smtClean="0"/>
              <a:t>the </a:t>
            </a:r>
            <a:r>
              <a:rPr lang="en-US" sz="2800" b="1" dirty="0" smtClean="0">
                <a:solidFill>
                  <a:srgbClr val="FF3399"/>
                </a:solidFill>
              </a:rPr>
              <a:t>morrow</a:t>
            </a:r>
            <a:endParaRPr lang="en-US" sz="2800" dirty="0">
              <a:solidFill>
                <a:srgbClr val="FF3399"/>
              </a:solidFill>
            </a:endParaRPr>
          </a:p>
          <a:p>
            <a:pPr lvl="2"/>
            <a:r>
              <a:rPr lang="en-US" sz="2800" b="1" dirty="0" smtClean="0">
                <a:solidFill>
                  <a:srgbClr val="FF3399"/>
                </a:solidFill>
              </a:rPr>
              <a:t>tomorrow</a:t>
            </a:r>
            <a:endParaRPr lang="en-US" sz="2800" dirty="0">
              <a:solidFill>
                <a:srgbClr val="FF3399"/>
              </a:solidFill>
            </a:endParaRPr>
          </a:p>
          <a:p>
            <a:pPr lvl="2"/>
            <a:r>
              <a:rPr lang="en-US" sz="2800" b="1" dirty="0"/>
              <a:t>t</a:t>
            </a:r>
            <a:r>
              <a:rPr lang="en-US" sz="2800" b="1" dirty="0" smtClean="0"/>
              <a:t>he </a:t>
            </a:r>
            <a:r>
              <a:rPr lang="en-US" sz="2800" b="1" dirty="0" smtClean="0">
                <a:solidFill>
                  <a:srgbClr val="FF3399"/>
                </a:solidFill>
              </a:rPr>
              <a:t> day after </a:t>
            </a:r>
            <a:endParaRPr lang="en-US" sz="2800" dirty="0">
              <a:solidFill>
                <a:srgbClr val="FF3399"/>
              </a:solidFill>
            </a:endParaRPr>
          </a:p>
        </p:txBody>
      </p:sp>
      <p:sp>
        <p:nvSpPr>
          <p:cNvPr id="11" name="TextBox 10"/>
          <p:cNvSpPr txBox="1"/>
          <p:nvPr/>
        </p:nvSpPr>
        <p:spPr>
          <a:xfrm>
            <a:off x="990600" y="5257800"/>
            <a:ext cx="7162800" cy="1077218"/>
          </a:xfrm>
          <a:prstGeom prst="rect">
            <a:avLst/>
          </a:prstGeom>
          <a:solidFill>
            <a:schemeClr val="accent4">
              <a:lumMod val="20000"/>
              <a:lumOff val="80000"/>
            </a:schemeClr>
          </a:solidFill>
          <a:ln w="28575">
            <a:solidFill>
              <a:schemeClr val="accent5">
                <a:lumMod val="75000"/>
              </a:schemeClr>
            </a:solidFill>
          </a:ln>
          <a:scene3d>
            <a:camera prst="orthographicFront"/>
            <a:lightRig rig="threePt" dir="t"/>
          </a:scene3d>
          <a:sp3d>
            <a:bevelT w="114300" prst="artDeco"/>
          </a:sp3d>
        </p:spPr>
        <p:txBody>
          <a:bodyPr wrap="square" rtlCol="0">
            <a:spAutoFit/>
            <a:sp3d extrusionH="57150">
              <a:bevelT w="38100" h="38100"/>
            </a:sp3d>
          </a:bodyPr>
          <a:lstStyle/>
          <a:p>
            <a:pPr algn="ctr"/>
            <a:r>
              <a:rPr lang="en-US" sz="3200" b="1" dirty="0" smtClean="0">
                <a:solidFill>
                  <a:schemeClr val="accent5">
                    <a:lumMod val="50000"/>
                  </a:schemeClr>
                </a:solidFill>
              </a:rPr>
              <a:t>None </a:t>
            </a:r>
            <a:r>
              <a:rPr lang="en-US" sz="3200" b="1" dirty="0">
                <a:solidFill>
                  <a:schemeClr val="accent5">
                    <a:lumMod val="50000"/>
                  </a:schemeClr>
                </a:solidFill>
              </a:rPr>
              <a:t>of these definitions are </a:t>
            </a:r>
            <a:r>
              <a:rPr lang="en-US" sz="3200" b="1" dirty="0" smtClean="0">
                <a:solidFill>
                  <a:schemeClr val="accent5">
                    <a:lumMod val="50000"/>
                  </a:schemeClr>
                </a:solidFill>
              </a:rPr>
              <a:t>timed </a:t>
            </a:r>
            <a:r>
              <a:rPr lang="en-US" sz="3200" b="1" dirty="0">
                <a:solidFill>
                  <a:schemeClr val="accent5">
                    <a:lumMod val="50000"/>
                  </a:schemeClr>
                </a:solidFill>
              </a:rPr>
              <a:t>anywhere near sunset</a:t>
            </a:r>
            <a:r>
              <a:rPr lang="en-US" sz="3200" b="1" dirty="0" smtClean="0">
                <a:solidFill>
                  <a:schemeClr val="accent5">
                    <a:lumMod val="50000"/>
                  </a:schemeClr>
                </a:solidFill>
              </a:rPr>
              <a:t>!</a:t>
            </a:r>
            <a:endParaRPr lang="en-US" sz="3200" dirty="0">
              <a:solidFill>
                <a:schemeClr val="accent5">
                  <a:lumMod val="50000"/>
                </a:schemeClr>
              </a:solidFill>
            </a:endParaRPr>
          </a:p>
        </p:txBody>
      </p:sp>
      <p:sp>
        <p:nvSpPr>
          <p:cNvPr id="8" name="Title 1"/>
          <p:cNvSpPr txBox="1">
            <a:spLocks/>
          </p:cNvSpPr>
          <p:nvPr/>
        </p:nvSpPr>
        <p:spPr>
          <a:xfrm>
            <a:off x="-152400" y="236220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spc="50" dirty="0" smtClean="0">
                <a:ln w="11430"/>
                <a:solidFill>
                  <a:schemeClr val="accent5"/>
                </a:solidFill>
                <a:effectLst>
                  <a:outerShdw blurRad="76200" dist="50800" dir="5400000" algn="tl" rotWithShape="0">
                    <a:srgbClr val="000000">
                      <a:alpha val="65000"/>
                    </a:srgbClr>
                  </a:outerShdw>
                </a:effectLst>
              </a:rPr>
              <a:t>Hebrew Definition for “</a:t>
            </a:r>
            <a:r>
              <a:rPr lang="en-US" sz="3600" spc="50" dirty="0" smtClean="0">
                <a:ln w="11430"/>
                <a:solidFill>
                  <a:srgbClr val="FF3399"/>
                </a:solidFill>
                <a:effectLst>
                  <a:outerShdw blurRad="76200" dist="50800" dir="5400000" algn="tl" rotWithShape="0">
                    <a:srgbClr val="000000">
                      <a:alpha val="65000"/>
                    </a:srgbClr>
                  </a:outerShdw>
                </a:effectLst>
              </a:rPr>
              <a:t>morrow</a:t>
            </a:r>
            <a:r>
              <a:rPr lang="en-US" sz="3600" spc="50" dirty="0" smtClean="0">
                <a:ln w="11430"/>
                <a:solidFill>
                  <a:schemeClr val="accent5"/>
                </a:solidFill>
                <a:effectLst>
                  <a:outerShdw blurRad="76200" dist="50800" dir="5400000" algn="tl" rotWithShape="0">
                    <a:srgbClr val="000000">
                      <a:alpha val="65000"/>
                    </a:srgbClr>
                  </a:outerShdw>
                </a:effectLst>
              </a:rPr>
              <a:t>”</a:t>
            </a:r>
            <a:endParaRPr lang="en-US" sz="1800" spc="50" dirty="0">
              <a:ln w="11430"/>
              <a:solidFill>
                <a:schemeClr val="accent5"/>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2739936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6" end="6"/>
                                            </p:txEl>
                                          </p:spTgt>
                                        </p:tgtEl>
                                        <p:attrNameLst>
                                          <p:attrName>style.visibility</p:attrName>
                                        </p:attrNameLst>
                                      </p:cBhvr>
                                      <p:to>
                                        <p:strVal val="visible"/>
                                      </p:to>
                                    </p:set>
                                    <p:animEffect transition="in" filter="wipe(up)">
                                      <p:cBhvr>
                                        <p:cTn id="7" dur="500"/>
                                        <p:tgtEl>
                                          <p:spTgt spid="10">
                                            <p:txEl>
                                              <p:pRg st="6" end="6"/>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xEl>
                                              <p:pRg st="7" end="7"/>
                                            </p:txEl>
                                          </p:spTgt>
                                        </p:tgtEl>
                                        <p:attrNameLst>
                                          <p:attrName>style.visibility</p:attrName>
                                        </p:attrNameLst>
                                      </p:cBhvr>
                                      <p:to>
                                        <p:strVal val="visible"/>
                                      </p:to>
                                    </p:set>
                                    <p:animEffect transition="in" filter="wipe(up)">
                                      <p:cBhvr>
                                        <p:cTn id="11" dur="1250"/>
                                        <p:tgtEl>
                                          <p:spTgt spid="10">
                                            <p:txEl>
                                              <p:pRg st="7" end="7"/>
                                            </p:txEl>
                                          </p:spTgt>
                                        </p:tgtEl>
                                      </p:cBhvr>
                                    </p:animEffect>
                                  </p:childTnLst>
                                </p:cTn>
                              </p:par>
                            </p:childTnLst>
                          </p:cTn>
                        </p:par>
                        <p:par>
                          <p:cTn id="12" fill="hold">
                            <p:stCondLst>
                              <p:cond delay="1750"/>
                            </p:stCondLst>
                            <p:childTnLst>
                              <p:par>
                                <p:cTn id="13" presetID="22" presetClass="entr" presetSubtype="1" fill="hold" nodeType="afterEffect">
                                  <p:stCondLst>
                                    <p:cond delay="0"/>
                                  </p:stCondLst>
                                  <p:childTnLst>
                                    <p:set>
                                      <p:cBhvr>
                                        <p:cTn id="14" dur="1" fill="hold">
                                          <p:stCondLst>
                                            <p:cond delay="0"/>
                                          </p:stCondLst>
                                        </p:cTn>
                                        <p:tgtEl>
                                          <p:spTgt spid="10">
                                            <p:txEl>
                                              <p:pRg st="8" end="8"/>
                                            </p:txEl>
                                          </p:spTgt>
                                        </p:tgtEl>
                                        <p:attrNameLst>
                                          <p:attrName>style.visibility</p:attrName>
                                        </p:attrNameLst>
                                      </p:cBhvr>
                                      <p:to>
                                        <p:strVal val="visible"/>
                                      </p:to>
                                    </p:set>
                                    <p:animEffect transition="in" filter="wipe(up)">
                                      <p:cBhvr>
                                        <p:cTn id="15" dur="1250"/>
                                        <p:tgtEl>
                                          <p:spTgt spid="10">
                                            <p:txEl>
                                              <p:pRg st="8" end="8"/>
                                            </p:txEl>
                                          </p:spTgt>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10">
                                            <p:txEl>
                                              <p:pRg st="9" end="9"/>
                                            </p:txEl>
                                          </p:spTgt>
                                        </p:tgtEl>
                                        <p:attrNameLst>
                                          <p:attrName>style.visibility</p:attrName>
                                        </p:attrNameLst>
                                      </p:cBhvr>
                                      <p:to>
                                        <p:strVal val="visible"/>
                                      </p:to>
                                    </p:set>
                                    <p:animEffect transition="in" filter="wipe(up)">
                                      <p:cBhvr>
                                        <p:cTn id="19" dur="1250"/>
                                        <p:tgtEl>
                                          <p:spTgt spid="10">
                                            <p:txEl>
                                              <p:pRg st="9" end="9"/>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1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28</a:t>
            </a:fld>
            <a:endParaRPr lang="en-US"/>
          </a:p>
        </p:txBody>
      </p:sp>
      <p:pic>
        <p:nvPicPr>
          <p:cNvPr id="6146" name="Picture 2" descr="C:\Users\Rae\Desktop\ff-ascension.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524000" y="762000"/>
            <a:ext cx="5753099" cy="1396707"/>
          </a:xfrm>
          <a:prstGeom prst="rect">
            <a:avLst/>
          </a:prstGeom>
          <a:ln>
            <a:noFill/>
          </a:ln>
          <a:effectLst>
            <a:outerShdw blurRad="292100" dist="139700" dir="2700000" algn="tl" rotWithShape="0">
              <a:srgbClr val="333333">
                <a:alpha val="65000"/>
              </a:srgbClr>
            </a:outerShdw>
            <a:softEdge rad="127000"/>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FF0000"/>
                </a:solidFill>
                <a:effectLst>
                  <a:outerShdw blurRad="76200" dist="50800" dir="5400000" algn="tl" rotWithShape="0">
                    <a:srgbClr val="000000">
                      <a:alpha val="65000"/>
                    </a:srgbClr>
                  </a:outerShdw>
                </a:effectLst>
              </a:rPr>
              <a:t>Passover</a:t>
            </a:r>
            <a:r>
              <a:rPr lang="en-US" sz="4400" spc="50" dirty="0" smtClean="0">
                <a:ln w="11430"/>
                <a:solidFill>
                  <a:schemeClr val="accent5"/>
                </a:solidFill>
                <a:effectLst>
                  <a:outerShdw blurRad="76200" dist="50800" dir="5400000" algn="tl" rotWithShape="0">
                    <a:srgbClr val="000000">
                      <a:alpha val="65000"/>
                    </a:srgbClr>
                  </a:outerShdw>
                </a:effectLst>
              </a:rPr>
              <a:t> </a:t>
            </a:r>
            <a:r>
              <a:rPr lang="en-US" sz="2400" spc="50" dirty="0" smtClean="0">
                <a:ln w="11430"/>
                <a:solidFill>
                  <a:schemeClr val="accent5"/>
                </a:solidFill>
                <a:effectLst>
                  <a:outerShdw blurRad="76200" dist="50800" dir="5400000" algn="tl" rotWithShape="0">
                    <a:srgbClr val="000000">
                      <a:alpha val="65000"/>
                    </a:srgbClr>
                  </a:outerShdw>
                </a:effectLst>
              </a:rPr>
              <a:t>(14</a:t>
            </a:r>
            <a:r>
              <a:rPr lang="en-US" sz="2400" spc="50" baseline="30000" dirty="0" smtClean="0">
                <a:ln w="11430"/>
                <a:solidFill>
                  <a:schemeClr val="accent5"/>
                </a:solidFill>
                <a:effectLst>
                  <a:outerShdw blurRad="76200" dist="50800" dir="5400000" algn="tl" rotWithShape="0">
                    <a:srgbClr val="000000">
                      <a:alpha val="65000"/>
                    </a:srgbClr>
                  </a:outerShdw>
                </a:effectLst>
              </a:rPr>
              <a:t>th</a:t>
            </a:r>
            <a:r>
              <a:rPr lang="en-US" sz="2400" spc="50" dirty="0" smtClean="0">
                <a:ln w="11430"/>
                <a:solidFill>
                  <a:schemeClr val="accent5"/>
                </a:solidFill>
                <a:effectLst>
                  <a:outerShdw blurRad="76200" dist="50800" dir="5400000" algn="tl" rotWithShape="0">
                    <a:srgbClr val="000000">
                      <a:alpha val="65000"/>
                    </a:srgbClr>
                  </a:outerShdw>
                </a:effectLst>
              </a:rPr>
              <a:t>)  </a:t>
            </a:r>
            <a:r>
              <a:rPr lang="en-US" sz="4400" spc="50" dirty="0" smtClean="0">
                <a:ln w="11430"/>
                <a:solidFill>
                  <a:srgbClr val="00B050"/>
                </a:solidFill>
                <a:effectLst>
                  <a:outerShdw blurRad="76200" dist="50800" dir="5400000" algn="tl" rotWithShape="0">
                    <a:srgbClr val="000000">
                      <a:alpha val="65000"/>
                    </a:srgbClr>
                  </a:outerShdw>
                </a:effectLst>
              </a:rPr>
              <a:t>~</a:t>
            </a:r>
            <a:r>
              <a:rPr lang="en-US" sz="4400" spc="50" dirty="0" smtClean="0">
                <a:ln w="11430"/>
                <a:solidFill>
                  <a:schemeClr val="accent5"/>
                </a:solidFill>
                <a:effectLst>
                  <a:outerShdw blurRad="76200" dist="50800" dir="5400000" algn="tl" rotWithShape="0">
                    <a:srgbClr val="000000">
                      <a:alpha val="65000"/>
                    </a:srgbClr>
                  </a:outerShdw>
                </a:effectLst>
              </a:rPr>
              <a:t> </a:t>
            </a:r>
            <a:r>
              <a:rPr lang="en-US" sz="4400" spc="50" dirty="0" smtClean="0">
                <a:ln w="11430"/>
                <a:solidFill>
                  <a:srgbClr val="00B050"/>
                </a:solidFill>
                <a:effectLst>
                  <a:outerShdw blurRad="76200" dist="50800" dir="5400000" algn="tl" rotWithShape="0">
                    <a:srgbClr val="000000">
                      <a:alpha val="65000"/>
                    </a:srgbClr>
                  </a:outerShdw>
                </a:effectLst>
              </a:rPr>
              <a:t>Firstfruits</a:t>
            </a:r>
            <a:r>
              <a:rPr lang="en-US" sz="4400" spc="50" dirty="0" smtClean="0">
                <a:ln w="11430"/>
                <a:solidFill>
                  <a:schemeClr val="accent5"/>
                </a:solidFill>
                <a:effectLst>
                  <a:outerShdw blurRad="76200" dist="50800" dir="5400000" algn="tl" rotWithShape="0">
                    <a:srgbClr val="000000">
                      <a:alpha val="65000"/>
                    </a:srgbClr>
                  </a:outerShdw>
                </a:effectLst>
              </a:rPr>
              <a:t> </a:t>
            </a:r>
            <a:r>
              <a:rPr lang="en-US" sz="2400" spc="50" dirty="0" smtClean="0">
                <a:ln w="11430"/>
                <a:solidFill>
                  <a:schemeClr val="accent5"/>
                </a:solidFill>
                <a:effectLst>
                  <a:outerShdw blurRad="76200" dist="50800" dir="5400000" algn="tl" rotWithShape="0">
                    <a:srgbClr val="000000">
                      <a:alpha val="65000"/>
                    </a:srgbClr>
                  </a:outerShdw>
                </a:effectLst>
              </a:rPr>
              <a:t>(15</a:t>
            </a:r>
            <a:r>
              <a:rPr lang="en-US" sz="2400" spc="50" baseline="30000" dirty="0" smtClean="0">
                <a:ln w="11430"/>
                <a:solidFill>
                  <a:schemeClr val="accent5"/>
                </a:solidFill>
                <a:effectLst>
                  <a:outerShdw blurRad="76200" dist="50800" dir="5400000" algn="tl" rotWithShape="0">
                    <a:srgbClr val="000000">
                      <a:alpha val="65000"/>
                    </a:srgbClr>
                  </a:outerShdw>
                </a:effectLst>
              </a:rPr>
              <a:t>th</a:t>
            </a:r>
            <a:r>
              <a:rPr lang="en-US" sz="2400" spc="50" dirty="0" smtClean="0">
                <a:ln w="11430"/>
                <a:solidFill>
                  <a:schemeClr val="accent5"/>
                </a:solidFill>
                <a:effectLst>
                  <a:outerShdw blurRad="76200" dist="50800" dir="5400000" algn="tl" rotWithShape="0">
                    <a:srgbClr val="000000">
                      <a:alpha val="65000"/>
                    </a:srgbClr>
                  </a:outerShdw>
                </a:effectLst>
              </a:rPr>
              <a:t>)</a:t>
            </a:r>
            <a:endParaRPr lang="en-US" sz="2400" spc="50" dirty="0">
              <a:ln w="11430"/>
              <a:solidFill>
                <a:schemeClr val="accent5"/>
              </a:solidFill>
              <a:effectLst>
                <a:outerShdw blurRad="76200" dist="50800" dir="5400000" algn="tl" rotWithShape="0">
                  <a:srgbClr val="000000">
                    <a:alpha val="65000"/>
                  </a:srgbClr>
                </a:outerShdw>
              </a:effectLst>
            </a:endParaRPr>
          </a:p>
        </p:txBody>
      </p:sp>
      <p:sp>
        <p:nvSpPr>
          <p:cNvPr id="9" name="TextBox 8"/>
          <p:cNvSpPr txBox="1"/>
          <p:nvPr/>
        </p:nvSpPr>
        <p:spPr>
          <a:xfrm>
            <a:off x="215900" y="2286000"/>
            <a:ext cx="8851900" cy="3039294"/>
          </a:xfrm>
          <a:prstGeom prst="rect">
            <a:avLst/>
          </a:prstGeom>
          <a:noFill/>
        </p:spPr>
        <p:txBody>
          <a:bodyPr wrap="square" rtlCol="0">
            <a:spAutoFit/>
            <a:scene3d>
              <a:camera prst="orthographicFront"/>
              <a:lightRig rig="threePt" dir="t"/>
            </a:scene3d>
            <a:sp3d extrusionH="57150">
              <a:bevelT w="38100" h="38100"/>
            </a:sp3d>
          </a:bodyPr>
          <a:lstStyle/>
          <a:p>
            <a:r>
              <a:rPr lang="en-US" sz="2000" b="1" u="sng" dirty="0" smtClean="0"/>
              <a:t>Note</a:t>
            </a:r>
            <a:r>
              <a:rPr lang="en-US" sz="2000" b="1" dirty="0"/>
              <a:t>:  “</a:t>
            </a:r>
            <a:r>
              <a:rPr lang="en-US" sz="2000" b="1" dirty="0">
                <a:solidFill>
                  <a:srgbClr val="FF3399"/>
                </a:solidFill>
              </a:rPr>
              <a:t>morrow</a:t>
            </a:r>
            <a:r>
              <a:rPr lang="en-US" sz="2000" b="1" dirty="0"/>
              <a:t>” begins in the “</a:t>
            </a:r>
            <a:r>
              <a:rPr lang="en-US" sz="2000" b="1" dirty="0">
                <a:solidFill>
                  <a:srgbClr val="FF3399"/>
                </a:solidFill>
              </a:rPr>
              <a:t>morning</a:t>
            </a:r>
            <a:r>
              <a:rPr lang="en-US" sz="2000" b="1" dirty="0"/>
              <a:t>” with the </a:t>
            </a:r>
            <a:r>
              <a:rPr lang="en-US" sz="2000" b="1" dirty="0">
                <a:solidFill>
                  <a:srgbClr val="FF3399"/>
                </a:solidFill>
              </a:rPr>
              <a:t>arrival of daylight.  </a:t>
            </a:r>
            <a:r>
              <a:rPr lang="en-US" sz="2000" b="1" dirty="0" smtClean="0">
                <a:solidFill>
                  <a:srgbClr val="FF3399"/>
                </a:solidFill>
              </a:rPr>
              <a:t/>
            </a:r>
            <a:br>
              <a:rPr lang="en-US" sz="2000" b="1" dirty="0" smtClean="0">
                <a:solidFill>
                  <a:srgbClr val="FF3399"/>
                </a:solidFill>
              </a:rPr>
            </a:br>
            <a:r>
              <a:rPr lang="en-US" b="1" dirty="0" smtClean="0"/>
              <a:t>  </a:t>
            </a:r>
          </a:p>
          <a:p>
            <a:r>
              <a:rPr lang="en-US" sz="2400" b="1" dirty="0" smtClean="0"/>
              <a:t>Therefore</a:t>
            </a:r>
            <a:r>
              <a:rPr lang="en-US" sz="2400" b="1" dirty="0"/>
              <a:t>, </a:t>
            </a:r>
            <a:r>
              <a:rPr lang="en-US" sz="2400" b="1" dirty="0">
                <a:solidFill>
                  <a:srgbClr val="00B050"/>
                </a:solidFill>
              </a:rPr>
              <a:t>Firstfruits begins at this point. </a:t>
            </a:r>
            <a:endParaRPr lang="en-US" sz="2400" b="1" dirty="0" smtClean="0">
              <a:solidFill>
                <a:srgbClr val="00B050"/>
              </a:solidFill>
            </a:endParaRPr>
          </a:p>
          <a:p>
            <a:r>
              <a:rPr lang="en-US" sz="1050" b="1" dirty="0" smtClean="0">
                <a:solidFill>
                  <a:srgbClr val="00B050"/>
                </a:solidFill>
              </a:rPr>
              <a:t/>
            </a:r>
            <a:br>
              <a:rPr lang="en-US" sz="1050" b="1" dirty="0" smtClean="0">
                <a:solidFill>
                  <a:srgbClr val="00B050"/>
                </a:solidFill>
              </a:rPr>
            </a:br>
            <a:r>
              <a:rPr lang="en-US" sz="2400" b="1" dirty="0" smtClean="0">
                <a:solidFill>
                  <a:schemeClr val="accent5">
                    <a:lumMod val="75000"/>
                  </a:schemeClr>
                </a:solidFill>
              </a:rPr>
              <a:t>Josh </a:t>
            </a:r>
            <a:r>
              <a:rPr lang="en-US" sz="2400" b="1" dirty="0">
                <a:solidFill>
                  <a:schemeClr val="accent5">
                    <a:lumMod val="75000"/>
                  </a:schemeClr>
                </a:solidFill>
              </a:rPr>
              <a:t>5:11</a:t>
            </a:r>
            <a:r>
              <a:rPr lang="en-US" sz="2400" dirty="0">
                <a:solidFill>
                  <a:schemeClr val="accent5">
                    <a:lumMod val="75000"/>
                  </a:schemeClr>
                </a:solidFill>
              </a:rPr>
              <a:t> </a:t>
            </a:r>
            <a:r>
              <a:rPr lang="en-US" sz="2000" b="1" dirty="0">
                <a:solidFill>
                  <a:srgbClr val="8C4C64"/>
                </a:solidFill>
              </a:rPr>
              <a:t>is </a:t>
            </a:r>
            <a:r>
              <a:rPr lang="en-US" sz="2000" b="1" dirty="0" smtClean="0">
                <a:solidFill>
                  <a:srgbClr val="8C4C64"/>
                </a:solidFill>
              </a:rPr>
              <a:t>specific:  </a:t>
            </a:r>
            <a:r>
              <a:rPr lang="en-US" sz="2000" b="1" dirty="0">
                <a:solidFill>
                  <a:srgbClr val="8C4C64"/>
                </a:solidFill>
              </a:rPr>
              <a:t>Israel ate the grain on the “</a:t>
            </a:r>
            <a:r>
              <a:rPr lang="en-US" sz="2000" b="1" dirty="0">
                <a:solidFill>
                  <a:srgbClr val="FF3399"/>
                </a:solidFill>
              </a:rPr>
              <a:t>morrow</a:t>
            </a:r>
            <a:r>
              <a:rPr lang="en-US" sz="2000" b="1" dirty="0">
                <a:solidFill>
                  <a:srgbClr val="8C4C64"/>
                </a:solidFill>
              </a:rPr>
              <a:t> </a:t>
            </a:r>
            <a:r>
              <a:rPr lang="en-US" sz="2000" b="1" u="sng" dirty="0">
                <a:solidFill>
                  <a:srgbClr val="00B050"/>
                </a:solidFill>
              </a:rPr>
              <a:t>after</a:t>
            </a:r>
            <a:r>
              <a:rPr lang="en-US" sz="2000" b="1" dirty="0">
                <a:solidFill>
                  <a:srgbClr val="8C4C64"/>
                </a:solidFill>
              </a:rPr>
              <a:t> </a:t>
            </a:r>
            <a:r>
              <a:rPr lang="en-US" sz="2000" b="1" dirty="0" smtClean="0">
                <a:solidFill>
                  <a:srgbClr val="8C4C64"/>
                </a:solidFill>
              </a:rPr>
              <a:t>the Passover</a:t>
            </a:r>
            <a:r>
              <a:rPr lang="en-US" sz="2000" b="1" dirty="0">
                <a:solidFill>
                  <a:srgbClr val="8C4C64"/>
                </a:solidFill>
              </a:rPr>
              <a:t>.”  </a:t>
            </a:r>
            <a:endParaRPr lang="en-US" sz="2000" b="1" dirty="0" smtClean="0">
              <a:solidFill>
                <a:srgbClr val="8C4C64"/>
              </a:solidFill>
            </a:endParaRPr>
          </a:p>
          <a:p>
            <a:endParaRPr lang="en-US" sz="1100" b="1" dirty="0">
              <a:solidFill>
                <a:srgbClr val="8C4C64"/>
              </a:solidFill>
            </a:endParaRPr>
          </a:p>
          <a:p>
            <a:r>
              <a:rPr lang="en-US" sz="3600" b="1" dirty="0" smtClean="0">
                <a:solidFill>
                  <a:srgbClr val="C00000"/>
                </a:solidFill>
              </a:rPr>
              <a:t>REMEMBER: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They were not allowed to take any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of the </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grain for their own use until the Wavesheaf ceremony was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completed.  </a:t>
            </a:r>
            <a:endParaRPr lang="en-US" sz="1050" i="1" dirty="0" smtClean="0"/>
          </a:p>
        </p:txBody>
      </p:sp>
      <p:sp>
        <p:nvSpPr>
          <p:cNvPr id="12" name="Content Placeholder 2"/>
          <p:cNvSpPr txBox="1">
            <a:spLocks/>
          </p:cNvSpPr>
          <p:nvPr/>
        </p:nvSpPr>
        <p:spPr>
          <a:xfrm>
            <a:off x="381000" y="5366251"/>
            <a:ext cx="6913880" cy="1491749"/>
          </a:xfrm>
          <a:prstGeom prst="rect">
            <a:avLst/>
          </a:prstGeom>
        </p:spPr>
        <p:txBody>
          <a:bodyPr>
            <a:normAutofit fontScale="77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en-US" sz="4000" b="1" spc="50" dirty="0" smtClean="0">
                <a:ln w="11430"/>
                <a:solidFill>
                  <a:schemeClr val="accent5">
                    <a:lumMod val="75000"/>
                  </a:schemeClr>
                </a:solidFill>
                <a:effectLst>
                  <a:outerShdw blurRad="76200" dist="50800" dir="5400000" algn="tl" rotWithShape="0">
                    <a:srgbClr val="000000">
                      <a:alpha val="65000"/>
                    </a:srgbClr>
                  </a:outerShdw>
                </a:effectLst>
              </a:rPr>
              <a:t>Firstfruits is established on Abib 15.</a:t>
            </a:r>
          </a:p>
          <a:p>
            <a:pPr marL="45720" indent="0" algn="ctr">
              <a:buFont typeface="Georgia" pitchFamily="18" charset="0"/>
              <a:buNone/>
            </a:pPr>
            <a:r>
              <a:rPr lang="en-US" sz="4000" b="1" spc="50" dirty="0" smtClean="0">
                <a:ln w="11430"/>
                <a:solidFill>
                  <a:schemeClr val="accent5">
                    <a:lumMod val="75000"/>
                  </a:schemeClr>
                </a:solidFill>
                <a:effectLst>
                  <a:outerShdw blurRad="76200" dist="50800" dir="5400000" algn="tl" rotWithShape="0">
                    <a:srgbClr val="000000">
                      <a:alpha val="65000"/>
                    </a:srgbClr>
                  </a:outerShdw>
                </a:effectLst>
              </a:rPr>
              <a:t>We are still </a:t>
            </a:r>
            <a:r>
              <a:rPr lang="en-US" sz="4000" b="1" spc="50" dirty="0" smtClean="0">
                <a:ln w="11430"/>
                <a:solidFill>
                  <a:srgbClr val="C00000"/>
                </a:solidFill>
                <a:effectLst>
                  <a:outerShdw blurRad="76200" dist="50800" dir="5400000" algn="tl" rotWithShape="0">
                    <a:srgbClr val="000000">
                      <a:alpha val="65000"/>
                    </a:srgbClr>
                  </a:outerShdw>
                </a:effectLst>
              </a:rPr>
              <a:t>assuming</a:t>
            </a:r>
            <a:r>
              <a:rPr lang="en-US" sz="4000" b="1" spc="50" dirty="0" smtClean="0">
                <a:ln w="11430"/>
                <a:solidFill>
                  <a:schemeClr val="accent5">
                    <a:lumMod val="75000"/>
                  </a:schemeClr>
                </a:solidFill>
                <a:effectLst>
                  <a:outerShdw blurRad="76200" dist="50800" dir="5400000" algn="tl" rotWithShape="0">
                    <a:srgbClr val="000000">
                      <a:alpha val="65000"/>
                    </a:srgbClr>
                  </a:outerShdw>
                </a:effectLst>
              </a:rPr>
              <a:t> Passover </a:t>
            </a:r>
            <a:br>
              <a:rPr lang="en-US" sz="4000" b="1" spc="50" dirty="0" smtClean="0">
                <a:ln w="11430"/>
                <a:solidFill>
                  <a:schemeClr val="accent5">
                    <a:lumMod val="75000"/>
                  </a:schemeClr>
                </a:solidFill>
                <a:effectLst>
                  <a:outerShdw blurRad="76200" dist="50800" dir="5400000" algn="tl" rotWithShape="0">
                    <a:srgbClr val="000000">
                      <a:alpha val="65000"/>
                    </a:srgbClr>
                  </a:outerShdw>
                </a:effectLst>
              </a:rPr>
            </a:br>
            <a:r>
              <a:rPr lang="en-US" sz="4000" b="1" spc="50" dirty="0" smtClean="0">
                <a:ln w="11430"/>
                <a:solidFill>
                  <a:schemeClr val="accent5">
                    <a:lumMod val="75000"/>
                  </a:schemeClr>
                </a:solidFill>
                <a:effectLst>
                  <a:outerShdw blurRad="76200" dist="50800" dir="5400000" algn="tl" rotWithShape="0">
                    <a:srgbClr val="000000">
                      <a:alpha val="65000"/>
                    </a:srgbClr>
                  </a:outerShdw>
                </a:effectLst>
              </a:rPr>
              <a:t>is on the 7</a:t>
            </a:r>
            <a:r>
              <a:rPr lang="en-US" sz="4000" b="1" spc="50" baseline="30000" dirty="0" smtClean="0">
                <a:ln w="11430"/>
                <a:solidFill>
                  <a:schemeClr val="accent5">
                    <a:lumMod val="75000"/>
                  </a:schemeClr>
                </a:solidFill>
                <a:effectLst>
                  <a:outerShdw blurRad="76200" dist="50800" dir="5400000" algn="tl" rotWithShape="0">
                    <a:srgbClr val="000000">
                      <a:alpha val="65000"/>
                    </a:srgbClr>
                  </a:outerShdw>
                </a:effectLst>
              </a:rPr>
              <a:t>th</a:t>
            </a:r>
            <a:r>
              <a:rPr lang="en-US" sz="4000" b="1" spc="50" dirty="0" smtClean="0">
                <a:ln w="11430"/>
                <a:solidFill>
                  <a:schemeClr val="accent5">
                    <a:lumMod val="75000"/>
                  </a:schemeClr>
                </a:solidFill>
                <a:effectLst>
                  <a:outerShdw blurRad="76200" dist="50800" dir="5400000" algn="tl" rotWithShape="0">
                    <a:srgbClr val="000000">
                      <a:alpha val="65000"/>
                    </a:srgbClr>
                  </a:outerShdw>
                </a:effectLst>
              </a:rPr>
              <a:t> Day Sabbath.</a:t>
            </a:r>
            <a:endParaRPr lang="en-US" sz="4000" b="1" spc="50" dirty="0">
              <a:ln w="11430"/>
              <a:solidFill>
                <a:schemeClr val="accent5">
                  <a:lumMod val="75000"/>
                </a:schemeClr>
              </a:solidFill>
              <a:effectLst>
                <a:outerShdw blurRad="76200" dist="50800" dir="5400000" algn="tl" rotWithShape="0">
                  <a:srgbClr val="000000">
                    <a:alpha val="65000"/>
                  </a:srgbClr>
                </a:outerShdw>
              </a:effectLst>
            </a:endParaRPr>
          </a:p>
        </p:txBody>
      </p:sp>
      <p:pic>
        <p:nvPicPr>
          <p:cNvPr id="13" name="Picture 3" descr="C:\Users\Rae\Desktop\smiley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6000" y="4876800"/>
            <a:ext cx="134532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982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fade">
                                      <p:cBhvr>
                                        <p:cTn id="7" dur="1000"/>
                                        <p:tgtEl>
                                          <p:spTgt spid="9">
                                            <p:txEl>
                                              <p:pRg st="4" end="4"/>
                                            </p:txEl>
                                          </p:spTgt>
                                        </p:tgtEl>
                                      </p:cBhvr>
                                    </p:animEffect>
                                    <p:anim calcmode="lin" valueType="num">
                                      <p:cBhvr>
                                        <p:cTn id="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6"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29</a:t>
            </a:fld>
            <a:endParaRPr lang="en-US"/>
          </a:p>
        </p:txBody>
      </p:sp>
      <p:sp>
        <p:nvSpPr>
          <p:cNvPr id="5" name="Title 1"/>
          <p:cNvSpPr txBox="1">
            <a:spLocks/>
          </p:cNvSpPr>
          <p:nvPr/>
        </p:nvSpPr>
        <p:spPr>
          <a:xfrm>
            <a:off x="-96520" y="533400"/>
            <a:ext cx="9296400" cy="23622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#4:  Joshua Confirms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Firstfruits occurred on Abib 15 –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the </a:t>
            </a:r>
            <a:r>
              <a:rPr lang="en-US" sz="4400" spc="50" dirty="0" smtClean="0">
                <a:ln w="11430"/>
                <a:solidFill>
                  <a:srgbClr val="FF3399"/>
                </a:solidFill>
                <a:effectLst>
                  <a:outerShdw blurRad="76200" dist="50800" dir="5400000" algn="tl" rotWithShape="0">
                    <a:srgbClr val="000000">
                      <a:alpha val="65000"/>
                    </a:srgbClr>
                  </a:outerShdw>
                </a:effectLst>
              </a:rPr>
              <a:t>morrow</a:t>
            </a:r>
            <a:r>
              <a:rPr lang="en-US" sz="4400" spc="50" dirty="0" smtClean="0">
                <a:ln w="11430"/>
                <a:solidFill>
                  <a:srgbClr val="8C4C64"/>
                </a:solidFill>
                <a:effectLst>
                  <a:outerShdw blurRad="76200" dist="50800" dir="5400000" algn="tl" rotWithShape="0">
                    <a:srgbClr val="000000">
                      <a:alpha val="65000"/>
                    </a:srgbClr>
                  </a:outerShdw>
                </a:effectLst>
              </a:rPr>
              <a:t> </a:t>
            </a:r>
            <a:r>
              <a:rPr lang="en-US" sz="4400" spc="50" dirty="0" smtClean="0">
                <a:ln w="11430"/>
                <a:solidFill>
                  <a:srgbClr val="00B050"/>
                </a:solidFill>
                <a:effectLst>
                  <a:outerShdw blurRad="76200" dist="50800" dir="5400000" algn="tl" rotWithShape="0">
                    <a:srgbClr val="000000">
                      <a:alpha val="65000"/>
                    </a:srgbClr>
                  </a:outerShdw>
                </a:effectLst>
              </a:rPr>
              <a:t>after</a:t>
            </a:r>
            <a:r>
              <a:rPr lang="en-US" sz="4400" spc="50" dirty="0" smtClean="0">
                <a:ln w="11430"/>
                <a:solidFill>
                  <a:srgbClr val="8C4C64"/>
                </a:solidFill>
                <a:effectLst>
                  <a:outerShdw blurRad="76200" dist="50800" dir="5400000" algn="tl" rotWithShape="0">
                    <a:srgbClr val="000000">
                      <a:alpha val="65000"/>
                    </a:srgbClr>
                  </a:outerShdw>
                </a:effectLst>
              </a:rPr>
              <a:t> Passover … </a:t>
            </a:r>
            <a:endParaRPr lang="en-US" sz="2400" spc="50" dirty="0">
              <a:ln w="11430"/>
              <a:solidFill>
                <a:srgbClr val="8C4C64"/>
              </a:solidFill>
              <a:effectLst>
                <a:outerShdw blurRad="76200" dist="50800" dir="5400000" algn="tl" rotWithShape="0">
                  <a:srgbClr val="000000">
                    <a:alpha val="65000"/>
                  </a:srgbClr>
                </a:outerShdw>
              </a:effectLst>
            </a:endParaRPr>
          </a:p>
        </p:txBody>
      </p:sp>
      <p:graphicFrame>
        <p:nvGraphicFramePr>
          <p:cNvPr id="4" name="Table 3"/>
          <p:cNvGraphicFramePr>
            <a:graphicFrameLocks noGrp="1"/>
          </p:cNvGraphicFramePr>
          <p:nvPr>
            <p:extLst>
              <p:ext uri="{D42A27DB-BD31-4B8C-83A1-F6EECF244321}">
                <p14:modId xmlns:p14="http://schemas.microsoft.com/office/powerpoint/2010/main" val="965210026"/>
              </p:ext>
            </p:extLst>
          </p:nvPr>
        </p:nvGraphicFramePr>
        <p:xfrm>
          <a:off x="533401" y="2971800"/>
          <a:ext cx="8229599" cy="1586959"/>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72380">
                <a:tc>
                  <a:txBody>
                    <a:bodyPr/>
                    <a:lstStyle/>
                    <a:p>
                      <a:pPr algn="ctr"/>
                      <a:r>
                        <a:rPr lang="en-US" sz="2000" b="1" dirty="0" smtClean="0"/>
                        <a:t>Abib 1</a:t>
                      </a:r>
                      <a:endParaRPr lang="en-US" sz="2000" b="1"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w="77470" h="12700" prst="softRound"/>
                      <a:lightRig rig="flood" dir="t"/>
                    </a:cell3D>
                    <a:solidFill>
                      <a:srgbClr val="92D050"/>
                    </a:solidFill>
                  </a:tcPr>
                </a:tc>
                <a:tc>
                  <a:txBody>
                    <a:bodyPr/>
                    <a:lstStyle/>
                    <a:p>
                      <a:pPr algn="ctr"/>
                      <a:r>
                        <a:rPr lang="en-US" sz="1400" dirty="0" smtClean="0"/>
                        <a:t>2</a:t>
                      </a:r>
                      <a:endParaRPr lang="en-US" sz="1400" dirty="0"/>
                    </a:p>
                  </a:txBody>
                  <a:tcPr>
                    <a:lnL w="12700" cmpd="sng">
                      <a:noFill/>
                    </a:lnL>
                    <a:cell3D prstMaterial="dkEdge">
                      <a:bevel w="77470" h="12700" prst="softRound"/>
                      <a:lightRig rig="flood" dir="t"/>
                    </a:cell3D>
                  </a:tcPr>
                </a:tc>
                <a:tc>
                  <a:txBody>
                    <a:bodyPr/>
                    <a:lstStyle/>
                    <a:p>
                      <a:pPr algn="ctr"/>
                      <a:r>
                        <a:rPr lang="en-US" sz="1400" dirty="0" smtClean="0"/>
                        <a:t>3</a:t>
                      </a:r>
                      <a:endParaRPr lang="en-US" sz="1400" dirty="0"/>
                    </a:p>
                  </a:txBody>
                  <a:tcPr>
                    <a:cell3D prstMaterial="dkEdge">
                      <a:bevel w="77470" h="12700" prst="softRound"/>
                      <a:lightRig rig="flood" dir="t"/>
                    </a:cell3D>
                  </a:tcPr>
                </a:tc>
                <a:tc>
                  <a:txBody>
                    <a:bodyPr/>
                    <a:lstStyle/>
                    <a:p>
                      <a:pPr algn="ctr"/>
                      <a:r>
                        <a:rPr lang="en-US" sz="1400" dirty="0" smtClean="0"/>
                        <a:t>4</a:t>
                      </a:r>
                      <a:endParaRPr lang="en-US" sz="1400" dirty="0"/>
                    </a:p>
                  </a:txBody>
                  <a:tcPr>
                    <a:cell3D prstMaterial="dkEdge">
                      <a:bevel w="77470" h="12700" prst="softRound"/>
                      <a:lightRig rig="flood" dir="t"/>
                    </a:cell3D>
                  </a:tcPr>
                </a:tc>
                <a:tc>
                  <a:txBody>
                    <a:bodyPr/>
                    <a:lstStyle/>
                    <a:p>
                      <a:pPr algn="ctr"/>
                      <a:r>
                        <a:rPr lang="en-US" sz="1400" dirty="0" smtClean="0"/>
                        <a:t>5</a:t>
                      </a:r>
                      <a:endParaRPr lang="en-US" sz="1400" dirty="0"/>
                    </a:p>
                  </a:txBody>
                  <a:tcPr>
                    <a:cell3D prstMaterial="dkEdge">
                      <a:bevel w="77470" h="12700" prst="softRound"/>
                      <a:lightRig rig="flood" dir="t"/>
                    </a:cell3D>
                  </a:tcPr>
                </a:tc>
                <a:tc>
                  <a:txBody>
                    <a:bodyPr/>
                    <a:lstStyle/>
                    <a:p>
                      <a:pPr algn="ctr"/>
                      <a:r>
                        <a:rPr lang="en-US" sz="1400" dirty="0" smtClean="0"/>
                        <a:t>6</a:t>
                      </a:r>
                      <a:endParaRPr lang="en-US" sz="1400" dirty="0"/>
                    </a:p>
                  </a:txBody>
                  <a:tcPr>
                    <a:cell3D prstMaterial="dkEdge">
                      <a:bevel w="77470" h="12700" prst="softRound"/>
                      <a:lightRig rig="flood" dir="t"/>
                    </a:cell3D>
                  </a:tcPr>
                </a:tc>
                <a:tc>
                  <a:txBody>
                    <a:bodyPr/>
                    <a:lstStyle/>
                    <a:p>
                      <a:pPr algn="ctr"/>
                      <a:r>
                        <a:rPr lang="en-US" sz="1400" dirty="0" smtClean="0"/>
                        <a:t>7</a:t>
                      </a:r>
                      <a:endParaRPr lang="en-US" sz="1400" dirty="0"/>
                    </a:p>
                  </a:txBody>
                  <a:tcPr>
                    <a:cell3D prstMaterial="dkEdge">
                      <a:bevel w="77470" h="12700" prst="softRound"/>
                      <a:lightRig rig="flood" dir="t"/>
                    </a:cell3D>
                  </a:tcPr>
                </a:tc>
              </a:tr>
              <a:tr h="372380">
                <a:tc>
                  <a:txBody>
                    <a:bodyPr/>
                    <a:lstStyle/>
                    <a:p>
                      <a:pPr algn="ctr"/>
                      <a:r>
                        <a:rPr lang="en-US" sz="1400" dirty="0" smtClean="0"/>
                        <a:t>8</a:t>
                      </a:r>
                      <a:endParaRPr lang="en-US" sz="1400" dirty="0"/>
                    </a:p>
                  </a:txBody>
                  <a:tcPr>
                    <a:lnT w="12700" cmpd="sng">
                      <a:noFill/>
                    </a:lnT>
                    <a:lnB w="12700" cmpd="sng">
                      <a:noFill/>
                    </a:lnB>
                    <a:cell3D prstMaterial="dkEdge">
                      <a:bevel w="77470" h="12700" prst="softRound"/>
                      <a:lightRig rig="flood" dir="t"/>
                    </a:cell3D>
                  </a:tcPr>
                </a:tc>
                <a:tc>
                  <a:txBody>
                    <a:bodyPr/>
                    <a:lstStyle/>
                    <a:p>
                      <a:pPr algn="ctr"/>
                      <a:r>
                        <a:rPr lang="en-US" sz="1400" dirty="0" smtClean="0"/>
                        <a:t>9</a:t>
                      </a:r>
                      <a:endParaRPr lang="en-US" sz="1400" dirty="0"/>
                    </a:p>
                  </a:txBody>
                  <a:tcPr>
                    <a:cell3D prstMaterial="dkEdge">
                      <a:bevel w="77470" h="12700" prst="softRound"/>
                      <a:lightRig rig="flood" dir="t"/>
                    </a:cell3D>
                  </a:tcPr>
                </a:tc>
                <a:tc>
                  <a:txBody>
                    <a:bodyPr/>
                    <a:lstStyle/>
                    <a:p>
                      <a:pPr algn="ctr"/>
                      <a:r>
                        <a:rPr lang="en-US" sz="1400" dirty="0" smtClean="0"/>
                        <a:t>10</a:t>
                      </a:r>
                      <a:endParaRPr lang="en-US" sz="1400" dirty="0"/>
                    </a:p>
                  </a:txBody>
                  <a:tcPr>
                    <a:cell3D prstMaterial="dkEdge">
                      <a:bevel w="77470" h="12700" prst="softRound"/>
                      <a:lightRig rig="flood" dir="t"/>
                    </a:cell3D>
                  </a:tcPr>
                </a:tc>
                <a:tc>
                  <a:txBody>
                    <a:bodyPr/>
                    <a:lstStyle/>
                    <a:p>
                      <a:pPr algn="ctr"/>
                      <a:r>
                        <a:rPr lang="en-US" sz="1600" b="0" dirty="0" smtClean="0"/>
                        <a:t>11</a:t>
                      </a:r>
                      <a:endParaRPr lang="en-US" sz="1400" b="0" dirty="0"/>
                    </a:p>
                  </a:txBody>
                  <a:tcPr>
                    <a:cell3D prstMaterial="dkEdge">
                      <a:bevel w="77470" h="12700" prst="softRound"/>
                      <a:lightRig rig="flood" dir="t"/>
                    </a:cell3D>
                    <a:solidFill>
                      <a:srgbClr val="DCE5EE"/>
                    </a:solidFill>
                  </a:tcPr>
                </a:tc>
                <a:tc>
                  <a:txBody>
                    <a:bodyPr/>
                    <a:lstStyle/>
                    <a:p>
                      <a:pPr algn="ctr"/>
                      <a:r>
                        <a:rPr lang="en-US" sz="1400" dirty="0" smtClean="0"/>
                        <a:t>12</a:t>
                      </a:r>
                      <a:endParaRPr lang="en-US" sz="1400" dirty="0"/>
                    </a:p>
                  </a:txBody>
                  <a:tcPr>
                    <a:cell3D prstMaterial="dkEdge">
                      <a:bevel w="77470" h="12700" prst="softRound"/>
                      <a:lightRig rig="flood" dir="t"/>
                    </a:cell3D>
                  </a:tcPr>
                </a:tc>
                <a:tc>
                  <a:txBody>
                    <a:bodyPr/>
                    <a:lstStyle/>
                    <a:p>
                      <a:pPr algn="ctr"/>
                      <a:r>
                        <a:rPr lang="en-US" sz="1400" dirty="0" smtClean="0"/>
                        <a:t>13</a:t>
                      </a:r>
                      <a:endParaRPr lang="en-US" sz="1400" dirty="0"/>
                    </a:p>
                  </a:txBody>
                  <a:tcPr>
                    <a:cell3D prstMaterial="dkEdge">
                      <a:bevel w="77470" h="12700" prst="softRound"/>
                      <a:lightRig rig="flood" dir="t"/>
                    </a:cell3D>
                  </a:tcPr>
                </a:tc>
                <a:tc>
                  <a:txBody>
                    <a:bodyPr/>
                    <a:lstStyle/>
                    <a:p>
                      <a:pPr algn="ctr"/>
                      <a:r>
                        <a:rPr lang="en-US" sz="2000" b="1" dirty="0" smtClean="0"/>
                        <a:t>14 P/O</a:t>
                      </a:r>
                      <a:endParaRPr lang="en-US" sz="1400" b="1" dirty="0"/>
                    </a:p>
                  </a:txBody>
                  <a:tcPr>
                    <a:cell3D prstMaterial="dkEdge">
                      <a:bevel w="77470" h="12700" prst="softRound"/>
                      <a:lightRig rig="flood" dir="t"/>
                    </a:cell3D>
                    <a:solidFill>
                      <a:srgbClr val="66CCFF"/>
                    </a:solidFill>
                  </a:tcPr>
                </a:tc>
              </a:tr>
              <a:tr h="372380">
                <a:tc>
                  <a:txBody>
                    <a:bodyPr/>
                    <a:lstStyle/>
                    <a:p>
                      <a:pPr algn="ctr"/>
                      <a:r>
                        <a:rPr lang="en-US" sz="2000" b="1" dirty="0" smtClean="0"/>
                        <a:t>15  FF</a:t>
                      </a:r>
                      <a:endParaRPr lang="en-US" sz="1400" b="1" dirty="0"/>
                    </a:p>
                  </a:txBody>
                  <a:tcPr>
                    <a:lnT w="12700" cmpd="sng">
                      <a:noFill/>
                    </a:lnT>
                    <a:cell3D prstMaterial="dkEdge">
                      <a:bevel w="77470" h="12700" prst="softRound"/>
                      <a:lightRig rig="flood" dir="t"/>
                    </a:cell3D>
                    <a:solidFill>
                      <a:srgbClr val="00FF00"/>
                    </a:solidFill>
                  </a:tcPr>
                </a:tc>
                <a:tc>
                  <a:txBody>
                    <a:bodyPr/>
                    <a:lstStyle/>
                    <a:p>
                      <a:pPr algn="ctr"/>
                      <a:r>
                        <a:rPr lang="en-US" sz="1400" dirty="0" smtClean="0"/>
                        <a:t>16</a:t>
                      </a:r>
                      <a:endParaRPr lang="en-US" sz="1400" dirty="0"/>
                    </a:p>
                  </a:txBody>
                  <a:tcPr>
                    <a:cell3D prstMaterial="dkEdge">
                      <a:bevel w="77470" h="12700" prst="softRound"/>
                      <a:lightRig rig="flood" dir="t"/>
                    </a:cell3D>
                  </a:tcPr>
                </a:tc>
                <a:tc>
                  <a:txBody>
                    <a:bodyPr/>
                    <a:lstStyle/>
                    <a:p>
                      <a:pPr algn="ctr"/>
                      <a:r>
                        <a:rPr lang="en-US" sz="1400" dirty="0" smtClean="0"/>
                        <a:t>17</a:t>
                      </a:r>
                      <a:endParaRPr lang="en-US" sz="1400" dirty="0"/>
                    </a:p>
                  </a:txBody>
                  <a:tcPr>
                    <a:cell3D prstMaterial="dkEdge">
                      <a:bevel w="77470" h="12700" prst="softRound"/>
                      <a:lightRig rig="flood" dir="t"/>
                    </a:cell3D>
                    <a:solidFill>
                      <a:srgbClr val="DCE5EE"/>
                    </a:solidFill>
                  </a:tcPr>
                </a:tc>
                <a:tc>
                  <a:txBody>
                    <a:bodyPr/>
                    <a:lstStyle/>
                    <a:p>
                      <a:pPr algn="ctr"/>
                      <a:r>
                        <a:rPr lang="en-US" sz="1400" b="0" dirty="0" smtClean="0"/>
                        <a:t>18</a:t>
                      </a:r>
                      <a:endParaRPr lang="en-US" sz="1400" b="0" dirty="0"/>
                    </a:p>
                  </a:txBody>
                  <a:tcPr>
                    <a:cell3D prstMaterial="dkEdge">
                      <a:bevel w="77470" h="12700" prst="softRound"/>
                      <a:lightRig rig="flood" dir="t"/>
                    </a:cell3D>
                    <a:solidFill>
                      <a:srgbClr val="DCE5EE"/>
                    </a:solidFill>
                  </a:tcPr>
                </a:tc>
                <a:tc>
                  <a:txBody>
                    <a:bodyPr/>
                    <a:lstStyle/>
                    <a:p>
                      <a:pPr algn="ctr"/>
                      <a:r>
                        <a:rPr lang="en-US" sz="1400" dirty="0" smtClean="0"/>
                        <a:t>19</a:t>
                      </a:r>
                      <a:endParaRPr lang="en-US" sz="1400" dirty="0"/>
                    </a:p>
                  </a:txBody>
                  <a:tcPr>
                    <a:cell3D prstMaterial="dkEdge">
                      <a:bevel w="77470" h="12700" prst="softRound"/>
                      <a:lightRig rig="flood" dir="t"/>
                    </a:cell3D>
                  </a:tcPr>
                </a:tc>
                <a:tc>
                  <a:txBody>
                    <a:bodyPr/>
                    <a:lstStyle/>
                    <a:p>
                      <a:pPr algn="ctr"/>
                      <a:r>
                        <a:rPr lang="en-US" sz="1400" dirty="0" smtClean="0"/>
                        <a:t>20</a:t>
                      </a:r>
                      <a:endParaRPr lang="en-US" sz="1400" dirty="0"/>
                    </a:p>
                  </a:txBody>
                  <a:tcPr>
                    <a:cell3D prstMaterial="dkEdge">
                      <a:bevel w="77470" h="12700" prst="softRound"/>
                      <a:lightRig rig="flood" dir="t"/>
                    </a:cell3D>
                  </a:tcPr>
                </a:tc>
                <a:tc>
                  <a:txBody>
                    <a:bodyPr/>
                    <a:lstStyle/>
                    <a:p>
                      <a:pPr algn="ctr"/>
                      <a:r>
                        <a:rPr lang="en-US" sz="1400" b="1" dirty="0" smtClean="0"/>
                        <a:t>21</a:t>
                      </a:r>
                      <a:endParaRPr lang="en-US" sz="1400" b="1" dirty="0"/>
                    </a:p>
                  </a:txBody>
                  <a:tcPr>
                    <a:cell3D prstMaterial="dkEdge">
                      <a:bevel w="77470" h="12700" prst="softRound"/>
                      <a:lightRig rig="flood" dir="t"/>
                    </a:cell3D>
                    <a:solidFill>
                      <a:srgbClr val="DCE5EE"/>
                    </a:solidFill>
                  </a:tcPr>
                </a:tc>
              </a:tr>
            </a:tbl>
          </a:graphicData>
        </a:graphic>
      </p:graphicFrame>
    </p:spTree>
    <p:extLst>
      <p:ext uri="{BB962C8B-B14F-4D97-AF65-F5344CB8AC3E}">
        <p14:creationId xmlns:p14="http://schemas.microsoft.com/office/powerpoint/2010/main" val="1003785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1143000"/>
            <a:ext cx="8382000" cy="5257800"/>
          </a:xfrm>
        </p:spPr>
        <p:txBody>
          <a:bodyPr>
            <a:normAutofit lnSpcReduction="10000"/>
            <a:scene3d>
              <a:camera prst="orthographicFront"/>
              <a:lightRig rig="threePt" dir="t"/>
            </a:scene3d>
            <a:sp3d extrusionH="57150">
              <a:bevelT w="38100" h="38100"/>
            </a:sp3d>
          </a:bodyPr>
          <a:lstStyle/>
          <a:p>
            <a:pPr marL="45720" indent="0">
              <a:buNone/>
            </a:pPr>
            <a:r>
              <a:rPr lang="en-US" b="1" dirty="0" smtClean="0">
                <a:solidFill>
                  <a:srgbClr val="8C4C64"/>
                </a:solidFill>
              </a:rPr>
              <a:t>For those that wish to follow </a:t>
            </a:r>
            <a:r>
              <a:rPr lang="en-US" b="1" dirty="0" smtClean="0">
                <a:solidFill>
                  <a:srgbClr val="00B0F0"/>
                </a:solidFill>
              </a:rPr>
              <a:t>Yahuah</a:t>
            </a:r>
            <a:r>
              <a:rPr lang="en-US" b="1" dirty="0" smtClean="0">
                <a:solidFill>
                  <a:srgbClr val="8C4C64"/>
                </a:solidFill>
              </a:rPr>
              <a:t> in His footsteps, responding in worship and adoration … honoring the Sabbatical worship statutes and festivals is of utmost importance. </a:t>
            </a:r>
          </a:p>
          <a:p>
            <a:pPr marL="45720" indent="0">
              <a:buNone/>
            </a:pP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However, the enemy has been very clever.  </a:t>
            </a:r>
            <a:r>
              <a:rPr lang="en-US" b="1" dirty="0" smtClean="0">
                <a:solidFill>
                  <a:schemeClr val="tx2">
                    <a:lumMod val="75000"/>
                  </a:schemeClr>
                </a:solidFill>
              </a:rPr>
              <a:t>He has managed to get many of </a:t>
            </a:r>
            <a:r>
              <a:rPr lang="en-US" b="1" dirty="0" smtClean="0">
                <a:solidFill>
                  <a:srgbClr val="00B0F0"/>
                </a:solidFill>
              </a:rPr>
              <a:t>Yahuah’s</a:t>
            </a:r>
            <a:r>
              <a:rPr lang="en-US" b="1" dirty="0" smtClean="0">
                <a:solidFill>
                  <a:schemeClr val="tx2">
                    <a:lumMod val="75000"/>
                  </a:schemeClr>
                </a:solidFill>
              </a:rPr>
              <a:t> sincere followers sidetracked when it comes to honoring </a:t>
            </a:r>
            <a:r>
              <a:rPr lang="en-US" b="1" dirty="0" smtClean="0">
                <a:solidFill>
                  <a:srgbClr val="00B0F0"/>
                </a:solidFill>
              </a:rPr>
              <a:t>Yahuah’s</a:t>
            </a:r>
            <a:r>
              <a:rPr lang="en-US" b="1" dirty="0" smtClean="0">
                <a:solidFill>
                  <a:schemeClr val="tx2">
                    <a:lumMod val="75000"/>
                  </a:schemeClr>
                </a:solidFill>
              </a:rPr>
              <a:t> appointed times, giving homage to man’s pagan traditions that have replaced many/all Divine Appointments.</a:t>
            </a:r>
          </a:p>
          <a:p>
            <a:pPr marL="45720" indent="0">
              <a:buNone/>
            </a:pPr>
            <a:r>
              <a:rPr lang="en-US" b="1" dirty="0" smtClean="0">
                <a:solidFill>
                  <a:srgbClr val="009999"/>
                </a:solidFill>
              </a:rPr>
              <a:t>Restoration of </a:t>
            </a:r>
            <a:r>
              <a:rPr lang="en-US" b="1" dirty="0" smtClean="0">
                <a:solidFill>
                  <a:srgbClr val="00B0F0"/>
                </a:solidFill>
              </a:rPr>
              <a:t>Yahuah’s</a:t>
            </a:r>
            <a:r>
              <a:rPr lang="en-US" b="1" dirty="0" smtClean="0">
                <a:solidFill>
                  <a:srgbClr val="009999"/>
                </a:solidFill>
              </a:rPr>
              <a:t> Divine Calendar is a huge task that has been in the search engines of many for a long time.  </a:t>
            </a:r>
          </a:p>
          <a:p>
            <a:pPr marL="45720" indent="0">
              <a:buNone/>
            </a:pPr>
            <a:r>
              <a:rPr lang="en-US" b="1" dirty="0" smtClean="0">
                <a:solidFill>
                  <a:srgbClr val="8C4C64"/>
                </a:solidFill>
              </a:rPr>
              <a:t>The good news is there are a few who believe </a:t>
            </a:r>
            <a:r>
              <a:rPr lang="en-US" b="1" dirty="0" smtClean="0">
                <a:solidFill>
                  <a:srgbClr val="00B0F0"/>
                </a:solidFill>
              </a:rPr>
              <a:t>Yahuah’s</a:t>
            </a:r>
            <a:r>
              <a:rPr lang="en-US" b="1" dirty="0" smtClean="0">
                <a:solidFill>
                  <a:srgbClr val="8C4C64"/>
                </a:solidFill>
              </a:rPr>
              <a:t> perfect Divine Calendar has been restored through a careful search of the Scriptures. </a:t>
            </a:r>
          </a:p>
          <a:p>
            <a:pPr marL="45720" indent="0">
              <a:buNone/>
            </a:pPr>
            <a:r>
              <a:rPr lang="en-US" b="1" dirty="0" smtClean="0"/>
              <a:t>There’s even better news than this:  </a:t>
            </a:r>
            <a:r>
              <a:rPr lang="en-US" b="1" dirty="0">
                <a:solidFill>
                  <a:srgbClr val="00B0F0"/>
                </a:solidFill>
              </a:rPr>
              <a:t>Yahuah’s</a:t>
            </a:r>
            <a:r>
              <a:rPr lang="en-US" b="1" dirty="0"/>
              <a:t> Divine calendar is simple, easy, logical and elegant.  </a:t>
            </a:r>
            <a:r>
              <a:rPr lang="en-US" b="1" cap="all" dirty="0">
                <a:ln w="9000" cmpd="sng">
                  <a:solidFill>
                    <a:schemeClr val="accent4">
                      <a:shade val="50000"/>
                      <a:satMod val="120000"/>
                    </a:schemeClr>
                  </a:solidFill>
                  <a:prstDash val="solid"/>
                </a:ln>
                <a:solidFill>
                  <a:srgbClr val="00CCFF"/>
                </a:solidFill>
                <a:effectLst>
                  <a:reflection blurRad="12700" stA="28000" endPos="45000" dist="1000" dir="5400000" sy="-100000" algn="bl" rotWithShape="0"/>
                </a:effectLst>
              </a:rPr>
              <a:t>Yes … </a:t>
            </a:r>
            <a:r>
              <a:rPr lang="en-US" b="1" cap="all" dirty="0" smtClean="0">
                <a:ln w="9000" cmpd="sng">
                  <a:solidFill>
                    <a:schemeClr val="accent4">
                      <a:shade val="50000"/>
                      <a:satMod val="120000"/>
                    </a:schemeClr>
                  </a:solidFill>
                  <a:prstDash val="solid"/>
                </a:ln>
                <a:solidFill>
                  <a:srgbClr val="00CCFF"/>
                </a:solidFill>
                <a:effectLst>
                  <a:reflection blurRad="12700" stA="28000" endPos="45000" dist="1000" dir="5400000" sy="-100000" algn="bl" rotWithShape="0"/>
                </a:effectLst>
              </a:rPr>
              <a:t>elegant and pleasing!</a:t>
            </a:r>
            <a:endParaRPr lang="en-US" b="1" cap="all" dirty="0">
              <a:ln w="9000" cmpd="sng">
                <a:solidFill>
                  <a:schemeClr val="accent4">
                    <a:shade val="50000"/>
                    <a:satMod val="120000"/>
                  </a:schemeClr>
                </a:solidFill>
                <a:prstDash val="solid"/>
              </a:ln>
              <a:solidFill>
                <a:srgbClr val="00CCFF"/>
              </a:solidFill>
              <a:effectLst>
                <a:reflection blurRad="12700" stA="28000" endPos="45000" dist="1000" dir="5400000" sy="-100000" algn="bl" rotWithShape="0"/>
              </a:effectLst>
            </a:endParaRPr>
          </a:p>
          <a:p>
            <a:pPr marL="45720" indent="0">
              <a:buNone/>
            </a:pPr>
            <a:endParaRPr lang="en-US" b="1" dirty="0"/>
          </a:p>
        </p:txBody>
      </p:sp>
      <p:sp>
        <p:nvSpPr>
          <p:cNvPr id="4" name="Rectangle 3"/>
          <p:cNvSpPr/>
          <p:nvPr/>
        </p:nvSpPr>
        <p:spPr>
          <a:xfrm>
            <a:off x="-117685" y="40640"/>
            <a:ext cx="9490286" cy="830997"/>
          </a:xfrm>
          <a:prstGeom prst="rect">
            <a:avLst/>
          </a:prstGeom>
          <a:solidFill>
            <a:schemeClr val="bg2">
              <a:lumMod val="25000"/>
            </a:schemeClr>
          </a:solidFill>
          <a:effectLst>
            <a:glow rad="101600">
              <a:schemeClr val="accent2">
                <a:satMod val="175000"/>
                <a:alpha val="40000"/>
              </a:schemeClr>
            </a:glow>
          </a:effectLst>
          <a:scene3d>
            <a:camera prst="orthographicFront"/>
            <a:lightRig rig="flat" dir="t">
              <a:rot lat="0" lon="0" rev="18900000"/>
            </a:lightRig>
          </a:scene3d>
          <a:sp3d>
            <a:bevelT w="114300" prst="artDeco"/>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Restoration of </a:t>
            </a:r>
            <a:r>
              <a:rPr lang="en-US" sz="4800" b="1" cap="none" spc="0" dirty="0" smtClean="0">
                <a:ln/>
                <a:solidFill>
                  <a:srgbClr val="00B0F0"/>
                </a:solidFill>
                <a:effectLst/>
              </a:rPr>
              <a:t>Yahuah’s</a:t>
            </a:r>
            <a:r>
              <a:rPr lang="en-US" sz="4800" b="1" cap="none" spc="0" dirty="0" smtClean="0">
                <a:ln/>
                <a:solidFill>
                  <a:schemeClr val="accent3"/>
                </a:solidFill>
                <a:effectLst/>
              </a:rPr>
              <a:t> Calendar</a:t>
            </a:r>
            <a:endParaRPr lang="en-US" sz="4800" b="1" cap="none" spc="0" dirty="0">
              <a:ln/>
              <a:solidFill>
                <a:schemeClr val="accent3"/>
              </a:solidFill>
              <a:effectLst/>
            </a:endParaRPr>
          </a:p>
        </p:txBody>
      </p:sp>
      <p:sp>
        <p:nvSpPr>
          <p:cNvPr id="7" name="Slide Number Placeholder 6"/>
          <p:cNvSpPr>
            <a:spLocks noGrp="1"/>
          </p:cNvSpPr>
          <p:nvPr>
            <p:ph type="sldNum" sz="quarter" idx="12"/>
          </p:nvPr>
        </p:nvSpPr>
        <p:spPr/>
        <p:txBody>
          <a:bodyPr/>
          <a:lstStyle/>
          <a:p>
            <a:fld id="{5C014052-953B-4273-8F47-BF25327D5B24}" type="slidenum">
              <a:rPr lang="en-US" smtClean="0"/>
              <a:t>3</a:t>
            </a:fld>
            <a:endParaRPr lang="en-US" dirty="0"/>
          </a:p>
        </p:txBody>
      </p:sp>
    </p:spTree>
    <p:extLst>
      <p:ext uri="{BB962C8B-B14F-4D97-AF65-F5344CB8AC3E}">
        <p14:creationId xmlns:p14="http://schemas.microsoft.com/office/powerpoint/2010/main" val="16214104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17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17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17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17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30</a:t>
            </a:fld>
            <a:endParaRPr lang="en-US"/>
          </a:p>
        </p:txBody>
      </p:sp>
      <p:sp>
        <p:nvSpPr>
          <p:cNvPr id="12" name="Content Placeholder 7"/>
          <p:cNvSpPr txBox="1">
            <a:spLocks/>
          </p:cNvSpPr>
          <p:nvPr/>
        </p:nvSpPr>
        <p:spPr>
          <a:xfrm>
            <a:off x="152400" y="4114800"/>
            <a:ext cx="8839200" cy="2514600"/>
          </a:xfrm>
          <a:prstGeom prst="rect">
            <a:avLst/>
          </a:prstGeom>
        </p:spPr>
        <p:txBody>
          <a:bodyPr>
            <a:noAutofit/>
            <a:scene3d>
              <a:camera prst="orthographicFront"/>
              <a:lightRig rig="threePt" dir="t"/>
            </a:scene3d>
            <a:sp3d extrusionH="57150">
              <a:bevelT w="38100" h="38100"/>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en-US" sz="2800" b="1" dirty="0" smtClean="0">
                <a:solidFill>
                  <a:srgbClr val="8C4C64"/>
                </a:solidFill>
              </a:rPr>
              <a:t>These two verses along with </a:t>
            </a:r>
            <a:r>
              <a:rPr lang="en-US" sz="2800" b="1" dirty="0" smtClean="0">
                <a:solidFill>
                  <a:schemeClr val="accent5">
                    <a:lumMod val="75000"/>
                  </a:schemeClr>
                </a:solidFill>
              </a:rPr>
              <a:t>Josh 5:11 </a:t>
            </a:r>
            <a:r>
              <a:rPr lang="en-US" sz="2800" b="1" dirty="0" smtClean="0">
                <a:solidFill>
                  <a:srgbClr val="8C4C64"/>
                </a:solidFill>
              </a:rPr>
              <a:t>are very specific.</a:t>
            </a:r>
            <a:r>
              <a:rPr lang="en-US" sz="2800" dirty="0" smtClean="0">
                <a:solidFill>
                  <a:srgbClr val="8C4C64"/>
                </a:solidFill>
              </a:rPr>
              <a:t> </a:t>
            </a:r>
          </a:p>
          <a:p>
            <a:r>
              <a:rPr lang="en-US" sz="2800" b="1" dirty="0" smtClean="0">
                <a:solidFill>
                  <a:srgbClr val="00B050"/>
                </a:solidFill>
              </a:rPr>
              <a:t>Firstfruits</a:t>
            </a:r>
            <a:r>
              <a:rPr lang="en-US" sz="2800" b="1" dirty="0" smtClean="0">
                <a:solidFill>
                  <a:srgbClr val="8C4C64"/>
                </a:solidFill>
              </a:rPr>
              <a:t> will be celebrated in Canaan </a:t>
            </a:r>
            <a:r>
              <a:rPr lang="en-US" sz="2000" dirty="0" smtClean="0">
                <a:solidFill>
                  <a:schemeClr val="tx1">
                    <a:lumMod val="50000"/>
                    <a:lumOff val="50000"/>
                  </a:schemeClr>
                </a:solidFill>
              </a:rPr>
              <a:t>(not the wilderness).  </a:t>
            </a:r>
            <a:r>
              <a:rPr lang="en-US" sz="2800" dirty="0" smtClean="0"/>
              <a:t/>
            </a:r>
            <a:br>
              <a:rPr lang="en-US" sz="2800" dirty="0" smtClean="0"/>
            </a:br>
            <a:endParaRPr lang="en-US" sz="1400" dirty="0" smtClean="0"/>
          </a:p>
          <a:p>
            <a:pPr marL="45720" indent="0" algn="ctr">
              <a:buNone/>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This next verse in Lev 23:11 </a:t>
            </a:r>
            <a:b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is a prophecy of what will happen!</a:t>
            </a:r>
          </a:p>
        </p:txBody>
      </p:sp>
      <p:sp>
        <p:nvSpPr>
          <p:cNvPr id="13"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Moses’ Instructions for </a:t>
            </a:r>
            <a:r>
              <a:rPr lang="en-US" sz="4400" spc="50" dirty="0" smtClean="0">
                <a:ln w="11430"/>
                <a:solidFill>
                  <a:srgbClr val="00B050"/>
                </a:solidFill>
                <a:effectLst>
                  <a:outerShdw blurRad="76200" dist="50800" dir="5400000" algn="tl" rotWithShape="0">
                    <a:srgbClr val="000000">
                      <a:alpha val="65000"/>
                    </a:srgbClr>
                  </a:outerShdw>
                </a:effectLst>
              </a:rPr>
              <a:t>Firstfruits</a:t>
            </a:r>
            <a:endParaRPr lang="en-US" sz="2400" spc="50" dirty="0">
              <a:ln w="11430"/>
              <a:solidFill>
                <a:srgbClr val="00B050"/>
              </a:solidFill>
              <a:effectLst>
                <a:outerShdw blurRad="76200" dist="50800" dir="5400000" algn="tl" rotWithShape="0">
                  <a:srgbClr val="000000">
                    <a:alpha val="65000"/>
                  </a:srgbClr>
                </a:outerShdw>
              </a:effectLst>
            </a:endParaRPr>
          </a:p>
        </p:txBody>
      </p:sp>
      <p:sp>
        <p:nvSpPr>
          <p:cNvPr id="14" name="Content Placeholder 7"/>
          <p:cNvSpPr txBox="1">
            <a:spLocks/>
          </p:cNvSpPr>
          <p:nvPr/>
        </p:nvSpPr>
        <p:spPr>
          <a:xfrm>
            <a:off x="424180" y="838200"/>
            <a:ext cx="8382000" cy="3429000"/>
          </a:xfrm>
          <a:prstGeom prst="rect">
            <a:avLst/>
          </a:prstGeom>
        </p:spPr>
        <p:txBody>
          <a:bodyPr>
            <a:noAutofit/>
            <a:scene3d>
              <a:camera prst="orthographicFront"/>
              <a:lightRig rig="threePt" dir="t"/>
            </a:scene3d>
            <a:sp3d extrusionH="57150">
              <a:bevelT w="38100" h="38100"/>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2400" b="1" dirty="0" smtClean="0">
                <a:solidFill>
                  <a:schemeClr val="accent5">
                    <a:lumMod val="75000"/>
                  </a:schemeClr>
                </a:solidFill>
              </a:rPr>
              <a:t>Num 15:18-19  </a:t>
            </a:r>
            <a:r>
              <a:rPr lang="en-US" sz="2400" dirty="0" smtClean="0">
                <a:solidFill>
                  <a:srgbClr val="8C4C64"/>
                </a:solidFill>
              </a:rPr>
              <a:t>“</a:t>
            </a:r>
            <a:r>
              <a:rPr lang="en-US" sz="2400" b="1" u="sng" dirty="0" smtClean="0">
                <a:solidFill>
                  <a:srgbClr val="00B050"/>
                </a:solidFill>
                <a:effectLst>
                  <a:outerShdw blurRad="69850" dist="43180" dir="5400000" sx="0" sy="0">
                    <a:srgbClr val="000000">
                      <a:alpha val="65000"/>
                    </a:srgbClr>
                  </a:outerShdw>
                </a:effectLst>
              </a:rPr>
              <a:t>When ye come into the land</a:t>
            </a:r>
            <a:r>
              <a:rPr lang="en-US" sz="2400" b="1" dirty="0" smtClean="0">
                <a:solidFill>
                  <a:srgbClr val="00B050"/>
                </a:solidFill>
                <a:effectLst>
                  <a:outerShdw blurRad="69850" dist="43180" dir="5400000" sx="0" sy="0">
                    <a:srgbClr val="000000">
                      <a:alpha val="65000"/>
                    </a:srgbClr>
                  </a:outerShdw>
                </a:effectLst>
              </a:rPr>
              <a:t> </a:t>
            </a:r>
            <a:r>
              <a:rPr lang="en-US" sz="2400" dirty="0" smtClean="0">
                <a:solidFill>
                  <a:srgbClr val="8C4C64"/>
                </a:solidFill>
              </a:rPr>
              <a:t>whither I bring you, Then it shall be, that, when ye eat of the bread of the land, </a:t>
            </a:r>
            <a:r>
              <a:rPr lang="en-US" sz="2400" b="1" dirty="0" smtClean="0">
                <a:solidFill>
                  <a:srgbClr val="00B050"/>
                </a:solidFill>
                <a:effectLst>
                  <a:outerShdw blurRad="69850" dist="43180" dir="5400000" sx="0" sy="0">
                    <a:srgbClr val="000000">
                      <a:alpha val="65000"/>
                    </a:srgbClr>
                  </a:outerShdw>
                </a:effectLst>
              </a:rPr>
              <a:t>ye shall </a:t>
            </a:r>
            <a:r>
              <a:rPr lang="en-US" sz="2400" b="1" u="sng" dirty="0" smtClean="0">
                <a:solidFill>
                  <a:srgbClr val="00B050"/>
                </a:solidFill>
              </a:rPr>
              <a:t>offer up an heave offering</a:t>
            </a:r>
            <a:r>
              <a:rPr lang="en-US" sz="2400" dirty="0" smtClean="0">
                <a:solidFill>
                  <a:srgbClr val="8C4C64"/>
                </a:solidFill>
              </a:rPr>
              <a:t> </a:t>
            </a:r>
            <a:r>
              <a:rPr lang="en-US" sz="1800" dirty="0" smtClean="0">
                <a:solidFill>
                  <a:srgbClr val="00B050"/>
                </a:solidFill>
              </a:rPr>
              <a:t>[the Wavesheaf] </a:t>
            </a:r>
            <a:r>
              <a:rPr lang="en-US" sz="2400" dirty="0" smtClean="0">
                <a:solidFill>
                  <a:srgbClr val="8C4C64"/>
                </a:solidFill>
              </a:rPr>
              <a:t>unto [</a:t>
            </a:r>
            <a:r>
              <a:rPr lang="en-US" sz="2400" b="1" dirty="0" smtClean="0">
                <a:solidFill>
                  <a:srgbClr val="0070C0"/>
                </a:solidFill>
              </a:rPr>
              <a:t>Yahuah</a:t>
            </a:r>
            <a:r>
              <a:rPr lang="en-US" sz="2400" dirty="0" smtClean="0">
                <a:solidFill>
                  <a:srgbClr val="8C4C64"/>
                </a:solidFill>
              </a:rPr>
              <a:t>].”            </a:t>
            </a:r>
            <a:r>
              <a:rPr lang="en-US" sz="1800" i="1" dirty="0" smtClean="0"/>
              <a:t>KJV</a:t>
            </a:r>
            <a:endParaRPr lang="en-US" sz="2400" i="1" dirty="0" smtClean="0"/>
          </a:p>
          <a:p>
            <a:pPr marL="45720" indent="0">
              <a:buNone/>
            </a:pPr>
            <a:r>
              <a:rPr lang="en-US" sz="2400" b="1" dirty="0" smtClean="0">
                <a:solidFill>
                  <a:schemeClr val="accent5">
                    <a:lumMod val="75000"/>
                  </a:schemeClr>
                </a:solidFill>
              </a:rPr>
              <a:t>Lev 23:10</a:t>
            </a:r>
            <a:r>
              <a:rPr lang="en-US" sz="2400" dirty="0" smtClean="0"/>
              <a:t>  </a:t>
            </a:r>
            <a:r>
              <a:rPr lang="en-US" sz="2400" dirty="0" smtClean="0">
                <a:solidFill>
                  <a:srgbClr val="8C4C64"/>
                </a:solidFill>
              </a:rPr>
              <a:t>“Speak to the children of Israel, and you shall say to them, </a:t>
            </a:r>
            <a:r>
              <a:rPr lang="en-US" sz="2400" b="1" i="1" dirty="0" smtClean="0">
                <a:solidFill>
                  <a:srgbClr val="8C4C64"/>
                </a:solidFill>
              </a:rPr>
              <a:t>‘</a:t>
            </a:r>
            <a:r>
              <a:rPr lang="en-US" sz="2400" b="1" i="1" u="wavy" dirty="0" smtClean="0">
                <a:solidFill>
                  <a:srgbClr val="00B050"/>
                </a:solidFill>
              </a:rPr>
              <a:t>When you come into the land</a:t>
            </a:r>
            <a:r>
              <a:rPr lang="en-US" sz="2400" b="1" i="1" dirty="0" smtClean="0">
                <a:solidFill>
                  <a:srgbClr val="00B050"/>
                </a:solidFill>
              </a:rPr>
              <a:t> </a:t>
            </a:r>
            <a:r>
              <a:rPr lang="en-US" sz="1800" dirty="0" smtClean="0"/>
              <a:t>[through the leadership of Joshua]  </a:t>
            </a:r>
            <a:r>
              <a:rPr lang="en-US" sz="2400" b="1" i="1" u="wavy" dirty="0" smtClean="0">
                <a:solidFill>
                  <a:srgbClr val="8C4C64"/>
                </a:solidFill>
              </a:rPr>
              <a:t>which I give you</a:t>
            </a:r>
            <a:r>
              <a:rPr lang="en-US" sz="2400" b="1" i="1" dirty="0" smtClean="0">
                <a:solidFill>
                  <a:srgbClr val="8C4C64"/>
                </a:solidFill>
              </a:rPr>
              <a:t>,</a:t>
            </a:r>
            <a:r>
              <a:rPr lang="en-US" sz="2400" dirty="0" smtClean="0">
                <a:solidFill>
                  <a:srgbClr val="8C4C64"/>
                </a:solidFill>
              </a:rPr>
              <a:t> and shall reap its harvest, </a:t>
            </a:r>
            <a:r>
              <a:rPr lang="en-US" sz="2400" b="1" i="1" dirty="0" smtClean="0">
                <a:solidFill>
                  <a:srgbClr val="00B050"/>
                </a:solidFill>
              </a:rPr>
              <a:t>then you shall bring a sheaf of the </a:t>
            </a:r>
            <a:r>
              <a:rPr lang="en-US" sz="2400" b="1" i="1" u="wavy" dirty="0" smtClean="0">
                <a:solidFill>
                  <a:srgbClr val="00B050"/>
                </a:solidFill>
              </a:rPr>
              <a:t>first-fruits</a:t>
            </a:r>
            <a:r>
              <a:rPr lang="en-US" sz="2400" b="1" i="1" dirty="0" smtClean="0">
                <a:solidFill>
                  <a:srgbClr val="8C4C64"/>
                </a:solidFill>
              </a:rPr>
              <a:t> of your harvest to the priest.’ </a:t>
            </a:r>
            <a:r>
              <a:rPr lang="en-US" sz="2400" i="1" dirty="0" smtClean="0">
                <a:solidFill>
                  <a:srgbClr val="8C4C64"/>
                </a:solidFill>
              </a:rPr>
              <a:t>”</a:t>
            </a:r>
            <a:r>
              <a:rPr lang="en-US" sz="2400" b="1" i="1" dirty="0" smtClean="0">
                <a:solidFill>
                  <a:srgbClr val="8C4C64"/>
                </a:solidFill>
              </a:rPr>
              <a:t> </a:t>
            </a:r>
            <a:r>
              <a:rPr lang="en-US" sz="1800" i="1" dirty="0"/>
              <a:t>KJV</a:t>
            </a:r>
            <a:endParaRPr lang="en-US" sz="3200" i="1" dirty="0"/>
          </a:p>
          <a:p>
            <a:pPr marL="45720" indent="0">
              <a:buFont typeface="Georgia" pitchFamily="18" charset="0"/>
              <a:buNone/>
            </a:pPr>
            <a:endParaRPr lang="en-US" sz="2400" dirty="0"/>
          </a:p>
        </p:txBody>
      </p:sp>
    </p:spTree>
    <p:extLst>
      <p:ext uri="{BB962C8B-B14F-4D97-AF65-F5344CB8AC3E}">
        <p14:creationId xmlns:p14="http://schemas.microsoft.com/office/powerpoint/2010/main" val="3464688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wipe(left)">
                                      <p:cBhvr>
                                        <p:cTn id="7" dur="175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accent4">
                    <a:lumMod val="20000"/>
                    <a:lumOff val="80000"/>
                  </a:schemeClr>
                </a:solidFill>
              </a:rPr>
              <a:t>31</a:t>
            </a:fld>
            <a:endParaRPr lang="en-US" dirty="0">
              <a:solidFill>
                <a:schemeClr val="accent4">
                  <a:lumMod val="20000"/>
                  <a:lumOff val="80000"/>
                </a:schemeClr>
              </a:solidFill>
            </a:endParaRPr>
          </a:p>
        </p:txBody>
      </p:sp>
      <p:sp>
        <p:nvSpPr>
          <p:cNvPr id="7" name="Content Placeholder 6"/>
          <p:cNvSpPr>
            <a:spLocks noGrp="1"/>
          </p:cNvSpPr>
          <p:nvPr>
            <p:ph sz="quarter" idx="13"/>
          </p:nvPr>
        </p:nvSpPr>
        <p:spPr>
          <a:xfrm>
            <a:off x="685800" y="762000"/>
            <a:ext cx="7924800" cy="3733800"/>
          </a:xfrm>
          <a:solidFill>
            <a:schemeClr val="accent5">
              <a:lumMod val="20000"/>
              <a:lumOff val="80000"/>
            </a:schemeClr>
          </a:solidFill>
          <a:ln w="57150">
            <a:solidFill>
              <a:schemeClr val="accent5">
                <a:lumMod val="75000"/>
              </a:schemeClr>
            </a:solidFill>
          </a:ln>
          <a:effectLst>
            <a:glow rad="228600">
              <a:schemeClr val="accent5">
                <a:satMod val="175000"/>
                <a:alpha val="40000"/>
              </a:schemeClr>
            </a:glow>
          </a:effectLst>
          <a:scene3d>
            <a:camera prst="orthographicFront"/>
            <a:lightRig rig="threePt" dir="t"/>
          </a:scene3d>
          <a:sp3d>
            <a:bevelT w="114300" prst="artDeco"/>
          </a:sp3d>
        </p:spPr>
        <p:txBody>
          <a:bodyPr>
            <a:normAutofit lnSpcReduction="10000"/>
            <a:sp3d extrusionH="57150">
              <a:bevelT w="38100" h="38100"/>
            </a:sp3d>
          </a:bodyPr>
          <a:lstStyle/>
          <a:p>
            <a:pPr marL="45720" indent="0">
              <a:buNone/>
            </a:pPr>
            <a:r>
              <a:rPr lang="en-US" sz="4400" b="1" dirty="0">
                <a:solidFill>
                  <a:schemeClr val="accent5">
                    <a:lumMod val="75000"/>
                  </a:schemeClr>
                </a:solidFill>
              </a:rPr>
              <a:t>Lev 23:11</a:t>
            </a:r>
            <a:r>
              <a:rPr lang="en-US" sz="4400" dirty="0"/>
              <a:t>  </a:t>
            </a:r>
            <a:r>
              <a:rPr lang="en-US" sz="2800" dirty="0">
                <a:solidFill>
                  <a:srgbClr val="8C4C64"/>
                </a:solidFill>
              </a:rPr>
              <a:t>And </a:t>
            </a:r>
            <a:r>
              <a:rPr lang="en-US" sz="2800" b="1" i="1" dirty="0">
                <a:solidFill>
                  <a:srgbClr val="8C4C64"/>
                </a:solidFill>
              </a:rPr>
              <a:t>he shall wave the sheaf</a:t>
            </a:r>
            <a:r>
              <a:rPr lang="en-US" sz="2800" dirty="0">
                <a:solidFill>
                  <a:srgbClr val="8C4C64"/>
                </a:solidFill>
              </a:rPr>
              <a:t> before </a:t>
            </a:r>
            <a:r>
              <a:rPr lang="en-US" sz="2800" b="1" dirty="0" smtClean="0">
                <a:solidFill>
                  <a:srgbClr val="0070C0"/>
                </a:solidFill>
              </a:rPr>
              <a:t>[Yahuah],</a:t>
            </a:r>
            <a:r>
              <a:rPr lang="en-US" sz="2800" dirty="0" smtClean="0">
                <a:solidFill>
                  <a:srgbClr val="8C4C64"/>
                </a:solidFill>
              </a:rPr>
              <a:t> </a:t>
            </a:r>
            <a:r>
              <a:rPr lang="en-US" sz="2800" dirty="0">
                <a:solidFill>
                  <a:srgbClr val="8C4C64"/>
                </a:solidFill>
              </a:rPr>
              <a:t>for your acceptance. </a:t>
            </a:r>
            <a:r>
              <a:rPr lang="en-US" sz="2800" dirty="0"/>
              <a:t> </a:t>
            </a:r>
            <a:r>
              <a:rPr lang="en-US" sz="2800" b="1" i="1" u="heavy" dirty="0">
                <a:solidFill>
                  <a:srgbClr val="0070C0"/>
                </a:solidFill>
              </a:rPr>
              <a:t>On the </a:t>
            </a:r>
            <a:r>
              <a:rPr lang="en-US" sz="2800" b="1" i="1" u="heavy" dirty="0">
                <a:solidFill>
                  <a:srgbClr val="FF3399"/>
                </a:solidFill>
              </a:rPr>
              <a:t>morrow</a:t>
            </a:r>
            <a:r>
              <a:rPr lang="en-US" sz="2800" b="1" i="1" u="heavy" dirty="0">
                <a:solidFill>
                  <a:srgbClr val="0070C0"/>
                </a:solidFill>
              </a:rPr>
              <a:t> after the </a:t>
            </a:r>
            <a:r>
              <a:rPr lang="en-US" sz="2800" b="1" i="1" u="heavy" dirty="0" smtClean="0">
                <a:solidFill>
                  <a:srgbClr val="0070C0"/>
                </a:solidFill>
              </a:rPr>
              <a:t>Sabbath</a:t>
            </a:r>
            <a:r>
              <a:rPr lang="en-US" sz="2800" dirty="0" smtClean="0"/>
              <a:t> </a:t>
            </a:r>
            <a:r>
              <a:rPr lang="en-US" sz="2800" b="1" i="1" dirty="0">
                <a:solidFill>
                  <a:srgbClr val="8C4C64"/>
                </a:solidFill>
              </a:rPr>
              <a:t>the priest waves it</a:t>
            </a:r>
            <a:r>
              <a:rPr lang="en-US" sz="2800" b="1" i="1" dirty="0" smtClean="0">
                <a:solidFill>
                  <a:srgbClr val="8C4C64"/>
                </a:solidFill>
              </a:rPr>
              <a:t>.</a:t>
            </a:r>
            <a:br>
              <a:rPr lang="en-US" sz="2800" b="1" i="1" dirty="0" smtClean="0">
                <a:solidFill>
                  <a:srgbClr val="8C4C64"/>
                </a:solidFill>
              </a:rPr>
            </a:br>
            <a:r>
              <a:rPr lang="en-US" sz="1400" b="1" i="1" dirty="0" smtClean="0">
                <a:solidFill>
                  <a:srgbClr val="8C4C64"/>
                </a:solidFill>
              </a:rPr>
              <a:t> </a:t>
            </a:r>
            <a:endParaRPr lang="en-US" sz="2800" dirty="0">
              <a:solidFill>
                <a:srgbClr val="8C4C64"/>
              </a:solidFill>
            </a:endParaRPr>
          </a:p>
          <a:p>
            <a:r>
              <a:rPr lang="en-US" sz="2800" b="1" u="sng" dirty="0">
                <a:solidFill>
                  <a:srgbClr val="FF3399"/>
                </a:solidFill>
                <a:effectLst>
                  <a:outerShdw blurRad="69850" dist="43180" dir="5400000" sx="0" sy="0">
                    <a:srgbClr val="000000">
                      <a:alpha val="65000"/>
                    </a:srgbClr>
                  </a:outerShdw>
                </a:effectLst>
              </a:rPr>
              <a:t>M</a:t>
            </a:r>
            <a:r>
              <a:rPr lang="en-US" sz="2800" b="1" u="sng" dirty="0" smtClean="0">
                <a:solidFill>
                  <a:srgbClr val="FF3399"/>
                </a:solidFill>
                <a:effectLst>
                  <a:outerShdw blurRad="69850" dist="43180" dir="5400000" sx="0" sy="0">
                    <a:srgbClr val="000000">
                      <a:alpha val="65000"/>
                    </a:srgbClr>
                  </a:outerShdw>
                </a:effectLst>
              </a:rPr>
              <a:t>orrow</a:t>
            </a:r>
            <a:r>
              <a:rPr lang="en-US" sz="2800" b="1" u="sng" dirty="0" smtClean="0">
                <a:effectLst>
                  <a:outerShdw blurRad="69850" dist="43180" dir="5400000" sx="0" sy="0">
                    <a:srgbClr val="000000">
                      <a:alpha val="65000"/>
                    </a:srgbClr>
                  </a:outerShdw>
                </a:effectLst>
              </a:rPr>
              <a:t> </a:t>
            </a:r>
            <a:r>
              <a:rPr lang="en-US" sz="2800" b="1" u="sng" dirty="0">
                <a:effectLst>
                  <a:outerShdw blurRad="69850" dist="43180" dir="5400000" sx="0" sy="0">
                    <a:srgbClr val="000000">
                      <a:alpha val="65000"/>
                    </a:srgbClr>
                  </a:outerShdw>
                </a:effectLst>
              </a:rPr>
              <a:t>after the </a:t>
            </a:r>
            <a:r>
              <a:rPr lang="en-US" sz="2800" b="1" u="sng" dirty="0" smtClean="0">
                <a:solidFill>
                  <a:srgbClr val="0070C0"/>
                </a:solidFill>
                <a:effectLst>
                  <a:outerShdw blurRad="69850" dist="43180" dir="5400000" sx="0" sy="0">
                    <a:srgbClr val="000000">
                      <a:alpha val="65000"/>
                    </a:srgbClr>
                  </a:outerShdw>
                </a:effectLst>
              </a:rPr>
              <a:t>Sabbath?</a:t>
            </a:r>
            <a:r>
              <a:rPr lang="en-US" sz="2800" baseline="30000" dirty="0" smtClean="0"/>
              <a:t>  </a:t>
            </a:r>
            <a:r>
              <a:rPr lang="en-US" sz="2800" dirty="0"/>
              <a:t> </a:t>
            </a:r>
            <a:r>
              <a:rPr lang="en-US" sz="2800" dirty="0" smtClean="0"/>
              <a:t/>
            </a:r>
            <a:br>
              <a:rPr lang="en-US" sz="2800" dirty="0" smtClean="0"/>
            </a:br>
            <a:r>
              <a:rPr lang="en-US" sz="2800" dirty="0" smtClean="0"/>
              <a:t>What type of Sabbath is this verse referring to?  </a:t>
            </a:r>
          </a:p>
          <a:p>
            <a:pPr marL="560070" indent="-514350">
              <a:buFont typeface="+mj-lt"/>
              <a:buAutoNum type="arabicPeriod"/>
            </a:pPr>
            <a:r>
              <a:rPr lang="en-US" sz="2800" b="1" dirty="0" smtClean="0">
                <a:solidFill>
                  <a:srgbClr val="0070C0"/>
                </a:solidFill>
              </a:rPr>
              <a:t>The </a:t>
            </a:r>
            <a:r>
              <a:rPr lang="en-US" sz="2800" b="1" dirty="0">
                <a:solidFill>
                  <a:srgbClr val="0070C0"/>
                </a:solidFill>
              </a:rPr>
              <a:t>weekly </a:t>
            </a:r>
            <a:r>
              <a:rPr lang="en-US" sz="2800" b="1" dirty="0" smtClean="0">
                <a:solidFill>
                  <a:srgbClr val="0070C0"/>
                </a:solidFill>
              </a:rPr>
              <a:t>Sabbath? </a:t>
            </a:r>
          </a:p>
          <a:p>
            <a:pPr marL="560070" indent="-514350">
              <a:buFont typeface="+mj-lt"/>
              <a:buAutoNum type="arabicPeriod"/>
            </a:pPr>
            <a:r>
              <a:rPr lang="en-US" sz="2800" b="1" dirty="0" smtClean="0">
                <a:solidFill>
                  <a:schemeClr val="accent2">
                    <a:lumMod val="50000"/>
                  </a:schemeClr>
                </a:solidFill>
              </a:rPr>
              <a:t>The 1</a:t>
            </a:r>
            <a:r>
              <a:rPr lang="en-US" sz="2800" b="1" baseline="30000" dirty="0" smtClean="0">
                <a:solidFill>
                  <a:schemeClr val="accent2">
                    <a:lumMod val="50000"/>
                  </a:schemeClr>
                </a:solidFill>
              </a:rPr>
              <a:t>st</a:t>
            </a:r>
            <a:r>
              <a:rPr lang="en-US" sz="2800" b="1" dirty="0" smtClean="0">
                <a:solidFill>
                  <a:schemeClr val="accent2">
                    <a:lumMod val="50000"/>
                  </a:schemeClr>
                </a:solidFill>
              </a:rPr>
              <a:t> Sabbath of Unleavened Bread?</a:t>
            </a:r>
            <a:endParaRPr lang="en-US" dirty="0"/>
          </a:p>
        </p:txBody>
      </p:sp>
      <p:sp>
        <p:nvSpPr>
          <p:cNvPr id="5"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Prophecy of Lev 23:11</a:t>
            </a:r>
            <a:endParaRPr lang="en-US" sz="2400" spc="50" dirty="0">
              <a:ln w="11430"/>
              <a:solidFill>
                <a:schemeClr val="accent5"/>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6703175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175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1750"/>
                                        <p:tgtEl>
                                          <p:spTgt spid="7">
                                            <p:txEl>
                                              <p:pRg st="2" end="2"/>
                                            </p:txEl>
                                          </p:spTgt>
                                        </p:tgtEl>
                                      </p:cBhvr>
                                    </p:animEffect>
                                  </p:childTnLst>
                                </p:cTn>
                              </p:par>
                            </p:childTnLst>
                          </p:cTn>
                        </p:par>
                        <p:par>
                          <p:cTn id="13" fill="hold">
                            <p:stCondLst>
                              <p:cond delay="1750"/>
                            </p:stCondLst>
                            <p:childTnLst>
                              <p:par>
                                <p:cTn id="14" presetID="22" presetClass="entr" presetSubtype="8" fill="hold" nodeType="after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wipe(left)">
                                      <p:cBhvr>
                                        <p:cTn id="16" dur="17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2290" name="Picture 2" descr="C:\Users\Rae\Desktop\p 14 general ulb ch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60" y="2438400"/>
            <a:ext cx="8686800" cy="2541587"/>
          </a:xfrm>
          <a:prstGeom prst="rect">
            <a:avLst/>
          </a:prstGeom>
          <a:noFill/>
          <a:ln w="57150">
            <a:solidFill>
              <a:srgbClr val="FF3399"/>
            </a:solidFill>
          </a:ln>
          <a:effectLst>
            <a:glow rad="228600">
              <a:schemeClr val="accent2">
                <a:satMod val="175000"/>
                <a:alpha val="40000"/>
              </a:schemeClr>
            </a:glow>
          </a:effectLst>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pic>
        <p:nvPicPr>
          <p:cNvPr id="9" name="Picture 3" descr="C:\Users\Rae\Desktop\smiley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1323896"/>
            <a:ext cx="1008993" cy="13716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7239000" y="6426993"/>
            <a:ext cx="1828800" cy="365125"/>
          </a:xfrm>
        </p:spPr>
        <p:txBody>
          <a:bodyPr/>
          <a:lstStyle/>
          <a:p>
            <a:fld id="{5C014052-953B-4273-8F47-BF25327D5B24}" type="slidenum">
              <a:rPr lang="en-US" smtClean="0"/>
              <a:t>32</a:t>
            </a:fld>
            <a:endParaRPr lang="en-US" dirty="0"/>
          </a:p>
        </p:txBody>
      </p:sp>
      <p:sp>
        <p:nvSpPr>
          <p:cNvPr id="5" name="Title 1"/>
          <p:cNvSpPr txBox="1">
            <a:spLocks/>
          </p:cNvSpPr>
          <p:nvPr/>
        </p:nvSpPr>
        <p:spPr>
          <a:xfrm>
            <a:off x="-81280" y="7620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FF3399"/>
                </a:solidFill>
                <a:effectLst>
                  <a:outerShdw blurRad="76200" dist="50800" dir="5400000" algn="tl" rotWithShape="0">
                    <a:srgbClr val="000000">
                      <a:alpha val="65000"/>
                    </a:srgbClr>
                  </a:outerShdw>
                </a:effectLst>
              </a:rPr>
              <a:t>Which “morrow” is it?</a:t>
            </a:r>
            <a:endParaRPr lang="en-US" sz="2400" spc="50" dirty="0">
              <a:ln w="11430"/>
              <a:solidFill>
                <a:srgbClr val="FF3399"/>
              </a:solidFill>
              <a:effectLst>
                <a:outerShdw blurRad="76200" dist="50800" dir="5400000" algn="tl" rotWithShape="0">
                  <a:srgbClr val="000000">
                    <a:alpha val="65000"/>
                  </a:srgbClr>
                </a:outerShdw>
              </a:effectLst>
            </a:endParaRPr>
          </a:p>
        </p:txBody>
      </p:sp>
      <p:sp>
        <p:nvSpPr>
          <p:cNvPr id="10" name="Content Placeholder 2"/>
          <p:cNvSpPr txBox="1">
            <a:spLocks/>
          </p:cNvSpPr>
          <p:nvPr/>
        </p:nvSpPr>
        <p:spPr>
          <a:xfrm>
            <a:off x="193040" y="5257800"/>
            <a:ext cx="8829040" cy="1447800"/>
          </a:xfrm>
          <a:prstGeom prst="rect">
            <a:avLst/>
          </a:prstGeo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560070" indent="-514350" algn="ctr">
              <a:buFont typeface="Georgia" pitchFamily="18" charset="0"/>
              <a:buAutoNum type="arabicPeriod"/>
            </a:pPr>
            <a:r>
              <a:rPr lang="en-US" sz="3200" b="1" spc="50" dirty="0" smtClean="0">
                <a:ln w="11430"/>
                <a:solidFill>
                  <a:srgbClr val="FF0000"/>
                </a:solidFill>
                <a:effectLst>
                  <a:outerShdw blurRad="76200" dist="50800" dir="5400000" algn="tl" rotWithShape="0">
                    <a:srgbClr val="000000">
                      <a:alpha val="65000"/>
                    </a:srgbClr>
                  </a:outerShdw>
                </a:effectLst>
              </a:rPr>
              <a:t>the </a:t>
            </a:r>
            <a:r>
              <a:rPr lang="en-US" sz="3200" b="1" spc="50" dirty="0" smtClean="0">
                <a:ln w="11430"/>
                <a:solidFill>
                  <a:srgbClr val="FF3399"/>
                </a:solidFill>
                <a:effectLst>
                  <a:outerShdw blurRad="76200" dist="50800" dir="5400000" algn="tl" rotWithShape="0">
                    <a:srgbClr val="000000">
                      <a:alpha val="65000"/>
                    </a:srgbClr>
                  </a:outerShdw>
                </a:effectLst>
              </a:rPr>
              <a:t>“morrow” </a:t>
            </a:r>
            <a:r>
              <a:rPr lang="en-US" sz="3200" b="1" spc="50" dirty="0" smtClean="0">
                <a:ln w="11430"/>
                <a:solidFill>
                  <a:srgbClr val="FF0000"/>
                </a:solidFill>
                <a:effectLst>
                  <a:outerShdw blurRad="76200" dist="50800" dir="5400000" algn="tl" rotWithShape="0">
                    <a:srgbClr val="000000">
                      <a:alpha val="65000"/>
                    </a:srgbClr>
                  </a:outerShdw>
                </a:effectLst>
              </a:rPr>
              <a:t>after the Passover Sabbath? </a:t>
            </a:r>
            <a:r>
              <a:rPr lang="en-US" sz="3200" b="1" spc="50" dirty="0" smtClean="0">
                <a:ln w="11430"/>
                <a:solidFill>
                  <a:srgbClr val="7D5B63"/>
                </a:solidFill>
                <a:effectLst>
                  <a:outerShdw blurRad="76200" dist="50800" dir="5400000" algn="tl" rotWithShape="0">
                    <a:srgbClr val="000000">
                      <a:alpha val="65000"/>
                    </a:srgbClr>
                  </a:outerShdw>
                </a:effectLst>
              </a:rPr>
              <a:t> </a:t>
            </a:r>
          </a:p>
          <a:p>
            <a:pPr marL="560070" indent="-514350" algn="ctr">
              <a:buFont typeface="Georgia" pitchFamily="18" charset="0"/>
              <a:buAutoNum type="arabicPeriod"/>
            </a:pPr>
            <a:r>
              <a:rPr lang="en-US" sz="3200" b="1" spc="50" dirty="0" smtClean="0">
                <a:ln w="11430"/>
                <a:solidFill>
                  <a:srgbClr val="7D5B63"/>
                </a:solidFill>
                <a:effectLst>
                  <a:outerShdw blurRad="76200" dist="50800" dir="5400000" algn="tl" rotWithShape="0">
                    <a:srgbClr val="000000">
                      <a:alpha val="65000"/>
                    </a:srgbClr>
                  </a:outerShdw>
                </a:effectLst>
              </a:rPr>
              <a:t> the </a:t>
            </a:r>
            <a:r>
              <a:rPr lang="en-US" sz="3200" b="1" spc="50" dirty="0" smtClean="0">
                <a:ln w="11430"/>
                <a:solidFill>
                  <a:srgbClr val="FF3399"/>
                </a:solidFill>
                <a:effectLst>
                  <a:outerShdw blurRad="76200" dist="50800" dir="5400000" algn="tl" rotWithShape="0">
                    <a:srgbClr val="000000">
                      <a:alpha val="65000"/>
                    </a:srgbClr>
                  </a:outerShdw>
                </a:effectLst>
              </a:rPr>
              <a:t>“morrow” </a:t>
            </a:r>
            <a:r>
              <a:rPr lang="en-US" sz="3200" b="1" spc="50" dirty="0" smtClean="0">
                <a:ln w="11430"/>
                <a:solidFill>
                  <a:srgbClr val="7D5B63"/>
                </a:solidFill>
                <a:effectLst>
                  <a:outerShdw blurRad="76200" dist="50800" dir="5400000" algn="tl" rotWithShape="0">
                    <a:srgbClr val="000000">
                      <a:alpha val="65000"/>
                    </a:srgbClr>
                  </a:outerShdw>
                </a:effectLst>
              </a:rPr>
              <a:t>after the ULB Sabbath?</a:t>
            </a:r>
          </a:p>
        </p:txBody>
      </p:sp>
      <p:sp>
        <p:nvSpPr>
          <p:cNvPr id="7" name="Content Placeholder 2"/>
          <p:cNvSpPr txBox="1">
            <a:spLocks/>
          </p:cNvSpPr>
          <p:nvPr/>
        </p:nvSpPr>
        <p:spPr>
          <a:xfrm>
            <a:off x="193040" y="914400"/>
            <a:ext cx="8646160" cy="1219200"/>
          </a:xfrm>
          <a:prstGeom prst="rect">
            <a:avLst/>
          </a:prstGeo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en-US" sz="4000" b="1" spc="50" dirty="0" smtClean="0">
                <a:ln w="11430"/>
                <a:solidFill>
                  <a:schemeClr val="accent2">
                    <a:lumMod val="75000"/>
                  </a:schemeClr>
                </a:solidFill>
                <a:effectLst>
                  <a:outerShdw blurRad="76200" dist="50800" dir="5400000" algn="tl" rotWithShape="0">
                    <a:srgbClr val="000000">
                      <a:alpha val="65000"/>
                    </a:srgbClr>
                  </a:outerShdw>
                </a:effectLst>
              </a:rPr>
              <a:t>In other words:  </a:t>
            </a:r>
            <a:br>
              <a:rPr lang="en-US" sz="4000" b="1" spc="50" dirty="0" smtClean="0">
                <a:ln w="11430"/>
                <a:solidFill>
                  <a:schemeClr val="accent2">
                    <a:lumMod val="75000"/>
                  </a:schemeClr>
                </a:solidFill>
                <a:effectLst>
                  <a:outerShdw blurRad="76200" dist="50800" dir="5400000" algn="tl" rotWithShape="0">
                    <a:srgbClr val="000000">
                      <a:alpha val="65000"/>
                    </a:srgbClr>
                  </a:outerShdw>
                </a:effectLst>
              </a:rPr>
            </a:br>
            <a:r>
              <a:rPr lang="en-US" sz="4000" b="1" spc="50" dirty="0" smtClean="0">
                <a:ln w="11430"/>
                <a:solidFill>
                  <a:srgbClr val="FF0000"/>
                </a:solidFill>
                <a:effectLst>
                  <a:outerShdw blurRad="76200" dist="50800" dir="5400000" algn="tl" rotWithShape="0">
                    <a:srgbClr val="000000">
                      <a:alpha val="65000"/>
                    </a:srgbClr>
                  </a:outerShdw>
                </a:effectLst>
              </a:rPr>
              <a:t>Is Firstfruits established on:</a:t>
            </a:r>
            <a:endParaRPr lang="en-US" sz="4000" b="1" spc="50" dirty="0" smtClean="0">
              <a:ln w="11430"/>
              <a:solidFill>
                <a:srgbClr val="7D5B63"/>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7660269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left)">
                                      <p:cBhvr>
                                        <p:cTn id="7" dur="6000"/>
                                        <p:tgtEl>
                                          <p:spTgt spid="12290"/>
                                        </p:tgtEl>
                                      </p:cBhvr>
                                    </p:animEffect>
                                  </p:childTnLst>
                                </p:cTn>
                              </p:par>
                              <p:par>
                                <p:cTn id="8" presetID="22" presetClass="entr" presetSubtype="8"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left)">
                                      <p:cBhvr>
                                        <p:cTn id="10" dur="2000"/>
                                        <p:tgtEl>
                                          <p:spTgt spid="10">
                                            <p:txEl>
                                              <p:pRg st="0" end="0"/>
                                            </p:txEl>
                                          </p:spTgt>
                                        </p:tgtEl>
                                      </p:cBhvr>
                                    </p:animEffect>
                                  </p:childTnLst>
                                </p:cTn>
                              </p:par>
                              <p:par>
                                <p:cTn id="11" presetID="22" presetClass="entr" presetSubtype="8" fill="hold" nodeType="withEffect">
                                  <p:stCondLst>
                                    <p:cond delay="300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wipe(left)">
                                      <p:cBhvr>
                                        <p:cTn id="13"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accent4">
                    <a:lumMod val="20000"/>
                    <a:lumOff val="80000"/>
                  </a:schemeClr>
                </a:solidFill>
              </a:rPr>
              <a:t>33</a:t>
            </a:fld>
            <a:endParaRPr lang="en-US" dirty="0">
              <a:solidFill>
                <a:schemeClr val="accent4">
                  <a:lumMod val="20000"/>
                  <a:lumOff val="80000"/>
                </a:schemeClr>
              </a:solidFill>
            </a:endParaRPr>
          </a:p>
        </p:txBody>
      </p:sp>
      <p:sp>
        <p:nvSpPr>
          <p:cNvPr id="7" name="Content Placeholder 6"/>
          <p:cNvSpPr>
            <a:spLocks noGrp="1"/>
          </p:cNvSpPr>
          <p:nvPr>
            <p:ph sz="quarter" idx="13"/>
          </p:nvPr>
        </p:nvSpPr>
        <p:spPr>
          <a:xfrm>
            <a:off x="685800" y="762000"/>
            <a:ext cx="7924800" cy="3733800"/>
          </a:xfrm>
          <a:solidFill>
            <a:schemeClr val="accent5">
              <a:lumMod val="20000"/>
              <a:lumOff val="80000"/>
            </a:schemeClr>
          </a:solidFill>
          <a:ln w="57150">
            <a:solidFill>
              <a:schemeClr val="accent5">
                <a:lumMod val="75000"/>
              </a:schemeClr>
            </a:solidFill>
          </a:ln>
          <a:effectLst>
            <a:glow rad="228600">
              <a:schemeClr val="accent5">
                <a:satMod val="175000"/>
                <a:alpha val="40000"/>
              </a:schemeClr>
            </a:glow>
          </a:effectLst>
          <a:scene3d>
            <a:camera prst="orthographicFront"/>
            <a:lightRig rig="threePt" dir="t"/>
          </a:scene3d>
          <a:sp3d>
            <a:bevelT w="114300" prst="artDeco"/>
          </a:sp3d>
        </p:spPr>
        <p:txBody>
          <a:bodyPr>
            <a:normAutofit fontScale="85000" lnSpcReduction="20000"/>
            <a:sp3d extrusionH="57150">
              <a:bevelT w="38100" h="38100"/>
            </a:sp3d>
          </a:bodyPr>
          <a:lstStyle/>
          <a:p>
            <a:pPr marL="45720" indent="0">
              <a:buNone/>
            </a:pPr>
            <a:r>
              <a:rPr lang="en-US" sz="3100" b="1" dirty="0">
                <a:solidFill>
                  <a:schemeClr val="accent5">
                    <a:lumMod val="75000"/>
                  </a:schemeClr>
                </a:solidFill>
              </a:rPr>
              <a:t>Lev </a:t>
            </a:r>
            <a:r>
              <a:rPr lang="en-US" sz="3100" b="1" dirty="0" smtClean="0">
                <a:solidFill>
                  <a:schemeClr val="accent5">
                    <a:lumMod val="75000"/>
                  </a:schemeClr>
                </a:solidFill>
              </a:rPr>
              <a:t>23:11</a:t>
            </a:r>
            <a:r>
              <a:rPr lang="en-US" sz="2400" dirty="0"/>
              <a:t> </a:t>
            </a:r>
            <a:r>
              <a:rPr lang="en-US" sz="2400" dirty="0" smtClean="0"/>
              <a:t>  ‘</a:t>
            </a:r>
            <a:r>
              <a:rPr lang="en-US" sz="2400" dirty="0"/>
              <a:t>And </a:t>
            </a:r>
            <a:r>
              <a:rPr lang="en-US" sz="2400" b="1" i="1" dirty="0"/>
              <a:t>he shall wave the sheaf</a:t>
            </a:r>
            <a:r>
              <a:rPr lang="en-US" sz="2400" dirty="0"/>
              <a:t> before </a:t>
            </a:r>
            <a:r>
              <a:rPr lang="en-US" sz="2400" dirty="0" smtClean="0"/>
              <a:t>[</a:t>
            </a:r>
            <a:r>
              <a:rPr lang="en-US" sz="2400" b="1" dirty="0" smtClean="0">
                <a:solidFill>
                  <a:srgbClr val="0070C0"/>
                </a:solidFill>
              </a:rPr>
              <a:t>Yahuah</a:t>
            </a:r>
            <a:r>
              <a:rPr lang="en-US" sz="2400" dirty="0" smtClean="0"/>
              <a:t>], </a:t>
            </a:r>
            <a:r>
              <a:rPr lang="en-US" sz="2400" dirty="0"/>
              <a:t>for your acceptance. </a:t>
            </a:r>
            <a:r>
              <a:rPr lang="en-US" sz="2400" dirty="0" smtClean="0"/>
              <a:t> </a:t>
            </a:r>
            <a:r>
              <a:rPr lang="en-US" sz="2400" b="1" i="1" u="heavy" dirty="0" smtClean="0"/>
              <a:t>On </a:t>
            </a:r>
            <a:r>
              <a:rPr lang="en-US" sz="2400" b="1" i="1" u="heavy" dirty="0"/>
              <a:t>the </a:t>
            </a:r>
            <a:r>
              <a:rPr lang="en-US" sz="2400" b="1" i="1" u="heavy" dirty="0">
                <a:solidFill>
                  <a:srgbClr val="FF3399"/>
                </a:solidFill>
              </a:rPr>
              <a:t>morrow</a:t>
            </a:r>
            <a:r>
              <a:rPr lang="en-US" sz="2400" b="1" i="1" u="heavy" dirty="0"/>
              <a:t> after the </a:t>
            </a:r>
            <a:r>
              <a:rPr lang="en-US" sz="2400" b="1" i="1" u="heavy" dirty="0" smtClean="0"/>
              <a:t>Sabbath</a:t>
            </a:r>
            <a:r>
              <a:rPr lang="en-US" sz="2400" b="1" i="1" u="sng" dirty="0" smtClean="0"/>
              <a:t> </a:t>
            </a:r>
            <a:r>
              <a:rPr lang="en-US" sz="2400" baseline="30000" dirty="0" smtClean="0"/>
              <a:t>[</a:t>
            </a:r>
            <a:r>
              <a:rPr lang="en-US" sz="2400" baseline="30000" dirty="0" smtClean="0">
                <a:solidFill>
                  <a:schemeClr val="tx1"/>
                </a:solidFill>
              </a:rPr>
              <a:t>H767</a:t>
            </a:r>
            <a:r>
              <a:rPr lang="en-US" sz="2400" b="1" baseline="30000" dirty="0" smtClean="0">
                <a:solidFill>
                  <a:srgbClr val="0070C0"/>
                </a:solidFill>
              </a:rPr>
              <a:t>6</a:t>
            </a:r>
            <a:r>
              <a:rPr lang="en-US" sz="2400" baseline="30000" dirty="0"/>
              <a:t>]</a:t>
            </a:r>
            <a:r>
              <a:rPr lang="en-US" sz="2400" dirty="0"/>
              <a:t> </a:t>
            </a:r>
            <a:r>
              <a:rPr lang="en-US" sz="2400" b="1" i="1" dirty="0"/>
              <a:t>the priest waves it. </a:t>
            </a:r>
            <a:endParaRPr lang="en-US" sz="1800" dirty="0"/>
          </a:p>
          <a:p>
            <a:pPr marL="45720" indent="0">
              <a:buNone/>
            </a:pPr>
            <a:r>
              <a:rPr lang="en-US" sz="800" dirty="0"/>
              <a:t> </a:t>
            </a:r>
            <a:endParaRPr lang="en-US" sz="4400" dirty="0"/>
          </a:p>
          <a:p>
            <a:pPr lvl="0"/>
            <a:r>
              <a:rPr lang="en-US" sz="2400" b="1" i="1" u="sng" dirty="0" err="1">
                <a:solidFill>
                  <a:srgbClr val="0070C0"/>
                </a:solidFill>
                <a:effectLst>
                  <a:outerShdw blurRad="69850" dist="43180" dir="5400000" sx="0" sy="0">
                    <a:srgbClr val="000000">
                      <a:alpha val="65000"/>
                    </a:srgbClr>
                  </a:outerShdw>
                </a:effectLst>
              </a:rPr>
              <a:t>sabbath</a:t>
            </a:r>
            <a:r>
              <a:rPr lang="en-US" sz="2400" dirty="0">
                <a:effectLst>
                  <a:outerShdw blurRad="69850" dist="43180" dir="5400000" sx="0" sy="0">
                    <a:srgbClr val="000000">
                      <a:alpha val="65000"/>
                    </a:srgbClr>
                  </a:outerShdw>
                </a:effectLst>
              </a:rPr>
              <a:t> – </a:t>
            </a:r>
            <a:r>
              <a:rPr lang="en-US" sz="2400" i="1" dirty="0">
                <a:effectLst>
                  <a:outerShdw blurRad="69850" dist="43180" dir="5400000" sx="0" sy="0">
                    <a:srgbClr val="000000">
                      <a:alpha val="65000"/>
                    </a:srgbClr>
                  </a:outerShdw>
                </a:effectLst>
              </a:rPr>
              <a:t>Strong’s –</a:t>
            </a:r>
            <a:r>
              <a:rPr lang="en-US" sz="2400" dirty="0">
                <a:effectLst>
                  <a:outerShdw blurRad="69850" dist="43180" dir="5400000" sx="0" sy="0">
                    <a:srgbClr val="000000">
                      <a:alpha val="65000"/>
                    </a:srgbClr>
                  </a:outerShdw>
                </a:effectLst>
              </a:rPr>
              <a:t>  </a:t>
            </a:r>
            <a:r>
              <a:rPr lang="en-US" sz="2400" b="1" dirty="0">
                <a:effectLst>
                  <a:outerShdw blurRad="69850" dist="43180" dir="5400000" sx="0" sy="0">
                    <a:srgbClr val="000000">
                      <a:alpha val="65000"/>
                    </a:srgbClr>
                  </a:outerShdw>
                </a:effectLst>
              </a:rPr>
              <a:t>H767</a:t>
            </a:r>
            <a:r>
              <a:rPr lang="en-US" sz="3100" b="1" dirty="0">
                <a:solidFill>
                  <a:srgbClr val="0070C0"/>
                </a:solidFill>
                <a:effectLst>
                  <a:outerShdw blurRad="69850" dist="43180" dir="5400000" sx="0" sy="0">
                    <a:srgbClr val="000000">
                      <a:alpha val="65000"/>
                    </a:srgbClr>
                  </a:outerShdw>
                </a:effectLst>
              </a:rPr>
              <a:t>6</a:t>
            </a:r>
            <a:r>
              <a:rPr lang="en-US" sz="2400" b="1" dirty="0">
                <a:effectLst>
                  <a:outerShdw blurRad="69850" dist="43180" dir="5400000" sx="0" sy="0">
                    <a:srgbClr val="000000">
                      <a:alpha val="65000"/>
                    </a:srgbClr>
                  </a:outerShdw>
                </a:effectLst>
              </a:rPr>
              <a:t>;</a:t>
            </a:r>
            <a:r>
              <a:rPr lang="en-US" sz="2400" dirty="0">
                <a:effectLst>
                  <a:outerShdw blurRad="69850" dist="43180" dir="5400000" sx="0" sy="0">
                    <a:srgbClr val="000000">
                      <a:alpha val="65000"/>
                    </a:srgbClr>
                  </a:outerShdw>
                </a:effectLst>
              </a:rPr>
              <a:t>  </a:t>
            </a:r>
            <a:r>
              <a:rPr lang="en-US" sz="2400" dirty="0" err="1">
                <a:effectLst>
                  <a:outerShdw blurRad="69850" dist="43180" dir="5400000" sx="0" sy="0">
                    <a:srgbClr val="000000">
                      <a:alpha val="65000"/>
                    </a:srgbClr>
                  </a:outerShdw>
                </a:effectLst>
              </a:rPr>
              <a:t>shabbath</a:t>
            </a:r>
            <a:r>
              <a:rPr lang="en-US" sz="2400" dirty="0">
                <a:effectLst>
                  <a:outerShdw blurRad="69850" dist="43180" dir="5400000" sx="0" sy="0">
                    <a:srgbClr val="000000">
                      <a:alpha val="65000"/>
                    </a:srgbClr>
                  </a:outerShdw>
                </a:effectLst>
              </a:rPr>
              <a:t> (</a:t>
            </a:r>
            <a:r>
              <a:rPr lang="en-US" sz="2400" dirty="0" err="1">
                <a:effectLst>
                  <a:outerShdw blurRad="69850" dist="43180" dir="5400000" sx="0" sy="0">
                    <a:srgbClr val="000000">
                      <a:alpha val="65000"/>
                    </a:srgbClr>
                  </a:outerShdw>
                </a:effectLst>
              </a:rPr>
              <a:t>shab-bawth</a:t>
            </a:r>
            <a:r>
              <a:rPr lang="en-US" sz="2400" dirty="0">
                <a:effectLst>
                  <a:outerShdw blurRad="69850" dist="43180" dir="5400000" sx="0" sy="0">
                    <a:srgbClr val="000000">
                      <a:alpha val="65000"/>
                    </a:srgbClr>
                  </a:outerShdw>
                </a:effectLst>
              </a:rPr>
              <a:t>'); intensive from </a:t>
            </a:r>
            <a:r>
              <a:rPr lang="en-US" sz="2400" dirty="0" smtClean="0">
                <a:effectLst>
                  <a:outerShdw blurRad="69850" dist="43180" dir="5400000" sx="0" sy="0">
                    <a:srgbClr val="000000">
                      <a:alpha val="65000"/>
                    </a:srgbClr>
                  </a:outerShdw>
                </a:effectLst>
              </a:rPr>
              <a:t>H7673</a:t>
            </a:r>
            <a:r>
              <a:rPr lang="en-US" sz="2400" dirty="0">
                <a:effectLst>
                  <a:outerShdw blurRad="69850" dist="43180" dir="5400000" sx="0" sy="0">
                    <a:srgbClr val="000000">
                      <a:alpha val="65000"/>
                    </a:srgbClr>
                  </a:outerShdw>
                </a:effectLst>
              </a:rPr>
              <a:t>; intermission</a:t>
            </a:r>
            <a:r>
              <a:rPr lang="en-US" sz="2400" dirty="0" smtClean="0">
                <a:effectLst>
                  <a:outerShdw blurRad="69850" dist="43180" dir="5400000" sx="0" sy="0">
                    <a:srgbClr val="000000">
                      <a:alpha val="65000"/>
                    </a:srgbClr>
                  </a:outerShdw>
                </a:effectLst>
              </a:rPr>
              <a:t>, i.e</a:t>
            </a:r>
            <a:r>
              <a:rPr lang="en-US" sz="2400" dirty="0">
                <a:effectLst>
                  <a:outerShdw blurRad="69850" dist="43180" dir="5400000" sx="0" sy="0">
                    <a:srgbClr val="000000">
                      <a:alpha val="65000"/>
                    </a:srgbClr>
                  </a:outerShdw>
                </a:effectLst>
              </a:rPr>
              <a:t>. (specifically) </a:t>
            </a:r>
            <a:r>
              <a:rPr lang="en-US" sz="2400" b="1" u="sng" dirty="0">
                <a:solidFill>
                  <a:srgbClr val="0070C0"/>
                </a:solidFill>
                <a:effectLst>
                  <a:outerShdw blurRad="69850" dist="43180" dir="5400000" sx="0" sy="0">
                    <a:srgbClr val="000000">
                      <a:alpha val="65000"/>
                    </a:srgbClr>
                  </a:outerShdw>
                </a:effectLst>
              </a:rPr>
              <a:t>the</a:t>
            </a:r>
            <a:r>
              <a:rPr lang="en-US" sz="2400" dirty="0">
                <a:effectLst>
                  <a:outerShdw blurRad="69850" dist="43180" dir="5400000" sx="0" sy="0">
                    <a:srgbClr val="000000">
                      <a:alpha val="65000"/>
                    </a:srgbClr>
                  </a:outerShdw>
                </a:effectLst>
              </a:rPr>
              <a:t> Sabbath:  KJV - (+every) </a:t>
            </a:r>
            <a:r>
              <a:rPr lang="en-US" sz="2400" dirty="0" err="1">
                <a:effectLst>
                  <a:outerShdw blurRad="69850" dist="43180" dir="5400000" sx="0" sy="0">
                    <a:srgbClr val="000000">
                      <a:alpha val="65000"/>
                    </a:srgbClr>
                  </a:outerShdw>
                </a:effectLst>
              </a:rPr>
              <a:t>sabbath</a:t>
            </a:r>
            <a:r>
              <a:rPr lang="en-US" sz="2400" dirty="0">
                <a:effectLst>
                  <a:outerShdw blurRad="69850" dist="43180" dir="5400000" sx="0" sy="0">
                    <a:srgbClr val="000000">
                      <a:alpha val="65000"/>
                    </a:srgbClr>
                  </a:outerShdw>
                </a:effectLst>
              </a:rPr>
              <a:t>.</a:t>
            </a:r>
            <a:endParaRPr lang="en-US" sz="2400" dirty="0"/>
          </a:p>
          <a:p>
            <a:pPr algn="ctr"/>
            <a:r>
              <a:rPr lang="en-US" sz="2400" b="1" dirty="0" smtClean="0">
                <a:effectLst>
                  <a:outerShdw blurRad="69850" dist="43180" dir="5400000" sx="0" sy="0">
                    <a:srgbClr val="000000">
                      <a:alpha val="65000"/>
                    </a:srgbClr>
                  </a:outerShdw>
                </a:effectLst>
              </a:rPr>
              <a:t>H767</a:t>
            </a:r>
            <a:r>
              <a:rPr lang="en-US" sz="2900" b="1" dirty="0" smtClean="0">
                <a:solidFill>
                  <a:srgbClr val="0070C0"/>
                </a:solidFill>
                <a:effectLst>
                  <a:outerShdw blurRad="69850" dist="43180" dir="5400000" sx="0" sy="0">
                    <a:srgbClr val="000000">
                      <a:alpha val="65000"/>
                    </a:srgbClr>
                  </a:outerShdw>
                </a:effectLst>
              </a:rPr>
              <a:t>6</a:t>
            </a:r>
            <a:r>
              <a:rPr lang="en-US" sz="2400" dirty="0" smtClean="0">
                <a:effectLst>
                  <a:outerShdw blurRad="69850" dist="43180" dir="5400000" sx="0" sy="0">
                    <a:srgbClr val="000000">
                      <a:alpha val="65000"/>
                    </a:srgbClr>
                  </a:outerShdw>
                </a:effectLst>
              </a:rPr>
              <a:t> </a:t>
            </a:r>
            <a:r>
              <a:rPr lang="en-US" sz="2400" dirty="0">
                <a:effectLst>
                  <a:outerShdw blurRad="69850" dist="43180" dir="5400000" sx="0" sy="0">
                    <a:srgbClr val="000000">
                      <a:alpha val="65000"/>
                    </a:srgbClr>
                  </a:outerShdw>
                </a:effectLst>
              </a:rPr>
              <a:t>is specific noting the </a:t>
            </a:r>
            <a:r>
              <a:rPr lang="en-US" sz="2400" b="1" u="heavy" dirty="0">
                <a:solidFill>
                  <a:schemeClr val="accent5">
                    <a:lumMod val="75000"/>
                  </a:schemeClr>
                </a:solidFill>
                <a:effectLst>
                  <a:outerShdw blurRad="69850" dist="43180" dir="5400000" sx="0" sy="0">
                    <a:srgbClr val="000000">
                      <a:alpha val="65000"/>
                    </a:srgbClr>
                  </a:outerShdw>
                </a:effectLst>
              </a:rPr>
              <a:t>Lev 23:11</a:t>
            </a:r>
            <a:r>
              <a:rPr lang="en-US" sz="2400" dirty="0">
                <a:solidFill>
                  <a:schemeClr val="accent5">
                    <a:lumMod val="75000"/>
                  </a:schemeClr>
                </a:solidFill>
                <a:effectLst>
                  <a:outerShdw blurRad="69850" dist="43180" dir="5400000" sx="0" sy="0">
                    <a:srgbClr val="000000">
                      <a:alpha val="65000"/>
                    </a:srgbClr>
                  </a:outerShdw>
                </a:effectLst>
              </a:rPr>
              <a:t> </a:t>
            </a:r>
            <a:r>
              <a:rPr lang="en-US" sz="2400" b="1" dirty="0">
                <a:solidFill>
                  <a:srgbClr val="0070C0"/>
                </a:solidFill>
                <a:effectLst>
                  <a:outerShdw blurRad="69850" dist="43180" dir="5400000" sx="0" sy="0">
                    <a:srgbClr val="000000">
                      <a:alpha val="65000"/>
                    </a:srgbClr>
                  </a:outerShdw>
                </a:effectLst>
              </a:rPr>
              <a:t>“</a:t>
            </a:r>
            <a:r>
              <a:rPr lang="en-US" sz="2400" b="1" u="heavy" dirty="0">
                <a:solidFill>
                  <a:srgbClr val="0070C0"/>
                </a:solidFill>
                <a:effectLst>
                  <a:outerShdw blurRad="69850" dist="43180" dir="5400000" sx="0" sy="0">
                    <a:srgbClr val="000000">
                      <a:alpha val="65000"/>
                    </a:srgbClr>
                  </a:outerShdw>
                </a:effectLst>
              </a:rPr>
              <a:t>Sabbath</a:t>
            </a:r>
            <a:r>
              <a:rPr lang="en-US" sz="2400" b="1" dirty="0">
                <a:solidFill>
                  <a:srgbClr val="0070C0"/>
                </a:solidFill>
                <a:effectLst>
                  <a:outerShdw blurRad="69850" dist="43180" dir="5400000" sx="0" sy="0">
                    <a:srgbClr val="000000">
                      <a:alpha val="65000"/>
                    </a:srgbClr>
                  </a:outerShdw>
                </a:effectLst>
              </a:rPr>
              <a:t>” </a:t>
            </a:r>
            <a:r>
              <a:rPr lang="en-US" sz="2400" b="1" u="heavy" dirty="0">
                <a:solidFill>
                  <a:srgbClr val="0070C0"/>
                </a:solidFill>
                <a:effectLst>
                  <a:outerShdw blurRad="69850" dist="43180" dir="5400000" sx="0" sy="0">
                    <a:srgbClr val="000000">
                      <a:alpha val="65000"/>
                    </a:srgbClr>
                  </a:outerShdw>
                </a:effectLst>
              </a:rPr>
              <a:t>is</a:t>
            </a:r>
            <a:r>
              <a:rPr lang="en-US" sz="2400" b="1" dirty="0">
                <a:solidFill>
                  <a:srgbClr val="0070C0"/>
                </a:solidFill>
                <a:effectLst>
                  <a:outerShdw blurRad="69850" dist="43180" dir="5400000" sx="0" sy="0">
                    <a:srgbClr val="000000">
                      <a:alpha val="65000"/>
                    </a:srgbClr>
                  </a:outerShdw>
                </a:effectLst>
              </a:rPr>
              <a:t> </a:t>
            </a:r>
            <a:r>
              <a:rPr lang="en-US" sz="2400" b="1" u="heavy" dirty="0">
                <a:solidFill>
                  <a:srgbClr val="0070C0"/>
                </a:solidFill>
                <a:effectLst>
                  <a:outerShdw blurRad="69850" dist="43180" dir="5400000" sx="0" sy="0">
                    <a:srgbClr val="000000">
                      <a:alpha val="65000"/>
                    </a:srgbClr>
                  </a:outerShdw>
                </a:effectLst>
              </a:rPr>
              <a:t>the</a:t>
            </a:r>
            <a:r>
              <a:rPr lang="en-US" sz="2400" b="1" dirty="0">
                <a:solidFill>
                  <a:srgbClr val="0070C0"/>
                </a:solidFill>
                <a:effectLst>
                  <a:outerShdw blurRad="69850" dist="43180" dir="5400000" sx="0" sy="0">
                    <a:srgbClr val="000000">
                      <a:alpha val="65000"/>
                    </a:srgbClr>
                  </a:outerShdw>
                </a:effectLst>
              </a:rPr>
              <a:t> </a:t>
            </a:r>
            <a:r>
              <a:rPr lang="en-US" sz="2400" b="1" u="heavy" dirty="0">
                <a:solidFill>
                  <a:srgbClr val="0070C0"/>
                </a:solidFill>
                <a:effectLst>
                  <a:outerShdw blurRad="69850" dist="43180" dir="5400000" sx="0" sy="0">
                    <a:srgbClr val="000000">
                      <a:alpha val="65000"/>
                    </a:srgbClr>
                  </a:outerShdw>
                </a:effectLst>
              </a:rPr>
              <a:t>weekly</a:t>
            </a:r>
            <a:r>
              <a:rPr lang="en-US" sz="2400" b="1" dirty="0">
                <a:solidFill>
                  <a:srgbClr val="0070C0"/>
                </a:solidFill>
                <a:effectLst>
                  <a:outerShdw blurRad="69850" dist="43180" dir="5400000" sx="0" sy="0">
                    <a:srgbClr val="000000">
                      <a:alpha val="65000"/>
                    </a:srgbClr>
                  </a:outerShdw>
                </a:effectLst>
              </a:rPr>
              <a:t> </a:t>
            </a:r>
            <a:r>
              <a:rPr lang="en-US" sz="2400" b="1" u="heavy" dirty="0">
                <a:solidFill>
                  <a:srgbClr val="0070C0"/>
                </a:solidFill>
                <a:effectLst>
                  <a:outerShdw blurRad="69850" dist="43180" dir="5400000" sx="0" sy="0">
                    <a:srgbClr val="000000">
                      <a:alpha val="65000"/>
                    </a:srgbClr>
                  </a:outerShdw>
                </a:effectLst>
              </a:rPr>
              <a:t>Sabbath</a:t>
            </a:r>
            <a:r>
              <a:rPr lang="en-US" sz="2400" dirty="0">
                <a:effectLst>
                  <a:outerShdw blurRad="69850" dist="43180" dir="5400000" sx="0" sy="0">
                    <a:srgbClr val="000000">
                      <a:alpha val="65000"/>
                    </a:srgbClr>
                  </a:outerShdw>
                </a:effectLst>
              </a:rPr>
              <a:t> as designated by the Hebrew word number </a:t>
            </a:r>
            <a:r>
              <a:rPr lang="en-US" sz="2400" b="1" dirty="0">
                <a:effectLst>
                  <a:outerShdw blurRad="69850" dist="43180" dir="5400000" sx="0" sy="0">
                    <a:srgbClr val="000000">
                      <a:alpha val="65000"/>
                    </a:srgbClr>
                  </a:outerShdw>
                </a:effectLst>
              </a:rPr>
              <a:t>H767</a:t>
            </a:r>
            <a:r>
              <a:rPr lang="en-US" sz="3300" b="1" dirty="0">
                <a:solidFill>
                  <a:srgbClr val="0070C0"/>
                </a:solidFill>
                <a:effectLst>
                  <a:outerShdw blurRad="69850" dist="43180" dir="5400000" sx="0" sy="0">
                    <a:srgbClr val="000000">
                      <a:alpha val="65000"/>
                    </a:srgbClr>
                  </a:outerShdw>
                </a:effectLst>
              </a:rPr>
              <a:t>6</a:t>
            </a:r>
            <a:r>
              <a:rPr lang="en-US" sz="2400" dirty="0">
                <a:effectLst>
                  <a:outerShdw blurRad="69850" dist="43180" dir="5400000" sx="0" sy="0">
                    <a:srgbClr val="000000">
                      <a:alpha val="65000"/>
                    </a:srgbClr>
                  </a:outerShdw>
                </a:effectLst>
              </a:rPr>
              <a:t>. </a:t>
            </a:r>
            <a:r>
              <a:rPr lang="en-US" sz="2400" dirty="0" smtClean="0">
                <a:effectLst>
                  <a:outerShdw blurRad="69850" dist="43180" dir="5400000" sx="0" sy="0">
                    <a:srgbClr val="000000">
                      <a:alpha val="65000"/>
                    </a:srgbClr>
                  </a:outerShdw>
                </a:effectLst>
              </a:rPr>
              <a:t/>
            </a:r>
            <a:br>
              <a:rPr lang="en-US" sz="2400" dirty="0" smtClean="0">
                <a:effectLst>
                  <a:outerShdw blurRad="69850" dist="43180" dir="5400000" sx="0" sy="0">
                    <a:srgbClr val="000000">
                      <a:alpha val="65000"/>
                    </a:srgbClr>
                  </a:outerShdw>
                </a:effectLst>
              </a:rPr>
            </a:br>
            <a:r>
              <a:rPr lang="en-US" sz="2400" dirty="0" smtClean="0">
                <a:effectLst>
                  <a:outerShdw blurRad="69850" dist="43180" dir="5400000" sx="0" sy="0">
                    <a:srgbClr val="000000">
                      <a:alpha val="65000"/>
                    </a:srgbClr>
                  </a:outerShdw>
                </a:effectLst>
              </a:rPr>
              <a:t/>
            </a:r>
            <a:br>
              <a:rPr lang="en-US" sz="2400" dirty="0" smtClean="0">
                <a:effectLst>
                  <a:outerShdw blurRad="69850" dist="43180" dir="5400000" sx="0" sy="0">
                    <a:srgbClr val="000000">
                      <a:alpha val="65000"/>
                    </a:srgbClr>
                  </a:outerShdw>
                </a:effectLst>
              </a:rPr>
            </a:b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However</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that raises a question as most believe that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a:t>
            </a:r>
            <a:r>
              <a:rPr lang="en-US" sz="2400" b="1" cap="all" baseline="300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day of Unleavened Bread is also a </a:t>
            </a:r>
            <a:r>
              <a:rPr lang="en-US" sz="24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a:t>
            </a:r>
            <a:r>
              <a:rPr lang="en-US" sz="2400" b="1" cap="all" dirty="0" err="1">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sabbath</a:t>
            </a:r>
            <a:r>
              <a:rPr lang="en-US" sz="24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 </a:t>
            </a:r>
            <a:endParaRPr lang="en-US" sz="2400" dirty="0" smtClean="0">
              <a:solidFill>
                <a:srgbClr val="0070C0"/>
              </a:solidFill>
              <a:effectLst>
                <a:outerShdw blurRad="69850" dist="43180" dir="5400000" sx="0" sy="0">
                  <a:srgbClr val="000000">
                    <a:alpha val="65000"/>
                  </a:srgbClr>
                </a:outerShdw>
              </a:effectLst>
            </a:endParaRPr>
          </a:p>
          <a:p>
            <a:r>
              <a:rPr lang="en-US" sz="2400" dirty="0" smtClean="0">
                <a:effectLst>
                  <a:outerShdw blurRad="69850" dist="43180" dir="5400000" sx="0" sy="0">
                    <a:srgbClr val="000000">
                      <a:alpha val="65000"/>
                    </a:srgbClr>
                  </a:outerShdw>
                </a:effectLst>
              </a:rPr>
              <a:t> </a:t>
            </a:r>
            <a:r>
              <a:rPr lang="en-US" sz="2400" b="1" dirty="0">
                <a:solidFill>
                  <a:schemeClr val="accent5">
                    <a:lumMod val="75000"/>
                  </a:schemeClr>
                </a:solidFill>
                <a:effectLst>
                  <a:outerShdw blurRad="69850" dist="43180" dir="5400000" sx="0" sy="0">
                    <a:srgbClr val="000000">
                      <a:alpha val="65000"/>
                    </a:srgbClr>
                  </a:outerShdw>
                </a:effectLst>
              </a:rPr>
              <a:t>Are the Feast Sabbaths connected to the Hebrew number </a:t>
            </a:r>
            <a:r>
              <a:rPr lang="en-US" sz="2400" b="1" dirty="0">
                <a:effectLst>
                  <a:outerShdw blurRad="69850" dist="43180" dir="5400000" sx="0" sy="0">
                    <a:srgbClr val="000000">
                      <a:alpha val="65000"/>
                    </a:srgbClr>
                  </a:outerShdw>
                </a:effectLst>
              </a:rPr>
              <a:t>H767</a:t>
            </a:r>
            <a:r>
              <a:rPr lang="en-US" sz="2900" b="1" dirty="0">
                <a:solidFill>
                  <a:srgbClr val="0070C0"/>
                </a:solidFill>
                <a:effectLst>
                  <a:outerShdw blurRad="69850" dist="43180" dir="5400000" sx="0" sy="0">
                    <a:srgbClr val="000000">
                      <a:alpha val="65000"/>
                    </a:srgbClr>
                  </a:outerShdw>
                </a:effectLst>
              </a:rPr>
              <a:t>6</a:t>
            </a:r>
            <a:r>
              <a:rPr lang="en-US" sz="2400" dirty="0">
                <a:effectLst>
                  <a:outerShdw blurRad="69850" dist="43180" dir="5400000" sx="0" sy="0">
                    <a:srgbClr val="000000">
                      <a:alpha val="65000"/>
                    </a:srgbClr>
                  </a:outerShdw>
                </a:effectLst>
              </a:rPr>
              <a:t>?  </a:t>
            </a:r>
            <a:endParaRPr lang="en-US" dirty="0"/>
          </a:p>
        </p:txBody>
      </p:sp>
      <p:sp>
        <p:nvSpPr>
          <p:cNvPr id="5"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FF3399"/>
                </a:solidFill>
                <a:effectLst>
                  <a:outerShdw blurRad="76200" dist="50800" dir="5400000" algn="tl" rotWithShape="0">
                    <a:srgbClr val="000000">
                      <a:alpha val="65000"/>
                    </a:srgbClr>
                  </a:outerShdw>
                </a:effectLst>
              </a:rPr>
              <a:t>“morrow” </a:t>
            </a:r>
            <a:r>
              <a:rPr lang="en-US" sz="4400" spc="50" dirty="0" smtClean="0">
                <a:ln w="11430"/>
                <a:solidFill>
                  <a:schemeClr val="accent5"/>
                </a:solidFill>
                <a:effectLst>
                  <a:outerShdw blurRad="76200" dist="50800" dir="5400000" algn="tl" rotWithShape="0">
                    <a:srgbClr val="000000">
                      <a:alpha val="65000"/>
                    </a:srgbClr>
                  </a:outerShdw>
                </a:effectLst>
              </a:rPr>
              <a:t>According to Moses</a:t>
            </a:r>
            <a:endParaRPr lang="en-US" sz="2400" spc="50" dirty="0">
              <a:ln w="11430"/>
              <a:solidFill>
                <a:schemeClr val="accent5"/>
              </a:solidFill>
              <a:effectLst>
                <a:outerShdw blurRad="76200" dist="50800" dir="5400000" algn="tl" rotWithShape="0">
                  <a:srgbClr val="000000">
                    <a:alpha val="65000"/>
                  </a:srgbClr>
                </a:outerShdw>
              </a:effectLst>
            </a:endParaRPr>
          </a:p>
        </p:txBody>
      </p:sp>
      <p:sp>
        <p:nvSpPr>
          <p:cNvPr id="9" name="Content Placeholder 2"/>
          <p:cNvSpPr txBox="1">
            <a:spLocks/>
          </p:cNvSpPr>
          <p:nvPr/>
        </p:nvSpPr>
        <p:spPr>
          <a:xfrm>
            <a:off x="2585720" y="5791200"/>
            <a:ext cx="3972560" cy="762000"/>
          </a:xfrm>
          <a:prstGeom prst="rect">
            <a:avLst/>
          </a:prstGeom>
          <a:solidFill>
            <a:schemeClr val="accent5">
              <a:lumMod val="40000"/>
              <a:lumOff val="60000"/>
            </a:schemeClr>
          </a:solidFill>
          <a:ln w="57150">
            <a:solidFill>
              <a:schemeClr val="accent5">
                <a:lumMod val="75000"/>
              </a:schemeClr>
            </a:solidFill>
          </a:ln>
          <a:effectLst>
            <a:glow rad="228600">
              <a:schemeClr val="accent5">
                <a:satMod val="175000"/>
                <a:alpha val="40000"/>
              </a:schemeClr>
            </a:glow>
          </a:effectLst>
          <a:scene3d>
            <a:camera prst="orthographicFront"/>
            <a:lightRig rig="soft" dir="tl">
              <a:rot lat="0" lon="0" rev="0"/>
            </a:lightRig>
          </a:scene3d>
          <a:sp3d>
            <a:bevelT w="114300" prst="artDeco"/>
          </a:sp3d>
        </p:spPr>
        <p:txBody>
          <a:bodyPr>
            <a:noAutofit/>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Font typeface="Georgia" pitchFamily="18" charset="0"/>
              <a:buNone/>
            </a:pPr>
            <a:r>
              <a:rPr lang="en-US" sz="3200" b="1" spc="50" dirty="0" smtClean="0">
                <a:ln w="11430"/>
                <a:solidFill>
                  <a:srgbClr val="FF0000"/>
                </a:solidFill>
                <a:effectLst>
                  <a:outerShdw blurRad="76200" dist="50800" dir="5400000" algn="tl" rotWithShape="0">
                    <a:srgbClr val="000000">
                      <a:alpha val="65000"/>
                    </a:srgbClr>
                  </a:outerShdw>
                </a:effectLst>
              </a:rPr>
              <a:t>NO!  </a:t>
            </a:r>
            <a:r>
              <a:rPr lang="en-US" sz="3200" b="1" spc="50" dirty="0" smtClean="0">
                <a:ln w="11430"/>
                <a:solidFill>
                  <a:srgbClr val="0070C0"/>
                </a:solidFill>
                <a:effectLst>
                  <a:outerShdw blurRad="76200" dist="50800" dir="5400000" algn="tl" rotWithShape="0">
                    <a:srgbClr val="000000">
                      <a:alpha val="65000"/>
                    </a:srgbClr>
                  </a:outerShdw>
                </a:effectLst>
              </a:rPr>
              <a:t>… and … </a:t>
            </a:r>
            <a:r>
              <a:rPr lang="en-US" sz="3200" b="1" spc="50" dirty="0" smtClean="0">
                <a:ln w="11430"/>
                <a:solidFill>
                  <a:srgbClr val="7D5B63"/>
                </a:solidFill>
                <a:effectLst>
                  <a:outerShdw blurRad="76200" dist="50800" dir="5400000" algn="tl" rotWithShape="0">
                    <a:srgbClr val="000000">
                      <a:alpha val="65000"/>
                    </a:srgbClr>
                  </a:outerShdw>
                </a:effectLst>
              </a:rPr>
              <a:t>Yes! </a:t>
            </a:r>
          </a:p>
        </p:txBody>
      </p:sp>
    </p:spTree>
    <p:extLst>
      <p:ext uri="{BB962C8B-B14F-4D97-AF65-F5344CB8AC3E}">
        <p14:creationId xmlns:p14="http://schemas.microsoft.com/office/powerpoint/2010/main" val="10650611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1000"/>
                                        <p:tgtEl>
                                          <p:spTgt spid="7">
                                            <p:txEl>
                                              <p:pRg st="3" end="3"/>
                                            </p:txEl>
                                          </p:spTgt>
                                        </p:tgtEl>
                                      </p:cBhvr>
                                    </p:animEffect>
                                    <p:anim calcmode="lin" valueType="num">
                                      <p:cBhvr>
                                        <p:cTn id="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animEffect transition="in" filter="wipe(left)">
                                      <p:cBhvr>
                                        <p:cTn id="14" dur="1750"/>
                                        <p:tgtEl>
                                          <p:spTgt spid="7">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accent4">
                    <a:lumMod val="20000"/>
                    <a:lumOff val="80000"/>
                  </a:schemeClr>
                </a:solidFill>
              </a:rPr>
              <a:t>34</a:t>
            </a:fld>
            <a:endParaRPr lang="en-US" dirty="0">
              <a:solidFill>
                <a:schemeClr val="accent4">
                  <a:lumMod val="20000"/>
                  <a:lumOff val="80000"/>
                </a:schemeClr>
              </a:solidFill>
            </a:endParaRPr>
          </a:p>
        </p:txBody>
      </p:sp>
      <p:sp>
        <p:nvSpPr>
          <p:cNvPr id="7" name="Content Placeholder 6"/>
          <p:cNvSpPr>
            <a:spLocks noGrp="1"/>
          </p:cNvSpPr>
          <p:nvPr>
            <p:ph sz="quarter" idx="13"/>
          </p:nvPr>
        </p:nvSpPr>
        <p:spPr>
          <a:xfrm>
            <a:off x="381000" y="914400"/>
            <a:ext cx="8382000" cy="3276600"/>
          </a:xfrm>
          <a:solidFill>
            <a:schemeClr val="accent5">
              <a:lumMod val="20000"/>
              <a:lumOff val="80000"/>
            </a:schemeClr>
          </a:solidFill>
          <a:ln w="57150">
            <a:solidFill>
              <a:schemeClr val="accent5">
                <a:lumMod val="75000"/>
              </a:schemeClr>
            </a:solidFill>
          </a:ln>
          <a:effectLst>
            <a:glow rad="228600">
              <a:schemeClr val="accent5">
                <a:satMod val="175000"/>
                <a:alpha val="40000"/>
              </a:schemeClr>
            </a:glow>
          </a:effectLst>
          <a:scene3d>
            <a:camera prst="orthographicFront"/>
            <a:lightRig rig="threePt" dir="t"/>
          </a:scene3d>
          <a:sp3d>
            <a:bevelT w="114300" prst="artDeco"/>
          </a:sp3d>
        </p:spPr>
        <p:txBody>
          <a:bodyPr>
            <a:normAutofit/>
            <a:sp3d extrusionH="57150">
              <a:bevelT w="38100" h="38100"/>
            </a:sp3d>
          </a:bodyPr>
          <a:lstStyle/>
          <a:p>
            <a:pPr lvl="0"/>
            <a:r>
              <a:rPr lang="en-US" sz="2400" b="1" dirty="0" smtClean="0">
                <a:effectLst>
                  <a:outerShdw blurRad="69850" dist="43180" dir="5400000" sx="0" sy="0">
                    <a:srgbClr val="000000">
                      <a:alpha val="65000"/>
                    </a:srgbClr>
                  </a:outerShdw>
                </a:effectLst>
              </a:rPr>
              <a:t>H767</a:t>
            </a:r>
            <a:r>
              <a:rPr lang="en-US" sz="3000" b="1" dirty="0" smtClean="0">
                <a:solidFill>
                  <a:srgbClr val="FF0000"/>
                </a:solidFill>
                <a:effectLst>
                  <a:outerShdw blurRad="69850" dist="43180" dir="5400000" sx="0" sy="0">
                    <a:srgbClr val="000000">
                      <a:alpha val="65000"/>
                    </a:srgbClr>
                  </a:outerShdw>
                </a:effectLst>
              </a:rPr>
              <a:t>7</a:t>
            </a:r>
            <a:r>
              <a:rPr lang="en-US" sz="2400" dirty="0">
                <a:effectLst>
                  <a:outerShdw blurRad="69850" dist="43180" dir="5400000" sx="0" sy="0">
                    <a:srgbClr val="000000">
                      <a:alpha val="65000"/>
                    </a:srgbClr>
                  </a:outerShdw>
                </a:effectLst>
              </a:rPr>
              <a:t>; </a:t>
            </a:r>
            <a:r>
              <a:rPr lang="en-US" sz="2400" dirty="0" err="1">
                <a:effectLst>
                  <a:outerShdw blurRad="69850" dist="43180" dir="5400000" sx="0" sy="0">
                    <a:srgbClr val="000000">
                      <a:alpha val="65000"/>
                    </a:srgbClr>
                  </a:outerShdw>
                </a:effectLst>
              </a:rPr>
              <a:t>shabbathown</a:t>
            </a:r>
            <a:r>
              <a:rPr lang="en-US" sz="2400" dirty="0">
                <a:effectLst>
                  <a:outerShdw blurRad="69850" dist="43180" dir="5400000" sx="0" sy="0">
                    <a:srgbClr val="000000">
                      <a:alpha val="65000"/>
                    </a:srgbClr>
                  </a:outerShdw>
                </a:effectLst>
              </a:rPr>
              <a:t>; from H</a:t>
            </a:r>
            <a:r>
              <a:rPr lang="en-US" sz="2400" dirty="0" smtClean="0">
                <a:effectLst>
                  <a:outerShdw blurRad="69850" dist="43180" dir="5400000" sx="0" sy="0">
                    <a:srgbClr val="000000">
                      <a:alpha val="65000"/>
                    </a:srgbClr>
                  </a:outerShdw>
                </a:effectLst>
              </a:rPr>
              <a:t>767</a:t>
            </a:r>
            <a:r>
              <a:rPr lang="en-US" sz="3000" b="1" dirty="0" smtClean="0">
                <a:solidFill>
                  <a:srgbClr val="0070C0"/>
                </a:solidFill>
                <a:effectLst>
                  <a:outerShdw blurRad="69850" dist="43180" dir="5400000" sx="0" sy="0">
                    <a:srgbClr val="000000">
                      <a:alpha val="65000"/>
                    </a:srgbClr>
                  </a:outerShdw>
                </a:effectLst>
              </a:rPr>
              <a:t>6</a:t>
            </a:r>
            <a:r>
              <a:rPr lang="en-US" sz="2400" dirty="0">
                <a:effectLst>
                  <a:outerShdw blurRad="69850" dist="43180" dir="5400000" sx="0" sy="0">
                    <a:srgbClr val="000000">
                      <a:alpha val="65000"/>
                    </a:srgbClr>
                  </a:outerShdw>
                </a:effectLst>
              </a:rPr>
              <a:t>; a </a:t>
            </a:r>
            <a:r>
              <a:rPr lang="en-US" sz="2400" dirty="0" err="1">
                <a:effectLst>
                  <a:outerShdw blurRad="69850" dist="43180" dir="5400000" sx="0" sy="0">
                    <a:srgbClr val="000000">
                      <a:alpha val="65000"/>
                    </a:srgbClr>
                  </a:outerShdw>
                </a:effectLst>
              </a:rPr>
              <a:t>sabbatism</a:t>
            </a:r>
            <a:r>
              <a:rPr lang="en-US" sz="2400" dirty="0">
                <a:effectLst>
                  <a:outerShdw blurRad="69850" dist="43180" dir="5400000" sx="0" sy="0">
                    <a:srgbClr val="000000">
                      <a:alpha val="65000"/>
                    </a:srgbClr>
                  </a:outerShdw>
                </a:effectLst>
              </a:rPr>
              <a:t> or </a:t>
            </a:r>
            <a:r>
              <a:rPr lang="en-US" sz="2400" b="1" u="sng" dirty="0">
                <a:solidFill>
                  <a:srgbClr val="FF0000"/>
                </a:solidFill>
                <a:effectLst>
                  <a:outerShdw blurRad="69850" dist="43180" dir="5400000" sx="0" sy="0">
                    <a:srgbClr val="000000">
                      <a:alpha val="65000"/>
                    </a:srgbClr>
                  </a:outerShdw>
                </a:effectLst>
              </a:rPr>
              <a:t>special</a:t>
            </a:r>
            <a:r>
              <a:rPr lang="en-US" sz="2400" b="1" dirty="0">
                <a:solidFill>
                  <a:srgbClr val="FF0000"/>
                </a:solidFill>
                <a:effectLst>
                  <a:outerShdw blurRad="69850" dist="43180" dir="5400000" sx="0" sy="0">
                    <a:srgbClr val="000000">
                      <a:alpha val="65000"/>
                    </a:srgbClr>
                  </a:outerShdw>
                </a:effectLst>
              </a:rPr>
              <a:t> </a:t>
            </a:r>
            <a:r>
              <a:rPr lang="en-US" sz="2400" b="1" u="sng" dirty="0" smtClean="0">
                <a:solidFill>
                  <a:srgbClr val="FF0000"/>
                </a:solidFill>
                <a:effectLst>
                  <a:outerShdw blurRad="69850" dist="43180" dir="5400000" sx="0" sy="0">
                    <a:srgbClr val="000000">
                      <a:alpha val="65000"/>
                    </a:srgbClr>
                  </a:outerShdw>
                </a:effectLst>
              </a:rPr>
              <a:t>holiday</a:t>
            </a:r>
            <a:r>
              <a:rPr lang="en-US" sz="2400" b="1" dirty="0" smtClean="0">
                <a:solidFill>
                  <a:srgbClr val="FF0000"/>
                </a:solidFill>
                <a:effectLst>
                  <a:outerShdw blurRad="69850" dist="43180" dir="5400000" sx="0" sy="0">
                    <a:srgbClr val="000000">
                      <a:alpha val="65000"/>
                    </a:srgbClr>
                  </a:outerShdw>
                </a:effectLst>
              </a:rPr>
              <a:t>:</a:t>
            </a:r>
            <a:r>
              <a:rPr lang="en-US" sz="2400" dirty="0" smtClean="0">
                <a:effectLst>
                  <a:outerShdw blurRad="69850" dist="43180" dir="5400000" sx="0" sy="0">
                    <a:srgbClr val="000000">
                      <a:alpha val="65000"/>
                    </a:srgbClr>
                  </a:outerShdw>
                </a:effectLst>
              </a:rPr>
              <a:t>  </a:t>
            </a:r>
            <a:r>
              <a:rPr lang="en-US" sz="2400" dirty="0">
                <a:effectLst>
                  <a:outerShdw blurRad="69850" dist="43180" dir="5400000" sx="0" sy="0">
                    <a:srgbClr val="000000">
                      <a:alpha val="65000"/>
                    </a:srgbClr>
                  </a:outerShdw>
                </a:effectLst>
              </a:rPr>
              <a:t>KJV - rest, </a:t>
            </a:r>
            <a:r>
              <a:rPr lang="en-US" sz="2400" dirty="0" err="1">
                <a:effectLst>
                  <a:outerShdw blurRad="69850" dist="43180" dir="5400000" sx="0" sy="0">
                    <a:srgbClr val="000000">
                      <a:alpha val="65000"/>
                    </a:srgbClr>
                  </a:outerShdw>
                </a:effectLst>
              </a:rPr>
              <a:t>sabbath</a:t>
            </a:r>
            <a:r>
              <a:rPr lang="en-US" sz="2400" dirty="0">
                <a:effectLst>
                  <a:outerShdw blurRad="69850" dist="43180" dir="5400000" sx="0" sy="0">
                    <a:srgbClr val="000000">
                      <a:alpha val="65000"/>
                    </a:srgbClr>
                  </a:outerShdw>
                </a:effectLst>
              </a:rPr>
              <a:t>.</a:t>
            </a:r>
            <a:endParaRPr lang="en-US" sz="2400" dirty="0"/>
          </a:p>
          <a:p>
            <a:pPr lvl="1"/>
            <a:r>
              <a:rPr lang="en-US" sz="2400" b="1" dirty="0">
                <a:effectLst>
                  <a:outerShdw blurRad="69850" dist="43180" dir="5400000" sx="0" sy="0">
                    <a:srgbClr val="000000">
                      <a:alpha val="65000"/>
                    </a:srgbClr>
                  </a:outerShdw>
                </a:effectLst>
              </a:rPr>
              <a:t>Some H767</a:t>
            </a:r>
            <a:r>
              <a:rPr lang="en-US" sz="3200" b="1" dirty="0">
                <a:solidFill>
                  <a:srgbClr val="FF0000"/>
                </a:solidFill>
                <a:effectLst>
                  <a:outerShdw blurRad="69850" dist="43180" dir="5400000" sx="0" sy="0">
                    <a:srgbClr val="000000">
                      <a:alpha val="65000"/>
                    </a:srgbClr>
                  </a:outerShdw>
                </a:effectLst>
              </a:rPr>
              <a:t>7</a:t>
            </a:r>
            <a:r>
              <a:rPr lang="en-US" sz="2400" b="1" dirty="0">
                <a:effectLst>
                  <a:outerShdw blurRad="69850" dist="43180" dir="5400000" sx="0" sy="0">
                    <a:srgbClr val="000000">
                      <a:alpha val="65000"/>
                    </a:srgbClr>
                  </a:outerShdw>
                </a:effectLst>
              </a:rPr>
              <a:t> Feast Sabbaths are:  </a:t>
            </a:r>
            <a:r>
              <a:rPr lang="en-US" sz="2400" b="1" dirty="0" smtClean="0">
                <a:effectLst>
                  <a:outerShdw blurRad="69850" dist="43180" dir="5400000" sx="0" sy="0">
                    <a:srgbClr val="000000">
                      <a:alpha val="65000"/>
                    </a:srgbClr>
                  </a:outerShdw>
                </a:effectLst>
              </a:rPr>
              <a:t/>
            </a:r>
            <a:br>
              <a:rPr lang="en-US" sz="2400" b="1" dirty="0" smtClean="0">
                <a:effectLst>
                  <a:outerShdw blurRad="69850" dist="43180" dir="5400000" sx="0" sy="0">
                    <a:srgbClr val="000000">
                      <a:alpha val="65000"/>
                    </a:srgbClr>
                  </a:outerShdw>
                </a:effectLst>
              </a:rPr>
            </a:br>
            <a:r>
              <a:rPr lang="en-US" sz="2400" b="1" dirty="0" smtClean="0">
                <a:effectLst>
                  <a:outerShdw blurRad="69850" dist="43180" dir="5400000" sx="0" sy="0">
                    <a:srgbClr val="000000">
                      <a:alpha val="65000"/>
                    </a:srgbClr>
                  </a:outerShdw>
                </a:effectLst>
              </a:rPr>
              <a:t>     </a:t>
            </a:r>
            <a:r>
              <a:rPr lang="en-US" sz="2400" b="1" cap="small" dirty="0" smtClean="0">
                <a:effectLst>
                  <a:outerShdw blurRad="69850" dist="43180" dir="5400000" sx="0" sy="0">
                    <a:srgbClr val="000000">
                      <a:alpha val="65000"/>
                    </a:srgbClr>
                  </a:outerShdw>
                </a:effectLst>
              </a:rPr>
              <a:t>1</a:t>
            </a:r>
            <a:r>
              <a:rPr lang="en-US" sz="2400" b="1" cap="small" baseline="30000" dirty="0" smtClean="0">
                <a:effectLst>
                  <a:outerShdw blurRad="69850" dist="43180" dir="5400000" sx="0" sy="0">
                    <a:srgbClr val="000000">
                      <a:alpha val="65000"/>
                    </a:srgbClr>
                  </a:outerShdw>
                </a:effectLst>
              </a:rPr>
              <a:t>st</a:t>
            </a:r>
            <a:r>
              <a:rPr lang="en-US" sz="2400" b="1" dirty="0" smtClean="0">
                <a:effectLst>
                  <a:outerShdw blurRad="69850" dist="43180" dir="5400000" sx="0" sy="0">
                    <a:srgbClr val="000000">
                      <a:alpha val="65000"/>
                    </a:srgbClr>
                  </a:outerShdw>
                </a:effectLst>
              </a:rPr>
              <a:t> </a:t>
            </a:r>
            <a:r>
              <a:rPr lang="en-US" sz="2400" b="1" dirty="0">
                <a:effectLst>
                  <a:outerShdw blurRad="69850" dist="43180" dir="5400000" sx="0" sy="0">
                    <a:srgbClr val="000000">
                      <a:alpha val="65000"/>
                    </a:srgbClr>
                  </a:outerShdw>
                </a:effectLst>
              </a:rPr>
              <a:t>day of Feast of Trumpets </a:t>
            </a:r>
            <a:r>
              <a:rPr lang="en-US" sz="2400" dirty="0">
                <a:effectLst>
                  <a:outerShdw blurRad="69850" dist="43180" dir="5400000" sx="0" sy="0">
                    <a:srgbClr val="000000">
                      <a:alpha val="65000"/>
                    </a:srgbClr>
                  </a:outerShdw>
                </a:effectLst>
              </a:rPr>
              <a:t>(</a:t>
            </a:r>
            <a:r>
              <a:rPr lang="en-US" sz="2400" b="1" dirty="0">
                <a:solidFill>
                  <a:schemeClr val="accent5">
                    <a:lumMod val="75000"/>
                  </a:schemeClr>
                </a:solidFill>
                <a:effectLst>
                  <a:outerShdw blurRad="69850" dist="43180" dir="5400000" sx="0" sy="0">
                    <a:srgbClr val="000000">
                      <a:alpha val="65000"/>
                    </a:srgbClr>
                  </a:outerShdw>
                </a:effectLst>
              </a:rPr>
              <a:t>Lev 23:24</a:t>
            </a:r>
            <a:r>
              <a:rPr lang="en-US" sz="2400" dirty="0" smtClean="0">
                <a:effectLst>
                  <a:outerShdw blurRad="69850" dist="43180" dir="5400000" sx="0" sy="0">
                    <a:srgbClr val="000000">
                      <a:alpha val="65000"/>
                    </a:srgbClr>
                  </a:outerShdw>
                </a:effectLst>
              </a:rPr>
              <a:t>); </a:t>
            </a:r>
            <a:br>
              <a:rPr lang="en-US" sz="2400" dirty="0" smtClean="0">
                <a:effectLst>
                  <a:outerShdw blurRad="69850" dist="43180" dir="5400000" sx="0" sy="0">
                    <a:srgbClr val="000000">
                      <a:alpha val="65000"/>
                    </a:srgbClr>
                  </a:outerShdw>
                </a:effectLst>
              </a:rPr>
            </a:br>
            <a:r>
              <a:rPr lang="en-US" sz="2400" b="1" dirty="0" smtClean="0">
                <a:effectLst>
                  <a:outerShdw blurRad="69850" dist="43180" dir="5400000" sx="0" sy="0">
                    <a:srgbClr val="000000">
                      <a:alpha val="65000"/>
                    </a:srgbClr>
                  </a:outerShdw>
                </a:effectLst>
              </a:rPr>
              <a:t>     </a:t>
            </a:r>
            <a:r>
              <a:rPr lang="en-US" sz="2400" b="1" cap="small" dirty="0" smtClean="0">
                <a:effectLst>
                  <a:outerShdw blurRad="69850" dist="43180" dir="5400000" sx="0" sy="0">
                    <a:srgbClr val="000000">
                      <a:alpha val="65000"/>
                    </a:srgbClr>
                  </a:outerShdw>
                </a:effectLst>
              </a:rPr>
              <a:t>1</a:t>
            </a:r>
            <a:r>
              <a:rPr lang="en-US" sz="2400" b="1" cap="small" baseline="30000" dirty="0" smtClean="0">
                <a:effectLst>
                  <a:outerShdw blurRad="69850" dist="43180" dir="5400000" sx="0" sy="0">
                    <a:srgbClr val="000000">
                      <a:alpha val="65000"/>
                    </a:srgbClr>
                  </a:outerShdw>
                </a:effectLst>
              </a:rPr>
              <a:t>st</a:t>
            </a:r>
            <a:r>
              <a:rPr lang="en-US" sz="2400" b="1" dirty="0" smtClean="0">
                <a:effectLst>
                  <a:outerShdw blurRad="69850" dist="43180" dir="5400000" sx="0" sy="0">
                    <a:srgbClr val="000000">
                      <a:alpha val="65000"/>
                    </a:srgbClr>
                  </a:outerShdw>
                </a:effectLst>
              </a:rPr>
              <a:t> </a:t>
            </a:r>
            <a:r>
              <a:rPr lang="en-US" sz="2400" b="1" dirty="0">
                <a:effectLst>
                  <a:outerShdw blurRad="69850" dist="43180" dir="5400000" sx="0" sy="0">
                    <a:srgbClr val="000000">
                      <a:alpha val="65000"/>
                    </a:srgbClr>
                  </a:outerShdw>
                </a:effectLst>
              </a:rPr>
              <a:t>and </a:t>
            </a:r>
            <a:r>
              <a:rPr lang="en-US" sz="2400" b="1" cap="small" dirty="0">
                <a:effectLst>
                  <a:outerShdw blurRad="69850" dist="43180" dir="5400000" sx="0" sy="0">
                    <a:srgbClr val="000000">
                      <a:alpha val="65000"/>
                    </a:srgbClr>
                  </a:outerShdw>
                </a:effectLst>
              </a:rPr>
              <a:t>8</a:t>
            </a:r>
            <a:r>
              <a:rPr lang="en-US" sz="2400" b="1" cap="small" baseline="30000" dirty="0">
                <a:effectLst>
                  <a:outerShdw blurRad="69850" dist="43180" dir="5400000" sx="0" sy="0">
                    <a:srgbClr val="000000">
                      <a:alpha val="65000"/>
                    </a:srgbClr>
                  </a:outerShdw>
                </a:effectLst>
              </a:rPr>
              <a:t>th</a:t>
            </a:r>
            <a:r>
              <a:rPr lang="en-US" sz="2400" b="1" dirty="0">
                <a:effectLst>
                  <a:outerShdw blurRad="69850" dist="43180" dir="5400000" sx="0" sy="0">
                    <a:srgbClr val="000000">
                      <a:alpha val="65000"/>
                    </a:srgbClr>
                  </a:outerShdw>
                </a:effectLst>
              </a:rPr>
              <a:t> days of Feast of Tabernacles </a:t>
            </a:r>
            <a:r>
              <a:rPr lang="en-US" sz="2400" dirty="0">
                <a:effectLst>
                  <a:outerShdw blurRad="69850" dist="43180" dir="5400000" sx="0" sy="0">
                    <a:srgbClr val="000000">
                      <a:alpha val="65000"/>
                    </a:srgbClr>
                  </a:outerShdw>
                </a:effectLst>
              </a:rPr>
              <a:t>(</a:t>
            </a:r>
            <a:r>
              <a:rPr lang="en-US" sz="2400" b="1" dirty="0">
                <a:solidFill>
                  <a:schemeClr val="accent5">
                    <a:lumMod val="75000"/>
                  </a:schemeClr>
                </a:solidFill>
                <a:effectLst>
                  <a:outerShdw blurRad="69850" dist="43180" dir="5400000" sx="0" sy="0">
                    <a:srgbClr val="000000">
                      <a:alpha val="65000"/>
                    </a:srgbClr>
                  </a:outerShdw>
                </a:effectLst>
              </a:rPr>
              <a:t>Lev 23:39</a:t>
            </a:r>
            <a:r>
              <a:rPr lang="en-US" sz="2400" dirty="0">
                <a:effectLst>
                  <a:outerShdw blurRad="69850" dist="43180" dir="5400000" sx="0" sy="0">
                    <a:srgbClr val="000000">
                      <a:alpha val="65000"/>
                    </a:srgbClr>
                  </a:outerShdw>
                </a:effectLst>
              </a:rPr>
              <a:t>). </a:t>
            </a:r>
            <a:endParaRPr lang="en-US" sz="2400" dirty="0"/>
          </a:p>
          <a:p>
            <a:pPr lvl="1"/>
            <a:r>
              <a:rPr lang="en-US" sz="2400" b="1" dirty="0">
                <a:solidFill>
                  <a:srgbClr val="0070C0"/>
                </a:solidFill>
                <a:effectLst>
                  <a:outerShdw blurRad="69850" dist="43180" dir="5400000" sx="0" sy="0">
                    <a:srgbClr val="000000">
                      <a:alpha val="65000"/>
                    </a:srgbClr>
                  </a:outerShdw>
                </a:effectLst>
              </a:rPr>
              <a:t>There is </a:t>
            </a:r>
            <a:r>
              <a:rPr lang="en-US" sz="2400" b="1" u="sng" dirty="0">
                <a:solidFill>
                  <a:srgbClr val="0070C0"/>
                </a:solidFill>
                <a:effectLst>
                  <a:outerShdw blurRad="69850" dist="43180" dir="5400000" sx="0" sy="0">
                    <a:srgbClr val="000000">
                      <a:alpha val="65000"/>
                    </a:srgbClr>
                  </a:outerShdw>
                </a:effectLst>
              </a:rPr>
              <a:t>one</a:t>
            </a:r>
            <a:r>
              <a:rPr lang="en-US" sz="2400" b="1" dirty="0">
                <a:solidFill>
                  <a:srgbClr val="0070C0"/>
                </a:solidFill>
                <a:effectLst>
                  <a:outerShdw blurRad="69850" dist="43180" dir="5400000" sx="0" sy="0">
                    <a:srgbClr val="000000">
                      <a:alpha val="65000"/>
                    </a:srgbClr>
                  </a:outerShdw>
                </a:effectLst>
              </a:rPr>
              <a:t> </a:t>
            </a:r>
            <a:r>
              <a:rPr lang="en-US" sz="2400" b="1" dirty="0">
                <a:effectLst>
                  <a:outerShdw blurRad="69850" dist="43180" dir="5400000" sx="0" sy="0">
                    <a:srgbClr val="000000">
                      <a:alpha val="65000"/>
                    </a:srgbClr>
                  </a:outerShdw>
                </a:effectLst>
              </a:rPr>
              <a:t>H767</a:t>
            </a:r>
            <a:r>
              <a:rPr lang="en-US" sz="3200" b="1" dirty="0">
                <a:solidFill>
                  <a:srgbClr val="0070C0"/>
                </a:solidFill>
                <a:effectLst>
                  <a:outerShdw blurRad="69850" dist="43180" dir="5400000" sx="0" sy="0">
                    <a:srgbClr val="000000">
                      <a:alpha val="65000"/>
                    </a:srgbClr>
                  </a:outerShdw>
                </a:effectLst>
              </a:rPr>
              <a:t>6</a:t>
            </a:r>
            <a:r>
              <a:rPr lang="en-US" sz="2400" b="1" dirty="0">
                <a:effectLst>
                  <a:outerShdw blurRad="69850" dist="43180" dir="5400000" sx="0" sy="0">
                    <a:srgbClr val="000000">
                      <a:alpha val="65000"/>
                    </a:srgbClr>
                  </a:outerShdw>
                </a:effectLst>
              </a:rPr>
              <a:t> </a:t>
            </a:r>
            <a:r>
              <a:rPr lang="en-US" sz="2400" b="1" dirty="0">
                <a:solidFill>
                  <a:srgbClr val="0070C0"/>
                </a:solidFill>
                <a:effectLst>
                  <a:outerShdw blurRad="69850" dist="43180" dir="5400000" sx="0" sy="0">
                    <a:srgbClr val="000000">
                      <a:alpha val="65000"/>
                    </a:srgbClr>
                  </a:outerShdw>
                </a:effectLst>
              </a:rPr>
              <a:t>Feast </a:t>
            </a:r>
            <a:r>
              <a:rPr lang="en-US" sz="2400" b="1" dirty="0" smtClean="0">
                <a:solidFill>
                  <a:srgbClr val="0070C0"/>
                </a:solidFill>
                <a:effectLst>
                  <a:outerShdw blurRad="69850" dist="43180" dir="5400000" sx="0" sy="0">
                    <a:srgbClr val="000000">
                      <a:alpha val="65000"/>
                    </a:srgbClr>
                  </a:outerShdw>
                </a:effectLst>
              </a:rPr>
              <a:t>Sabbath:  Day </a:t>
            </a:r>
            <a:r>
              <a:rPr lang="en-US" sz="2400" b="1" dirty="0">
                <a:solidFill>
                  <a:srgbClr val="0070C0"/>
                </a:solidFill>
                <a:effectLst>
                  <a:outerShdw blurRad="69850" dist="43180" dir="5400000" sx="0" sy="0">
                    <a:srgbClr val="000000">
                      <a:alpha val="65000"/>
                    </a:srgbClr>
                  </a:outerShdw>
                </a:effectLst>
              </a:rPr>
              <a:t>of Atonement! </a:t>
            </a:r>
            <a:r>
              <a:rPr lang="en-US" sz="2400" b="1" dirty="0" smtClean="0">
                <a:solidFill>
                  <a:srgbClr val="0070C0"/>
                </a:solidFill>
                <a:effectLst>
                  <a:outerShdw blurRad="69850" dist="43180" dir="5400000" sx="0" sy="0">
                    <a:srgbClr val="000000">
                      <a:alpha val="65000"/>
                    </a:srgbClr>
                  </a:outerShdw>
                </a:effectLst>
              </a:rPr>
              <a:t> </a:t>
            </a:r>
            <a:br>
              <a:rPr lang="en-US" sz="2400" b="1" dirty="0" smtClean="0">
                <a:solidFill>
                  <a:srgbClr val="0070C0"/>
                </a:solidFill>
                <a:effectLst>
                  <a:outerShdw blurRad="69850" dist="43180" dir="5400000" sx="0" sy="0">
                    <a:srgbClr val="000000">
                      <a:alpha val="65000"/>
                    </a:srgbClr>
                  </a:outerShdw>
                </a:effectLst>
              </a:rPr>
            </a:br>
            <a:r>
              <a:rPr lang="en-US" sz="2400" b="1" dirty="0" smtClean="0">
                <a:solidFill>
                  <a:srgbClr val="0070C0"/>
                </a:solidFill>
                <a:effectLst>
                  <a:outerShdw blurRad="69850" dist="43180" dir="5400000" sx="0" sy="0">
                    <a:srgbClr val="000000">
                      <a:alpha val="65000"/>
                    </a:srgbClr>
                  </a:outerShdw>
                </a:effectLst>
              </a:rPr>
              <a:t>               </a:t>
            </a:r>
            <a:r>
              <a:rPr lang="en-US" b="1" dirty="0" smtClean="0">
                <a:effectLst>
                  <a:outerShdw blurRad="69850" dist="43180" dir="5400000" sx="0" sy="0">
                    <a:srgbClr val="000000">
                      <a:alpha val="65000"/>
                    </a:srgbClr>
                  </a:outerShdw>
                </a:effectLst>
              </a:rPr>
              <a:t>(</a:t>
            </a:r>
            <a:r>
              <a:rPr lang="en-US" b="1" dirty="0">
                <a:effectLst>
                  <a:outerShdw blurRad="69850" dist="43180" dir="5400000" sx="0" sy="0">
                    <a:srgbClr val="000000">
                      <a:alpha val="65000"/>
                    </a:srgbClr>
                  </a:outerShdw>
                </a:effectLst>
              </a:rPr>
              <a:t>the most holy solemn Sabbath of the year</a:t>
            </a:r>
            <a:r>
              <a:rPr lang="en-US" b="1" dirty="0" smtClean="0">
                <a:effectLst>
                  <a:outerShdw blurRad="69850" dist="43180" dir="5400000" sx="0" sy="0">
                    <a:srgbClr val="000000">
                      <a:alpha val="65000"/>
                    </a:srgbClr>
                  </a:outerShdw>
                </a:effectLst>
              </a:rPr>
              <a:t>).</a:t>
            </a:r>
            <a:endParaRPr lang="en-US" dirty="0"/>
          </a:p>
        </p:txBody>
      </p:sp>
      <p:sp>
        <p:nvSpPr>
          <p:cNvPr id="5"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Comparison </a:t>
            </a:r>
            <a:r>
              <a:rPr lang="en-US" sz="4400" spc="50" dirty="0">
                <a:ln w="11430"/>
                <a:solidFill>
                  <a:schemeClr val="accent5"/>
                </a:solidFill>
                <a:effectLst>
                  <a:outerShdw blurRad="76200" dist="50800" dir="5400000" algn="tl" rotWithShape="0">
                    <a:srgbClr val="000000">
                      <a:alpha val="65000"/>
                    </a:srgbClr>
                  </a:outerShdw>
                </a:effectLst>
              </a:rPr>
              <a:t>of </a:t>
            </a:r>
            <a:r>
              <a:rPr lang="en-US" sz="4400" spc="50" dirty="0" smtClean="0">
                <a:ln w="11430"/>
                <a:solidFill>
                  <a:schemeClr val="accent5"/>
                </a:solidFill>
                <a:effectLst>
                  <a:outerShdw blurRad="76200" dist="50800" dir="5400000" algn="tl" rotWithShape="0">
                    <a:srgbClr val="000000">
                      <a:alpha val="65000"/>
                    </a:srgbClr>
                  </a:outerShdw>
                </a:effectLst>
              </a:rPr>
              <a:t>H767</a:t>
            </a:r>
            <a:r>
              <a:rPr lang="en-US" sz="4400" spc="50" dirty="0" smtClean="0">
                <a:ln w="11430"/>
                <a:solidFill>
                  <a:srgbClr val="FF0000"/>
                </a:solidFill>
                <a:effectLst>
                  <a:outerShdw blurRad="76200" dist="50800" dir="5400000" algn="tl" rotWithShape="0">
                    <a:srgbClr val="000000">
                      <a:alpha val="65000"/>
                    </a:srgbClr>
                  </a:outerShdw>
                </a:effectLst>
              </a:rPr>
              <a:t>7 </a:t>
            </a:r>
            <a:r>
              <a:rPr lang="en-US" sz="4400" spc="50" dirty="0" smtClean="0">
                <a:ln w="11430"/>
                <a:solidFill>
                  <a:schemeClr val="accent5"/>
                </a:solidFill>
                <a:effectLst>
                  <a:outerShdw blurRad="76200" dist="50800" dir="5400000" algn="tl" rotWithShape="0">
                    <a:srgbClr val="000000">
                      <a:alpha val="65000"/>
                    </a:srgbClr>
                  </a:outerShdw>
                </a:effectLst>
              </a:rPr>
              <a:t>to H767</a:t>
            </a:r>
            <a:r>
              <a:rPr lang="en-US" sz="4400" spc="50" dirty="0" smtClean="0">
                <a:ln w="11430"/>
                <a:solidFill>
                  <a:srgbClr val="00B0F0"/>
                </a:solidFill>
                <a:effectLst>
                  <a:outerShdw blurRad="76200" dist="50800" dir="5400000" algn="tl" rotWithShape="0">
                    <a:srgbClr val="000000">
                      <a:alpha val="65000"/>
                    </a:srgbClr>
                  </a:outerShdw>
                </a:effectLst>
              </a:rPr>
              <a:t>6</a:t>
            </a:r>
            <a:r>
              <a:rPr lang="en-US" sz="4400" spc="50" dirty="0" smtClean="0">
                <a:ln w="11430"/>
                <a:solidFill>
                  <a:schemeClr val="accent5"/>
                </a:solidFill>
                <a:effectLst>
                  <a:outerShdw blurRad="76200" dist="50800" dir="5400000" algn="tl" rotWithShape="0">
                    <a:srgbClr val="000000">
                      <a:alpha val="65000"/>
                    </a:srgbClr>
                  </a:outerShdw>
                </a:effectLst>
              </a:rPr>
              <a:t> </a:t>
            </a:r>
            <a:endParaRPr lang="en-US" sz="2400" spc="50" dirty="0">
              <a:ln w="11430"/>
              <a:solidFill>
                <a:srgbClr val="FF0000"/>
              </a:solidFill>
              <a:effectLst>
                <a:outerShdw blurRad="76200" dist="50800" dir="5400000" algn="tl" rotWithShape="0">
                  <a:srgbClr val="000000">
                    <a:alpha val="65000"/>
                  </a:srgbClr>
                </a:outerShdw>
              </a:effectLst>
            </a:endParaRPr>
          </a:p>
        </p:txBody>
      </p:sp>
      <p:sp>
        <p:nvSpPr>
          <p:cNvPr id="9" name="Content Placeholder 2"/>
          <p:cNvSpPr txBox="1">
            <a:spLocks/>
          </p:cNvSpPr>
          <p:nvPr/>
        </p:nvSpPr>
        <p:spPr>
          <a:xfrm>
            <a:off x="858570" y="5521960"/>
            <a:ext cx="7467600" cy="1107440"/>
          </a:xfrm>
          <a:prstGeom prst="rect">
            <a:avLst/>
          </a:prstGeom>
          <a:solidFill>
            <a:schemeClr val="accent5">
              <a:lumMod val="40000"/>
              <a:lumOff val="60000"/>
            </a:schemeClr>
          </a:solidFill>
          <a:ln w="57150">
            <a:solidFill>
              <a:schemeClr val="accent5">
                <a:lumMod val="75000"/>
              </a:schemeClr>
            </a:solidFill>
          </a:ln>
          <a:effectLst>
            <a:glow rad="228600">
              <a:schemeClr val="accent5">
                <a:satMod val="175000"/>
                <a:alpha val="40000"/>
              </a:schemeClr>
            </a:glow>
          </a:effectLst>
          <a:scene3d>
            <a:camera prst="orthographicFront"/>
            <a:lightRig rig="soft" dir="tl">
              <a:rot lat="0" lon="0" rev="0"/>
            </a:lightRig>
          </a:scene3d>
          <a:sp3d>
            <a:bevelT w="114300" prst="artDeco"/>
          </a:sp3d>
        </p:spPr>
        <p:txBody>
          <a:bodyPr>
            <a:noAutofit/>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200" b="1" spc="50" dirty="0" smtClean="0">
                <a:ln w="11430"/>
                <a:solidFill>
                  <a:srgbClr val="7D5B63"/>
                </a:solidFill>
                <a:effectLst>
                  <a:outerShdw blurRad="76200" dist="50800" dir="5400000" algn="tl" rotWithShape="0">
                    <a:srgbClr val="000000">
                      <a:alpha val="65000"/>
                    </a:srgbClr>
                  </a:outerShdw>
                </a:effectLst>
              </a:rPr>
              <a:t>Yes!  </a:t>
            </a:r>
            <a:r>
              <a:rPr lang="en-US" sz="3200" b="1" spc="50" dirty="0" smtClean="0">
                <a:ln w="11430"/>
                <a:solidFill>
                  <a:srgbClr val="00B0F0"/>
                </a:solidFill>
                <a:effectLst>
                  <a:outerShdw blurRad="76200" dist="50800" dir="5400000" algn="tl" rotWithShape="0">
                    <a:srgbClr val="000000">
                      <a:alpha val="65000"/>
                    </a:srgbClr>
                  </a:outerShdw>
                </a:effectLst>
              </a:rPr>
              <a:t>The only Feast Sabbath connected </a:t>
            </a:r>
            <a:br>
              <a:rPr lang="en-US" sz="3200" b="1" spc="50" dirty="0" smtClean="0">
                <a:ln w="11430"/>
                <a:solidFill>
                  <a:srgbClr val="00B0F0"/>
                </a:solidFill>
                <a:effectLst>
                  <a:outerShdw blurRad="76200" dist="50800" dir="5400000" algn="tl" rotWithShape="0">
                    <a:srgbClr val="000000">
                      <a:alpha val="65000"/>
                    </a:srgbClr>
                  </a:outerShdw>
                </a:effectLst>
              </a:rPr>
            </a:br>
            <a:r>
              <a:rPr lang="en-US" sz="3200" b="1" spc="50" dirty="0" smtClean="0">
                <a:ln w="11430"/>
                <a:solidFill>
                  <a:srgbClr val="00B0F0"/>
                </a:solidFill>
                <a:effectLst>
                  <a:outerShdw blurRad="76200" dist="50800" dir="5400000" algn="tl" rotWithShape="0">
                    <a:srgbClr val="000000">
                      <a:alpha val="65000"/>
                    </a:srgbClr>
                  </a:outerShdw>
                </a:effectLst>
              </a:rPr>
              <a:t>to H767</a:t>
            </a:r>
            <a:r>
              <a:rPr lang="en-US" sz="3200" b="1" spc="50" dirty="0" smtClean="0">
                <a:ln w="11430"/>
                <a:solidFill>
                  <a:srgbClr val="0070C0"/>
                </a:solidFill>
                <a:effectLst>
                  <a:outerShdw blurRad="76200" dist="50800" dir="5400000" algn="tl" rotWithShape="0">
                    <a:srgbClr val="000000">
                      <a:alpha val="65000"/>
                    </a:srgbClr>
                  </a:outerShdw>
                </a:effectLst>
              </a:rPr>
              <a:t>6 </a:t>
            </a:r>
            <a:r>
              <a:rPr lang="en-US" sz="3200" b="1" spc="50" dirty="0" smtClean="0">
                <a:ln w="11430"/>
                <a:solidFill>
                  <a:srgbClr val="00B0F0"/>
                </a:solidFill>
                <a:effectLst>
                  <a:outerShdw blurRad="76200" dist="50800" dir="5400000" algn="tl" rotWithShape="0">
                    <a:srgbClr val="000000">
                      <a:alpha val="65000"/>
                    </a:srgbClr>
                  </a:outerShdw>
                </a:effectLst>
              </a:rPr>
              <a:t>is Day of Atonement!</a:t>
            </a:r>
          </a:p>
        </p:txBody>
      </p:sp>
    </p:spTree>
    <p:extLst>
      <p:ext uri="{BB962C8B-B14F-4D97-AF65-F5344CB8AC3E}">
        <p14:creationId xmlns:p14="http://schemas.microsoft.com/office/powerpoint/2010/main" val="3609499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175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175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bg2"/>
                </a:solidFill>
              </a:rPr>
              <a:t>35</a:t>
            </a:fld>
            <a:endParaRPr lang="en-US" dirty="0">
              <a:solidFill>
                <a:schemeClr val="bg2"/>
              </a:solidFill>
            </a:endParaRPr>
          </a:p>
        </p:txBody>
      </p:sp>
      <p:sp>
        <p:nvSpPr>
          <p:cNvPr id="7" name="Content Placeholder 6"/>
          <p:cNvSpPr>
            <a:spLocks noGrp="1"/>
          </p:cNvSpPr>
          <p:nvPr>
            <p:ph sz="quarter" idx="13"/>
          </p:nvPr>
        </p:nvSpPr>
        <p:spPr>
          <a:xfrm>
            <a:off x="543560" y="762000"/>
            <a:ext cx="7924800" cy="3733800"/>
          </a:xfrm>
          <a:solidFill>
            <a:schemeClr val="accent5">
              <a:lumMod val="20000"/>
              <a:lumOff val="80000"/>
            </a:schemeClr>
          </a:solidFill>
          <a:ln w="57150">
            <a:solidFill>
              <a:schemeClr val="accent5">
                <a:lumMod val="75000"/>
              </a:schemeClr>
            </a:solidFill>
          </a:ln>
          <a:effectLst>
            <a:glow rad="228600">
              <a:schemeClr val="accent5">
                <a:satMod val="175000"/>
                <a:alpha val="40000"/>
              </a:schemeClr>
            </a:glow>
          </a:effectLst>
          <a:scene3d>
            <a:camera prst="orthographicFront"/>
            <a:lightRig rig="threePt" dir="t"/>
          </a:scene3d>
          <a:sp3d>
            <a:bevelT w="114300" prst="artDeco"/>
          </a:sp3d>
        </p:spPr>
        <p:txBody>
          <a:bodyPr>
            <a:normAutofit fontScale="92500"/>
            <a:sp3d extrusionH="57150">
              <a:bevelT w="38100" h="38100"/>
            </a:sp3d>
          </a:bodyPr>
          <a:lstStyle/>
          <a:p>
            <a:pPr marL="45720" indent="0">
              <a:buNone/>
            </a:pPr>
            <a:r>
              <a:rPr lang="en-US" b="1" dirty="0" smtClean="0">
                <a:solidFill>
                  <a:srgbClr val="7D5B63"/>
                </a:solidFill>
                <a:effectLst>
                  <a:outerShdw blurRad="69850" dist="43180" dir="5400000" sx="0" sy="0">
                    <a:srgbClr val="000000">
                      <a:alpha val="65000"/>
                    </a:srgbClr>
                  </a:outerShdw>
                </a:effectLst>
              </a:rPr>
              <a:t>Note </a:t>
            </a:r>
            <a:r>
              <a:rPr lang="en-US" b="1" dirty="0">
                <a:solidFill>
                  <a:srgbClr val="7D5B63"/>
                </a:solidFill>
                <a:effectLst>
                  <a:outerShdw blurRad="69850" dist="43180" dir="5400000" sx="0" sy="0">
                    <a:srgbClr val="000000">
                      <a:alpha val="65000"/>
                    </a:srgbClr>
                  </a:outerShdw>
                </a:effectLst>
              </a:rPr>
              <a:t>the Scriptural </a:t>
            </a:r>
            <a:r>
              <a:rPr lang="en-US" b="1" dirty="0" smtClean="0">
                <a:solidFill>
                  <a:srgbClr val="7D5B63"/>
                </a:solidFill>
                <a:effectLst>
                  <a:outerShdw blurRad="69850" dist="43180" dir="5400000" sx="0" sy="0">
                    <a:srgbClr val="000000">
                      <a:alpha val="65000"/>
                    </a:srgbClr>
                  </a:outerShdw>
                </a:effectLst>
              </a:rPr>
              <a:t>account:</a:t>
            </a:r>
            <a:endParaRPr lang="en-US" b="1" dirty="0">
              <a:solidFill>
                <a:srgbClr val="7D5B63"/>
              </a:solidFill>
            </a:endParaRPr>
          </a:p>
          <a:p>
            <a:pPr marL="45720" indent="0">
              <a:buNone/>
            </a:pPr>
            <a:r>
              <a:rPr lang="en-US" b="1" dirty="0">
                <a:solidFill>
                  <a:schemeClr val="accent5">
                    <a:lumMod val="75000"/>
                  </a:schemeClr>
                </a:solidFill>
              </a:rPr>
              <a:t>Lev 23:5</a:t>
            </a:r>
            <a:r>
              <a:rPr lang="en-US" dirty="0">
                <a:solidFill>
                  <a:schemeClr val="accent5">
                    <a:lumMod val="75000"/>
                  </a:schemeClr>
                </a:solidFill>
              </a:rPr>
              <a:t> </a:t>
            </a:r>
            <a:r>
              <a:rPr lang="en-US" dirty="0" smtClean="0">
                <a:solidFill>
                  <a:schemeClr val="accent5">
                    <a:lumMod val="75000"/>
                  </a:schemeClr>
                </a:solidFill>
              </a:rPr>
              <a:t>  </a:t>
            </a:r>
            <a:r>
              <a:rPr lang="en-US" dirty="0" smtClean="0"/>
              <a:t>In </a:t>
            </a:r>
            <a:r>
              <a:rPr lang="en-US" dirty="0"/>
              <a:t>the </a:t>
            </a:r>
            <a:r>
              <a:rPr lang="en-US" b="1" i="1" dirty="0">
                <a:solidFill>
                  <a:srgbClr val="FF0000"/>
                </a:solidFill>
              </a:rPr>
              <a:t>fourteenth day of the first month</a:t>
            </a:r>
            <a:r>
              <a:rPr lang="en-US" dirty="0"/>
              <a:t> at even is </a:t>
            </a:r>
            <a:r>
              <a:rPr lang="en-US" dirty="0" smtClean="0"/>
              <a:t>[</a:t>
            </a:r>
            <a:r>
              <a:rPr lang="en-US" b="1" dirty="0" smtClean="0">
                <a:solidFill>
                  <a:srgbClr val="0070C0"/>
                </a:solidFill>
              </a:rPr>
              <a:t>Yahuah’s</a:t>
            </a:r>
            <a:r>
              <a:rPr lang="en-US" dirty="0" smtClean="0"/>
              <a:t>] </a:t>
            </a:r>
            <a:r>
              <a:rPr lang="en-US" b="1" i="1" dirty="0" smtClean="0">
                <a:solidFill>
                  <a:srgbClr val="FF0000"/>
                </a:solidFill>
              </a:rPr>
              <a:t>Passover</a:t>
            </a:r>
            <a:r>
              <a:rPr lang="en-US" b="1" i="1" dirty="0">
                <a:solidFill>
                  <a:srgbClr val="FF0000"/>
                </a:solidFill>
              </a:rPr>
              <a:t>.</a:t>
            </a:r>
            <a:r>
              <a:rPr lang="en-US" dirty="0">
                <a:solidFill>
                  <a:srgbClr val="FF0000"/>
                </a:solidFill>
              </a:rPr>
              <a:t>  </a:t>
            </a:r>
          </a:p>
          <a:p>
            <a:pPr marL="45720" indent="0">
              <a:buNone/>
            </a:pPr>
            <a:r>
              <a:rPr lang="en-US" b="1" dirty="0" smtClean="0">
                <a:solidFill>
                  <a:schemeClr val="accent5">
                    <a:lumMod val="75000"/>
                  </a:schemeClr>
                </a:solidFill>
              </a:rPr>
              <a:t>Lev 23:6</a:t>
            </a:r>
            <a:r>
              <a:rPr lang="en-US" dirty="0" smtClean="0">
                <a:solidFill>
                  <a:schemeClr val="accent5">
                    <a:lumMod val="75000"/>
                  </a:schemeClr>
                </a:solidFill>
              </a:rPr>
              <a:t>  </a:t>
            </a:r>
            <a:r>
              <a:rPr lang="en-US" dirty="0" smtClean="0"/>
              <a:t>And on the </a:t>
            </a:r>
            <a:r>
              <a:rPr lang="en-US" b="1" i="1" dirty="0" smtClean="0">
                <a:solidFill>
                  <a:srgbClr val="7D5B63"/>
                </a:solidFill>
              </a:rPr>
              <a:t>fifteenth day of the same month is the </a:t>
            </a:r>
            <a:r>
              <a:rPr lang="en-US" b="1" i="1" u="sng" dirty="0" smtClean="0">
                <a:solidFill>
                  <a:srgbClr val="7D5B63"/>
                </a:solidFill>
              </a:rPr>
              <a:t>feast</a:t>
            </a:r>
            <a:r>
              <a:rPr lang="en-US" b="1" i="1" dirty="0" smtClean="0">
                <a:solidFill>
                  <a:srgbClr val="7D5B63"/>
                </a:solidFill>
              </a:rPr>
              <a:t> </a:t>
            </a:r>
            <a:r>
              <a:rPr lang="en-US" baseline="30000" dirty="0">
                <a:solidFill>
                  <a:srgbClr val="7D5B63"/>
                </a:solidFill>
              </a:rPr>
              <a:t>[</a:t>
            </a:r>
            <a:r>
              <a:rPr lang="en-US" baseline="30000" dirty="0">
                <a:solidFill>
                  <a:srgbClr val="0070C0"/>
                </a:solidFill>
              </a:rPr>
              <a:t>H2282</a:t>
            </a:r>
            <a:r>
              <a:rPr lang="en-US" baseline="30000" dirty="0">
                <a:solidFill>
                  <a:srgbClr val="7D5B63"/>
                </a:solidFill>
              </a:rPr>
              <a:t>]</a:t>
            </a:r>
            <a:r>
              <a:rPr lang="en-US" b="1" i="1" u="sng" dirty="0" smtClean="0">
                <a:solidFill>
                  <a:srgbClr val="7D5B63"/>
                </a:solidFill>
              </a:rPr>
              <a:t> of unleavened bread</a:t>
            </a:r>
            <a:r>
              <a:rPr lang="en-US" b="1" i="1" dirty="0" smtClean="0">
                <a:solidFill>
                  <a:srgbClr val="7D5B63"/>
                </a:solidFill>
              </a:rPr>
              <a:t> </a:t>
            </a:r>
            <a:r>
              <a:rPr lang="en-US" dirty="0" smtClean="0"/>
              <a:t>unto [</a:t>
            </a:r>
            <a:r>
              <a:rPr lang="en-US" b="1" dirty="0" smtClean="0">
                <a:solidFill>
                  <a:srgbClr val="0070C0"/>
                </a:solidFill>
              </a:rPr>
              <a:t>Yahuah</a:t>
            </a:r>
            <a:r>
              <a:rPr lang="en-US" dirty="0" smtClean="0"/>
              <a:t>]:  seven days ye must eat </a:t>
            </a:r>
            <a:br>
              <a:rPr lang="en-US" dirty="0" smtClean="0"/>
            </a:br>
            <a:r>
              <a:rPr lang="en-US" dirty="0" smtClean="0"/>
              <a:t>unleavened bread.  </a:t>
            </a:r>
          </a:p>
          <a:p>
            <a:pPr marL="45720" indent="0">
              <a:buNone/>
            </a:pPr>
            <a:r>
              <a:rPr lang="en-US" b="1" dirty="0" smtClean="0">
                <a:solidFill>
                  <a:schemeClr val="accent5">
                    <a:lumMod val="75000"/>
                  </a:schemeClr>
                </a:solidFill>
              </a:rPr>
              <a:t>Lev </a:t>
            </a:r>
            <a:r>
              <a:rPr lang="en-US" b="1" dirty="0">
                <a:solidFill>
                  <a:schemeClr val="accent5">
                    <a:lumMod val="75000"/>
                  </a:schemeClr>
                </a:solidFill>
              </a:rPr>
              <a:t>23:7</a:t>
            </a:r>
            <a:r>
              <a:rPr lang="en-US" dirty="0">
                <a:solidFill>
                  <a:schemeClr val="accent5">
                    <a:lumMod val="75000"/>
                  </a:schemeClr>
                </a:solidFill>
              </a:rPr>
              <a:t> </a:t>
            </a:r>
            <a:r>
              <a:rPr lang="en-US" dirty="0" smtClean="0">
                <a:solidFill>
                  <a:schemeClr val="accent5">
                    <a:lumMod val="75000"/>
                  </a:schemeClr>
                </a:solidFill>
              </a:rPr>
              <a:t> </a:t>
            </a:r>
            <a:r>
              <a:rPr lang="en-US" dirty="0" smtClean="0"/>
              <a:t>In </a:t>
            </a:r>
            <a:r>
              <a:rPr lang="en-US" dirty="0"/>
              <a:t>the first day ye shall have an </a:t>
            </a:r>
            <a:r>
              <a:rPr lang="en-US" b="1" i="1" u="sng" dirty="0" smtClean="0">
                <a:solidFill>
                  <a:srgbClr val="0070C0"/>
                </a:solidFill>
              </a:rPr>
              <a:t>holy</a:t>
            </a:r>
            <a:r>
              <a:rPr lang="en-US" b="1" i="1" dirty="0" smtClean="0">
                <a:solidFill>
                  <a:srgbClr val="0070C0"/>
                </a:solidFill>
              </a:rPr>
              <a:t> </a:t>
            </a:r>
            <a:r>
              <a:rPr lang="en-US" baseline="30000" dirty="0"/>
              <a:t>[</a:t>
            </a:r>
            <a:r>
              <a:rPr lang="en-US" baseline="30000" dirty="0" smtClean="0">
                <a:solidFill>
                  <a:srgbClr val="0070C0"/>
                </a:solidFill>
              </a:rPr>
              <a:t>H6944</a:t>
            </a:r>
            <a:r>
              <a:rPr lang="en-US" baseline="30000" dirty="0" smtClean="0"/>
              <a:t>] </a:t>
            </a:r>
            <a:r>
              <a:rPr lang="en-US" b="1" i="1" u="sng" dirty="0" smtClean="0">
                <a:solidFill>
                  <a:srgbClr val="0070C0"/>
                </a:solidFill>
              </a:rPr>
              <a:t>convocation</a:t>
            </a:r>
            <a:r>
              <a:rPr lang="en-US" i="1" dirty="0" smtClean="0">
                <a:solidFill>
                  <a:srgbClr val="0070C0"/>
                </a:solidFill>
              </a:rPr>
              <a:t>:</a:t>
            </a:r>
            <a:r>
              <a:rPr lang="en-US" baseline="30000" dirty="0" smtClean="0"/>
              <a:t>[</a:t>
            </a:r>
            <a:r>
              <a:rPr lang="en-US" baseline="30000" dirty="0" smtClean="0">
                <a:solidFill>
                  <a:srgbClr val="0070C0"/>
                </a:solidFill>
              </a:rPr>
              <a:t>H4744</a:t>
            </a:r>
            <a:r>
              <a:rPr lang="en-US" baseline="30000" dirty="0"/>
              <a:t>]</a:t>
            </a:r>
            <a:r>
              <a:rPr lang="en-US" dirty="0"/>
              <a:t> </a:t>
            </a:r>
            <a:r>
              <a:rPr lang="en-US" dirty="0" smtClean="0"/>
              <a:t/>
            </a:r>
            <a:br>
              <a:rPr lang="en-US" dirty="0" smtClean="0"/>
            </a:br>
            <a:r>
              <a:rPr lang="en-US" dirty="0" smtClean="0"/>
              <a:t>ye </a:t>
            </a:r>
            <a:r>
              <a:rPr lang="en-US" dirty="0"/>
              <a:t>shall do no servile work therein.  </a:t>
            </a:r>
            <a:r>
              <a:rPr lang="en-US" sz="1800" i="1" dirty="0" smtClean="0"/>
              <a:t>KJV</a:t>
            </a:r>
          </a:p>
          <a:p>
            <a:r>
              <a:rPr lang="en-US" b="1" dirty="0">
                <a:effectLst>
                  <a:outerShdw blurRad="69850" dist="43180" dir="5400000" sx="0" sy="0">
                    <a:srgbClr val="000000">
                      <a:alpha val="65000"/>
                    </a:srgbClr>
                  </a:outerShdw>
                </a:effectLst>
              </a:rPr>
              <a:t>The Festival Sabbaths of the </a:t>
            </a:r>
            <a:r>
              <a:rPr lang="en-US" b="1" cap="small" dirty="0">
                <a:solidFill>
                  <a:srgbClr val="7D5B63"/>
                </a:solidFill>
                <a:effectLst>
                  <a:outerShdw blurRad="69850" dist="43180" dir="5400000" sx="0" sy="0">
                    <a:srgbClr val="000000">
                      <a:alpha val="65000"/>
                    </a:srgbClr>
                  </a:outerShdw>
                </a:effectLst>
              </a:rPr>
              <a:t>1</a:t>
            </a:r>
            <a:r>
              <a:rPr lang="en-US" b="1" cap="small" baseline="30000" dirty="0">
                <a:solidFill>
                  <a:srgbClr val="7D5B63"/>
                </a:solidFill>
                <a:effectLst>
                  <a:outerShdw blurRad="69850" dist="43180" dir="5400000" sx="0" sy="0">
                    <a:srgbClr val="000000">
                      <a:alpha val="65000"/>
                    </a:srgbClr>
                  </a:outerShdw>
                </a:effectLst>
              </a:rPr>
              <a:t>st</a:t>
            </a:r>
            <a:r>
              <a:rPr lang="en-US" b="1" dirty="0">
                <a:solidFill>
                  <a:srgbClr val="7D5B63"/>
                </a:solidFill>
                <a:effectLst>
                  <a:outerShdw blurRad="69850" dist="43180" dir="5400000" sx="0" sy="0">
                    <a:srgbClr val="000000">
                      <a:alpha val="65000"/>
                    </a:srgbClr>
                  </a:outerShdw>
                </a:effectLst>
              </a:rPr>
              <a:t> and </a:t>
            </a:r>
            <a:r>
              <a:rPr lang="en-US" b="1" cap="small" dirty="0">
                <a:solidFill>
                  <a:srgbClr val="7D5B63"/>
                </a:solidFill>
                <a:effectLst>
                  <a:outerShdw blurRad="69850" dist="43180" dir="5400000" sx="0" sy="0">
                    <a:srgbClr val="000000">
                      <a:alpha val="65000"/>
                    </a:srgbClr>
                  </a:outerShdw>
                </a:effectLst>
              </a:rPr>
              <a:t>7</a:t>
            </a:r>
            <a:r>
              <a:rPr lang="en-US" b="1" cap="small" baseline="30000" dirty="0">
                <a:solidFill>
                  <a:srgbClr val="7D5B63"/>
                </a:solidFill>
                <a:effectLst>
                  <a:outerShdw blurRad="69850" dist="43180" dir="5400000" sx="0" sy="0">
                    <a:srgbClr val="000000">
                      <a:alpha val="65000"/>
                    </a:srgbClr>
                  </a:outerShdw>
                </a:effectLst>
              </a:rPr>
              <a:t>th</a:t>
            </a:r>
            <a:r>
              <a:rPr lang="en-US" b="1" dirty="0">
                <a:solidFill>
                  <a:srgbClr val="7D5B63"/>
                </a:solidFill>
                <a:effectLst>
                  <a:outerShdw blurRad="69850" dist="43180" dir="5400000" sx="0" sy="0">
                    <a:srgbClr val="000000">
                      <a:alpha val="65000"/>
                    </a:srgbClr>
                  </a:outerShdw>
                </a:effectLst>
              </a:rPr>
              <a:t> days of Unleavened Bread </a:t>
            </a:r>
            <a:r>
              <a:rPr lang="en-US" b="1" dirty="0" smtClean="0">
                <a:solidFill>
                  <a:srgbClr val="7D5B63"/>
                </a:solidFill>
                <a:effectLst>
                  <a:outerShdw blurRad="69850" dist="43180" dir="5400000" sx="0" sy="0">
                    <a:srgbClr val="000000">
                      <a:alpha val="65000"/>
                    </a:srgbClr>
                  </a:outerShdw>
                </a:effectLst>
              </a:rPr>
              <a:t/>
            </a:r>
            <a:br>
              <a:rPr lang="en-US" b="1" dirty="0" smtClean="0">
                <a:solidFill>
                  <a:srgbClr val="7D5B63"/>
                </a:solidFill>
                <a:effectLst>
                  <a:outerShdw blurRad="69850" dist="43180" dir="5400000" sx="0" sy="0">
                    <a:srgbClr val="000000">
                      <a:alpha val="65000"/>
                    </a:srgbClr>
                  </a:outerShdw>
                </a:effectLst>
              </a:rPr>
            </a:br>
            <a:r>
              <a:rPr lang="en-US" sz="1700" dirty="0" smtClean="0">
                <a:effectLst>
                  <a:outerShdw blurRad="69850" dist="43180" dir="5400000" sx="0" sy="0">
                    <a:srgbClr val="000000">
                      <a:alpha val="65000"/>
                    </a:srgbClr>
                  </a:outerShdw>
                </a:effectLst>
              </a:rPr>
              <a:t>(and </a:t>
            </a:r>
            <a:r>
              <a:rPr lang="en-US" sz="1700" b="1" dirty="0" smtClean="0">
                <a:effectLst>
                  <a:outerShdw blurRad="69850" dist="43180" dir="5400000" sx="0" sy="0">
                    <a:srgbClr val="000000">
                      <a:alpha val="65000"/>
                    </a:srgbClr>
                  </a:outerShdw>
                </a:effectLst>
              </a:rPr>
              <a:t>Pentecost</a:t>
            </a:r>
            <a:r>
              <a:rPr lang="en-US" sz="1700" dirty="0" smtClean="0">
                <a:effectLst>
                  <a:outerShdw blurRad="69850" dist="43180" dir="5400000" sx="0" sy="0">
                    <a:srgbClr val="000000">
                      <a:alpha val="65000"/>
                    </a:srgbClr>
                  </a:outerShdw>
                </a:effectLst>
              </a:rPr>
              <a:t>) </a:t>
            </a:r>
            <a:r>
              <a:rPr lang="en-US" dirty="0" smtClean="0">
                <a:effectLst>
                  <a:outerShdw blurRad="69850" dist="43180" dir="5400000" sx="0" sy="0">
                    <a:srgbClr val="000000">
                      <a:alpha val="65000"/>
                    </a:srgbClr>
                  </a:outerShdw>
                </a:effectLst>
              </a:rPr>
              <a:t>are </a:t>
            </a:r>
            <a:r>
              <a:rPr lang="en-US" dirty="0">
                <a:effectLst>
                  <a:outerShdw blurRad="69850" dist="43180" dir="5400000" sx="0" sy="0">
                    <a:srgbClr val="000000">
                      <a:alpha val="65000"/>
                    </a:srgbClr>
                  </a:outerShdw>
                </a:effectLst>
              </a:rPr>
              <a:t>not numbered with either </a:t>
            </a:r>
            <a:r>
              <a:rPr lang="en-US" b="1" dirty="0">
                <a:effectLst>
                  <a:outerShdw blurRad="69850" dist="43180" dir="5400000" sx="0" sy="0">
                    <a:srgbClr val="000000">
                      <a:alpha val="65000"/>
                    </a:srgbClr>
                  </a:outerShdw>
                </a:effectLst>
              </a:rPr>
              <a:t>H767</a:t>
            </a:r>
            <a:r>
              <a:rPr lang="en-US" sz="3000" b="1" dirty="0">
                <a:solidFill>
                  <a:srgbClr val="0070C0"/>
                </a:solidFill>
                <a:effectLst>
                  <a:outerShdw blurRad="69850" dist="43180" dir="5400000" sx="0" sy="0">
                    <a:srgbClr val="000000">
                      <a:alpha val="65000"/>
                    </a:srgbClr>
                  </a:outerShdw>
                </a:effectLst>
              </a:rPr>
              <a:t>6</a:t>
            </a:r>
            <a:r>
              <a:rPr lang="en-US" dirty="0">
                <a:effectLst>
                  <a:outerShdw blurRad="69850" dist="43180" dir="5400000" sx="0" sy="0">
                    <a:srgbClr val="000000">
                      <a:alpha val="65000"/>
                    </a:srgbClr>
                  </a:outerShdw>
                </a:effectLst>
              </a:rPr>
              <a:t> or </a:t>
            </a:r>
            <a:r>
              <a:rPr lang="en-US" b="1" dirty="0">
                <a:effectLst>
                  <a:outerShdw blurRad="69850" dist="43180" dir="5400000" sx="0" sy="0">
                    <a:srgbClr val="000000">
                      <a:alpha val="65000"/>
                    </a:srgbClr>
                  </a:outerShdw>
                </a:effectLst>
              </a:rPr>
              <a:t>H767</a:t>
            </a:r>
            <a:r>
              <a:rPr lang="en-US" sz="3000" b="1" dirty="0">
                <a:solidFill>
                  <a:srgbClr val="FF0000"/>
                </a:solidFill>
                <a:effectLst>
                  <a:outerShdw blurRad="69850" dist="43180" dir="5400000" sx="0" sy="0">
                    <a:srgbClr val="000000">
                      <a:alpha val="65000"/>
                    </a:srgbClr>
                  </a:outerShdw>
                </a:effectLst>
              </a:rPr>
              <a:t>7</a:t>
            </a:r>
            <a:r>
              <a:rPr lang="en-US" dirty="0">
                <a:effectLst>
                  <a:outerShdw blurRad="69850" dist="43180" dir="5400000" sx="0" sy="0">
                    <a:srgbClr val="000000">
                      <a:alpha val="65000"/>
                    </a:srgbClr>
                  </a:outerShdw>
                </a:effectLst>
              </a:rPr>
              <a:t>.  </a:t>
            </a:r>
            <a:endParaRPr lang="en-US" b="1" dirty="0">
              <a:solidFill>
                <a:srgbClr val="0070C0"/>
              </a:solidFill>
            </a:endParaRPr>
          </a:p>
        </p:txBody>
      </p:sp>
      <p:sp>
        <p:nvSpPr>
          <p:cNvPr id="9" name="Content Placeholder 2"/>
          <p:cNvSpPr txBox="1">
            <a:spLocks/>
          </p:cNvSpPr>
          <p:nvPr/>
        </p:nvSpPr>
        <p:spPr>
          <a:xfrm>
            <a:off x="-284430" y="116188"/>
            <a:ext cx="9753600" cy="485568"/>
          </a:xfrm>
          <a:prstGeom prst="rect">
            <a:avLst/>
          </a:prstGeom>
          <a:solidFill>
            <a:schemeClr val="accent4">
              <a:lumMod val="20000"/>
              <a:lumOff val="80000"/>
            </a:schemeClr>
          </a:solidFill>
          <a:ln w="57150">
            <a:solidFill>
              <a:srgbClr val="FF0000"/>
            </a:solidFill>
          </a:ln>
          <a:effectLst>
            <a:glow rad="228600">
              <a:schemeClr val="accent5">
                <a:satMod val="175000"/>
                <a:alpha val="40000"/>
              </a:schemeClr>
            </a:glow>
          </a:effectLst>
          <a:scene3d>
            <a:camera prst="orthographicFront"/>
            <a:lightRig rig="soft" dir="tl">
              <a:rot lat="0" lon="0" rev="0"/>
            </a:lightRig>
          </a:scene3d>
          <a:sp3d>
            <a:bevelT w="114300" prst="artDeco"/>
          </a:sp3d>
        </p:spPr>
        <p:txBody>
          <a:bodyPr>
            <a:noAutofit/>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2400" b="1" spc="50" dirty="0" smtClean="0">
                <a:ln w="11430"/>
                <a:solidFill>
                  <a:srgbClr val="FF0000"/>
                </a:solidFill>
                <a:effectLst>
                  <a:outerShdw blurRad="76200" dist="50800" dir="5400000" algn="tl" rotWithShape="0">
                    <a:srgbClr val="000000">
                      <a:alpha val="65000"/>
                    </a:srgbClr>
                  </a:outerShdw>
                </a:effectLst>
              </a:rPr>
              <a:t>Question:  </a:t>
            </a:r>
            <a:r>
              <a:rPr lang="en-US" sz="2400" b="1" spc="50" dirty="0" smtClean="0">
                <a:ln w="11430"/>
                <a:solidFill>
                  <a:srgbClr val="0070C0"/>
                </a:solidFill>
                <a:effectLst>
                  <a:outerShdw blurRad="76200" dist="50800" dir="5400000" algn="tl" rotWithShape="0">
                    <a:srgbClr val="000000">
                      <a:alpha val="65000"/>
                    </a:srgbClr>
                  </a:outerShdw>
                </a:effectLst>
              </a:rPr>
              <a:t>Are the ULB Sabbaths connected to H767</a:t>
            </a:r>
            <a:r>
              <a:rPr lang="en-US" sz="2400" b="1" spc="50" dirty="0" smtClean="0">
                <a:ln w="11430"/>
                <a:solidFill>
                  <a:srgbClr val="00B0F0"/>
                </a:solidFill>
                <a:effectLst>
                  <a:outerShdw blurRad="76200" dist="50800" dir="5400000" algn="tl" rotWithShape="0">
                    <a:srgbClr val="000000">
                      <a:alpha val="65000"/>
                    </a:srgbClr>
                  </a:outerShdw>
                </a:effectLst>
              </a:rPr>
              <a:t>6</a:t>
            </a:r>
            <a:r>
              <a:rPr lang="en-US" sz="2400" b="1" spc="50" dirty="0" smtClean="0">
                <a:ln w="11430"/>
                <a:solidFill>
                  <a:srgbClr val="0070C0"/>
                </a:solidFill>
                <a:effectLst>
                  <a:outerShdw blurRad="76200" dist="50800" dir="5400000" algn="tl" rotWithShape="0">
                    <a:srgbClr val="000000">
                      <a:alpha val="65000"/>
                    </a:srgbClr>
                  </a:outerShdw>
                </a:effectLst>
              </a:rPr>
              <a:t> or H767</a:t>
            </a:r>
            <a:r>
              <a:rPr lang="en-US" sz="2400" b="1" spc="50" dirty="0" smtClean="0">
                <a:ln w="11430"/>
                <a:solidFill>
                  <a:srgbClr val="FF0000"/>
                </a:solidFill>
                <a:effectLst>
                  <a:outerShdw blurRad="76200" dist="50800" dir="5400000" algn="tl" rotWithShape="0">
                    <a:srgbClr val="000000">
                      <a:alpha val="65000"/>
                    </a:srgbClr>
                  </a:outerShdw>
                </a:effectLst>
              </a:rPr>
              <a:t>7</a:t>
            </a:r>
            <a:r>
              <a:rPr lang="en-US" sz="2400" b="1" spc="50" dirty="0" smtClean="0">
                <a:ln w="11430"/>
                <a:solidFill>
                  <a:srgbClr val="0070C0"/>
                </a:solidFill>
                <a:effectLst>
                  <a:outerShdw blurRad="76200" dist="50800" dir="5400000" algn="tl" rotWithShape="0">
                    <a:srgbClr val="000000">
                      <a:alpha val="65000"/>
                    </a:srgbClr>
                  </a:outerShdw>
                </a:effectLst>
              </a:rPr>
              <a:t>?</a:t>
            </a:r>
            <a:endParaRPr lang="en-US" sz="2400" b="1" spc="50" dirty="0" smtClean="0">
              <a:ln w="11430"/>
              <a:solidFill>
                <a:srgbClr val="7D5B63"/>
              </a:solidFill>
              <a:effectLst>
                <a:outerShdw blurRad="76200" dist="50800" dir="5400000" algn="tl" rotWithShape="0">
                  <a:srgbClr val="000000">
                    <a:alpha val="65000"/>
                  </a:srgbClr>
                </a:outerShdw>
              </a:effectLst>
            </a:endParaRPr>
          </a:p>
        </p:txBody>
      </p:sp>
      <p:sp>
        <p:nvSpPr>
          <p:cNvPr id="10" name="Content Placeholder 2"/>
          <p:cNvSpPr txBox="1">
            <a:spLocks/>
          </p:cNvSpPr>
          <p:nvPr/>
        </p:nvSpPr>
        <p:spPr>
          <a:xfrm>
            <a:off x="523240" y="5598160"/>
            <a:ext cx="8036460" cy="1107440"/>
          </a:xfrm>
          <a:prstGeom prst="rect">
            <a:avLst/>
          </a:prstGeom>
          <a:solidFill>
            <a:schemeClr val="accent4">
              <a:lumMod val="20000"/>
              <a:lumOff val="80000"/>
            </a:schemeClr>
          </a:solidFill>
          <a:ln w="57150">
            <a:solidFill>
              <a:srgbClr val="8C4C64"/>
            </a:solidFill>
          </a:ln>
          <a:effectLst>
            <a:glow rad="228600">
              <a:schemeClr val="accent5">
                <a:satMod val="175000"/>
                <a:alpha val="40000"/>
              </a:schemeClr>
            </a:glow>
          </a:effectLst>
          <a:scene3d>
            <a:camera prst="orthographicFront"/>
            <a:lightRig rig="soft" dir="tl">
              <a:rot lat="0" lon="0" rev="0"/>
            </a:lightRig>
          </a:scene3d>
          <a:sp3d>
            <a:bevelT w="114300" prst="artDeco"/>
          </a:sp3d>
        </p:spPr>
        <p:txBody>
          <a:bodyPr>
            <a:noAutofit/>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200" b="1" spc="50" dirty="0" smtClean="0">
                <a:ln w="11430"/>
                <a:solidFill>
                  <a:srgbClr val="7D5B63"/>
                </a:solidFill>
                <a:effectLst>
                  <a:outerShdw blurRad="76200" dist="50800" dir="5400000" algn="tl" rotWithShape="0">
                    <a:srgbClr val="000000">
                      <a:alpha val="65000"/>
                    </a:srgbClr>
                  </a:outerShdw>
                </a:effectLst>
              </a:rPr>
              <a:t>But …the Unleavened Bread Sabbaths </a:t>
            </a:r>
            <a:br>
              <a:rPr lang="en-US" sz="3200" b="1" spc="50" dirty="0" smtClean="0">
                <a:ln w="11430"/>
                <a:solidFill>
                  <a:srgbClr val="7D5B63"/>
                </a:solidFill>
                <a:effectLst>
                  <a:outerShdw blurRad="76200" dist="50800" dir="5400000" algn="tl" rotWithShape="0">
                    <a:srgbClr val="000000">
                      <a:alpha val="65000"/>
                    </a:srgbClr>
                  </a:outerShdw>
                </a:effectLst>
              </a:rPr>
            </a:br>
            <a:r>
              <a:rPr lang="en-US" sz="3200" b="1" spc="50" dirty="0" smtClean="0">
                <a:ln w="11430"/>
                <a:solidFill>
                  <a:srgbClr val="7D5B63"/>
                </a:solidFill>
                <a:effectLst>
                  <a:outerShdw blurRad="76200" dist="50800" dir="5400000" algn="tl" rotWithShape="0">
                    <a:srgbClr val="000000">
                      <a:alpha val="65000"/>
                    </a:srgbClr>
                  </a:outerShdw>
                </a:effectLst>
              </a:rPr>
              <a:t>are listed as “holy </a:t>
            </a:r>
            <a:r>
              <a:rPr lang="en-US" sz="2400" b="1" spc="50" dirty="0" smtClean="0">
                <a:ln w="11430"/>
                <a:solidFill>
                  <a:srgbClr val="7D5B63"/>
                </a:solidFill>
                <a:effectLst>
                  <a:outerShdw blurRad="76200" dist="50800" dir="5400000" algn="tl" rotWithShape="0">
                    <a:srgbClr val="000000">
                      <a:alpha val="65000"/>
                    </a:srgbClr>
                  </a:outerShdw>
                </a:effectLst>
              </a:rPr>
              <a:t>[qodesh] </a:t>
            </a:r>
            <a:r>
              <a:rPr lang="en-US" sz="3200" b="1" spc="50" dirty="0" smtClean="0">
                <a:ln w="11430"/>
                <a:solidFill>
                  <a:srgbClr val="7D5B63"/>
                </a:solidFill>
                <a:effectLst>
                  <a:outerShdw blurRad="76200" dist="50800" dir="5400000" algn="tl" rotWithShape="0">
                    <a:srgbClr val="000000">
                      <a:alpha val="65000"/>
                    </a:srgbClr>
                  </a:outerShdw>
                </a:effectLst>
              </a:rPr>
              <a:t>convocations.” </a:t>
            </a:r>
            <a:endParaRPr lang="en-US" sz="3200" b="1" spc="50" dirty="0" smtClean="0">
              <a:ln w="11430"/>
              <a:solidFill>
                <a:srgbClr val="00B0F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449243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wipe(left)">
                                      <p:cBhvr>
                                        <p:cTn id="7" dur="1750"/>
                                        <p:tgtEl>
                                          <p:spTgt spid="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accent4">
                    <a:lumMod val="20000"/>
                    <a:lumOff val="80000"/>
                  </a:schemeClr>
                </a:solidFill>
              </a:rPr>
              <a:t>36</a:t>
            </a:fld>
            <a:endParaRPr lang="en-US" dirty="0">
              <a:solidFill>
                <a:schemeClr val="accent4">
                  <a:lumMod val="20000"/>
                  <a:lumOff val="80000"/>
                </a:schemeClr>
              </a:solidFill>
            </a:endParaRPr>
          </a:p>
        </p:txBody>
      </p:sp>
      <p:sp>
        <p:nvSpPr>
          <p:cNvPr id="7" name="Content Placeholder 6"/>
          <p:cNvSpPr>
            <a:spLocks noGrp="1"/>
          </p:cNvSpPr>
          <p:nvPr>
            <p:ph sz="quarter" idx="13"/>
          </p:nvPr>
        </p:nvSpPr>
        <p:spPr>
          <a:xfrm>
            <a:off x="762000" y="762000"/>
            <a:ext cx="7620000" cy="4191000"/>
          </a:xfrm>
          <a:solidFill>
            <a:schemeClr val="accent5">
              <a:lumMod val="20000"/>
              <a:lumOff val="80000"/>
            </a:schemeClr>
          </a:solidFill>
          <a:ln w="57150">
            <a:solidFill>
              <a:schemeClr val="accent5">
                <a:lumMod val="75000"/>
              </a:schemeClr>
            </a:solidFill>
          </a:ln>
          <a:effectLst>
            <a:glow rad="228600">
              <a:schemeClr val="accent5">
                <a:satMod val="175000"/>
                <a:alpha val="40000"/>
              </a:schemeClr>
            </a:glow>
          </a:effectLst>
          <a:scene3d>
            <a:camera prst="orthographicFront"/>
            <a:lightRig rig="threePt" dir="t"/>
          </a:scene3d>
          <a:sp3d>
            <a:bevelT w="114300" prst="artDeco"/>
          </a:sp3d>
        </p:spPr>
        <p:txBody>
          <a:bodyPr>
            <a:normAutofit lnSpcReduction="10000"/>
            <a:sp3d extrusionH="57150">
              <a:bevelT w="38100" h="38100"/>
            </a:sp3d>
          </a:bodyPr>
          <a:lstStyle/>
          <a:p>
            <a:pPr marL="45720" lvl="0" indent="0">
              <a:buNone/>
            </a:pPr>
            <a:r>
              <a:rPr lang="en-US" b="1" i="1" u="sng" dirty="0">
                <a:solidFill>
                  <a:srgbClr val="7D5B63"/>
                </a:solidFill>
              </a:rPr>
              <a:t>f</a:t>
            </a:r>
            <a:r>
              <a:rPr lang="en-US" b="1" i="1" u="sng" dirty="0" smtClean="0">
                <a:solidFill>
                  <a:srgbClr val="7D5B63"/>
                </a:solidFill>
              </a:rPr>
              <a:t>east</a:t>
            </a:r>
            <a:r>
              <a:rPr lang="en-US" b="1" i="1" dirty="0" smtClean="0">
                <a:solidFill>
                  <a:srgbClr val="7D5B63"/>
                </a:solidFill>
              </a:rPr>
              <a:t> </a:t>
            </a:r>
            <a:r>
              <a:rPr lang="en-US" sz="1800" b="1" i="1" dirty="0" smtClean="0">
                <a:solidFill>
                  <a:srgbClr val="7D5B63"/>
                </a:solidFill>
              </a:rPr>
              <a:t>[</a:t>
            </a:r>
            <a:r>
              <a:rPr lang="en-US" sz="1800" b="1" i="1" u="sng" dirty="0" smtClean="0">
                <a:solidFill>
                  <a:srgbClr val="7D5B63"/>
                </a:solidFill>
              </a:rPr>
              <a:t>of </a:t>
            </a:r>
            <a:r>
              <a:rPr lang="en-US" sz="1800" b="1" i="1" u="sng" dirty="0">
                <a:solidFill>
                  <a:srgbClr val="7D5B63"/>
                </a:solidFill>
              </a:rPr>
              <a:t>unleavened </a:t>
            </a:r>
            <a:r>
              <a:rPr lang="en-US" sz="1800" b="1" i="1" u="sng" dirty="0" smtClean="0">
                <a:solidFill>
                  <a:srgbClr val="7D5B63"/>
                </a:solidFill>
              </a:rPr>
              <a:t>bread</a:t>
            </a:r>
            <a:r>
              <a:rPr lang="en-US" sz="1800" b="1" i="1" dirty="0" smtClean="0">
                <a:solidFill>
                  <a:srgbClr val="7D5B63"/>
                </a:solidFill>
              </a:rPr>
              <a:t>]</a:t>
            </a:r>
            <a:r>
              <a:rPr lang="en-US" sz="1800" i="1" dirty="0" smtClean="0">
                <a:solidFill>
                  <a:srgbClr val="7D5B63"/>
                </a:solidFill>
              </a:rPr>
              <a:t> </a:t>
            </a:r>
            <a:r>
              <a:rPr lang="en-US" i="1" dirty="0"/>
              <a:t>– Strong’s – </a:t>
            </a:r>
            <a:r>
              <a:rPr lang="en-US" b="1" dirty="0"/>
              <a:t>H2282</a:t>
            </a:r>
            <a:r>
              <a:rPr lang="en-US" dirty="0"/>
              <a:t>;  chag from H2287; </a:t>
            </a:r>
            <a:r>
              <a:rPr lang="en-US" dirty="0" smtClean="0"/>
              <a:t/>
            </a:r>
            <a:br>
              <a:rPr lang="en-US" dirty="0" smtClean="0"/>
            </a:br>
            <a:r>
              <a:rPr lang="en-US" dirty="0" smtClean="0"/>
              <a:t>a </a:t>
            </a:r>
            <a:r>
              <a:rPr lang="en-US" b="1" u="sng" dirty="0"/>
              <a:t>festival</a:t>
            </a:r>
            <a:r>
              <a:rPr lang="en-US" dirty="0"/>
              <a:t>, or a victim therefor:  KJV - (</a:t>
            </a:r>
            <a:r>
              <a:rPr lang="en-US" b="1" u="sng" dirty="0"/>
              <a:t>solemn</a:t>
            </a:r>
            <a:r>
              <a:rPr lang="en-US" dirty="0"/>
              <a:t>) </a:t>
            </a:r>
            <a:r>
              <a:rPr lang="en-US" b="1" u="sng" dirty="0"/>
              <a:t>feast</a:t>
            </a:r>
            <a:r>
              <a:rPr lang="en-US" dirty="0"/>
              <a:t> (</a:t>
            </a:r>
            <a:r>
              <a:rPr lang="en-US" b="1" u="sng" dirty="0"/>
              <a:t>day</a:t>
            </a:r>
            <a:r>
              <a:rPr lang="en-US" dirty="0"/>
              <a:t>), sacrifice, solemnity.</a:t>
            </a:r>
            <a:br>
              <a:rPr lang="en-US" dirty="0"/>
            </a:br>
            <a:endParaRPr lang="en-US" sz="1000" dirty="0"/>
          </a:p>
          <a:p>
            <a:pPr marL="45720" lvl="0" indent="0">
              <a:buNone/>
            </a:pPr>
            <a:r>
              <a:rPr lang="en-US" b="1" i="1" u="sng" dirty="0" smtClean="0">
                <a:solidFill>
                  <a:srgbClr val="0070C0"/>
                </a:solidFill>
              </a:rPr>
              <a:t>holy</a:t>
            </a:r>
            <a:r>
              <a:rPr lang="en-US" dirty="0" smtClean="0">
                <a:solidFill>
                  <a:srgbClr val="0070C0"/>
                </a:solidFill>
              </a:rPr>
              <a:t> </a:t>
            </a:r>
            <a:r>
              <a:rPr lang="en-US" dirty="0"/>
              <a:t>–</a:t>
            </a:r>
            <a:r>
              <a:rPr lang="en-US" i="1" dirty="0"/>
              <a:t> Strong’s –</a:t>
            </a:r>
            <a:r>
              <a:rPr lang="en-US" dirty="0"/>
              <a:t> </a:t>
            </a:r>
            <a:r>
              <a:rPr lang="en-US" b="1" dirty="0"/>
              <a:t>H6944</a:t>
            </a:r>
            <a:r>
              <a:rPr lang="en-US" dirty="0"/>
              <a:t>;  qodesh; from H6942; a </a:t>
            </a:r>
            <a:r>
              <a:rPr lang="en-US" b="1" u="sng" dirty="0"/>
              <a:t>sacred</a:t>
            </a:r>
            <a:r>
              <a:rPr lang="en-US" dirty="0"/>
              <a:t> place or thing; rarely abstract, sanctity:  KJV - </a:t>
            </a:r>
            <a:r>
              <a:rPr lang="en-US" b="1" u="sng" dirty="0"/>
              <a:t>consecrated</a:t>
            </a:r>
            <a:r>
              <a:rPr lang="en-US" dirty="0"/>
              <a:t> (thing), dedicated (thing), </a:t>
            </a:r>
            <a:r>
              <a:rPr lang="en-US" b="1" u="sng" dirty="0"/>
              <a:t>hallowed</a:t>
            </a:r>
            <a:r>
              <a:rPr lang="en-US" dirty="0"/>
              <a:t> (thing), holiness</a:t>
            </a:r>
            <a:r>
              <a:rPr lang="en-US" dirty="0" smtClean="0"/>
              <a:t>,  </a:t>
            </a:r>
            <a:r>
              <a:rPr lang="en-US" dirty="0"/>
              <a:t>(X most) holy (X day, portion, thing), saint, sanctuary</a:t>
            </a:r>
            <a:r>
              <a:rPr lang="en-US" dirty="0" smtClean="0"/>
              <a:t>.</a:t>
            </a:r>
          </a:p>
          <a:p>
            <a:pPr marL="45720" lvl="0" indent="0">
              <a:buNone/>
            </a:pPr>
            <a:endParaRPr lang="en-US" sz="1000" dirty="0" smtClean="0"/>
          </a:p>
          <a:p>
            <a:pPr marL="45720" lvl="0" indent="0">
              <a:buNone/>
            </a:pPr>
            <a:r>
              <a:rPr lang="en-US" b="1" i="1" u="sng" dirty="0">
                <a:solidFill>
                  <a:srgbClr val="8C4C64"/>
                </a:solidFill>
              </a:rPr>
              <a:t>c</a:t>
            </a:r>
            <a:r>
              <a:rPr lang="en-US" b="1" i="1" u="sng" dirty="0" smtClean="0">
                <a:solidFill>
                  <a:srgbClr val="8C4C64"/>
                </a:solidFill>
              </a:rPr>
              <a:t>onvocation</a:t>
            </a:r>
            <a:r>
              <a:rPr lang="en-US" b="1" i="1" dirty="0" smtClean="0"/>
              <a:t> </a:t>
            </a:r>
            <a:r>
              <a:rPr lang="en-US" dirty="0" smtClean="0"/>
              <a:t>–</a:t>
            </a:r>
            <a:r>
              <a:rPr lang="en-US" i="1" dirty="0" smtClean="0"/>
              <a:t> </a:t>
            </a:r>
            <a:r>
              <a:rPr lang="en-US" i="1" dirty="0"/>
              <a:t>Strong’s –</a:t>
            </a:r>
            <a:r>
              <a:rPr lang="en-US" dirty="0"/>
              <a:t> </a:t>
            </a:r>
            <a:r>
              <a:rPr lang="en-US" b="1" dirty="0" smtClean="0"/>
              <a:t>H4744</a:t>
            </a:r>
            <a:r>
              <a:rPr lang="en-US" dirty="0" smtClean="0"/>
              <a:t>; </a:t>
            </a:r>
            <a:r>
              <a:rPr lang="en-US" dirty="0" err="1" smtClean="0"/>
              <a:t>miqra</a:t>
            </a:r>
            <a:r>
              <a:rPr lang="en-US" dirty="0" smtClean="0"/>
              <a:t>; from H7121; something called out, i.e. </a:t>
            </a:r>
            <a:r>
              <a:rPr lang="en-US" b="1" u="sng" dirty="0" smtClean="0"/>
              <a:t>a public  meeting</a:t>
            </a:r>
            <a:r>
              <a:rPr lang="en-US" b="1" dirty="0" smtClean="0"/>
              <a:t> </a:t>
            </a:r>
            <a:r>
              <a:rPr lang="en-US" dirty="0" smtClean="0"/>
              <a:t>(the act, the persons, or the place); also a </a:t>
            </a:r>
            <a:r>
              <a:rPr lang="en-US" b="1" u="sng" dirty="0" smtClean="0"/>
              <a:t>rehearsal</a:t>
            </a:r>
            <a:r>
              <a:rPr lang="en-US" dirty="0" smtClean="0"/>
              <a:t>:  KJV – </a:t>
            </a:r>
            <a:r>
              <a:rPr lang="en-US" b="1" u="sng" dirty="0" smtClean="0"/>
              <a:t>assembly</a:t>
            </a:r>
            <a:r>
              <a:rPr lang="en-US" dirty="0" smtClean="0"/>
              <a:t>, calling, convocation, reading.</a:t>
            </a:r>
            <a:endParaRPr lang="en-US" dirty="0"/>
          </a:p>
          <a:p>
            <a:pPr marL="45720" indent="0">
              <a:buNone/>
            </a:pPr>
            <a:endParaRPr lang="en-US" dirty="0"/>
          </a:p>
        </p:txBody>
      </p:sp>
      <p:sp>
        <p:nvSpPr>
          <p:cNvPr id="5"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Important Hebrew Definitions</a:t>
            </a:r>
            <a:endParaRPr lang="en-US" sz="2400" spc="50" dirty="0">
              <a:ln w="11430"/>
              <a:solidFill>
                <a:schemeClr val="accent5"/>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116756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accent4">
                    <a:lumMod val="20000"/>
                    <a:lumOff val="80000"/>
                  </a:schemeClr>
                </a:solidFill>
              </a:rPr>
              <a:t>37</a:t>
            </a:fld>
            <a:endParaRPr lang="en-US" dirty="0">
              <a:solidFill>
                <a:schemeClr val="accent4">
                  <a:lumMod val="20000"/>
                  <a:lumOff val="80000"/>
                </a:schemeClr>
              </a:solidFill>
            </a:endParaRPr>
          </a:p>
        </p:txBody>
      </p:sp>
      <p:sp>
        <p:nvSpPr>
          <p:cNvPr id="7" name="Content Placeholder 6"/>
          <p:cNvSpPr>
            <a:spLocks noGrp="1"/>
          </p:cNvSpPr>
          <p:nvPr>
            <p:ph sz="quarter" idx="13"/>
          </p:nvPr>
        </p:nvSpPr>
        <p:spPr>
          <a:xfrm>
            <a:off x="457200" y="838200"/>
            <a:ext cx="8077200" cy="3733800"/>
          </a:xfrm>
          <a:solidFill>
            <a:schemeClr val="accent5">
              <a:lumMod val="20000"/>
              <a:lumOff val="80000"/>
            </a:schemeClr>
          </a:solidFill>
          <a:ln w="57150">
            <a:solidFill>
              <a:schemeClr val="accent5">
                <a:lumMod val="75000"/>
              </a:schemeClr>
            </a:solidFill>
          </a:ln>
          <a:effectLst>
            <a:glow rad="228600">
              <a:schemeClr val="accent5">
                <a:satMod val="175000"/>
                <a:alpha val="40000"/>
              </a:schemeClr>
            </a:glow>
          </a:effectLst>
          <a:scene3d>
            <a:camera prst="orthographicFront"/>
            <a:lightRig rig="threePt" dir="t"/>
          </a:scene3d>
          <a:sp3d>
            <a:bevelT w="114300" prst="artDeco"/>
          </a:sp3d>
        </p:spPr>
        <p:txBody>
          <a:bodyPr>
            <a:normAutofit/>
            <a:sp3d extrusionH="57150">
              <a:bevelT w="38100" h="38100"/>
            </a:sp3d>
          </a:bodyPr>
          <a:lstStyle/>
          <a:p>
            <a:pPr marL="45720" indent="0" algn="ctr">
              <a:buNone/>
            </a:pPr>
            <a:r>
              <a:rPr lang="en-US" b="1" dirty="0" smtClean="0">
                <a:solidFill>
                  <a:schemeClr val="accent5">
                    <a:lumMod val="75000"/>
                  </a:schemeClr>
                </a:solidFill>
              </a:rPr>
              <a:t>These Hebrew Numbers are all linked to worship statutes, </a:t>
            </a:r>
            <a:br>
              <a:rPr lang="en-US" b="1" dirty="0" smtClean="0">
                <a:solidFill>
                  <a:schemeClr val="accent5">
                    <a:lumMod val="75000"/>
                  </a:schemeClr>
                </a:solidFill>
              </a:rPr>
            </a:br>
            <a:r>
              <a:rPr lang="en-US" b="1" dirty="0" smtClean="0">
                <a:solidFill>
                  <a:schemeClr val="accent5">
                    <a:lumMod val="75000"/>
                  </a:schemeClr>
                </a:solidFill>
              </a:rPr>
              <a:t>whether weekly or annual.</a:t>
            </a:r>
          </a:p>
          <a:p>
            <a:pPr marL="45720" indent="0" algn="ctr">
              <a:buNone/>
            </a:pP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But please note</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dirty="0"/>
              <a:t>The phrases </a:t>
            </a:r>
            <a:r>
              <a:rPr lang="en-US" b="1" dirty="0" smtClean="0">
                <a:solidFill>
                  <a:srgbClr val="7D5B63"/>
                </a:solidFill>
              </a:rPr>
              <a:t>Feast</a:t>
            </a:r>
            <a:r>
              <a:rPr lang="en-US" baseline="30000" dirty="0">
                <a:solidFill>
                  <a:srgbClr val="7D5B63"/>
                </a:solidFill>
              </a:rPr>
              <a:t> [</a:t>
            </a:r>
            <a:r>
              <a:rPr lang="en-US" baseline="30000" dirty="0">
                <a:solidFill>
                  <a:srgbClr val="0070C0"/>
                </a:solidFill>
              </a:rPr>
              <a:t>H2282</a:t>
            </a:r>
            <a:r>
              <a:rPr lang="en-US" baseline="30000" dirty="0">
                <a:solidFill>
                  <a:srgbClr val="7D5B63"/>
                </a:solidFill>
              </a:rPr>
              <a:t>]</a:t>
            </a:r>
            <a:r>
              <a:rPr lang="en-US" b="1" dirty="0" smtClean="0">
                <a:solidFill>
                  <a:srgbClr val="7D5B63"/>
                </a:solidFill>
              </a:rPr>
              <a:t> </a:t>
            </a:r>
            <a:r>
              <a:rPr lang="en-US" b="1" dirty="0">
                <a:solidFill>
                  <a:srgbClr val="7D5B63"/>
                </a:solidFill>
              </a:rPr>
              <a:t>of Unleavened </a:t>
            </a:r>
            <a:r>
              <a:rPr lang="en-US" b="1" dirty="0" smtClean="0">
                <a:solidFill>
                  <a:srgbClr val="7D5B63"/>
                </a:solidFill>
              </a:rPr>
              <a:t>Bread </a:t>
            </a:r>
            <a:r>
              <a:rPr lang="en-US" baseline="30000" dirty="0" smtClean="0">
                <a:solidFill>
                  <a:srgbClr val="7D5B63"/>
                </a:solidFill>
              </a:rPr>
              <a:t> </a:t>
            </a:r>
            <a:r>
              <a:rPr lang="en-US" dirty="0" smtClean="0"/>
              <a:t>and </a:t>
            </a:r>
            <a:r>
              <a:rPr lang="en-US" b="1" dirty="0" smtClean="0">
                <a:solidFill>
                  <a:srgbClr val="0070C0"/>
                </a:solidFill>
              </a:rPr>
              <a:t>holy </a:t>
            </a:r>
            <a:r>
              <a:rPr lang="en-US" baseline="30000" dirty="0">
                <a:solidFill>
                  <a:srgbClr val="7D5B63"/>
                </a:solidFill>
              </a:rPr>
              <a:t>[</a:t>
            </a:r>
            <a:r>
              <a:rPr lang="en-US" baseline="30000" dirty="0" smtClean="0">
                <a:solidFill>
                  <a:srgbClr val="0070C0"/>
                </a:solidFill>
              </a:rPr>
              <a:t>H6944</a:t>
            </a:r>
            <a:r>
              <a:rPr lang="en-US" baseline="30000" dirty="0" smtClean="0">
                <a:solidFill>
                  <a:srgbClr val="7D5B63"/>
                </a:solidFill>
              </a:rPr>
              <a:t>] </a:t>
            </a:r>
            <a:r>
              <a:rPr lang="en-US" b="1" dirty="0" smtClean="0">
                <a:solidFill>
                  <a:srgbClr val="0070C0"/>
                </a:solidFill>
              </a:rPr>
              <a:t>convocation</a:t>
            </a:r>
            <a:r>
              <a:rPr lang="en-US" baseline="30000" dirty="0">
                <a:solidFill>
                  <a:srgbClr val="7D5B63"/>
                </a:solidFill>
              </a:rPr>
              <a:t> [</a:t>
            </a:r>
            <a:r>
              <a:rPr lang="en-US" baseline="30000" dirty="0" smtClean="0">
                <a:solidFill>
                  <a:srgbClr val="0070C0"/>
                </a:solidFill>
              </a:rPr>
              <a:t>H4744</a:t>
            </a:r>
            <a:r>
              <a:rPr lang="en-US" baseline="30000" dirty="0" smtClean="0">
                <a:solidFill>
                  <a:srgbClr val="7D5B63"/>
                </a:solidFill>
              </a:rPr>
              <a:t>]</a:t>
            </a:r>
            <a:r>
              <a:rPr lang="en-US" dirty="0" smtClean="0"/>
              <a:t> are never </a:t>
            </a:r>
            <a:r>
              <a:rPr lang="en-US" dirty="0"/>
              <a:t>listed </a:t>
            </a:r>
            <a:r>
              <a:rPr lang="en-US" dirty="0" smtClean="0"/>
              <a:t>as: </a:t>
            </a:r>
          </a:p>
          <a:p>
            <a:pPr marL="502920" indent="-457200">
              <a:buAutoNum type="arabicPeriod"/>
            </a:pPr>
            <a:r>
              <a:rPr lang="en-US" dirty="0"/>
              <a:t>a </a:t>
            </a:r>
            <a:r>
              <a:rPr lang="en-US" b="1" dirty="0" smtClean="0">
                <a:solidFill>
                  <a:srgbClr val="0070C0"/>
                </a:solidFill>
              </a:rPr>
              <a:t>weekly</a:t>
            </a:r>
            <a:r>
              <a:rPr lang="en-US" dirty="0" smtClean="0"/>
              <a:t> </a:t>
            </a:r>
            <a:r>
              <a:rPr lang="en-US" b="1" dirty="0" smtClean="0">
                <a:solidFill>
                  <a:srgbClr val="0070C0"/>
                </a:solidFill>
              </a:rPr>
              <a:t>Sabbath </a:t>
            </a:r>
            <a:r>
              <a:rPr lang="en-US" dirty="0" smtClean="0"/>
              <a:t>with the Hebrew #</a:t>
            </a:r>
            <a:r>
              <a:rPr lang="en-US" b="1" dirty="0" smtClean="0">
                <a:effectLst>
                  <a:outerShdw blurRad="69850" dist="43180" dir="5400000" sx="0" sy="0">
                    <a:srgbClr val="000000">
                      <a:alpha val="65000"/>
                    </a:srgbClr>
                  </a:outerShdw>
                </a:effectLst>
              </a:rPr>
              <a:t>H767</a:t>
            </a:r>
            <a:r>
              <a:rPr lang="en-US" sz="2800" b="1" dirty="0" smtClean="0">
                <a:solidFill>
                  <a:srgbClr val="0070C0"/>
                </a:solidFill>
                <a:effectLst>
                  <a:outerShdw blurRad="69850" dist="43180" dir="5400000" sx="0" sy="0">
                    <a:srgbClr val="000000">
                      <a:alpha val="65000"/>
                    </a:srgbClr>
                  </a:outerShdw>
                </a:effectLst>
              </a:rPr>
              <a:t>6</a:t>
            </a:r>
            <a:r>
              <a:rPr lang="en-US" dirty="0" smtClean="0"/>
              <a:t>;</a:t>
            </a:r>
          </a:p>
          <a:p>
            <a:pPr marL="502920" indent="-457200">
              <a:buAutoNum type="arabicPeriod"/>
            </a:pPr>
            <a:r>
              <a:rPr lang="en-US" b="1" dirty="0" smtClean="0"/>
              <a:t>or</a:t>
            </a:r>
            <a:r>
              <a:rPr lang="en-US" dirty="0" smtClean="0"/>
              <a:t> an </a:t>
            </a:r>
            <a:r>
              <a:rPr lang="en-US" b="1" dirty="0" smtClean="0">
                <a:solidFill>
                  <a:srgbClr val="FF0000"/>
                </a:solidFill>
              </a:rPr>
              <a:t>annual</a:t>
            </a:r>
            <a:r>
              <a:rPr lang="en-US" dirty="0" smtClean="0">
                <a:solidFill>
                  <a:srgbClr val="FF0000"/>
                </a:solidFill>
              </a:rPr>
              <a:t> </a:t>
            </a:r>
            <a:r>
              <a:rPr lang="en-US" b="1" dirty="0">
                <a:solidFill>
                  <a:srgbClr val="FF0000"/>
                </a:solidFill>
              </a:rPr>
              <a:t>feast Sabbath </a:t>
            </a:r>
            <a:r>
              <a:rPr lang="en-US" dirty="0" smtClean="0"/>
              <a:t>with </a:t>
            </a:r>
            <a:r>
              <a:rPr lang="en-US" b="1" u="sng" dirty="0" smtClean="0"/>
              <a:t>the</a:t>
            </a:r>
            <a:r>
              <a:rPr lang="en-US" dirty="0" smtClean="0"/>
              <a:t> Hebrew word #</a:t>
            </a:r>
            <a:r>
              <a:rPr lang="en-US" b="1" dirty="0" smtClean="0">
                <a:effectLst>
                  <a:outerShdw blurRad="69850" dist="43180" dir="5400000" sx="0" sy="0">
                    <a:srgbClr val="000000">
                      <a:alpha val="65000"/>
                    </a:srgbClr>
                  </a:outerShdw>
                </a:effectLst>
              </a:rPr>
              <a:t>H767</a:t>
            </a:r>
            <a:r>
              <a:rPr lang="en-US" sz="2800" b="1" dirty="0" smtClean="0">
                <a:solidFill>
                  <a:srgbClr val="FF0000"/>
                </a:solidFill>
                <a:effectLst>
                  <a:outerShdw blurRad="69850" dist="43180" dir="5400000" sx="0" sy="0">
                    <a:srgbClr val="000000">
                      <a:alpha val="65000"/>
                    </a:srgbClr>
                  </a:outerShdw>
                </a:effectLst>
              </a:rPr>
              <a:t>7</a:t>
            </a:r>
            <a:r>
              <a:rPr lang="en-US" dirty="0" smtClean="0"/>
              <a:t>.</a:t>
            </a:r>
            <a:br>
              <a:rPr lang="en-US" dirty="0" smtClean="0"/>
            </a:br>
            <a:r>
              <a:rPr lang="en-US" dirty="0" smtClean="0"/>
              <a:t/>
            </a:r>
            <a:br>
              <a:rPr lang="en-US" dirty="0" smtClean="0"/>
            </a:br>
            <a:endParaRPr lang="en-US" dirty="0"/>
          </a:p>
        </p:txBody>
      </p:sp>
      <p:sp>
        <p:nvSpPr>
          <p:cNvPr id="5"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spc="50" dirty="0" smtClean="0">
                <a:ln w="11430"/>
                <a:solidFill>
                  <a:schemeClr val="accent5"/>
                </a:solidFill>
                <a:effectLst>
                  <a:outerShdw blurRad="76200" dist="50800" dir="5400000" algn="tl" rotWithShape="0">
                    <a:srgbClr val="000000">
                      <a:alpha val="65000"/>
                    </a:srgbClr>
                  </a:outerShdw>
                </a:effectLst>
              </a:rPr>
              <a:t>H767</a:t>
            </a:r>
            <a:r>
              <a:rPr lang="en-US" sz="3600" spc="50" dirty="0" smtClean="0">
                <a:ln w="11430"/>
                <a:solidFill>
                  <a:srgbClr val="00B0F0"/>
                </a:solidFill>
                <a:effectLst>
                  <a:outerShdw blurRad="76200" dist="50800" dir="5400000" algn="tl" rotWithShape="0">
                    <a:srgbClr val="000000">
                      <a:alpha val="65000"/>
                    </a:srgbClr>
                  </a:outerShdw>
                </a:effectLst>
              </a:rPr>
              <a:t>6</a:t>
            </a:r>
            <a:r>
              <a:rPr lang="en-US" sz="3600" spc="50" dirty="0" smtClean="0">
                <a:ln w="11430"/>
                <a:solidFill>
                  <a:schemeClr val="accent5"/>
                </a:solidFill>
                <a:effectLst>
                  <a:outerShdw blurRad="76200" dist="50800" dir="5400000" algn="tl" rotWithShape="0">
                    <a:srgbClr val="000000">
                      <a:alpha val="65000"/>
                    </a:srgbClr>
                  </a:outerShdw>
                </a:effectLst>
              </a:rPr>
              <a:t>/H767</a:t>
            </a:r>
            <a:r>
              <a:rPr lang="en-US" sz="3600" spc="50" dirty="0" smtClean="0">
                <a:ln w="11430"/>
                <a:solidFill>
                  <a:srgbClr val="FF0000"/>
                </a:solidFill>
                <a:effectLst>
                  <a:outerShdw blurRad="76200" dist="50800" dir="5400000" algn="tl" rotWithShape="0">
                    <a:srgbClr val="000000">
                      <a:alpha val="65000"/>
                    </a:srgbClr>
                  </a:outerShdw>
                </a:effectLst>
              </a:rPr>
              <a:t>7</a:t>
            </a:r>
            <a:r>
              <a:rPr lang="en-US" sz="3600" spc="50" dirty="0" smtClean="0">
                <a:ln w="11430"/>
                <a:solidFill>
                  <a:schemeClr val="accent5"/>
                </a:solidFill>
                <a:effectLst>
                  <a:outerShdw blurRad="76200" dist="50800" dir="5400000" algn="tl" rotWithShape="0">
                    <a:srgbClr val="000000">
                      <a:alpha val="65000"/>
                    </a:srgbClr>
                  </a:outerShdw>
                </a:effectLst>
              </a:rPr>
              <a:t> … H2282 … H6944 … H4744</a:t>
            </a:r>
            <a:endParaRPr lang="en-US" sz="1800" spc="50" dirty="0">
              <a:ln w="11430"/>
              <a:solidFill>
                <a:schemeClr val="accent5"/>
              </a:solidFill>
              <a:effectLst>
                <a:outerShdw blurRad="76200" dist="50800" dir="5400000" algn="tl" rotWithShape="0">
                  <a:srgbClr val="000000">
                    <a:alpha val="65000"/>
                  </a:srgbClr>
                </a:outerShdw>
              </a:effectLst>
            </a:endParaRPr>
          </a:p>
        </p:txBody>
      </p:sp>
      <p:sp>
        <p:nvSpPr>
          <p:cNvPr id="9" name="Content Placeholder 2"/>
          <p:cNvSpPr txBox="1">
            <a:spLocks/>
          </p:cNvSpPr>
          <p:nvPr/>
        </p:nvSpPr>
        <p:spPr>
          <a:xfrm>
            <a:off x="787400" y="3622040"/>
            <a:ext cx="7467600" cy="685800"/>
          </a:xfrm>
          <a:prstGeom prst="rect">
            <a:avLst/>
          </a:prstGeom>
          <a:solidFill>
            <a:schemeClr val="accent5">
              <a:lumMod val="40000"/>
              <a:lumOff val="60000"/>
            </a:schemeClr>
          </a:solidFill>
          <a:ln w="57150">
            <a:solidFill>
              <a:schemeClr val="accent5">
                <a:lumMod val="75000"/>
              </a:schemeClr>
            </a:solidFill>
          </a:ln>
          <a:effectLst>
            <a:glow rad="228600">
              <a:schemeClr val="accent5">
                <a:satMod val="175000"/>
                <a:alpha val="40000"/>
              </a:schemeClr>
            </a:glow>
          </a:effectLst>
          <a:scene3d>
            <a:camera prst="orthographicFront"/>
            <a:lightRig rig="soft" dir="tl">
              <a:rot lat="0" lon="0" rev="0"/>
            </a:lightRig>
          </a:scene3d>
          <a:sp3d>
            <a:bevelT w="114300" prst="artDeco"/>
          </a:sp3d>
        </p:spPr>
        <p:txBody>
          <a:bodyPr>
            <a:noAutofit/>
            <a:sp3d contourW="25400" prstMaterial="matte">
              <a:bevelT w="25400" h="55880" prst="artDeco"/>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200" b="1" spc="50" dirty="0" smtClean="0">
                <a:ln w="11430"/>
                <a:solidFill>
                  <a:srgbClr val="009999"/>
                </a:solidFill>
                <a:effectLst>
                  <a:outerShdw blurRad="76200" dist="50800" dir="5400000" algn="tl" rotWithShape="0">
                    <a:srgbClr val="000000">
                      <a:alpha val="65000"/>
                    </a:srgbClr>
                  </a:outerShdw>
                </a:effectLst>
              </a:rPr>
              <a:t>There is a very good reason for this.</a:t>
            </a:r>
          </a:p>
        </p:txBody>
      </p:sp>
    </p:spTree>
    <p:extLst>
      <p:ext uri="{BB962C8B-B14F-4D97-AF65-F5344CB8AC3E}">
        <p14:creationId xmlns:p14="http://schemas.microsoft.com/office/powerpoint/2010/main" val="3260670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2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2000"/>
                                        <p:tgtEl>
                                          <p:spTgt spid="7">
                                            <p:txEl>
                                              <p:pRg st="2" end="2"/>
                                            </p:txEl>
                                          </p:spTgt>
                                        </p:tgtEl>
                                      </p:cBhvr>
                                    </p:animEffec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wipe(left)">
                                      <p:cBhvr>
                                        <p:cTn id="16" dur="175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ipe(left)">
                                      <p:cBhvr>
                                        <p:cTn id="21" dur="175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accent4">
                    <a:lumMod val="20000"/>
                    <a:lumOff val="80000"/>
                  </a:schemeClr>
                </a:solidFill>
              </a:rPr>
              <a:t>38</a:t>
            </a:fld>
            <a:endParaRPr lang="en-US" dirty="0">
              <a:solidFill>
                <a:schemeClr val="accent4">
                  <a:lumMod val="20000"/>
                  <a:lumOff val="80000"/>
                </a:schemeClr>
              </a:solidFill>
            </a:endParaRPr>
          </a:p>
        </p:txBody>
      </p:sp>
      <p:sp>
        <p:nvSpPr>
          <p:cNvPr id="5" name="Title 1"/>
          <p:cNvSpPr txBox="1">
            <a:spLocks/>
          </p:cNvSpPr>
          <p:nvPr/>
        </p:nvSpPr>
        <p:spPr>
          <a:xfrm>
            <a:off x="5334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a:ln w="11430"/>
                <a:solidFill>
                  <a:schemeClr val="accent5"/>
                </a:solidFill>
                <a:effectLst>
                  <a:outerShdw blurRad="76200" dist="50800" dir="5400000" algn="tl" rotWithShape="0">
                    <a:srgbClr val="000000">
                      <a:alpha val="65000"/>
                    </a:srgbClr>
                  </a:outerShdw>
                </a:effectLst>
              </a:rPr>
              <a:t> Hebrew </a:t>
            </a:r>
            <a:r>
              <a:rPr lang="en-US" sz="4400" spc="50" dirty="0" smtClean="0">
                <a:ln w="11430"/>
                <a:solidFill>
                  <a:schemeClr val="accent5"/>
                </a:solidFill>
                <a:effectLst>
                  <a:outerShdw blurRad="76200" dist="50800" dir="5400000" algn="tl" rotWithShape="0">
                    <a:srgbClr val="000000">
                      <a:alpha val="65000"/>
                    </a:srgbClr>
                  </a:outerShdw>
                </a:effectLst>
              </a:rPr>
              <a:t>Definitions Confirm </a:t>
            </a:r>
            <a:r>
              <a:rPr lang="en-US" sz="4400" spc="50" dirty="0" smtClean="0">
                <a:ln w="11430"/>
                <a:solidFill>
                  <a:srgbClr val="00B050"/>
                </a:solidFill>
                <a:effectLst>
                  <a:outerShdw blurRad="76200" dist="50800" dir="5400000" algn="tl" rotWithShape="0">
                    <a:srgbClr val="000000">
                      <a:alpha val="65000"/>
                    </a:srgbClr>
                  </a:outerShdw>
                </a:effectLst>
              </a:rPr>
              <a:t>Firstfruits</a:t>
            </a:r>
            <a:r>
              <a:rPr lang="en-US" sz="4400" spc="50" dirty="0" smtClean="0">
                <a:ln w="11430"/>
                <a:solidFill>
                  <a:schemeClr val="accent5"/>
                </a:solidFill>
                <a:effectLst>
                  <a:outerShdw blurRad="76200" dist="50800" dir="5400000" algn="tl" rotWithShape="0">
                    <a:srgbClr val="000000">
                      <a:alpha val="65000"/>
                    </a:srgbClr>
                  </a:outerShdw>
                </a:effectLst>
              </a:rPr>
              <a:t> Placement</a:t>
            </a:r>
            <a:endParaRPr lang="en-US" sz="2400" spc="50" dirty="0">
              <a:ln w="11430"/>
              <a:solidFill>
                <a:schemeClr val="accent5"/>
              </a:solidFill>
              <a:effectLst>
                <a:outerShdw blurRad="76200" dist="50800" dir="5400000" algn="tl" rotWithShape="0">
                  <a:srgbClr val="000000">
                    <a:alpha val="65000"/>
                  </a:srgbClr>
                </a:outerShdw>
              </a:effectLst>
            </a:endParaRPr>
          </a:p>
        </p:txBody>
      </p:sp>
      <p:sp>
        <p:nvSpPr>
          <p:cNvPr id="9" name="Content Placeholder 6"/>
          <p:cNvSpPr>
            <a:spLocks noGrp="1"/>
          </p:cNvSpPr>
          <p:nvPr>
            <p:ph sz="quarter" idx="13"/>
          </p:nvPr>
        </p:nvSpPr>
        <p:spPr>
          <a:xfrm>
            <a:off x="673958" y="2057400"/>
            <a:ext cx="7796083" cy="2259171"/>
          </a:xfrm>
          <a:solidFill>
            <a:schemeClr val="accent5">
              <a:lumMod val="20000"/>
              <a:lumOff val="80000"/>
            </a:schemeClr>
          </a:solidFill>
          <a:ln w="57150">
            <a:solidFill>
              <a:schemeClr val="accent5">
                <a:lumMod val="75000"/>
              </a:schemeClr>
            </a:solidFill>
          </a:ln>
          <a:effectLst>
            <a:glow rad="228600">
              <a:schemeClr val="accent5">
                <a:satMod val="175000"/>
                <a:alpha val="40000"/>
              </a:schemeClr>
            </a:glow>
          </a:effectLst>
          <a:scene3d>
            <a:camera prst="orthographicFront"/>
            <a:lightRig rig="threePt" dir="t"/>
          </a:scene3d>
          <a:sp3d>
            <a:bevelT w="114300" prst="artDeco"/>
          </a:sp3d>
        </p:spPr>
        <p:txBody>
          <a:bodyPr>
            <a:noAutofit/>
            <a:sp3d extrusionH="57150">
              <a:bevelT w="38100" h="38100"/>
            </a:sp3d>
          </a:bodyPr>
          <a:lstStyle/>
          <a:p>
            <a:pPr marL="502920" indent="-457200">
              <a:buAutoNum type="arabicPeriod"/>
            </a:pPr>
            <a:r>
              <a:rPr lang="en-US" sz="2400" b="1" dirty="0" smtClean="0">
                <a:solidFill>
                  <a:srgbClr val="00B050"/>
                </a:solidFill>
              </a:rPr>
              <a:t>Firstfruits </a:t>
            </a:r>
            <a:r>
              <a:rPr lang="en-US" sz="2400" b="1" u="sng" dirty="0" smtClean="0">
                <a:solidFill>
                  <a:srgbClr val="00B050"/>
                </a:solidFill>
              </a:rPr>
              <a:t>does NOT follow</a:t>
            </a:r>
            <a:r>
              <a:rPr lang="en-US" sz="2400" b="1" dirty="0" smtClean="0">
                <a:solidFill>
                  <a:srgbClr val="00B050"/>
                </a:solidFill>
              </a:rPr>
              <a:t> the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holy convocation of the 1</a:t>
            </a:r>
            <a:r>
              <a:rPr lang="en-US" sz="2400" b="1" cap="all" baseline="30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Unleavened Bread Sabbath!  </a:t>
            </a:r>
          </a:p>
          <a:p>
            <a:pPr marL="502920" indent="-457200">
              <a:buAutoNum type="arabicPeriod"/>
            </a:pPr>
            <a:r>
              <a:rPr lang="en-US" sz="2400" b="1" dirty="0" smtClean="0"/>
              <a:t>In </a:t>
            </a:r>
            <a:r>
              <a:rPr lang="en-US" sz="2400" b="1" dirty="0" smtClean="0">
                <a:solidFill>
                  <a:schemeClr val="accent5">
                    <a:lumMod val="75000"/>
                  </a:schemeClr>
                </a:solidFill>
              </a:rPr>
              <a:t>Joshua 5:11, </a:t>
            </a:r>
            <a:r>
              <a:rPr lang="en-US" sz="2400" b="1" dirty="0" smtClean="0"/>
              <a:t>Firstfruits follows </a:t>
            </a:r>
            <a:r>
              <a:rPr lang="en-US" sz="2400" b="1" u="sng" dirty="0" smtClean="0"/>
              <a:t>ONLY</a:t>
            </a:r>
            <a:r>
              <a:rPr lang="en-US" sz="2400" b="1" dirty="0" smtClean="0"/>
              <a:t> the </a:t>
            </a:r>
            <a:r>
              <a:rPr lang="en-US" sz="2400" dirty="0"/>
              <a:t>#</a:t>
            </a:r>
            <a:r>
              <a:rPr lang="en-US" sz="2400" b="1" dirty="0" smtClean="0">
                <a:effectLst>
                  <a:outerShdw blurRad="69850" dist="43180" dir="5400000" sx="0" sy="0">
                    <a:srgbClr val="000000">
                      <a:alpha val="65000"/>
                    </a:srgbClr>
                  </a:outerShdw>
                </a:effectLst>
              </a:rPr>
              <a:t>H767</a:t>
            </a:r>
            <a:r>
              <a:rPr lang="en-US" sz="2800" b="1" dirty="0" smtClean="0">
                <a:solidFill>
                  <a:srgbClr val="0070C0"/>
                </a:solidFill>
                <a:effectLst>
                  <a:outerShdw blurRad="69850" dist="43180" dir="5400000" sx="0" sy="0">
                    <a:srgbClr val="000000">
                      <a:alpha val="65000"/>
                    </a:srgbClr>
                  </a:outerShdw>
                </a:effectLst>
              </a:rPr>
              <a:t>6</a:t>
            </a:r>
            <a:r>
              <a:rPr lang="en-US" sz="2800" b="1" dirty="0" smtClean="0">
                <a:solidFill>
                  <a:srgbClr val="FF0000"/>
                </a:solidFill>
                <a:effectLst>
                  <a:outerShdw blurRad="69850" dist="43180" dir="5400000" sx="0" sy="0">
                    <a:srgbClr val="000000">
                      <a:alpha val="65000"/>
                    </a:srgbClr>
                  </a:outerShdw>
                </a:effectLst>
              </a:rPr>
              <a:t> </a:t>
            </a:r>
            <a:r>
              <a:rPr lang="en-US" sz="2400" b="1" dirty="0">
                <a:solidFill>
                  <a:srgbClr val="0070C0"/>
                </a:solidFill>
              </a:rPr>
              <a:t>weekly</a:t>
            </a:r>
            <a:r>
              <a:rPr lang="en-US" sz="2400" dirty="0"/>
              <a:t> </a:t>
            </a:r>
            <a:r>
              <a:rPr lang="en-US" sz="2400" b="1" dirty="0" smtClean="0">
                <a:solidFill>
                  <a:srgbClr val="0070C0"/>
                </a:solidFill>
              </a:rPr>
              <a:t>Sabbath</a:t>
            </a:r>
            <a:r>
              <a:rPr lang="en-US" sz="2400" b="1" dirty="0" smtClean="0"/>
              <a:t> on Abib 15.  </a:t>
            </a:r>
            <a:br>
              <a:rPr lang="en-US" sz="2400" b="1" dirty="0" smtClean="0"/>
            </a:br>
            <a:r>
              <a:rPr lang="en-US" sz="1800" dirty="0" smtClean="0"/>
              <a:t>[Not Hebrew numbers of:  </a:t>
            </a:r>
            <a:r>
              <a:rPr lang="en-US" sz="2400" baseline="30000" dirty="0" smtClean="0">
                <a:solidFill>
                  <a:srgbClr val="7D5B63"/>
                </a:solidFill>
              </a:rPr>
              <a:t>[</a:t>
            </a:r>
            <a:r>
              <a:rPr lang="en-US" sz="2400" baseline="30000" dirty="0" smtClean="0">
                <a:solidFill>
                  <a:srgbClr val="0070C0"/>
                </a:solidFill>
              </a:rPr>
              <a:t>H2282</a:t>
            </a:r>
            <a:r>
              <a:rPr lang="en-US" sz="2400" baseline="30000" dirty="0" smtClean="0">
                <a:solidFill>
                  <a:srgbClr val="7D5B63"/>
                </a:solidFill>
              </a:rPr>
              <a:t>]</a:t>
            </a:r>
            <a:r>
              <a:rPr lang="en-US" sz="2400" b="1" dirty="0" smtClean="0">
                <a:solidFill>
                  <a:srgbClr val="7D5B63"/>
                </a:solidFill>
              </a:rPr>
              <a:t> </a:t>
            </a:r>
            <a:r>
              <a:rPr lang="en-US" sz="2400" baseline="30000" dirty="0" smtClean="0">
                <a:solidFill>
                  <a:srgbClr val="7D5B63"/>
                </a:solidFill>
              </a:rPr>
              <a:t>[</a:t>
            </a:r>
            <a:r>
              <a:rPr lang="en-US" sz="2400" baseline="30000" dirty="0" smtClean="0">
                <a:solidFill>
                  <a:srgbClr val="0070C0"/>
                </a:solidFill>
              </a:rPr>
              <a:t>H6944</a:t>
            </a:r>
            <a:r>
              <a:rPr lang="en-US" sz="2400" baseline="30000" dirty="0" smtClean="0">
                <a:solidFill>
                  <a:srgbClr val="7D5B63"/>
                </a:solidFill>
              </a:rPr>
              <a:t>] </a:t>
            </a:r>
            <a:r>
              <a:rPr lang="en-US" sz="2400" baseline="30000" dirty="0">
                <a:solidFill>
                  <a:srgbClr val="7D5B63"/>
                </a:solidFill>
              </a:rPr>
              <a:t>[</a:t>
            </a:r>
            <a:r>
              <a:rPr lang="en-US" sz="2400" baseline="30000" dirty="0">
                <a:solidFill>
                  <a:srgbClr val="0070C0"/>
                </a:solidFill>
              </a:rPr>
              <a:t>H4744</a:t>
            </a:r>
            <a:r>
              <a:rPr lang="en-US" sz="2400" baseline="30000" dirty="0" smtClean="0">
                <a:solidFill>
                  <a:srgbClr val="7D5B63"/>
                </a:solidFill>
              </a:rPr>
              <a:t>]</a:t>
            </a:r>
            <a:r>
              <a:rPr lang="en-US" sz="1800" dirty="0" smtClean="0"/>
              <a:t>.]</a:t>
            </a:r>
            <a:r>
              <a:rPr lang="en-US" sz="2400" dirty="0" smtClean="0"/>
              <a:t> </a:t>
            </a:r>
            <a:endParaRPr lang="en-US" sz="2400" dirty="0"/>
          </a:p>
        </p:txBody>
      </p:sp>
      <p:pic>
        <p:nvPicPr>
          <p:cNvPr id="11" name="Picture 2" descr="C:\Users\Rae\Desktop\do boy mag g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 y="0"/>
            <a:ext cx="1948349" cy="212721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1185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39</a:t>
            </a:fld>
            <a:endParaRPr lang="en-US"/>
          </a:p>
        </p:txBody>
      </p:sp>
      <p:sp>
        <p:nvSpPr>
          <p:cNvPr id="5" name="Title 1"/>
          <p:cNvSpPr txBox="1">
            <a:spLocks/>
          </p:cNvSpPr>
          <p:nvPr/>
        </p:nvSpPr>
        <p:spPr>
          <a:xfrm>
            <a:off x="0" y="0"/>
            <a:ext cx="9179560" cy="6858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spc="50" dirty="0" smtClean="0">
                <a:ln w="11430"/>
                <a:solidFill>
                  <a:srgbClr val="8C4C64"/>
                </a:solidFill>
                <a:effectLst>
                  <a:outerShdw blurRad="76200" dist="50800" dir="5400000" algn="tl" rotWithShape="0">
                    <a:srgbClr val="000000">
                      <a:alpha val="65000"/>
                    </a:srgbClr>
                  </a:outerShdw>
                </a:effectLst>
              </a:rPr>
              <a:t>#5:  Joshua Confirms we must pay attention to which </a:t>
            </a:r>
            <a:br>
              <a:rPr lang="en-US" sz="4000" spc="50" dirty="0" smtClean="0">
                <a:ln w="11430"/>
                <a:solidFill>
                  <a:srgbClr val="8C4C64"/>
                </a:solidFill>
                <a:effectLst>
                  <a:outerShdw blurRad="76200" dist="50800" dir="5400000" algn="tl" rotWithShape="0">
                    <a:srgbClr val="000000">
                      <a:alpha val="65000"/>
                    </a:srgbClr>
                  </a:outerShdw>
                </a:effectLst>
              </a:rPr>
            </a:br>
            <a:r>
              <a:rPr lang="en-US" sz="4000" spc="50" dirty="0" smtClean="0">
                <a:ln w="11430"/>
                <a:solidFill>
                  <a:srgbClr val="8C4C64"/>
                </a:solidFill>
                <a:effectLst>
                  <a:outerShdw blurRad="76200" dist="50800" dir="5400000" algn="tl" rotWithShape="0">
                    <a:srgbClr val="000000">
                      <a:alpha val="65000"/>
                    </a:srgbClr>
                  </a:outerShdw>
                </a:effectLst>
              </a:rPr>
              <a:t>Sabbath days are understood as:</a:t>
            </a:r>
          </a:p>
          <a:p>
            <a:pPr marL="571500" indent="-571500">
              <a:buFont typeface="Arial" pitchFamily="34" charset="0"/>
              <a:buChar char="•"/>
            </a:pPr>
            <a:r>
              <a:rPr lang="en-US" sz="4000" spc="50" dirty="0" smtClean="0">
                <a:ln w="11430"/>
                <a:solidFill>
                  <a:srgbClr val="8C4C64"/>
                </a:solidFill>
                <a:effectLst>
                  <a:outerShdw blurRad="76200" dist="50800" dir="5400000" algn="tl" rotWithShape="0">
                    <a:srgbClr val="000000">
                      <a:alpha val="65000"/>
                    </a:srgbClr>
                  </a:outerShdw>
                </a:effectLst>
              </a:rPr>
              <a:t>H767</a:t>
            </a:r>
            <a:r>
              <a:rPr lang="en-US" sz="4000" spc="50" dirty="0" smtClean="0">
                <a:ln w="11430"/>
                <a:solidFill>
                  <a:srgbClr val="00B0F0"/>
                </a:solidFill>
                <a:effectLst>
                  <a:outerShdw blurRad="76200" dist="50800" dir="5400000" algn="tl" rotWithShape="0">
                    <a:srgbClr val="000000">
                      <a:alpha val="65000"/>
                    </a:srgbClr>
                  </a:outerShdw>
                </a:effectLst>
              </a:rPr>
              <a:t>6</a:t>
            </a:r>
            <a:r>
              <a:rPr lang="en-US" sz="4000" spc="50" dirty="0" smtClean="0">
                <a:ln w="11430"/>
                <a:solidFill>
                  <a:srgbClr val="8C4C64"/>
                </a:solidFill>
                <a:effectLst>
                  <a:outerShdw blurRad="76200" dist="50800" dir="5400000" algn="tl" rotWithShape="0">
                    <a:srgbClr val="000000">
                      <a:alpha val="65000"/>
                    </a:srgbClr>
                  </a:outerShdw>
                </a:effectLst>
              </a:rPr>
              <a:t> - </a:t>
            </a:r>
            <a:r>
              <a:rPr lang="en-US" sz="4000" spc="50" dirty="0" err="1" smtClean="0">
                <a:ln w="11430"/>
                <a:solidFill>
                  <a:srgbClr val="8C4C64"/>
                </a:solidFill>
                <a:effectLst>
                  <a:outerShdw blurRad="76200" dist="50800" dir="5400000" algn="tl" rotWithShape="0">
                    <a:srgbClr val="000000">
                      <a:alpha val="65000"/>
                    </a:srgbClr>
                  </a:outerShdw>
                </a:effectLst>
              </a:rPr>
              <a:t>Shabbaths</a:t>
            </a:r>
            <a:endParaRPr lang="en-US" sz="4000" spc="50" dirty="0" smtClean="0">
              <a:ln w="11430"/>
              <a:solidFill>
                <a:srgbClr val="8C4C64"/>
              </a:solidFill>
              <a:effectLst>
                <a:outerShdw blurRad="76200" dist="50800" dir="5400000" algn="tl" rotWithShape="0">
                  <a:srgbClr val="000000">
                    <a:alpha val="65000"/>
                  </a:srgbClr>
                </a:outerShdw>
              </a:effectLst>
            </a:endParaRPr>
          </a:p>
          <a:p>
            <a:pPr marL="571500" indent="-571500">
              <a:buFont typeface="Arial" pitchFamily="34" charset="0"/>
              <a:buChar char="•"/>
            </a:pPr>
            <a:r>
              <a:rPr lang="en-US" sz="4000" spc="50" dirty="0" smtClean="0">
                <a:ln w="11430"/>
                <a:solidFill>
                  <a:srgbClr val="8C4C64"/>
                </a:solidFill>
                <a:effectLst>
                  <a:outerShdw blurRad="76200" dist="50800" dir="5400000" algn="tl" rotWithShape="0">
                    <a:srgbClr val="000000">
                      <a:alpha val="65000"/>
                    </a:srgbClr>
                  </a:outerShdw>
                </a:effectLst>
              </a:rPr>
              <a:t>H767</a:t>
            </a:r>
            <a:r>
              <a:rPr lang="en-US" sz="4000" spc="50" dirty="0" smtClean="0">
                <a:ln w="11430"/>
                <a:solidFill>
                  <a:srgbClr val="C00000"/>
                </a:solidFill>
                <a:effectLst>
                  <a:outerShdw blurRad="76200" dist="50800" dir="5400000" algn="tl" rotWithShape="0">
                    <a:srgbClr val="000000">
                      <a:alpha val="65000"/>
                    </a:srgbClr>
                  </a:outerShdw>
                </a:effectLst>
              </a:rPr>
              <a:t>7</a:t>
            </a:r>
            <a:r>
              <a:rPr lang="en-US" sz="4000" spc="50" dirty="0" smtClean="0">
                <a:ln w="11430"/>
                <a:solidFill>
                  <a:srgbClr val="8C4C64"/>
                </a:solidFill>
                <a:effectLst>
                  <a:outerShdw blurRad="76200" dist="50800" dir="5400000" algn="tl" rotWithShape="0">
                    <a:srgbClr val="000000">
                      <a:alpha val="65000"/>
                    </a:srgbClr>
                  </a:outerShdw>
                </a:effectLst>
              </a:rPr>
              <a:t> – </a:t>
            </a:r>
            <a:r>
              <a:rPr lang="en-US" sz="4000" spc="50" dirty="0" err="1" smtClean="0">
                <a:ln w="11430"/>
                <a:solidFill>
                  <a:srgbClr val="8C4C64"/>
                </a:solidFill>
                <a:effectLst>
                  <a:outerShdw blurRad="76200" dist="50800" dir="5400000" algn="tl" rotWithShape="0">
                    <a:srgbClr val="000000">
                      <a:alpha val="65000"/>
                    </a:srgbClr>
                  </a:outerShdw>
                </a:effectLst>
              </a:rPr>
              <a:t>Shabbathown</a:t>
            </a:r>
            <a:endParaRPr lang="en-US" sz="4000" spc="50" dirty="0" smtClean="0">
              <a:ln w="11430"/>
              <a:solidFill>
                <a:srgbClr val="8C4C64"/>
              </a:solidFill>
              <a:effectLst>
                <a:outerShdw blurRad="76200" dist="50800" dir="5400000" algn="tl" rotWithShape="0">
                  <a:srgbClr val="000000">
                    <a:alpha val="65000"/>
                  </a:srgbClr>
                </a:outerShdw>
              </a:effectLst>
            </a:endParaRPr>
          </a:p>
          <a:p>
            <a:pPr marL="571500" indent="-571500">
              <a:buFont typeface="Wingdings" pitchFamily="2" charset="2"/>
              <a:buChar char="ü"/>
            </a:pPr>
            <a:r>
              <a:rPr lang="en-US" sz="4000" spc="50" dirty="0">
                <a:ln w="11430"/>
                <a:solidFill>
                  <a:srgbClr val="00B050"/>
                </a:solidFill>
                <a:effectLst>
                  <a:outerShdw blurRad="76200" dist="50800" dir="5400000" algn="tl" rotWithShape="0">
                    <a:srgbClr val="000000">
                      <a:alpha val="65000"/>
                    </a:srgbClr>
                  </a:outerShdw>
                </a:effectLst>
              </a:rPr>
              <a:t>Firstfruits</a:t>
            </a:r>
            <a:r>
              <a:rPr lang="en-US" sz="4000" spc="50" dirty="0">
                <a:ln w="11430"/>
                <a:solidFill>
                  <a:srgbClr val="8C4C64"/>
                </a:solidFill>
                <a:effectLst>
                  <a:outerShdw blurRad="76200" dist="50800" dir="5400000" algn="tl" rotWithShape="0">
                    <a:srgbClr val="000000">
                      <a:alpha val="65000"/>
                    </a:srgbClr>
                  </a:outerShdw>
                </a:effectLst>
              </a:rPr>
              <a:t> </a:t>
            </a:r>
            <a:r>
              <a:rPr lang="en-US" sz="4000" spc="50" dirty="0" smtClean="0">
                <a:ln w="11430"/>
                <a:solidFill>
                  <a:srgbClr val="8C4C64"/>
                </a:solidFill>
                <a:effectLst>
                  <a:outerShdw blurRad="76200" dist="50800" dir="5400000" algn="tl" rotWithShape="0">
                    <a:srgbClr val="000000">
                      <a:alpha val="65000"/>
                    </a:srgbClr>
                  </a:outerShdw>
                </a:effectLst>
              </a:rPr>
              <a:t>follows </a:t>
            </a:r>
            <a:r>
              <a:rPr lang="en-US" sz="4000" u="sng" spc="50" dirty="0" smtClean="0">
                <a:ln w="11430"/>
                <a:solidFill>
                  <a:srgbClr val="8C4C64"/>
                </a:solidFill>
                <a:effectLst>
                  <a:outerShdw blurRad="76200" dist="50800" dir="5400000" algn="tl" rotWithShape="0">
                    <a:srgbClr val="000000">
                      <a:alpha val="65000"/>
                    </a:srgbClr>
                  </a:outerShdw>
                </a:effectLst>
              </a:rPr>
              <a:t>only</a:t>
            </a:r>
            <a:r>
              <a:rPr lang="en-US" sz="4000" spc="50" dirty="0" smtClean="0">
                <a:ln w="11430"/>
                <a:solidFill>
                  <a:srgbClr val="8C4C64"/>
                </a:solidFill>
                <a:effectLst>
                  <a:outerShdw blurRad="76200" dist="50800" dir="5400000" algn="tl" rotWithShape="0">
                    <a:srgbClr val="000000">
                      <a:alpha val="65000"/>
                    </a:srgbClr>
                  </a:outerShdw>
                </a:effectLst>
              </a:rPr>
              <a:t> the H767</a:t>
            </a:r>
            <a:r>
              <a:rPr lang="en-US" sz="4000" spc="50" dirty="0" smtClean="0">
                <a:ln w="11430"/>
                <a:solidFill>
                  <a:srgbClr val="00B0F0"/>
                </a:solidFill>
                <a:effectLst>
                  <a:outerShdw blurRad="76200" dist="50800" dir="5400000" algn="tl" rotWithShape="0">
                    <a:srgbClr val="000000">
                      <a:alpha val="65000"/>
                    </a:srgbClr>
                  </a:outerShdw>
                </a:effectLst>
              </a:rPr>
              <a:t>6</a:t>
            </a:r>
            <a:r>
              <a:rPr lang="en-US" sz="4000" spc="50" dirty="0">
                <a:ln w="11430"/>
                <a:solidFill>
                  <a:srgbClr val="8C4C64"/>
                </a:solidFill>
                <a:effectLst>
                  <a:outerShdw blurRad="76200" dist="50800" dir="5400000" algn="tl" rotWithShape="0">
                    <a:srgbClr val="000000">
                      <a:alpha val="65000"/>
                    </a:srgbClr>
                  </a:outerShdw>
                </a:effectLst>
              </a:rPr>
              <a:t>!</a:t>
            </a:r>
          </a:p>
          <a:p>
            <a:r>
              <a:rPr lang="en-US" sz="4000" spc="50" dirty="0" smtClean="0">
                <a:ln w="11430"/>
                <a:solidFill>
                  <a:srgbClr val="C00000"/>
                </a:solidFill>
                <a:effectLst>
                  <a:outerShdw blurRad="76200" dist="50800" dir="5400000" algn="tl" rotWithShape="0">
                    <a:srgbClr val="000000">
                      <a:alpha val="65000"/>
                    </a:srgbClr>
                  </a:outerShdw>
                </a:effectLst>
              </a:rPr>
              <a:t>#5a:  </a:t>
            </a:r>
            <a:r>
              <a:rPr lang="en-US" sz="4000" spc="50" dirty="0" smtClean="0">
                <a:ln w="11430"/>
                <a:solidFill>
                  <a:srgbClr val="00B050"/>
                </a:solidFill>
                <a:effectLst>
                  <a:outerShdw blurRad="76200" dist="50800" dir="5400000" algn="tl" rotWithShape="0">
                    <a:srgbClr val="000000">
                      <a:alpha val="65000"/>
                    </a:srgbClr>
                  </a:outerShdw>
                </a:effectLst>
              </a:rPr>
              <a:t>Firstfruits</a:t>
            </a:r>
            <a:r>
              <a:rPr lang="en-US" sz="4000" spc="50" dirty="0" smtClean="0">
                <a:ln w="11430"/>
                <a:solidFill>
                  <a:srgbClr val="C00000"/>
                </a:solidFill>
                <a:effectLst>
                  <a:outerShdw blurRad="76200" dist="50800" dir="5400000" algn="tl" rotWithShape="0">
                    <a:srgbClr val="000000">
                      <a:alpha val="65000"/>
                    </a:srgbClr>
                  </a:outerShdw>
                </a:effectLst>
              </a:rPr>
              <a:t> never </a:t>
            </a:r>
            <a:r>
              <a:rPr lang="en-US" sz="4000" u="sng" spc="50" dirty="0" smtClean="0">
                <a:ln w="11430"/>
                <a:solidFill>
                  <a:srgbClr val="C00000"/>
                </a:solidFill>
                <a:effectLst>
                  <a:outerShdw blurRad="76200" dist="50800" dir="5400000" algn="tl" rotWithShape="0">
                    <a:srgbClr val="000000">
                      <a:alpha val="65000"/>
                    </a:srgbClr>
                  </a:outerShdw>
                </a:effectLst>
              </a:rPr>
              <a:t>follows</a:t>
            </a:r>
            <a:r>
              <a:rPr lang="en-US" sz="4000" spc="50" dirty="0" smtClean="0">
                <a:ln w="11430"/>
                <a:solidFill>
                  <a:srgbClr val="C00000"/>
                </a:solidFill>
                <a:effectLst>
                  <a:outerShdw blurRad="76200" dist="50800" dir="5400000" algn="tl" rotWithShape="0">
                    <a:srgbClr val="000000">
                      <a:alpha val="65000"/>
                    </a:srgbClr>
                  </a:outerShdw>
                </a:effectLst>
              </a:rPr>
              <a:t> </a:t>
            </a:r>
            <a:br>
              <a:rPr lang="en-US" sz="4000" spc="50" dirty="0" smtClean="0">
                <a:ln w="11430"/>
                <a:solidFill>
                  <a:srgbClr val="C00000"/>
                </a:solidFill>
                <a:effectLst>
                  <a:outerShdw blurRad="76200" dist="50800" dir="5400000" algn="tl" rotWithShape="0">
                    <a:srgbClr val="000000">
                      <a:alpha val="65000"/>
                    </a:srgbClr>
                  </a:outerShdw>
                </a:effectLst>
              </a:rPr>
            </a:br>
            <a:r>
              <a:rPr lang="en-US" sz="4000" spc="50" dirty="0" smtClean="0">
                <a:ln w="11430"/>
                <a:solidFill>
                  <a:srgbClr val="C00000"/>
                </a:solidFill>
                <a:effectLst>
                  <a:outerShdw blurRad="76200" dist="50800" dir="5400000" algn="tl" rotWithShape="0">
                    <a:srgbClr val="000000">
                      <a:alpha val="65000"/>
                    </a:srgbClr>
                  </a:outerShdw>
                </a:effectLst>
              </a:rPr>
              <a:t>“days” linked </a:t>
            </a:r>
            <a:r>
              <a:rPr lang="en-US" sz="4000" spc="50" dirty="0" smtClean="0">
                <a:ln w="11430"/>
                <a:solidFill>
                  <a:srgbClr val="8C4C64"/>
                </a:solidFill>
                <a:effectLst>
                  <a:outerShdw blurRad="76200" dist="50800" dir="5400000" algn="tl" rotWithShape="0">
                    <a:srgbClr val="000000">
                      <a:alpha val="65000"/>
                    </a:srgbClr>
                  </a:outerShdw>
                </a:effectLst>
              </a:rPr>
              <a:t>to :</a:t>
            </a:r>
          </a:p>
          <a:p>
            <a:pPr marL="571500" indent="-571500">
              <a:buFont typeface="Arial" pitchFamily="34" charset="0"/>
              <a:buChar char="•"/>
            </a:pPr>
            <a:r>
              <a:rPr lang="en-US" sz="4000" spc="50" dirty="0" smtClean="0">
                <a:ln w="11430"/>
                <a:solidFill>
                  <a:srgbClr val="8C4C64"/>
                </a:solidFill>
                <a:effectLst>
                  <a:outerShdw blurRad="76200" dist="50800" dir="5400000" algn="tl" rotWithShape="0">
                    <a:srgbClr val="000000">
                      <a:alpha val="65000"/>
                    </a:srgbClr>
                  </a:outerShdw>
                </a:effectLst>
              </a:rPr>
              <a:t>H2282 - </a:t>
            </a:r>
            <a:r>
              <a:rPr lang="en-US" sz="4000" spc="50" dirty="0" err="1" smtClean="0">
                <a:ln w="11430"/>
                <a:solidFill>
                  <a:srgbClr val="8C4C64"/>
                </a:solidFill>
                <a:effectLst>
                  <a:outerShdw blurRad="76200" dist="50800" dir="5400000" algn="tl" rotWithShape="0">
                    <a:srgbClr val="000000">
                      <a:alpha val="65000"/>
                    </a:srgbClr>
                  </a:outerShdw>
                </a:effectLst>
              </a:rPr>
              <a:t>Chag</a:t>
            </a:r>
            <a:endParaRPr lang="en-US" sz="4000" spc="50" dirty="0" smtClean="0">
              <a:ln w="11430"/>
              <a:solidFill>
                <a:srgbClr val="8C4C64"/>
              </a:solidFill>
              <a:effectLst>
                <a:outerShdw blurRad="76200" dist="50800" dir="5400000" algn="tl" rotWithShape="0">
                  <a:srgbClr val="000000">
                    <a:alpha val="65000"/>
                  </a:srgbClr>
                </a:outerShdw>
              </a:effectLst>
            </a:endParaRPr>
          </a:p>
          <a:p>
            <a:pPr marL="571500" indent="-571500">
              <a:buFont typeface="Arial" pitchFamily="34" charset="0"/>
              <a:buChar char="•"/>
            </a:pPr>
            <a:r>
              <a:rPr lang="en-US" sz="4000" spc="50" dirty="0" smtClean="0">
                <a:ln w="11430"/>
                <a:solidFill>
                  <a:srgbClr val="8C4C64"/>
                </a:solidFill>
                <a:effectLst>
                  <a:outerShdw blurRad="76200" dist="50800" dir="5400000" algn="tl" rotWithShape="0">
                    <a:srgbClr val="000000">
                      <a:alpha val="65000"/>
                    </a:srgbClr>
                  </a:outerShdw>
                </a:effectLst>
              </a:rPr>
              <a:t>H6944 - Holy </a:t>
            </a:r>
            <a:r>
              <a:rPr lang="en-US" sz="3200" spc="50" dirty="0" smtClean="0">
                <a:ln w="11430"/>
                <a:solidFill>
                  <a:srgbClr val="8C4C64"/>
                </a:solidFill>
                <a:effectLst>
                  <a:outerShdw blurRad="76200" dist="50800" dir="5400000" algn="tl" rotWithShape="0">
                    <a:srgbClr val="000000">
                      <a:alpha val="65000"/>
                    </a:srgbClr>
                  </a:outerShdw>
                </a:effectLst>
              </a:rPr>
              <a:t>[Qodesh]  </a:t>
            </a:r>
            <a:endParaRPr lang="en-US" sz="4000" spc="50" dirty="0" smtClean="0">
              <a:ln w="11430"/>
              <a:solidFill>
                <a:srgbClr val="8C4C64"/>
              </a:solidFill>
              <a:effectLst>
                <a:outerShdw blurRad="76200" dist="50800" dir="5400000" algn="tl" rotWithShape="0">
                  <a:srgbClr val="000000">
                    <a:alpha val="65000"/>
                  </a:srgbClr>
                </a:outerShdw>
              </a:effectLst>
            </a:endParaRPr>
          </a:p>
          <a:p>
            <a:pPr marL="571500" indent="-571500">
              <a:buFont typeface="Arial" pitchFamily="34" charset="0"/>
              <a:buChar char="•"/>
            </a:pPr>
            <a:r>
              <a:rPr lang="en-US" sz="4000" spc="50" dirty="0" smtClean="0">
                <a:ln w="11430"/>
                <a:solidFill>
                  <a:srgbClr val="8C4C64"/>
                </a:solidFill>
                <a:effectLst>
                  <a:outerShdw blurRad="76200" dist="50800" dir="5400000" algn="tl" rotWithShape="0">
                    <a:srgbClr val="000000">
                      <a:alpha val="65000"/>
                    </a:srgbClr>
                  </a:outerShdw>
                </a:effectLst>
              </a:rPr>
              <a:t>H4744 - Convocation</a:t>
            </a:r>
            <a:br>
              <a:rPr lang="en-US" sz="4000" spc="50" dirty="0" smtClean="0">
                <a:ln w="11430"/>
                <a:solidFill>
                  <a:srgbClr val="8C4C64"/>
                </a:solidFill>
                <a:effectLst>
                  <a:outerShdw blurRad="76200" dist="50800" dir="5400000" algn="tl" rotWithShape="0">
                    <a:srgbClr val="000000">
                      <a:alpha val="65000"/>
                    </a:srgbClr>
                  </a:outerShdw>
                </a:effectLst>
              </a:rPr>
            </a:br>
            <a:endParaRPr lang="en-US" sz="4000" spc="50" dirty="0" smtClean="0">
              <a:ln w="11430"/>
              <a:solidFill>
                <a:srgbClr val="8C4C64"/>
              </a:solidFill>
              <a:effectLst>
                <a:outerShdw blurRad="76200" dist="50800" dir="5400000" algn="tl" rotWithShape="0">
                  <a:srgbClr val="000000">
                    <a:alpha val="65000"/>
                  </a:srgbClr>
                </a:outerShdw>
              </a:effectLst>
            </a:endParaRPr>
          </a:p>
          <a:p>
            <a:pPr marL="571500" indent="-571500">
              <a:buFont typeface="Arial" pitchFamily="34" charset="0"/>
              <a:buChar char="•"/>
            </a:pPr>
            <a:endParaRPr lang="en-US" sz="2400" spc="50" dirty="0">
              <a:ln w="11430"/>
              <a:solidFill>
                <a:srgbClr val="8C4C64"/>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5103389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anim calcmode="lin" valueType="num">
                                      <p:cBhvr>
                                        <p:cTn id="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1000"/>
                                        <p:tgtEl>
                                          <p:spTgt spid="5">
                                            <p:txEl>
                                              <p:pRg st="5" end="5"/>
                                            </p:txEl>
                                          </p:spTgt>
                                        </p:tgtEl>
                                      </p:cBhvr>
                                    </p:animEffect>
                                    <p:anim calcmode="lin" valueType="num">
                                      <p:cBhvr>
                                        <p:cTn id="1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1000"/>
                                        <p:tgtEl>
                                          <p:spTgt spid="5">
                                            <p:txEl>
                                              <p:pRg st="6" end="6"/>
                                            </p:txEl>
                                          </p:spTgt>
                                        </p:tgtEl>
                                      </p:cBhvr>
                                    </p:animEffect>
                                    <p:anim calcmode="lin" valueType="num">
                                      <p:cBhvr>
                                        <p:cTn id="1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1000"/>
                                        <p:tgtEl>
                                          <p:spTgt spid="5">
                                            <p:txEl>
                                              <p:pRg st="7" end="7"/>
                                            </p:txEl>
                                          </p:spTgt>
                                        </p:tgtEl>
                                      </p:cBhvr>
                                    </p:animEffect>
                                    <p:anim calcmode="lin" valueType="num">
                                      <p:cBhvr>
                                        <p:cTn id="2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1143000"/>
            <a:ext cx="8382000" cy="5257800"/>
          </a:xfrm>
        </p:spPr>
        <p:txBody>
          <a:bodyPr>
            <a:normAutofit/>
            <a:scene3d>
              <a:camera prst="orthographicFront"/>
              <a:lightRig rig="threePt" dir="t"/>
            </a:scene3d>
            <a:sp3d extrusionH="57150">
              <a:bevelT w="38100" h="38100"/>
            </a:sp3d>
          </a:bodyPr>
          <a:lstStyle/>
          <a:p>
            <a:pPr marL="45720" indent="0">
              <a:buNone/>
            </a:pPr>
            <a:r>
              <a:rPr lang="en-US" b="1" dirty="0" smtClean="0"/>
              <a:t>However …even though: </a:t>
            </a:r>
          </a:p>
          <a:p>
            <a:pPr marL="502920" indent="-457200">
              <a:buFont typeface="+mj-lt"/>
              <a:buAutoNum type="arabicPeriod"/>
            </a:pPr>
            <a:r>
              <a:rPr lang="en-US" b="1" dirty="0">
                <a:solidFill>
                  <a:srgbClr val="0070C0"/>
                </a:solidFill>
              </a:rPr>
              <a:t>T</a:t>
            </a:r>
            <a:r>
              <a:rPr lang="en-US" b="1" dirty="0" smtClean="0">
                <a:solidFill>
                  <a:srgbClr val="0070C0"/>
                </a:solidFill>
              </a:rPr>
              <a:t>he weekly Sabbath has been restored to commence at dawn rather than sunset, midnight, sunrise etc. … </a:t>
            </a:r>
          </a:p>
          <a:p>
            <a:pPr marL="502920" indent="-457200">
              <a:buFont typeface="+mj-lt"/>
              <a:buAutoNum type="arabicPeriod"/>
            </a:pPr>
            <a:r>
              <a:rPr lang="en-US" b="1" dirty="0">
                <a:solidFill>
                  <a:srgbClr val="00B050"/>
                </a:solidFill>
              </a:rPr>
              <a:t>T</a:t>
            </a:r>
            <a:r>
              <a:rPr lang="en-US" b="1" dirty="0" smtClean="0">
                <a:solidFill>
                  <a:srgbClr val="00B050"/>
                </a:solidFill>
              </a:rPr>
              <a:t>he commencements of the new months has been restored by just counting to 30 instead of searching for the lunar crescent or the conjunction, etc. … </a:t>
            </a:r>
          </a:p>
          <a:p>
            <a:pPr marL="502920" indent="-457200">
              <a:buFont typeface="+mj-lt"/>
              <a:buAutoNum type="arabicPeriod"/>
            </a:pPr>
            <a:r>
              <a:rPr lang="en-US" b="1" dirty="0">
                <a:solidFill>
                  <a:srgbClr val="7030A0"/>
                </a:solidFill>
              </a:rPr>
              <a:t>T</a:t>
            </a:r>
            <a:r>
              <a:rPr lang="en-US" b="1" dirty="0" smtClean="0">
                <a:solidFill>
                  <a:srgbClr val="7030A0"/>
                </a:solidFill>
              </a:rPr>
              <a:t>he commencement of the new year has been restored by waiting for the spring equinox to end the old year and then begin the new year “the day after the shadow sign” </a:t>
            </a:r>
            <a:r>
              <a:rPr lang="en-US" sz="1800" dirty="0" smtClean="0">
                <a:solidFill>
                  <a:srgbClr val="7030A0"/>
                </a:solidFill>
              </a:rPr>
              <a:t>(</a:t>
            </a:r>
            <a:r>
              <a:rPr lang="en-US" sz="1800" u="sng" dirty="0" smtClean="0">
                <a:solidFill>
                  <a:srgbClr val="7030A0"/>
                </a:solidFill>
              </a:rPr>
              <a:t>instead of</a:t>
            </a:r>
            <a:r>
              <a:rPr lang="en-US" sz="1800" dirty="0" smtClean="0">
                <a:solidFill>
                  <a:srgbClr val="7030A0"/>
                </a:solidFill>
              </a:rPr>
              <a:t> waiting for the confirmation of the moon phase, or the barley ripeness, etc.) …</a:t>
            </a:r>
            <a:endParaRPr lang="en-US" dirty="0" smtClean="0">
              <a:solidFill>
                <a:srgbClr val="7030A0"/>
              </a:solidFill>
            </a:endParaRPr>
          </a:p>
        </p:txBody>
      </p:sp>
      <p:sp>
        <p:nvSpPr>
          <p:cNvPr id="4" name="Rectangle 3"/>
          <p:cNvSpPr/>
          <p:nvPr/>
        </p:nvSpPr>
        <p:spPr>
          <a:xfrm>
            <a:off x="-178645" y="40640"/>
            <a:ext cx="9490286" cy="830997"/>
          </a:xfrm>
          <a:prstGeom prst="rect">
            <a:avLst/>
          </a:prstGeom>
          <a:solidFill>
            <a:schemeClr val="bg2">
              <a:lumMod val="25000"/>
            </a:schemeClr>
          </a:solidFill>
          <a:effectLst>
            <a:glow rad="101600">
              <a:schemeClr val="accent2">
                <a:satMod val="175000"/>
                <a:alpha val="40000"/>
              </a:schemeClr>
            </a:glow>
          </a:effectLst>
          <a:scene3d>
            <a:camera prst="orthographicFront"/>
            <a:lightRig rig="flat" dir="t">
              <a:rot lat="0" lon="0" rev="18900000"/>
            </a:lightRig>
          </a:scene3d>
          <a:sp3d>
            <a:bevelT w="114300" prst="artDeco"/>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Restoration of </a:t>
            </a:r>
            <a:r>
              <a:rPr lang="en-US" sz="4800" b="1" cap="none" spc="0" dirty="0" smtClean="0">
                <a:ln/>
                <a:solidFill>
                  <a:srgbClr val="00B0F0"/>
                </a:solidFill>
                <a:effectLst/>
              </a:rPr>
              <a:t>Yahuah’s</a:t>
            </a:r>
            <a:r>
              <a:rPr lang="en-US" sz="4800" b="1" cap="none" spc="0" dirty="0" smtClean="0">
                <a:ln/>
                <a:solidFill>
                  <a:schemeClr val="accent3"/>
                </a:solidFill>
                <a:effectLst/>
              </a:rPr>
              <a:t> Firstfruits</a:t>
            </a:r>
            <a:endParaRPr lang="en-US" sz="4800" b="1" cap="none" spc="0" dirty="0">
              <a:ln/>
              <a:solidFill>
                <a:schemeClr val="accent3"/>
              </a:solidFill>
              <a:effectLst/>
            </a:endParaRPr>
          </a:p>
        </p:txBody>
      </p:sp>
      <p:sp>
        <p:nvSpPr>
          <p:cNvPr id="2" name="Slide Number Placeholder 1"/>
          <p:cNvSpPr>
            <a:spLocks noGrp="1"/>
          </p:cNvSpPr>
          <p:nvPr>
            <p:ph type="sldNum" sz="quarter" idx="12"/>
          </p:nvPr>
        </p:nvSpPr>
        <p:spPr/>
        <p:txBody>
          <a:bodyPr/>
          <a:lstStyle/>
          <a:p>
            <a:fld id="{5C014052-953B-4273-8F47-BF25327D5B24}" type="slidenum">
              <a:rPr lang="en-US" smtClean="0"/>
              <a:t>4</a:t>
            </a:fld>
            <a:endParaRPr lang="en-US" dirty="0"/>
          </a:p>
        </p:txBody>
      </p:sp>
      <p:sp>
        <p:nvSpPr>
          <p:cNvPr id="5" name="Rectangle 4"/>
          <p:cNvSpPr/>
          <p:nvPr/>
        </p:nvSpPr>
        <p:spPr>
          <a:xfrm>
            <a:off x="381000" y="5334000"/>
            <a:ext cx="8382000" cy="1200329"/>
          </a:xfrm>
          <a:prstGeom prst="rect">
            <a:avLst/>
          </a:prstGeom>
          <a:solidFill>
            <a:srgbClr val="8C4C64"/>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45720" indent="0" algn="ctr">
              <a:buNone/>
            </a:pPr>
            <a:r>
              <a:rPr lang="en-US" sz="2400" b="1" dirty="0">
                <a:ln/>
                <a:solidFill>
                  <a:schemeClr val="accent3"/>
                </a:solidFill>
              </a:rPr>
              <a:t>There can still be confusion over the placement of Firstfruits, which ultimately affects the </a:t>
            </a:r>
            <a:r>
              <a:rPr lang="en-US" sz="2400" b="1" dirty="0" smtClean="0">
                <a:ln/>
                <a:solidFill>
                  <a:schemeClr val="accent3"/>
                </a:solidFill>
              </a:rPr>
              <a:t/>
            </a:r>
            <a:br>
              <a:rPr lang="en-US" sz="2400" b="1" dirty="0" smtClean="0">
                <a:ln/>
                <a:solidFill>
                  <a:schemeClr val="accent3"/>
                </a:solidFill>
              </a:rPr>
            </a:br>
            <a:r>
              <a:rPr lang="en-US" sz="2400" b="1" dirty="0" smtClean="0">
                <a:ln/>
                <a:solidFill>
                  <a:schemeClr val="accent3"/>
                </a:solidFill>
              </a:rPr>
              <a:t>placement </a:t>
            </a:r>
            <a:r>
              <a:rPr lang="en-US" sz="2400" b="1" dirty="0">
                <a:ln/>
                <a:solidFill>
                  <a:schemeClr val="accent3"/>
                </a:solidFill>
              </a:rPr>
              <a:t>of Pentecost 50 days later.</a:t>
            </a:r>
          </a:p>
        </p:txBody>
      </p:sp>
    </p:spTree>
    <p:extLst>
      <p:ext uri="{BB962C8B-B14F-4D97-AF65-F5344CB8AC3E}">
        <p14:creationId xmlns:p14="http://schemas.microsoft.com/office/powerpoint/2010/main" val="641405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175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up)">
                                      <p:cBhvr>
                                        <p:cTn id="12" dur="175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accent4">
                    <a:lumMod val="20000"/>
                    <a:lumOff val="80000"/>
                  </a:schemeClr>
                </a:solidFill>
              </a:rPr>
              <a:t>40</a:t>
            </a:fld>
            <a:endParaRPr lang="en-US" dirty="0">
              <a:solidFill>
                <a:schemeClr val="accent4">
                  <a:lumMod val="20000"/>
                  <a:lumOff val="80000"/>
                </a:schemeClr>
              </a:solidFill>
            </a:endParaRPr>
          </a:p>
        </p:txBody>
      </p:sp>
      <p:sp>
        <p:nvSpPr>
          <p:cNvPr id="5" name="Title 1"/>
          <p:cNvSpPr txBox="1">
            <a:spLocks/>
          </p:cNvSpPr>
          <p:nvPr/>
        </p:nvSpPr>
        <p:spPr>
          <a:xfrm>
            <a:off x="2057400" y="0"/>
            <a:ext cx="6742113" cy="147959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Finally </a:t>
            </a:r>
            <a:r>
              <a:rPr lang="en-US" sz="4400" spc="50" dirty="0" smtClean="0">
                <a:ln w="11430"/>
                <a:solidFill>
                  <a:srgbClr val="FF0000"/>
                </a:solidFill>
                <a:effectLst>
                  <a:outerShdw blurRad="76200" dist="50800" dir="5400000" algn="tl" rotWithShape="0">
                    <a:srgbClr val="000000">
                      <a:alpha val="65000"/>
                    </a:srgbClr>
                  </a:outerShdw>
                </a:effectLst>
              </a:rPr>
              <a:t>Passover</a:t>
            </a:r>
            <a:r>
              <a:rPr lang="en-US" sz="4400" spc="50" dirty="0" smtClean="0">
                <a:ln w="11430"/>
                <a:solidFill>
                  <a:schemeClr val="accent5"/>
                </a:solidFill>
                <a:effectLst>
                  <a:outerShdw blurRad="76200" dist="50800" dir="5400000" algn="tl" rotWithShape="0">
                    <a:srgbClr val="000000">
                      <a:alpha val="65000"/>
                    </a:srgbClr>
                  </a:outerShdw>
                </a:effectLst>
              </a:rPr>
              <a:t> is Confirmed on Sabbath</a:t>
            </a:r>
            <a:endParaRPr lang="en-US" sz="2400" spc="50" dirty="0">
              <a:ln w="11430"/>
              <a:solidFill>
                <a:schemeClr val="accent5"/>
              </a:solidFill>
              <a:effectLst>
                <a:outerShdw blurRad="76200" dist="50800" dir="5400000" algn="tl" rotWithShape="0">
                  <a:srgbClr val="000000">
                    <a:alpha val="65000"/>
                  </a:srgbClr>
                </a:outerShdw>
              </a:effectLst>
            </a:endParaRPr>
          </a:p>
        </p:txBody>
      </p:sp>
      <p:sp>
        <p:nvSpPr>
          <p:cNvPr id="10" name="Content Placeholder 2"/>
          <p:cNvSpPr txBox="1">
            <a:spLocks/>
          </p:cNvSpPr>
          <p:nvPr/>
        </p:nvSpPr>
        <p:spPr>
          <a:xfrm>
            <a:off x="1600200" y="5715000"/>
            <a:ext cx="6516688" cy="914400"/>
          </a:xfrm>
          <a:prstGeom prst="rect">
            <a:avLst/>
          </a:prstGeom>
          <a:solidFill>
            <a:schemeClr val="accent4">
              <a:lumMod val="20000"/>
              <a:lumOff val="80000"/>
            </a:schemeClr>
          </a:solidFill>
          <a:ln w="57150">
            <a:solidFill>
              <a:schemeClr val="accent5">
                <a:lumMod val="75000"/>
              </a:schemeClr>
            </a:solidFill>
          </a:ln>
          <a:effectLst>
            <a:glow rad="228600">
              <a:schemeClr val="accent5">
                <a:satMod val="175000"/>
                <a:alpha val="40000"/>
              </a:schemeClr>
            </a:glow>
          </a:effectLst>
          <a:scene3d>
            <a:camera prst="orthographicFront"/>
            <a:lightRig rig="soft" dir="tl">
              <a:rot lat="0" lon="0" rev="0"/>
            </a:lightRig>
          </a:scene3d>
          <a:sp3d>
            <a:bevelT w="114300" prst="artDeco"/>
          </a:sp3d>
        </p:spPr>
        <p:txBody>
          <a:bodyPr>
            <a:noAutofit/>
            <a:sp3d extrusionH="57150" contourW="25400" prstMaterial="matte">
              <a:bevelT w="25400" h="55880"/>
              <a:contourClr>
                <a:schemeClr val="accent2">
                  <a:tint val="20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2400" dirty="0"/>
              <a:t>The </a:t>
            </a:r>
            <a:r>
              <a:rPr lang="en-US" sz="2400" b="1" dirty="0">
                <a:solidFill>
                  <a:srgbClr val="00B050"/>
                </a:solidFill>
              </a:rPr>
              <a:t>Wavesheaf </a:t>
            </a:r>
            <a:r>
              <a:rPr lang="en-US" sz="2400" dirty="0">
                <a:solidFill>
                  <a:srgbClr val="00B050"/>
                </a:solidFill>
              </a:rPr>
              <a:t>of</a:t>
            </a:r>
            <a:r>
              <a:rPr lang="en-US" sz="2400" b="1" dirty="0">
                <a:solidFill>
                  <a:srgbClr val="00B050"/>
                </a:solidFill>
              </a:rPr>
              <a:t> Firstfruits </a:t>
            </a:r>
            <a:r>
              <a:rPr lang="en-US" sz="2400" dirty="0"/>
              <a:t>can only be waved </a:t>
            </a:r>
            <a:r>
              <a:rPr lang="en-US" sz="2400" dirty="0" smtClean="0"/>
              <a:t/>
            </a:r>
            <a:br>
              <a:rPr lang="en-US" sz="2400" dirty="0" smtClean="0"/>
            </a:br>
            <a:r>
              <a:rPr lang="en-US" sz="2400" i="1" u="sng" dirty="0" smtClean="0"/>
              <a:t>the day </a:t>
            </a:r>
            <a:r>
              <a:rPr lang="en-US" sz="2400" b="1" i="1" u="sng" dirty="0" smtClean="0"/>
              <a:t>after</a:t>
            </a:r>
            <a:r>
              <a:rPr lang="en-US" sz="2400" dirty="0" smtClean="0"/>
              <a:t> the </a:t>
            </a:r>
            <a:r>
              <a:rPr lang="en-US" sz="2400" b="1" dirty="0" smtClean="0">
                <a:solidFill>
                  <a:srgbClr val="0070C0"/>
                </a:solidFill>
              </a:rPr>
              <a:t>weekly</a:t>
            </a:r>
            <a:r>
              <a:rPr lang="en-US" sz="2400" dirty="0" smtClean="0">
                <a:solidFill>
                  <a:srgbClr val="0070C0"/>
                </a:solidFill>
              </a:rPr>
              <a:t> </a:t>
            </a:r>
            <a:r>
              <a:rPr lang="en-US" sz="2400" b="1" dirty="0" smtClean="0">
                <a:solidFill>
                  <a:srgbClr val="0070C0"/>
                </a:solidFill>
              </a:rPr>
              <a:t>Sabbath!</a:t>
            </a:r>
            <a:endParaRPr lang="en-US" sz="2000" b="1" spc="50" dirty="0" smtClean="0">
              <a:ln w="11430"/>
              <a:solidFill>
                <a:srgbClr val="FF3399"/>
              </a:solidFill>
              <a:effectLst>
                <a:outerShdw blurRad="76200" dist="50800" dir="5400000" algn="tl" rotWithShape="0">
                  <a:srgbClr val="000000">
                    <a:alpha val="65000"/>
                  </a:srgbClr>
                </a:outerShdw>
              </a:effectLst>
            </a:endParaRPr>
          </a:p>
        </p:txBody>
      </p:sp>
      <p:pic>
        <p:nvPicPr>
          <p:cNvPr id="2050" name="Picture 2" descr="C:\Users\Rae\Desktop\slide 33 FF morrow abib 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42071"/>
            <a:ext cx="8418513" cy="2206625"/>
          </a:xfrm>
          <a:prstGeom prst="rect">
            <a:avLst/>
          </a:prstGeom>
          <a:noFill/>
          <a:ln w="57150">
            <a:solidFill>
              <a:srgbClr val="FF3399"/>
            </a:solidFill>
          </a:ln>
          <a:effectLst>
            <a:glow rad="228600">
              <a:schemeClr val="accent2">
                <a:satMod val="175000"/>
                <a:alpha val="40000"/>
              </a:schemeClr>
            </a:glow>
          </a:effectLst>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pic>
        <p:nvPicPr>
          <p:cNvPr id="7" name="Picture 2" descr="C:\Users\Rae\Desktop\do boy mag gla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051" y="-152400"/>
            <a:ext cx="1948349" cy="212721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0982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41</a:t>
            </a:fld>
            <a:endParaRPr lang="en-US"/>
          </a:p>
        </p:txBody>
      </p:sp>
      <p:sp>
        <p:nvSpPr>
          <p:cNvPr id="5" name="Title 1"/>
          <p:cNvSpPr txBox="1">
            <a:spLocks/>
          </p:cNvSpPr>
          <p:nvPr/>
        </p:nvSpPr>
        <p:spPr>
          <a:xfrm>
            <a:off x="35560" y="0"/>
            <a:ext cx="9179560" cy="6858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#6:  Joshua Confirms:</a:t>
            </a:r>
          </a:p>
          <a:p>
            <a:pPr marL="571500" indent="-571500">
              <a:buFont typeface="Arial" pitchFamily="34" charset="0"/>
              <a:buChar char="•"/>
            </a:pPr>
            <a:r>
              <a:rPr lang="en-US" sz="4400" spc="50" dirty="0" smtClean="0">
                <a:ln w="11430"/>
                <a:solidFill>
                  <a:srgbClr val="8C4C64"/>
                </a:solidFill>
                <a:effectLst>
                  <a:outerShdw blurRad="76200" dist="50800" dir="5400000" algn="tl" rotWithShape="0">
                    <a:srgbClr val="000000">
                      <a:alpha val="65000"/>
                    </a:srgbClr>
                  </a:outerShdw>
                </a:effectLst>
              </a:rPr>
              <a:t>Firstfruits follows Passover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on Abib 15 …</a:t>
            </a:r>
          </a:p>
          <a:p>
            <a:pPr marL="571500" indent="-571500">
              <a:buFont typeface="Arial" pitchFamily="34" charset="0"/>
              <a:buChar char="•"/>
            </a:pPr>
            <a:r>
              <a:rPr lang="en-US" sz="4400" spc="50" dirty="0" smtClean="0">
                <a:ln w="11430"/>
                <a:solidFill>
                  <a:srgbClr val="8C4C64"/>
                </a:solidFill>
                <a:effectLst>
                  <a:outerShdw blurRad="76200" dist="50800" dir="5400000" algn="tl" rotWithShape="0">
                    <a:srgbClr val="000000">
                      <a:alpha val="65000"/>
                    </a:srgbClr>
                  </a:outerShdw>
                </a:effectLst>
              </a:rPr>
              <a:t>Firstfruits follows the H767</a:t>
            </a:r>
            <a:r>
              <a:rPr lang="en-US" sz="4400" spc="50" dirty="0" smtClean="0">
                <a:ln w="11430"/>
                <a:solidFill>
                  <a:srgbClr val="00B0F0"/>
                </a:solidFill>
                <a:effectLst>
                  <a:outerShdw blurRad="76200" dist="50800" dir="5400000" algn="tl" rotWithShape="0">
                    <a:srgbClr val="000000">
                      <a:alpha val="65000"/>
                    </a:srgbClr>
                  </a:outerShdw>
                </a:effectLst>
              </a:rPr>
              <a:t>6 </a:t>
            </a:r>
            <a:r>
              <a:rPr lang="en-US" sz="4400" spc="50" dirty="0" smtClean="0">
                <a:ln w="11430"/>
                <a:solidFill>
                  <a:srgbClr val="8C4C64"/>
                </a:solidFill>
                <a:effectLst>
                  <a:outerShdw blurRad="76200" dist="50800" dir="5400000" algn="tl" rotWithShape="0">
                    <a:srgbClr val="000000">
                      <a:alpha val="65000"/>
                    </a:srgbClr>
                  </a:outerShdw>
                </a:effectLst>
              </a:rPr>
              <a:t>weekly Sabbath … Therefore, Passover was celebrated on the weekly Sabbath!</a:t>
            </a:r>
          </a:p>
          <a:p>
            <a:r>
              <a:rPr lang="en-US" sz="4400" spc="50" dirty="0" smtClean="0">
                <a:ln w="11430"/>
                <a:solidFill>
                  <a:srgbClr val="FF0000"/>
                </a:solidFill>
                <a:effectLst>
                  <a:outerShdw blurRad="76200" dist="50800" dir="5400000" algn="tl" rotWithShape="0">
                    <a:srgbClr val="000000">
                      <a:alpha val="65000"/>
                    </a:srgbClr>
                  </a:outerShdw>
                </a:effectLst>
              </a:rPr>
              <a:t>#6a:  Enoch has every Passover celebration on the 3</a:t>
            </a:r>
            <a:r>
              <a:rPr lang="en-US" sz="4400" spc="50" baseline="30000" dirty="0" smtClean="0">
                <a:ln w="11430"/>
                <a:solidFill>
                  <a:srgbClr val="FF0000"/>
                </a:solidFill>
                <a:effectLst>
                  <a:outerShdw blurRad="76200" dist="50800" dir="5400000" algn="tl" rotWithShape="0">
                    <a:srgbClr val="000000">
                      <a:alpha val="65000"/>
                    </a:srgbClr>
                  </a:outerShdw>
                </a:effectLst>
              </a:rPr>
              <a:t>rd</a:t>
            </a:r>
            <a:r>
              <a:rPr lang="en-US" sz="4400" spc="50" dirty="0" smtClean="0">
                <a:ln w="11430"/>
                <a:solidFill>
                  <a:srgbClr val="FF0000"/>
                </a:solidFill>
                <a:effectLst>
                  <a:outerShdw blurRad="76200" dist="50800" dir="5400000" algn="tl" rotWithShape="0">
                    <a:srgbClr val="000000">
                      <a:alpha val="65000"/>
                    </a:srgbClr>
                  </a:outerShdw>
                </a:effectLst>
              </a:rPr>
              <a:t> cycle </a:t>
            </a:r>
            <a:br>
              <a:rPr lang="en-US" sz="4400" spc="50" dirty="0" smtClean="0">
                <a:ln w="11430"/>
                <a:solidFill>
                  <a:srgbClr val="FF0000"/>
                </a:solidFill>
                <a:effectLst>
                  <a:outerShdw blurRad="76200" dist="50800" dir="5400000" algn="tl" rotWithShape="0">
                    <a:srgbClr val="000000">
                      <a:alpha val="65000"/>
                    </a:srgbClr>
                  </a:outerShdw>
                </a:effectLst>
              </a:rPr>
            </a:br>
            <a:r>
              <a:rPr lang="en-US" sz="4400" spc="50" dirty="0" smtClean="0">
                <a:ln w="11430"/>
                <a:solidFill>
                  <a:srgbClr val="FF0000"/>
                </a:solidFill>
                <a:effectLst>
                  <a:outerShdw blurRad="76200" dist="50800" dir="5400000" algn="tl" rotWithShape="0">
                    <a:srgbClr val="000000">
                      <a:alpha val="65000"/>
                    </a:srgbClr>
                  </a:outerShdw>
                </a:effectLst>
              </a:rPr>
              <a:t>of the week each year. </a:t>
            </a:r>
          </a:p>
          <a:p>
            <a:pPr marL="571500" indent="-571500">
              <a:buFont typeface="Arial" pitchFamily="34" charset="0"/>
              <a:buChar char="•"/>
            </a:pPr>
            <a:endParaRPr lang="en-US" sz="2400" spc="50" dirty="0">
              <a:ln w="11430"/>
              <a:solidFill>
                <a:srgbClr val="8C4C64"/>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497514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42</a:t>
            </a:fld>
            <a:endParaRPr lang="en-US"/>
          </a:p>
        </p:txBody>
      </p:sp>
      <p:sp>
        <p:nvSpPr>
          <p:cNvPr id="5" name="Title 1"/>
          <p:cNvSpPr txBox="1">
            <a:spLocks/>
          </p:cNvSpPr>
          <p:nvPr/>
        </p:nvSpPr>
        <p:spPr>
          <a:xfrm>
            <a:off x="-152400" y="228600"/>
            <a:ext cx="9144000" cy="6324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#7:  Joshua Confirms:</a:t>
            </a:r>
          </a:p>
          <a:p>
            <a:pPr marL="571500" indent="-571500">
              <a:buFont typeface="Arial" pitchFamily="34" charset="0"/>
              <a:buChar char="•"/>
            </a:pPr>
            <a:r>
              <a:rPr lang="en-US" sz="4400" spc="50" dirty="0" smtClean="0">
                <a:ln w="11430"/>
                <a:solidFill>
                  <a:srgbClr val="8C4C64"/>
                </a:solidFill>
                <a:effectLst>
                  <a:outerShdw blurRad="76200" dist="50800" dir="5400000" algn="tl" rotWithShape="0">
                    <a:srgbClr val="000000">
                      <a:alpha val="65000"/>
                    </a:srgbClr>
                  </a:outerShdw>
                </a:effectLst>
              </a:rPr>
              <a:t>The weekly Sabbath was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on Abib 14</a:t>
            </a:r>
            <a:r>
              <a:rPr lang="en-US" sz="4400" spc="50" baseline="30000" dirty="0" smtClean="0">
                <a:ln w="11430"/>
                <a:solidFill>
                  <a:srgbClr val="8C4C64"/>
                </a:solidFill>
                <a:effectLst>
                  <a:outerShdw blurRad="76200" dist="50800" dir="5400000" algn="tl" rotWithShape="0">
                    <a:srgbClr val="000000">
                      <a:alpha val="65000"/>
                    </a:srgbClr>
                  </a:outerShdw>
                </a:effectLst>
              </a:rPr>
              <a:t>th</a:t>
            </a:r>
            <a:r>
              <a:rPr lang="en-US" sz="4400" spc="50" dirty="0" smtClean="0">
                <a:ln w="11430"/>
                <a:solidFill>
                  <a:srgbClr val="8C4C64"/>
                </a:solidFill>
                <a:effectLst>
                  <a:outerShdw blurRad="76200" dist="50800" dir="5400000" algn="tl" rotWithShape="0">
                    <a:srgbClr val="000000">
                      <a:alpha val="65000"/>
                    </a:srgbClr>
                  </a:outerShdw>
                </a:effectLst>
              </a:rPr>
              <a:t>.</a:t>
            </a:r>
          </a:p>
          <a:p>
            <a:pPr marL="571500" indent="-571500">
              <a:buFont typeface="Arial" pitchFamily="34" charset="0"/>
              <a:buChar char="•"/>
            </a:pPr>
            <a:r>
              <a:rPr lang="en-US" sz="4400" spc="50" dirty="0" smtClean="0">
                <a:ln w="11430"/>
                <a:solidFill>
                  <a:srgbClr val="FF0000"/>
                </a:solidFill>
                <a:effectLst>
                  <a:outerShdw blurRad="76200" dist="50800" dir="5400000" algn="tl" rotWithShape="0">
                    <a:srgbClr val="000000">
                      <a:alpha val="65000"/>
                    </a:srgbClr>
                  </a:outerShdw>
                </a:effectLst>
              </a:rPr>
              <a:t>Lunar Sabbaths fall on the: </a:t>
            </a:r>
            <a:br>
              <a:rPr lang="en-US" sz="4400" spc="50" dirty="0" smtClean="0">
                <a:ln w="11430"/>
                <a:solidFill>
                  <a:srgbClr val="FF0000"/>
                </a:solidFill>
                <a:effectLst>
                  <a:outerShdw blurRad="76200" dist="50800" dir="5400000" algn="tl" rotWithShape="0">
                    <a:srgbClr val="000000">
                      <a:alpha val="65000"/>
                    </a:srgbClr>
                  </a:outerShdw>
                </a:effectLst>
              </a:rPr>
            </a:br>
            <a:r>
              <a:rPr lang="en-US" sz="4400" spc="50" dirty="0" smtClean="0">
                <a:ln w="11430"/>
                <a:solidFill>
                  <a:srgbClr val="FF0000"/>
                </a:solidFill>
                <a:effectLst>
                  <a:outerShdw blurRad="76200" dist="50800" dir="5400000" algn="tl" rotWithShape="0">
                    <a:srgbClr val="000000">
                      <a:alpha val="65000"/>
                    </a:srgbClr>
                  </a:outerShdw>
                </a:effectLst>
              </a:rPr>
              <a:t>8</a:t>
            </a:r>
            <a:r>
              <a:rPr lang="en-US" sz="4400" spc="50" baseline="30000" dirty="0" smtClean="0">
                <a:ln w="11430"/>
                <a:solidFill>
                  <a:srgbClr val="FF0000"/>
                </a:solidFill>
                <a:effectLst>
                  <a:outerShdw blurRad="76200" dist="50800" dir="5400000" algn="tl" rotWithShape="0">
                    <a:srgbClr val="000000">
                      <a:alpha val="65000"/>
                    </a:srgbClr>
                  </a:outerShdw>
                </a:effectLst>
              </a:rPr>
              <a:t>th</a:t>
            </a:r>
            <a:r>
              <a:rPr lang="en-US" sz="4400" spc="50" dirty="0" smtClean="0">
                <a:ln w="11430"/>
                <a:solidFill>
                  <a:srgbClr val="FF0000"/>
                </a:solidFill>
                <a:effectLst>
                  <a:outerShdw blurRad="76200" dist="50800" dir="5400000" algn="tl" rotWithShape="0">
                    <a:srgbClr val="000000">
                      <a:alpha val="65000"/>
                    </a:srgbClr>
                  </a:outerShdw>
                </a:effectLst>
              </a:rPr>
              <a:t>, 15</a:t>
            </a:r>
            <a:r>
              <a:rPr lang="en-US" sz="4400" spc="50" baseline="30000" dirty="0" smtClean="0">
                <a:ln w="11430"/>
                <a:solidFill>
                  <a:srgbClr val="FF0000"/>
                </a:solidFill>
                <a:effectLst>
                  <a:outerShdw blurRad="76200" dist="50800" dir="5400000" algn="tl" rotWithShape="0">
                    <a:srgbClr val="000000">
                      <a:alpha val="65000"/>
                    </a:srgbClr>
                  </a:outerShdw>
                </a:effectLst>
              </a:rPr>
              <a:t>th</a:t>
            </a:r>
            <a:r>
              <a:rPr lang="en-US" sz="4400" spc="50" dirty="0" smtClean="0">
                <a:ln w="11430"/>
                <a:solidFill>
                  <a:srgbClr val="FF0000"/>
                </a:solidFill>
                <a:effectLst>
                  <a:outerShdw blurRad="76200" dist="50800" dir="5400000" algn="tl" rotWithShape="0">
                    <a:srgbClr val="000000">
                      <a:alpha val="65000"/>
                    </a:srgbClr>
                  </a:outerShdw>
                </a:effectLst>
              </a:rPr>
              <a:t>, 22</a:t>
            </a:r>
            <a:r>
              <a:rPr lang="en-US" sz="4400" spc="50" baseline="30000" dirty="0" smtClean="0">
                <a:ln w="11430"/>
                <a:solidFill>
                  <a:srgbClr val="FF0000"/>
                </a:solidFill>
                <a:effectLst>
                  <a:outerShdw blurRad="76200" dist="50800" dir="5400000" algn="tl" rotWithShape="0">
                    <a:srgbClr val="000000">
                      <a:alpha val="65000"/>
                    </a:srgbClr>
                  </a:outerShdw>
                </a:effectLst>
              </a:rPr>
              <a:t>nd</a:t>
            </a:r>
            <a:r>
              <a:rPr lang="en-US" sz="4400" spc="50" dirty="0" smtClean="0">
                <a:ln w="11430"/>
                <a:solidFill>
                  <a:srgbClr val="FF0000"/>
                </a:solidFill>
                <a:effectLst>
                  <a:outerShdw blurRad="76200" dist="50800" dir="5400000" algn="tl" rotWithShape="0">
                    <a:srgbClr val="000000">
                      <a:alpha val="65000"/>
                    </a:srgbClr>
                  </a:outerShdw>
                </a:effectLst>
              </a:rPr>
              <a:t>, &amp; 29</a:t>
            </a:r>
            <a:r>
              <a:rPr lang="en-US" sz="4400" spc="50" baseline="30000" dirty="0" smtClean="0">
                <a:ln w="11430"/>
                <a:solidFill>
                  <a:srgbClr val="FF0000"/>
                </a:solidFill>
                <a:effectLst>
                  <a:outerShdw blurRad="76200" dist="50800" dir="5400000" algn="tl" rotWithShape="0">
                    <a:srgbClr val="000000">
                      <a:alpha val="65000"/>
                    </a:srgbClr>
                  </a:outerShdw>
                </a:effectLst>
              </a:rPr>
              <a:t>th</a:t>
            </a:r>
            <a:r>
              <a:rPr lang="en-US" sz="4400" spc="50" dirty="0" smtClean="0">
                <a:ln w="11430"/>
                <a:solidFill>
                  <a:srgbClr val="FF0000"/>
                </a:solidFill>
                <a:effectLst>
                  <a:outerShdw blurRad="76200" dist="50800" dir="5400000" algn="tl" rotWithShape="0">
                    <a:srgbClr val="000000">
                      <a:alpha val="65000"/>
                    </a:srgbClr>
                  </a:outerShdw>
                </a:effectLst>
              </a:rPr>
              <a:t>.</a:t>
            </a:r>
            <a:br>
              <a:rPr lang="en-US" sz="4400" spc="50" dirty="0" smtClean="0">
                <a:ln w="11430"/>
                <a:solidFill>
                  <a:srgbClr val="FF0000"/>
                </a:solidFill>
                <a:effectLst>
                  <a:outerShdw blurRad="76200" dist="50800" dir="5400000" algn="tl" rotWithShape="0">
                    <a:srgbClr val="000000">
                      <a:alpha val="65000"/>
                    </a:srgbClr>
                  </a:outerShdw>
                </a:effectLst>
              </a:rPr>
            </a:br>
            <a:endParaRPr lang="en-US" sz="4400" spc="50" dirty="0" smtClean="0">
              <a:ln w="11430"/>
              <a:solidFill>
                <a:srgbClr val="FF0000"/>
              </a:solidFill>
              <a:effectLst>
                <a:outerShdw blurRad="76200" dist="50800" dir="5400000" algn="tl" rotWithShape="0">
                  <a:srgbClr val="000000">
                    <a:alpha val="65000"/>
                  </a:srgbClr>
                </a:outerShdw>
              </a:effectLst>
            </a:endParaRPr>
          </a:p>
          <a:p>
            <a:pPr marL="571500" indent="-571500">
              <a:buFont typeface="Arial" pitchFamily="34" charset="0"/>
              <a:buChar char="•"/>
            </a:pPr>
            <a:r>
              <a:rPr lang="en-US" sz="4400" spc="50" dirty="0" smtClean="0">
                <a:ln w="11430"/>
                <a:solidFill>
                  <a:srgbClr val="8C4C64"/>
                </a:solidFill>
                <a:effectLst>
                  <a:outerShdw blurRad="76200" dist="50800" dir="5400000" algn="tl" rotWithShape="0">
                    <a:srgbClr val="000000">
                      <a:alpha val="65000"/>
                    </a:srgbClr>
                  </a:outerShdw>
                </a:effectLst>
              </a:rPr>
              <a:t>Joshua does not allow weekly Lunar Sabbaths to have recognition on Yahuah’s Calendar.</a:t>
            </a:r>
          </a:p>
          <a:p>
            <a:pPr marL="571500" indent="-571500">
              <a:buFont typeface="Arial" pitchFamily="34" charset="0"/>
              <a:buChar char="•"/>
            </a:pPr>
            <a:endParaRPr lang="en-US" sz="2400" spc="50" dirty="0">
              <a:ln w="11430"/>
              <a:solidFill>
                <a:srgbClr val="8C4C64"/>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441369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accent4">
                    <a:lumMod val="20000"/>
                    <a:lumOff val="80000"/>
                  </a:schemeClr>
                </a:solidFill>
              </a:rPr>
              <a:t>43</a:t>
            </a:fld>
            <a:endParaRPr lang="en-US" dirty="0">
              <a:solidFill>
                <a:schemeClr val="accent4">
                  <a:lumMod val="20000"/>
                  <a:lumOff val="80000"/>
                </a:schemeClr>
              </a:solidFill>
            </a:endParaRPr>
          </a:p>
        </p:txBody>
      </p:sp>
      <p:sp>
        <p:nvSpPr>
          <p:cNvPr id="5"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Finally </a:t>
            </a:r>
            <a:r>
              <a:rPr lang="en-US" sz="4400" spc="50" dirty="0" smtClean="0">
                <a:ln w="11430"/>
                <a:solidFill>
                  <a:srgbClr val="00B050"/>
                </a:solidFill>
                <a:effectLst>
                  <a:outerShdw blurRad="76200" dist="50800" dir="5400000" algn="tl" rotWithShape="0">
                    <a:srgbClr val="000000">
                      <a:alpha val="65000"/>
                    </a:srgbClr>
                  </a:outerShdw>
                </a:effectLst>
              </a:rPr>
              <a:t>Firstfruits</a:t>
            </a:r>
            <a:r>
              <a:rPr lang="en-US" sz="4400" spc="50" dirty="0" smtClean="0">
                <a:ln w="11430"/>
                <a:solidFill>
                  <a:schemeClr val="accent5"/>
                </a:solidFill>
                <a:effectLst>
                  <a:outerShdw blurRad="76200" dist="50800" dir="5400000" algn="tl" rotWithShape="0">
                    <a:srgbClr val="000000">
                      <a:alpha val="65000"/>
                    </a:srgbClr>
                  </a:outerShdw>
                </a:effectLst>
              </a:rPr>
              <a:t> is Understood</a:t>
            </a:r>
            <a:endParaRPr lang="en-US" sz="2400" spc="50" dirty="0">
              <a:ln w="11430"/>
              <a:solidFill>
                <a:schemeClr val="accent5"/>
              </a:solidFill>
              <a:effectLst>
                <a:outerShdw blurRad="76200" dist="50800" dir="5400000" algn="tl" rotWithShape="0">
                  <a:srgbClr val="000000">
                    <a:alpha val="65000"/>
                  </a:srgbClr>
                </a:outerShdw>
              </a:effectLst>
            </a:endParaRPr>
          </a:p>
        </p:txBody>
      </p:sp>
      <p:sp>
        <p:nvSpPr>
          <p:cNvPr id="9" name="Content Placeholder 6"/>
          <p:cNvSpPr>
            <a:spLocks noGrp="1"/>
          </p:cNvSpPr>
          <p:nvPr>
            <p:ph sz="quarter" idx="13"/>
          </p:nvPr>
        </p:nvSpPr>
        <p:spPr>
          <a:xfrm>
            <a:off x="609600" y="914400"/>
            <a:ext cx="8001000" cy="3200400"/>
          </a:xfrm>
          <a:solidFill>
            <a:schemeClr val="accent5">
              <a:lumMod val="20000"/>
              <a:lumOff val="80000"/>
            </a:schemeClr>
          </a:solidFill>
          <a:ln w="57150">
            <a:solidFill>
              <a:schemeClr val="accent5">
                <a:lumMod val="75000"/>
              </a:schemeClr>
            </a:solidFill>
          </a:ln>
          <a:effectLst>
            <a:glow rad="228600">
              <a:schemeClr val="accent5">
                <a:satMod val="175000"/>
                <a:alpha val="40000"/>
              </a:schemeClr>
            </a:glow>
          </a:effectLst>
          <a:scene3d>
            <a:camera prst="orthographicFront"/>
            <a:lightRig rig="threePt" dir="t"/>
          </a:scene3d>
          <a:sp3d>
            <a:bevelT w="114300" prst="artDeco"/>
          </a:sp3d>
        </p:spPr>
        <p:txBody>
          <a:bodyPr>
            <a:noAutofit/>
            <a:sp3d extrusionH="57150">
              <a:bevelT w="38100" h="38100"/>
            </a:sp3d>
          </a:bodyPr>
          <a:lstStyle/>
          <a:p>
            <a:pPr marL="45720" indent="0">
              <a:buNone/>
            </a:pPr>
            <a:r>
              <a:rPr lang="en-US" sz="2400" b="1" dirty="0" smtClean="0">
                <a:solidFill>
                  <a:srgbClr val="C00000"/>
                </a:solidFill>
              </a:rPr>
              <a:t>This discovery also eliminates two other false teachings: </a:t>
            </a:r>
          </a:p>
          <a:p>
            <a:pPr marL="502920" indent="-457200">
              <a:buAutoNum type="arabicPeriod"/>
            </a:pPr>
            <a:r>
              <a:rPr lang="en-US" sz="2400" b="1" dirty="0" smtClean="0">
                <a:solidFill>
                  <a:srgbClr val="00B050"/>
                </a:solidFill>
              </a:rPr>
              <a:t>The </a:t>
            </a:r>
            <a:r>
              <a:rPr lang="en-US" sz="2400" b="1" dirty="0" smtClean="0">
                <a:solidFill>
                  <a:srgbClr val="C00000"/>
                </a:solidFill>
              </a:rPr>
              <a:t>false teaching that</a:t>
            </a:r>
            <a:r>
              <a:rPr lang="en-US" sz="2400" b="1" dirty="0" smtClean="0">
                <a:solidFill>
                  <a:srgbClr val="00B050"/>
                </a:solidFill>
              </a:rPr>
              <a:t> Firstfruits must always be </a:t>
            </a:r>
            <a:br>
              <a:rPr lang="en-US" sz="2400" b="1" dirty="0" smtClean="0">
                <a:solidFill>
                  <a:srgbClr val="00B050"/>
                </a:solidFill>
              </a:rPr>
            </a:b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celebrated on </a:t>
            </a:r>
            <a:r>
              <a:rPr lang="en-US"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abib</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16! </a:t>
            </a:r>
          </a:p>
          <a:p>
            <a:pPr marL="502920" indent="-457200">
              <a:buAutoNum type="arabicPeriod"/>
            </a:pPr>
            <a:r>
              <a:rPr lang="en-US" sz="2400" b="1" dirty="0" smtClean="0">
                <a:solidFill>
                  <a:srgbClr val="00B050"/>
                </a:solidFill>
              </a:rPr>
              <a:t>The </a:t>
            </a:r>
            <a:r>
              <a:rPr lang="en-US" sz="2400" b="1" dirty="0">
                <a:solidFill>
                  <a:srgbClr val="C00000"/>
                </a:solidFill>
              </a:rPr>
              <a:t>false teaching that </a:t>
            </a:r>
            <a:r>
              <a:rPr lang="en-US" sz="2400" b="1" dirty="0" smtClean="0">
                <a:solidFill>
                  <a:srgbClr val="00B050"/>
                </a:solidFill>
              </a:rPr>
              <a:t>Firstfruits </a:t>
            </a:r>
            <a:r>
              <a:rPr lang="en-US" sz="2400" b="1" dirty="0">
                <a:solidFill>
                  <a:srgbClr val="00B050"/>
                </a:solidFill>
              </a:rPr>
              <a:t>always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follows </a:t>
            </a:r>
            <a:b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1</a:t>
            </a:r>
            <a:r>
              <a:rPr lang="en-US" sz="2400" b="1" cap="all" baseline="30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Unleavened Bread </a:t>
            </a:r>
            <a:r>
              <a:rPr lang="en-US"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sabbath</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45720" indent="0" algn="ctr">
              <a:buNone/>
            </a:pPr>
            <a:r>
              <a:rPr lang="en-US"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
            </a:r>
            <a:br>
              <a:rPr lang="en-US"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br>
            <a:r>
              <a:rPr lang="en-US" sz="36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Joshua sets the record straight.  </a:t>
            </a:r>
            <a:endParaRPr lang="en-US" sz="2400" dirty="0"/>
          </a:p>
        </p:txBody>
      </p:sp>
    </p:spTree>
    <p:extLst>
      <p:ext uri="{BB962C8B-B14F-4D97-AF65-F5344CB8AC3E}">
        <p14:creationId xmlns:p14="http://schemas.microsoft.com/office/powerpoint/2010/main" val="26509335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left)">
                                      <p:cBhvr>
                                        <p:cTn id="7" dur="175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wipe(left)">
                                      <p:cBhvr>
                                        <p:cTn id="12" dur="175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44</a:t>
            </a:fld>
            <a:endParaRPr lang="en-US"/>
          </a:p>
        </p:txBody>
      </p:sp>
      <p:sp>
        <p:nvSpPr>
          <p:cNvPr id="5" name="Title 1"/>
          <p:cNvSpPr txBox="1">
            <a:spLocks/>
          </p:cNvSpPr>
          <p:nvPr/>
        </p:nvSpPr>
        <p:spPr>
          <a:xfrm>
            <a:off x="0" y="0"/>
            <a:ext cx="9184640" cy="6858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#8:  Joshua Confirms:</a:t>
            </a:r>
          </a:p>
          <a:p>
            <a:pPr marL="571500" indent="-571500">
              <a:buFont typeface="Arial" pitchFamily="34" charset="0"/>
              <a:buChar char="•"/>
            </a:pPr>
            <a:r>
              <a:rPr lang="en-US" sz="4400" spc="50" dirty="0" smtClean="0">
                <a:ln w="11430"/>
                <a:solidFill>
                  <a:srgbClr val="8C4C64"/>
                </a:solidFill>
                <a:effectLst>
                  <a:outerShdw blurRad="76200" dist="50800" dir="5400000" algn="tl" rotWithShape="0">
                    <a:srgbClr val="000000">
                      <a:alpha val="65000"/>
                    </a:srgbClr>
                  </a:outerShdw>
                </a:effectLst>
              </a:rPr>
              <a:t>Firstfruits will </a:t>
            </a:r>
            <a:r>
              <a:rPr lang="en-US" sz="4400" spc="50" dirty="0" smtClean="0">
                <a:ln w="11430"/>
                <a:solidFill>
                  <a:srgbClr val="FF0000"/>
                </a:solidFill>
                <a:effectLst>
                  <a:outerShdw blurRad="76200" dist="50800" dir="5400000" algn="tl" rotWithShape="0">
                    <a:srgbClr val="000000">
                      <a:alpha val="65000"/>
                    </a:srgbClr>
                  </a:outerShdw>
                </a:effectLst>
              </a:rPr>
              <a:t>never</a:t>
            </a:r>
            <a:r>
              <a:rPr lang="en-US" sz="4400" spc="50" dirty="0" smtClean="0">
                <a:ln w="11430"/>
                <a:solidFill>
                  <a:srgbClr val="8C4C64"/>
                </a:solidFill>
                <a:effectLst>
                  <a:outerShdw blurRad="76200" dist="50800" dir="5400000" algn="tl" rotWithShape="0">
                    <a:srgbClr val="000000">
                      <a:alpha val="65000"/>
                    </a:srgbClr>
                  </a:outerShdw>
                </a:effectLst>
              </a:rPr>
              <a:t> </a:t>
            </a:r>
            <a:r>
              <a:rPr lang="en-US" sz="4400" spc="50" dirty="0" smtClean="0">
                <a:ln w="11430"/>
                <a:solidFill>
                  <a:srgbClr val="FF0000"/>
                </a:solidFill>
                <a:effectLst>
                  <a:outerShdw blurRad="76200" dist="50800" dir="5400000" algn="tl" rotWithShape="0">
                    <a:srgbClr val="000000">
                      <a:alpha val="65000"/>
                    </a:srgbClr>
                  </a:outerShdw>
                </a:effectLst>
              </a:rPr>
              <a:t>follow</a:t>
            </a:r>
            <a:r>
              <a:rPr lang="en-US" sz="4400" spc="50" dirty="0" smtClean="0">
                <a:ln w="11430"/>
                <a:solidFill>
                  <a:srgbClr val="8C4C64"/>
                </a:solidFill>
                <a:effectLst>
                  <a:outerShdw blurRad="76200" dist="50800" dir="5400000" algn="tl" rotWithShape="0">
                    <a:srgbClr val="000000">
                      <a:alpha val="65000"/>
                    </a:srgbClr>
                  </a:outerShdw>
                </a:effectLst>
              </a:rPr>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the 1</a:t>
            </a:r>
            <a:r>
              <a:rPr lang="en-US" sz="4400" spc="50" baseline="30000" dirty="0" smtClean="0">
                <a:ln w="11430"/>
                <a:solidFill>
                  <a:srgbClr val="8C4C64"/>
                </a:solidFill>
                <a:effectLst>
                  <a:outerShdw blurRad="76200" dist="50800" dir="5400000" algn="tl" rotWithShape="0">
                    <a:srgbClr val="000000">
                      <a:alpha val="65000"/>
                    </a:srgbClr>
                  </a:outerShdw>
                </a:effectLst>
              </a:rPr>
              <a:t>st</a:t>
            </a:r>
            <a:r>
              <a:rPr lang="en-US" sz="4400" spc="50" dirty="0" smtClean="0">
                <a:ln w="11430"/>
                <a:solidFill>
                  <a:srgbClr val="8C4C64"/>
                </a:solidFill>
                <a:effectLst>
                  <a:outerShdw blurRad="76200" dist="50800" dir="5400000" algn="tl" rotWithShape="0">
                    <a:srgbClr val="000000">
                      <a:alpha val="65000"/>
                    </a:srgbClr>
                  </a:outerShdw>
                </a:effectLst>
              </a:rPr>
              <a:t> Sabbath of Unleavened Bread on Abib 16.</a:t>
            </a:r>
          </a:p>
          <a:p>
            <a:pPr marL="571500" indent="-571500">
              <a:buFont typeface="Arial" pitchFamily="34" charset="0"/>
              <a:buChar char="•"/>
            </a:pPr>
            <a:r>
              <a:rPr lang="en-US" sz="4400" spc="50" dirty="0" smtClean="0">
                <a:ln w="11430"/>
                <a:solidFill>
                  <a:srgbClr val="8C4C64"/>
                </a:solidFill>
                <a:effectLst>
                  <a:outerShdw blurRad="76200" dist="50800" dir="5400000" algn="tl" rotWithShape="0">
                    <a:srgbClr val="000000">
                      <a:alpha val="65000"/>
                    </a:srgbClr>
                  </a:outerShdw>
                </a:effectLst>
              </a:rPr>
              <a:t>Firstfruits must follow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the weekly Sabbath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i="1" spc="50" dirty="0" smtClean="0">
                <a:ln w="11430"/>
                <a:solidFill>
                  <a:srgbClr val="009999"/>
                </a:solidFill>
                <a:effectLst>
                  <a:outerShdw blurRad="76200" dist="50800" dir="5400000" algn="tl" rotWithShape="0">
                    <a:srgbClr val="000000">
                      <a:alpha val="65000"/>
                    </a:srgbClr>
                  </a:outerShdw>
                </a:effectLst>
              </a:rPr>
              <a:t>during</a:t>
            </a:r>
            <a:r>
              <a:rPr lang="en-US" sz="4400" i="1" spc="50" dirty="0" smtClean="0">
                <a:ln w="11430"/>
                <a:solidFill>
                  <a:srgbClr val="8C4C64"/>
                </a:solidFill>
                <a:effectLst>
                  <a:outerShdw blurRad="76200" dist="50800" dir="5400000" algn="tl" rotWithShape="0">
                    <a:srgbClr val="000000">
                      <a:alpha val="65000"/>
                    </a:srgbClr>
                  </a:outerShdw>
                </a:effectLst>
              </a:rPr>
              <a:t> </a:t>
            </a:r>
            <a:r>
              <a:rPr lang="en-US" sz="4400" spc="50" dirty="0" smtClean="0">
                <a:ln w="11430"/>
                <a:solidFill>
                  <a:srgbClr val="8C4C64"/>
                </a:solidFill>
                <a:effectLst>
                  <a:outerShdw blurRad="76200" dist="50800" dir="5400000" algn="tl" rotWithShape="0">
                    <a:srgbClr val="000000">
                      <a:alpha val="65000"/>
                    </a:srgbClr>
                  </a:outerShdw>
                </a:effectLst>
              </a:rPr>
              <a:t>the Passover week.</a:t>
            </a:r>
          </a:p>
          <a:p>
            <a:pPr marL="571500" indent="-571500">
              <a:buFont typeface="Arial" pitchFamily="34" charset="0"/>
              <a:buChar char="•"/>
            </a:pPr>
            <a:r>
              <a:rPr lang="en-US" sz="4400" spc="50" dirty="0" smtClean="0">
                <a:ln w="11430"/>
                <a:solidFill>
                  <a:srgbClr val="FF0000"/>
                </a:solidFill>
                <a:effectLst>
                  <a:outerShdw blurRad="76200" dist="50800" dir="5400000" algn="tl" rotWithShape="0">
                    <a:srgbClr val="000000">
                      <a:alpha val="65000"/>
                    </a:srgbClr>
                  </a:outerShdw>
                </a:effectLst>
              </a:rPr>
              <a:t>Enoch places Firstfruits on the weekly Sabbath </a:t>
            </a:r>
            <a:r>
              <a:rPr lang="en-US" sz="4400" i="1" spc="50" dirty="0" smtClean="0">
                <a:ln w="11430"/>
                <a:solidFill>
                  <a:srgbClr val="009999"/>
                </a:solidFill>
                <a:effectLst>
                  <a:outerShdw blurRad="76200" dist="50800" dir="5400000" algn="tl" rotWithShape="0">
                    <a:srgbClr val="000000">
                      <a:alpha val="65000"/>
                    </a:srgbClr>
                  </a:outerShdw>
                </a:effectLst>
              </a:rPr>
              <a:t>outside</a:t>
            </a:r>
            <a:r>
              <a:rPr lang="en-US" sz="4400" spc="50" dirty="0" smtClean="0">
                <a:ln w="11430"/>
                <a:solidFill>
                  <a:srgbClr val="FF0000"/>
                </a:solidFill>
                <a:effectLst>
                  <a:outerShdw blurRad="76200" dist="50800" dir="5400000" algn="tl" rotWithShape="0">
                    <a:srgbClr val="000000">
                      <a:alpha val="65000"/>
                    </a:srgbClr>
                  </a:outerShdw>
                </a:effectLst>
              </a:rPr>
              <a:t> of the Passover Festival week.</a:t>
            </a:r>
          </a:p>
          <a:p>
            <a:pPr marL="571500" indent="-571500">
              <a:buFont typeface="Arial" pitchFamily="34" charset="0"/>
              <a:buChar char="•"/>
            </a:pPr>
            <a:endParaRPr lang="en-US" sz="2400" spc="50" dirty="0">
              <a:ln w="11430"/>
              <a:solidFill>
                <a:srgbClr val="FF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898491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175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left)">
                                      <p:cBhvr>
                                        <p:cTn id="12" dur="175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45</a:t>
            </a:fld>
            <a:endParaRPr lang="en-US"/>
          </a:p>
        </p:txBody>
      </p:sp>
      <p:sp>
        <p:nvSpPr>
          <p:cNvPr id="4"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00B050"/>
                </a:solidFill>
                <a:effectLst>
                  <a:outerShdw blurRad="76200" dist="50800" dir="5400000" algn="tl" rotWithShape="0">
                    <a:srgbClr val="000000">
                      <a:alpha val="65000"/>
                    </a:srgbClr>
                  </a:outerShdw>
                </a:effectLst>
              </a:rPr>
              <a:t>Firstfruits </a:t>
            </a:r>
            <a:r>
              <a:rPr lang="en-US" sz="4400" spc="50" dirty="0" smtClean="0">
                <a:ln w="11430"/>
                <a:solidFill>
                  <a:schemeClr val="accent5"/>
                </a:solidFill>
                <a:effectLst>
                  <a:outerShdw blurRad="76200" dist="50800" dir="5400000" algn="tl" rotWithShape="0">
                    <a:srgbClr val="000000">
                      <a:alpha val="65000"/>
                    </a:srgbClr>
                  </a:outerShdw>
                </a:effectLst>
              </a:rPr>
              <a:t>Follows H767</a:t>
            </a:r>
            <a:r>
              <a:rPr lang="en-US" sz="4400" spc="50" dirty="0" smtClean="0">
                <a:ln w="11430"/>
                <a:solidFill>
                  <a:srgbClr val="0070C0"/>
                </a:solidFill>
                <a:effectLst>
                  <a:outerShdw blurRad="76200" dist="50800" dir="5400000" algn="tl" rotWithShape="0">
                    <a:srgbClr val="000000">
                      <a:alpha val="65000"/>
                    </a:srgbClr>
                  </a:outerShdw>
                </a:effectLst>
              </a:rPr>
              <a:t>6</a:t>
            </a:r>
            <a:r>
              <a:rPr lang="en-US" sz="4400" spc="50" dirty="0" smtClean="0">
                <a:ln w="11430"/>
                <a:solidFill>
                  <a:schemeClr val="accent5"/>
                </a:solidFill>
                <a:effectLst>
                  <a:outerShdw blurRad="76200" dist="50800" dir="5400000" algn="tl" rotWithShape="0">
                    <a:srgbClr val="000000">
                      <a:alpha val="65000"/>
                    </a:srgbClr>
                  </a:outerShdw>
                </a:effectLst>
              </a:rPr>
              <a:t> Sabbath</a:t>
            </a:r>
            <a:endParaRPr lang="en-US" sz="2400" spc="50" dirty="0">
              <a:ln w="11430"/>
              <a:solidFill>
                <a:srgbClr val="00B050"/>
              </a:solidFill>
              <a:effectLst>
                <a:outerShdw blurRad="76200" dist="50800" dir="5400000" algn="tl" rotWithShape="0">
                  <a:srgbClr val="000000">
                    <a:alpha val="65000"/>
                  </a:srgbClr>
                </a:outerShdw>
              </a:effectLst>
            </a:endParaRPr>
          </a:p>
        </p:txBody>
      </p:sp>
      <p:sp>
        <p:nvSpPr>
          <p:cNvPr id="6" name="Content Placeholder 6"/>
          <p:cNvSpPr txBox="1">
            <a:spLocks/>
          </p:cNvSpPr>
          <p:nvPr/>
        </p:nvSpPr>
        <p:spPr>
          <a:xfrm>
            <a:off x="527048" y="729734"/>
            <a:ext cx="8540752" cy="794266"/>
          </a:xfrm>
          <a:prstGeom prst="rect">
            <a:avLst/>
          </a:prstGeom>
          <a:noFill/>
          <a:ln>
            <a:noFill/>
          </a:ln>
        </p:spPr>
        <p:txBody>
          <a:bodyPr>
            <a:normAutofit fontScale="92500"/>
            <a:scene3d>
              <a:camera prst="orthographicFront"/>
              <a:lightRig rig="threePt" dir="t"/>
            </a:scene3d>
            <a:sp3d extrusionH="57150">
              <a:bevelT w="38100" h="38100"/>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None/>
            </a:pPr>
            <a:r>
              <a:rPr lang="en-US" sz="2800" b="1" dirty="0" smtClean="0">
                <a:solidFill>
                  <a:schemeClr val="accent5">
                    <a:lumMod val="75000"/>
                  </a:schemeClr>
                </a:solidFill>
              </a:rPr>
              <a:t>Josh 5:11  </a:t>
            </a:r>
            <a:r>
              <a:rPr lang="en-US" sz="2000" b="1" dirty="0" smtClean="0">
                <a:solidFill>
                  <a:srgbClr val="8C4C64"/>
                </a:solidFill>
              </a:rPr>
              <a:t>And they did eat of the old corn of the land on the </a:t>
            </a:r>
            <a:r>
              <a:rPr lang="en-US" sz="2000" b="1" dirty="0" smtClean="0">
                <a:solidFill>
                  <a:srgbClr val="FF3399"/>
                </a:solidFill>
              </a:rPr>
              <a:t>morrow</a:t>
            </a:r>
            <a:r>
              <a:rPr lang="en-US" sz="2000" b="1" dirty="0" smtClean="0">
                <a:solidFill>
                  <a:srgbClr val="8C4C64"/>
                </a:solidFill>
              </a:rPr>
              <a:t> </a:t>
            </a:r>
            <a:r>
              <a:rPr lang="en-US" sz="2000" b="1" u="sng" dirty="0" smtClean="0">
                <a:solidFill>
                  <a:srgbClr val="00B050"/>
                </a:solidFill>
              </a:rPr>
              <a:t>after</a:t>
            </a:r>
            <a:r>
              <a:rPr lang="en-US" sz="2000" b="1" dirty="0" smtClean="0">
                <a:solidFill>
                  <a:srgbClr val="8C4C64"/>
                </a:solidFill>
              </a:rPr>
              <a:t> the </a:t>
            </a:r>
            <a:r>
              <a:rPr lang="en-US" sz="2000" b="1" dirty="0" smtClean="0">
                <a:solidFill>
                  <a:srgbClr val="FF0000"/>
                </a:solidFill>
              </a:rPr>
              <a:t>Passover,</a:t>
            </a:r>
            <a:r>
              <a:rPr lang="en-US" sz="2000" b="1" dirty="0" smtClean="0">
                <a:solidFill>
                  <a:srgbClr val="8C4C64"/>
                </a:solidFill>
              </a:rPr>
              <a:t> unleavened cakes, and parched corn in the selfsame day.  </a:t>
            </a:r>
            <a:r>
              <a:rPr lang="en-US" sz="1600" i="1" dirty="0" smtClean="0"/>
              <a:t>KJV</a:t>
            </a:r>
            <a:endParaRPr lang="en-US" sz="1600" i="1" dirty="0"/>
          </a:p>
        </p:txBody>
      </p:sp>
      <p:pic>
        <p:nvPicPr>
          <p:cNvPr id="1027" name="Picture 3" descr="C:\Users\Rae\Desktop\chart #6 of 7 correc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49" y="1639113"/>
            <a:ext cx="7702551" cy="506648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84176" y="5257800"/>
            <a:ext cx="3959224" cy="1200329"/>
          </a:xfrm>
          <a:prstGeom prst="rect">
            <a:avLst/>
          </a:prstGeom>
          <a:solidFill>
            <a:srgbClr val="8C4C64"/>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2400" b="1" cap="none" spc="0" dirty="0" smtClean="0">
                <a:ln/>
                <a:solidFill>
                  <a:schemeClr val="accent3"/>
                </a:solidFill>
                <a:effectLst/>
              </a:rPr>
              <a:t>Firstfruits follows Passover on Abib 15 within the Passover Festival week!</a:t>
            </a:r>
            <a:endParaRPr lang="en-US" sz="3200" b="1" cap="none" spc="0" dirty="0">
              <a:ln/>
              <a:solidFill>
                <a:schemeClr val="accent3"/>
              </a:solidFill>
              <a:effectLst/>
            </a:endParaRPr>
          </a:p>
        </p:txBody>
      </p:sp>
    </p:spTree>
    <p:extLst>
      <p:ext uri="{BB962C8B-B14F-4D97-AF65-F5344CB8AC3E}">
        <p14:creationId xmlns:p14="http://schemas.microsoft.com/office/powerpoint/2010/main" val="32344608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46</a:t>
            </a:fld>
            <a:endParaRPr lang="en-US"/>
          </a:p>
        </p:txBody>
      </p:sp>
      <p:sp>
        <p:nvSpPr>
          <p:cNvPr id="5" name="Title 1"/>
          <p:cNvSpPr txBox="1">
            <a:spLocks/>
          </p:cNvSpPr>
          <p:nvPr/>
        </p:nvSpPr>
        <p:spPr>
          <a:xfrm>
            <a:off x="-49530" y="0"/>
            <a:ext cx="9296400" cy="762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spc="50" dirty="0" smtClean="0">
                <a:ln w="11430"/>
                <a:solidFill>
                  <a:srgbClr val="66CCFF"/>
                </a:solidFill>
                <a:effectLst>
                  <a:outerShdw blurRad="76200" dist="50800" dir="5400000" algn="tl" rotWithShape="0">
                    <a:srgbClr val="000000">
                      <a:alpha val="65000"/>
                    </a:srgbClr>
                  </a:outerShdw>
                </a:effectLst>
              </a:rPr>
              <a:t>Joshua’s Witness is Easy to Understand</a:t>
            </a:r>
            <a:endParaRPr lang="en-US" sz="1800" spc="50" dirty="0">
              <a:ln w="11430"/>
              <a:solidFill>
                <a:srgbClr val="66CCFF"/>
              </a:solidFill>
              <a:effectLst>
                <a:outerShdw blurRad="76200" dist="50800" dir="5400000" algn="tl" rotWithShape="0">
                  <a:srgbClr val="000000">
                    <a:alpha val="65000"/>
                  </a:srgbClr>
                </a:outerShdw>
              </a:effectLst>
            </a:endParaRPr>
          </a:p>
        </p:txBody>
      </p:sp>
      <p:sp>
        <p:nvSpPr>
          <p:cNvPr id="8" name="Rectangle 7"/>
          <p:cNvSpPr/>
          <p:nvPr/>
        </p:nvSpPr>
        <p:spPr>
          <a:xfrm>
            <a:off x="990600" y="6172200"/>
            <a:ext cx="7208838" cy="523220"/>
          </a:xfrm>
          <a:prstGeom prst="rect">
            <a:avLst/>
          </a:prstGeom>
          <a:solidFill>
            <a:srgbClr val="7030A0"/>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dirty="0" smtClean="0">
                <a:ln/>
                <a:solidFill>
                  <a:schemeClr val="accent3"/>
                </a:solidFill>
              </a:rPr>
              <a:t>But this information raises another question</a:t>
            </a:r>
            <a:r>
              <a:rPr lang="en-US" sz="2800" b="1" cap="none" spc="0" dirty="0" smtClean="0">
                <a:ln/>
                <a:solidFill>
                  <a:schemeClr val="accent3"/>
                </a:solidFill>
                <a:effectLst/>
              </a:rPr>
              <a:t>!</a:t>
            </a:r>
            <a:endParaRPr lang="en-US" sz="2800" b="1" cap="none" spc="0" dirty="0">
              <a:ln/>
              <a:solidFill>
                <a:schemeClr val="accent3"/>
              </a:solidFill>
              <a:effectLst/>
            </a:endParaRPr>
          </a:p>
        </p:txBody>
      </p:sp>
      <p:pic>
        <p:nvPicPr>
          <p:cNvPr id="3074" name="Picture 2" descr="C:\Users\Rae\Desktop\slide 36 correc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90880"/>
            <a:ext cx="8096106" cy="5353050"/>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2544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47</a:t>
            </a:fld>
            <a:endParaRPr lang="en-US"/>
          </a:p>
        </p:txBody>
      </p:sp>
      <p:sp>
        <p:nvSpPr>
          <p:cNvPr id="5" name="Title 1"/>
          <p:cNvSpPr txBox="1">
            <a:spLocks/>
          </p:cNvSpPr>
          <p:nvPr/>
        </p:nvSpPr>
        <p:spPr>
          <a:xfrm>
            <a:off x="-116840" y="0"/>
            <a:ext cx="9296400" cy="65532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a:t>
            </a:r>
            <a:r>
              <a:rPr lang="en-US" sz="4400" spc="50" dirty="0">
                <a:ln w="11430"/>
                <a:solidFill>
                  <a:srgbClr val="8C4C64"/>
                </a:solidFill>
                <a:effectLst>
                  <a:outerShdw blurRad="76200" dist="50800" dir="5400000" algn="tl" rotWithShape="0">
                    <a:srgbClr val="000000">
                      <a:alpha val="65000"/>
                    </a:srgbClr>
                  </a:outerShdw>
                </a:effectLst>
              </a:rPr>
              <a:t>9</a:t>
            </a:r>
            <a:r>
              <a:rPr lang="en-US" sz="4400" spc="50" dirty="0" smtClean="0">
                <a:ln w="11430"/>
                <a:solidFill>
                  <a:srgbClr val="8C4C64"/>
                </a:solidFill>
                <a:effectLst>
                  <a:outerShdw blurRad="76200" dist="50800" dir="5400000" algn="tl" rotWithShape="0">
                    <a:srgbClr val="000000">
                      <a:alpha val="65000"/>
                    </a:srgbClr>
                  </a:outerShdw>
                </a:effectLst>
              </a:rPr>
              <a:t>:  Joshua Confirms:</a:t>
            </a:r>
          </a:p>
          <a:p>
            <a:pPr marL="571500" indent="-571500">
              <a:buFont typeface="Arial" pitchFamily="34" charset="0"/>
              <a:buChar char="•"/>
            </a:pPr>
            <a:r>
              <a:rPr lang="en-US" sz="4400" spc="50" dirty="0" smtClean="0">
                <a:ln w="11430"/>
                <a:solidFill>
                  <a:srgbClr val="8C4C64"/>
                </a:solidFill>
                <a:effectLst>
                  <a:outerShdw blurRad="76200" dist="50800" dir="5400000" algn="tl" rotWithShape="0">
                    <a:srgbClr val="000000">
                      <a:alpha val="65000"/>
                    </a:srgbClr>
                  </a:outerShdw>
                </a:effectLst>
              </a:rPr>
              <a:t>Firstfruits can be celebrated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on Abib 16, </a:t>
            </a:r>
            <a:r>
              <a:rPr lang="en-US" sz="4400" spc="50" dirty="0" smtClean="0">
                <a:ln w="11430"/>
                <a:solidFill>
                  <a:srgbClr val="FF0000"/>
                </a:solidFill>
                <a:effectLst>
                  <a:outerShdw blurRad="76200" dist="50800" dir="5400000" algn="tl" rotWithShape="0">
                    <a:srgbClr val="000000">
                      <a:alpha val="65000"/>
                    </a:srgbClr>
                  </a:outerShdw>
                </a:effectLst>
              </a:rPr>
              <a:t>IF</a:t>
            </a:r>
            <a:r>
              <a:rPr lang="en-US" sz="4400" spc="50" dirty="0" smtClean="0">
                <a:ln w="11430"/>
                <a:solidFill>
                  <a:srgbClr val="8C4C64"/>
                </a:solidFill>
                <a:effectLst>
                  <a:outerShdw blurRad="76200" dist="50800" dir="5400000" algn="tl" rotWithShape="0">
                    <a:srgbClr val="000000">
                      <a:alpha val="65000"/>
                    </a:srgbClr>
                  </a:outerShdw>
                </a:effectLst>
              </a:rPr>
              <a:t> Passover falls on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the 6</a:t>
            </a:r>
            <a:r>
              <a:rPr lang="en-US" sz="4400" spc="50" baseline="30000" dirty="0" smtClean="0">
                <a:ln w="11430"/>
                <a:solidFill>
                  <a:srgbClr val="8C4C64"/>
                </a:solidFill>
                <a:effectLst>
                  <a:outerShdw blurRad="76200" dist="50800" dir="5400000" algn="tl" rotWithShape="0">
                    <a:srgbClr val="000000">
                      <a:alpha val="65000"/>
                    </a:srgbClr>
                  </a:outerShdw>
                </a:effectLst>
              </a:rPr>
              <a:t>th</a:t>
            </a:r>
            <a:r>
              <a:rPr lang="en-US" sz="4400" spc="50" dirty="0" smtClean="0">
                <a:ln w="11430"/>
                <a:solidFill>
                  <a:srgbClr val="8C4C64"/>
                </a:solidFill>
                <a:effectLst>
                  <a:outerShdw blurRad="76200" dist="50800" dir="5400000" algn="tl" rotWithShape="0">
                    <a:srgbClr val="000000">
                      <a:alpha val="65000"/>
                    </a:srgbClr>
                  </a:outerShdw>
                </a:effectLst>
              </a:rPr>
              <a:t> cycle (Friday).</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
            </a:r>
            <a:br>
              <a:rPr lang="en-US" sz="4400" spc="50" dirty="0" smtClean="0">
                <a:ln w="11430"/>
                <a:solidFill>
                  <a:srgbClr val="8C4C64"/>
                </a:solidFill>
                <a:effectLst>
                  <a:outerShdw blurRad="76200" dist="50800" dir="5400000" algn="tl" rotWithShape="0">
                    <a:srgbClr val="000000">
                      <a:alpha val="65000"/>
                    </a:srgbClr>
                  </a:outerShdw>
                </a:effectLst>
              </a:rPr>
            </a:br>
            <a:endParaRPr lang="en-US" sz="4400" spc="50" dirty="0" smtClean="0">
              <a:ln w="11430"/>
              <a:solidFill>
                <a:srgbClr val="8C4C64"/>
              </a:solidFill>
              <a:effectLst>
                <a:outerShdw blurRad="76200" dist="50800" dir="5400000" algn="tl" rotWithShape="0">
                  <a:srgbClr val="000000">
                    <a:alpha val="65000"/>
                  </a:srgbClr>
                </a:outerShdw>
              </a:effectLst>
            </a:endParaRPr>
          </a:p>
          <a:p>
            <a:pPr marL="571500" indent="-571500">
              <a:buFont typeface="Arial" pitchFamily="34" charset="0"/>
              <a:buChar char="•"/>
            </a:pPr>
            <a:r>
              <a:rPr lang="en-US" sz="4400" spc="50" dirty="0" smtClean="0">
                <a:ln w="11430"/>
                <a:solidFill>
                  <a:srgbClr val="8C4C64"/>
                </a:solidFill>
                <a:effectLst>
                  <a:outerShdw blurRad="76200" dist="50800" dir="5400000" algn="tl" rotWithShape="0">
                    <a:srgbClr val="000000">
                      <a:alpha val="65000"/>
                    </a:srgbClr>
                  </a:outerShdw>
                </a:effectLst>
              </a:rPr>
              <a:t>THEN:  Sabbath is Abib 15 </a:t>
            </a:r>
            <a:br>
              <a:rPr lang="en-US" sz="4400" spc="50" dirty="0" smtClean="0">
                <a:ln w="11430"/>
                <a:solidFill>
                  <a:srgbClr val="8C4C64"/>
                </a:solidFill>
                <a:effectLst>
                  <a:outerShdw blurRad="76200" dist="50800" dir="5400000" algn="tl" rotWithShape="0">
                    <a:srgbClr val="000000">
                      <a:alpha val="65000"/>
                    </a:srgbClr>
                  </a:outerShdw>
                </a:effectLst>
              </a:rPr>
            </a:br>
            <a:r>
              <a:rPr lang="en-US" sz="4000" spc="50" dirty="0" smtClean="0">
                <a:ln w="11430"/>
                <a:solidFill>
                  <a:srgbClr val="8C4C64"/>
                </a:solidFill>
                <a:effectLst>
                  <a:outerShdw blurRad="76200" dist="50800" dir="5400000" algn="tl" rotWithShape="0">
                    <a:srgbClr val="000000">
                      <a:alpha val="65000"/>
                    </a:srgbClr>
                  </a:outerShdw>
                </a:effectLst>
              </a:rPr>
              <a:t>(</a:t>
            </a:r>
            <a:r>
              <a:rPr lang="en-US" sz="4000" spc="50" dirty="0" smtClean="0">
                <a:ln w="11430"/>
                <a:solidFill>
                  <a:srgbClr val="0070C0"/>
                </a:solidFill>
                <a:effectLst>
                  <a:outerShdw blurRad="76200" dist="50800" dir="5400000" algn="tl" rotWithShape="0">
                    <a:srgbClr val="000000">
                      <a:alpha val="65000"/>
                    </a:srgbClr>
                  </a:outerShdw>
                </a:effectLst>
              </a:rPr>
              <a:t>&amp;</a:t>
            </a:r>
            <a:r>
              <a:rPr lang="en-US" sz="4000" spc="50" dirty="0" smtClean="0">
                <a:ln w="11430"/>
                <a:solidFill>
                  <a:srgbClr val="8C4C64"/>
                </a:solidFill>
                <a:effectLst>
                  <a:outerShdw blurRad="76200" dist="50800" dir="5400000" algn="tl" rotWithShape="0">
                    <a:srgbClr val="000000">
                      <a:alpha val="65000"/>
                    </a:srgbClr>
                  </a:outerShdw>
                </a:effectLst>
              </a:rPr>
              <a:t> 1</a:t>
            </a:r>
            <a:r>
              <a:rPr lang="en-US" sz="4000" spc="50" baseline="30000" dirty="0" smtClean="0">
                <a:ln w="11430"/>
                <a:solidFill>
                  <a:srgbClr val="8C4C64"/>
                </a:solidFill>
                <a:effectLst>
                  <a:outerShdw blurRad="76200" dist="50800" dir="5400000" algn="tl" rotWithShape="0">
                    <a:srgbClr val="000000">
                      <a:alpha val="65000"/>
                    </a:srgbClr>
                  </a:outerShdw>
                </a:effectLst>
              </a:rPr>
              <a:t>st</a:t>
            </a:r>
            <a:r>
              <a:rPr lang="en-US" sz="4000" spc="50" dirty="0" smtClean="0">
                <a:ln w="11430"/>
                <a:solidFill>
                  <a:srgbClr val="8C4C64"/>
                </a:solidFill>
                <a:effectLst>
                  <a:outerShdw blurRad="76200" dist="50800" dir="5400000" algn="tl" rotWithShape="0">
                    <a:srgbClr val="000000">
                      <a:alpha val="65000"/>
                    </a:srgbClr>
                  </a:outerShdw>
                </a:effectLst>
              </a:rPr>
              <a:t> Sabbath of Unleavened Bread);</a:t>
            </a:r>
          </a:p>
          <a:p>
            <a:pPr marL="571500" indent="-571500">
              <a:buFont typeface="Arial" pitchFamily="34" charset="0"/>
              <a:buChar char="•"/>
            </a:pPr>
            <a:r>
              <a:rPr lang="en-US" sz="4400" spc="50" dirty="0" smtClean="0">
                <a:ln w="11430"/>
                <a:solidFill>
                  <a:srgbClr val="8C4C64"/>
                </a:solidFill>
                <a:effectLst>
                  <a:outerShdw blurRad="76200" dist="50800" dir="5400000" algn="tl" rotWithShape="0">
                    <a:srgbClr val="000000">
                      <a:alpha val="65000"/>
                    </a:srgbClr>
                  </a:outerShdw>
                </a:effectLst>
              </a:rPr>
              <a:t>Firstfruits follows on Abib 16</a:t>
            </a:r>
            <a:r>
              <a:rPr lang="en-US" sz="4400" spc="50" baseline="30000" dirty="0" smtClean="0">
                <a:ln w="11430"/>
                <a:solidFill>
                  <a:srgbClr val="8C4C64"/>
                </a:solidFill>
                <a:effectLst>
                  <a:outerShdw blurRad="76200" dist="50800" dir="5400000" algn="tl" rotWithShape="0">
                    <a:srgbClr val="000000">
                      <a:alpha val="65000"/>
                    </a:srgbClr>
                  </a:outerShdw>
                </a:effectLst>
              </a:rPr>
              <a:t>th</a:t>
            </a:r>
            <a:r>
              <a:rPr lang="en-US" sz="4400" spc="50" dirty="0" smtClean="0">
                <a:ln w="11430"/>
                <a:solidFill>
                  <a:srgbClr val="8C4C64"/>
                </a:solidFill>
                <a:effectLst>
                  <a:outerShdw blurRad="76200" dist="50800" dir="5400000" algn="tl" rotWithShape="0">
                    <a:srgbClr val="000000">
                      <a:alpha val="65000"/>
                    </a:srgbClr>
                  </a:outerShdw>
                </a:effectLst>
              </a:rPr>
              <a:t>.</a:t>
            </a:r>
          </a:p>
          <a:p>
            <a:pPr marL="571500" indent="-571500">
              <a:buFont typeface="Arial" pitchFamily="34" charset="0"/>
              <a:buChar char="•"/>
            </a:pPr>
            <a:endParaRPr lang="en-US" sz="2400" spc="50" dirty="0">
              <a:ln w="11430"/>
              <a:solidFill>
                <a:srgbClr val="8C4C64"/>
              </a:solidFill>
              <a:effectLst>
                <a:outerShdw blurRad="76200" dist="50800" dir="5400000" algn="tl" rotWithShape="0">
                  <a:srgbClr val="000000">
                    <a:alpha val="65000"/>
                  </a:srgbClr>
                </a:outerShdw>
              </a:effectLst>
            </a:endParaRPr>
          </a:p>
        </p:txBody>
      </p:sp>
      <p:graphicFrame>
        <p:nvGraphicFramePr>
          <p:cNvPr id="4" name="Table 3"/>
          <p:cNvGraphicFramePr>
            <a:graphicFrameLocks noGrp="1"/>
          </p:cNvGraphicFramePr>
          <p:nvPr>
            <p:extLst>
              <p:ext uri="{D42A27DB-BD31-4B8C-83A1-F6EECF244321}">
                <p14:modId xmlns:p14="http://schemas.microsoft.com/office/powerpoint/2010/main" val="4226403453"/>
              </p:ext>
            </p:extLst>
          </p:nvPr>
        </p:nvGraphicFramePr>
        <p:xfrm>
          <a:off x="457200" y="2971800"/>
          <a:ext cx="8229599" cy="1586959"/>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72380">
                <a:tc>
                  <a:txBody>
                    <a:bodyPr/>
                    <a:lstStyle/>
                    <a:p>
                      <a:pPr algn="ctr"/>
                      <a:r>
                        <a:rPr lang="en-US" sz="2000" b="1" dirty="0" smtClean="0"/>
                        <a:t>Abib 2</a:t>
                      </a:r>
                      <a:endParaRPr lang="en-US" sz="2000" b="1"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w="77470" h="12700" prst="softRound"/>
                      <a:lightRig rig="flood" dir="t"/>
                    </a:cell3D>
                    <a:solidFill>
                      <a:srgbClr val="DCE5EE"/>
                    </a:solidFill>
                  </a:tcPr>
                </a:tc>
                <a:tc>
                  <a:txBody>
                    <a:bodyPr/>
                    <a:lstStyle/>
                    <a:p>
                      <a:pPr algn="ctr"/>
                      <a:r>
                        <a:rPr lang="en-US" sz="1400" dirty="0" smtClean="0"/>
                        <a:t>3</a:t>
                      </a:r>
                      <a:endParaRPr lang="en-US" sz="1400" dirty="0"/>
                    </a:p>
                  </a:txBody>
                  <a:tcPr>
                    <a:lnL w="12700" cmpd="sng">
                      <a:noFill/>
                    </a:lnL>
                    <a:cell3D prstMaterial="dkEdge">
                      <a:bevel w="77470" h="12700" prst="softRound"/>
                      <a:lightRig rig="flood" dir="t"/>
                    </a:cell3D>
                  </a:tcPr>
                </a:tc>
                <a:tc>
                  <a:txBody>
                    <a:bodyPr/>
                    <a:lstStyle/>
                    <a:p>
                      <a:pPr algn="ctr"/>
                      <a:r>
                        <a:rPr lang="en-US" sz="1400" dirty="0" smtClean="0"/>
                        <a:t>4</a:t>
                      </a:r>
                      <a:endParaRPr lang="en-US" sz="1400" dirty="0"/>
                    </a:p>
                  </a:txBody>
                  <a:tcPr>
                    <a:cell3D prstMaterial="dkEdge">
                      <a:bevel w="77470" h="12700" prst="softRound"/>
                      <a:lightRig rig="flood" dir="t"/>
                    </a:cell3D>
                  </a:tcPr>
                </a:tc>
                <a:tc>
                  <a:txBody>
                    <a:bodyPr/>
                    <a:lstStyle/>
                    <a:p>
                      <a:pPr algn="ctr"/>
                      <a:r>
                        <a:rPr lang="en-US" sz="1400" dirty="0" smtClean="0"/>
                        <a:t>5</a:t>
                      </a:r>
                      <a:endParaRPr lang="en-US" sz="1400" dirty="0"/>
                    </a:p>
                  </a:txBody>
                  <a:tcPr>
                    <a:cell3D prstMaterial="dkEdge">
                      <a:bevel w="77470" h="12700" prst="softRound"/>
                      <a:lightRig rig="flood" dir="t"/>
                    </a:cell3D>
                  </a:tcPr>
                </a:tc>
                <a:tc>
                  <a:txBody>
                    <a:bodyPr/>
                    <a:lstStyle/>
                    <a:p>
                      <a:pPr algn="ctr"/>
                      <a:r>
                        <a:rPr lang="en-US" sz="1400" dirty="0" smtClean="0"/>
                        <a:t>6</a:t>
                      </a:r>
                      <a:endParaRPr lang="en-US" sz="1400" dirty="0"/>
                    </a:p>
                  </a:txBody>
                  <a:tcPr>
                    <a:cell3D prstMaterial="dkEdge">
                      <a:bevel w="77470" h="12700" prst="softRound"/>
                      <a:lightRig rig="flood" dir="t"/>
                    </a:cell3D>
                  </a:tcPr>
                </a:tc>
                <a:tc>
                  <a:txBody>
                    <a:bodyPr/>
                    <a:lstStyle/>
                    <a:p>
                      <a:pPr algn="ctr"/>
                      <a:r>
                        <a:rPr lang="en-US" sz="1400" dirty="0" smtClean="0"/>
                        <a:t>7</a:t>
                      </a:r>
                      <a:endParaRPr lang="en-US" sz="1400" dirty="0"/>
                    </a:p>
                  </a:txBody>
                  <a:tcPr>
                    <a:cell3D prstMaterial="dkEdge">
                      <a:bevel w="77470" h="12700" prst="softRound"/>
                      <a:lightRig rig="flood" dir="t"/>
                    </a:cell3D>
                  </a:tcPr>
                </a:tc>
                <a:tc>
                  <a:txBody>
                    <a:bodyPr/>
                    <a:lstStyle/>
                    <a:p>
                      <a:pPr algn="ctr"/>
                      <a:r>
                        <a:rPr lang="en-US" sz="1400" dirty="0" smtClean="0"/>
                        <a:t>8</a:t>
                      </a:r>
                      <a:endParaRPr lang="en-US" sz="1400" dirty="0"/>
                    </a:p>
                  </a:txBody>
                  <a:tcPr>
                    <a:cell3D prstMaterial="dkEdge">
                      <a:bevel w="77470" h="12700" prst="softRound"/>
                      <a:lightRig rig="flood" dir="t"/>
                    </a:cell3D>
                  </a:tcPr>
                </a:tc>
              </a:tr>
              <a:tr h="372380">
                <a:tc>
                  <a:txBody>
                    <a:bodyPr/>
                    <a:lstStyle/>
                    <a:p>
                      <a:pPr algn="ctr"/>
                      <a:r>
                        <a:rPr lang="en-US" sz="1400" dirty="0" smtClean="0"/>
                        <a:t>9</a:t>
                      </a:r>
                      <a:endParaRPr lang="en-US" sz="1400" dirty="0"/>
                    </a:p>
                  </a:txBody>
                  <a:tcPr>
                    <a:lnT w="12700" cmpd="sng">
                      <a:noFill/>
                    </a:lnT>
                    <a:lnB w="12700" cmpd="sng">
                      <a:noFill/>
                    </a:lnB>
                    <a:cell3D prstMaterial="dkEdge">
                      <a:bevel w="77470" h="12700" prst="softRound"/>
                      <a:lightRig rig="flood" dir="t"/>
                    </a:cell3D>
                  </a:tcPr>
                </a:tc>
                <a:tc>
                  <a:txBody>
                    <a:bodyPr/>
                    <a:lstStyle/>
                    <a:p>
                      <a:pPr algn="ctr"/>
                      <a:r>
                        <a:rPr lang="en-US" sz="1400" dirty="0" smtClean="0"/>
                        <a:t>10</a:t>
                      </a:r>
                      <a:endParaRPr lang="en-US" sz="1400" dirty="0"/>
                    </a:p>
                  </a:txBody>
                  <a:tcPr>
                    <a:cell3D prstMaterial="dkEdge">
                      <a:bevel w="77470" h="12700" prst="softRound"/>
                      <a:lightRig rig="flood" dir="t"/>
                    </a:cell3D>
                  </a:tcPr>
                </a:tc>
                <a:tc>
                  <a:txBody>
                    <a:bodyPr/>
                    <a:lstStyle/>
                    <a:p>
                      <a:pPr algn="ctr"/>
                      <a:r>
                        <a:rPr lang="en-US" sz="1400" dirty="0" smtClean="0"/>
                        <a:t>11</a:t>
                      </a:r>
                      <a:endParaRPr lang="en-US" sz="1400" dirty="0"/>
                    </a:p>
                  </a:txBody>
                  <a:tcPr>
                    <a:cell3D prstMaterial="dkEdge">
                      <a:bevel w="77470" h="12700" prst="softRound"/>
                      <a:lightRig rig="flood" dir="t"/>
                    </a:cell3D>
                  </a:tcPr>
                </a:tc>
                <a:tc>
                  <a:txBody>
                    <a:bodyPr/>
                    <a:lstStyle/>
                    <a:p>
                      <a:pPr algn="ctr"/>
                      <a:r>
                        <a:rPr lang="en-US" sz="1400" b="0" dirty="0" smtClean="0"/>
                        <a:t>12</a:t>
                      </a:r>
                      <a:endParaRPr lang="en-US" sz="1400" b="0" dirty="0"/>
                    </a:p>
                  </a:txBody>
                  <a:tcPr>
                    <a:cell3D prstMaterial="dkEdge">
                      <a:bevel w="77470" h="12700" prst="softRound"/>
                      <a:lightRig rig="flood" dir="t"/>
                    </a:cell3D>
                    <a:solidFill>
                      <a:srgbClr val="DCE5EE"/>
                    </a:solidFill>
                  </a:tcPr>
                </a:tc>
                <a:tc>
                  <a:txBody>
                    <a:bodyPr/>
                    <a:lstStyle/>
                    <a:p>
                      <a:pPr algn="ctr"/>
                      <a:r>
                        <a:rPr lang="en-US" sz="1400" dirty="0" smtClean="0"/>
                        <a:t>13</a:t>
                      </a:r>
                      <a:endParaRPr lang="en-US" sz="1400" dirty="0"/>
                    </a:p>
                  </a:txBody>
                  <a:tcPr>
                    <a:cell3D prstMaterial="dkEdge">
                      <a:bevel w="77470" h="12700" prst="softRound"/>
                      <a:lightRig rig="flood" dir="t"/>
                    </a:cell3D>
                  </a:tcPr>
                </a:tc>
                <a:tc>
                  <a:txBody>
                    <a:bodyPr/>
                    <a:lstStyle/>
                    <a:p>
                      <a:pPr algn="ctr"/>
                      <a:r>
                        <a:rPr lang="en-US" sz="2000" b="1" dirty="0" smtClean="0"/>
                        <a:t>14 P/O</a:t>
                      </a:r>
                      <a:endParaRPr lang="en-US" sz="1400" b="1" dirty="0"/>
                    </a:p>
                  </a:txBody>
                  <a:tcPr>
                    <a:cell3D prstMaterial="dkEdge">
                      <a:bevel w="77470" h="12700" prst="softRound"/>
                      <a:lightRig rig="flood" dir="t"/>
                    </a:cell3D>
                    <a:solidFill>
                      <a:srgbClr val="FF0000"/>
                    </a:solidFill>
                  </a:tcPr>
                </a:tc>
                <a:tc>
                  <a:txBody>
                    <a:bodyPr/>
                    <a:lstStyle/>
                    <a:p>
                      <a:pPr algn="ctr"/>
                      <a:r>
                        <a:rPr lang="en-US" sz="2000" b="1" dirty="0" smtClean="0"/>
                        <a:t>15 ULB</a:t>
                      </a:r>
                      <a:endParaRPr lang="en-US" sz="1400" b="1" dirty="0"/>
                    </a:p>
                  </a:txBody>
                  <a:tcPr>
                    <a:cell3D prstMaterial="dkEdge">
                      <a:bevel w="77470" h="12700" prst="softRound"/>
                      <a:lightRig rig="flood" dir="t"/>
                    </a:cell3D>
                    <a:solidFill>
                      <a:srgbClr val="66CCFF"/>
                    </a:solidFill>
                  </a:tcPr>
                </a:tc>
              </a:tr>
              <a:tr h="372380">
                <a:tc>
                  <a:txBody>
                    <a:bodyPr/>
                    <a:lstStyle/>
                    <a:p>
                      <a:pPr algn="ctr"/>
                      <a:r>
                        <a:rPr lang="en-US" sz="2000" b="1" dirty="0" smtClean="0"/>
                        <a:t>16 FF</a:t>
                      </a:r>
                      <a:endParaRPr lang="en-US" sz="1400" b="1" dirty="0"/>
                    </a:p>
                  </a:txBody>
                  <a:tcPr>
                    <a:lnT w="12700" cmpd="sng">
                      <a:noFill/>
                    </a:lnT>
                    <a:cell3D prstMaterial="dkEdge">
                      <a:bevel w="77470" h="12700" prst="softRound"/>
                      <a:lightRig rig="flood" dir="t"/>
                    </a:cell3D>
                    <a:solidFill>
                      <a:srgbClr val="00B050"/>
                    </a:solidFill>
                  </a:tcPr>
                </a:tc>
                <a:tc>
                  <a:txBody>
                    <a:bodyPr/>
                    <a:lstStyle/>
                    <a:p>
                      <a:pPr algn="ctr"/>
                      <a:r>
                        <a:rPr lang="en-US" sz="1400" dirty="0" smtClean="0"/>
                        <a:t>17</a:t>
                      </a:r>
                      <a:endParaRPr lang="en-US" sz="1400" dirty="0"/>
                    </a:p>
                  </a:txBody>
                  <a:tcPr>
                    <a:cell3D prstMaterial="dkEdge">
                      <a:bevel w="77470" h="12700" prst="softRound"/>
                      <a:lightRig rig="flood" dir="t"/>
                    </a:cell3D>
                  </a:tcPr>
                </a:tc>
                <a:tc>
                  <a:txBody>
                    <a:bodyPr/>
                    <a:lstStyle/>
                    <a:p>
                      <a:pPr algn="ctr"/>
                      <a:r>
                        <a:rPr lang="en-US" sz="1400" dirty="0" smtClean="0"/>
                        <a:t>18</a:t>
                      </a:r>
                      <a:endParaRPr lang="en-US" sz="1400" dirty="0"/>
                    </a:p>
                  </a:txBody>
                  <a:tcPr>
                    <a:cell3D prstMaterial="dkEdge">
                      <a:bevel w="77470" h="12700" prst="softRound"/>
                      <a:lightRig rig="flood" dir="t"/>
                    </a:cell3D>
                    <a:solidFill>
                      <a:srgbClr val="DCE5EE"/>
                    </a:solidFill>
                  </a:tcPr>
                </a:tc>
                <a:tc>
                  <a:txBody>
                    <a:bodyPr/>
                    <a:lstStyle/>
                    <a:p>
                      <a:pPr algn="ctr"/>
                      <a:r>
                        <a:rPr lang="en-US" sz="1400" b="1" dirty="0" smtClean="0"/>
                        <a:t>19</a:t>
                      </a:r>
                      <a:endParaRPr lang="en-US" sz="1400" b="1" dirty="0"/>
                    </a:p>
                  </a:txBody>
                  <a:tcPr>
                    <a:cell3D prstMaterial="dkEdge">
                      <a:bevel w="77470" h="12700" prst="softRound"/>
                      <a:lightRig rig="flood" dir="t"/>
                    </a:cell3D>
                    <a:solidFill>
                      <a:srgbClr val="DCE5EE"/>
                    </a:solidFill>
                  </a:tcPr>
                </a:tc>
                <a:tc>
                  <a:txBody>
                    <a:bodyPr/>
                    <a:lstStyle/>
                    <a:p>
                      <a:pPr algn="ctr"/>
                      <a:r>
                        <a:rPr lang="en-US" sz="1400" dirty="0" smtClean="0"/>
                        <a:t>20</a:t>
                      </a:r>
                      <a:endParaRPr lang="en-US" sz="1400" dirty="0"/>
                    </a:p>
                  </a:txBody>
                  <a:tcPr>
                    <a:cell3D prstMaterial="dkEdge">
                      <a:bevel w="77470" h="12700" prst="softRound"/>
                      <a:lightRig rig="flood" dir="t"/>
                    </a:cell3D>
                  </a:tcPr>
                </a:tc>
                <a:tc>
                  <a:txBody>
                    <a:bodyPr/>
                    <a:lstStyle/>
                    <a:p>
                      <a:pPr algn="ctr"/>
                      <a:r>
                        <a:rPr lang="en-US" sz="1400" dirty="0" smtClean="0"/>
                        <a:t>21</a:t>
                      </a:r>
                      <a:endParaRPr lang="en-US" sz="1400" dirty="0"/>
                    </a:p>
                  </a:txBody>
                  <a:tcPr>
                    <a:cell3D prstMaterial="dkEdge">
                      <a:bevel w="77470" h="12700" prst="softRound"/>
                      <a:lightRig rig="flood" dir="t"/>
                    </a:cell3D>
                  </a:tcPr>
                </a:tc>
                <a:tc>
                  <a:txBody>
                    <a:bodyPr/>
                    <a:lstStyle/>
                    <a:p>
                      <a:pPr algn="ctr"/>
                      <a:r>
                        <a:rPr lang="en-US" sz="1400" b="0" dirty="0" smtClean="0"/>
                        <a:t>22</a:t>
                      </a:r>
                      <a:endParaRPr lang="en-US" sz="1400" b="0" dirty="0"/>
                    </a:p>
                  </a:txBody>
                  <a:tcPr>
                    <a:cell3D prstMaterial="dkEdge">
                      <a:bevel w="77470" h="12700" prst="softRound"/>
                      <a:lightRig rig="flood" dir="t"/>
                    </a:cell3D>
                    <a:solidFill>
                      <a:srgbClr val="DCE5EE"/>
                    </a:solidFill>
                  </a:tcPr>
                </a:tc>
              </a:tr>
            </a:tbl>
          </a:graphicData>
        </a:graphic>
      </p:graphicFrame>
    </p:spTree>
    <p:extLst>
      <p:ext uri="{BB962C8B-B14F-4D97-AF65-F5344CB8AC3E}">
        <p14:creationId xmlns:p14="http://schemas.microsoft.com/office/powerpoint/2010/main" val="33390294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175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left)">
                                      <p:cBhvr>
                                        <p:cTn id="12" dur="175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92875"/>
            <a:ext cx="1828800" cy="365125"/>
          </a:xfrm>
        </p:spPr>
        <p:txBody>
          <a:bodyPr/>
          <a:lstStyle/>
          <a:p>
            <a:fld id="{5C014052-953B-4273-8F47-BF25327D5B24}" type="slidenum">
              <a:rPr lang="en-US" smtClean="0"/>
              <a:t>48</a:t>
            </a:fld>
            <a:endParaRPr lang="en-US" dirty="0"/>
          </a:p>
        </p:txBody>
      </p:sp>
      <p:sp>
        <p:nvSpPr>
          <p:cNvPr id="4"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Which Festival Secures First Place? </a:t>
            </a:r>
            <a:br>
              <a:rPr lang="en-US" sz="4400" spc="50" dirty="0" smtClean="0">
                <a:ln w="11430"/>
                <a:solidFill>
                  <a:schemeClr val="accent5"/>
                </a:solidFill>
                <a:effectLst>
                  <a:outerShdw blurRad="76200" dist="50800" dir="5400000" algn="tl" rotWithShape="0">
                    <a:srgbClr val="000000">
                      <a:alpha val="65000"/>
                    </a:srgbClr>
                  </a:outerShdw>
                </a:effectLst>
              </a:rPr>
            </a:br>
            <a:r>
              <a:rPr lang="en-US" sz="3600" spc="50" dirty="0" smtClean="0">
                <a:ln w="11430"/>
                <a:solidFill>
                  <a:srgbClr val="00B050"/>
                </a:solidFill>
                <a:effectLst>
                  <a:outerShdw blurRad="76200" dist="50800" dir="5400000" algn="tl" rotWithShape="0">
                    <a:srgbClr val="000000">
                      <a:alpha val="65000"/>
                    </a:srgbClr>
                  </a:outerShdw>
                </a:effectLst>
              </a:rPr>
              <a:t>Firstfruits? </a:t>
            </a:r>
            <a:r>
              <a:rPr lang="en-US" sz="3600" spc="50" dirty="0" smtClean="0">
                <a:ln w="11430"/>
                <a:solidFill>
                  <a:schemeClr val="accent5"/>
                </a:solidFill>
                <a:effectLst>
                  <a:outerShdw blurRad="76200" dist="50800" dir="5400000" algn="tl" rotWithShape="0">
                    <a:srgbClr val="000000">
                      <a:alpha val="65000"/>
                    </a:srgbClr>
                  </a:outerShdw>
                </a:effectLst>
              </a:rPr>
              <a:t>~ </a:t>
            </a:r>
            <a:r>
              <a:rPr lang="en-US" sz="3600" spc="50" dirty="0" smtClean="0">
                <a:ln w="11430"/>
                <a:solidFill>
                  <a:srgbClr val="8C4C64"/>
                </a:solidFill>
                <a:effectLst>
                  <a:outerShdw blurRad="76200" dist="50800" dir="5400000" algn="tl" rotWithShape="0">
                    <a:srgbClr val="000000">
                      <a:alpha val="65000"/>
                    </a:srgbClr>
                  </a:outerShdw>
                </a:effectLst>
              </a:rPr>
              <a:t>Unleavened Bread Sabbath?</a:t>
            </a:r>
            <a:endParaRPr lang="en-US" sz="1800" spc="50" dirty="0">
              <a:ln w="11430"/>
              <a:solidFill>
                <a:srgbClr val="8C4C64"/>
              </a:solidFill>
              <a:effectLst>
                <a:outerShdw blurRad="76200" dist="50800" dir="5400000" algn="tl" rotWithShape="0">
                  <a:srgbClr val="000000">
                    <a:alpha val="65000"/>
                  </a:srgbClr>
                </a:outerShdw>
              </a:effectLst>
            </a:endParaRPr>
          </a:p>
        </p:txBody>
      </p:sp>
      <p:sp>
        <p:nvSpPr>
          <p:cNvPr id="6" name="Content Placeholder 5"/>
          <p:cNvSpPr>
            <a:spLocks noGrp="1"/>
          </p:cNvSpPr>
          <p:nvPr>
            <p:ph sz="quarter" idx="13"/>
          </p:nvPr>
        </p:nvSpPr>
        <p:spPr>
          <a:xfrm>
            <a:off x="381000" y="1600201"/>
            <a:ext cx="8305800" cy="3505199"/>
          </a:xfrm>
          <a:solidFill>
            <a:schemeClr val="accent5">
              <a:lumMod val="75000"/>
            </a:schemeClr>
          </a:solidFill>
          <a:ln w="76200">
            <a:solidFill>
              <a:srgbClr val="8C4C64"/>
            </a:solidFill>
          </a:ln>
          <a:effectLst>
            <a:glow rad="228600">
              <a:schemeClr val="accent6">
                <a:satMod val="175000"/>
                <a:alpha val="40000"/>
              </a:schemeClr>
            </a:glow>
          </a:effectLst>
          <a:scene3d>
            <a:camera prst="orthographicFront"/>
            <a:lightRig rig="flat" dir="t">
              <a:rot lat="0" lon="0" rev="18900000"/>
            </a:lightRig>
          </a:scene3d>
          <a:sp3d>
            <a:bevelT w="152400" h="50800" prst="softRound"/>
          </a:sp3d>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marL="45720" indent="0" algn="ctr">
              <a:buNone/>
            </a:pPr>
            <a:r>
              <a:rPr lang="en-US" sz="3200" b="1" dirty="0" smtClean="0">
                <a:ln w="50800"/>
                <a:solidFill>
                  <a:schemeClr val="bg1">
                    <a:shade val="50000"/>
                  </a:schemeClr>
                </a:solidFill>
              </a:rPr>
              <a:t>Every Feast and Festival is </a:t>
            </a:r>
            <a:br>
              <a:rPr lang="en-US" sz="3200" b="1" dirty="0" smtClean="0">
                <a:ln w="50800"/>
                <a:solidFill>
                  <a:schemeClr val="bg1">
                    <a:shade val="50000"/>
                  </a:schemeClr>
                </a:solidFill>
              </a:rPr>
            </a:br>
            <a:r>
              <a:rPr lang="en-US" sz="3200" b="1" dirty="0" smtClean="0">
                <a:ln w="50800"/>
                <a:solidFill>
                  <a:schemeClr val="bg1">
                    <a:shade val="50000"/>
                  </a:schemeClr>
                </a:solidFill>
              </a:rPr>
              <a:t>of utmost importance, </a:t>
            </a:r>
            <a:br>
              <a:rPr lang="en-US" sz="3200" b="1" dirty="0" smtClean="0">
                <a:ln w="50800"/>
                <a:solidFill>
                  <a:schemeClr val="bg1">
                    <a:shade val="50000"/>
                  </a:schemeClr>
                </a:solidFill>
              </a:rPr>
            </a:br>
            <a:r>
              <a:rPr lang="en-US" sz="3200" b="1" dirty="0" smtClean="0">
                <a:ln w="50800"/>
                <a:solidFill>
                  <a:schemeClr val="bg1">
                    <a:shade val="50000"/>
                  </a:schemeClr>
                </a:solidFill>
              </a:rPr>
              <a:t>whether an annual Sabbath or not!</a:t>
            </a:r>
          </a:p>
          <a:p>
            <a:pPr marL="45720" indent="0">
              <a:buNone/>
            </a:pPr>
            <a:r>
              <a:rPr lang="en-US" sz="3200" b="1" dirty="0" smtClean="0">
                <a:ln w="50800"/>
                <a:solidFill>
                  <a:schemeClr val="bg1">
                    <a:shade val="50000"/>
                  </a:schemeClr>
                </a:solidFill>
              </a:rPr>
              <a:t>In Joshua’s account 2 festivals share Abib 15: </a:t>
            </a:r>
          </a:p>
          <a:p>
            <a:pPr marL="502920" indent="-457200">
              <a:buAutoNum type="arabicPeriod"/>
            </a:pPr>
            <a:r>
              <a:rPr lang="en-US" sz="3200" b="1" dirty="0" smtClean="0">
                <a:ln w="50800"/>
                <a:solidFill>
                  <a:schemeClr val="bg1">
                    <a:shade val="50000"/>
                  </a:schemeClr>
                </a:solidFill>
              </a:rPr>
              <a:t>1</a:t>
            </a:r>
            <a:r>
              <a:rPr lang="en-US" sz="3200" b="1" baseline="30000" dirty="0" smtClean="0">
                <a:ln w="50800"/>
                <a:solidFill>
                  <a:schemeClr val="bg1">
                    <a:shade val="50000"/>
                  </a:schemeClr>
                </a:solidFill>
              </a:rPr>
              <a:t>st</a:t>
            </a:r>
            <a:r>
              <a:rPr lang="en-US" sz="3200" b="1" dirty="0" smtClean="0">
                <a:ln w="50800"/>
                <a:solidFill>
                  <a:schemeClr val="bg1">
                    <a:shade val="50000"/>
                  </a:schemeClr>
                </a:solidFill>
              </a:rPr>
              <a:t> Sabbath of Unleavened Bread </a:t>
            </a:r>
          </a:p>
          <a:p>
            <a:pPr marL="502920" indent="-457200">
              <a:buAutoNum type="arabicPeriod"/>
            </a:pPr>
            <a:r>
              <a:rPr lang="en-US" sz="3200" b="1" dirty="0" smtClean="0">
                <a:ln w="50800"/>
                <a:solidFill>
                  <a:schemeClr val="bg1">
                    <a:shade val="50000"/>
                  </a:schemeClr>
                </a:solidFill>
              </a:rPr>
              <a:t>Firstfruits Festival  </a:t>
            </a:r>
          </a:p>
        </p:txBody>
      </p:sp>
      <p:pic>
        <p:nvPicPr>
          <p:cNvPr id="3" name="Picture 2" descr="C:\Users\Rae\Desktop\Question Boy png.pn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129237" y="3690838"/>
            <a:ext cx="3090963" cy="30909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914400" y="5334694"/>
            <a:ext cx="4356895" cy="1077218"/>
          </a:xfrm>
          <a:prstGeom prst="rect">
            <a:avLst/>
          </a:prstGeom>
          <a:solidFill>
            <a:srgbClr val="8C4C64"/>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Will Joshua give priority to one of them?</a:t>
            </a:r>
            <a:endParaRPr lang="en-US" sz="3200" b="1" cap="none" spc="0" dirty="0">
              <a:ln/>
              <a:solidFill>
                <a:schemeClr val="accent3"/>
              </a:solidFill>
              <a:effectLst/>
            </a:endParaRPr>
          </a:p>
        </p:txBody>
      </p:sp>
    </p:spTree>
    <p:extLst>
      <p:ext uri="{BB962C8B-B14F-4D97-AF65-F5344CB8AC3E}">
        <p14:creationId xmlns:p14="http://schemas.microsoft.com/office/powerpoint/2010/main" val="5240156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86017" y="6466935"/>
            <a:ext cx="1828800" cy="365125"/>
          </a:xfrm>
        </p:spPr>
        <p:txBody>
          <a:bodyPr/>
          <a:lstStyle/>
          <a:p>
            <a:fld id="{5C014052-953B-4273-8F47-BF25327D5B24}" type="slidenum">
              <a:rPr lang="en-US" smtClean="0"/>
              <a:t>49</a:t>
            </a:fld>
            <a:endParaRPr lang="en-US" dirty="0"/>
          </a:p>
        </p:txBody>
      </p:sp>
      <p:sp>
        <p:nvSpPr>
          <p:cNvPr id="3"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chemeClr val="accent5"/>
                </a:solidFill>
                <a:effectLst>
                  <a:outerShdw blurRad="76200" dist="50800" dir="5400000" algn="tl" rotWithShape="0">
                    <a:srgbClr val="000000">
                      <a:alpha val="65000"/>
                    </a:srgbClr>
                  </a:outerShdw>
                </a:effectLst>
              </a:rPr>
              <a:t>Special Instructions for </a:t>
            </a:r>
            <a:r>
              <a:rPr lang="en-US" sz="4400" spc="50" dirty="0" smtClean="0">
                <a:ln w="11430"/>
                <a:solidFill>
                  <a:srgbClr val="00B050"/>
                </a:solidFill>
                <a:effectLst>
                  <a:outerShdw blurRad="76200" dist="50800" dir="5400000" algn="tl" rotWithShape="0">
                    <a:srgbClr val="000000">
                      <a:alpha val="65000"/>
                    </a:srgbClr>
                  </a:outerShdw>
                </a:effectLst>
              </a:rPr>
              <a:t>Wavesheaf</a:t>
            </a:r>
            <a:endParaRPr lang="en-US" sz="1800" spc="50" dirty="0">
              <a:ln w="11430"/>
              <a:solidFill>
                <a:srgbClr val="00B050"/>
              </a:solidFill>
              <a:effectLst>
                <a:outerShdw blurRad="76200" dist="50800" dir="5400000" algn="tl" rotWithShape="0">
                  <a:srgbClr val="000000">
                    <a:alpha val="65000"/>
                  </a:srgbClr>
                </a:outerShdw>
              </a:effectLst>
            </a:endParaRPr>
          </a:p>
        </p:txBody>
      </p:sp>
      <p:sp>
        <p:nvSpPr>
          <p:cNvPr id="5" name="Content Placeholder 4"/>
          <p:cNvSpPr>
            <a:spLocks noGrp="1"/>
          </p:cNvSpPr>
          <p:nvPr>
            <p:ph sz="quarter" idx="13"/>
          </p:nvPr>
        </p:nvSpPr>
        <p:spPr>
          <a:xfrm>
            <a:off x="381000" y="914400"/>
            <a:ext cx="8357417" cy="5715000"/>
          </a:xfrm>
          <a:solidFill>
            <a:schemeClr val="bg1"/>
          </a:solidFill>
          <a:ln w="38100">
            <a:solidFill>
              <a:schemeClr val="accent5">
                <a:lumMod val="60000"/>
                <a:lumOff val="40000"/>
              </a:schemeClr>
            </a:solidFill>
          </a:ln>
          <a:effectLst>
            <a:glow rad="228600">
              <a:schemeClr val="accent5">
                <a:satMod val="175000"/>
                <a:alpha val="40000"/>
              </a:schemeClr>
            </a:glow>
          </a:effectLst>
          <a:scene3d>
            <a:camera prst="orthographicFront"/>
            <a:lightRig rig="threePt" dir="t"/>
          </a:scene3d>
          <a:sp3d>
            <a:bevelT prst="slope"/>
          </a:sp3d>
        </p:spPr>
        <p:txBody>
          <a:bodyPr>
            <a:normAutofit fontScale="40000" lnSpcReduction="20000"/>
            <a:sp3d extrusionH="57150">
              <a:bevelT w="38100" h="38100"/>
            </a:sp3d>
          </a:bodyPr>
          <a:lstStyle/>
          <a:p>
            <a:pPr marL="45720" indent="0">
              <a:lnSpc>
                <a:spcPct val="170000"/>
              </a:lnSpc>
              <a:buNone/>
            </a:pPr>
            <a:r>
              <a:rPr lang="en-US" sz="4000" dirty="0" smtClean="0"/>
              <a:t>To understand the importance of Firstfruits, it is first helpful to investigate the grain in the land of Canaan.</a:t>
            </a:r>
          </a:p>
          <a:p>
            <a:pPr lvl="1">
              <a:lnSpc>
                <a:spcPct val="170000"/>
              </a:lnSpc>
              <a:buFont typeface="Arial" pitchFamily="34" charset="0"/>
              <a:buChar char="•"/>
            </a:pPr>
            <a:r>
              <a:rPr lang="en-US" sz="4000" dirty="0" smtClean="0"/>
              <a:t>The </a:t>
            </a:r>
            <a:r>
              <a:rPr lang="en-US" sz="4000" dirty="0"/>
              <a:t>grain holds clues that will help us understand Firstfruits as fulfilled in </a:t>
            </a:r>
            <a:r>
              <a:rPr lang="en-US" sz="4000" b="1" dirty="0">
                <a:solidFill>
                  <a:srgbClr val="0000FF"/>
                </a:solidFill>
              </a:rPr>
              <a:t>Yahusha’s</a:t>
            </a:r>
            <a:r>
              <a:rPr lang="en-US" sz="4000" dirty="0"/>
              <a:t> life.  This is the first </a:t>
            </a:r>
            <a:r>
              <a:rPr lang="en-US" sz="4000" u="sng" dirty="0"/>
              <a:t>recorded</a:t>
            </a:r>
            <a:r>
              <a:rPr lang="en-US" sz="4000" dirty="0"/>
              <a:t> time Israel is ever celebrating </a:t>
            </a:r>
            <a:r>
              <a:rPr lang="en-US" sz="4000" b="1" u="sng" dirty="0">
                <a:solidFill>
                  <a:srgbClr val="00B050"/>
                </a:solidFill>
              </a:rPr>
              <a:t>the full spring festival</a:t>
            </a:r>
            <a:r>
              <a:rPr lang="en-US" sz="4000" dirty="0">
                <a:solidFill>
                  <a:srgbClr val="00B050"/>
                </a:solidFill>
              </a:rPr>
              <a:t>.  </a:t>
            </a:r>
            <a:r>
              <a:rPr lang="en-US" sz="4000" dirty="0"/>
              <a:t>Remember, there is no Scriptural account for Firstfruits in the wilderness.  </a:t>
            </a:r>
            <a:endParaRPr lang="en-US" sz="4000" dirty="0" smtClean="0"/>
          </a:p>
          <a:p>
            <a:pPr lvl="1">
              <a:lnSpc>
                <a:spcPct val="170000"/>
              </a:lnSpc>
              <a:buFont typeface="Arial" pitchFamily="34" charset="0"/>
              <a:buChar char="•"/>
            </a:pPr>
            <a:r>
              <a:rPr lang="en-US" sz="4000" b="1" dirty="0" smtClean="0">
                <a:solidFill>
                  <a:srgbClr val="0000FF"/>
                </a:solidFill>
              </a:rPr>
              <a:t>Yahuah</a:t>
            </a:r>
            <a:r>
              <a:rPr lang="en-US" sz="4000" dirty="0" smtClean="0"/>
              <a:t> </a:t>
            </a:r>
            <a:r>
              <a:rPr lang="en-US" sz="4000" dirty="0"/>
              <a:t>had promised the Israelites </a:t>
            </a:r>
            <a:r>
              <a:rPr lang="en-US" sz="4000" b="1" i="1" dirty="0">
                <a:solidFill>
                  <a:srgbClr val="00B050"/>
                </a:solidFill>
              </a:rPr>
              <a:t>the grain of the land would be ready for harvest upon entering the land of Canaan. </a:t>
            </a:r>
            <a:r>
              <a:rPr lang="en-US" sz="4000" b="1" i="1" dirty="0"/>
              <a:t> </a:t>
            </a:r>
            <a:r>
              <a:rPr lang="en-US" sz="4000" b="1" dirty="0">
                <a:solidFill>
                  <a:schemeClr val="accent1">
                    <a:lumMod val="50000"/>
                  </a:schemeClr>
                </a:solidFill>
              </a:rPr>
              <a:t>(Deut 6:10-11; Josh 24:13.)</a:t>
            </a:r>
            <a:r>
              <a:rPr lang="en-US" sz="4000" dirty="0">
                <a:solidFill>
                  <a:schemeClr val="accent1">
                    <a:lumMod val="50000"/>
                  </a:schemeClr>
                </a:solidFill>
              </a:rPr>
              <a:t> </a:t>
            </a:r>
            <a:r>
              <a:rPr lang="en-US" sz="4000" b="1" i="1" dirty="0">
                <a:solidFill>
                  <a:schemeClr val="accent1">
                    <a:lumMod val="50000"/>
                  </a:schemeClr>
                </a:solidFill>
              </a:rPr>
              <a:t> </a:t>
            </a:r>
            <a:r>
              <a:rPr lang="en-US" sz="4000" b="1" i="1" dirty="0" smtClean="0">
                <a:solidFill>
                  <a:schemeClr val="accent1">
                    <a:lumMod val="50000"/>
                  </a:schemeClr>
                </a:solidFill>
              </a:rPr>
              <a:t/>
            </a:r>
            <a:br>
              <a:rPr lang="en-US" sz="4000" b="1" i="1" dirty="0" smtClean="0">
                <a:solidFill>
                  <a:schemeClr val="accent1">
                    <a:lumMod val="50000"/>
                  </a:schemeClr>
                </a:solidFill>
              </a:rPr>
            </a:br>
            <a:r>
              <a:rPr lang="en-US" sz="4000" b="1" i="1" dirty="0" smtClean="0">
                <a:solidFill>
                  <a:srgbClr val="00B050"/>
                </a:solidFill>
              </a:rPr>
              <a:t>But </a:t>
            </a:r>
            <a:r>
              <a:rPr lang="en-US" sz="4000" b="1" i="1" dirty="0">
                <a:solidFill>
                  <a:srgbClr val="00B050"/>
                </a:solidFill>
              </a:rPr>
              <a:t>it was declared </a:t>
            </a:r>
            <a:r>
              <a:rPr lang="en-US" sz="4000" b="1" i="1" dirty="0">
                <a:solidFill>
                  <a:srgbClr val="C00000"/>
                </a:solidFill>
              </a:rPr>
              <a:t>“off limits” </a:t>
            </a:r>
            <a:r>
              <a:rPr lang="en-US" sz="4000" b="1" i="1" dirty="0">
                <a:solidFill>
                  <a:srgbClr val="00B050"/>
                </a:solidFill>
              </a:rPr>
              <a:t>to eat, or use for personal purposes like preparing unleavened bread for P</a:t>
            </a:r>
            <a:r>
              <a:rPr lang="en-US" sz="4000" b="1" i="1" dirty="0" smtClean="0">
                <a:solidFill>
                  <a:srgbClr val="00B050"/>
                </a:solidFill>
              </a:rPr>
              <a:t>assover</a:t>
            </a:r>
            <a:r>
              <a:rPr lang="en-US" sz="4000" b="1" i="1" dirty="0">
                <a:solidFill>
                  <a:srgbClr val="00B050"/>
                </a:solidFill>
              </a:rPr>
              <a:t>, until after the Wavesheaf ceremony had been </a:t>
            </a:r>
            <a:r>
              <a:rPr lang="en-US" sz="4000" b="1" i="1" dirty="0" smtClean="0">
                <a:solidFill>
                  <a:srgbClr val="00B050"/>
                </a:solidFill>
              </a:rPr>
              <a:t>celebrated. </a:t>
            </a:r>
            <a:r>
              <a:rPr lang="en-US" sz="4000" b="1" i="1" dirty="0" smtClean="0">
                <a:solidFill>
                  <a:srgbClr val="002060"/>
                </a:solidFill>
              </a:rPr>
              <a:t>(Lev 23:14)</a:t>
            </a:r>
          </a:p>
          <a:p>
            <a:pPr marL="45720" indent="0" algn="ctr">
              <a:lnSpc>
                <a:spcPct val="170000"/>
              </a:lnSpc>
              <a:buNone/>
            </a:pPr>
            <a:r>
              <a:rPr lang="en-US" sz="4000" b="1" dirty="0" smtClean="0">
                <a:solidFill>
                  <a:schemeClr val="accent2"/>
                </a:solidFill>
                <a:effectLst>
                  <a:outerShdw blurRad="69850" dist="43180" dir="5400000" sx="0" sy="0">
                    <a:srgbClr val="000000">
                      <a:alpha val="65000"/>
                    </a:srgbClr>
                  </a:outerShdw>
                </a:effectLst>
              </a:rPr>
              <a:t>There </a:t>
            </a:r>
            <a:r>
              <a:rPr lang="en-US" sz="4000" b="1" dirty="0">
                <a:solidFill>
                  <a:schemeClr val="accent2"/>
                </a:solidFill>
                <a:effectLst>
                  <a:outerShdw blurRad="69850" dist="43180" dir="5400000" sx="0" sy="0">
                    <a:srgbClr val="000000">
                      <a:alpha val="65000"/>
                    </a:srgbClr>
                  </a:outerShdw>
                </a:effectLst>
              </a:rPr>
              <a:t>is one command that is recorded twice and extremely significant.  </a:t>
            </a:r>
            <a:r>
              <a:rPr lang="en-US" sz="3500" b="1" dirty="0" smtClean="0">
                <a:solidFill>
                  <a:schemeClr val="accent2"/>
                </a:solidFill>
                <a:effectLst>
                  <a:outerShdw blurRad="69850" dist="43180" dir="5400000" sx="0" sy="0">
                    <a:srgbClr val="000000">
                      <a:alpha val="65000"/>
                    </a:srgbClr>
                  </a:outerShdw>
                </a:effectLst>
              </a:rPr>
              <a:t/>
            </a:r>
            <a:br>
              <a:rPr lang="en-US" sz="3500" b="1" dirty="0" smtClean="0">
                <a:solidFill>
                  <a:schemeClr val="accent2"/>
                </a:solidFill>
                <a:effectLst>
                  <a:outerShdw blurRad="69850" dist="43180" dir="5400000" sx="0" sy="0">
                    <a:srgbClr val="000000">
                      <a:alpha val="65000"/>
                    </a:srgbClr>
                  </a:outerShdw>
                </a:effectLst>
              </a:rPr>
            </a:br>
            <a:r>
              <a:rPr lang="en-US" sz="6000" b="1" dirty="0" smtClean="0">
                <a:solidFill>
                  <a:srgbClr val="0070C0"/>
                </a:solidFill>
                <a:effectLst>
                  <a:outerShdw blurRad="69850" dist="43180" dir="5400000" sx="0" sy="0">
                    <a:srgbClr val="000000">
                      <a:alpha val="65000"/>
                    </a:srgbClr>
                  </a:outerShdw>
                </a:effectLst>
              </a:rPr>
              <a:t>The </a:t>
            </a:r>
            <a:r>
              <a:rPr lang="en-US" sz="6000" b="1" dirty="0">
                <a:solidFill>
                  <a:srgbClr val="0070C0"/>
                </a:solidFill>
                <a:effectLst>
                  <a:outerShdw blurRad="69850" dist="43180" dir="5400000" sx="0" sy="0">
                    <a:srgbClr val="000000">
                      <a:alpha val="65000"/>
                    </a:srgbClr>
                  </a:outerShdw>
                </a:effectLst>
              </a:rPr>
              <a:t>terms</a:t>
            </a:r>
            <a:r>
              <a:rPr lang="en-US" sz="6000" b="1" dirty="0">
                <a:effectLst>
                  <a:outerShdw blurRad="69850" dist="43180" dir="5400000" sx="0" sy="0">
                    <a:srgbClr val="000000">
                      <a:alpha val="65000"/>
                    </a:srgbClr>
                  </a:outerShdw>
                </a:effectLst>
              </a:rPr>
              <a:t> </a:t>
            </a:r>
            <a:r>
              <a:rPr lang="en-US" sz="6000" b="1" i="1" u="dash" dirty="0" smtClean="0">
                <a:solidFill>
                  <a:srgbClr val="FF3399"/>
                </a:solidFill>
                <a:latin typeface="Cooper Black" pitchFamily="18" charset="0"/>
              </a:rPr>
              <a:t>UNTIL </a:t>
            </a:r>
            <a:r>
              <a:rPr lang="en-US" sz="6000" b="1" dirty="0" smtClean="0">
                <a:effectLst>
                  <a:outerShdw blurRad="69850" dist="43180" dir="5400000" sx="0" sy="0">
                    <a:srgbClr val="000000">
                      <a:alpha val="65000"/>
                    </a:srgbClr>
                  </a:outerShdw>
                </a:effectLst>
              </a:rPr>
              <a:t> </a:t>
            </a:r>
            <a:r>
              <a:rPr lang="en-US" sz="6000" b="1" dirty="0">
                <a:solidFill>
                  <a:srgbClr val="0070C0"/>
                </a:solidFill>
                <a:effectLst>
                  <a:outerShdw blurRad="69850" dist="43180" dir="5400000" sx="0" sy="0">
                    <a:srgbClr val="000000">
                      <a:alpha val="65000"/>
                    </a:srgbClr>
                  </a:outerShdw>
                </a:effectLst>
              </a:rPr>
              <a:t>– and – </a:t>
            </a:r>
            <a:r>
              <a:rPr lang="en-US" sz="6000" b="1" i="1" dirty="0">
                <a:ln w="1905"/>
                <a:solidFill>
                  <a:srgbClr val="A365D1"/>
                </a:solidFill>
                <a:effectLst>
                  <a:innerShdw blurRad="69850" dist="43180" dir="5400000">
                    <a:srgbClr val="000000">
                      <a:alpha val="65000"/>
                    </a:srgbClr>
                  </a:innerShdw>
                </a:effectLst>
                <a:latin typeface="Kristen ITC" pitchFamily="66" charset="0"/>
              </a:rPr>
              <a:t>ON  THIS  SAME  DAY</a:t>
            </a:r>
            <a:r>
              <a:rPr lang="en-US" sz="6000" b="1" dirty="0">
                <a:ln w="1905"/>
                <a:solidFill>
                  <a:srgbClr val="A365D1"/>
                </a:solidFill>
                <a:effectLst>
                  <a:innerShdw blurRad="69850" dist="43180" dir="5400000">
                    <a:srgbClr val="000000">
                      <a:alpha val="65000"/>
                    </a:srgbClr>
                  </a:innerShdw>
                </a:effectLst>
              </a:rPr>
              <a:t>  </a:t>
            </a:r>
            <a:r>
              <a:rPr lang="en-US" sz="6000" b="1" dirty="0">
                <a:effectLst>
                  <a:outerShdw blurRad="69850" dist="43180" dir="5400000" sx="0" sy="0">
                    <a:srgbClr val="000000">
                      <a:alpha val="65000"/>
                    </a:srgbClr>
                  </a:outerShdw>
                </a:effectLst>
              </a:rPr>
              <a:t>– </a:t>
            </a:r>
            <a:r>
              <a:rPr lang="en-US" sz="6000" b="1" dirty="0" smtClean="0">
                <a:effectLst>
                  <a:outerShdw blurRad="69850" dist="43180" dir="5400000" sx="0" sy="0">
                    <a:srgbClr val="000000">
                      <a:alpha val="65000"/>
                    </a:srgbClr>
                  </a:outerShdw>
                </a:effectLst>
              </a:rPr>
              <a:t/>
            </a:r>
            <a:br>
              <a:rPr lang="en-US" sz="6000" b="1" dirty="0" smtClean="0">
                <a:effectLst>
                  <a:outerShdw blurRad="69850" dist="43180" dir="5400000" sx="0" sy="0">
                    <a:srgbClr val="000000">
                      <a:alpha val="65000"/>
                    </a:srgbClr>
                  </a:outerShdw>
                </a:effectLst>
              </a:rPr>
            </a:br>
            <a:r>
              <a:rPr lang="en-US" sz="6000" b="1" dirty="0" smtClean="0">
                <a:solidFill>
                  <a:srgbClr val="0070C0"/>
                </a:solidFill>
                <a:effectLst>
                  <a:outerShdw blurRad="69850" dist="43180" dir="5400000" sx="0" sy="0">
                    <a:srgbClr val="000000">
                      <a:alpha val="65000"/>
                    </a:srgbClr>
                  </a:outerShdw>
                </a:effectLst>
              </a:rPr>
              <a:t>are </a:t>
            </a:r>
            <a:r>
              <a:rPr lang="en-US" sz="6000" b="1" dirty="0">
                <a:solidFill>
                  <a:srgbClr val="0070C0"/>
                </a:solidFill>
                <a:effectLst>
                  <a:outerShdw blurRad="69850" dist="43180" dir="5400000" sx="0" sy="0">
                    <a:srgbClr val="000000">
                      <a:alpha val="65000"/>
                    </a:srgbClr>
                  </a:outerShdw>
                </a:effectLst>
              </a:rPr>
              <a:t>very important to understand. </a:t>
            </a:r>
            <a:endParaRPr lang="en-US" sz="6000" dirty="0">
              <a:solidFill>
                <a:srgbClr val="0070C0"/>
              </a:solidFill>
            </a:endParaRPr>
          </a:p>
        </p:txBody>
      </p:sp>
    </p:spTree>
    <p:extLst>
      <p:ext uri="{BB962C8B-B14F-4D97-AF65-F5344CB8AC3E}">
        <p14:creationId xmlns:p14="http://schemas.microsoft.com/office/powerpoint/2010/main" val="8792577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barn(inVertical)">
                                      <p:cBhvr>
                                        <p:cTn id="7" dur="125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04800" y="1143000"/>
            <a:ext cx="5867400" cy="5257800"/>
          </a:xfrm>
        </p:spPr>
        <p:txBody>
          <a:bodyPr>
            <a:normAutofit lnSpcReduction="10000"/>
            <a:scene3d>
              <a:camera prst="orthographicFront"/>
              <a:lightRig rig="threePt" dir="t"/>
            </a:scene3d>
            <a:sp3d extrusionH="57150">
              <a:bevelT w="38100" h="38100"/>
            </a:sp3d>
          </a:bodyPr>
          <a:lstStyle/>
          <a:p>
            <a:pPr marL="45720" indent="0">
              <a:buNone/>
            </a:pPr>
            <a:r>
              <a:rPr lang="en-US" b="1" dirty="0" smtClean="0"/>
              <a:t>Confusion over the placement of Firstfruits?   Could that really be so?</a:t>
            </a:r>
          </a:p>
          <a:p>
            <a:pPr marL="45720" indent="0">
              <a:buNone/>
            </a:pPr>
            <a:r>
              <a:rPr lang="en-US" b="1" dirty="0" smtClean="0"/>
              <a:t>But, some may say:  </a:t>
            </a:r>
            <a:r>
              <a:rPr lang="en-US" b="1" dirty="0" smtClean="0">
                <a:solidFill>
                  <a:srgbClr val="C00000"/>
                </a:solidFill>
              </a:rPr>
              <a:t>“Well, it doesn’t really matter, because Firstfruits isn’t that important anyway!  My feast camp never pays too much attention to the Firstfruits Festival so it can’t be that crucial.”  </a:t>
            </a:r>
          </a:p>
          <a:p>
            <a:pPr marL="45720" indent="0">
              <a:buNone/>
            </a:pPr>
            <a:r>
              <a:rPr lang="en-US" b="1" dirty="0" smtClean="0">
                <a:solidFill>
                  <a:schemeClr val="accent5">
                    <a:lumMod val="75000"/>
                  </a:schemeClr>
                </a:solidFill>
              </a:rPr>
              <a:t>If there is any question about the placement of Firstfruits and Pentecost, the best thing to do is check it out with Scripture.  </a:t>
            </a:r>
          </a:p>
          <a:p>
            <a:pPr marL="45720" indent="0">
              <a:buNone/>
            </a:pPr>
            <a:r>
              <a:rPr lang="en-US" b="1" dirty="0" smtClean="0">
                <a:solidFill>
                  <a:srgbClr val="8C4C64"/>
                </a:solidFill>
              </a:rPr>
              <a:t>Joshua will walk us through the proper placement of Firstfruits through the wonderful encounter Israel experienced when they finally entered the Land of Canaan after over 40 years. </a:t>
            </a:r>
          </a:p>
        </p:txBody>
      </p:sp>
      <p:sp>
        <p:nvSpPr>
          <p:cNvPr id="4" name="Rectangle 3"/>
          <p:cNvSpPr/>
          <p:nvPr/>
        </p:nvSpPr>
        <p:spPr>
          <a:xfrm>
            <a:off x="-178645" y="76200"/>
            <a:ext cx="9490286" cy="830997"/>
          </a:xfrm>
          <a:prstGeom prst="rect">
            <a:avLst/>
          </a:prstGeom>
          <a:solidFill>
            <a:schemeClr val="bg2">
              <a:lumMod val="25000"/>
            </a:schemeClr>
          </a:solidFill>
          <a:effectLst>
            <a:glow rad="101600">
              <a:schemeClr val="accent2">
                <a:satMod val="175000"/>
                <a:alpha val="40000"/>
              </a:schemeClr>
            </a:glow>
          </a:effectLst>
          <a:scene3d>
            <a:camera prst="orthographicFront"/>
            <a:lightRig rig="flat" dir="t">
              <a:rot lat="0" lon="0" rev="18900000"/>
            </a:lightRig>
          </a:scene3d>
          <a:sp3d>
            <a:bevelT w="114300" prst="artDeco"/>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Firstfruits Needs Restoration?</a:t>
            </a:r>
            <a:endParaRPr lang="en-US" sz="4800" b="1" cap="none" spc="0" dirty="0">
              <a:ln/>
              <a:solidFill>
                <a:schemeClr val="accent3"/>
              </a:solidFill>
              <a:effectLst/>
            </a:endParaRPr>
          </a:p>
        </p:txBody>
      </p:sp>
      <p:pic>
        <p:nvPicPr>
          <p:cNvPr id="2050" name="Picture 2" descr="C:\Users\Rae\Desktop\smiley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8785" y="1295400"/>
            <a:ext cx="3605213" cy="27257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5C014052-953B-4273-8F47-BF25327D5B24}" type="slidenum">
              <a:rPr lang="en-US" smtClean="0"/>
              <a:t>5</a:t>
            </a:fld>
            <a:endParaRPr lang="en-US" dirty="0"/>
          </a:p>
        </p:txBody>
      </p:sp>
      <p:sp>
        <p:nvSpPr>
          <p:cNvPr id="5" name="Rounded Rectangle 4"/>
          <p:cNvSpPr/>
          <p:nvPr/>
        </p:nvSpPr>
        <p:spPr>
          <a:xfrm>
            <a:off x="6354201" y="4094199"/>
            <a:ext cx="2536150" cy="1741646"/>
          </a:xfrm>
          <a:prstGeom prst="roundRect">
            <a:avLst>
              <a:gd name="adj" fmla="val 11571"/>
            </a:avLst>
          </a:prstGeom>
          <a:solidFill>
            <a:srgbClr val="8C4C64"/>
          </a:solidFill>
          <a:ln w="76200">
            <a:noFill/>
          </a:ln>
          <a:scene3d>
            <a:camera prst="orthographicFront"/>
            <a:lightRig rig="flat" dir="t">
              <a:rot lat="0" lon="0" rev="18900000"/>
            </a:lightRig>
          </a:scene3d>
          <a:sp3d>
            <a:bevelT w="152400" h="50800" prst="softRound"/>
          </a:sp3d>
        </p:spPr>
        <p:txBody>
          <a:bodyPr wrap="non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2000" b="1" cap="none" spc="0" dirty="0" smtClean="0">
                <a:ln/>
                <a:solidFill>
                  <a:schemeClr val="accent3"/>
                </a:solidFill>
                <a:effectLst/>
              </a:rPr>
              <a:t>This study addresses</a:t>
            </a:r>
            <a:br>
              <a:rPr lang="en-US" sz="2000" b="1" cap="none" spc="0" dirty="0" smtClean="0">
                <a:ln/>
                <a:solidFill>
                  <a:schemeClr val="accent3"/>
                </a:solidFill>
                <a:effectLst/>
              </a:rPr>
            </a:br>
            <a:r>
              <a:rPr lang="en-US" sz="2000" b="1" cap="none" spc="0" dirty="0" smtClean="0">
                <a:ln/>
                <a:solidFill>
                  <a:schemeClr val="accent3"/>
                </a:solidFill>
                <a:effectLst/>
              </a:rPr>
              <a:t>the Wavesheaf </a:t>
            </a:r>
            <a:br>
              <a:rPr lang="en-US" sz="2000" b="1" cap="none" spc="0" dirty="0" smtClean="0">
                <a:ln/>
                <a:solidFill>
                  <a:schemeClr val="accent3"/>
                </a:solidFill>
                <a:effectLst/>
              </a:rPr>
            </a:br>
            <a:r>
              <a:rPr lang="en-US" sz="2000" b="1" cap="none" spc="0" dirty="0" smtClean="0">
                <a:ln/>
                <a:solidFill>
                  <a:schemeClr val="accent3"/>
                </a:solidFill>
                <a:effectLst/>
              </a:rPr>
              <a:t>“Firstfruits” </a:t>
            </a:r>
            <a:br>
              <a:rPr lang="en-US" sz="2000" b="1" cap="none" spc="0" dirty="0" smtClean="0">
                <a:ln/>
                <a:solidFill>
                  <a:schemeClr val="accent3"/>
                </a:solidFill>
                <a:effectLst/>
              </a:rPr>
            </a:br>
            <a:r>
              <a:rPr lang="en-US" sz="2000" b="1" cap="none" spc="0" dirty="0" smtClean="0">
                <a:ln/>
                <a:solidFill>
                  <a:schemeClr val="accent3"/>
                </a:solidFill>
                <a:effectLst/>
              </a:rPr>
              <a:t>during  t</a:t>
            </a:r>
            <a:r>
              <a:rPr lang="en-US" sz="2000" b="1" dirty="0" smtClean="0">
                <a:ln/>
                <a:solidFill>
                  <a:schemeClr val="accent3"/>
                </a:solidFill>
              </a:rPr>
              <a:t>he </a:t>
            </a:r>
            <a:br>
              <a:rPr lang="en-US" sz="2000" b="1" dirty="0" smtClean="0">
                <a:ln/>
                <a:solidFill>
                  <a:schemeClr val="accent3"/>
                </a:solidFill>
              </a:rPr>
            </a:br>
            <a:r>
              <a:rPr lang="en-US" sz="2000" b="1" dirty="0" smtClean="0">
                <a:ln/>
                <a:solidFill>
                  <a:schemeClr val="accent3"/>
                </a:solidFill>
              </a:rPr>
              <a:t>Passover festival.</a:t>
            </a:r>
            <a:endParaRPr lang="en-US" sz="2000" b="1" cap="none" spc="0" dirty="0">
              <a:ln/>
              <a:solidFill>
                <a:schemeClr val="accent3"/>
              </a:solidFill>
              <a:effectLst/>
            </a:endParaRPr>
          </a:p>
        </p:txBody>
      </p:sp>
    </p:spTree>
    <p:extLst>
      <p:ext uri="{BB962C8B-B14F-4D97-AF65-F5344CB8AC3E}">
        <p14:creationId xmlns:p14="http://schemas.microsoft.com/office/powerpoint/2010/main" val="13172684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up)">
                                      <p:cBhvr>
                                        <p:cTn id="24" dur="175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up)">
                                      <p:cBhvr>
                                        <p:cTn id="29" dur="17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92875"/>
            <a:ext cx="1828800" cy="365125"/>
          </a:xfrm>
        </p:spPr>
        <p:txBody>
          <a:bodyPr/>
          <a:lstStyle/>
          <a:p>
            <a:fld id="{5C014052-953B-4273-8F47-BF25327D5B24}" type="slidenum">
              <a:rPr lang="en-US" smtClean="0"/>
              <a:t>50</a:t>
            </a:fld>
            <a:endParaRPr lang="en-US" dirty="0"/>
          </a:p>
        </p:txBody>
      </p:sp>
      <p:sp>
        <p:nvSpPr>
          <p:cNvPr id="8" name="Title 1"/>
          <p:cNvSpPr txBox="1">
            <a:spLocks/>
          </p:cNvSpPr>
          <p:nvPr/>
        </p:nvSpPr>
        <p:spPr>
          <a:xfrm>
            <a:off x="-76200" y="223520"/>
            <a:ext cx="9296400" cy="762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i="1" spc="50" dirty="0" smtClean="0">
                <a:ln w="11430"/>
                <a:solidFill>
                  <a:srgbClr val="00CCFF"/>
                </a:solidFill>
                <a:effectLst>
                  <a:outerShdw blurRad="76200" dist="50800" dir="5400000" algn="tl" rotWithShape="0">
                    <a:srgbClr val="000000">
                      <a:alpha val="65000"/>
                    </a:srgbClr>
                  </a:outerShdw>
                </a:effectLst>
                <a:latin typeface="Kristen ITC" pitchFamily="66" charset="0"/>
              </a:rPr>
              <a:t>Josh</a:t>
            </a:r>
            <a:r>
              <a:rPr lang="en-US" sz="4400" i="1" spc="50" dirty="0" smtClean="0">
                <a:ln w="11430"/>
                <a:solidFill>
                  <a:srgbClr val="009999"/>
                </a:solidFill>
                <a:effectLst>
                  <a:outerShdw blurRad="76200" dist="50800" dir="5400000" algn="tl" rotWithShape="0">
                    <a:srgbClr val="000000">
                      <a:alpha val="65000"/>
                    </a:srgbClr>
                  </a:outerShdw>
                </a:effectLst>
                <a:latin typeface="Kristen ITC" pitchFamily="66" charset="0"/>
              </a:rPr>
              <a:t> </a:t>
            </a:r>
            <a:r>
              <a:rPr lang="en-US" sz="4400" i="1" spc="50" dirty="0" smtClean="0">
                <a:ln w="11430"/>
                <a:solidFill>
                  <a:srgbClr val="00CCFF"/>
                </a:solidFill>
                <a:effectLst>
                  <a:outerShdw blurRad="76200" dist="50800" dir="5400000" algn="tl" rotWithShape="0">
                    <a:srgbClr val="000000">
                      <a:alpha val="65000"/>
                    </a:srgbClr>
                  </a:outerShdw>
                </a:effectLst>
                <a:latin typeface="Kristen ITC" pitchFamily="66" charset="0"/>
              </a:rPr>
              <a:t>5:11</a:t>
            </a:r>
            <a:r>
              <a:rPr lang="en-US" sz="4400" i="1" spc="50" dirty="0" smtClean="0">
                <a:ln w="11430"/>
                <a:solidFill>
                  <a:srgbClr val="009999"/>
                </a:solidFill>
                <a:effectLst>
                  <a:outerShdw blurRad="76200" dist="50800" dir="5400000" algn="tl" rotWithShape="0">
                    <a:srgbClr val="000000">
                      <a:alpha val="65000"/>
                    </a:srgbClr>
                  </a:outerShdw>
                </a:effectLst>
                <a:latin typeface="Kristen ITC" pitchFamily="66" charset="0"/>
              </a:rPr>
              <a:t> &amp; </a:t>
            </a:r>
            <a:r>
              <a:rPr lang="en-US" sz="4400" i="1" spc="50" dirty="0" smtClean="0">
                <a:ln w="11430"/>
                <a:solidFill>
                  <a:srgbClr val="00CCFF"/>
                </a:solidFill>
                <a:effectLst>
                  <a:outerShdw blurRad="76200" dist="50800" dir="5400000" algn="tl" rotWithShape="0">
                    <a:srgbClr val="000000">
                      <a:alpha val="65000"/>
                    </a:srgbClr>
                  </a:outerShdw>
                </a:effectLst>
                <a:latin typeface="Kristen ITC" pitchFamily="66" charset="0"/>
              </a:rPr>
              <a:t>Lev 23:14 </a:t>
            </a:r>
            <a:r>
              <a:rPr lang="en-US" sz="4400" i="1" spc="50" dirty="0" smtClean="0">
                <a:ln w="11430"/>
                <a:solidFill>
                  <a:srgbClr val="009999"/>
                </a:solidFill>
                <a:effectLst>
                  <a:outerShdw blurRad="76200" dist="50800" dir="5400000" algn="tl" rotWithShape="0">
                    <a:srgbClr val="000000">
                      <a:alpha val="65000"/>
                    </a:srgbClr>
                  </a:outerShdw>
                </a:effectLst>
                <a:latin typeface="Kristen ITC" pitchFamily="66" charset="0"/>
              </a:rPr>
              <a:t>Agree</a:t>
            </a:r>
            <a:endParaRPr lang="en-US" sz="1800" i="1" spc="50" dirty="0">
              <a:ln w="11430"/>
              <a:solidFill>
                <a:srgbClr val="009999"/>
              </a:solidFill>
              <a:effectLst>
                <a:outerShdw blurRad="76200" dist="50800" dir="5400000" algn="tl" rotWithShape="0">
                  <a:srgbClr val="000000">
                    <a:alpha val="65000"/>
                  </a:srgbClr>
                </a:outerShdw>
              </a:effectLst>
              <a:latin typeface="Kristen ITC" pitchFamily="66" charset="0"/>
            </a:endParaRPr>
          </a:p>
        </p:txBody>
      </p:sp>
      <p:pic>
        <p:nvPicPr>
          <p:cNvPr id="8194" name="Picture 2" descr="D:\A. Astleford Jan 5 2016\Dawn Studies\6 - Joshua 5 Passover &amp; FF in Canaan\Art\joshua 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199" y="990600"/>
            <a:ext cx="2381705" cy="1787910"/>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195" name="Picture 3" descr="C:\Users\Rae\Desktop\Leviticus scro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14280">
            <a:off x="4456760" y="1066143"/>
            <a:ext cx="3310697" cy="157291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Content Placeholder 4"/>
          <p:cNvSpPr txBox="1">
            <a:spLocks/>
          </p:cNvSpPr>
          <p:nvPr/>
        </p:nvSpPr>
        <p:spPr>
          <a:xfrm>
            <a:off x="498431" y="3043101"/>
            <a:ext cx="8188369" cy="3433899"/>
          </a:xfrm>
          <a:prstGeom prst="rect">
            <a:avLst/>
          </a:prstGeom>
          <a:solidFill>
            <a:schemeClr val="bg1"/>
          </a:solidFill>
          <a:ln w="38100">
            <a:solidFill>
              <a:schemeClr val="accent1">
                <a:lumMod val="75000"/>
              </a:schemeClr>
            </a:solidFill>
          </a:ln>
          <a:effectLst>
            <a:glow rad="228600">
              <a:schemeClr val="accent1">
                <a:satMod val="175000"/>
                <a:alpha val="40000"/>
              </a:schemeClr>
            </a:glow>
          </a:effectLst>
          <a:scene3d>
            <a:camera prst="orthographicFront"/>
            <a:lightRig rig="threePt" dir="t"/>
          </a:scene3d>
          <a:sp3d>
            <a:bevelT prst="slope"/>
          </a:sp3d>
        </p:spPr>
        <p:txBody>
          <a:bodyPr>
            <a:normAutofit fontScale="47500" lnSpcReduction="20000"/>
            <a:sp3d extrusionH="57150">
              <a:bevelT w="38100" h="38100"/>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nSpc>
                <a:spcPct val="150000"/>
              </a:lnSpc>
              <a:buNone/>
            </a:pPr>
            <a:r>
              <a:rPr lang="en-US" sz="3800" b="1" dirty="0" smtClean="0">
                <a:solidFill>
                  <a:srgbClr val="0070C0"/>
                </a:solidFill>
              </a:rPr>
              <a:t>Josh 5:11</a:t>
            </a:r>
            <a:r>
              <a:rPr lang="en-US" sz="3800" dirty="0">
                <a:solidFill>
                  <a:srgbClr val="0070C0"/>
                </a:solidFill>
              </a:rPr>
              <a:t> </a:t>
            </a:r>
            <a:r>
              <a:rPr lang="en-US" sz="3800" dirty="0" smtClean="0">
                <a:solidFill>
                  <a:srgbClr val="0070C0"/>
                </a:solidFill>
              </a:rPr>
              <a:t> </a:t>
            </a:r>
            <a:r>
              <a:rPr lang="en-US" sz="3800" b="1" dirty="0" smtClean="0">
                <a:solidFill>
                  <a:schemeClr val="accent2">
                    <a:lumMod val="75000"/>
                  </a:schemeClr>
                </a:solidFill>
              </a:rPr>
              <a:t>And </a:t>
            </a:r>
            <a:r>
              <a:rPr lang="en-US" sz="3800" b="1" i="1" dirty="0">
                <a:solidFill>
                  <a:schemeClr val="tx1">
                    <a:lumMod val="50000"/>
                    <a:lumOff val="50000"/>
                  </a:schemeClr>
                </a:solidFill>
              </a:rPr>
              <a:t>they ate</a:t>
            </a:r>
            <a:r>
              <a:rPr lang="en-US" sz="3800" b="1" dirty="0">
                <a:solidFill>
                  <a:schemeClr val="tx1">
                    <a:lumMod val="50000"/>
                    <a:lumOff val="50000"/>
                  </a:schemeClr>
                </a:solidFill>
              </a:rPr>
              <a:t> </a:t>
            </a:r>
            <a:r>
              <a:rPr lang="en-US" sz="3800" b="1" dirty="0">
                <a:solidFill>
                  <a:schemeClr val="accent2">
                    <a:lumMod val="75000"/>
                  </a:schemeClr>
                </a:solidFill>
              </a:rPr>
              <a:t>of the stored grain of the land</a:t>
            </a:r>
            <a:r>
              <a:rPr lang="en-US" sz="3800" b="1" i="1" dirty="0">
                <a:solidFill>
                  <a:schemeClr val="accent2">
                    <a:lumMod val="75000"/>
                  </a:schemeClr>
                </a:solidFill>
              </a:rPr>
              <a:t> </a:t>
            </a:r>
            <a:r>
              <a:rPr lang="en-US" sz="3800" b="1" i="1" dirty="0" smtClean="0">
                <a:solidFill>
                  <a:schemeClr val="accent2">
                    <a:lumMod val="75000"/>
                  </a:schemeClr>
                </a:solidFill>
              </a:rPr>
              <a:t/>
            </a:r>
            <a:br>
              <a:rPr lang="en-US" sz="3800" b="1" i="1" dirty="0" smtClean="0">
                <a:solidFill>
                  <a:schemeClr val="accent2">
                    <a:lumMod val="75000"/>
                  </a:schemeClr>
                </a:solidFill>
              </a:rPr>
            </a:br>
            <a:r>
              <a:rPr lang="en-US" sz="3800" b="1" i="1" dirty="0" smtClean="0">
                <a:solidFill>
                  <a:schemeClr val="accent2">
                    <a:lumMod val="75000"/>
                  </a:schemeClr>
                </a:solidFill>
              </a:rPr>
              <a:t>                   </a:t>
            </a:r>
            <a:r>
              <a:rPr lang="en-US" sz="3800" b="1" i="1" dirty="0" smtClean="0">
                <a:solidFill>
                  <a:srgbClr val="00B050"/>
                </a:solidFill>
              </a:rPr>
              <a:t>on </a:t>
            </a:r>
            <a:r>
              <a:rPr lang="en-US" sz="3800" b="1" i="1" dirty="0">
                <a:solidFill>
                  <a:srgbClr val="00B050"/>
                </a:solidFill>
              </a:rPr>
              <a:t>the morrow after </a:t>
            </a:r>
            <a:r>
              <a:rPr lang="en-US" sz="3800" b="1" dirty="0">
                <a:solidFill>
                  <a:schemeClr val="accent2">
                    <a:lumMod val="75000"/>
                  </a:schemeClr>
                </a:solidFill>
              </a:rPr>
              <a:t>the Passover, </a:t>
            </a:r>
            <a:br>
              <a:rPr lang="en-US" sz="3800" b="1" dirty="0">
                <a:solidFill>
                  <a:schemeClr val="accent2">
                    <a:lumMod val="75000"/>
                  </a:schemeClr>
                </a:solidFill>
              </a:rPr>
            </a:br>
            <a:r>
              <a:rPr lang="en-US" sz="3800" b="1" dirty="0">
                <a:solidFill>
                  <a:schemeClr val="accent2">
                    <a:lumMod val="75000"/>
                  </a:schemeClr>
                </a:solidFill>
              </a:rPr>
              <a:t>  </a:t>
            </a:r>
            <a:r>
              <a:rPr lang="en-US" sz="3800" b="1" dirty="0" smtClean="0">
                <a:solidFill>
                  <a:schemeClr val="accent2">
                    <a:lumMod val="75000"/>
                  </a:schemeClr>
                </a:solidFill>
              </a:rPr>
              <a:t>                unleavened </a:t>
            </a:r>
            <a:r>
              <a:rPr lang="en-US" sz="3800" b="1" dirty="0">
                <a:solidFill>
                  <a:schemeClr val="accent2">
                    <a:lumMod val="75000"/>
                  </a:schemeClr>
                </a:solidFill>
              </a:rPr>
              <a:t>bread and roasted grain</a:t>
            </a:r>
            <a:r>
              <a:rPr lang="en-US" sz="3800" b="1" dirty="0"/>
              <a:t> </a:t>
            </a:r>
            <a:r>
              <a:rPr lang="en-US" sz="3800" b="1" i="1" dirty="0">
                <a:solidFill>
                  <a:srgbClr val="7030A0"/>
                </a:solidFill>
                <a:latin typeface="Kristen ITC" pitchFamily="66" charset="0"/>
              </a:rPr>
              <a:t>ON </a:t>
            </a:r>
            <a:r>
              <a:rPr lang="en-US" sz="3800" b="1" i="1" dirty="0" smtClean="0">
                <a:solidFill>
                  <a:srgbClr val="7030A0"/>
                </a:solidFill>
                <a:latin typeface="Kristen ITC" pitchFamily="66" charset="0"/>
              </a:rPr>
              <a:t> THIS  SAME  DAY</a:t>
            </a:r>
            <a:r>
              <a:rPr lang="en-US" sz="3800" b="1" i="1" dirty="0">
                <a:solidFill>
                  <a:srgbClr val="7030A0"/>
                </a:solidFill>
                <a:latin typeface="Kristen ITC" pitchFamily="66" charset="0"/>
              </a:rPr>
              <a:t>.</a:t>
            </a:r>
            <a:endParaRPr lang="en-US" sz="3800" b="1" dirty="0">
              <a:solidFill>
                <a:srgbClr val="7030A0"/>
              </a:solidFill>
              <a:latin typeface="Kristen ITC" pitchFamily="66" charset="0"/>
            </a:endParaRPr>
          </a:p>
          <a:p>
            <a:pPr marL="45720" indent="0">
              <a:buNone/>
            </a:pPr>
            <a:r>
              <a:rPr lang="en-US" sz="3800" dirty="0"/>
              <a:t> </a:t>
            </a:r>
          </a:p>
          <a:p>
            <a:pPr marL="45720" indent="0">
              <a:lnSpc>
                <a:spcPct val="160000"/>
              </a:lnSpc>
              <a:buNone/>
            </a:pPr>
            <a:r>
              <a:rPr lang="en-US" sz="3800" b="1" dirty="0">
                <a:solidFill>
                  <a:srgbClr val="0070C0"/>
                </a:solidFill>
              </a:rPr>
              <a:t>Lev </a:t>
            </a:r>
            <a:r>
              <a:rPr lang="en-US" sz="3800" b="1" dirty="0" smtClean="0">
                <a:solidFill>
                  <a:srgbClr val="0070C0"/>
                </a:solidFill>
              </a:rPr>
              <a:t>23:14 </a:t>
            </a:r>
            <a:r>
              <a:rPr lang="en-US" sz="3800" dirty="0" smtClean="0"/>
              <a:t> </a:t>
            </a:r>
            <a:r>
              <a:rPr lang="en-US" sz="3800" b="1" u="sng" dirty="0" smtClean="0">
                <a:solidFill>
                  <a:schemeClr val="accent2">
                    <a:lumMod val="75000"/>
                  </a:schemeClr>
                </a:solidFill>
              </a:rPr>
              <a:t>And </a:t>
            </a:r>
            <a:r>
              <a:rPr lang="en-US" sz="3800" b="1" i="1" u="sng" dirty="0">
                <a:solidFill>
                  <a:schemeClr val="tx1">
                    <a:lumMod val="50000"/>
                    <a:lumOff val="50000"/>
                  </a:schemeClr>
                </a:solidFill>
              </a:rPr>
              <a:t>you do not eat</a:t>
            </a:r>
            <a:r>
              <a:rPr lang="en-US" sz="3800" b="1" u="sng" dirty="0">
                <a:solidFill>
                  <a:schemeClr val="tx1">
                    <a:lumMod val="50000"/>
                    <a:lumOff val="50000"/>
                  </a:schemeClr>
                </a:solidFill>
              </a:rPr>
              <a:t> </a:t>
            </a:r>
            <a:r>
              <a:rPr lang="en-US" sz="3800" b="1" u="sng" dirty="0" smtClean="0">
                <a:solidFill>
                  <a:schemeClr val="accent2">
                    <a:lumMod val="75000"/>
                  </a:schemeClr>
                </a:solidFill>
              </a:rPr>
              <a:t>bread</a:t>
            </a:r>
            <a:br>
              <a:rPr lang="en-US" sz="3800" b="1" u="sng" dirty="0" smtClean="0">
                <a:solidFill>
                  <a:schemeClr val="accent2">
                    <a:lumMod val="75000"/>
                  </a:schemeClr>
                </a:solidFill>
              </a:rPr>
            </a:br>
            <a:r>
              <a:rPr lang="en-US" sz="3800" b="1" dirty="0" smtClean="0">
                <a:solidFill>
                  <a:schemeClr val="accent2">
                    <a:lumMod val="75000"/>
                  </a:schemeClr>
                </a:solidFill>
              </a:rPr>
              <a:t>                   </a:t>
            </a:r>
            <a:r>
              <a:rPr lang="en-US" sz="3800" b="1" u="sng" dirty="0" smtClean="0">
                <a:solidFill>
                  <a:schemeClr val="accent2">
                    <a:lumMod val="75000"/>
                  </a:schemeClr>
                </a:solidFill>
              </a:rPr>
              <a:t>or </a:t>
            </a:r>
            <a:r>
              <a:rPr lang="en-US" sz="3800" b="1" u="sng" dirty="0">
                <a:solidFill>
                  <a:schemeClr val="accent2">
                    <a:lumMod val="75000"/>
                  </a:schemeClr>
                </a:solidFill>
              </a:rPr>
              <a:t>roasted grain or fresh grain</a:t>
            </a:r>
            <a:r>
              <a:rPr lang="en-US" sz="3800" b="1" dirty="0"/>
              <a:t> </a:t>
            </a:r>
            <a:r>
              <a:rPr lang="en-US" sz="3800" b="1" i="1" u="dash" dirty="0">
                <a:solidFill>
                  <a:srgbClr val="FF3399"/>
                </a:solidFill>
                <a:latin typeface="Cooper Black" pitchFamily="18" charset="0"/>
              </a:rPr>
              <a:t>UNTIL</a:t>
            </a:r>
            <a:r>
              <a:rPr lang="en-US" sz="3800" b="1" i="1" dirty="0"/>
              <a:t> </a:t>
            </a:r>
            <a:r>
              <a:rPr lang="en-US" sz="3800" b="1" i="1" dirty="0" smtClean="0"/>
              <a:t> </a:t>
            </a:r>
            <a:r>
              <a:rPr lang="en-US" sz="3800" b="1" i="1" dirty="0" smtClean="0">
                <a:solidFill>
                  <a:srgbClr val="7030A0"/>
                </a:solidFill>
                <a:latin typeface="Kristen ITC" pitchFamily="66" charset="0"/>
              </a:rPr>
              <a:t>THE  SAME  DAY</a:t>
            </a:r>
            <a:r>
              <a:rPr lang="en-US" sz="3800" b="1" dirty="0" smtClean="0">
                <a:solidFill>
                  <a:srgbClr val="7030A0"/>
                </a:solidFill>
                <a:latin typeface="Kristen ITC" pitchFamily="66" charset="0"/>
              </a:rPr>
              <a:t> </a:t>
            </a:r>
            <a:r>
              <a:rPr lang="en-US" sz="3800" b="1" dirty="0"/>
              <a:t/>
            </a:r>
            <a:br>
              <a:rPr lang="en-US" sz="3800" b="1" dirty="0"/>
            </a:br>
            <a:r>
              <a:rPr lang="en-US" sz="3800" b="1" dirty="0" smtClean="0"/>
              <a:t>                   </a:t>
            </a:r>
            <a:r>
              <a:rPr lang="en-US" sz="3800" b="1" u="wavy" dirty="0" smtClean="0">
                <a:solidFill>
                  <a:schemeClr val="accent2">
                    <a:lumMod val="75000"/>
                  </a:schemeClr>
                </a:solidFill>
              </a:rPr>
              <a:t>that </a:t>
            </a:r>
            <a:r>
              <a:rPr lang="en-US" sz="3800" b="1" u="wavy" dirty="0">
                <a:solidFill>
                  <a:schemeClr val="accent2">
                    <a:lumMod val="75000"/>
                  </a:schemeClr>
                </a:solidFill>
              </a:rPr>
              <a:t>you have brought an offering to your Elohim</a:t>
            </a:r>
            <a:r>
              <a:rPr lang="en-US" sz="3800" b="1" dirty="0">
                <a:solidFill>
                  <a:schemeClr val="accent2">
                    <a:lumMod val="75000"/>
                  </a:schemeClr>
                </a:solidFill>
              </a:rPr>
              <a:t> – a law forever </a:t>
            </a:r>
            <a:r>
              <a:rPr lang="en-US" sz="3800" b="1" dirty="0" smtClean="0">
                <a:solidFill>
                  <a:schemeClr val="accent2">
                    <a:lumMod val="75000"/>
                  </a:schemeClr>
                </a:solidFill>
              </a:rPr>
              <a:t/>
            </a:r>
            <a:br>
              <a:rPr lang="en-US" sz="3800" b="1" dirty="0" smtClean="0">
                <a:solidFill>
                  <a:schemeClr val="accent2">
                    <a:lumMod val="75000"/>
                  </a:schemeClr>
                </a:solidFill>
              </a:rPr>
            </a:br>
            <a:r>
              <a:rPr lang="en-US" sz="3800" b="1" dirty="0" smtClean="0">
                <a:solidFill>
                  <a:schemeClr val="accent2">
                    <a:lumMod val="75000"/>
                  </a:schemeClr>
                </a:solidFill>
              </a:rPr>
              <a:t>                   throughout </a:t>
            </a:r>
            <a:r>
              <a:rPr lang="en-US" sz="3800" b="1" dirty="0">
                <a:solidFill>
                  <a:schemeClr val="accent2">
                    <a:lumMod val="75000"/>
                  </a:schemeClr>
                </a:solidFill>
              </a:rPr>
              <a:t>your generations in all your dwellings.  </a:t>
            </a:r>
            <a:r>
              <a:rPr lang="en-US" dirty="0">
                <a:solidFill>
                  <a:schemeClr val="accent2">
                    <a:lumMod val="75000"/>
                  </a:schemeClr>
                </a:solidFill>
              </a:rPr>
              <a:t>	</a:t>
            </a:r>
            <a:r>
              <a:rPr lang="en-US" dirty="0"/>
              <a:t>		</a:t>
            </a:r>
            <a:r>
              <a:rPr lang="en-US" i="1" dirty="0"/>
              <a:t>  </a:t>
            </a:r>
            <a:r>
              <a:rPr lang="en-US" i="1" dirty="0" smtClean="0"/>
              <a:t>                            </a:t>
            </a:r>
            <a:r>
              <a:rPr lang="en-US" sz="2500" i="1" dirty="0" smtClean="0"/>
              <a:t>HalleluYah </a:t>
            </a:r>
            <a:r>
              <a:rPr lang="en-US" sz="2500" i="1" dirty="0"/>
              <a:t>Scriptures &amp; The </a:t>
            </a:r>
            <a:r>
              <a:rPr lang="en-US" sz="2500" i="1" dirty="0" smtClean="0"/>
              <a:t>Scriptures</a:t>
            </a:r>
            <a:endParaRPr lang="en-US" sz="2500" dirty="0">
              <a:solidFill>
                <a:srgbClr val="0070C0"/>
              </a:solidFill>
            </a:endParaRPr>
          </a:p>
        </p:txBody>
      </p:sp>
      <p:sp>
        <p:nvSpPr>
          <p:cNvPr id="3" name="Left Brace 2"/>
          <p:cNvSpPr/>
          <p:nvPr/>
        </p:nvSpPr>
        <p:spPr>
          <a:xfrm rot="16200000">
            <a:off x="6244800" y="3028754"/>
            <a:ext cx="533400" cy="2743200"/>
          </a:xfrm>
          <a:prstGeom prst="leftBrace">
            <a:avLst>
              <a:gd name="adj1" fmla="val 39261"/>
              <a:gd name="adj2" fmla="val 53093"/>
            </a:avLst>
          </a:prstGeom>
          <a:solidFill>
            <a:srgbClr val="B7DEE8"/>
          </a:solidFill>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rot="5400000">
            <a:off x="6292327" y="3648173"/>
            <a:ext cx="514546" cy="2209800"/>
          </a:xfrm>
          <a:prstGeom prst="leftBrace">
            <a:avLst>
              <a:gd name="adj1" fmla="val 39261"/>
              <a:gd name="adj2" fmla="val 47974"/>
            </a:avLst>
          </a:prstGeom>
          <a:solidFill>
            <a:srgbClr val="B7DEE8"/>
          </a:solidFill>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185557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anim calcmode="lin" valueType="num">
                                      <p:cBhvr>
                                        <p:cTn id="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51</a:t>
            </a:fld>
            <a:endParaRPr lang="en-US"/>
          </a:p>
        </p:txBody>
      </p:sp>
      <p:sp>
        <p:nvSpPr>
          <p:cNvPr id="3" name="Title 1"/>
          <p:cNvSpPr txBox="1">
            <a:spLocks/>
          </p:cNvSpPr>
          <p:nvPr/>
        </p:nvSpPr>
        <p:spPr>
          <a:xfrm>
            <a:off x="-76200" y="76200"/>
            <a:ext cx="9296400" cy="762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i="1" spc="50" dirty="0" smtClean="0">
                <a:ln w="11430"/>
                <a:solidFill>
                  <a:srgbClr val="7030A0"/>
                </a:solidFill>
                <a:effectLst>
                  <a:outerShdw blurRad="76200" dist="50800" dir="5400000" algn="tl" rotWithShape="0">
                    <a:srgbClr val="000000">
                      <a:alpha val="65000"/>
                    </a:srgbClr>
                  </a:outerShdw>
                </a:effectLst>
                <a:latin typeface="Kristen ITC" pitchFamily="66" charset="0"/>
              </a:rPr>
              <a:t>“</a:t>
            </a:r>
            <a:r>
              <a:rPr lang="en-US" sz="4400" i="1" spc="300" dirty="0" smtClean="0">
                <a:ln w="11430"/>
                <a:solidFill>
                  <a:srgbClr val="7030A0"/>
                </a:solidFill>
                <a:effectLst>
                  <a:outerShdw blurRad="76200" dist="50800" dir="5400000" algn="tl" rotWithShape="0">
                    <a:srgbClr val="000000">
                      <a:alpha val="65000"/>
                    </a:srgbClr>
                  </a:outerShdw>
                </a:effectLst>
                <a:latin typeface="Kristen ITC" pitchFamily="66" charset="0"/>
              </a:rPr>
              <a:t>ON  THIS  SAME  DAY</a:t>
            </a:r>
            <a:r>
              <a:rPr lang="en-US" sz="4400" i="1" spc="50" dirty="0" smtClean="0">
                <a:ln w="11430"/>
                <a:solidFill>
                  <a:srgbClr val="7030A0"/>
                </a:solidFill>
                <a:effectLst>
                  <a:outerShdw blurRad="76200" dist="50800" dir="5400000" algn="tl" rotWithShape="0">
                    <a:srgbClr val="000000">
                      <a:alpha val="65000"/>
                    </a:srgbClr>
                  </a:outerShdw>
                </a:effectLst>
                <a:latin typeface="Kristen ITC" pitchFamily="66" charset="0"/>
              </a:rPr>
              <a:t>”</a:t>
            </a:r>
            <a:endParaRPr lang="en-US" sz="1800" i="1" spc="50" dirty="0">
              <a:ln w="11430"/>
              <a:solidFill>
                <a:srgbClr val="7030A0"/>
              </a:solidFill>
              <a:effectLst>
                <a:outerShdw blurRad="76200" dist="50800" dir="5400000" algn="tl" rotWithShape="0">
                  <a:srgbClr val="000000">
                    <a:alpha val="65000"/>
                  </a:srgbClr>
                </a:outerShdw>
              </a:effectLst>
              <a:latin typeface="Kristen ITC" pitchFamily="66" charset="0"/>
            </a:endParaRPr>
          </a:p>
        </p:txBody>
      </p:sp>
      <p:sp>
        <p:nvSpPr>
          <p:cNvPr id="6" name="Content Placeholder 4"/>
          <p:cNvSpPr txBox="1">
            <a:spLocks/>
          </p:cNvSpPr>
          <p:nvPr/>
        </p:nvSpPr>
        <p:spPr>
          <a:xfrm>
            <a:off x="533400" y="1056640"/>
            <a:ext cx="8153400" cy="5344160"/>
          </a:xfrm>
          <a:prstGeom prst="rect">
            <a:avLst/>
          </a:prstGeom>
          <a:solidFill>
            <a:schemeClr val="bg1"/>
          </a:solidFill>
          <a:ln w="57150">
            <a:solidFill>
              <a:srgbClr val="7030A0"/>
            </a:solidFill>
          </a:ln>
          <a:effectLst>
            <a:glow rad="228600">
              <a:srgbClr val="7030A0">
                <a:alpha val="40000"/>
              </a:srgbClr>
            </a:glow>
          </a:effectLst>
          <a:scene3d>
            <a:camera prst="orthographicFront"/>
            <a:lightRig rig="threePt" dir="t"/>
          </a:scene3d>
          <a:sp3d>
            <a:bevelT prst="slope"/>
          </a:sp3d>
        </p:spPr>
        <p:txBody>
          <a:bodyPr>
            <a:normAutofit fontScale="55000" lnSpcReduction="20000"/>
            <a:sp3d extrusionH="57150">
              <a:bevelT w="38100" h="38100"/>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lnSpc>
                <a:spcPct val="120000"/>
              </a:lnSpc>
              <a:buNone/>
            </a:pPr>
            <a:r>
              <a:rPr lang="en-US" sz="3600" b="1" dirty="0">
                <a:ln w="1905"/>
                <a:solidFill>
                  <a:schemeClr val="accent5">
                    <a:lumMod val="75000"/>
                  </a:schemeClr>
                </a:solidFill>
                <a:effectLst>
                  <a:innerShdw blurRad="69850" dist="43180" dir="5400000">
                    <a:srgbClr val="000000">
                      <a:alpha val="65000"/>
                    </a:srgbClr>
                  </a:innerShdw>
                </a:effectLst>
                <a:latin typeface="Comic Sans MS" pitchFamily="66" charset="0"/>
              </a:rPr>
              <a:t>The primary point we need to pay attention to in the </a:t>
            </a:r>
            <a:r>
              <a:rPr lang="en-US" sz="36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
            </a:r>
            <a:br>
              <a:rPr lang="en-US" sz="36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br>
            <a:r>
              <a:rPr lang="en-US" sz="36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Wavesheaf </a:t>
            </a:r>
            <a:r>
              <a:rPr lang="en-US" sz="3600" b="1" dirty="0">
                <a:ln w="1905"/>
                <a:solidFill>
                  <a:schemeClr val="accent5">
                    <a:lumMod val="75000"/>
                  </a:schemeClr>
                </a:solidFill>
                <a:effectLst>
                  <a:innerShdw blurRad="69850" dist="43180" dir="5400000">
                    <a:srgbClr val="000000">
                      <a:alpha val="65000"/>
                    </a:srgbClr>
                  </a:innerShdw>
                </a:effectLst>
                <a:latin typeface="Comic Sans MS" pitchFamily="66" charset="0"/>
              </a:rPr>
              <a:t>ceremony of the Firstfruits are the words</a:t>
            </a:r>
            <a:r>
              <a:rPr lang="en-US" sz="3500" b="1" dirty="0">
                <a:ln w="1905"/>
                <a:solidFill>
                  <a:schemeClr val="accent5">
                    <a:lumMod val="75000"/>
                  </a:schemeClr>
                </a:solidFill>
                <a:effectLst>
                  <a:innerShdw blurRad="69850" dist="43180" dir="5400000">
                    <a:srgbClr val="000000">
                      <a:alpha val="65000"/>
                    </a:srgbClr>
                  </a:innerShdw>
                </a:effectLst>
                <a:latin typeface="Comic Sans MS" pitchFamily="66" charset="0"/>
              </a:rPr>
              <a:t>:  </a:t>
            </a:r>
            <a:endParaRPr lang="en-US" sz="3500" dirty="0">
              <a:solidFill>
                <a:schemeClr val="accent5">
                  <a:lumMod val="75000"/>
                </a:schemeClr>
              </a:solidFill>
              <a:latin typeface="Comic Sans MS" pitchFamily="66" charset="0"/>
            </a:endParaRPr>
          </a:p>
          <a:p>
            <a:pPr marL="45720" indent="0" algn="ctr">
              <a:lnSpc>
                <a:spcPct val="120000"/>
              </a:lnSpc>
              <a:buNone/>
            </a:pPr>
            <a:r>
              <a:rPr lang="en-US" sz="5100" b="1" i="1" spc="140" dirty="0" smtClean="0">
                <a:ln w="1905"/>
                <a:solidFill>
                  <a:srgbClr val="FF3399"/>
                </a:solidFill>
                <a:effectLst>
                  <a:innerShdw blurRad="69850" dist="43180" dir="5400000">
                    <a:srgbClr val="000000">
                      <a:alpha val="65000"/>
                    </a:srgbClr>
                  </a:innerShdw>
                </a:effectLst>
                <a:latin typeface="Kristen ITC" pitchFamily="66" charset="0"/>
              </a:rPr>
              <a:t>“</a:t>
            </a:r>
            <a:r>
              <a:rPr lang="en-US" sz="5100" b="1" i="1" u="sng" spc="140" dirty="0" smtClean="0">
                <a:ln w="1905"/>
                <a:solidFill>
                  <a:srgbClr val="FF3399"/>
                </a:solidFill>
                <a:effectLst>
                  <a:innerShdw blurRad="69850" dist="43180" dir="5400000">
                    <a:srgbClr val="000000">
                      <a:alpha val="65000"/>
                    </a:srgbClr>
                  </a:innerShdw>
                </a:effectLst>
                <a:latin typeface="Kristen ITC" pitchFamily="66" charset="0"/>
              </a:rPr>
              <a:t>UNTIL</a:t>
            </a:r>
            <a:r>
              <a:rPr lang="en-US" sz="5100" b="1" i="1" spc="140" dirty="0" smtClean="0">
                <a:ln w="1905"/>
                <a:solidFill>
                  <a:srgbClr val="FF3399"/>
                </a:solidFill>
                <a:effectLst>
                  <a:innerShdw blurRad="69850" dist="43180" dir="5400000">
                    <a:srgbClr val="000000">
                      <a:alpha val="65000"/>
                    </a:srgbClr>
                  </a:innerShdw>
                </a:effectLst>
                <a:latin typeface="Kristen ITC" pitchFamily="66" charset="0"/>
              </a:rPr>
              <a:t>” </a:t>
            </a:r>
            <a:r>
              <a:rPr lang="en-US" sz="5100" b="1" i="1" spc="140" dirty="0" smtClean="0">
                <a:ln w="1905"/>
                <a:solidFill>
                  <a:srgbClr val="A365D1"/>
                </a:solidFill>
                <a:effectLst>
                  <a:innerShdw blurRad="69850" dist="43180" dir="5400000">
                    <a:srgbClr val="000000">
                      <a:alpha val="65000"/>
                    </a:srgbClr>
                  </a:innerShdw>
                </a:effectLst>
                <a:latin typeface="Kristen ITC" pitchFamily="66" charset="0"/>
              </a:rPr>
              <a:t>THE  </a:t>
            </a:r>
            <a:r>
              <a:rPr lang="en-US" sz="5100" b="1" i="1" spc="140" dirty="0">
                <a:ln w="1905"/>
                <a:solidFill>
                  <a:srgbClr val="A365D1"/>
                </a:solidFill>
                <a:effectLst>
                  <a:innerShdw blurRad="69850" dist="43180" dir="5400000">
                    <a:srgbClr val="000000">
                      <a:alpha val="65000"/>
                    </a:srgbClr>
                  </a:innerShdw>
                </a:effectLst>
                <a:latin typeface="Kristen ITC" pitchFamily="66" charset="0"/>
              </a:rPr>
              <a:t>SAME  DAY</a:t>
            </a:r>
            <a:r>
              <a:rPr lang="en-US" sz="5100" b="1" spc="140" dirty="0">
                <a:ln w="1905"/>
                <a:solidFill>
                  <a:srgbClr val="A365D1"/>
                </a:solidFill>
                <a:effectLst>
                  <a:innerShdw blurRad="69850" dist="43180" dir="5400000">
                    <a:srgbClr val="000000">
                      <a:alpha val="65000"/>
                    </a:srgbClr>
                  </a:innerShdw>
                </a:effectLst>
              </a:rPr>
              <a:t> </a:t>
            </a:r>
            <a:endParaRPr lang="en-US" sz="5100" b="1" spc="140" dirty="0" smtClean="0">
              <a:ln w="1905"/>
              <a:solidFill>
                <a:srgbClr val="A365D1"/>
              </a:solidFill>
              <a:effectLst>
                <a:innerShdw blurRad="69850" dist="43180" dir="5400000">
                  <a:srgbClr val="000000">
                    <a:alpha val="65000"/>
                  </a:srgbClr>
                </a:innerShdw>
              </a:effectLst>
            </a:endParaRPr>
          </a:p>
          <a:p>
            <a:pPr marL="45720" indent="0" algn="ctr">
              <a:lnSpc>
                <a:spcPct val="120000"/>
              </a:lnSpc>
              <a:buNone/>
            </a:pPr>
            <a:r>
              <a:rPr lang="en-US" sz="44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…translated </a:t>
            </a:r>
            <a:r>
              <a:rPr lang="en-US" sz="4400" b="1" dirty="0">
                <a:ln w="1905"/>
                <a:solidFill>
                  <a:schemeClr val="accent5">
                    <a:lumMod val="75000"/>
                  </a:schemeClr>
                </a:solidFill>
                <a:effectLst>
                  <a:innerShdw blurRad="69850" dist="43180" dir="5400000">
                    <a:srgbClr val="000000">
                      <a:alpha val="65000"/>
                    </a:srgbClr>
                  </a:innerShdw>
                </a:effectLst>
                <a:latin typeface="Comic Sans MS" pitchFamily="66" charset="0"/>
              </a:rPr>
              <a:t>from the </a:t>
            </a:r>
            <a:r>
              <a:rPr lang="en-US" sz="4400" b="1" dirty="0">
                <a:ln w="1905"/>
                <a:solidFill>
                  <a:srgbClr val="0070C0"/>
                </a:solidFill>
                <a:effectLst>
                  <a:innerShdw blurRad="69850" dist="43180" dir="5400000">
                    <a:srgbClr val="000000">
                      <a:alpha val="65000"/>
                    </a:srgbClr>
                  </a:innerShdw>
                </a:effectLst>
                <a:latin typeface="Comic Sans MS" pitchFamily="66" charset="0"/>
              </a:rPr>
              <a:t>Hebrew</a:t>
            </a:r>
            <a:r>
              <a:rPr lang="en-US" sz="4400" dirty="0">
                <a:latin typeface="Comic Sans MS" pitchFamily="66" charset="0"/>
              </a:rPr>
              <a:t> </a:t>
            </a:r>
            <a:r>
              <a:rPr lang="en-US" sz="44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words -</a:t>
            </a:r>
            <a:r>
              <a:rPr lang="en-US" sz="4400" dirty="0" smtClean="0">
                <a:latin typeface="Comic Sans MS" pitchFamily="66" charset="0"/>
              </a:rPr>
              <a:t> </a:t>
            </a:r>
            <a:r>
              <a:rPr lang="en-US" sz="4400" b="1" dirty="0" err="1" smtClean="0">
                <a:ln w="1905"/>
                <a:solidFill>
                  <a:srgbClr val="00B050"/>
                </a:solidFill>
                <a:effectLst>
                  <a:innerShdw blurRad="69850" dist="43180" dir="5400000">
                    <a:srgbClr val="000000">
                      <a:alpha val="65000"/>
                    </a:srgbClr>
                  </a:innerShdw>
                </a:effectLst>
                <a:latin typeface="Comic Sans MS" pitchFamily="66" charset="0"/>
              </a:rPr>
              <a:t>ehtzm</a:t>
            </a:r>
            <a:r>
              <a:rPr lang="en-US" sz="4400" b="1" dirty="0" smtClean="0">
                <a:ln w="1905"/>
                <a:solidFill>
                  <a:srgbClr val="00B050"/>
                </a:solidFill>
                <a:effectLst>
                  <a:innerShdw blurRad="69850" dist="43180" dir="5400000">
                    <a:srgbClr val="000000">
                      <a:alpha val="65000"/>
                    </a:srgbClr>
                  </a:innerShdw>
                </a:effectLst>
                <a:latin typeface="Comic Sans MS" pitchFamily="66" charset="0"/>
              </a:rPr>
              <a:t> </a:t>
            </a:r>
            <a:r>
              <a:rPr lang="en-US" sz="4400" b="1" dirty="0" err="1" smtClean="0">
                <a:ln w="1905"/>
                <a:solidFill>
                  <a:srgbClr val="00B050"/>
                </a:solidFill>
                <a:effectLst>
                  <a:innerShdw blurRad="69850" dist="43180" dir="5400000">
                    <a:srgbClr val="000000">
                      <a:alpha val="65000"/>
                    </a:srgbClr>
                  </a:innerShdw>
                </a:effectLst>
                <a:latin typeface="Comic Sans MS" pitchFamily="66" charset="0"/>
              </a:rPr>
              <a:t>zeh</a:t>
            </a:r>
            <a:r>
              <a:rPr lang="en-US" sz="3500" b="1" dirty="0" smtClean="0">
                <a:solidFill>
                  <a:srgbClr val="00B050"/>
                </a:solidFill>
                <a:latin typeface="Comic Sans MS" pitchFamily="66" charset="0"/>
              </a:rPr>
              <a:t>. </a:t>
            </a:r>
          </a:p>
          <a:p>
            <a:pPr marL="45720" indent="0" algn="ctr">
              <a:lnSpc>
                <a:spcPct val="120000"/>
              </a:lnSpc>
              <a:buNone/>
            </a:pPr>
            <a:endParaRPr lang="en-US" sz="11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endParaRPr>
          </a:p>
          <a:p>
            <a:pPr marL="45720" indent="0" algn="ctr">
              <a:lnSpc>
                <a:spcPct val="120000"/>
              </a:lnSpc>
              <a:buNone/>
            </a:pPr>
            <a:r>
              <a:rPr lang="en-US" sz="44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The main </a:t>
            </a:r>
            <a:r>
              <a:rPr lang="en-US" sz="4400" b="1" u="sng"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word meanings</a:t>
            </a:r>
            <a:r>
              <a:rPr lang="en-US" sz="44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 of </a:t>
            </a:r>
            <a:r>
              <a:rPr lang="en-US" sz="4400" b="1" dirty="0" err="1" smtClean="0">
                <a:ln w="1905"/>
                <a:solidFill>
                  <a:srgbClr val="00B050"/>
                </a:solidFill>
                <a:effectLst>
                  <a:innerShdw blurRad="69850" dist="43180" dir="5400000">
                    <a:srgbClr val="000000">
                      <a:alpha val="65000"/>
                    </a:srgbClr>
                  </a:innerShdw>
                </a:effectLst>
                <a:latin typeface="Comic Sans MS" pitchFamily="66" charset="0"/>
              </a:rPr>
              <a:t>ehtzm</a:t>
            </a:r>
            <a:r>
              <a:rPr lang="en-US" sz="4400" dirty="0" smtClean="0">
                <a:latin typeface="Comic Sans MS" pitchFamily="66" charset="0"/>
              </a:rPr>
              <a:t> </a:t>
            </a:r>
            <a:r>
              <a:rPr lang="en-US" sz="44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are</a:t>
            </a:r>
            <a:r>
              <a:rPr lang="en-US" sz="3500" b="1" dirty="0" smtClean="0">
                <a:ln w="1905"/>
                <a:solidFill>
                  <a:schemeClr val="accent5">
                    <a:lumMod val="75000"/>
                  </a:schemeClr>
                </a:solidFill>
                <a:effectLst>
                  <a:innerShdw blurRad="69850" dist="43180" dir="5400000">
                    <a:srgbClr val="000000">
                      <a:alpha val="65000"/>
                    </a:srgbClr>
                  </a:innerShdw>
                </a:effectLst>
                <a:latin typeface="Comic Sans MS" pitchFamily="66" charset="0"/>
              </a:rPr>
              <a:t>:</a:t>
            </a:r>
            <a:r>
              <a:rPr lang="en-US" sz="3500" dirty="0" smtClean="0">
                <a:latin typeface="Comic Sans MS" pitchFamily="66" charset="0"/>
              </a:rPr>
              <a:t> </a:t>
            </a:r>
          </a:p>
          <a:p>
            <a:pPr marL="45720" indent="0" algn="ctr">
              <a:lnSpc>
                <a:spcPct val="120000"/>
              </a:lnSpc>
              <a:buNone/>
            </a:pPr>
            <a:r>
              <a:rPr lang="en-US" sz="44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t>firmness</a:t>
            </a:r>
            <a:r>
              <a:rPr lang="en-US" sz="4400" b="1" dirty="0">
                <a:ln w="1905"/>
                <a:solidFill>
                  <a:schemeClr val="accent4">
                    <a:lumMod val="75000"/>
                  </a:schemeClr>
                </a:solidFill>
                <a:effectLst>
                  <a:innerShdw blurRad="69850" dist="43180" dir="5400000">
                    <a:srgbClr val="000000">
                      <a:alpha val="65000"/>
                    </a:srgbClr>
                  </a:innerShdw>
                </a:effectLst>
                <a:latin typeface="Comic Sans MS" pitchFamily="66" charset="0"/>
              </a:rPr>
              <a:t>, solidity, </a:t>
            </a:r>
            <a:r>
              <a:rPr lang="en-US" sz="4400" b="1" u="sng" dirty="0">
                <a:ln w="1905"/>
                <a:solidFill>
                  <a:schemeClr val="accent4">
                    <a:lumMod val="75000"/>
                  </a:schemeClr>
                </a:solidFill>
                <a:effectLst>
                  <a:innerShdw blurRad="69850" dist="43180" dir="5400000">
                    <a:srgbClr val="000000">
                      <a:alpha val="65000"/>
                    </a:srgbClr>
                  </a:innerShdw>
                </a:effectLst>
                <a:latin typeface="Comic Sans MS" pitchFamily="66" charset="0"/>
              </a:rPr>
              <a:t>bone</a:t>
            </a:r>
            <a:r>
              <a:rPr lang="en-US" sz="4400" b="1" dirty="0">
                <a:ln w="1905"/>
                <a:solidFill>
                  <a:schemeClr val="accent4">
                    <a:lumMod val="75000"/>
                  </a:schemeClr>
                </a:solidFill>
                <a:effectLst>
                  <a:innerShdw blurRad="69850" dist="43180" dir="5400000">
                    <a:srgbClr val="000000">
                      <a:alpha val="65000"/>
                    </a:srgbClr>
                  </a:innerShdw>
                </a:effectLst>
                <a:latin typeface="Comic Sans MS" pitchFamily="66" charset="0"/>
              </a:rPr>
              <a:t> </a:t>
            </a:r>
            <a:r>
              <a:rPr lang="en-US" sz="44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t/>
            </a:r>
            <a:br>
              <a:rPr lang="en-US" sz="44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br>
            <a:r>
              <a:rPr lang="en-US" sz="2900" i="1" dirty="0" smtClean="0">
                <a:latin typeface="Comic Sans MS" pitchFamily="66" charset="0"/>
              </a:rPr>
              <a:t>(</a:t>
            </a:r>
            <a:r>
              <a:rPr lang="en-US" sz="2900" i="1" dirty="0">
                <a:latin typeface="Comic Sans MS" pitchFamily="66" charset="0"/>
              </a:rPr>
              <a:t>as in basic skeletal structure),</a:t>
            </a:r>
            <a:r>
              <a:rPr lang="en-US" sz="2900" dirty="0">
                <a:latin typeface="Comic Sans MS" pitchFamily="66" charset="0"/>
              </a:rPr>
              <a:t> </a:t>
            </a:r>
            <a:endParaRPr lang="en-US" sz="2900" dirty="0" smtClean="0">
              <a:latin typeface="Comic Sans MS" pitchFamily="66" charset="0"/>
            </a:endParaRPr>
          </a:p>
          <a:p>
            <a:pPr marL="45720" indent="0" algn="ctr">
              <a:lnSpc>
                <a:spcPct val="120000"/>
              </a:lnSpc>
              <a:buNone/>
            </a:pPr>
            <a:r>
              <a:rPr lang="en-US" sz="4400" b="1" dirty="0" smtClean="0">
                <a:solidFill>
                  <a:srgbClr val="FF3399"/>
                </a:solidFill>
                <a:latin typeface="Comic Sans MS" pitchFamily="66" charset="0"/>
              </a:rPr>
              <a:t>essence</a:t>
            </a:r>
            <a:r>
              <a:rPr lang="en-US" sz="4400" b="1" dirty="0" smtClean="0">
                <a:latin typeface="Comic Sans MS" pitchFamily="66" charset="0"/>
              </a:rPr>
              <a:t> </a:t>
            </a:r>
            <a:r>
              <a:rPr lang="en-US" sz="4400" dirty="0">
                <a:latin typeface="Comic Sans MS" pitchFamily="66" charset="0"/>
              </a:rPr>
              <a:t>and </a:t>
            </a:r>
            <a:r>
              <a:rPr lang="en-US" sz="4400" b="1" dirty="0">
                <a:solidFill>
                  <a:srgbClr val="FF3399"/>
                </a:solidFill>
                <a:latin typeface="Comic Sans MS" pitchFamily="66" charset="0"/>
              </a:rPr>
              <a:t>substance</a:t>
            </a:r>
            <a:r>
              <a:rPr lang="en-US" sz="4400" dirty="0">
                <a:solidFill>
                  <a:srgbClr val="FF3399"/>
                </a:solidFill>
                <a:latin typeface="Comic Sans MS" pitchFamily="66" charset="0"/>
              </a:rPr>
              <a:t>.  </a:t>
            </a:r>
            <a:endParaRPr lang="en-US" sz="4400" dirty="0" smtClean="0">
              <a:solidFill>
                <a:srgbClr val="FF3399"/>
              </a:solidFill>
              <a:latin typeface="Comic Sans MS" pitchFamily="66" charset="0"/>
            </a:endParaRPr>
          </a:p>
          <a:p>
            <a:pPr marL="45720" indent="0" algn="ctr">
              <a:lnSpc>
                <a:spcPct val="120000"/>
              </a:lnSpc>
              <a:buNone/>
            </a:pPr>
            <a:endParaRPr lang="en-US" sz="11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endParaRPr>
          </a:p>
          <a:p>
            <a:pPr marL="45720" indent="0" algn="ctr">
              <a:lnSpc>
                <a:spcPct val="120000"/>
              </a:lnSpc>
              <a:buNone/>
            </a:pPr>
            <a:r>
              <a:rPr lang="en-US" sz="36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t>All </a:t>
            </a:r>
            <a:r>
              <a:rPr lang="en-US" sz="3600" b="1" dirty="0">
                <a:ln w="1905"/>
                <a:solidFill>
                  <a:schemeClr val="accent4">
                    <a:lumMod val="75000"/>
                  </a:schemeClr>
                </a:solidFill>
                <a:effectLst>
                  <a:innerShdw blurRad="69850" dist="43180" dir="5400000">
                    <a:srgbClr val="000000">
                      <a:alpha val="65000"/>
                    </a:srgbClr>
                  </a:innerShdw>
                </a:effectLst>
                <a:latin typeface="Comic Sans MS" pitchFamily="66" charset="0"/>
              </a:rPr>
              <a:t>definitions link the Wavesheaf Firstfruits </a:t>
            </a:r>
            <a:r>
              <a:rPr lang="en-US" sz="36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t>ceremony to: </a:t>
            </a:r>
            <a:br>
              <a:rPr lang="en-US" sz="36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br>
            <a:r>
              <a:rPr lang="en-US" sz="5100" b="1" i="1" u="sng" spc="140" dirty="0" smtClean="0">
                <a:ln w="1905"/>
                <a:solidFill>
                  <a:srgbClr val="A365D1"/>
                </a:solidFill>
                <a:effectLst>
                  <a:innerShdw blurRad="69850" dist="43180" dir="5400000">
                    <a:srgbClr val="000000">
                      <a:alpha val="65000"/>
                    </a:srgbClr>
                  </a:innerShdw>
                </a:effectLst>
                <a:latin typeface="Kristen ITC" pitchFamily="66" charset="0"/>
              </a:rPr>
              <a:t>THE</a:t>
            </a:r>
            <a:r>
              <a:rPr lang="en-US" sz="5100" b="1" i="1" spc="140" dirty="0" smtClean="0">
                <a:ln w="1905"/>
                <a:solidFill>
                  <a:srgbClr val="A365D1"/>
                </a:solidFill>
                <a:effectLst>
                  <a:innerShdw blurRad="69850" dist="43180" dir="5400000">
                    <a:srgbClr val="000000">
                      <a:alpha val="65000"/>
                    </a:srgbClr>
                  </a:innerShdw>
                </a:effectLst>
                <a:latin typeface="Kristen ITC" pitchFamily="66" charset="0"/>
              </a:rPr>
              <a:t>  SELF-SAME  DAY</a:t>
            </a:r>
          </a:p>
          <a:p>
            <a:pPr marL="45720" indent="0" algn="ctr">
              <a:lnSpc>
                <a:spcPct val="120000"/>
              </a:lnSpc>
              <a:buNone/>
            </a:pPr>
            <a:r>
              <a:rPr lang="en-US" sz="2900" dirty="0" smtClean="0">
                <a:latin typeface="Comic Sans MS" pitchFamily="66" charset="0"/>
              </a:rPr>
              <a:t>(“</a:t>
            </a:r>
            <a:r>
              <a:rPr lang="en-US" sz="2900" dirty="0">
                <a:latin typeface="Comic Sans MS" pitchFamily="66" charset="0"/>
              </a:rPr>
              <a:t>day” of the week; not </a:t>
            </a:r>
            <a:r>
              <a:rPr lang="en-US" sz="2900" dirty="0" smtClean="0">
                <a:latin typeface="Comic Sans MS" pitchFamily="66" charset="0"/>
              </a:rPr>
              <a:t>“date” </a:t>
            </a:r>
            <a:r>
              <a:rPr lang="en-US" sz="2900" dirty="0">
                <a:latin typeface="Comic Sans MS" pitchFamily="66" charset="0"/>
              </a:rPr>
              <a:t>of the month</a:t>
            </a:r>
            <a:r>
              <a:rPr lang="en-US" sz="2900" dirty="0" smtClean="0">
                <a:latin typeface="Comic Sans MS" pitchFamily="66" charset="0"/>
              </a:rPr>
              <a:t>),</a:t>
            </a:r>
          </a:p>
          <a:p>
            <a:pPr marL="45720" indent="0" algn="ctr">
              <a:lnSpc>
                <a:spcPct val="120000"/>
              </a:lnSpc>
              <a:buNone/>
            </a:pPr>
            <a:r>
              <a:rPr lang="en-US" sz="3500" b="1" dirty="0" smtClean="0">
                <a:ln w="1905"/>
                <a:solidFill>
                  <a:schemeClr val="accent4">
                    <a:lumMod val="75000"/>
                  </a:schemeClr>
                </a:solidFill>
                <a:effectLst>
                  <a:innerShdw blurRad="69850" dist="43180" dir="5400000">
                    <a:srgbClr val="000000">
                      <a:alpha val="65000"/>
                    </a:srgbClr>
                  </a:innerShdw>
                </a:effectLst>
                <a:latin typeface="Comic Sans MS" pitchFamily="66" charset="0"/>
              </a:rPr>
              <a:t> </a:t>
            </a:r>
            <a:r>
              <a:rPr lang="en-US" sz="4400" b="1" dirty="0">
                <a:ln w="1905"/>
                <a:solidFill>
                  <a:schemeClr val="accent4">
                    <a:lumMod val="75000"/>
                  </a:schemeClr>
                </a:solidFill>
                <a:effectLst>
                  <a:innerShdw blurRad="69850" dist="43180" dir="5400000">
                    <a:srgbClr val="000000">
                      <a:alpha val="65000"/>
                    </a:srgbClr>
                  </a:innerShdw>
                </a:effectLst>
                <a:latin typeface="Comic Sans MS" pitchFamily="66" charset="0"/>
              </a:rPr>
              <a:t>to be </a:t>
            </a:r>
            <a:r>
              <a:rPr lang="en-US" sz="4400" b="1" u="sng" dirty="0">
                <a:ln w="1905"/>
                <a:solidFill>
                  <a:schemeClr val="accent4">
                    <a:lumMod val="75000"/>
                  </a:schemeClr>
                </a:solidFill>
                <a:effectLst>
                  <a:innerShdw blurRad="69850" dist="43180" dir="5400000">
                    <a:srgbClr val="000000">
                      <a:alpha val="65000"/>
                    </a:srgbClr>
                  </a:innerShdw>
                </a:effectLst>
                <a:latin typeface="Comic Sans MS" pitchFamily="66" charset="0"/>
              </a:rPr>
              <a:t>fulfilled</a:t>
            </a:r>
            <a:r>
              <a:rPr lang="en-US" sz="4400" b="1" dirty="0">
                <a:ln w="1905"/>
                <a:solidFill>
                  <a:schemeClr val="accent4">
                    <a:lumMod val="75000"/>
                  </a:schemeClr>
                </a:solidFill>
                <a:effectLst>
                  <a:innerShdw blurRad="69850" dist="43180" dir="5400000">
                    <a:srgbClr val="000000">
                      <a:alpha val="65000"/>
                    </a:srgbClr>
                  </a:innerShdw>
                </a:effectLst>
                <a:latin typeface="Comic Sans MS" pitchFamily="66" charset="0"/>
              </a:rPr>
              <a:t> in the </a:t>
            </a:r>
            <a:r>
              <a:rPr lang="en-US" sz="4400" b="1" u="sng" dirty="0">
                <a:ln w="1905"/>
                <a:solidFill>
                  <a:srgbClr val="0070C0"/>
                </a:solidFill>
                <a:effectLst>
                  <a:innerShdw blurRad="69850" dist="43180" dir="5400000">
                    <a:srgbClr val="000000">
                      <a:alpha val="65000"/>
                    </a:srgbClr>
                  </a:innerShdw>
                </a:effectLst>
                <a:latin typeface="Comic Sans MS" pitchFamily="66" charset="0"/>
              </a:rPr>
              <a:t>antitype</a:t>
            </a:r>
            <a:r>
              <a:rPr lang="en-US" sz="4400" b="1" dirty="0">
                <a:ln w="1905"/>
                <a:solidFill>
                  <a:srgbClr val="0070C0"/>
                </a:solidFill>
                <a:effectLst>
                  <a:innerShdw blurRad="69850" dist="43180" dir="5400000">
                    <a:srgbClr val="000000">
                      <a:alpha val="65000"/>
                    </a:srgbClr>
                  </a:innerShdw>
                </a:effectLst>
                <a:latin typeface="Comic Sans MS" pitchFamily="66" charset="0"/>
              </a:rPr>
              <a:t>. </a:t>
            </a:r>
            <a:endParaRPr lang="en-US" sz="7000" b="1" dirty="0" smtClean="0">
              <a:ln w="1905"/>
              <a:solidFill>
                <a:srgbClr val="0070C0"/>
              </a:solidFill>
              <a:effectLst>
                <a:innerShdw blurRad="69850" dist="43180" dir="5400000">
                  <a:srgbClr val="000000">
                    <a:alpha val="65000"/>
                  </a:srgbClr>
                </a:innerShdw>
              </a:effectLst>
              <a:latin typeface="Comic Sans MS" pitchFamily="66" charset="0"/>
            </a:endParaRPr>
          </a:p>
        </p:txBody>
      </p:sp>
      <p:pic>
        <p:nvPicPr>
          <p:cNvPr id="1028" name="Picture 4" descr="C:\Users\Rae\Desktop\SKELETON 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71220" y="-378846"/>
            <a:ext cx="1761864" cy="4145666"/>
          </a:xfrm>
          <a:prstGeom prst="rect">
            <a:avLst/>
          </a:prstGeom>
          <a:noFill/>
          <a:extLst>
            <a:ext uri="{909E8E84-426E-40DD-AFC4-6F175D3DCCD1}">
              <a14:hiddenFill xmlns:a14="http://schemas.microsoft.com/office/drawing/2010/main">
                <a:solidFill>
                  <a:srgbClr val="FFFFFF"/>
                </a:solidFill>
              </a14:hiddenFill>
            </a:ext>
          </a:extLst>
        </p:spPr>
      </p:pic>
      <p:sp>
        <p:nvSpPr>
          <p:cNvPr id="5" name="Right Brace 4"/>
          <p:cNvSpPr/>
          <p:nvPr/>
        </p:nvSpPr>
        <p:spPr>
          <a:xfrm>
            <a:off x="6248400" y="3494611"/>
            <a:ext cx="893578" cy="1039258"/>
          </a:xfrm>
          <a:prstGeom prst="rightBrace">
            <a:avLst>
              <a:gd name="adj1" fmla="val 25594"/>
              <a:gd name="adj2" fmla="val 50000"/>
            </a:avLst>
          </a:prstGeom>
          <a:ln w="57150">
            <a:solidFill>
              <a:srgbClr val="D608A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 name="Explosion 1 3"/>
          <p:cNvSpPr/>
          <p:nvPr/>
        </p:nvSpPr>
        <p:spPr>
          <a:xfrm>
            <a:off x="7162800" y="3467069"/>
            <a:ext cx="1066800" cy="1066800"/>
          </a:xfrm>
          <a:prstGeom prst="irregularSeal1">
            <a:avLst/>
          </a:prstGeom>
          <a:solidFill>
            <a:srgbClr val="00FF00"/>
          </a:solidFill>
          <a:ln w="57150">
            <a:solidFill>
              <a:srgbClr val="D608A0"/>
            </a:solidFill>
          </a:ln>
          <a:effectLst>
            <a:glow rad="127000">
              <a:srgbClr val="FFFF00"/>
            </a:glo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874247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1000"/>
                                        <p:tgtEl>
                                          <p:spTgt spid="6">
                                            <p:txEl>
                                              <p:pRg st="4" end="4"/>
                                            </p:txEl>
                                          </p:spTgt>
                                        </p:tgtEl>
                                      </p:cBhvr>
                                    </p:animEffect>
                                    <p:anim calcmode="lin" valueType="num">
                                      <p:cBhvr>
                                        <p:cTn id="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fade">
                                      <p:cBhvr>
                                        <p:cTn id="12" dur="1000"/>
                                        <p:tgtEl>
                                          <p:spTgt spid="6">
                                            <p:txEl>
                                              <p:pRg st="5" end="5"/>
                                            </p:txEl>
                                          </p:spTgt>
                                        </p:tgtEl>
                                      </p:cBhvr>
                                    </p:animEffect>
                                    <p:anim calcmode="lin" valueType="num">
                                      <p:cBhvr>
                                        <p:cTn id="1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1000"/>
                                        <p:tgtEl>
                                          <p:spTgt spid="6">
                                            <p:txEl>
                                              <p:pRg st="6" end="6"/>
                                            </p:txEl>
                                          </p:spTgt>
                                        </p:tgtEl>
                                      </p:cBhvr>
                                    </p:animEffect>
                                    <p:anim calcmode="lin" valueType="num">
                                      <p:cBhvr>
                                        <p:cTn id="1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6" end="6"/>
                                            </p:txEl>
                                          </p:spTgt>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425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1000"/>
                                        <p:tgtEl>
                                          <p:spTgt spid="5"/>
                                        </p:tgtEl>
                                      </p:cBhvr>
                                    </p:animEffect>
                                  </p:childTnLst>
                                </p:cTn>
                              </p:par>
                              <p:par>
                                <p:cTn id="23" presetID="53" presetClass="entr" presetSubtype="16" repeatCount="5000" fill="hold" grpId="0" nodeType="withEffect">
                                  <p:stCondLst>
                                    <p:cond delay="50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wipe(left)">
                                      <p:cBhvr>
                                        <p:cTn id="32" dur="1750"/>
                                        <p:tgtEl>
                                          <p:spTgt spid="6">
                                            <p:txEl>
                                              <p:pRg st="8" end="8"/>
                                            </p:txEl>
                                          </p:spTgt>
                                        </p:tgtEl>
                                      </p:cBhvr>
                                    </p:animEffect>
                                  </p:childTnLst>
                                </p:cTn>
                              </p:par>
                            </p:childTnLst>
                          </p:cTn>
                        </p:par>
                        <p:par>
                          <p:cTn id="33" fill="hold">
                            <p:stCondLst>
                              <p:cond delay="1750"/>
                            </p:stCondLst>
                            <p:childTnLst>
                              <p:par>
                                <p:cTn id="34" presetID="22" presetClass="entr" presetSubtype="8" fill="hold" nodeType="afterEffect">
                                  <p:stCondLst>
                                    <p:cond delay="0"/>
                                  </p:stCondLst>
                                  <p:childTnLst>
                                    <p:set>
                                      <p:cBhvr>
                                        <p:cTn id="35" dur="1" fill="hold">
                                          <p:stCondLst>
                                            <p:cond delay="0"/>
                                          </p:stCondLst>
                                        </p:cTn>
                                        <p:tgtEl>
                                          <p:spTgt spid="6">
                                            <p:txEl>
                                              <p:pRg st="9" end="9"/>
                                            </p:txEl>
                                          </p:spTgt>
                                        </p:tgtEl>
                                        <p:attrNameLst>
                                          <p:attrName>style.visibility</p:attrName>
                                        </p:attrNameLst>
                                      </p:cBhvr>
                                      <p:to>
                                        <p:strVal val="visible"/>
                                      </p:to>
                                    </p:set>
                                    <p:animEffect transition="in" filter="wipe(left)">
                                      <p:cBhvr>
                                        <p:cTn id="36" dur="1750"/>
                                        <p:tgtEl>
                                          <p:spTgt spid="6">
                                            <p:txEl>
                                              <p:pRg st="9" end="9"/>
                                            </p:txEl>
                                          </p:spTgt>
                                        </p:tgtEl>
                                      </p:cBhvr>
                                    </p:animEffect>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6">
                                            <p:txEl>
                                              <p:pRg st="10" end="10"/>
                                            </p:txEl>
                                          </p:spTgt>
                                        </p:tgtEl>
                                        <p:attrNameLst>
                                          <p:attrName>style.visibility</p:attrName>
                                        </p:attrNameLst>
                                      </p:cBhvr>
                                      <p:to>
                                        <p:strVal val="visible"/>
                                      </p:to>
                                    </p:set>
                                    <p:animEffect transition="in" filter="wipe(left)">
                                      <p:cBhvr>
                                        <p:cTn id="40" dur="175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52</a:t>
            </a:fld>
            <a:endParaRPr lang="en-US"/>
          </a:p>
        </p:txBody>
      </p:sp>
      <p:sp>
        <p:nvSpPr>
          <p:cNvPr id="3" name="Title 1"/>
          <p:cNvSpPr txBox="1">
            <a:spLocks/>
          </p:cNvSpPr>
          <p:nvPr/>
        </p:nvSpPr>
        <p:spPr>
          <a:xfrm>
            <a:off x="304800" y="228600"/>
            <a:ext cx="7543800" cy="906394"/>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What about - </a:t>
            </a:r>
            <a:r>
              <a:rPr lang="en-US" sz="4400" i="1" spc="300" dirty="0" smtClean="0">
                <a:ln w="11430"/>
                <a:solidFill>
                  <a:srgbClr val="7030A0"/>
                </a:solidFill>
                <a:effectLst>
                  <a:glow rad="127000">
                    <a:srgbClr val="FFFF00"/>
                  </a:glow>
                  <a:outerShdw blurRad="76200" dist="50800" dir="5400000" algn="tl" rotWithShape="0">
                    <a:srgbClr val="000000">
                      <a:alpha val="65000"/>
                    </a:srgbClr>
                  </a:outerShdw>
                </a:effectLst>
                <a:latin typeface="Kristen ITC" pitchFamily="66" charset="0"/>
              </a:rPr>
              <a:t>The Life?</a:t>
            </a:r>
            <a:endParaRPr lang="en-US" sz="1800" i="1" spc="300" dirty="0">
              <a:ln w="11430"/>
              <a:solidFill>
                <a:srgbClr val="7030A0"/>
              </a:solidFill>
              <a:effectLst>
                <a:glow rad="127000">
                  <a:srgbClr val="FFFF00"/>
                </a:glow>
                <a:outerShdw blurRad="76200" dist="50800" dir="5400000" algn="tl" rotWithShape="0">
                  <a:srgbClr val="000000">
                    <a:alpha val="65000"/>
                  </a:srgbClr>
                </a:outerShdw>
              </a:effectLst>
              <a:latin typeface="Kristen ITC" pitchFamily="66" charset="0"/>
            </a:endParaRPr>
          </a:p>
        </p:txBody>
      </p:sp>
      <p:sp>
        <p:nvSpPr>
          <p:cNvPr id="11" name="Rectangle 10"/>
          <p:cNvSpPr/>
          <p:nvPr/>
        </p:nvSpPr>
        <p:spPr>
          <a:xfrm>
            <a:off x="228600" y="1224280"/>
            <a:ext cx="6477000" cy="4953000"/>
          </a:xfrm>
          <a:prstGeom prst="rect">
            <a:avLst/>
          </a:prstGeom>
          <a:solidFill>
            <a:srgbClr val="EDE2F6"/>
          </a:solidFill>
          <a:ln w="254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“We have always concentrated on – </a:t>
            </a:r>
            <a:r>
              <a:rPr lang="en-US" sz="2800" b="1" i="1" dirty="0" smtClean="0">
                <a:ln w="1905"/>
                <a:effectLst>
                  <a:innerShdw blurRad="69850" dist="43180" dir="5400000">
                    <a:srgbClr val="000000">
                      <a:alpha val="65000"/>
                    </a:srgbClr>
                  </a:innerShdw>
                </a:effectLst>
                <a:latin typeface="Comic Sans MS" pitchFamily="66" charset="0"/>
                <a:ea typeface="Calibri"/>
                <a:cs typeface="Times New Roman"/>
              </a:rPr>
              <a:t>The Death </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of </a:t>
            </a:r>
            <a:r>
              <a:rPr lang="en-US" sz="2800" b="1" i="1" dirty="0" smtClean="0">
                <a:ln w="1905">
                  <a:solidFill>
                    <a:sysClr val="windowText" lastClr="000000"/>
                  </a:solidFill>
                </a:ln>
                <a:solidFill>
                  <a:srgbClr val="00CCFF"/>
                </a:solidFill>
                <a:effectLst>
                  <a:innerShdw blurRad="69850" dist="43180" dir="5400000">
                    <a:srgbClr val="000000">
                      <a:alpha val="65000"/>
                    </a:srgbClr>
                  </a:innerShdw>
                </a:effectLst>
                <a:latin typeface="Comic Sans MS" pitchFamily="66" charset="0"/>
                <a:ea typeface="Calibri"/>
                <a:cs typeface="Times New Roman"/>
              </a:rPr>
              <a:t>Yahusha. </a:t>
            </a:r>
            <a:br>
              <a:rPr lang="en-US" sz="2800" b="1" i="1" dirty="0" smtClean="0">
                <a:ln w="1905">
                  <a:solidFill>
                    <a:sysClr val="windowText" lastClr="000000"/>
                  </a:solidFill>
                </a:ln>
                <a:solidFill>
                  <a:srgbClr val="00CCFF"/>
                </a:solidFill>
                <a:effectLst>
                  <a:innerShdw blurRad="69850" dist="43180" dir="5400000">
                    <a:srgbClr val="000000">
                      <a:alpha val="65000"/>
                    </a:srgbClr>
                  </a:innerShdw>
                </a:effectLst>
                <a:latin typeface="Comic Sans MS" pitchFamily="66" charset="0"/>
                <a:ea typeface="Calibri"/>
                <a:cs typeface="Times New Roman"/>
              </a:rPr>
            </a:br>
            <a:r>
              <a:rPr lang="en-US" sz="2800" b="1" i="1" u="sng"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Might we submit a portion of our </a:t>
            </a:r>
            <a:br>
              <a:rPr lang="en-US" sz="2800" b="1" i="1" u="sng"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u="sng"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thoughts to</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r>
              <a:rPr lang="en-US" sz="2800" b="1" i="1" dirty="0" smtClean="0">
                <a:ln w="1905">
                  <a:solidFill>
                    <a:sysClr val="windowText" lastClr="000000"/>
                  </a:solidFill>
                </a:ln>
                <a:solidFill>
                  <a:srgbClr val="00CCFF"/>
                </a:solidFill>
                <a:effectLst>
                  <a:innerShdw blurRad="69850" dist="43180" dir="5400000">
                    <a:srgbClr val="000000">
                      <a:alpha val="65000"/>
                    </a:srgbClr>
                  </a:innerShdw>
                </a:effectLst>
                <a:latin typeface="Comic Sans MS" pitchFamily="66" charset="0"/>
                <a:ea typeface="Calibri"/>
                <a:cs typeface="Times New Roman"/>
              </a:rPr>
              <a:t>Yahusha’s Victory </a:t>
            </a:r>
            <a:br>
              <a:rPr lang="en-US" sz="2800" b="1" i="1" dirty="0" smtClean="0">
                <a:ln w="1905">
                  <a:solidFill>
                    <a:sysClr val="windowText" lastClr="000000"/>
                  </a:solidFill>
                </a:ln>
                <a:solidFill>
                  <a:srgbClr val="00CCFF"/>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of  </a:t>
            </a:r>
            <a:r>
              <a:rPr lang="en-US" sz="3600" b="1" i="1" dirty="0" smtClean="0">
                <a:ln w="1905">
                  <a:solidFill>
                    <a:sysClr val="windowText" lastClr="000000"/>
                  </a:solidFill>
                </a:ln>
                <a:solidFill>
                  <a:srgbClr val="00CCFF"/>
                </a:solidFill>
                <a:effectLst>
                  <a:glow rad="317500">
                    <a:srgbClr val="FFFF00"/>
                  </a:glow>
                  <a:innerShdw blurRad="69850" dist="43180" dir="5400000">
                    <a:srgbClr val="000000">
                      <a:alpha val="65000"/>
                    </a:srgbClr>
                  </a:innerShdw>
                </a:effectLst>
                <a:latin typeface="Comic Sans MS" pitchFamily="66" charset="0"/>
                <a:ea typeface="Calibri"/>
                <a:cs typeface="Times New Roman"/>
              </a:rPr>
              <a:t>LIFE</a:t>
            </a:r>
            <a:r>
              <a:rPr lang="en-US" sz="36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over </a:t>
            </a:r>
            <a:r>
              <a:rPr lang="en-US" sz="2800" b="1" i="1" dirty="0" smtClean="0">
                <a:ln w="1905"/>
                <a:effectLst>
                  <a:innerShdw blurRad="69850" dist="43180" dir="5400000">
                    <a:srgbClr val="000000">
                      <a:alpha val="65000"/>
                    </a:srgbClr>
                  </a:innerShdw>
                </a:effectLst>
                <a:latin typeface="Comic Sans MS" pitchFamily="66" charset="0"/>
                <a:ea typeface="Calibri"/>
                <a:cs typeface="Times New Roman"/>
              </a:rPr>
              <a:t>death?</a:t>
            </a:r>
          </a:p>
          <a:p>
            <a:pPr algn="ctr">
              <a:lnSpc>
                <a:spcPct val="115000"/>
              </a:lnSpc>
              <a:spcAft>
                <a:spcPts val="1000"/>
              </a:spcAft>
            </a:pPr>
            <a:r>
              <a:rPr lang="en-US" sz="2400" b="1" i="1" u="sng" dirty="0">
                <a:ln w="1905"/>
                <a:effectLst>
                  <a:innerShdw blurRad="69850" dist="43180" dir="5400000">
                    <a:srgbClr val="000000">
                      <a:alpha val="65000"/>
                    </a:srgbClr>
                  </a:innerShdw>
                </a:effectLst>
                <a:latin typeface="Comic Sans MS" pitchFamily="66" charset="0"/>
                <a:ea typeface="Calibri"/>
                <a:cs typeface="Times New Roman"/>
              </a:rPr>
              <a:t>AFTER</a:t>
            </a:r>
            <a:r>
              <a:rPr lang="en-US" sz="24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Yahusha </a:t>
            </a:r>
            <a:r>
              <a:rPr lang="en-US" sz="2400" b="1" i="1" dirty="0" smtClean="0">
                <a:ln w="1905"/>
                <a:effectLst>
                  <a:innerShdw blurRad="69850" dist="43180" dir="5400000">
                    <a:srgbClr val="000000">
                      <a:alpha val="65000"/>
                    </a:srgbClr>
                  </a:innerShdw>
                </a:effectLst>
                <a:latin typeface="Comic Sans MS" pitchFamily="66" charset="0"/>
                <a:ea typeface="Calibri"/>
                <a:cs typeface="Times New Roman"/>
              </a:rPr>
              <a:t>died</a:t>
            </a:r>
            <a:r>
              <a:rPr lang="en-US" sz="2400" i="1" dirty="0" smtClean="0">
                <a:ln w="1905"/>
                <a:effectLst>
                  <a:innerShdw blurRad="69850" dist="43180" dir="5400000">
                    <a:srgbClr val="000000">
                      <a:alpha val="65000"/>
                    </a:srgbClr>
                  </a:innerShdw>
                </a:effectLst>
                <a:latin typeface="Comic Sans MS" pitchFamily="66" charset="0"/>
                <a:ea typeface="Calibri"/>
                <a:cs typeface="Times New Roman"/>
              </a:rPr>
              <a:t>,</a:t>
            </a:r>
            <a:r>
              <a:rPr lang="en-US" sz="24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what single event, </a:t>
            </a:r>
            <a:r>
              <a:rPr lang="en-US" sz="2000" b="1" i="1" dirty="0" smtClean="0">
                <a:ln w="1905"/>
                <a:solidFill>
                  <a:srgbClr val="0070C0"/>
                </a:solidFill>
                <a:effectLst>
                  <a:innerShdw blurRad="69850" dist="43180" dir="5400000">
                    <a:srgbClr val="000000">
                      <a:alpha val="65000"/>
                    </a:srgbClr>
                  </a:innerShdw>
                </a:effectLst>
                <a:latin typeface="Comic Sans MS" pitchFamily="66" charset="0"/>
                <a:ea typeface="Calibri"/>
                <a:cs typeface="Times New Roman"/>
              </a:rPr>
              <a:t>(</a:t>
            </a:r>
            <a:r>
              <a:rPr lang="en-US" sz="2000" b="1" i="1" u="sng" dirty="0" smtClean="0">
                <a:ln w="1905"/>
                <a:solidFill>
                  <a:srgbClr val="0070C0"/>
                </a:solidFill>
                <a:effectLst>
                  <a:innerShdw blurRad="69850" dist="43180" dir="5400000">
                    <a:srgbClr val="000000">
                      <a:alpha val="65000"/>
                    </a:srgbClr>
                  </a:innerShdw>
                </a:effectLst>
                <a:latin typeface="Comic Sans MS" pitchFamily="66" charset="0"/>
                <a:ea typeface="Calibri"/>
                <a:cs typeface="Times New Roman"/>
              </a:rPr>
              <a:t>that is commanded to be observed yearly</a:t>
            </a:r>
            <a:r>
              <a:rPr lang="en-US" sz="2000" b="1" i="1" dirty="0" smtClean="0">
                <a:ln w="1905"/>
                <a:solidFill>
                  <a:srgbClr val="0070C0"/>
                </a:solidFill>
                <a:effectLst>
                  <a:innerShdw blurRad="69850" dist="43180" dir="5400000">
                    <a:srgbClr val="000000">
                      <a:alpha val="65000"/>
                    </a:srgbClr>
                  </a:innerShdw>
                </a:effectLst>
                <a:latin typeface="Comic Sans MS" pitchFamily="66" charset="0"/>
                <a:ea typeface="Calibri"/>
                <a:cs typeface="Times New Roman"/>
              </a:rPr>
              <a:t>), </a:t>
            </a:r>
            <a:r>
              <a:rPr lang="en-US" sz="2400" b="1" i="1" dirty="0" smtClean="0">
                <a:ln w="1905"/>
                <a:solidFill>
                  <a:srgbClr val="0070C0"/>
                </a:solidFill>
                <a:effectLst>
                  <a:innerShdw blurRad="69850" dist="43180" dir="5400000">
                    <a:srgbClr val="000000">
                      <a:alpha val="65000"/>
                    </a:srgbClr>
                  </a:innerShdw>
                </a:effectLst>
                <a:latin typeface="Comic Sans MS" pitchFamily="66" charset="0"/>
                <a:ea typeface="Calibri"/>
                <a:cs typeface="Times New Roman"/>
              </a:rPr>
              <a:t/>
            </a:r>
            <a:br>
              <a:rPr lang="en-US" sz="2400" b="1" i="1" dirty="0" smtClean="0">
                <a:ln w="1905"/>
                <a:solidFill>
                  <a:srgbClr val="0070C0"/>
                </a:solidFill>
                <a:effectLst>
                  <a:innerShdw blurRad="69850" dist="43180" dir="5400000">
                    <a:srgbClr val="000000">
                      <a:alpha val="65000"/>
                    </a:srgbClr>
                  </a:innerShdw>
                </a:effectLst>
                <a:latin typeface="Comic Sans MS" pitchFamily="66" charset="0"/>
                <a:ea typeface="Calibri"/>
                <a:cs typeface="Times New Roman"/>
              </a:rPr>
            </a:br>
            <a:r>
              <a:rPr lang="en-US" sz="24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was actually signed, sealed and forever etched into our Salvation for eternity?</a:t>
            </a:r>
            <a:r>
              <a:rPr lang="en-US" sz="2400" b="1" dirty="0">
                <a:effectLst/>
                <a:latin typeface="Calibri"/>
                <a:ea typeface="Calibri"/>
                <a:cs typeface="Times New Roman"/>
              </a:rPr>
              <a:t> </a:t>
            </a:r>
          </a:p>
        </p:txBody>
      </p:sp>
      <p:pic>
        <p:nvPicPr>
          <p:cNvPr id="1027" name="Picture 3" descr="C:\Users\Rae\Desktop\christ is risen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944" y="3496434"/>
            <a:ext cx="1791590" cy="2523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C:\Users\Rae\Desktop\christ is risen 2 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2654" y="1439034"/>
            <a:ext cx="1926170" cy="15151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0750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up)">
                                      <p:cBhvr>
                                        <p:cTn id="7" dur="2500"/>
                                        <p:tgtEl>
                                          <p:spTgt spid="1028"/>
                                        </p:tgtEl>
                                      </p:cBhvr>
                                    </p:animEffect>
                                  </p:childTnLst>
                                </p:cTn>
                              </p:par>
                            </p:childTnLst>
                          </p:cTn>
                        </p:par>
                        <p:par>
                          <p:cTn id="8" fill="hold">
                            <p:stCondLst>
                              <p:cond delay="2500"/>
                            </p:stCondLst>
                            <p:childTnLst>
                              <p:par>
                                <p:cTn id="9" presetID="22" presetClass="entr" presetSubtype="1"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wipe(up)">
                                      <p:cBhvr>
                                        <p:cTn id="11" dur="2500"/>
                                        <p:tgtEl>
                                          <p:spTgt spid="102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barn(inVertical)">
                                      <p:cBhvr>
                                        <p:cTn id="16"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53</a:t>
            </a:fld>
            <a:endParaRPr lang="en-US"/>
          </a:p>
        </p:txBody>
      </p:sp>
      <p:sp>
        <p:nvSpPr>
          <p:cNvPr id="3" name="Title 1"/>
          <p:cNvSpPr txBox="1">
            <a:spLocks/>
          </p:cNvSpPr>
          <p:nvPr/>
        </p:nvSpPr>
        <p:spPr>
          <a:xfrm>
            <a:off x="304800" y="228600"/>
            <a:ext cx="6019800" cy="2514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What about </a:t>
            </a:r>
            <a:b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br>
            <a:r>
              <a:rPr lang="en-US" sz="4400" i="1" spc="300" dirty="0" smtClean="0">
                <a:ln w="11430"/>
                <a:solidFill>
                  <a:srgbClr val="7030A0"/>
                </a:solidFill>
                <a:effectLst>
                  <a:glow rad="127000">
                    <a:srgbClr val="FFFF00"/>
                  </a:glow>
                  <a:outerShdw blurRad="76200" dist="50800" dir="5400000" algn="tl" rotWithShape="0">
                    <a:srgbClr val="000000">
                      <a:alpha val="65000"/>
                    </a:srgbClr>
                  </a:outerShdw>
                </a:effectLst>
                <a:latin typeface="Kristen ITC" pitchFamily="66" charset="0"/>
              </a:rPr>
              <a:t>The Life </a:t>
            </a:r>
            <a: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that was </a:t>
            </a:r>
            <a:r>
              <a:rPr lang="en-US" sz="4400" i="1" spc="300" dirty="0">
                <a:ln w="11430"/>
                <a:solidFill>
                  <a:srgbClr val="7030A0"/>
                </a:solidFill>
                <a:effectLst>
                  <a:glow rad="203200">
                    <a:srgbClr val="00CCFF"/>
                  </a:glow>
                  <a:outerShdw blurRad="76200" dist="50800" dir="5400000" algn="tl" rotWithShape="0">
                    <a:srgbClr val="000000">
                      <a:alpha val="65000"/>
                    </a:srgbClr>
                  </a:outerShdw>
                </a:effectLst>
                <a:latin typeface="Kristen ITC" pitchFamily="66" charset="0"/>
              </a:rPr>
              <a:t>A</a:t>
            </a:r>
            <a:r>
              <a:rPr lang="en-US" sz="4400" i="1" spc="300" dirty="0" smtClean="0">
                <a:ln w="11430"/>
                <a:solidFill>
                  <a:srgbClr val="7030A0"/>
                </a:solidFill>
                <a:effectLst>
                  <a:glow rad="203200">
                    <a:srgbClr val="00CCFF"/>
                  </a:glow>
                  <a:outerShdw blurRad="76200" dist="50800" dir="5400000" algn="tl" rotWithShape="0">
                    <a:srgbClr val="000000">
                      <a:alpha val="65000"/>
                    </a:srgbClr>
                  </a:outerShdw>
                </a:effectLst>
                <a:latin typeface="Kristen ITC" pitchFamily="66" charset="0"/>
              </a:rPr>
              <a:t>ccepted?</a:t>
            </a:r>
            <a:endParaRPr lang="en-US" sz="1800" i="1" spc="300" dirty="0">
              <a:ln w="11430"/>
              <a:solidFill>
                <a:srgbClr val="7030A0"/>
              </a:solidFill>
              <a:effectLst>
                <a:glow rad="203200">
                  <a:srgbClr val="00CCFF"/>
                </a:glow>
                <a:outerShdw blurRad="76200" dist="50800" dir="5400000" algn="tl" rotWithShape="0">
                  <a:srgbClr val="000000">
                    <a:alpha val="65000"/>
                  </a:srgbClr>
                </a:outerShdw>
              </a:effectLst>
              <a:latin typeface="Kristen ITC" pitchFamily="66" charset="0"/>
            </a:endParaRPr>
          </a:p>
        </p:txBody>
      </p:sp>
      <p:pic>
        <p:nvPicPr>
          <p:cNvPr id="10" name="Picture 4" descr="C:\Users\Rae\Desktop\SKELETON 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11000" y="1058794"/>
            <a:ext cx="1761864" cy="4145666"/>
          </a:xfrm>
          <a:prstGeom prst="rect">
            <a:avLst/>
          </a:prstGeom>
          <a:noFill/>
          <a:effectLst>
            <a:softEdge rad="1524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6629400" y="2415540"/>
            <a:ext cx="2209800" cy="38862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76200">
            <a:solidFill>
              <a:srgbClr val="7030A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en-US" sz="3200" b="1" dirty="0" smtClean="0">
                <a:ln w="50800"/>
                <a:solidFill>
                  <a:schemeClr val="bg1">
                    <a:shade val="50000"/>
                  </a:schemeClr>
                </a:solidFill>
              </a:rPr>
              <a:t>Another </a:t>
            </a:r>
            <a:r>
              <a:rPr lang="en-US" sz="3200" b="1" dirty="0" err="1" smtClean="0">
                <a:ln w="50800"/>
                <a:solidFill>
                  <a:schemeClr val="bg1">
                    <a:shade val="50000"/>
                  </a:schemeClr>
                </a:solidFill>
              </a:rPr>
              <a:t>Melchi-Tzedek</a:t>
            </a:r>
            <a:r>
              <a:rPr lang="en-US" sz="3200" b="1" dirty="0" smtClean="0">
                <a:ln w="50800"/>
                <a:solidFill>
                  <a:schemeClr val="bg1">
                    <a:shade val="50000"/>
                  </a:schemeClr>
                </a:solidFill>
              </a:rPr>
              <a:t> Covenant Connection&amp; Fulfillment!</a:t>
            </a:r>
            <a:endParaRPr lang="en-CA" sz="3200" b="1" dirty="0">
              <a:ln w="50800"/>
              <a:solidFill>
                <a:schemeClr val="bg1">
                  <a:shade val="50000"/>
                </a:schemeClr>
              </a:solidFill>
            </a:endParaRPr>
          </a:p>
        </p:txBody>
      </p:sp>
      <p:pic>
        <p:nvPicPr>
          <p:cNvPr id="11" name="Picture 2" descr="C:\Users\Rae\Desktop\malki prie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93749"/>
            <a:ext cx="2209800" cy="2048131"/>
          </a:xfrm>
          <a:prstGeom prst="rect">
            <a:avLst/>
          </a:prstGeom>
          <a:ln w="76200">
            <a:solidFill>
              <a:srgbClr val="7030A0"/>
            </a:solidFill>
          </a:ln>
          <a:effectLst>
            <a:outerShdw blurRad="292100" dist="139700" dir="2700000" algn="tl" rotWithShape="0">
              <a:srgbClr val="333333">
                <a:alpha val="65000"/>
              </a:srgbClr>
            </a:outerShd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12" name="Rectangle 11"/>
          <p:cNvSpPr/>
          <p:nvPr/>
        </p:nvSpPr>
        <p:spPr>
          <a:xfrm>
            <a:off x="304800" y="2590800"/>
            <a:ext cx="6019800" cy="3904101"/>
          </a:xfrm>
          <a:prstGeom prst="rect">
            <a:avLst/>
          </a:prstGeom>
          <a:solidFill>
            <a:srgbClr val="EDE2F6"/>
          </a:solidFill>
          <a:ln w="57150" cap="flat" cmpd="sng" algn="ctr">
            <a:solidFill>
              <a:srgbClr val="7030A0"/>
            </a:solidFill>
            <a:prstDash val="solid"/>
          </a:ln>
          <a:effectLst>
            <a:glow rad="101600">
              <a:srgbClr val="A365D1">
                <a:alpha val="60000"/>
              </a:srgbClr>
            </a:glow>
            <a:softEdge rad="444500"/>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endParaRPr lang="en-US" sz="2000" b="1" dirty="0" smtClean="0">
              <a:ln>
                <a:noFill/>
              </a:ln>
              <a:solidFill>
                <a:srgbClr val="31849B"/>
              </a:solidFill>
              <a:effectLst>
                <a:outerShdw blurRad="69850" dist="43180" dir="5400000" sx="0" sy="0">
                  <a:srgbClr val="000000">
                    <a:alpha val="65000"/>
                  </a:srgbClr>
                </a:outerShdw>
              </a:effectLst>
              <a:latin typeface="Calibri"/>
              <a:ea typeface="Calibri"/>
              <a:cs typeface="Times New Roman"/>
            </a:endParaRPr>
          </a:p>
          <a:p>
            <a:pPr marL="0" marR="0" algn="ctr">
              <a:lnSpc>
                <a:spcPct val="115000"/>
              </a:lnSpc>
              <a:spcBef>
                <a:spcPts val="0"/>
              </a:spcBef>
              <a:spcAft>
                <a:spcPts val="1000"/>
              </a:spcAft>
            </a:pPr>
            <a:r>
              <a:rPr lang="en-US" sz="2800" b="1" i="1" dirty="0" smtClean="0">
                <a:ln w="1905">
                  <a:solidFill>
                    <a:sysClr val="windowText" lastClr="000000"/>
                  </a:solidFill>
                </a:ln>
                <a:solidFill>
                  <a:srgbClr val="00CCFF"/>
                </a:solidFill>
                <a:effectLst>
                  <a:innerShdw blurRad="69850" dist="43180" dir="5400000">
                    <a:srgbClr val="000000">
                      <a:alpha val="65000"/>
                    </a:srgbClr>
                  </a:innerShdw>
                </a:effectLst>
                <a:latin typeface="Comic Sans MS" pitchFamily="66" charset="0"/>
                <a:ea typeface="Calibri"/>
                <a:cs typeface="Times New Roman"/>
              </a:rPr>
              <a:t>“Yahusha’s </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death would have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no meaning had He not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u="sng" dirty="0" smtClean="0">
                <a:ln w="1905"/>
                <a:solidFill>
                  <a:srgbClr val="FF3399"/>
                </a:solidFill>
                <a:effectLst>
                  <a:glow rad="127000">
                    <a:srgbClr val="00CCFF"/>
                  </a:glow>
                  <a:innerShdw blurRad="69850" dist="43180" dir="5400000">
                    <a:srgbClr val="000000">
                      <a:alpha val="65000"/>
                    </a:srgbClr>
                  </a:innerShdw>
                </a:effectLst>
                <a:latin typeface="Comic Sans MS" pitchFamily="66" charset="0"/>
                <a:ea typeface="Calibri"/>
                <a:cs typeface="Times New Roman"/>
              </a:rPr>
              <a:t>Presented Himself</a:t>
            </a:r>
            <a:r>
              <a:rPr lang="en-US" sz="2800" b="1" i="1" dirty="0" smtClean="0">
                <a:ln w="1905"/>
                <a:solidFill>
                  <a:srgbClr val="FF3399"/>
                </a:solidFill>
                <a:effectLst>
                  <a:glow rad="127000">
                    <a:srgbClr val="00CCFF"/>
                  </a:glow>
                  <a:innerShdw blurRad="69850" dist="43180" dir="5400000">
                    <a:srgbClr val="000000">
                      <a:alpha val="65000"/>
                    </a:srgbClr>
                  </a:innerShdw>
                </a:effectLst>
                <a:latin typeface="Comic Sans MS" pitchFamily="66" charset="0"/>
                <a:ea typeface="Calibri"/>
                <a:cs typeface="Times New Roman"/>
              </a:rPr>
              <a:t> </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smtClean="0">
                <a:ln w="1905"/>
                <a:solidFill>
                  <a:srgbClr val="00B050"/>
                </a:solidFill>
                <a:effectLst>
                  <a:innerShdw blurRad="69850" dist="43180" dir="5400000">
                    <a:srgbClr val="000000">
                      <a:alpha val="65000"/>
                    </a:srgbClr>
                  </a:innerShdw>
                </a:effectLst>
                <a:latin typeface="Comic Sans MS" pitchFamily="66" charset="0"/>
                <a:ea typeface="Calibri"/>
                <a:cs typeface="Times New Roman"/>
              </a:rPr>
              <a:t>{Ex 23:16,17} </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before Yahuah</a:t>
            </a:r>
            <a: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It was here that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smtClean="0">
                <a:ln w="1905">
                  <a:solidFill>
                    <a:sysClr val="windowText" lastClr="000000"/>
                  </a:solidFill>
                </a:ln>
                <a:solidFill>
                  <a:srgbClr val="00CCFF"/>
                </a:solidFill>
                <a:effectLst>
                  <a:innerShdw blurRad="69850" dist="43180" dir="5400000">
                    <a:srgbClr val="000000">
                      <a:alpha val="65000"/>
                    </a:srgbClr>
                  </a:innerShdw>
                </a:effectLst>
                <a:latin typeface="Comic Sans MS" pitchFamily="66" charset="0"/>
                <a:ea typeface="Calibri"/>
                <a:cs typeface="Times New Roman"/>
              </a:rPr>
              <a:t>Yahusha’s Sacrifice </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was</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endPar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endParaRPr>
          </a:p>
          <a:p>
            <a:pPr marL="0" marR="0" algn="ctr">
              <a:lnSpc>
                <a:spcPct val="115000"/>
              </a:lnSpc>
              <a:spcBef>
                <a:spcPts val="0"/>
              </a:spcBef>
              <a:spcAft>
                <a:spcPts val="1000"/>
              </a:spcAft>
            </a:pPr>
            <a:r>
              <a:rPr lang="en-US" sz="1200" b="1" dirty="0">
                <a:effectLst/>
                <a:latin typeface="Calibri"/>
                <a:ea typeface="Calibri"/>
                <a:cs typeface="Times New Roman"/>
              </a:rPr>
              <a:t> </a:t>
            </a:r>
          </a:p>
        </p:txBody>
      </p:sp>
      <p:sp>
        <p:nvSpPr>
          <p:cNvPr id="5" name="Rectangle 4"/>
          <p:cNvSpPr/>
          <p:nvPr/>
        </p:nvSpPr>
        <p:spPr>
          <a:xfrm>
            <a:off x="381000" y="5486400"/>
            <a:ext cx="58293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pPr>
            <a:r>
              <a:rPr lang="en-US" sz="2800" b="1" i="1" dirty="0">
                <a:ln w="1905">
                  <a:solidFill>
                    <a:srgbClr val="00B0F0"/>
                  </a:solidFill>
                </a:ln>
                <a:solidFill>
                  <a:srgbClr val="FF3399"/>
                </a:solidFill>
                <a:effectLst>
                  <a:glow rad="342900">
                    <a:srgbClr val="FFFF00"/>
                  </a:glow>
                  <a:innerShdw blurRad="69850" dist="43180" dir="5400000">
                    <a:srgbClr val="000000">
                      <a:alpha val="65000"/>
                    </a:srgbClr>
                  </a:innerShdw>
                </a:effectLst>
                <a:latin typeface="Comic Sans MS" pitchFamily="66" charset="0"/>
                <a:ea typeface="Calibri"/>
                <a:cs typeface="Times New Roman"/>
              </a:rPr>
              <a:t>ACCEPTED AS </a:t>
            </a:r>
            <a:r>
              <a:rPr lang="en-US" sz="2800" b="1" i="1" dirty="0" smtClean="0">
                <a:ln w="1905">
                  <a:solidFill>
                    <a:srgbClr val="00B0F0"/>
                  </a:solidFill>
                </a:ln>
                <a:solidFill>
                  <a:srgbClr val="FF3399"/>
                </a:solidFill>
                <a:effectLst>
                  <a:glow rad="342900">
                    <a:srgbClr val="FFFF00"/>
                  </a:glow>
                  <a:innerShdw blurRad="69850" dist="43180" dir="5400000">
                    <a:srgbClr val="000000">
                      <a:alpha val="65000"/>
                    </a:srgbClr>
                  </a:innerShdw>
                </a:effectLst>
                <a:latin typeface="Comic Sans MS" pitchFamily="66" charset="0"/>
                <a:ea typeface="Calibri"/>
                <a:cs typeface="Times New Roman"/>
              </a:rPr>
              <a:t>– PERFECTION !</a:t>
            </a:r>
            <a:endParaRPr lang="en-US" sz="2800" b="1" i="1" dirty="0">
              <a:ln w="1905">
                <a:solidFill>
                  <a:srgbClr val="00B0F0"/>
                </a:solidFill>
              </a:ln>
              <a:solidFill>
                <a:srgbClr val="FF3399"/>
              </a:solidFill>
              <a:effectLst>
                <a:glow rad="342900">
                  <a:srgbClr val="FFFF00"/>
                </a:glow>
                <a:innerShdw blurRad="69850" dist="43180" dir="5400000">
                  <a:srgbClr val="000000">
                    <a:alpha val="65000"/>
                  </a:srgbClr>
                </a:innerShdw>
              </a:effectLst>
              <a:latin typeface="Comic Sans MS" pitchFamily="66" charset="0"/>
              <a:ea typeface="Calibri"/>
              <a:cs typeface="Times New Roman"/>
            </a:endParaRPr>
          </a:p>
        </p:txBody>
      </p:sp>
    </p:spTree>
    <p:extLst>
      <p:ext uri="{BB962C8B-B14F-4D97-AF65-F5344CB8AC3E}">
        <p14:creationId xmlns:p14="http://schemas.microsoft.com/office/powerpoint/2010/main" val="36378079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54</a:t>
            </a:fld>
            <a:endParaRPr lang="en-US"/>
          </a:p>
        </p:txBody>
      </p:sp>
      <p:sp>
        <p:nvSpPr>
          <p:cNvPr id="3" name="Title 1"/>
          <p:cNvSpPr txBox="1">
            <a:spLocks/>
          </p:cNvSpPr>
          <p:nvPr/>
        </p:nvSpPr>
        <p:spPr>
          <a:xfrm>
            <a:off x="325120" y="0"/>
            <a:ext cx="683768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What contains this </a:t>
            </a:r>
            <a:r>
              <a:rPr lang="en-US" sz="4400" i="1" spc="300" dirty="0" smtClean="0">
                <a:ln w="11430"/>
                <a:solidFill>
                  <a:srgbClr val="FF3399"/>
                </a:solidFill>
                <a:effectLst>
                  <a:glow rad="127000">
                    <a:srgbClr val="00FF00"/>
                  </a:glow>
                  <a:outerShdw blurRad="76200" dist="50800" dir="5400000" algn="tl" rotWithShape="0">
                    <a:srgbClr val="000000">
                      <a:alpha val="65000"/>
                    </a:srgbClr>
                  </a:outerShdw>
                </a:effectLst>
                <a:latin typeface="Kristen ITC" pitchFamily="66" charset="0"/>
              </a:rPr>
              <a:t>LIFE</a:t>
            </a:r>
            <a: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 support system?</a:t>
            </a:r>
            <a:endParaRPr lang="en-US" sz="1800" i="1" spc="300" dirty="0">
              <a:ln w="11430"/>
              <a:solidFill>
                <a:srgbClr val="7030A0"/>
              </a:solidFill>
              <a:effectLst>
                <a:glow rad="203200">
                  <a:srgbClr val="00CCFF"/>
                </a:glow>
                <a:outerShdw blurRad="76200" dist="50800" dir="5400000" algn="tl" rotWithShape="0">
                  <a:srgbClr val="000000">
                    <a:alpha val="65000"/>
                  </a:srgbClr>
                </a:outerShdw>
              </a:effectLst>
              <a:latin typeface="Kristen ITC" pitchFamily="66" charset="0"/>
            </a:endParaRPr>
          </a:p>
        </p:txBody>
      </p:sp>
      <p:pic>
        <p:nvPicPr>
          <p:cNvPr id="7" name="Picture 2" descr="C:\Users\Rae\Desktop\SKELE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914400"/>
            <a:ext cx="2060774" cy="5791200"/>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244736" y="1524000"/>
            <a:ext cx="7010400" cy="5181600"/>
          </a:xfrm>
          <a:prstGeom prst="rect">
            <a:avLst/>
          </a:prstGeom>
          <a:solidFill>
            <a:srgbClr val="EDE2F6"/>
          </a:solidFill>
          <a:ln w="254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r>
              <a:rPr lang="en-US" sz="2800" b="1" i="1" dirty="0">
                <a:ln w="1905"/>
                <a:effectLst>
                  <a:innerShdw blurRad="69850" dist="43180" dir="5400000">
                    <a:srgbClr val="000000">
                      <a:alpha val="65000"/>
                    </a:srgbClr>
                  </a:innerShdw>
                </a:effectLst>
                <a:latin typeface="Comic Sans MS" pitchFamily="66" charset="0"/>
                <a:ea typeface="Calibri"/>
                <a:cs typeface="Times New Roman"/>
              </a:rPr>
              <a:t>(</a:t>
            </a:r>
            <a:r>
              <a:rPr lang="en-US" sz="2800" b="1" i="1" dirty="0" smtClean="0">
                <a:ln w="1905"/>
                <a:effectLst>
                  <a:innerShdw blurRad="69850" dist="43180" dir="5400000">
                    <a:srgbClr val="000000">
                      <a:alpha val="65000"/>
                    </a:srgbClr>
                  </a:innerShdw>
                </a:effectLst>
                <a:latin typeface="Comic Sans MS" pitchFamily="66" charset="0"/>
                <a:ea typeface="Calibri"/>
                <a:cs typeface="Times New Roman"/>
              </a:rPr>
              <a:t>“</a:t>
            </a:r>
            <a:r>
              <a:rPr lang="en-US" sz="2800" b="1" i="1" u="sng" dirty="0" smtClean="0">
                <a:ln w="1905"/>
                <a:effectLst>
                  <a:innerShdw blurRad="69850" dist="43180" dir="5400000">
                    <a:srgbClr val="000000">
                      <a:alpha val="65000"/>
                    </a:srgbClr>
                  </a:innerShdw>
                </a:effectLst>
                <a:latin typeface="Comic Sans MS" pitchFamily="66" charset="0"/>
                <a:ea typeface="Calibri"/>
                <a:cs typeface="Times New Roman"/>
              </a:rPr>
              <a:t>Until</a:t>
            </a:r>
            <a:r>
              <a:rPr lang="en-US" sz="2800" b="1" i="1" dirty="0" smtClean="0">
                <a:ln w="1905"/>
                <a:effectLst>
                  <a:innerShdw blurRad="69850" dist="43180" dir="5400000">
                    <a:srgbClr val="000000">
                      <a:alpha val="65000"/>
                    </a:srgbClr>
                  </a:innerShdw>
                </a:effectLst>
                <a:latin typeface="Comic Sans MS" pitchFamily="66" charset="0"/>
                <a:ea typeface="Calibri"/>
                <a:cs typeface="Times New Roman"/>
              </a:rPr>
              <a:t>”) </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r>
              <a:rPr lang="en-US" sz="3600" b="1" i="1" dirty="0" smtClean="0">
                <a:ln w="1905">
                  <a:solidFill>
                    <a:sysClr val="windowText" lastClr="000000"/>
                  </a:solidFill>
                </a:ln>
                <a:solidFill>
                  <a:srgbClr val="00CCFF"/>
                </a:solidFill>
                <a:effectLst>
                  <a:glow rad="127000">
                    <a:srgbClr val="00FF00"/>
                  </a:glow>
                  <a:innerShdw blurRad="69850" dist="43180" dir="5400000">
                    <a:srgbClr val="000000">
                      <a:alpha val="65000"/>
                    </a:srgbClr>
                  </a:innerShdw>
                </a:effectLst>
                <a:latin typeface="Comic Sans MS" pitchFamily="66" charset="0"/>
                <a:ea typeface="Calibri"/>
                <a:cs typeface="Times New Roman"/>
              </a:rPr>
              <a:t>EH-TZEM</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endPar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endParaRPr>
          </a:p>
          <a:p>
            <a:pPr marL="0" marR="0" algn="ctr">
              <a:lnSpc>
                <a:spcPct val="115000"/>
              </a:lnSpc>
              <a:spcBef>
                <a:spcPts val="0"/>
              </a:spcBef>
              <a:spcAft>
                <a:spcPts val="1000"/>
              </a:spcAft>
            </a:pPr>
            <a:endPar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endParaRPr>
          </a:p>
          <a:p>
            <a:pPr marL="0" marR="0" algn="ctr">
              <a:lnSpc>
                <a:spcPct val="115000"/>
              </a:lnSpc>
              <a:spcBef>
                <a:spcPts val="0"/>
              </a:spcBef>
              <a:spcAft>
                <a:spcPts val="1000"/>
              </a:spcAft>
            </a:pPr>
            <a:r>
              <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 </a:t>
            </a:r>
            <a:br>
              <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br>
            <a:endPar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endParaRPr>
          </a:p>
          <a:p>
            <a:pPr marL="0" marR="0" algn="ctr">
              <a:lnSpc>
                <a:spcPct val="115000"/>
              </a:lnSpc>
              <a:spcBef>
                <a:spcPts val="0"/>
              </a:spcBef>
              <a:spcAft>
                <a:spcPts val="1000"/>
              </a:spcAft>
            </a:pPr>
            <a: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r>
            <a:b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endPar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endParaRPr>
          </a:p>
          <a:p>
            <a:pPr marL="0" marR="0" algn="ctr">
              <a:lnSpc>
                <a:spcPct val="115000"/>
              </a:lnSpc>
              <a:spcBef>
                <a:spcPts val="0"/>
              </a:spcBef>
              <a:spcAft>
                <a:spcPts val="1000"/>
              </a:spcAft>
            </a:pP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r>
            <a:b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1200" b="1" dirty="0">
                <a:effectLst/>
                <a:latin typeface="Calibri"/>
                <a:ea typeface="Calibri"/>
                <a:cs typeface="Times New Roman"/>
              </a:rPr>
              <a:t> </a:t>
            </a:r>
          </a:p>
        </p:txBody>
      </p:sp>
      <p:sp>
        <p:nvSpPr>
          <p:cNvPr id="4" name="Rectangle 3"/>
          <p:cNvSpPr/>
          <p:nvPr/>
        </p:nvSpPr>
        <p:spPr>
          <a:xfrm>
            <a:off x="324223" y="3657600"/>
            <a:ext cx="689774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It was </a:t>
            </a:r>
            <a: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the </a:t>
            </a:r>
            <a:r>
              <a:rPr lang="en-US" sz="2800" b="1" i="1" u="sng" dirty="0" err="1"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embodiment</a:t>
            </a:r>
            <a:r>
              <a:rPr lang="en-US" sz="2800" b="1" i="1" dirty="0" err="1"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,the</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b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a:ln w="1905"/>
                <a:solidFill>
                  <a:prstClr val="black"/>
                </a:solidFill>
                <a:effectLst>
                  <a:glow rad="127000">
                    <a:srgbClr val="FFFF00"/>
                  </a:glow>
                  <a:innerShdw blurRad="69850" dist="43180" dir="5400000">
                    <a:srgbClr val="000000">
                      <a:alpha val="65000"/>
                    </a:srgbClr>
                  </a:innerShdw>
                </a:effectLst>
                <a:latin typeface="Comic Sans MS" pitchFamily="66" charset="0"/>
                <a:ea typeface="Calibri"/>
                <a:cs typeface="Times New Roman"/>
              </a:rPr>
              <a:t>SKELETAL </a:t>
            </a:r>
            <a:r>
              <a:rPr lang="en-US" sz="2800" b="1" i="1" u="sng" dirty="0">
                <a:ln w="1905"/>
                <a:solidFill>
                  <a:prstClr val="black"/>
                </a:solidFill>
                <a:effectLst>
                  <a:glow rad="127000">
                    <a:srgbClr val="FFFF00"/>
                  </a:glow>
                  <a:innerShdw blurRad="69850" dist="43180" dir="5400000">
                    <a:srgbClr val="000000">
                      <a:alpha val="65000"/>
                    </a:srgbClr>
                  </a:innerShdw>
                </a:effectLst>
                <a:latin typeface="Comic Sans MS" pitchFamily="66" charset="0"/>
                <a:ea typeface="Calibri"/>
                <a:cs typeface="Times New Roman"/>
              </a:rPr>
              <a:t>BONE</a:t>
            </a:r>
            <a:r>
              <a:rPr lang="en-US" sz="2800" b="1" i="1" dirty="0">
                <a:ln w="1905"/>
                <a:solidFill>
                  <a:prstClr val="black"/>
                </a:solidFill>
                <a:effectLst>
                  <a:glow rad="127000">
                    <a:srgbClr val="FFFF00"/>
                  </a:glow>
                  <a:innerShdw blurRad="69850" dist="43180" dir="5400000">
                    <a:srgbClr val="000000">
                      <a:alpha val="65000"/>
                    </a:srgbClr>
                  </a:innerShdw>
                </a:effectLst>
                <a:latin typeface="Comic Sans MS" pitchFamily="66" charset="0"/>
                <a:ea typeface="Calibri"/>
                <a:cs typeface="Times New Roman"/>
              </a:rPr>
              <a:t> STRUCTURE; </a:t>
            </a:r>
            <a:endParaRPr lang="en-CA" dirty="0"/>
          </a:p>
        </p:txBody>
      </p:sp>
      <p:sp>
        <p:nvSpPr>
          <p:cNvPr id="5" name="Rectangle 4"/>
          <p:cNvSpPr/>
          <p:nvPr/>
        </p:nvSpPr>
        <p:spPr>
          <a:xfrm>
            <a:off x="838200" y="4572000"/>
            <a:ext cx="5867400" cy="88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US" sz="2800" b="1" i="1" dirty="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t>which was and still is, </a:t>
            </a:r>
            <a: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r>
            <a:b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the quintessential </a:t>
            </a:r>
            <a:endParaRPr lang="en-CA" dirty="0"/>
          </a:p>
        </p:txBody>
      </p:sp>
      <p:sp>
        <p:nvSpPr>
          <p:cNvPr id="6" name="Rectangle 5"/>
          <p:cNvSpPr/>
          <p:nvPr/>
        </p:nvSpPr>
        <p:spPr>
          <a:xfrm>
            <a:off x="637540" y="5562600"/>
            <a:ext cx="6172200" cy="1128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lvl="0" algn="ctr">
              <a:lnSpc>
                <a:spcPct val="115000"/>
              </a:lnSpc>
              <a:spcAft>
                <a:spcPts val="1000"/>
              </a:spcAft>
            </a:pPr>
            <a:r>
              <a:rPr lang="en-US" sz="2800" b="1" i="1" dirty="0">
                <a:ln w="1905">
                  <a:solidFill>
                    <a:srgbClr val="0000FF"/>
                  </a:solidFill>
                </a:ln>
                <a:solidFill>
                  <a:srgbClr val="FF3399"/>
                </a:solidFill>
                <a:effectLst>
                  <a:glow rad="127000">
                    <a:srgbClr val="00FF00"/>
                  </a:glow>
                  <a:innerShdw blurRad="69850" dist="43180" dir="5400000">
                    <a:srgbClr val="000000">
                      <a:alpha val="65000"/>
                    </a:srgbClr>
                  </a:innerShdw>
                </a:effectLst>
                <a:latin typeface="Comic Sans MS" pitchFamily="66" charset="0"/>
                <a:ea typeface="Calibri"/>
                <a:cs typeface="Times New Roman"/>
              </a:rPr>
              <a:t>SUBSTANCE </a:t>
            </a:r>
            <a:r>
              <a:rPr lang="en-US" sz="2800" b="1" i="1" dirty="0">
                <a:ln w="1905">
                  <a:noFill/>
                </a:ln>
                <a:solidFill>
                  <a:srgbClr val="FF3399"/>
                </a:solidFill>
                <a:effectLst>
                  <a:innerShdw blurRad="69850" dist="43180" dir="5400000">
                    <a:srgbClr val="000000">
                      <a:alpha val="65000"/>
                    </a:srgbClr>
                  </a:innerShdw>
                </a:effectLst>
                <a:latin typeface="Comic Sans MS" pitchFamily="66" charset="0"/>
                <a:ea typeface="Calibri"/>
                <a:cs typeface="Times New Roman"/>
              </a:rPr>
              <a:t>AND</a:t>
            </a:r>
            <a:r>
              <a:rPr lang="en-US" sz="2800" b="1" i="1" dirty="0">
                <a:ln w="1905">
                  <a:solidFill>
                    <a:srgbClr val="0000FF"/>
                  </a:solidFill>
                </a:ln>
                <a:solidFill>
                  <a:srgbClr val="FF3399"/>
                </a:solidFill>
                <a:effectLst>
                  <a:glow rad="127000">
                    <a:srgbClr val="00FF00"/>
                  </a:glow>
                  <a:innerShdw blurRad="69850" dist="43180" dir="5400000">
                    <a:srgbClr val="000000">
                      <a:alpha val="65000"/>
                    </a:srgbClr>
                  </a:innerShdw>
                </a:effectLst>
                <a:latin typeface="Comic Sans MS" pitchFamily="66" charset="0"/>
                <a:ea typeface="Calibri"/>
                <a:cs typeface="Times New Roman"/>
              </a:rPr>
              <a:t> ESSENCE</a:t>
            </a:r>
            <a: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a:t>
            </a:r>
            <a:b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of our </a:t>
            </a:r>
            <a:r>
              <a:rPr lang="en-US" sz="4000" b="1" i="1" dirty="0">
                <a:ln w="1905">
                  <a:solidFill>
                    <a:prstClr val="black"/>
                  </a:solidFill>
                </a:ln>
                <a:solidFill>
                  <a:srgbClr val="FF3399"/>
                </a:solidFill>
                <a:effectLst>
                  <a:glow rad="127000">
                    <a:srgbClr val="00CCFF"/>
                  </a:glow>
                  <a:innerShdw blurRad="69850" dist="43180" dir="5400000">
                    <a:srgbClr val="000000">
                      <a:alpha val="65000"/>
                    </a:srgbClr>
                  </a:innerShdw>
                </a:effectLst>
                <a:latin typeface="Comic Sans MS" pitchFamily="66" charset="0"/>
                <a:ea typeface="Calibri"/>
                <a:cs typeface="Times New Roman"/>
              </a:rPr>
              <a:t>Salvation! </a:t>
            </a:r>
            <a:r>
              <a:rPr lang="en-US" sz="1200" b="1" dirty="0">
                <a:solidFill>
                  <a:prstClr val="black"/>
                </a:solidFill>
                <a:latin typeface="Calibri"/>
                <a:ea typeface="Calibri"/>
                <a:cs typeface="Times New Roman"/>
              </a:rPr>
              <a:t> </a:t>
            </a:r>
          </a:p>
        </p:txBody>
      </p:sp>
      <p:sp>
        <p:nvSpPr>
          <p:cNvPr id="12" name="Rectangle 11"/>
          <p:cNvSpPr/>
          <p:nvPr/>
        </p:nvSpPr>
        <p:spPr>
          <a:xfrm>
            <a:off x="244736" y="2133600"/>
            <a:ext cx="7010400" cy="1516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lvl="0" algn="ctr">
              <a:lnSpc>
                <a:spcPct val="115000"/>
              </a:lnSpc>
              <a:spcAft>
                <a:spcPts val="1000"/>
              </a:spcAft>
            </a:pPr>
            <a:r>
              <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{First-Fruits/Wave </a:t>
            </a:r>
            <a:r>
              <a:rPr lang="en-US" sz="2800" b="1" i="1" dirty="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Sheaf Presentation </a:t>
            </a:r>
            <a:r>
              <a:rPr lang="en-US" sz="2800" b="1" i="1" u="sng"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ACCEPTANCE</a:t>
            </a:r>
            <a:r>
              <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a:t>
            </a: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it was before </a:t>
            </a:r>
            <a:r>
              <a:rPr lang="en-US" sz="2800" b="1" i="1" dirty="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Yahuah </a:t>
            </a:r>
            <a:r>
              <a:rPr lang="en-US" sz="2800" b="1" i="1" dirty="0">
                <a:ln w="1905"/>
                <a:solidFill>
                  <a:srgbClr val="DD8047">
                    <a:lumMod val="75000"/>
                  </a:srgbClr>
                </a:solidFill>
                <a:effectLst>
                  <a:innerShdw blurRad="69850" dist="43180" dir="5400000">
                    <a:srgbClr val="000000">
                      <a:alpha val="65000"/>
                    </a:srgbClr>
                  </a:innerShdw>
                </a:effectLst>
                <a:latin typeface="Comic Sans MS" pitchFamily="66" charset="0"/>
                <a:ea typeface="Calibri"/>
                <a:cs typeface="Times New Roman"/>
              </a:rPr>
              <a:t>within the </a:t>
            </a:r>
            <a:r>
              <a:rPr lang="en-US" sz="2800" b="1" i="1" dirty="0" err="1" smtClean="0">
                <a:ln w="1905"/>
                <a:solidFill>
                  <a:srgbClr val="DD8047">
                    <a:lumMod val="75000"/>
                  </a:srgbClr>
                </a:solidFill>
                <a:effectLst>
                  <a:innerShdw blurRad="69850" dist="43180" dir="5400000">
                    <a:srgbClr val="000000">
                      <a:alpha val="65000"/>
                    </a:srgbClr>
                  </a:innerShdw>
                </a:effectLst>
                <a:latin typeface="Comic Sans MS" pitchFamily="66" charset="0"/>
                <a:ea typeface="Calibri"/>
                <a:cs typeface="Times New Roman"/>
              </a:rPr>
              <a:t>Melchi-Tzedek</a:t>
            </a:r>
            <a:r>
              <a:rPr lang="en-US" sz="2800" b="1" i="1" dirty="0" smtClean="0">
                <a:ln w="1905"/>
                <a:solidFill>
                  <a:srgbClr val="DD8047">
                    <a:lumMod val="75000"/>
                  </a:srgbClr>
                </a:solidFill>
                <a:effectLst>
                  <a:innerShdw blurRad="69850" dist="43180" dir="5400000">
                    <a:srgbClr val="000000">
                      <a:alpha val="65000"/>
                    </a:srgbClr>
                  </a:innerShdw>
                </a:effectLst>
                <a:latin typeface="Comic Sans MS" pitchFamily="66" charset="0"/>
                <a:ea typeface="Calibri"/>
                <a:cs typeface="Times New Roman"/>
              </a:rPr>
              <a:t> Covenant.}</a:t>
            </a:r>
            <a:endParaRPr lang="en-US" sz="2800" b="1" i="1" dirty="0">
              <a:ln w="1905"/>
              <a:solidFill>
                <a:srgbClr val="DD8047">
                  <a:lumMod val="75000"/>
                </a:srgbClr>
              </a:solidFill>
              <a:effectLst>
                <a:innerShdw blurRad="69850" dist="43180" dir="5400000">
                  <a:srgbClr val="000000">
                    <a:alpha val="65000"/>
                  </a:srgbClr>
                </a:innerShdw>
              </a:effectLst>
              <a:latin typeface="Comic Sans MS" pitchFamily="66" charset="0"/>
              <a:ea typeface="Calibri"/>
              <a:cs typeface="Times New Roman"/>
            </a:endParaRPr>
          </a:p>
        </p:txBody>
      </p:sp>
    </p:spTree>
    <p:extLst>
      <p:ext uri="{BB962C8B-B14F-4D97-AF65-F5344CB8AC3E}">
        <p14:creationId xmlns:p14="http://schemas.microsoft.com/office/powerpoint/2010/main" val="10617793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750"/>
                                        <p:tgtEl>
                                          <p:spTgt spid="4"/>
                                        </p:tgtEl>
                                      </p:cBhvr>
                                    </p:animEffect>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3250"/>
                                        <p:tgtEl>
                                          <p:spTgt spid="7"/>
                                        </p:tgtEl>
                                      </p:cBhvr>
                                    </p:animEffect>
                                  </p:childTnLst>
                                </p:cTn>
                              </p:par>
                            </p:childTnLst>
                          </p:cTn>
                        </p:par>
                        <p:par>
                          <p:cTn id="16" fill="hold">
                            <p:stCondLst>
                              <p:cond delay="3250"/>
                            </p:stCondLst>
                            <p:childTnLst>
                              <p:par>
                                <p:cTn id="17" presetID="16" presetClass="entr" presetSubtype="21" fill="hold" grpId="0" nodeType="afterEffect">
                                  <p:stCondLst>
                                    <p:cond delay="125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125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55</a:t>
            </a:fld>
            <a:endParaRPr lang="en-US"/>
          </a:p>
        </p:txBody>
      </p:sp>
      <p:sp>
        <p:nvSpPr>
          <p:cNvPr id="3" name="Title 1"/>
          <p:cNvSpPr txBox="1">
            <a:spLocks/>
          </p:cNvSpPr>
          <p:nvPr/>
        </p:nvSpPr>
        <p:spPr>
          <a:xfrm>
            <a:off x="168536" y="13854"/>
            <a:ext cx="7162800" cy="2677758"/>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What connects the </a:t>
            </a:r>
            <a:r>
              <a:rPr lang="en-US" sz="4400" i="1" spc="300" dirty="0" smtClean="0">
                <a:ln w="11430"/>
                <a:solidFill>
                  <a:schemeClr val="accent2">
                    <a:lumMod val="75000"/>
                  </a:schemeClr>
                </a:solidFill>
                <a:effectLst>
                  <a:outerShdw blurRad="76200" dist="50800" dir="5400000" algn="tl" rotWithShape="0">
                    <a:srgbClr val="000000">
                      <a:alpha val="65000"/>
                    </a:srgbClr>
                  </a:outerShdw>
                </a:effectLst>
                <a:latin typeface="Kristen ITC" pitchFamily="66" charset="0"/>
              </a:rPr>
              <a:t>skeletal </a:t>
            </a:r>
            <a:r>
              <a:rPr lang="en-US" sz="4400" i="1" u="sng" spc="300" dirty="0" smtClean="0">
                <a:ln w="11430"/>
                <a:solidFill>
                  <a:schemeClr val="accent2">
                    <a:lumMod val="75000"/>
                  </a:schemeClr>
                </a:solidFill>
                <a:effectLst>
                  <a:outerShdw blurRad="76200" dist="50800" dir="5400000" algn="tl" rotWithShape="0">
                    <a:srgbClr val="000000">
                      <a:alpha val="65000"/>
                    </a:srgbClr>
                  </a:outerShdw>
                </a:effectLst>
                <a:latin typeface="Kristen ITC" pitchFamily="66" charset="0"/>
              </a:rPr>
              <a:t>bone</a:t>
            </a:r>
            <a:r>
              <a:rPr lang="en-US" sz="4400" i="1" spc="300" dirty="0" smtClean="0">
                <a:ln w="11430"/>
                <a:solidFill>
                  <a:schemeClr val="accent2">
                    <a:lumMod val="75000"/>
                  </a:schemeClr>
                </a:solidFill>
                <a:effectLst>
                  <a:outerShdw blurRad="76200" dist="50800" dir="5400000" algn="tl" rotWithShape="0">
                    <a:srgbClr val="000000">
                      <a:alpha val="65000"/>
                    </a:srgbClr>
                  </a:outerShdw>
                </a:effectLst>
                <a:latin typeface="Kristen ITC" pitchFamily="66" charset="0"/>
              </a:rPr>
              <a:t> concept </a:t>
            </a:r>
            <a: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to </a:t>
            </a:r>
            <a:r>
              <a:rPr lang="en-US" sz="4400" i="1" spc="300" dirty="0" err="1">
                <a:ln w="11430"/>
                <a:solidFill>
                  <a:srgbClr val="FF3399"/>
                </a:solidFill>
                <a:effectLst>
                  <a:outerShdw blurRad="76200" dist="50800" dir="5400000" algn="tl" rotWithShape="0">
                    <a:srgbClr val="000000">
                      <a:alpha val="65000"/>
                    </a:srgbClr>
                  </a:outerShdw>
                </a:effectLst>
                <a:latin typeface="Kristen ITC" pitchFamily="66" charset="0"/>
              </a:rPr>
              <a:t>Y</a:t>
            </a:r>
            <a:r>
              <a:rPr lang="en-US" sz="4400" i="1" spc="300" dirty="0" err="1" smtClean="0">
                <a:ln w="11430"/>
                <a:solidFill>
                  <a:srgbClr val="FF3399"/>
                </a:solidFill>
                <a:effectLst>
                  <a:outerShdw blurRad="76200" dist="50800" dir="5400000" algn="tl" rotWithShape="0">
                    <a:srgbClr val="000000">
                      <a:alpha val="65000"/>
                    </a:srgbClr>
                  </a:outerShdw>
                </a:effectLst>
                <a:latin typeface="Kristen ITC" pitchFamily="66" charset="0"/>
              </a:rPr>
              <a:t>ahuah’s</a:t>
            </a:r>
            <a: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 - </a:t>
            </a:r>
            <a:r>
              <a:rPr lang="en-US" sz="4400" i="1" spc="300" dirty="0" smtClean="0">
                <a:ln w="11430"/>
                <a:solidFill>
                  <a:srgbClr val="FF3399"/>
                </a:solidFill>
                <a:effectLst>
                  <a:glow rad="127000">
                    <a:srgbClr val="00FF00"/>
                  </a:glow>
                  <a:outerShdw blurRad="76200" dist="50800" dir="5400000" algn="tl" rotWithShape="0">
                    <a:srgbClr val="000000">
                      <a:alpha val="65000"/>
                    </a:srgbClr>
                  </a:outerShdw>
                </a:effectLst>
                <a:latin typeface="Kristen ITC" pitchFamily="66" charset="0"/>
              </a:rPr>
              <a:t>LIFE</a:t>
            </a:r>
            <a: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 - support system?</a:t>
            </a:r>
            <a:endParaRPr lang="en-US" sz="1800" i="1" spc="300" dirty="0">
              <a:ln w="11430"/>
              <a:solidFill>
                <a:srgbClr val="7030A0"/>
              </a:solidFill>
              <a:effectLst>
                <a:glow rad="203200">
                  <a:srgbClr val="00CCFF"/>
                </a:glow>
                <a:outerShdw blurRad="76200" dist="50800" dir="5400000" algn="tl" rotWithShape="0">
                  <a:srgbClr val="000000">
                    <a:alpha val="65000"/>
                  </a:srgbClr>
                </a:outerShdw>
              </a:effectLst>
              <a:latin typeface="Kristen ITC" pitchFamily="66" charset="0"/>
            </a:endParaRPr>
          </a:p>
        </p:txBody>
      </p:sp>
      <p:pic>
        <p:nvPicPr>
          <p:cNvPr id="7" name="Picture 2" descr="C:\Users\Rae\Desktop\SKELE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914400"/>
            <a:ext cx="2060774" cy="5791200"/>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244736" y="2743200"/>
            <a:ext cx="6788748" cy="3962400"/>
          </a:xfrm>
          <a:prstGeom prst="rect">
            <a:avLst/>
          </a:prstGeom>
          <a:solidFill>
            <a:srgbClr val="EDE2F6"/>
          </a:solidFill>
          <a:ln w="254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lvl="0" algn="ctr"/>
            <a:r>
              <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Yahusha alone </a:t>
            </a:r>
            <a:r>
              <a:rPr lang="en-US" sz="2800" b="1" i="1" u="sng"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IS</a:t>
            </a:r>
            <a:r>
              <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 Salvation’s </a:t>
            </a:r>
            <a:br>
              <a:rPr lang="en-US" sz="2800" b="1" i="1" dirty="0" smtClean="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a:ln w="1905"/>
                <a:solidFill>
                  <a:prstClr val="black"/>
                </a:solidFill>
                <a:effectLst>
                  <a:glow rad="127000">
                    <a:srgbClr val="00CCFF"/>
                  </a:glow>
                  <a:innerShdw blurRad="69850" dist="43180" dir="5400000">
                    <a:srgbClr val="000000">
                      <a:alpha val="65000"/>
                    </a:srgbClr>
                  </a:innerShdw>
                </a:effectLst>
                <a:latin typeface="Comic Sans MS" pitchFamily="66" charset="0"/>
                <a:ea typeface="Calibri"/>
                <a:cs typeface="Times New Roman"/>
              </a:rPr>
              <a:t>A</a:t>
            </a:r>
            <a:r>
              <a:rPr lang="en-US" sz="2800" b="1" i="1" dirty="0" smtClean="0">
                <a:ln w="1905"/>
                <a:solidFill>
                  <a:prstClr val="black"/>
                </a:solidFill>
                <a:effectLst>
                  <a:glow rad="127000">
                    <a:srgbClr val="00CCFF"/>
                  </a:glow>
                  <a:innerShdw blurRad="69850" dist="43180" dir="5400000">
                    <a:srgbClr val="000000">
                      <a:alpha val="65000"/>
                    </a:srgbClr>
                  </a:innerShdw>
                </a:effectLst>
                <a:latin typeface="Comic Sans MS" pitchFamily="66" charset="0"/>
                <a:ea typeface="Calibri"/>
                <a:cs typeface="Times New Roman"/>
              </a:rPr>
              <a:t>dministration Center </a:t>
            </a:r>
            <a:r>
              <a:rPr lang="en-US" sz="2800" b="1" i="1" dirty="0">
                <a:ln w="1905"/>
                <a:solidFill>
                  <a:prstClr val="black"/>
                </a:solidFill>
                <a:effectLst>
                  <a:glow rad="127000">
                    <a:srgbClr val="00CCFF"/>
                  </a:glow>
                  <a:innerShdw blurRad="69850" dist="43180" dir="5400000">
                    <a:srgbClr val="000000">
                      <a:alpha val="65000"/>
                    </a:srgbClr>
                  </a:innerShdw>
                </a:effectLst>
                <a:latin typeface="Comic Sans MS" pitchFamily="66" charset="0"/>
                <a:ea typeface="Calibri"/>
                <a:cs typeface="Times New Roman"/>
              </a:rPr>
              <a:t>for </a:t>
            </a:r>
            <a:r>
              <a:rPr lang="en-US" sz="2800" b="1" i="1" u="sng" dirty="0" smtClean="0">
                <a:ln w="1905"/>
                <a:solidFill>
                  <a:prstClr val="black"/>
                </a:solidFill>
                <a:effectLst>
                  <a:glow rad="127000">
                    <a:srgbClr val="00CCFF"/>
                  </a:glow>
                  <a:innerShdw blurRad="69850" dist="43180" dir="5400000">
                    <a:srgbClr val="000000">
                      <a:alpha val="65000"/>
                    </a:srgbClr>
                  </a:innerShdw>
                </a:effectLst>
                <a:latin typeface="Comic Sans MS" pitchFamily="66" charset="0"/>
                <a:ea typeface="Calibri"/>
                <a:cs typeface="Times New Roman"/>
              </a:rPr>
              <a:t>LIFE</a:t>
            </a:r>
            <a:r>
              <a:rPr lang="en-US" sz="2800" b="1" i="1" dirty="0" smtClean="0">
                <a:ln w="1905"/>
                <a:solidFill>
                  <a:prstClr val="black"/>
                </a:solidFill>
                <a:effectLst>
                  <a:glow rad="127000">
                    <a:srgbClr val="00CCFF"/>
                  </a:glow>
                  <a:innerShdw blurRad="69850" dist="43180" dir="5400000">
                    <a:srgbClr val="000000">
                      <a:alpha val="65000"/>
                    </a:srgbClr>
                  </a:innerShdw>
                </a:effectLst>
                <a:latin typeface="Comic Sans MS" pitchFamily="66" charset="0"/>
                <a:ea typeface="Calibri"/>
                <a:cs typeface="Times New Roman"/>
              </a:rPr>
              <a:t>!</a:t>
            </a:r>
          </a:p>
          <a:p>
            <a:pPr lvl="0" algn="ctr"/>
            <a:r>
              <a:rPr lang="en-US" sz="2800" b="1" i="1" dirty="0" smtClean="0">
                <a:ln w="1905"/>
                <a:solidFill>
                  <a:prstClr val="black"/>
                </a:solidFill>
                <a:effectLst>
                  <a:glow rad="127000">
                    <a:srgbClr val="00CCFF"/>
                  </a:glow>
                  <a:innerShdw blurRad="69850" dist="43180" dir="5400000">
                    <a:srgbClr val="000000">
                      <a:alpha val="65000"/>
                    </a:srgbClr>
                  </a:innerShdw>
                </a:effectLst>
                <a:latin typeface="Comic Sans MS" pitchFamily="66" charset="0"/>
                <a:cs typeface="Times New Roman"/>
              </a:rPr>
              <a:t/>
            </a:r>
            <a:br>
              <a:rPr lang="en-US" sz="2800" b="1" i="1" dirty="0" smtClean="0">
                <a:ln w="1905"/>
                <a:solidFill>
                  <a:prstClr val="black"/>
                </a:solidFill>
                <a:effectLst>
                  <a:glow rad="127000">
                    <a:srgbClr val="00CCFF"/>
                  </a:glow>
                  <a:innerShdw blurRad="69850" dist="43180" dir="5400000">
                    <a:srgbClr val="000000">
                      <a:alpha val="65000"/>
                    </a:srgbClr>
                  </a:innerShdw>
                </a:effectLst>
                <a:latin typeface="Comic Sans MS" pitchFamily="66" charset="0"/>
                <a:cs typeface="Times New Roman"/>
              </a:rPr>
            </a:br>
            <a:r>
              <a:rPr lang="en-US" sz="2800" b="1" i="1" dirty="0" smtClean="0">
                <a:ln w="1905"/>
                <a:solidFill>
                  <a:prstClr val="black"/>
                </a:solidFill>
                <a:effectLst>
                  <a:glow rad="127000">
                    <a:srgbClr val="FFFF00"/>
                  </a:glow>
                  <a:innerShdw blurRad="69850" dist="43180" dir="5400000">
                    <a:srgbClr val="000000">
                      <a:alpha val="65000"/>
                    </a:srgbClr>
                  </a:innerShdw>
                </a:effectLst>
                <a:latin typeface="Comic Sans MS" pitchFamily="66" charset="0"/>
                <a:cs typeface="Times New Roman"/>
              </a:rPr>
              <a:t>This factor was finalized through  </a:t>
            </a:r>
            <a:r>
              <a:rPr lang="en-US" sz="2800" b="1" i="1" dirty="0" smtClean="0">
                <a:ln w="1905"/>
                <a:solidFill>
                  <a:prstClr val="black"/>
                </a:solidFill>
                <a:effectLst>
                  <a:glow rad="127000">
                    <a:srgbClr val="FF3399"/>
                  </a:glow>
                  <a:innerShdw blurRad="69850" dist="43180" dir="5400000">
                    <a:srgbClr val="000000">
                      <a:alpha val="65000"/>
                    </a:srgbClr>
                  </a:innerShdw>
                </a:effectLst>
                <a:latin typeface="Comic Sans MS" pitchFamily="66" charset="0"/>
                <a:cs typeface="Times New Roman"/>
              </a:rPr>
              <a:t>YAHUAH’S ACCEPTANCE OF YAHUSHA the First-Fruit </a:t>
            </a:r>
            <a:r>
              <a:rPr lang="en-US" sz="2800" b="1" i="1" dirty="0" smtClean="0">
                <a:ln w="1905"/>
                <a:solidFill>
                  <a:prstClr val="black"/>
                </a:solidFill>
                <a:effectLst>
                  <a:glow rad="127000">
                    <a:srgbClr val="FFFF00"/>
                  </a:glow>
                  <a:innerShdw blurRad="69850" dist="43180" dir="5400000">
                    <a:srgbClr val="000000">
                      <a:alpha val="65000"/>
                    </a:srgbClr>
                  </a:innerShdw>
                </a:effectLst>
                <a:latin typeface="Comic Sans MS" pitchFamily="66" charset="0"/>
                <a:cs typeface="Times New Roman"/>
              </a:rPr>
              <a:t>on the Feast of the Wave Sheaf, </a:t>
            </a:r>
            <a:br>
              <a:rPr lang="en-US" sz="2800" b="1" i="1" dirty="0" smtClean="0">
                <a:ln w="1905"/>
                <a:solidFill>
                  <a:prstClr val="black"/>
                </a:solidFill>
                <a:effectLst>
                  <a:glow rad="127000">
                    <a:srgbClr val="FFFF00"/>
                  </a:glow>
                  <a:innerShdw blurRad="69850" dist="43180" dir="5400000">
                    <a:srgbClr val="000000">
                      <a:alpha val="65000"/>
                    </a:srgbClr>
                  </a:innerShdw>
                </a:effectLst>
                <a:latin typeface="Comic Sans MS" pitchFamily="66" charset="0"/>
                <a:cs typeface="Times New Roman"/>
              </a:rPr>
            </a:br>
            <a:r>
              <a:rPr lang="en-US" sz="2800" b="1" i="1" dirty="0" smtClean="0">
                <a:ln w="1905"/>
                <a:solidFill>
                  <a:prstClr val="black"/>
                </a:solidFill>
                <a:effectLst>
                  <a:glow rad="127000">
                    <a:srgbClr val="FFFF00"/>
                  </a:glow>
                  <a:innerShdw blurRad="69850" dist="43180" dir="5400000">
                    <a:srgbClr val="000000">
                      <a:alpha val="65000"/>
                    </a:srgbClr>
                  </a:innerShdw>
                </a:effectLst>
                <a:latin typeface="Comic Sans MS" pitchFamily="66" charset="0"/>
                <a:cs typeface="Times New Roman"/>
              </a:rPr>
              <a:t>the 1</a:t>
            </a:r>
            <a:r>
              <a:rPr lang="en-US" sz="2800" b="1" i="1" baseline="30000" dirty="0" smtClean="0">
                <a:ln w="1905"/>
                <a:solidFill>
                  <a:prstClr val="black"/>
                </a:solidFill>
                <a:effectLst>
                  <a:glow rad="127000">
                    <a:srgbClr val="FFFF00"/>
                  </a:glow>
                  <a:innerShdw blurRad="69850" dist="43180" dir="5400000">
                    <a:srgbClr val="000000">
                      <a:alpha val="65000"/>
                    </a:srgbClr>
                  </a:innerShdw>
                </a:effectLst>
                <a:latin typeface="Comic Sans MS" pitchFamily="66" charset="0"/>
                <a:cs typeface="Times New Roman"/>
              </a:rPr>
              <a:t>st</a:t>
            </a:r>
            <a:r>
              <a:rPr lang="en-US" sz="2800" b="1" i="1" dirty="0" smtClean="0">
                <a:ln w="1905"/>
                <a:solidFill>
                  <a:prstClr val="black"/>
                </a:solidFill>
                <a:effectLst>
                  <a:glow rad="127000">
                    <a:srgbClr val="FFFF00"/>
                  </a:glow>
                  <a:innerShdw blurRad="69850" dist="43180" dir="5400000">
                    <a:srgbClr val="000000">
                      <a:alpha val="65000"/>
                    </a:srgbClr>
                  </a:innerShdw>
                </a:effectLst>
                <a:latin typeface="Comic Sans MS" pitchFamily="66" charset="0"/>
                <a:cs typeface="Times New Roman"/>
              </a:rPr>
              <a:t> cycle of the week </a:t>
            </a:r>
            <a:br>
              <a:rPr lang="en-US" sz="2800" b="1" i="1" dirty="0" smtClean="0">
                <a:ln w="1905"/>
                <a:solidFill>
                  <a:prstClr val="black"/>
                </a:solidFill>
                <a:effectLst>
                  <a:glow rad="127000">
                    <a:srgbClr val="FFFF00"/>
                  </a:glow>
                  <a:innerShdw blurRad="69850" dist="43180" dir="5400000">
                    <a:srgbClr val="000000">
                      <a:alpha val="65000"/>
                    </a:srgbClr>
                  </a:innerShdw>
                </a:effectLst>
                <a:latin typeface="Comic Sans MS" pitchFamily="66" charset="0"/>
                <a:cs typeface="Times New Roman"/>
              </a:rPr>
            </a:br>
            <a:r>
              <a:rPr lang="en-US" sz="2800" b="1" i="1" dirty="0" smtClean="0">
                <a:ln w="1905"/>
                <a:solidFill>
                  <a:prstClr val="black"/>
                </a:solidFill>
                <a:effectLst>
                  <a:glow rad="127000">
                    <a:srgbClr val="FFFF00"/>
                  </a:glow>
                  <a:innerShdw blurRad="69850" dist="43180" dir="5400000">
                    <a:srgbClr val="000000">
                      <a:alpha val="65000"/>
                    </a:srgbClr>
                  </a:innerShdw>
                </a:effectLst>
                <a:latin typeface="Comic Sans MS" pitchFamily="66" charset="0"/>
                <a:cs typeface="Times New Roman"/>
              </a:rPr>
              <a:t>following the 7</a:t>
            </a:r>
            <a:r>
              <a:rPr lang="en-US" sz="2800" b="1" i="1" baseline="30000" dirty="0" smtClean="0">
                <a:ln w="1905"/>
                <a:solidFill>
                  <a:prstClr val="black"/>
                </a:solidFill>
                <a:effectLst>
                  <a:glow rad="127000">
                    <a:srgbClr val="FFFF00"/>
                  </a:glow>
                  <a:innerShdw blurRad="69850" dist="43180" dir="5400000">
                    <a:srgbClr val="000000">
                      <a:alpha val="65000"/>
                    </a:srgbClr>
                  </a:innerShdw>
                </a:effectLst>
                <a:latin typeface="Comic Sans MS" pitchFamily="66" charset="0"/>
                <a:cs typeface="Times New Roman"/>
              </a:rPr>
              <a:t>th</a:t>
            </a:r>
            <a:r>
              <a:rPr lang="en-US" sz="2800" b="1" i="1" dirty="0" smtClean="0">
                <a:ln w="1905"/>
                <a:solidFill>
                  <a:prstClr val="black"/>
                </a:solidFill>
                <a:effectLst>
                  <a:glow rad="127000">
                    <a:srgbClr val="FFFF00"/>
                  </a:glow>
                  <a:innerShdw blurRad="69850" dist="43180" dir="5400000">
                    <a:srgbClr val="000000">
                      <a:alpha val="65000"/>
                    </a:srgbClr>
                  </a:innerShdw>
                </a:effectLst>
                <a:latin typeface="Comic Sans MS" pitchFamily="66" charset="0"/>
                <a:cs typeface="Times New Roman"/>
              </a:rPr>
              <a:t> day Sabbath!</a:t>
            </a:r>
            <a:endParaRPr lang="en-CA" dirty="0">
              <a:solidFill>
                <a:prstClr val="white"/>
              </a:solidFill>
              <a:effectLst>
                <a:glow rad="127000">
                  <a:srgbClr val="FFFF00"/>
                </a:glow>
                <a:innerShdw blurRad="69850" dist="43180" dir="5400000">
                  <a:srgbClr val="000000">
                    <a:alpha val="65000"/>
                  </a:srgbClr>
                </a:innerShdw>
              </a:effectLst>
            </a:endParaRPr>
          </a:p>
        </p:txBody>
      </p:sp>
      <p:cxnSp>
        <p:nvCxnSpPr>
          <p:cNvPr id="12" name="Straight Arrow Connector 11"/>
          <p:cNvCxnSpPr/>
          <p:nvPr/>
        </p:nvCxnSpPr>
        <p:spPr>
          <a:xfrm flipV="1">
            <a:off x="7285168" y="1524000"/>
            <a:ext cx="563432" cy="228600"/>
          </a:xfrm>
          <a:prstGeom prst="straightConnector1">
            <a:avLst/>
          </a:prstGeom>
          <a:ln w="57150">
            <a:solidFill>
              <a:srgbClr val="00B0F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818120" y="1011716"/>
            <a:ext cx="792480" cy="813099"/>
          </a:xfrm>
          <a:prstGeom prst="ellipse">
            <a:avLst/>
          </a:prstGeom>
          <a:noFill/>
          <a:ln w="38100">
            <a:solidFill>
              <a:srgbClr val="00B0F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8" descr="C:\Users\Valued Customer\Downloads\hebrewgraphics\paleo_resh.gif"/>
          <p:cNvPicPr/>
          <p:nvPr/>
        </p:nvPicPr>
        <p:blipFill>
          <a:blip r:embed="rId3">
            <a:duotone>
              <a:srgbClr val="8064A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818120" y="186055"/>
            <a:ext cx="579887" cy="728345"/>
          </a:xfrm>
          <a:prstGeom prst="rect">
            <a:avLst/>
          </a:prstGeom>
          <a:noFill/>
          <a:ln>
            <a:noFill/>
          </a:ln>
          <a:scene3d>
            <a:camera prst="orthographicFront"/>
            <a:lightRig rig="threePt" dir="t"/>
          </a:scene3d>
          <a:sp3d>
            <a:bevelT/>
          </a:sp3d>
        </p:spPr>
      </p:pic>
      <p:cxnSp>
        <p:nvCxnSpPr>
          <p:cNvPr id="6" name="Straight Connector 5"/>
          <p:cNvCxnSpPr/>
          <p:nvPr/>
        </p:nvCxnSpPr>
        <p:spPr>
          <a:xfrm flipV="1">
            <a:off x="6629400" y="1752600"/>
            <a:ext cx="655768" cy="1588326"/>
          </a:xfrm>
          <a:prstGeom prst="line">
            <a:avLst/>
          </a:prstGeom>
          <a:ln w="57150">
            <a:solidFill>
              <a:srgbClr val="00B0F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882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75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250"/>
                                        <p:tgtEl>
                                          <p:spTgt spid="7"/>
                                        </p:tgtEl>
                                      </p:cBhvr>
                                    </p:animEffect>
                                  </p:childTnLst>
                                </p:cTn>
                              </p:par>
                              <p:par>
                                <p:cTn id="8" presetID="22" presetClass="entr" presetSubtype="4"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250"/>
                                        <p:tgtEl>
                                          <p:spTgt spid="6"/>
                                        </p:tgtEl>
                                      </p:cBhvr>
                                    </p:animEffect>
                                  </p:childTnLst>
                                </p:cTn>
                              </p:par>
                              <p:par>
                                <p:cTn id="11" presetID="22" presetClass="entr" presetSubtype="8" fill="hold" nodeType="withEffect">
                                  <p:stCondLst>
                                    <p:cond delay="20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250"/>
                                        <p:tgtEl>
                                          <p:spTgt spid="12"/>
                                        </p:tgtEl>
                                      </p:cBhvr>
                                    </p:animEffect>
                                  </p:childTnLst>
                                </p:cTn>
                              </p:par>
                              <p:par>
                                <p:cTn id="14" presetID="42" presetClass="entr" presetSubtype="0" fill="hold" grpId="0" nodeType="withEffect">
                                  <p:stCondLst>
                                    <p:cond delay="27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75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56</a:t>
            </a:fld>
            <a:endParaRPr lang="en-US"/>
          </a:p>
        </p:txBody>
      </p:sp>
      <p:sp>
        <p:nvSpPr>
          <p:cNvPr id="3" name="Title 1"/>
          <p:cNvSpPr txBox="1">
            <a:spLocks/>
          </p:cNvSpPr>
          <p:nvPr/>
        </p:nvSpPr>
        <p:spPr>
          <a:xfrm>
            <a:off x="584200" y="76200"/>
            <a:ext cx="6807200" cy="2133600"/>
          </a:xfrm>
          <a:prstGeom prst="rect">
            <a:avLst/>
          </a:prstGeom>
          <a:ln w="3175">
            <a:no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i="1" spc="300" dirty="0" smtClean="0">
                <a:ln w="38100">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t>Yahusha’s</a:t>
            </a:r>
            <a: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 </a:t>
            </a:r>
            <a:r>
              <a:rPr lang="en-US" sz="4400" i="1" spc="300" dirty="0" smtClean="0">
                <a:ln w="11430"/>
                <a:solidFill>
                  <a:schemeClr val="accent2">
                    <a:lumMod val="75000"/>
                  </a:schemeClr>
                </a:solidFill>
                <a:effectLst>
                  <a:outerShdw blurRad="76200" dist="50800" dir="5400000" algn="tl" rotWithShape="0">
                    <a:srgbClr val="000000">
                      <a:alpha val="65000"/>
                    </a:srgbClr>
                  </a:outerShdw>
                </a:effectLst>
                <a:latin typeface="Kristen ITC" pitchFamily="66" charset="0"/>
              </a:rPr>
              <a:t>skeletal </a:t>
            </a:r>
            <a:r>
              <a:rPr lang="en-US" sz="4400" i="1" u="sng" spc="300" dirty="0" smtClean="0">
                <a:ln w="11430"/>
                <a:solidFill>
                  <a:schemeClr val="accent2">
                    <a:lumMod val="75000"/>
                  </a:schemeClr>
                </a:solidFill>
                <a:effectLst>
                  <a:outerShdw blurRad="76200" dist="50800" dir="5400000" algn="tl" rotWithShape="0">
                    <a:srgbClr val="000000">
                      <a:alpha val="65000"/>
                    </a:srgbClr>
                  </a:outerShdw>
                </a:effectLst>
                <a:latin typeface="Kristen ITC" pitchFamily="66" charset="0"/>
              </a:rPr>
              <a:t>bone</a:t>
            </a:r>
            <a:r>
              <a:rPr lang="en-US" sz="4400" i="1" spc="300" dirty="0" smtClean="0">
                <a:ln w="11430"/>
                <a:solidFill>
                  <a:schemeClr val="accent2">
                    <a:lumMod val="75000"/>
                  </a:schemeClr>
                </a:solidFill>
                <a:effectLst>
                  <a:outerShdw blurRad="76200" dist="50800" dir="5400000" algn="tl" rotWithShape="0">
                    <a:srgbClr val="000000">
                      <a:alpha val="65000"/>
                    </a:srgbClr>
                  </a:outerShdw>
                </a:effectLst>
                <a:latin typeface="Kristen ITC" pitchFamily="66" charset="0"/>
              </a:rPr>
              <a:t> distribution</a:t>
            </a:r>
            <a:r>
              <a:rPr lang="en-US" sz="4400" i="1" spc="300" dirty="0" smtClean="0">
                <a:ln w="11430"/>
                <a:solidFill>
                  <a:srgbClr val="FF3399"/>
                </a:solidFill>
                <a:effectLst>
                  <a:outerShdw blurRad="76200" dist="50800" dir="5400000" algn="tl" rotWithShape="0">
                    <a:srgbClr val="000000">
                      <a:alpha val="65000"/>
                    </a:srgbClr>
                  </a:outerShdw>
                </a:effectLst>
                <a:latin typeface="Kristen ITC" pitchFamily="66" charset="0"/>
              </a:rPr>
              <a:t> </a:t>
            </a:r>
            <a:r>
              <a:rPr lang="en-US" sz="4400" i="1" spc="300" dirty="0" smtClean="0">
                <a:ln w="28575">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t>system purpose!</a:t>
            </a:r>
            <a:endParaRPr lang="en-US" sz="1800" i="1" spc="300" dirty="0">
              <a:ln w="28575">
                <a:solidFill>
                  <a:sysClr val="windowText" lastClr="000000"/>
                </a:solidFill>
              </a:ln>
              <a:solidFill>
                <a:srgbClr val="00CCFF"/>
              </a:solidFill>
              <a:effectLst>
                <a:glow rad="203200">
                  <a:srgbClr val="00CCFF"/>
                </a:glow>
                <a:outerShdw blurRad="76200" dist="50800" dir="5400000" algn="tl" rotWithShape="0">
                  <a:srgbClr val="000000">
                    <a:alpha val="65000"/>
                  </a:srgbClr>
                </a:outerShdw>
              </a:effectLst>
              <a:latin typeface="Kristen ITC" pitchFamily="66" charset="0"/>
            </a:endParaRPr>
          </a:p>
        </p:txBody>
      </p:sp>
      <p:pic>
        <p:nvPicPr>
          <p:cNvPr id="7" name="Picture 2" descr="C:\Users\Rae\Desktop\SKELE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914400"/>
            <a:ext cx="2060774" cy="5791200"/>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244736" y="2438400"/>
            <a:ext cx="7010400" cy="4114800"/>
          </a:xfrm>
          <a:prstGeom prst="rect">
            <a:avLst/>
          </a:prstGeom>
          <a:solidFill>
            <a:srgbClr val="EDE2F6"/>
          </a:solidFill>
          <a:ln w="25400" cap="flat" cmpd="sng" algn="ctr">
            <a:solidFill>
              <a:srgbClr val="7030A0"/>
            </a:solidFill>
            <a:prstDash val="solid"/>
          </a:ln>
          <a:effectLst/>
          <a:scene3d>
            <a:camera prst="orthographicFront"/>
            <a:lightRig rig="threePt" dir="t"/>
          </a:scene3d>
          <a:sp3d>
            <a:bevelT prst="convex"/>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lvl="0" algn="ctr">
              <a:lnSpc>
                <a:spcPct val="115000"/>
              </a:lnSpc>
              <a:spcAft>
                <a:spcPts val="1000"/>
              </a:spcAft>
            </a:pPr>
            <a:r>
              <a:rPr lang="en-US" sz="2800" b="1" i="1" dirty="0" smtClean="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t>The </a:t>
            </a:r>
            <a:r>
              <a:rPr lang="en-US" sz="2800" b="1" i="1" dirty="0">
                <a:ln w="1905"/>
                <a:solidFill>
                  <a:prstClr val="black"/>
                </a:solidFill>
                <a:effectLst>
                  <a:glow rad="127000">
                    <a:srgbClr val="00FF00"/>
                  </a:glow>
                  <a:innerShdw blurRad="69850" dist="43180" dir="5400000">
                    <a:srgbClr val="000000">
                      <a:alpha val="65000"/>
                    </a:srgbClr>
                  </a:innerShdw>
                </a:effectLst>
                <a:latin typeface="Comic Sans MS" pitchFamily="66" charset="0"/>
                <a:ea typeface="Calibri"/>
                <a:cs typeface="Times New Roman"/>
              </a:rPr>
              <a:t>Eh-</a:t>
            </a:r>
            <a:r>
              <a:rPr lang="en-US" sz="2800" b="1" i="1" dirty="0" err="1">
                <a:ln w="1905"/>
                <a:solidFill>
                  <a:prstClr val="black"/>
                </a:solidFill>
                <a:effectLst>
                  <a:glow rad="127000">
                    <a:srgbClr val="00FF00"/>
                  </a:glow>
                  <a:innerShdw blurRad="69850" dist="43180" dir="5400000">
                    <a:srgbClr val="000000">
                      <a:alpha val="65000"/>
                    </a:srgbClr>
                  </a:innerShdw>
                </a:effectLst>
                <a:latin typeface="Comic Sans MS" pitchFamily="66" charset="0"/>
                <a:ea typeface="Calibri"/>
                <a:cs typeface="Times New Roman"/>
              </a:rPr>
              <a:t>Tzem</a:t>
            </a:r>
            <a:r>
              <a:rPr lang="en-US" sz="2800" b="1" i="1" dirty="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t> </a:t>
            </a:r>
            <a:r>
              <a:rPr lang="en-US" sz="2800" b="1" i="1" dirty="0">
                <a:ln w="1905"/>
                <a:solidFill>
                  <a:prstClr val="black"/>
                </a:solidFill>
                <a:effectLst>
                  <a:glow rad="127000">
                    <a:srgbClr val="DD8047">
                      <a:lumMod val="60000"/>
                      <a:lumOff val="40000"/>
                    </a:srgbClr>
                  </a:glow>
                  <a:innerShdw blurRad="69850" dist="43180" dir="5400000">
                    <a:srgbClr val="000000">
                      <a:alpha val="65000"/>
                    </a:srgbClr>
                  </a:innerShdw>
                </a:effectLst>
                <a:latin typeface="Comic Sans MS" pitchFamily="66" charset="0"/>
                <a:ea typeface="Calibri"/>
                <a:cs typeface="Times New Roman"/>
              </a:rPr>
              <a:t>“BONE” </a:t>
            </a:r>
            <a:r>
              <a:rPr lang="en-US" sz="2800" b="1" i="1" dirty="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t>spinal cord </a:t>
            </a:r>
            <a:r>
              <a:rPr lang="en-US" sz="2800" b="1" i="1" dirty="0" smtClean="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t>central nervous support structure - </a:t>
            </a:r>
            <a:br>
              <a:rPr lang="en-US" sz="2800" b="1" i="1" dirty="0" smtClean="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br>
            <a:endParaRPr lang="en-US" sz="2800" b="1" i="1" dirty="0" smtClean="0">
              <a:ln w="1905"/>
              <a:solidFill>
                <a:prstClr val="black"/>
              </a:solidFill>
              <a:effectLst>
                <a:innerShdw blurRad="69850" dist="43180" dir="5400000">
                  <a:srgbClr val="000000">
                    <a:alpha val="65000"/>
                  </a:srgbClr>
                </a:innerShdw>
              </a:effectLst>
              <a:latin typeface="Comic Sans MS" pitchFamily="66" charset="0"/>
              <a:ea typeface="Calibri"/>
              <a:cs typeface="Times New Roman"/>
            </a:endParaRPr>
          </a:p>
          <a:p>
            <a:pPr lvl="0" algn="ctr">
              <a:lnSpc>
                <a:spcPct val="115000"/>
              </a:lnSpc>
              <a:spcAft>
                <a:spcPts val="1000"/>
              </a:spcAft>
            </a:pPr>
            <a:r>
              <a:rPr lang="en-US" sz="2800" b="1" i="1" dirty="0" smtClean="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t>			</a:t>
            </a:r>
          </a:p>
          <a:p>
            <a:pPr lvl="0" algn="ctr">
              <a:lnSpc>
                <a:spcPct val="115000"/>
              </a:lnSpc>
              <a:spcAft>
                <a:spcPts val="1000"/>
              </a:spcAft>
            </a:pPr>
            <a:endParaRPr lang="en-US" sz="2800" b="1" i="1" u="sng" dirty="0" smtClean="0">
              <a:ln w="1905"/>
              <a:solidFill>
                <a:prstClr val="black"/>
              </a:solidFill>
              <a:effectLst>
                <a:innerShdw blurRad="69850" dist="43180" dir="5400000">
                  <a:srgbClr val="000000">
                    <a:alpha val="65000"/>
                  </a:srgbClr>
                </a:innerShdw>
              </a:effectLst>
              <a:latin typeface="Comic Sans MS" pitchFamily="66" charset="0"/>
              <a:ea typeface="Calibri"/>
              <a:cs typeface="Times New Roman"/>
            </a:endParaRPr>
          </a:p>
          <a:p>
            <a:pPr lvl="0" algn="ctr">
              <a:lnSpc>
                <a:spcPct val="115000"/>
              </a:lnSpc>
              <a:spcAft>
                <a:spcPts val="1000"/>
              </a:spcAft>
            </a:pPr>
            <a:endParaRPr lang="en-US" sz="2800" b="1" i="1" u="sng" dirty="0">
              <a:ln w="1905"/>
              <a:solidFill>
                <a:prstClr val="black"/>
              </a:solidFill>
              <a:effectLst>
                <a:innerShdw blurRad="69850" dist="43180" dir="5400000">
                  <a:srgbClr val="000000">
                    <a:alpha val="65000"/>
                  </a:srgbClr>
                </a:innerShdw>
              </a:effectLst>
              <a:latin typeface="Comic Sans MS" pitchFamily="66" charset="0"/>
              <a:ea typeface="Calibri"/>
              <a:cs typeface="Times New Roman"/>
            </a:endParaRPr>
          </a:p>
          <a:p>
            <a:pPr lvl="0" algn="ctr">
              <a:lnSpc>
                <a:spcPct val="115000"/>
              </a:lnSpc>
              <a:spcAft>
                <a:spcPts val="1000"/>
              </a:spcAft>
            </a:pPr>
            <a:endParaRPr lang="en-US" sz="2800" b="1" i="1" u="sng" dirty="0">
              <a:ln w="1905"/>
              <a:solidFill>
                <a:prstClr val="black"/>
              </a:solidFill>
              <a:effectLst>
                <a:innerShdw blurRad="69850" dist="43180" dir="5400000">
                  <a:srgbClr val="000000">
                    <a:alpha val="65000"/>
                  </a:srgbClr>
                </a:innerShdw>
              </a:effectLst>
              <a:latin typeface="Comic Sans MS" pitchFamily="66" charset="0"/>
              <a:ea typeface="Calibri"/>
              <a:cs typeface="Times New Roman"/>
            </a:endParaRPr>
          </a:p>
        </p:txBody>
      </p:sp>
      <p:sp>
        <p:nvSpPr>
          <p:cNvPr id="13" name="Oval 12"/>
          <p:cNvSpPr/>
          <p:nvPr/>
        </p:nvSpPr>
        <p:spPr>
          <a:xfrm>
            <a:off x="7848600" y="1638300"/>
            <a:ext cx="533400" cy="2171700"/>
          </a:xfrm>
          <a:prstGeom prst="ellipse">
            <a:avLst/>
          </a:prstGeom>
          <a:noFill/>
          <a:ln w="57150">
            <a:solidFill>
              <a:schemeClr val="tx1"/>
            </a:solidFill>
          </a:ln>
          <a:effectLst>
            <a:glow rad="127000">
              <a:srgbClr val="00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CA"/>
          </a:p>
        </p:txBody>
      </p:sp>
      <p:sp>
        <p:nvSpPr>
          <p:cNvPr id="16" name="Oval 15"/>
          <p:cNvSpPr/>
          <p:nvPr/>
        </p:nvSpPr>
        <p:spPr>
          <a:xfrm>
            <a:off x="7818120" y="1011716"/>
            <a:ext cx="792480" cy="813099"/>
          </a:xfrm>
          <a:prstGeom prst="ellipse">
            <a:avLst/>
          </a:prstGeom>
          <a:noFill/>
          <a:ln w="38100">
            <a:solidFill>
              <a:srgbClr val="00B0F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8" descr="C:\Users\Valued Customer\Downloads\hebrewgraphics\paleo_resh.gif"/>
          <p:cNvPicPr/>
          <p:nvPr/>
        </p:nvPicPr>
        <p:blipFill>
          <a:blip r:embed="rId3">
            <a:duotone>
              <a:srgbClr val="8064A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818120" y="186055"/>
            <a:ext cx="579887" cy="728345"/>
          </a:xfrm>
          <a:prstGeom prst="rect">
            <a:avLst/>
          </a:prstGeom>
          <a:noFill/>
          <a:ln>
            <a:noFill/>
          </a:ln>
          <a:scene3d>
            <a:camera prst="orthographicFront"/>
            <a:lightRig rig="threePt" dir="t"/>
          </a:scene3d>
          <a:sp3d>
            <a:bevelT/>
          </a:sp3d>
        </p:spPr>
      </p:pic>
      <p:sp>
        <p:nvSpPr>
          <p:cNvPr id="10" name="Rectangle 9"/>
          <p:cNvSpPr/>
          <p:nvPr/>
        </p:nvSpPr>
        <p:spPr>
          <a:xfrm>
            <a:off x="317681" y="3581400"/>
            <a:ext cx="6864510" cy="685800"/>
          </a:xfrm>
          <a:prstGeom prst="rect">
            <a:avLst/>
          </a:prstGeom>
          <a:noFill/>
          <a:ln w="57150">
            <a:solidFill>
              <a:srgbClr val="00CC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pPr>
            <a:r>
              <a:rPr lang="en-US" sz="3000" b="1" i="1" dirty="0">
                <a:ln w="1905"/>
                <a:solidFill>
                  <a:srgbClr val="D608A0"/>
                </a:solidFill>
                <a:effectLst>
                  <a:innerShdw blurRad="69850" dist="43180" dir="5400000">
                    <a:srgbClr val="000000">
                      <a:alpha val="65000"/>
                    </a:srgbClr>
                  </a:innerShdw>
                </a:effectLst>
                <a:latin typeface="Comic Sans MS" pitchFamily="66" charset="0"/>
                <a:ea typeface="Calibri"/>
                <a:cs typeface="Times New Roman"/>
              </a:rPr>
              <a:t>Wave Sheaf/ </a:t>
            </a:r>
            <a:r>
              <a:rPr lang="en-US" sz="3000" b="1" i="1" dirty="0" smtClean="0">
                <a:ln w="1905"/>
                <a:solidFill>
                  <a:srgbClr val="D608A0"/>
                </a:solidFill>
                <a:effectLst>
                  <a:innerShdw blurRad="69850" dist="43180" dir="5400000">
                    <a:srgbClr val="000000">
                      <a:alpha val="65000"/>
                    </a:srgbClr>
                  </a:innerShdw>
                </a:effectLst>
                <a:latin typeface="Comic Sans MS" pitchFamily="66" charset="0"/>
                <a:ea typeface="Calibri"/>
                <a:cs typeface="Times New Roman"/>
              </a:rPr>
              <a:t>First-Fruit </a:t>
            </a:r>
            <a:r>
              <a:rPr lang="en-US" sz="3000" b="1" i="1" dirty="0">
                <a:ln w="1905"/>
                <a:solidFill>
                  <a:srgbClr val="D608A0"/>
                </a:solidFill>
                <a:effectLst>
                  <a:innerShdw blurRad="69850" dist="43180" dir="5400000">
                    <a:srgbClr val="000000">
                      <a:alpha val="65000"/>
                    </a:srgbClr>
                  </a:innerShdw>
                </a:effectLst>
                <a:latin typeface="Comic Sans MS" pitchFamily="66" charset="0"/>
                <a:ea typeface="Calibri"/>
                <a:cs typeface="Times New Roman"/>
              </a:rPr>
              <a:t>Festival;</a:t>
            </a:r>
          </a:p>
        </p:txBody>
      </p:sp>
      <p:sp>
        <p:nvSpPr>
          <p:cNvPr id="11" name="Rectangle 10"/>
          <p:cNvSpPr/>
          <p:nvPr/>
        </p:nvSpPr>
        <p:spPr>
          <a:xfrm>
            <a:off x="914400" y="4275233"/>
            <a:ext cx="304800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n w="1905">
                  <a:solidFill>
                    <a:sysClr val="windowText" lastClr="000000"/>
                  </a:solidFill>
                </a:ln>
                <a:solidFill>
                  <a:srgbClr val="FFFF00"/>
                </a:solidFill>
                <a:effectLst>
                  <a:innerShdw blurRad="69850" dist="43180" dir="5400000">
                    <a:srgbClr val="000000">
                      <a:alpha val="65000"/>
                    </a:srgbClr>
                  </a:innerShdw>
                </a:effectLst>
                <a:latin typeface="Comic Sans MS" pitchFamily="66" charset="0"/>
                <a:ea typeface="Calibri"/>
                <a:cs typeface="Times New Roman"/>
              </a:rPr>
              <a:t>through Joshua, </a:t>
            </a:r>
            <a:endParaRPr lang="en-CA" dirty="0"/>
          </a:p>
        </p:txBody>
      </p:sp>
      <p:sp>
        <p:nvSpPr>
          <p:cNvPr id="18" name="Rectangle 17"/>
          <p:cNvSpPr/>
          <p:nvPr/>
        </p:nvSpPr>
        <p:spPr>
          <a:xfrm>
            <a:off x="914400" y="4343399"/>
            <a:ext cx="5816419" cy="990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i="1" dirty="0" smtClean="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t>			conveys </a:t>
            </a:r>
            <a:r>
              <a:rPr lang="en-US" sz="2800" b="1" i="1" dirty="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t>vital </a:t>
            </a:r>
            <a:br>
              <a:rPr lang="en-US" sz="2800" b="1" i="1" dirty="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br>
            <a:r>
              <a:rPr lang="en-US" sz="2800" b="1" i="1" dirty="0">
                <a:ln w="1905">
                  <a:solidFill>
                    <a:sysClr val="windowText" lastClr="000000"/>
                  </a:solidFill>
                </a:ln>
                <a:solidFill>
                  <a:srgbClr val="0000FF"/>
                </a:solidFill>
                <a:effectLst>
                  <a:glow rad="165100">
                    <a:srgbClr val="DD8047">
                      <a:lumMod val="60000"/>
                      <a:lumOff val="40000"/>
                    </a:srgbClr>
                  </a:glow>
                  <a:innerShdw blurRad="69850" dist="43180" dir="5400000">
                    <a:srgbClr val="000000">
                      <a:alpha val="65000"/>
                    </a:srgbClr>
                  </a:innerShdw>
                </a:effectLst>
                <a:latin typeface="Comic Sans MS" pitchFamily="66" charset="0"/>
                <a:ea typeface="Calibri"/>
                <a:cs typeface="Times New Roman"/>
              </a:rPr>
              <a:t>SALVATIONAL </a:t>
            </a:r>
            <a:r>
              <a:rPr lang="en-US" sz="2800" b="1" i="1" dirty="0">
                <a:ln w="1905"/>
                <a:solidFill>
                  <a:prstClr val="black"/>
                </a:solidFill>
                <a:effectLst>
                  <a:glow rad="127000">
                    <a:srgbClr val="00FF00"/>
                  </a:glow>
                  <a:innerShdw blurRad="69850" dist="43180" dir="5400000">
                    <a:srgbClr val="000000">
                      <a:alpha val="65000"/>
                    </a:srgbClr>
                  </a:innerShdw>
                </a:effectLst>
                <a:latin typeface="Comic Sans MS" pitchFamily="66" charset="0"/>
                <a:ea typeface="Calibri"/>
                <a:cs typeface="Times New Roman"/>
              </a:rPr>
              <a:t>SUBSTANCE;</a:t>
            </a:r>
            <a:r>
              <a:rPr lang="en-US" sz="2800" b="1" i="1" dirty="0">
                <a:ln w="1905"/>
                <a:solidFill>
                  <a:srgbClr val="0000FF"/>
                </a:solidFill>
                <a:effectLst>
                  <a:innerShdw blurRad="69850" dist="43180" dir="5400000">
                    <a:srgbClr val="000000">
                      <a:alpha val="65000"/>
                    </a:srgbClr>
                  </a:innerShdw>
                </a:effectLst>
                <a:latin typeface="Comic Sans MS" pitchFamily="66" charset="0"/>
                <a:ea typeface="Calibri"/>
                <a:cs typeface="Times New Roman"/>
              </a:rPr>
              <a:t> </a:t>
            </a:r>
            <a:endParaRPr lang="en-CA" dirty="0"/>
          </a:p>
        </p:txBody>
      </p:sp>
      <p:sp>
        <p:nvSpPr>
          <p:cNvPr id="20" name="Rectangle 19"/>
          <p:cNvSpPr/>
          <p:nvPr/>
        </p:nvSpPr>
        <p:spPr>
          <a:xfrm>
            <a:off x="417722" y="5486400"/>
            <a:ext cx="683741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pPr>
            <a:r>
              <a:rPr lang="en-US" sz="2800" b="1" i="1" u="sng" dirty="0">
                <a:ln w="1905"/>
                <a:solidFill>
                  <a:srgbClr val="FF0000"/>
                </a:solidFill>
                <a:effectLst>
                  <a:innerShdw blurRad="69850" dist="43180" dir="5400000">
                    <a:srgbClr val="000000">
                      <a:alpha val="65000"/>
                    </a:srgbClr>
                  </a:innerShdw>
                </a:effectLst>
                <a:latin typeface="Comic Sans MS" pitchFamily="66" charset="0"/>
                <a:ea typeface="Calibri"/>
                <a:cs typeface="Times New Roman"/>
              </a:rPr>
              <a:t>YEARLY TIMNG</a:t>
            </a:r>
            <a:r>
              <a:rPr lang="en-US" sz="2800" b="1" i="1" dirty="0">
                <a:ln w="1905"/>
                <a:solidFill>
                  <a:srgbClr val="FF0000"/>
                </a:solidFill>
                <a:effectLst>
                  <a:innerShdw blurRad="69850" dist="43180" dir="5400000">
                    <a:srgbClr val="000000">
                      <a:alpha val="65000"/>
                    </a:srgbClr>
                  </a:innerShdw>
                </a:effectLst>
                <a:latin typeface="Comic Sans MS" pitchFamily="66" charset="0"/>
                <a:ea typeface="Calibri"/>
                <a:cs typeface="Times New Roman"/>
              </a:rPr>
              <a:t> </a:t>
            </a:r>
            <a:r>
              <a:rPr lang="en-US" sz="2800" b="1" i="1" dirty="0">
                <a:ln w="1905"/>
                <a:solidFill>
                  <a:srgbClr val="00B050"/>
                </a:solidFill>
                <a:effectLst>
                  <a:innerShdw blurRad="69850" dist="43180" dir="5400000">
                    <a:srgbClr val="000000">
                      <a:alpha val="65000"/>
                    </a:srgbClr>
                  </a:innerShdw>
                </a:effectLst>
                <a:latin typeface="Comic Sans MS" pitchFamily="66" charset="0"/>
                <a:ea typeface="Calibri"/>
                <a:cs typeface="Times New Roman"/>
              </a:rPr>
              <a:t>&amp; MASHIACH CHARACTER IDENTIFICATION </a:t>
            </a:r>
            <a:r>
              <a:rPr lang="en-US" sz="2800" b="1" i="1" dirty="0" smtClean="0">
                <a:ln w="1905"/>
                <a:solidFill>
                  <a:prstClr val="black"/>
                </a:solidFill>
                <a:effectLst>
                  <a:innerShdw blurRad="69850" dist="43180" dir="5400000">
                    <a:srgbClr val="000000">
                      <a:alpha val="65000"/>
                    </a:srgbClr>
                  </a:innerShdw>
                </a:effectLst>
                <a:latin typeface="Comic Sans MS" pitchFamily="66" charset="0"/>
                <a:ea typeface="Calibri"/>
                <a:cs typeface="Times New Roman"/>
              </a:rPr>
              <a:t>to - </a:t>
            </a:r>
            <a:endParaRPr lang="en-US" sz="1200" b="1" dirty="0">
              <a:solidFill>
                <a:prstClr val="black"/>
              </a:solidFill>
              <a:latin typeface="Calibri"/>
              <a:ea typeface="Calibri"/>
              <a:cs typeface="Times New Roman"/>
            </a:endParaRPr>
          </a:p>
        </p:txBody>
      </p:sp>
      <p:sp>
        <p:nvSpPr>
          <p:cNvPr id="21" name="Rectangle 20"/>
          <p:cNvSpPr/>
          <p:nvPr/>
        </p:nvSpPr>
        <p:spPr>
          <a:xfrm rot="20170671">
            <a:off x="77427" y="1829999"/>
            <a:ext cx="1275523" cy="652446"/>
          </a:xfrm>
          <a:prstGeom prst="rect">
            <a:avLst/>
          </a:prstGeom>
          <a:solidFill>
            <a:srgbClr val="00FF00"/>
          </a:solidFill>
          <a:ln w="38100">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Arial Black" pitchFamily="34" charset="0"/>
              </a:rPr>
              <a:t>THE</a:t>
            </a:r>
            <a:endParaRPr lang="en-CA" sz="3600" dirty="0">
              <a:solidFill>
                <a:schemeClr val="tx1"/>
              </a:solidFill>
              <a:latin typeface="Arial Black" pitchFamily="34" charset="0"/>
            </a:endParaRPr>
          </a:p>
        </p:txBody>
      </p:sp>
      <p:cxnSp>
        <p:nvCxnSpPr>
          <p:cNvPr id="24" name="Straight Arrow Connector 23"/>
          <p:cNvCxnSpPr/>
          <p:nvPr/>
        </p:nvCxnSpPr>
        <p:spPr>
          <a:xfrm>
            <a:off x="417723" y="2788444"/>
            <a:ext cx="191877" cy="945356"/>
          </a:xfrm>
          <a:prstGeom prst="straightConnector1">
            <a:avLst/>
          </a:prstGeom>
          <a:ln w="76200">
            <a:solidFill>
              <a:srgbClr val="C00000"/>
            </a:solidFill>
            <a:headEnd type="diamond" w="med" len="med"/>
            <a:tailEnd type="triangle" w="med" len="med"/>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599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250"/>
                                        <p:tgtEl>
                                          <p:spTgt spid="7"/>
                                        </p:tgtEl>
                                      </p:cBhvr>
                                    </p:animEffect>
                                  </p:childTnLst>
                                </p:cTn>
                              </p:par>
                              <p:par>
                                <p:cTn id="8" presetID="42" presetClass="entr" presetSubtype="0" fill="hold" grpId="0" nodeType="withEffect">
                                  <p:stCondLst>
                                    <p:cond delay="2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225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par>
                                <p:cTn id="23" presetID="42" presetClass="entr" presetSubtype="0" fill="hold" grpId="0" nodeType="withEffect">
                                  <p:stCondLst>
                                    <p:cond delay="25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750"/>
                                        <p:tgtEl>
                                          <p:spTgt spid="13"/>
                                        </p:tgtEl>
                                      </p:cBhvr>
                                    </p:animEffect>
                                    <p:anim calcmode="lin" valueType="num">
                                      <p:cBhvr>
                                        <p:cTn id="26" dur="1750" fill="hold"/>
                                        <p:tgtEl>
                                          <p:spTgt spid="13"/>
                                        </p:tgtEl>
                                        <p:attrNameLst>
                                          <p:attrName>ppt_x</p:attrName>
                                        </p:attrNameLst>
                                      </p:cBhvr>
                                      <p:tavLst>
                                        <p:tav tm="0">
                                          <p:val>
                                            <p:strVal val="#ppt_x"/>
                                          </p:val>
                                        </p:tav>
                                        <p:tav tm="100000">
                                          <p:val>
                                            <p:strVal val="#ppt_x"/>
                                          </p:val>
                                        </p:tav>
                                      </p:tavLst>
                                    </p:anim>
                                    <p:anim calcmode="lin" valueType="num">
                                      <p:cBhvr>
                                        <p:cTn id="27" dur="1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22" presetClass="entr" presetSubtype="1" fill="hold" nodeType="withEffect">
                                  <p:stCondLst>
                                    <p:cond delay="100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1250"/>
                                        <p:tgtEl>
                                          <p:spTgt spid="24"/>
                                        </p:tgtEl>
                                      </p:cBhvr>
                                    </p:animEffect>
                                  </p:childTnLst>
                                </p:cTn>
                              </p:par>
                              <p:par>
                                <p:cTn id="38" presetID="22" presetClass="entr" presetSubtype="8" fill="hold" grpId="0" nodeType="withEffect">
                                  <p:stCondLst>
                                    <p:cond delay="125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175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175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1000" fill="hold"/>
                                        <p:tgtEl>
                                          <p:spTgt spid="20"/>
                                        </p:tgtEl>
                                        <p:attrNameLst>
                                          <p:attrName>ppt_w</p:attrName>
                                        </p:attrNameLst>
                                      </p:cBhvr>
                                      <p:tavLst>
                                        <p:tav tm="0">
                                          <p:val>
                                            <p:fltVal val="0"/>
                                          </p:val>
                                        </p:tav>
                                        <p:tav tm="100000">
                                          <p:val>
                                            <p:strVal val="#ppt_w"/>
                                          </p:val>
                                        </p:tav>
                                      </p:tavLst>
                                    </p:anim>
                                    <p:anim calcmode="lin" valueType="num">
                                      <p:cBhvr>
                                        <p:cTn id="58" dur="1000" fill="hold"/>
                                        <p:tgtEl>
                                          <p:spTgt spid="20"/>
                                        </p:tgtEl>
                                        <p:attrNameLst>
                                          <p:attrName>ppt_h</p:attrName>
                                        </p:attrNameLst>
                                      </p:cBhvr>
                                      <p:tavLst>
                                        <p:tav tm="0">
                                          <p:val>
                                            <p:fltVal val="0"/>
                                          </p:val>
                                        </p:tav>
                                        <p:tav tm="100000">
                                          <p:val>
                                            <p:strVal val="#ppt_h"/>
                                          </p:val>
                                        </p:tav>
                                      </p:tavLst>
                                    </p:anim>
                                    <p:anim calcmode="lin" valueType="num">
                                      <p:cBhvr>
                                        <p:cTn id="59" dur="1000" fill="hold"/>
                                        <p:tgtEl>
                                          <p:spTgt spid="20"/>
                                        </p:tgtEl>
                                        <p:attrNameLst>
                                          <p:attrName>style.rotation</p:attrName>
                                        </p:attrNameLst>
                                      </p:cBhvr>
                                      <p:tavLst>
                                        <p:tav tm="0">
                                          <p:val>
                                            <p:fltVal val="90"/>
                                          </p:val>
                                        </p:tav>
                                        <p:tav tm="100000">
                                          <p:val>
                                            <p:fltVal val="0"/>
                                          </p:val>
                                        </p:tav>
                                      </p:tavLst>
                                    </p:anim>
                                    <p:animEffect transition="in" filter="fade">
                                      <p:cBhvr>
                                        <p:cTn id="6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6" grpId="0" animBg="1"/>
      <p:bldP spid="10" grpId="0" animBg="1"/>
      <p:bldP spid="11" grpId="0"/>
      <p:bldP spid="18" grpId="0"/>
      <p:bldP spid="20" grpId="0"/>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57</a:t>
            </a:fld>
            <a:endParaRPr lang="en-US"/>
          </a:p>
        </p:txBody>
      </p:sp>
      <p:sp>
        <p:nvSpPr>
          <p:cNvPr id="3" name="Title 1"/>
          <p:cNvSpPr txBox="1">
            <a:spLocks/>
          </p:cNvSpPr>
          <p:nvPr/>
        </p:nvSpPr>
        <p:spPr>
          <a:xfrm>
            <a:off x="168536" y="76200"/>
            <a:ext cx="71628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i="1" spc="300" dirty="0" smtClean="0">
                <a:ln w="38100">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t>(…to -) </a:t>
            </a:r>
            <a:r>
              <a:rPr lang="en-US" sz="9600" i="1" spc="300" dirty="0" smtClean="0">
                <a:ln w="38100">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t>Us!</a:t>
            </a:r>
            <a:endParaRPr lang="en-US" sz="9600" i="1" spc="300" dirty="0">
              <a:ln w="28575">
                <a:solidFill>
                  <a:sysClr val="windowText" lastClr="000000"/>
                </a:solidFill>
              </a:ln>
              <a:solidFill>
                <a:srgbClr val="00CCFF"/>
              </a:solidFill>
              <a:effectLst>
                <a:glow rad="203200">
                  <a:srgbClr val="00CCFF"/>
                </a:glow>
                <a:outerShdw blurRad="76200" dist="50800" dir="5400000" algn="tl" rotWithShape="0">
                  <a:srgbClr val="000000">
                    <a:alpha val="65000"/>
                  </a:srgbClr>
                </a:outerShdw>
              </a:effectLst>
              <a:latin typeface="Kristen ITC" pitchFamily="66" charset="0"/>
            </a:endParaRPr>
          </a:p>
        </p:txBody>
      </p:sp>
      <p:pic>
        <p:nvPicPr>
          <p:cNvPr id="7" name="Picture 2" descr="C:\Users\Rae\Desktop\SKELE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914400"/>
            <a:ext cx="2060774" cy="5791200"/>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0"/>
            <a:ext cx="7010400" cy="5181601"/>
          </a:xfrm>
          <a:prstGeom prst="rect">
            <a:avLst/>
          </a:prstGeom>
          <a:solidFill>
            <a:srgbClr val="EDE2F6"/>
          </a:solidFill>
          <a:ln w="254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lvl="0"/>
            <a:r>
              <a:rPr lang="en-US" sz="3600" i="1" spc="300" dirty="0">
                <a:ln w="38100">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t>Yahusha’s</a:t>
            </a:r>
            <a:r>
              <a:rPr lang="en-US" sz="3600" i="1" spc="300" dirty="0">
                <a:ln w="11430"/>
                <a:solidFill>
                  <a:srgbClr val="FF3399"/>
                </a:solidFill>
                <a:effectLst>
                  <a:outerShdw blurRad="76200" dist="50800" dir="5400000" algn="tl" rotWithShape="0">
                    <a:srgbClr val="000000">
                      <a:alpha val="65000"/>
                    </a:srgbClr>
                  </a:outerShdw>
                </a:effectLst>
                <a:latin typeface="Kristen ITC" pitchFamily="66" charset="0"/>
              </a:rPr>
              <a:t> </a:t>
            </a:r>
            <a:r>
              <a:rPr lang="en-US" sz="3600" i="1" spc="300" dirty="0">
                <a:ln w="11430"/>
                <a:solidFill>
                  <a:srgbClr val="DD8047">
                    <a:lumMod val="75000"/>
                  </a:srgbClr>
                </a:solidFill>
                <a:effectLst>
                  <a:glow rad="127000">
                    <a:srgbClr val="FFFF00"/>
                  </a:glow>
                  <a:outerShdw blurRad="76200" dist="50800" dir="5400000" algn="tl" rotWithShape="0">
                    <a:srgbClr val="000000">
                      <a:alpha val="65000"/>
                    </a:srgbClr>
                  </a:outerShdw>
                </a:effectLst>
                <a:latin typeface="Kristen ITC" pitchFamily="66" charset="0"/>
              </a:rPr>
              <a:t>EHTZEM</a:t>
            </a:r>
            <a:r>
              <a:rPr lang="en-US" sz="3600" i="1" spc="300" dirty="0">
                <a:ln w="11430"/>
                <a:solidFill>
                  <a:srgbClr val="DD8047">
                    <a:lumMod val="75000"/>
                  </a:srgbClr>
                </a:solidFill>
                <a:effectLst>
                  <a:outerShdw blurRad="76200" dist="50800" dir="5400000" algn="tl" rotWithShape="0">
                    <a:srgbClr val="000000">
                      <a:alpha val="65000"/>
                    </a:srgbClr>
                  </a:outerShdw>
                </a:effectLst>
                <a:latin typeface="Kristen ITC" pitchFamily="66" charset="0"/>
              </a:rPr>
              <a:t> </a:t>
            </a:r>
            <a:r>
              <a:rPr lang="en-US" sz="3600" i="1" u="sng" spc="300" dirty="0">
                <a:ln w="11430"/>
                <a:solidFill>
                  <a:srgbClr val="DD8047">
                    <a:lumMod val="75000"/>
                  </a:srgbClr>
                </a:solidFill>
                <a:effectLst>
                  <a:outerShdw blurRad="76200" dist="50800" dir="5400000" algn="tl" rotWithShape="0">
                    <a:srgbClr val="000000">
                      <a:alpha val="65000"/>
                    </a:srgbClr>
                  </a:outerShdw>
                </a:effectLst>
                <a:latin typeface="Kristen ITC" pitchFamily="66" charset="0"/>
              </a:rPr>
              <a:t>bone</a:t>
            </a:r>
            <a:r>
              <a:rPr lang="en-US" sz="3600" i="1" spc="300" dirty="0">
                <a:ln w="11430"/>
                <a:solidFill>
                  <a:srgbClr val="DD8047">
                    <a:lumMod val="75000"/>
                  </a:srgbClr>
                </a:solidFill>
                <a:effectLst>
                  <a:outerShdw blurRad="76200" dist="50800" dir="5400000" algn="tl" rotWithShape="0">
                    <a:srgbClr val="000000">
                      <a:alpha val="65000"/>
                    </a:srgbClr>
                  </a:outerShdw>
                </a:effectLst>
                <a:latin typeface="Kristen ITC" pitchFamily="66" charset="0"/>
              </a:rPr>
              <a:t> notification</a:t>
            </a:r>
            <a:r>
              <a:rPr lang="en-US" sz="3600" i="1" spc="300" dirty="0">
                <a:ln w="11430"/>
                <a:solidFill>
                  <a:srgbClr val="FF3399"/>
                </a:solidFill>
                <a:effectLst>
                  <a:outerShdw blurRad="76200" dist="50800" dir="5400000" algn="tl" rotWithShape="0">
                    <a:srgbClr val="000000">
                      <a:alpha val="65000"/>
                    </a:srgbClr>
                  </a:outerShdw>
                </a:effectLst>
                <a:latin typeface="Kristen ITC" pitchFamily="66" charset="0"/>
              </a:rPr>
              <a:t> </a:t>
            </a:r>
            <a:r>
              <a:rPr lang="en-US" sz="3600" i="1" spc="300" dirty="0" smtClean="0">
                <a:ln w="12700">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t>system for the Body of Yahusha; identifies the </a:t>
            </a:r>
            <a:r>
              <a:rPr lang="en-US" sz="3600" i="1" spc="300" dirty="0" smtClean="0">
                <a:ln w="12700">
                  <a:solidFill>
                    <a:srgbClr val="FF3399"/>
                  </a:solidFill>
                </a:ln>
                <a:solidFill>
                  <a:srgbClr val="00CCFF"/>
                </a:solidFill>
                <a:effectLst>
                  <a:glow rad="127000">
                    <a:srgbClr val="00CCFF"/>
                  </a:glow>
                  <a:outerShdw blurRad="76200" dist="50800" dir="5400000" algn="tl" rotWithShape="0">
                    <a:srgbClr val="000000">
                      <a:alpha val="65000"/>
                    </a:srgbClr>
                  </a:outerShdw>
                </a:effectLst>
                <a:latin typeface="Kristen ITC" pitchFamily="66" charset="0"/>
              </a:rPr>
              <a:t>ESSENCE</a:t>
            </a:r>
            <a:r>
              <a:rPr lang="en-US" sz="3600" i="1" spc="300" dirty="0" smtClean="0">
                <a:ln w="12700">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t> of our </a:t>
            </a:r>
            <a:r>
              <a:rPr lang="en-US" sz="3600" i="1" spc="300" dirty="0" smtClean="0">
                <a:ln w="12700">
                  <a:solidFill>
                    <a:srgbClr val="D608A0"/>
                  </a:solidFill>
                </a:ln>
                <a:solidFill>
                  <a:srgbClr val="00CCFF"/>
                </a:solidFill>
                <a:effectLst>
                  <a:outerShdw blurRad="76200" dist="50800" dir="5400000" algn="tl" rotWithShape="0">
                    <a:srgbClr val="000000">
                      <a:alpha val="65000"/>
                    </a:srgbClr>
                  </a:outerShdw>
                </a:effectLst>
                <a:latin typeface="Kristen ITC" pitchFamily="66" charset="0"/>
              </a:rPr>
              <a:t>Salvation</a:t>
            </a:r>
            <a:r>
              <a:rPr lang="en-US" sz="3600" i="1" spc="300" dirty="0" smtClean="0">
                <a:ln w="12700">
                  <a:solidFill>
                    <a:sysClr val="windowText" lastClr="000000"/>
                  </a:solidFill>
                </a:ln>
                <a:solidFill>
                  <a:srgbClr val="00CCFF"/>
                </a:solidFill>
                <a:effectLst>
                  <a:outerShdw blurRad="76200" dist="50800" dir="5400000" algn="tl" rotWithShape="0">
                    <a:srgbClr val="000000">
                      <a:alpha val="65000"/>
                    </a:srgbClr>
                  </a:outerShdw>
                </a:effectLst>
                <a:latin typeface="Kristen ITC" pitchFamily="66" charset="0"/>
              </a:rPr>
              <a:t> through </a:t>
            </a:r>
            <a:r>
              <a:rPr lang="en-US" sz="3600" i="1" spc="300" dirty="0" smtClean="0">
                <a:ln w="12700">
                  <a:solidFill>
                    <a:sysClr val="windowText" lastClr="000000"/>
                  </a:solidFill>
                </a:ln>
                <a:solidFill>
                  <a:srgbClr val="00CCFF"/>
                </a:solidFill>
                <a:effectLst>
                  <a:glow rad="127000">
                    <a:srgbClr val="FFFF00"/>
                  </a:glow>
                  <a:outerShdw blurRad="76200" dist="50800" dir="5400000" algn="tl" rotWithShape="0">
                    <a:srgbClr val="000000">
                      <a:alpha val="65000"/>
                    </a:srgbClr>
                  </a:outerShdw>
                </a:effectLst>
                <a:latin typeface="Kristen ITC" pitchFamily="66" charset="0"/>
              </a:rPr>
              <a:t>Yahusha’s  Sacrificial ACCEPTANCE </a:t>
            </a:r>
            <a:r>
              <a:rPr lang="en-US" sz="3600" i="1" spc="300" dirty="0" smtClean="0">
                <a:ln w="12700">
                  <a:solidFill>
                    <a:sysClr val="windowText" lastClr="000000"/>
                  </a:solidFill>
                </a:ln>
                <a:effectLst>
                  <a:outerShdw blurRad="76200" dist="50800" dir="5400000" algn="tl" rotWithShape="0">
                    <a:srgbClr val="000000">
                      <a:alpha val="65000"/>
                    </a:srgbClr>
                  </a:outerShdw>
                </a:effectLst>
                <a:latin typeface="Calibri" pitchFamily="34" charset="0"/>
                <a:cs typeface="Calibri" pitchFamily="34" charset="0"/>
              </a:rPr>
              <a:t>on- </a:t>
            </a:r>
            <a:br>
              <a:rPr lang="en-US" sz="3600" i="1" spc="300" dirty="0" smtClean="0">
                <a:ln w="12700">
                  <a:solidFill>
                    <a:sysClr val="windowText" lastClr="000000"/>
                  </a:solidFill>
                </a:ln>
                <a:effectLst>
                  <a:outerShdw blurRad="76200" dist="50800" dir="5400000" algn="tl" rotWithShape="0">
                    <a:srgbClr val="000000">
                      <a:alpha val="65000"/>
                    </a:srgbClr>
                  </a:outerShdw>
                </a:effectLst>
                <a:latin typeface="Calibri" pitchFamily="34" charset="0"/>
                <a:cs typeface="Calibri" pitchFamily="34" charset="0"/>
              </a:rPr>
            </a:br>
            <a:r>
              <a:rPr lang="en-US" sz="3600" i="1" spc="300" dirty="0" smtClean="0">
                <a:ln w="12700">
                  <a:solidFill>
                    <a:sysClr val="windowText" lastClr="000000"/>
                  </a:solidFill>
                </a:ln>
                <a:effectLst>
                  <a:outerShdw blurRad="76200" dist="50800" dir="5400000" algn="tl" rotWithShape="0">
                    <a:srgbClr val="000000">
                      <a:alpha val="65000"/>
                    </a:srgbClr>
                  </a:outerShdw>
                </a:effectLst>
                <a:latin typeface="Calibri" pitchFamily="34" charset="0"/>
                <a:cs typeface="Calibri" pitchFamily="34" charset="0"/>
              </a:rPr>
              <a:t>	 the 1</a:t>
            </a:r>
            <a:r>
              <a:rPr lang="en-US" sz="3600" i="1" spc="300" baseline="30000" dirty="0" smtClean="0">
                <a:ln w="12700">
                  <a:solidFill>
                    <a:sysClr val="windowText" lastClr="000000"/>
                  </a:solidFill>
                </a:ln>
                <a:effectLst>
                  <a:outerShdw blurRad="76200" dist="50800" dir="5400000" algn="tl" rotWithShape="0">
                    <a:srgbClr val="000000">
                      <a:alpha val="65000"/>
                    </a:srgbClr>
                  </a:outerShdw>
                </a:effectLst>
                <a:latin typeface="Calibri" pitchFamily="34" charset="0"/>
                <a:cs typeface="Calibri" pitchFamily="34" charset="0"/>
              </a:rPr>
              <a:t>st</a:t>
            </a:r>
            <a:r>
              <a:rPr lang="en-US" sz="3600" i="1" spc="300" dirty="0" smtClean="0">
                <a:ln w="12700">
                  <a:solidFill>
                    <a:sysClr val="windowText" lastClr="000000"/>
                  </a:solidFill>
                </a:ln>
                <a:effectLst>
                  <a:outerShdw blurRad="76200" dist="50800" dir="5400000" algn="tl" rotWithShape="0">
                    <a:srgbClr val="000000">
                      <a:alpha val="65000"/>
                    </a:srgbClr>
                  </a:outerShdw>
                </a:effectLst>
                <a:latin typeface="Calibri" pitchFamily="34" charset="0"/>
                <a:cs typeface="Calibri" pitchFamily="34" charset="0"/>
              </a:rPr>
              <a:t> cycle after the </a:t>
            </a:r>
            <a:br>
              <a:rPr lang="en-US" sz="3600" i="1" spc="300" dirty="0" smtClean="0">
                <a:ln w="12700">
                  <a:solidFill>
                    <a:sysClr val="windowText" lastClr="000000"/>
                  </a:solidFill>
                </a:ln>
                <a:effectLst>
                  <a:outerShdw blurRad="76200" dist="50800" dir="5400000" algn="tl" rotWithShape="0">
                    <a:srgbClr val="000000">
                      <a:alpha val="65000"/>
                    </a:srgbClr>
                  </a:outerShdw>
                </a:effectLst>
                <a:latin typeface="Calibri" pitchFamily="34" charset="0"/>
                <a:cs typeface="Calibri" pitchFamily="34" charset="0"/>
              </a:rPr>
            </a:br>
            <a:r>
              <a:rPr lang="en-US" sz="3600" i="1" spc="300" dirty="0" smtClean="0">
                <a:ln w="12700">
                  <a:solidFill>
                    <a:sysClr val="windowText" lastClr="000000"/>
                  </a:solidFill>
                </a:ln>
                <a:effectLst>
                  <a:outerShdw blurRad="76200" dist="50800" dir="5400000" algn="tl" rotWithShape="0">
                    <a:srgbClr val="000000">
                      <a:alpha val="65000"/>
                    </a:srgbClr>
                  </a:outerShdw>
                </a:effectLst>
                <a:latin typeface="Calibri" pitchFamily="34" charset="0"/>
                <a:cs typeface="Calibri" pitchFamily="34" charset="0"/>
              </a:rPr>
              <a:t>		</a:t>
            </a:r>
            <a:r>
              <a:rPr lang="en-US" sz="3600" b="1" i="1" spc="300" dirty="0" smtClean="0">
                <a:ln w="12700">
                  <a:solidFill>
                    <a:srgbClr val="0000FF"/>
                  </a:solidFill>
                </a:ln>
                <a:solidFill>
                  <a:srgbClr val="0000FF"/>
                </a:solidFill>
                <a:effectLst>
                  <a:glow rad="127000">
                    <a:schemeClr val="accent2">
                      <a:lumMod val="60000"/>
                      <a:lumOff val="40000"/>
                    </a:schemeClr>
                  </a:glow>
                  <a:outerShdw blurRad="76200" dist="50800" dir="5400000" algn="tl" rotWithShape="0">
                    <a:srgbClr val="000000">
                      <a:alpha val="65000"/>
                    </a:srgbClr>
                  </a:outerShdw>
                </a:effectLst>
                <a:latin typeface="Calibri" pitchFamily="34" charset="0"/>
                <a:cs typeface="Calibri" pitchFamily="34" charset="0"/>
              </a:rPr>
              <a:t>7</a:t>
            </a:r>
            <a:r>
              <a:rPr lang="en-US" sz="3600" b="1" i="1" spc="300" baseline="30000" dirty="0" smtClean="0">
                <a:ln w="12700">
                  <a:solidFill>
                    <a:srgbClr val="0000FF"/>
                  </a:solidFill>
                </a:ln>
                <a:solidFill>
                  <a:srgbClr val="0000FF"/>
                </a:solidFill>
                <a:effectLst>
                  <a:glow rad="127000">
                    <a:schemeClr val="accent2">
                      <a:lumMod val="60000"/>
                      <a:lumOff val="40000"/>
                    </a:schemeClr>
                  </a:glow>
                  <a:outerShdw blurRad="76200" dist="50800" dir="5400000" algn="tl" rotWithShape="0">
                    <a:srgbClr val="000000">
                      <a:alpha val="65000"/>
                    </a:srgbClr>
                  </a:outerShdw>
                </a:effectLst>
                <a:latin typeface="Calibri" pitchFamily="34" charset="0"/>
                <a:cs typeface="Calibri" pitchFamily="34" charset="0"/>
              </a:rPr>
              <a:t>th</a:t>
            </a:r>
            <a:r>
              <a:rPr lang="en-US" sz="3600" b="1" i="1" spc="300" dirty="0" smtClean="0">
                <a:ln w="12700">
                  <a:solidFill>
                    <a:srgbClr val="0000FF"/>
                  </a:solidFill>
                </a:ln>
                <a:solidFill>
                  <a:srgbClr val="0000FF"/>
                </a:solidFill>
                <a:effectLst>
                  <a:glow rad="127000">
                    <a:schemeClr val="accent2">
                      <a:lumMod val="60000"/>
                      <a:lumOff val="40000"/>
                    </a:schemeClr>
                  </a:glow>
                  <a:outerShdw blurRad="76200" dist="50800" dir="5400000" algn="tl" rotWithShape="0">
                    <a:srgbClr val="000000">
                      <a:alpha val="65000"/>
                    </a:srgbClr>
                  </a:outerShdw>
                </a:effectLst>
                <a:latin typeface="Calibri" pitchFamily="34" charset="0"/>
                <a:cs typeface="Calibri" pitchFamily="34" charset="0"/>
              </a:rPr>
              <a:t> day Sabbath!  </a:t>
            </a:r>
            <a:endParaRPr lang="en-US" sz="3600" b="1" i="1" spc="300" dirty="0">
              <a:ln w="12700">
                <a:solidFill>
                  <a:srgbClr val="0000FF"/>
                </a:solidFill>
              </a:ln>
              <a:solidFill>
                <a:srgbClr val="0000FF"/>
              </a:solidFill>
              <a:effectLst>
                <a:glow rad="127000">
                  <a:schemeClr val="accent2">
                    <a:lumMod val="60000"/>
                    <a:lumOff val="40000"/>
                  </a:schemeClr>
                </a:glow>
                <a:outerShdw blurRad="76200" dist="50800" dir="5400000" algn="tl" rotWithShape="0">
                  <a:srgbClr val="000000">
                    <a:alpha val="65000"/>
                  </a:srgbClr>
                </a:outerShdw>
              </a:effectLst>
              <a:latin typeface="Calibri" pitchFamily="34" charset="0"/>
              <a:cs typeface="Calibri" pitchFamily="34" charset="0"/>
            </a:endParaRPr>
          </a:p>
        </p:txBody>
      </p:sp>
      <p:sp>
        <p:nvSpPr>
          <p:cNvPr id="13" name="Oval 12"/>
          <p:cNvSpPr/>
          <p:nvPr/>
        </p:nvSpPr>
        <p:spPr>
          <a:xfrm>
            <a:off x="7848600" y="1638300"/>
            <a:ext cx="533400" cy="2171700"/>
          </a:xfrm>
          <a:prstGeom prst="ellipse">
            <a:avLst/>
          </a:prstGeom>
          <a:noFill/>
          <a:ln w="57150">
            <a:solidFill>
              <a:schemeClr val="tx1"/>
            </a:solidFill>
          </a:ln>
          <a:effectLst>
            <a:glow rad="127000">
              <a:srgbClr val="00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CA"/>
          </a:p>
        </p:txBody>
      </p:sp>
      <p:sp>
        <p:nvSpPr>
          <p:cNvPr id="15" name="Oval 14"/>
          <p:cNvSpPr/>
          <p:nvPr/>
        </p:nvSpPr>
        <p:spPr>
          <a:xfrm>
            <a:off x="7285168" y="1636507"/>
            <a:ext cx="1706432" cy="5069094"/>
          </a:xfrm>
          <a:prstGeom prst="ellipse">
            <a:avLst/>
          </a:prstGeom>
          <a:noFill/>
          <a:ln w="38100">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CA"/>
          </a:p>
        </p:txBody>
      </p:sp>
      <p:sp>
        <p:nvSpPr>
          <p:cNvPr id="16" name="Oval 15"/>
          <p:cNvSpPr/>
          <p:nvPr/>
        </p:nvSpPr>
        <p:spPr>
          <a:xfrm>
            <a:off x="7818120" y="1011716"/>
            <a:ext cx="792480" cy="813099"/>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8" descr="C:\Users\Valued Customer\Downloads\hebrewgraphics\paleo_resh.gif"/>
          <p:cNvPicPr/>
          <p:nvPr/>
        </p:nvPicPr>
        <p:blipFill>
          <a:blip r:embed="rId3">
            <a:duotone>
              <a:srgbClr val="8064A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818120" y="186055"/>
            <a:ext cx="579887" cy="728345"/>
          </a:xfrm>
          <a:prstGeom prst="rect">
            <a:avLst/>
          </a:prstGeom>
          <a:noFill/>
          <a:ln>
            <a:noFill/>
          </a:ln>
          <a:scene3d>
            <a:camera prst="orthographicFront"/>
            <a:lightRig rig="threePt" dir="t"/>
          </a:scene3d>
          <a:sp3d>
            <a:bevelT/>
          </a:sp3d>
        </p:spPr>
      </p:pic>
    </p:spTree>
    <p:extLst>
      <p:ext uri="{BB962C8B-B14F-4D97-AF65-F5344CB8AC3E}">
        <p14:creationId xmlns:p14="http://schemas.microsoft.com/office/powerpoint/2010/main" val="9168184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50" fill="hold"/>
                                        <p:tgtEl>
                                          <p:spTgt spid="15"/>
                                        </p:tgtEl>
                                        <p:attrNameLst>
                                          <p:attrName>ppt_x</p:attrName>
                                        </p:attrNameLst>
                                      </p:cBhvr>
                                      <p:tavLst>
                                        <p:tav tm="0">
                                          <p:val>
                                            <p:strVal val="0-#ppt_w/2"/>
                                          </p:val>
                                        </p:tav>
                                        <p:tav tm="100000">
                                          <p:val>
                                            <p:strVal val="#ppt_x"/>
                                          </p:val>
                                        </p:tav>
                                      </p:tavLst>
                                    </p:anim>
                                    <p:anim calcmode="lin" valueType="num">
                                      <p:cBhvr additive="base">
                                        <p:cTn id="8" dur="12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58</a:t>
            </a:fld>
            <a:endParaRPr lang="en-US"/>
          </a:p>
        </p:txBody>
      </p:sp>
      <p:sp>
        <p:nvSpPr>
          <p:cNvPr id="3" name="Title 1"/>
          <p:cNvSpPr txBox="1">
            <a:spLocks/>
          </p:cNvSpPr>
          <p:nvPr/>
        </p:nvSpPr>
        <p:spPr>
          <a:xfrm>
            <a:off x="304800" y="152400"/>
            <a:ext cx="7010400" cy="1371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i="1" spc="300" dirty="0" smtClean="0">
                <a:ln w="11430"/>
                <a:solidFill>
                  <a:srgbClr val="7030A0"/>
                </a:solidFill>
                <a:effectLst>
                  <a:outerShdw blurRad="76200" dist="50800" dir="5400000" algn="tl" rotWithShape="0">
                    <a:srgbClr val="000000">
                      <a:alpha val="65000"/>
                    </a:srgbClr>
                  </a:outerShdw>
                </a:effectLst>
                <a:latin typeface="Kristen ITC" pitchFamily="66" charset="0"/>
              </a:rPr>
              <a:t>The Ultimate </a:t>
            </a:r>
            <a:r>
              <a:rPr lang="en-US" sz="4400" i="1" spc="300" dirty="0" smtClean="0">
                <a:ln w="11430"/>
                <a:solidFill>
                  <a:srgbClr val="FF0000"/>
                </a:solidFill>
                <a:effectLst>
                  <a:outerShdw blurRad="76200" dist="50800" dir="5400000" algn="tl" rotWithShape="0">
                    <a:srgbClr val="000000">
                      <a:alpha val="65000"/>
                    </a:srgbClr>
                  </a:outerShdw>
                </a:effectLst>
                <a:latin typeface="Kristen ITC" pitchFamily="66" charset="0"/>
              </a:rPr>
              <a:t>Bone</a:t>
            </a:r>
            <a:r>
              <a:rPr lang="en-US" sz="4400" i="1" spc="300" dirty="0" smtClean="0">
                <a:ln w="11430"/>
                <a:solidFill>
                  <a:srgbClr val="7030A0"/>
                </a:solidFill>
                <a:effectLst>
                  <a:outerShdw blurRad="76200" dist="50800" dir="5400000" algn="tl" rotWithShape="0">
                    <a:srgbClr val="000000">
                      <a:alpha val="65000"/>
                    </a:srgbClr>
                  </a:outerShdw>
                </a:effectLst>
                <a:latin typeface="Kristen ITC" pitchFamily="66" charset="0"/>
              </a:rPr>
              <a:t> </a:t>
            </a:r>
            <a:br>
              <a:rPr lang="en-US" sz="4400" i="1" spc="300" dirty="0" smtClean="0">
                <a:ln w="11430"/>
                <a:solidFill>
                  <a:srgbClr val="7030A0"/>
                </a:solidFill>
                <a:effectLst>
                  <a:outerShdw blurRad="76200" dist="50800" dir="5400000" algn="tl" rotWithShape="0">
                    <a:srgbClr val="000000">
                      <a:alpha val="65000"/>
                    </a:srgbClr>
                  </a:outerShdw>
                </a:effectLst>
                <a:latin typeface="Kristen ITC" pitchFamily="66" charset="0"/>
              </a:rPr>
            </a:br>
            <a:r>
              <a:rPr lang="en-US" sz="4400" i="1" spc="300" dirty="0" smtClean="0">
                <a:ln w="11430"/>
                <a:solidFill>
                  <a:srgbClr val="7030A0"/>
                </a:solidFill>
                <a:effectLst>
                  <a:outerShdw blurRad="76200" dist="50800" dir="5400000" algn="tl" rotWithShape="0">
                    <a:srgbClr val="000000">
                      <a:alpha val="65000"/>
                    </a:srgbClr>
                  </a:outerShdw>
                </a:effectLst>
                <a:latin typeface="Kristen ITC" pitchFamily="66" charset="0"/>
              </a:rPr>
              <a:t>Distribution System</a:t>
            </a:r>
            <a:endParaRPr lang="en-US" sz="1800" i="1" spc="300" dirty="0">
              <a:ln w="11430"/>
              <a:solidFill>
                <a:srgbClr val="7030A0"/>
              </a:solidFill>
              <a:effectLst>
                <a:outerShdw blurRad="76200" dist="50800" dir="5400000" algn="tl" rotWithShape="0">
                  <a:srgbClr val="000000">
                    <a:alpha val="65000"/>
                  </a:srgbClr>
                </a:outerShdw>
              </a:effectLst>
              <a:latin typeface="Kristen ITC" pitchFamily="66" charset="0"/>
            </a:endParaRPr>
          </a:p>
        </p:txBody>
      </p:sp>
      <p:pic>
        <p:nvPicPr>
          <p:cNvPr id="10" name="Picture 4" descr="C:\Users\Rae\Desktop\SKELETON 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11000" y="1058794"/>
            <a:ext cx="1761864" cy="4145666"/>
          </a:xfrm>
          <a:prstGeom prst="rect">
            <a:avLst/>
          </a:prstGeom>
          <a:noFill/>
          <a:effectLst>
            <a:softEdge rad="1524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228600" y="1676400"/>
            <a:ext cx="7010400" cy="2362200"/>
          </a:xfrm>
          <a:prstGeom prst="rect">
            <a:avLst/>
          </a:prstGeom>
          <a:solidFill>
            <a:srgbClr val="EDE2F6"/>
          </a:solidFill>
          <a:ln w="254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r>
              <a:rPr lang="en-US" sz="28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“EHTZM”</a:t>
            </a:r>
            <a:r>
              <a:rPr lang="en-US" sz="2000" b="1" i="1" dirty="0" smtClean="0">
                <a:ln w="1905"/>
                <a:solidFill>
                  <a:srgbClr val="FF3399"/>
                </a:solidFill>
                <a:effectLst>
                  <a:innerShdw blurRad="69850" dist="43180" dir="5400000">
                    <a:srgbClr val="000000">
                      <a:alpha val="65000"/>
                    </a:srgbClr>
                  </a:innerShdw>
                </a:effectLst>
                <a:latin typeface="Comic Sans MS" pitchFamily="66" charset="0"/>
                <a:ea typeface="Calibri"/>
                <a:cs typeface="Times New Roman"/>
              </a:rPr>
              <a:t> directs us to </a:t>
            </a:r>
            <a:r>
              <a:rPr lang="en-US" sz="2000" b="1" dirty="0" smtClean="0">
                <a:ln>
                  <a:noFill/>
                </a:ln>
                <a:solidFill>
                  <a:srgbClr val="31849B"/>
                </a:solidFill>
                <a:effectLst>
                  <a:outerShdw blurRad="69850" dist="43180" dir="5400000" sx="0" sy="0">
                    <a:srgbClr val="000000">
                      <a:alpha val="65000"/>
                    </a:srgbClr>
                  </a:outerShdw>
                </a:effectLst>
                <a:latin typeface="Calibri"/>
                <a:ea typeface="Calibri"/>
                <a:cs typeface="Times New Roman"/>
              </a:rPr>
              <a:t>… </a:t>
            </a:r>
            <a:r>
              <a:rPr lang="en-US" sz="2400" b="1" cap="all" dirty="0" err="1" smtClean="0">
                <a:ln w="4496" cap="flat" cmpd="sng" algn="ctr">
                  <a:solidFill>
                    <a:srgbClr val="5C437A"/>
                  </a:solidFill>
                  <a:prstDash val="solid"/>
                  <a:round/>
                </a:ln>
                <a:solidFill>
                  <a:srgbClr val="00B050"/>
                </a:solidFill>
                <a:effectLst>
                  <a:reflection blurRad="12700" stA="28000" endPos="45000" dist="1003" dir="5400000" sy="-100000" algn="bl"/>
                </a:effectLst>
                <a:latin typeface="Arial Rounded MT Bold"/>
                <a:ea typeface="Calibri"/>
                <a:cs typeface="Times New Roman"/>
              </a:rPr>
              <a:t>Firstfruits</a:t>
            </a:r>
            <a:r>
              <a:rPr lang="en-US" sz="2400" b="1" cap="all"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 </a:t>
            </a:r>
            <a:r>
              <a:rPr lang="en-US" sz="2400" b="1" dirty="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a</a:t>
            </a:r>
            <a:r>
              <a:rPr lang="en-US" sz="24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s </a:t>
            </a:r>
            <a:r>
              <a:rPr lang="en-US" sz="2400" b="1" dirty="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the </a:t>
            </a:r>
            <a:r>
              <a:rPr lang="en-US" sz="2400" b="1" cap="all" dirty="0" smtClean="0">
                <a:ln w="4496" cap="flat" cmpd="sng" algn="ctr">
                  <a:solidFill>
                    <a:srgbClr val="5C437A"/>
                  </a:solidFill>
                  <a:prstDash val="solid"/>
                  <a:round/>
                </a:ln>
                <a:solidFill>
                  <a:srgbClr val="FF0000"/>
                </a:solidFill>
                <a:effectLst>
                  <a:reflection blurRad="12700" stA="28000" endPos="45000" dist="1003" dir="5400000" sy="-100000" algn="bl"/>
                </a:effectLst>
                <a:latin typeface="Arial Rounded MT Bold"/>
                <a:ea typeface="Calibri"/>
                <a:cs typeface="Times New Roman"/>
              </a:rPr>
              <a:t>backbone</a:t>
            </a:r>
            <a:r>
              <a:rPr lang="en-US" sz="2400" cap="all" dirty="0" smtClean="0">
                <a:ln w="4496" cap="flat" cmpd="sng" algn="ctr">
                  <a:solidFill>
                    <a:srgbClr val="5C437A"/>
                  </a:solidFill>
                  <a:prstDash val="solid"/>
                  <a:round/>
                </a:ln>
                <a:solidFill>
                  <a:srgbClr val="FF0000"/>
                </a:solidFill>
                <a:effectLst>
                  <a:reflection blurRad="12700" stA="28000" endPos="45000" dist="1003" dir="5400000" sy="-100000" algn="bl"/>
                </a:effectLst>
                <a:latin typeface="Arial Rounded MT Bold"/>
                <a:ea typeface="Calibri"/>
                <a:cs typeface="Times New Roman"/>
              </a:rPr>
              <a:t>,</a:t>
            </a:r>
            <a:r>
              <a:rPr lang="en-US" sz="2400" b="1" cap="all"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  - the base foundation – </a:t>
            </a:r>
            <a:br>
              <a:rPr lang="en-US" sz="2400" b="1" cap="all"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br>
            <a:r>
              <a:rPr lang="en-US" sz="2400" b="1" dirty="0" smtClean="0">
                <a:ln w="4496" cap="flat" cmpd="sng" algn="ctr">
                  <a:solidFill>
                    <a:srgbClr val="5C437A"/>
                  </a:solidFill>
                  <a:prstDash val="solid"/>
                  <a:round/>
                </a:ln>
                <a:solidFill>
                  <a:schemeClr val="accent2">
                    <a:lumMod val="75000"/>
                  </a:schemeClr>
                </a:solidFill>
                <a:effectLst>
                  <a:reflection blurRad="12700" stA="28000" endPos="45000" dist="1003" dir="5400000" sy="-100000" algn="bl"/>
                </a:effectLst>
                <a:latin typeface="Arial Rounded MT Bold"/>
                <a:ea typeface="Calibri"/>
                <a:cs typeface="Times New Roman"/>
              </a:rPr>
              <a:t>(Spinal Cord if you will)</a:t>
            </a:r>
            <a:r>
              <a:rPr lang="en-US" sz="24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 </a:t>
            </a:r>
            <a:br>
              <a:rPr lang="en-US" sz="24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br>
            <a:r>
              <a:rPr lang="en-US" sz="24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of Yahusha’s Plan to bring Salvation to </a:t>
            </a:r>
            <a:br>
              <a:rPr lang="en-US" sz="24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br>
            <a:r>
              <a:rPr lang="en-US" sz="24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His Body of people.</a:t>
            </a:r>
            <a:endParaRPr lang="en-US" dirty="0">
              <a:solidFill>
                <a:srgbClr val="000000"/>
              </a:solidFill>
              <a:effectLst/>
              <a:latin typeface="Calibri"/>
              <a:ea typeface="Calibri"/>
              <a:cs typeface="Times New Roman"/>
            </a:endParaRPr>
          </a:p>
          <a:p>
            <a:pPr marL="0" marR="0" algn="ctr">
              <a:lnSpc>
                <a:spcPct val="115000"/>
              </a:lnSpc>
              <a:spcBef>
                <a:spcPts val="0"/>
              </a:spcBef>
              <a:spcAft>
                <a:spcPts val="1000"/>
              </a:spcAft>
            </a:pPr>
            <a:r>
              <a:rPr lang="en-US" sz="1200" dirty="0">
                <a:solidFill>
                  <a:srgbClr val="000000"/>
                </a:solidFill>
                <a:effectLst/>
                <a:latin typeface="Calibri"/>
                <a:ea typeface="Calibri"/>
                <a:cs typeface="Times New Roman"/>
              </a:rPr>
              <a:t> </a:t>
            </a:r>
          </a:p>
        </p:txBody>
      </p:sp>
      <p:pic>
        <p:nvPicPr>
          <p:cNvPr id="7" name="Picture 2" descr="C:\Users\Rae\Desktop\SKELE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2480" y="457200"/>
            <a:ext cx="2060774" cy="5791200"/>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 y="4191000"/>
            <a:ext cx="7772400"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US" sz="2500" b="1" dirty="0" smtClean="0">
                <a:solidFill>
                  <a:srgbClr val="0000FF"/>
                </a:solidFill>
                <a:latin typeface="Comic Sans MS" pitchFamily="66" charset="0"/>
              </a:rPr>
              <a:t>Yahusha</a:t>
            </a:r>
            <a:r>
              <a:rPr lang="en-US" sz="2500" dirty="0" smtClean="0">
                <a:solidFill>
                  <a:srgbClr val="0000FF"/>
                </a:solidFill>
                <a:latin typeface="Comic Sans MS" pitchFamily="66" charset="0"/>
              </a:rPr>
              <a:t>, </a:t>
            </a:r>
            <a:r>
              <a:rPr lang="en-US" sz="2500" dirty="0" smtClean="0">
                <a:solidFill>
                  <a:schemeClr val="accent2">
                    <a:lumMod val="50000"/>
                  </a:schemeClr>
                </a:solidFill>
                <a:latin typeface="Comic Sans MS" pitchFamily="66" charset="0"/>
              </a:rPr>
              <a:t>by dying, then </a:t>
            </a:r>
            <a:r>
              <a:rPr lang="en-US" sz="2500" dirty="0" smtClean="0">
                <a:solidFill>
                  <a:srgbClr val="00B050"/>
                </a:solidFill>
                <a:latin typeface="Comic Sans MS" pitchFamily="66" charset="0"/>
              </a:rPr>
              <a:t>observing the </a:t>
            </a:r>
            <a:br>
              <a:rPr lang="en-US" sz="2500" dirty="0" smtClean="0">
                <a:solidFill>
                  <a:srgbClr val="00B050"/>
                </a:solidFill>
                <a:latin typeface="Comic Sans MS" pitchFamily="66" charset="0"/>
              </a:rPr>
            </a:br>
            <a:r>
              <a:rPr lang="en-US" sz="2500" dirty="0" smtClean="0">
                <a:solidFill>
                  <a:srgbClr val="00B050"/>
                </a:solidFill>
                <a:latin typeface="Comic Sans MS" pitchFamily="66" charset="0"/>
              </a:rPr>
              <a:t>Wave Sheaf</a:t>
            </a:r>
            <a:r>
              <a:rPr lang="en-US" sz="2500" dirty="0" smtClean="0">
                <a:solidFill>
                  <a:schemeClr val="accent2">
                    <a:lumMod val="50000"/>
                  </a:schemeClr>
                </a:solidFill>
                <a:latin typeface="Comic Sans MS" pitchFamily="66" charset="0"/>
              </a:rPr>
              <a:t> </a:t>
            </a:r>
            <a:r>
              <a:rPr lang="en-US" sz="2000" dirty="0" smtClean="0">
                <a:solidFill>
                  <a:schemeClr val="accent2">
                    <a:lumMod val="50000"/>
                  </a:schemeClr>
                </a:solidFill>
                <a:latin typeface="Comic Sans MS" pitchFamily="66" charset="0"/>
              </a:rPr>
              <a:t>(being the First-Fruit of victory </a:t>
            </a:r>
            <a:br>
              <a:rPr lang="en-US" sz="2000" dirty="0" smtClean="0">
                <a:solidFill>
                  <a:schemeClr val="accent2">
                    <a:lumMod val="50000"/>
                  </a:schemeClr>
                </a:solidFill>
                <a:latin typeface="Comic Sans MS" pitchFamily="66" charset="0"/>
              </a:rPr>
            </a:br>
            <a:r>
              <a:rPr lang="en-US" sz="2000" dirty="0" smtClean="0">
                <a:solidFill>
                  <a:schemeClr val="accent2">
                    <a:lumMod val="50000"/>
                  </a:schemeClr>
                </a:solidFill>
                <a:latin typeface="Comic Sans MS" pitchFamily="66" charset="0"/>
              </a:rPr>
              <a:t>over death),</a:t>
            </a:r>
            <a:r>
              <a:rPr lang="en-US" sz="2500" dirty="0" smtClean="0">
                <a:solidFill>
                  <a:schemeClr val="accent2">
                    <a:lumMod val="50000"/>
                  </a:schemeClr>
                </a:solidFill>
                <a:latin typeface="Comic Sans MS" pitchFamily="66" charset="0"/>
              </a:rPr>
              <a:t> presented Himself to </a:t>
            </a:r>
            <a:r>
              <a:rPr lang="en-US" sz="2500" b="1" dirty="0" smtClean="0">
                <a:solidFill>
                  <a:srgbClr val="0000FF"/>
                </a:solidFill>
                <a:latin typeface="Comic Sans MS" pitchFamily="66" charset="0"/>
              </a:rPr>
              <a:t>Yahuah</a:t>
            </a:r>
            <a:r>
              <a:rPr lang="en-US" sz="2500" dirty="0" smtClean="0">
                <a:solidFill>
                  <a:srgbClr val="0000FF"/>
                </a:solidFill>
                <a:latin typeface="Comic Sans MS" pitchFamily="66" charset="0"/>
              </a:rPr>
              <a:t>.  </a:t>
            </a:r>
            <a:br>
              <a:rPr lang="en-US" sz="2500" dirty="0" smtClean="0">
                <a:solidFill>
                  <a:srgbClr val="0000FF"/>
                </a:solidFill>
                <a:latin typeface="Comic Sans MS" pitchFamily="66" charset="0"/>
              </a:rPr>
            </a:br>
            <a:r>
              <a:rPr lang="en-US" sz="2500" b="1" dirty="0" smtClean="0">
                <a:solidFill>
                  <a:srgbClr val="0000FF"/>
                </a:solidFill>
                <a:latin typeface="Comic Sans MS" pitchFamily="66" charset="0"/>
              </a:rPr>
              <a:t>Yahuah</a:t>
            </a:r>
            <a:r>
              <a:rPr lang="en-US" sz="2500" dirty="0" smtClean="0">
                <a:solidFill>
                  <a:schemeClr val="accent2">
                    <a:lumMod val="50000"/>
                  </a:schemeClr>
                </a:solidFill>
                <a:latin typeface="Comic Sans MS" pitchFamily="66" charset="0"/>
              </a:rPr>
              <a:t> accepted </a:t>
            </a:r>
            <a:r>
              <a:rPr lang="en-US" sz="2500" b="1" dirty="0" smtClean="0">
                <a:solidFill>
                  <a:srgbClr val="0000FF"/>
                </a:solidFill>
                <a:latin typeface="Comic Sans MS" pitchFamily="66" charset="0"/>
              </a:rPr>
              <a:t>Yahusha’s</a:t>
            </a:r>
            <a:r>
              <a:rPr lang="en-US" sz="2500" dirty="0" smtClean="0">
                <a:solidFill>
                  <a:schemeClr val="accent2">
                    <a:lumMod val="50000"/>
                  </a:schemeClr>
                </a:solidFill>
                <a:latin typeface="Comic Sans MS" pitchFamily="66" charset="0"/>
              </a:rPr>
              <a:t> monumental sacrifice. </a:t>
            </a:r>
          </a:p>
          <a:p>
            <a:pPr algn="ctr"/>
            <a:r>
              <a:rPr lang="en-US" sz="2500" dirty="0" smtClean="0">
                <a:solidFill>
                  <a:schemeClr val="accent2">
                    <a:lumMod val="50000"/>
                  </a:schemeClr>
                </a:solidFill>
                <a:latin typeface="Comic Sans MS" pitchFamily="66" charset="0"/>
              </a:rPr>
              <a:t>That </a:t>
            </a:r>
            <a:r>
              <a:rPr lang="en-US" sz="2500" b="1" dirty="0" smtClean="0">
                <a:solidFill>
                  <a:schemeClr val="accent2">
                    <a:lumMod val="50000"/>
                  </a:schemeClr>
                </a:solidFill>
                <a:effectLst>
                  <a:glow rad="127000">
                    <a:schemeClr val="accent2">
                      <a:lumMod val="60000"/>
                      <a:lumOff val="40000"/>
                    </a:schemeClr>
                  </a:glow>
                </a:effectLst>
                <a:latin typeface="Comic Sans MS" pitchFamily="66" charset="0"/>
              </a:rPr>
              <a:t>ACCEPTANCE</a:t>
            </a:r>
            <a:r>
              <a:rPr lang="en-US" sz="2500" dirty="0" smtClean="0">
                <a:solidFill>
                  <a:schemeClr val="accent2">
                    <a:lumMod val="50000"/>
                  </a:schemeClr>
                </a:solidFill>
                <a:latin typeface="Comic Sans MS" pitchFamily="66" charset="0"/>
              </a:rPr>
              <a:t> is – the </a:t>
            </a:r>
            <a:r>
              <a:rPr lang="en-US" sz="2500" b="1" dirty="0" smtClean="0">
                <a:solidFill>
                  <a:schemeClr val="accent2">
                    <a:lumMod val="50000"/>
                  </a:schemeClr>
                </a:solidFill>
                <a:effectLst>
                  <a:glow rad="127000">
                    <a:srgbClr val="00CCFF"/>
                  </a:glow>
                </a:effectLst>
                <a:latin typeface="Comic Sans MS" pitchFamily="66" charset="0"/>
              </a:rPr>
              <a:t>Substance and Essence </a:t>
            </a:r>
            <a:r>
              <a:rPr lang="en-US" sz="2500" dirty="0" smtClean="0">
                <a:solidFill>
                  <a:schemeClr val="accent2">
                    <a:lumMod val="50000"/>
                  </a:schemeClr>
                </a:solidFill>
                <a:latin typeface="Comic Sans MS" pitchFamily="66" charset="0"/>
              </a:rPr>
              <a:t>of the Plan of </a:t>
            </a:r>
            <a:r>
              <a:rPr lang="en-US" sz="2500" b="1" u="sng" dirty="0" smtClean="0">
                <a:solidFill>
                  <a:schemeClr val="accent2">
                    <a:lumMod val="50000"/>
                  </a:schemeClr>
                </a:solidFill>
                <a:latin typeface="Comic Sans MS" pitchFamily="66" charset="0"/>
              </a:rPr>
              <a:t>OUR</a:t>
            </a:r>
            <a:r>
              <a:rPr lang="en-US" sz="2500" dirty="0" smtClean="0">
                <a:solidFill>
                  <a:schemeClr val="accent2">
                    <a:lumMod val="50000"/>
                  </a:schemeClr>
                </a:solidFill>
                <a:latin typeface="Comic Sans MS" pitchFamily="66" charset="0"/>
              </a:rPr>
              <a:t> Salvation. </a:t>
            </a:r>
            <a:endParaRPr lang="en-CA" sz="2500" dirty="0">
              <a:solidFill>
                <a:schemeClr val="accent2">
                  <a:lumMod val="50000"/>
                </a:schemeClr>
              </a:solidFill>
              <a:latin typeface="Comic Sans MS" pitchFamily="66" charset="0"/>
            </a:endParaRPr>
          </a:p>
        </p:txBody>
      </p:sp>
    </p:spTree>
    <p:extLst>
      <p:ext uri="{BB962C8B-B14F-4D97-AF65-F5344CB8AC3E}">
        <p14:creationId xmlns:p14="http://schemas.microsoft.com/office/powerpoint/2010/main" val="1806967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par>
                                <p:cTn id="8" presetID="6" presetClass="entr" presetSubtype="16" fill="hold" grpId="0" nodeType="withEffect">
                                  <p:stCondLst>
                                    <p:cond delay="150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59</a:t>
            </a:fld>
            <a:endParaRPr lang="en-US"/>
          </a:p>
        </p:txBody>
      </p:sp>
      <p:sp>
        <p:nvSpPr>
          <p:cNvPr id="3" name="Title 1"/>
          <p:cNvSpPr txBox="1">
            <a:spLocks/>
          </p:cNvSpPr>
          <p:nvPr/>
        </p:nvSpPr>
        <p:spPr>
          <a:xfrm>
            <a:off x="-76200" y="76200"/>
            <a:ext cx="9296400" cy="762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600" dirty="0" smtClean="0">
                <a:ln w="11430"/>
                <a:solidFill>
                  <a:srgbClr val="7030A0"/>
                </a:solidFill>
                <a:effectLst>
                  <a:outerShdw blurRad="76200" dist="50800" dir="5400000" algn="tl" rotWithShape="0">
                    <a:srgbClr val="000000">
                      <a:alpha val="65000"/>
                    </a:srgbClr>
                  </a:outerShdw>
                </a:effectLst>
                <a:latin typeface="Old English Text MT" pitchFamily="66" charset="0"/>
              </a:rPr>
              <a:t>Firstfruits &amp; Melchizedek</a:t>
            </a:r>
            <a:endParaRPr lang="en-US" sz="1800" spc="600" dirty="0">
              <a:ln w="11430"/>
              <a:solidFill>
                <a:srgbClr val="7030A0"/>
              </a:solidFill>
              <a:effectLst>
                <a:outerShdw blurRad="76200" dist="50800" dir="5400000" algn="tl" rotWithShape="0">
                  <a:srgbClr val="000000">
                    <a:alpha val="65000"/>
                  </a:srgbClr>
                </a:outerShdw>
              </a:effectLst>
              <a:latin typeface="Old English Text MT" pitchFamily="66" charset="0"/>
            </a:endParaRPr>
          </a:p>
        </p:txBody>
      </p:sp>
      <p:pic>
        <p:nvPicPr>
          <p:cNvPr id="19458" name="Picture 2" descr="C:\Users\Rae\Desktop\malki pri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030843"/>
            <a:ext cx="3627438" cy="331255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pic>
        <p:nvPicPr>
          <p:cNvPr id="19459" name="Picture 3" descr="C:\Users\Rae\Desktop\melki bann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267200"/>
            <a:ext cx="3627438" cy="20193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1030843"/>
            <a:ext cx="4419600" cy="5078313"/>
          </a:xfrm>
          <a:prstGeom prst="rect">
            <a:avLst/>
          </a:prstGeom>
          <a:noFill/>
        </p:spPr>
        <p:txBody>
          <a:bodyPr wrap="square" rtlCol="0">
            <a:spAutoFit/>
            <a:scene3d>
              <a:camera prst="orthographicFront"/>
              <a:lightRig rig="threePt" dir="t"/>
            </a:scene3d>
            <a:sp3d extrusionH="57150">
              <a:bevelT w="38100" h="38100"/>
            </a:sp3d>
          </a:bodyPr>
          <a:lstStyle/>
          <a:p>
            <a:pPr marL="285750" indent="-285750">
              <a:buFont typeface="Arial" pitchFamily="34" charset="0"/>
              <a:buChar char="•"/>
            </a:pPr>
            <a:r>
              <a:rPr lang="en-US" b="1" dirty="0" smtClean="0">
                <a:solidFill>
                  <a:srgbClr val="7030A0"/>
                </a:solidFill>
              </a:rPr>
              <a:t>All feasts and festivals are “types” that have their complete fulfillment in our Messiah as the Highest Melchizedek Priest. </a:t>
            </a:r>
            <a:br>
              <a:rPr lang="en-US" b="1" dirty="0" smtClean="0">
                <a:solidFill>
                  <a:srgbClr val="7030A0"/>
                </a:solidFill>
              </a:rPr>
            </a:br>
            <a:endParaRPr lang="en-US" b="1" dirty="0" smtClean="0">
              <a:solidFill>
                <a:srgbClr val="7030A0"/>
              </a:solidFill>
            </a:endParaRPr>
          </a:p>
          <a:p>
            <a:pPr marL="285750" indent="-285750">
              <a:buFont typeface="Arial" pitchFamily="34" charset="0"/>
              <a:buChar char="•"/>
            </a:pPr>
            <a:r>
              <a:rPr lang="en-US" b="1" dirty="0" smtClean="0">
                <a:solidFill>
                  <a:srgbClr val="00B050"/>
                </a:solidFill>
              </a:rPr>
              <a:t>On </a:t>
            </a:r>
            <a:r>
              <a:rPr lang="en-US" b="1" dirty="0">
                <a:solidFill>
                  <a:srgbClr val="00B050"/>
                </a:solidFill>
              </a:rPr>
              <a:t>the Festival of Firstfruits, the first harvest was </a:t>
            </a:r>
            <a:r>
              <a:rPr lang="en-US" b="1" dirty="0" smtClean="0">
                <a:solidFill>
                  <a:srgbClr val="00B050"/>
                </a:solidFill>
              </a:rPr>
              <a:t>to fulfill </a:t>
            </a:r>
            <a:r>
              <a:rPr lang="en-US" b="1" dirty="0">
                <a:solidFill>
                  <a:srgbClr val="00B050"/>
                </a:solidFill>
              </a:rPr>
              <a:t>the “</a:t>
            </a:r>
            <a:r>
              <a:rPr lang="en-US" b="1" dirty="0" err="1" smtClean="0">
                <a:solidFill>
                  <a:srgbClr val="00B050"/>
                </a:solidFill>
              </a:rPr>
              <a:t>wavesheaf</a:t>
            </a:r>
            <a:r>
              <a:rPr lang="en-US" b="1" dirty="0" smtClean="0">
                <a:solidFill>
                  <a:srgbClr val="00B050"/>
                </a:solidFill>
              </a:rPr>
              <a:t>.”</a:t>
            </a:r>
            <a:br>
              <a:rPr lang="en-US" b="1" dirty="0" smtClean="0">
                <a:solidFill>
                  <a:srgbClr val="00B050"/>
                </a:solidFill>
              </a:rPr>
            </a:br>
            <a:endParaRPr lang="en-US" b="1" dirty="0" smtClean="0">
              <a:solidFill>
                <a:srgbClr val="00B050"/>
              </a:solidFill>
            </a:endParaRPr>
          </a:p>
          <a:p>
            <a:pPr marL="285750" indent="-285750">
              <a:buFont typeface="Arial" pitchFamily="34" charset="0"/>
              <a:buChar char="•"/>
            </a:pPr>
            <a:r>
              <a:rPr lang="en-US" b="1" dirty="0" smtClean="0">
                <a:solidFill>
                  <a:srgbClr val="7030A0"/>
                </a:solidFill>
              </a:rPr>
              <a:t>This event looked forward </a:t>
            </a:r>
            <a:r>
              <a:rPr lang="en-US" b="1" dirty="0">
                <a:solidFill>
                  <a:srgbClr val="7030A0"/>
                </a:solidFill>
              </a:rPr>
              <a:t>to the </a:t>
            </a:r>
            <a:r>
              <a:rPr lang="en-US" b="1" dirty="0" smtClean="0">
                <a:solidFill>
                  <a:srgbClr val="7030A0"/>
                </a:solidFill>
              </a:rPr>
              <a:t>time when </a:t>
            </a:r>
            <a:r>
              <a:rPr lang="en-US" b="1" dirty="0" smtClean="0">
                <a:solidFill>
                  <a:srgbClr val="0070C0"/>
                </a:solidFill>
              </a:rPr>
              <a:t>Yahusha</a:t>
            </a:r>
            <a:r>
              <a:rPr lang="en-US" b="1" dirty="0" smtClean="0">
                <a:solidFill>
                  <a:srgbClr val="7030A0"/>
                </a:solidFill>
              </a:rPr>
              <a:t> </a:t>
            </a:r>
            <a:r>
              <a:rPr lang="en-US" b="1" dirty="0">
                <a:solidFill>
                  <a:srgbClr val="7030A0"/>
                </a:solidFill>
              </a:rPr>
              <a:t>would ascend to receive the announcement of whether or not His blood Sacrifice fully paid the requirements of our death penalty.  </a:t>
            </a:r>
            <a:r>
              <a:rPr lang="en-US" b="1" dirty="0" smtClean="0">
                <a:solidFill>
                  <a:srgbClr val="7030A0"/>
                </a:solidFill>
              </a:rPr>
              <a:t/>
            </a:r>
            <a:br>
              <a:rPr lang="en-US" b="1" dirty="0" smtClean="0">
                <a:solidFill>
                  <a:srgbClr val="7030A0"/>
                </a:solidFill>
              </a:rPr>
            </a:br>
            <a:endParaRPr lang="en-US" b="1" dirty="0" smtClean="0">
              <a:solidFill>
                <a:srgbClr val="7030A0"/>
              </a:solidFill>
            </a:endParaRPr>
          </a:p>
          <a:p>
            <a:pPr marL="285750" indent="-285750">
              <a:buFont typeface="Arial" pitchFamily="34" charset="0"/>
              <a:buChar char="•"/>
            </a:pPr>
            <a:r>
              <a:rPr lang="en-US" b="1" dirty="0" smtClean="0">
                <a:solidFill>
                  <a:srgbClr val="00B050"/>
                </a:solidFill>
              </a:rPr>
              <a:t>The </a:t>
            </a:r>
            <a:r>
              <a:rPr lang="en-US" b="1" dirty="0">
                <a:solidFill>
                  <a:srgbClr val="00B050"/>
                </a:solidFill>
              </a:rPr>
              <a:t>actual cycle of the week </a:t>
            </a:r>
            <a:r>
              <a:rPr lang="en-US" b="1" dirty="0" smtClean="0">
                <a:solidFill>
                  <a:srgbClr val="00B050"/>
                </a:solidFill>
              </a:rPr>
              <a:t>where </a:t>
            </a:r>
            <a:br>
              <a:rPr lang="en-US" b="1" dirty="0" smtClean="0">
                <a:solidFill>
                  <a:srgbClr val="00B050"/>
                </a:solidFill>
              </a:rPr>
            </a:br>
            <a:r>
              <a:rPr lang="en-US" b="1" dirty="0" smtClean="0">
                <a:solidFill>
                  <a:srgbClr val="00B050"/>
                </a:solidFill>
              </a:rPr>
              <a:t>the </a:t>
            </a:r>
            <a:r>
              <a:rPr lang="en-US" b="1" dirty="0">
                <a:solidFill>
                  <a:srgbClr val="00B050"/>
                </a:solidFill>
              </a:rPr>
              <a:t>Firstfruits “type” </a:t>
            </a:r>
            <a:r>
              <a:rPr lang="en-US" b="1" dirty="0" smtClean="0">
                <a:solidFill>
                  <a:srgbClr val="00B050"/>
                </a:solidFill>
              </a:rPr>
              <a:t>actually fulfilled </a:t>
            </a:r>
            <a:r>
              <a:rPr lang="en-US" b="1" dirty="0">
                <a:solidFill>
                  <a:srgbClr val="00B050"/>
                </a:solidFill>
              </a:rPr>
              <a:t>the “antitype” was ONLY ON the </a:t>
            </a:r>
            <a:r>
              <a:rPr lang="en-US" b="1" dirty="0" smtClean="0">
                <a:solidFill>
                  <a:srgbClr val="00B050"/>
                </a:solidFill>
              </a:rPr>
              <a:t/>
            </a:r>
            <a:br>
              <a:rPr lang="en-US" b="1" dirty="0" smtClean="0">
                <a:solidFill>
                  <a:srgbClr val="00B050"/>
                </a:solidFill>
              </a:rPr>
            </a:br>
            <a:r>
              <a:rPr lang="en-US" b="1" dirty="0" smtClean="0">
                <a:solidFill>
                  <a:srgbClr val="00B050"/>
                </a:solidFill>
              </a:rPr>
              <a:t>1</a:t>
            </a:r>
            <a:r>
              <a:rPr lang="en-US" b="1" cap="small" baseline="30000" dirty="0" smtClean="0">
                <a:solidFill>
                  <a:srgbClr val="00B050"/>
                </a:solidFill>
              </a:rPr>
              <a:t>st</a:t>
            </a:r>
            <a:r>
              <a:rPr lang="en-US" b="1" cap="small" dirty="0" smtClean="0">
                <a:solidFill>
                  <a:srgbClr val="00B050"/>
                </a:solidFill>
              </a:rPr>
              <a:t> </a:t>
            </a:r>
            <a:r>
              <a:rPr lang="en-US" b="1" dirty="0">
                <a:solidFill>
                  <a:srgbClr val="00B050"/>
                </a:solidFill>
              </a:rPr>
              <a:t>cycle </a:t>
            </a:r>
            <a:r>
              <a:rPr lang="en-US" b="1" dirty="0" smtClean="0">
                <a:solidFill>
                  <a:srgbClr val="00B050"/>
                </a:solidFill>
              </a:rPr>
              <a:t>of </a:t>
            </a:r>
            <a:r>
              <a:rPr lang="en-US" b="1" dirty="0">
                <a:solidFill>
                  <a:srgbClr val="00B050"/>
                </a:solidFill>
              </a:rPr>
              <a:t>the week </a:t>
            </a:r>
            <a:r>
              <a:rPr lang="en-US" b="1" dirty="0" smtClean="0">
                <a:solidFill>
                  <a:srgbClr val="00B050"/>
                </a:solidFill>
              </a:rPr>
              <a:t>(</a:t>
            </a:r>
            <a:r>
              <a:rPr lang="en-US" b="1" dirty="0">
                <a:solidFill>
                  <a:srgbClr val="00B050"/>
                </a:solidFill>
              </a:rPr>
              <a:t>or </a:t>
            </a:r>
            <a:r>
              <a:rPr lang="en-US" b="1" dirty="0">
                <a:solidFill>
                  <a:srgbClr val="C00000"/>
                </a:solidFill>
              </a:rPr>
              <a:t>Sunday</a:t>
            </a:r>
            <a:r>
              <a:rPr lang="en-US" b="1" dirty="0">
                <a:solidFill>
                  <a:srgbClr val="00B050"/>
                </a:solidFill>
              </a:rPr>
              <a:t>). </a:t>
            </a:r>
            <a:endParaRPr lang="en-US" dirty="0">
              <a:solidFill>
                <a:srgbClr val="7030A0"/>
              </a:solidFill>
            </a:endParaRPr>
          </a:p>
        </p:txBody>
      </p:sp>
    </p:spTree>
    <p:extLst>
      <p:ext uri="{BB962C8B-B14F-4D97-AF65-F5344CB8AC3E}">
        <p14:creationId xmlns:p14="http://schemas.microsoft.com/office/powerpoint/2010/main" val="30682689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up)">
                                      <p:cBhvr>
                                        <p:cTn id="7" dur="2000"/>
                                        <p:tgtEl>
                                          <p:spTgt spid="5">
                                            <p:txEl>
                                              <p:pRg st="1" end="1"/>
                                            </p:txEl>
                                          </p:spTgt>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up)">
                                      <p:cBhvr>
                                        <p:cTn id="11" dur="2000"/>
                                        <p:tgtEl>
                                          <p:spTgt spid="5">
                                            <p:txEl>
                                              <p:pRg st="2" end="2"/>
                                            </p:txEl>
                                          </p:spTgt>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wipe(up)">
                                      <p:cBhvr>
                                        <p:cTn id="15"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ae\Desktop\Decisions gold arrows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9" y="891957"/>
            <a:ext cx="4114800"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8645" y="40640"/>
            <a:ext cx="9490286" cy="830997"/>
          </a:xfrm>
          <a:prstGeom prst="rect">
            <a:avLst/>
          </a:prstGeom>
          <a:solidFill>
            <a:schemeClr val="bg2">
              <a:lumMod val="25000"/>
            </a:schemeClr>
          </a:solidFill>
          <a:effectLst>
            <a:glow rad="101600">
              <a:schemeClr val="accent2">
                <a:satMod val="175000"/>
                <a:alpha val="40000"/>
              </a:schemeClr>
            </a:glow>
          </a:effectLst>
          <a:scene3d>
            <a:camera prst="orthographicFront"/>
            <a:lightRig rig="flat" dir="t">
              <a:rot lat="0" lon="0" rev="18900000"/>
            </a:lightRig>
          </a:scene3d>
          <a:sp3d>
            <a:bevelT w="114300" prst="artDeco"/>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Firstfruits Festival Options</a:t>
            </a:r>
            <a:endParaRPr lang="en-US" sz="4800" b="1" cap="none" spc="0" dirty="0">
              <a:ln/>
              <a:solidFill>
                <a:schemeClr val="accent3"/>
              </a:solidFill>
              <a:effectLst/>
            </a:endParaRPr>
          </a:p>
        </p:txBody>
      </p:sp>
      <p:sp>
        <p:nvSpPr>
          <p:cNvPr id="2" name="TextBox 1"/>
          <p:cNvSpPr txBox="1"/>
          <p:nvPr/>
        </p:nvSpPr>
        <p:spPr>
          <a:xfrm>
            <a:off x="304800" y="1143000"/>
            <a:ext cx="3810000" cy="3170099"/>
          </a:xfrm>
          <a:prstGeom prst="rect">
            <a:avLst/>
          </a:prstGeom>
          <a:noFill/>
        </p:spPr>
        <p:txBody>
          <a:bodyPr wrap="square" rtlCol="0">
            <a:spAutoFit/>
            <a:scene3d>
              <a:camera prst="orthographicFront"/>
              <a:lightRig rig="threePt" dir="t"/>
            </a:scene3d>
            <a:sp3d extrusionH="57150">
              <a:bevelT w="38100" h="38100"/>
            </a:sp3d>
          </a:bodyPr>
          <a:lstStyle/>
          <a:p>
            <a:r>
              <a:rPr lang="en-US" sz="2000" b="1" dirty="0" smtClean="0">
                <a:solidFill>
                  <a:schemeClr val="tx2"/>
                </a:solidFill>
              </a:rPr>
              <a:t>This study is going to examine the two main ways to celebrate Firstfruits.  No matter what day Firstfruits is celebrated on, the 50 day Omer Count establishes the placement of Pentecost on the same “day of the week” as Firstfruits.  </a:t>
            </a:r>
            <a:br>
              <a:rPr lang="en-US" sz="2000" b="1" dirty="0" smtClean="0">
                <a:solidFill>
                  <a:schemeClr val="tx2"/>
                </a:solidFill>
              </a:rPr>
            </a:br>
            <a:endParaRPr lang="en-US" sz="2000" b="1" dirty="0" smtClean="0">
              <a:solidFill>
                <a:schemeClr val="tx2"/>
              </a:solidFill>
            </a:endParaRPr>
          </a:p>
          <a:p>
            <a:r>
              <a:rPr lang="en-US" sz="2000" b="1" dirty="0">
                <a:solidFill>
                  <a:schemeClr val="tx2"/>
                </a:solidFill>
              </a:rPr>
              <a:t>B</a:t>
            </a:r>
            <a:r>
              <a:rPr lang="en-US" sz="2000" b="1" dirty="0" smtClean="0">
                <a:solidFill>
                  <a:schemeClr val="tx2"/>
                </a:solidFill>
              </a:rPr>
              <a:t>oth are affected equally.</a:t>
            </a:r>
            <a:r>
              <a:rPr lang="en-US" dirty="0" smtClean="0"/>
              <a:t> </a:t>
            </a:r>
            <a:endParaRPr lang="en-US" dirty="0"/>
          </a:p>
        </p:txBody>
      </p:sp>
      <p:sp>
        <p:nvSpPr>
          <p:cNvPr id="4" name="Rectangle 3"/>
          <p:cNvSpPr/>
          <p:nvPr/>
        </p:nvSpPr>
        <p:spPr>
          <a:xfrm>
            <a:off x="152400" y="4800600"/>
            <a:ext cx="5622398"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Firstfruits Follows </a:t>
            </a:r>
            <a:b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Unleavened Bread </a:t>
            </a:r>
            <a:b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Sabbath on Abib 16??</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5486399" y="4800600"/>
            <a:ext cx="3581400"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noFill/>
                </a:ln>
                <a:solidFill>
                  <a:srgbClr val="00B0F0"/>
                </a:solidFill>
                <a:effectLst>
                  <a:outerShdw blurRad="50800" dist="39000" dir="5460000" algn="tl">
                    <a:srgbClr val="000000">
                      <a:alpha val="38000"/>
                    </a:srgbClr>
                  </a:outerShdw>
                </a:effectLst>
              </a:rPr>
              <a:t>Firstfruits Follows H767</a:t>
            </a:r>
            <a:r>
              <a:rPr lang="en-US" sz="4000" b="1" u="sng" dirty="0" smtClean="0">
                <a:ln w="11430">
                  <a:noFill/>
                </a:ln>
                <a:solidFill>
                  <a:srgbClr val="C00000"/>
                </a:solidFill>
                <a:effectLst>
                  <a:outerShdw blurRad="50800" dist="39000" dir="5460000" algn="tl">
                    <a:srgbClr val="000000">
                      <a:alpha val="38000"/>
                    </a:srgbClr>
                  </a:outerShdw>
                </a:effectLst>
              </a:rPr>
              <a:t>6</a:t>
            </a:r>
            <a:r>
              <a:rPr lang="en-US" sz="4000" b="1" dirty="0" smtClean="0">
                <a:ln w="11430">
                  <a:noFill/>
                </a:ln>
                <a:solidFill>
                  <a:srgbClr val="00B0F0"/>
                </a:solidFill>
                <a:effectLst>
                  <a:outerShdw blurRad="50800" dist="39000" dir="5460000" algn="tl">
                    <a:srgbClr val="000000">
                      <a:alpha val="38000"/>
                    </a:srgbClr>
                  </a:outerShdw>
                </a:effectLst>
              </a:rPr>
              <a:t> Sabbath??</a:t>
            </a:r>
            <a:endParaRPr lang="en-US" sz="4000" b="1" dirty="0">
              <a:ln w="11430">
                <a:noFill/>
              </a:ln>
              <a:solidFill>
                <a:srgbClr val="00B0F0"/>
              </a:solidFill>
              <a:effectLst>
                <a:outerShdw blurRad="50800" dist="39000" dir="5460000" algn="tl">
                  <a:srgbClr val="000000">
                    <a:alpha val="38000"/>
                  </a:srgbClr>
                </a:outerShdw>
              </a:effectLst>
            </a:endParaRPr>
          </a:p>
        </p:txBody>
      </p:sp>
      <p:sp>
        <p:nvSpPr>
          <p:cNvPr id="5" name="Slide Number Placeholder 4"/>
          <p:cNvSpPr>
            <a:spLocks noGrp="1"/>
          </p:cNvSpPr>
          <p:nvPr>
            <p:ph type="sldNum" sz="quarter" idx="12"/>
          </p:nvPr>
        </p:nvSpPr>
        <p:spPr/>
        <p:txBody>
          <a:bodyPr/>
          <a:lstStyle/>
          <a:p>
            <a:fld id="{5C014052-953B-4273-8F47-BF25327D5B24}" type="slidenum">
              <a:rPr lang="en-US" smtClean="0"/>
              <a:t>6</a:t>
            </a:fld>
            <a:endParaRPr lang="en-US" dirty="0"/>
          </a:p>
        </p:txBody>
      </p:sp>
    </p:spTree>
    <p:extLst>
      <p:ext uri="{BB962C8B-B14F-4D97-AF65-F5344CB8AC3E}">
        <p14:creationId xmlns:p14="http://schemas.microsoft.com/office/powerpoint/2010/main" val="18747780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250"/>
                                  </p:stCondLst>
                                  <p:childTnLst>
                                    <p:set>
                                      <p:cBhvr>
                                        <p:cTn id="6" dur="1" fill="hold">
                                          <p:stCondLst>
                                            <p:cond delay="0"/>
                                          </p:stCondLst>
                                        </p:cTn>
                                        <p:tgtEl>
                                          <p:spTgt spid="3074"/>
                                        </p:tgtEl>
                                        <p:attrNameLst>
                                          <p:attrName>style.visibility</p:attrName>
                                        </p:attrNameLst>
                                      </p:cBhvr>
                                      <p:to>
                                        <p:strVal val="visible"/>
                                      </p:to>
                                    </p:set>
                                    <p:animEffect transition="in" filter="wipe(up)">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ircle(in)">
                                      <p:cBhvr>
                                        <p:cTn id="1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60</a:t>
            </a:fld>
            <a:endParaRPr lang="en-US"/>
          </a:p>
        </p:txBody>
      </p:sp>
      <p:sp>
        <p:nvSpPr>
          <p:cNvPr id="5" name="TextBox 4"/>
          <p:cNvSpPr txBox="1"/>
          <p:nvPr/>
        </p:nvSpPr>
        <p:spPr>
          <a:xfrm>
            <a:off x="457200" y="914400"/>
            <a:ext cx="5181600" cy="5693866"/>
          </a:xfrm>
          <a:prstGeom prst="rect">
            <a:avLst/>
          </a:prstGeom>
          <a:noFill/>
        </p:spPr>
        <p:txBody>
          <a:bodyPr wrap="square" rtlCol="0">
            <a:spAutoFit/>
            <a:scene3d>
              <a:camera prst="orthographicFront"/>
              <a:lightRig rig="threePt" dir="t"/>
            </a:scene3d>
            <a:sp3d extrusionH="57150">
              <a:bevelT w="38100" h="38100"/>
            </a:sp3d>
          </a:bodyPr>
          <a:lstStyle/>
          <a:p>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Rounded MT Bold" pitchFamily="34" charset="0"/>
              </a:rPr>
              <a:t>Do </a:t>
            </a: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Rounded MT Bold" pitchFamily="34" charset="0"/>
              </a:rPr>
              <a:t>not confuse these two facts:  </a:t>
            </a: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sz="1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342900" indent="-342900">
              <a:buFont typeface="+mj-lt"/>
              <a:buAutoNum type="arabicParenR"/>
            </a:pPr>
            <a:r>
              <a:rPr lang="en-US" sz="2400" b="1" dirty="0" smtClean="0">
                <a:solidFill>
                  <a:srgbClr val="0070C0"/>
                </a:solidFill>
              </a:rPr>
              <a:t>Yahusha’s</a:t>
            </a:r>
            <a:r>
              <a:rPr lang="en-US" sz="2400" dirty="0" smtClean="0"/>
              <a:t> </a:t>
            </a:r>
            <a:r>
              <a:rPr lang="en-US" sz="2400" b="1" dirty="0">
                <a:solidFill>
                  <a:schemeClr val="accent4"/>
                </a:solidFill>
                <a:effectLst>
                  <a:outerShdw blurRad="38100" dist="38100" dir="2700000" algn="tl">
                    <a:srgbClr val="000000">
                      <a:alpha val="43137"/>
                    </a:srgbClr>
                  </a:outerShdw>
                </a:effectLst>
              </a:rPr>
              <a:t>resurrection</a:t>
            </a:r>
            <a:r>
              <a:rPr lang="en-US" sz="2400" b="1" dirty="0">
                <a:solidFill>
                  <a:schemeClr val="bg2">
                    <a:lumMod val="25000"/>
                  </a:schemeClr>
                </a:solidFill>
              </a:rPr>
              <a:t> was </a:t>
            </a:r>
            <a:r>
              <a:rPr lang="en-US" sz="2400" b="1" dirty="0" smtClean="0">
                <a:solidFill>
                  <a:schemeClr val="bg2">
                    <a:lumMod val="25000"/>
                  </a:schemeClr>
                </a:solidFill>
              </a:rPr>
              <a:t/>
            </a:r>
            <a:br>
              <a:rPr lang="en-US" sz="2400" b="1" dirty="0" smtClean="0">
                <a:solidFill>
                  <a:schemeClr val="bg2">
                    <a:lumMod val="25000"/>
                  </a:schemeClr>
                </a:solidFill>
              </a:rPr>
            </a:br>
            <a:r>
              <a:rPr lang="en-US" sz="2400" b="1" dirty="0" smtClean="0">
                <a:solidFill>
                  <a:schemeClr val="bg2">
                    <a:lumMod val="25000"/>
                  </a:schemeClr>
                </a:solidFill>
              </a:rPr>
              <a:t>on </a:t>
            </a:r>
            <a:r>
              <a:rPr lang="en-US" sz="2400" b="1" dirty="0">
                <a:solidFill>
                  <a:schemeClr val="bg2">
                    <a:lumMod val="25000"/>
                  </a:schemeClr>
                </a:solidFill>
              </a:rPr>
              <a:t>the weekly Sabbath </a:t>
            </a:r>
            <a:r>
              <a:rPr lang="en-US" sz="2400" b="1" dirty="0" smtClean="0">
                <a:solidFill>
                  <a:schemeClr val="bg2">
                    <a:lumMod val="25000"/>
                  </a:schemeClr>
                </a:solidFill>
              </a:rPr>
              <a:t/>
            </a:r>
            <a:br>
              <a:rPr lang="en-US" sz="2400" b="1" dirty="0" smtClean="0">
                <a:solidFill>
                  <a:schemeClr val="bg2">
                    <a:lumMod val="25000"/>
                  </a:schemeClr>
                </a:solidFill>
              </a:rPr>
            </a:br>
            <a:r>
              <a:rPr lang="en-US" sz="2400" b="1" dirty="0" smtClean="0">
                <a:solidFill>
                  <a:schemeClr val="bg2">
                    <a:lumMod val="25000"/>
                  </a:schemeClr>
                </a:solidFill>
              </a:rPr>
              <a:t>(</a:t>
            </a:r>
            <a:r>
              <a:rPr lang="en-US" sz="2400" b="1" dirty="0">
                <a:solidFill>
                  <a:schemeClr val="bg2">
                    <a:lumMod val="25000"/>
                  </a:schemeClr>
                </a:solidFill>
              </a:rPr>
              <a:t>not Sunday</a:t>
            </a:r>
            <a:r>
              <a:rPr lang="en-US" sz="2400" b="1" dirty="0" smtClean="0">
                <a:solidFill>
                  <a:schemeClr val="bg2">
                    <a:lumMod val="25000"/>
                  </a:schemeClr>
                </a:solidFill>
              </a:rPr>
              <a:t>);</a:t>
            </a:r>
            <a:br>
              <a:rPr lang="en-US" sz="2400" b="1" dirty="0" smtClean="0">
                <a:solidFill>
                  <a:schemeClr val="bg2">
                    <a:lumMod val="25000"/>
                  </a:schemeClr>
                </a:solidFill>
              </a:rPr>
            </a:br>
            <a:r>
              <a:rPr lang="en-US" sz="2400" b="1" dirty="0" smtClean="0">
                <a:solidFill>
                  <a:schemeClr val="bg2">
                    <a:lumMod val="25000"/>
                  </a:schemeClr>
                </a:solidFill>
              </a:rPr>
              <a:t>  </a:t>
            </a:r>
            <a:br>
              <a:rPr lang="en-US" sz="2400" b="1" dirty="0" smtClean="0">
                <a:solidFill>
                  <a:schemeClr val="bg2">
                    <a:lumMod val="25000"/>
                  </a:schemeClr>
                </a:solidFill>
              </a:rPr>
            </a:br>
            <a:endParaRPr lang="en-US" sz="1400" b="1" dirty="0" smtClean="0">
              <a:solidFill>
                <a:schemeClr val="bg2">
                  <a:lumMod val="25000"/>
                </a:schemeClr>
              </a:solidFill>
            </a:endParaRPr>
          </a:p>
          <a:p>
            <a:pPr marL="342900" indent="-342900">
              <a:buFont typeface="+mj-lt"/>
              <a:buAutoNum type="arabicParenR"/>
            </a:pPr>
            <a:r>
              <a:rPr lang="en-US" sz="2400" b="1" dirty="0">
                <a:solidFill>
                  <a:srgbClr val="0070C0"/>
                </a:solidFill>
              </a:rPr>
              <a:t>Yahusha’s ascension</a:t>
            </a:r>
            <a:r>
              <a:rPr lang="en-US" sz="2400" b="1" dirty="0" smtClean="0">
                <a:solidFill>
                  <a:schemeClr val="bg2">
                    <a:lumMod val="25000"/>
                  </a:schemeClr>
                </a:solidFill>
              </a:rPr>
              <a:t> </a:t>
            </a:r>
            <a:r>
              <a:rPr lang="en-US" sz="2400" b="1" dirty="0">
                <a:solidFill>
                  <a:schemeClr val="bg2">
                    <a:lumMod val="25000"/>
                  </a:schemeClr>
                </a:solidFill>
              </a:rPr>
              <a:t>was </a:t>
            </a:r>
            <a:r>
              <a:rPr lang="en-US" sz="2400" b="1" dirty="0" smtClean="0">
                <a:solidFill>
                  <a:schemeClr val="bg2">
                    <a:lumMod val="25000"/>
                  </a:schemeClr>
                </a:solidFill>
              </a:rPr>
              <a:t/>
            </a:r>
            <a:br>
              <a:rPr lang="en-US" sz="2400" b="1" dirty="0" smtClean="0">
                <a:solidFill>
                  <a:schemeClr val="bg2">
                    <a:lumMod val="25000"/>
                  </a:schemeClr>
                </a:solidFill>
              </a:rPr>
            </a:br>
            <a:r>
              <a:rPr lang="en-US" sz="2400" b="1" dirty="0" smtClean="0">
                <a:solidFill>
                  <a:schemeClr val="bg2">
                    <a:lumMod val="25000"/>
                  </a:schemeClr>
                </a:solidFill>
              </a:rPr>
              <a:t>perfectly timed so that His </a:t>
            </a:r>
            <a:r>
              <a:rPr lang="en-US" sz="2400" b="1" dirty="0" smtClean="0">
                <a:solidFill>
                  <a:srgbClr val="0070C0"/>
                </a:solidFill>
              </a:rPr>
              <a:t>presence</a:t>
            </a:r>
            <a:r>
              <a:rPr lang="en-US" sz="2400" b="1" dirty="0" smtClean="0">
                <a:solidFill>
                  <a:schemeClr val="bg2">
                    <a:lumMod val="25000"/>
                  </a:schemeClr>
                </a:solidFill>
              </a:rPr>
              <a:t> was before Yahuah </a:t>
            </a:r>
            <a:br>
              <a:rPr lang="en-US" sz="2400" b="1" dirty="0" smtClean="0">
                <a:solidFill>
                  <a:schemeClr val="bg2">
                    <a:lumMod val="25000"/>
                  </a:schemeClr>
                </a:solidFill>
              </a:rPr>
            </a:br>
            <a:r>
              <a:rPr lang="en-US" sz="2400" b="1" dirty="0" smtClean="0">
                <a:solidFill>
                  <a:schemeClr val="bg2">
                    <a:lumMod val="25000"/>
                  </a:schemeClr>
                </a:solidFill>
              </a:rPr>
              <a:t>as the earthly </a:t>
            </a:r>
            <a:r>
              <a:rPr lang="en-US" sz="2400" b="1" dirty="0">
                <a:solidFill>
                  <a:schemeClr val="bg2">
                    <a:lumMod val="25000"/>
                  </a:schemeClr>
                </a:solidFill>
              </a:rPr>
              <a:t>Wavesheaf </a:t>
            </a:r>
            <a:r>
              <a:rPr lang="en-US" sz="2400" b="1" dirty="0" smtClean="0">
                <a:solidFill>
                  <a:schemeClr val="bg2">
                    <a:lumMod val="25000"/>
                  </a:schemeClr>
                </a:solidFill>
              </a:rPr>
              <a:t>was </a:t>
            </a:r>
            <a:r>
              <a:rPr lang="en-US" sz="2400" b="1" dirty="0">
                <a:solidFill>
                  <a:schemeClr val="bg2">
                    <a:lumMod val="25000"/>
                  </a:schemeClr>
                </a:solidFill>
              </a:rPr>
              <a:t>waved </a:t>
            </a:r>
            <a:r>
              <a:rPr lang="en-US" sz="2400" b="1" dirty="0" smtClean="0">
                <a:solidFill>
                  <a:schemeClr val="bg2">
                    <a:lumMod val="25000"/>
                  </a:schemeClr>
                </a:solidFill>
              </a:rPr>
              <a:t>heavenward </a:t>
            </a:r>
            <a:r>
              <a:rPr lang="en-US" sz="2400" b="1" dirty="0">
                <a:solidFill>
                  <a:schemeClr val="bg2">
                    <a:lumMod val="25000"/>
                  </a:schemeClr>
                </a:solidFill>
              </a:rPr>
              <a:t>– at the 3</a:t>
            </a:r>
            <a:r>
              <a:rPr lang="en-US" sz="2400" b="1" cap="small" baseline="30000" dirty="0">
                <a:solidFill>
                  <a:schemeClr val="bg2">
                    <a:lumMod val="25000"/>
                  </a:schemeClr>
                </a:solidFill>
              </a:rPr>
              <a:t>rd</a:t>
            </a:r>
            <a:r>
              <a:rPr lang="en-US" sz="2400" b="1" dirty="0">
                <a:solidFill>
                  <a:schemeClr val="bg2">
                    <a:lumMod val="25000"/>
                  </a:schemeClr>
                </a:solidFill>
              </a:rPr>
              <a:t> </a:t>
            </a:r>
            <a:r>
              <a:rPr lang="en-US" sz="2400" b="1" dirty="0" smtClean="0">
                <a:solidFill>
                  <a:schemeClr val="bg2">
                    <a:lumMod val="25000"/>
                  </a:schemeClr>
                </a:solidFill>
              </a:rPr>
              <a:t>hour of the day</a:t>
            </a:r>
            <a:r>
              <a:rPr lang="en-US" sz="2400" dirty="0" smtClean="0">
                <a:solidFill>
                  <a:schemeClr val="bg2">
                    <a:lumMod val="25000"/>
                  </a:schemeClr>
                </a:solidFill>
              </a:rPr>
              <a:t>.</a:t>
            </a:r>
            <a:r>
              <a:rPr lang="en-US" sz="2400" b="1" dirty="0" smtClean="0">
                <a:solidFill>
                  <a:schemeClr val="bg2">
                    <a:lumMod val="25000"/>
                  </a:schemeClr>
                </a:solidFill>
              </a:rPr>
              <a:t>  </a:t>
            </a:r>
          </a:p>
          <a:p>
            <a:endParaRPr lang="en-US" b="1" dirty="0">
              <a:solidFill>
                <a:schemeClr val="bg2">
                  <a:lumMod val="25000"/>
                </a:schemeClr>
              </a:solidFill>
            </a:endParaRPr>
          </a:p>
          <a:p>
            <a:r>
              <a:rPr lang="en-US" b="1" dirty="0" smtClean="0">
                <a:solidFill>
                  <a:schemeClr val="bg2">
                    <a:lumMod val="25000"/>
                  </a:schemeClr>
                </a:solidFill>
              </a:rPr>
              <a:t>(</a:t>
            </a:r>
            <a:r>
              <a:rPr lang="en-US" b="1" dirty="0">
                <a:solidFill>
                  <a:schemeClr val="bg2">
                    <a:lumMod val="25000"/>
                  </a:schemeClr>
                </a:solidFill>
              </a:rPr>
              <a:t>A study on the Wednesday crucifixion is </a:t>
            </a:r>
            <a:r>
              <a:rPr lang="en-US" b="1" dirty="0" smtClean="0">
                <a:solidFill>
                  <a:schemeClr val="bg2">
                    <a:lumMod val="25000"/>
                  </a:schemeClr>
                </a:solidFill>
              </a:rPr>
              <a:t/>
            </a:r>
            <a:br>
              <a:rPr lang="en-US" b="1" dirty="0" smtClean="0">
                <a:solidFill>
                  <a:schemeClr val="bg2">
                    <a:lumMod val="25000"/>
                  </a:schemeClr>
                </a:solidFill>
              </a:rPr>
            </a:br>
            <a:r>
              <a:rPr lang="en-US" b="1" dirty="0" smtClean="0">
                <a:solidFill>
                  <a:schemeClr val="bg2">
                    <a:lumMod val="25000"/>
                  </a:schemeClr>
                </a:solidFill>
              </a:rPr>
              <a:t>crucial </a:t>
            </a:r>
            <a:r>
              <a:rPr lang="en-US" b="1" dirty="0">
                <a:solidFill>
                  <a:schemeClr val="bg2">
                    <a:lumMod val="25000"/>
                  </a:schemeClr>
                </a:solidFill>
              </a:rPr>
              <a:t>if this fact is not recognized yet. </a:t>
            </a:r>
            <a:r>
              <a:rPr lang="en-US" b="1" dirty="0" smtClean="0">
                <a:solidFill>
                  <a:schemeClr val="bg2">
                    <a:lumMod val="25000"/>
                  </a:schemeClr>
                </a:solidFill>
              </a:rPr>
              <a:t> </a:t>
            </a:r>
            <a:br>
              <a:rPr lang="en-US" b="1" dirty="0" smtClean="0">
                <a:solidFill>
                  <a:schemeClr val="bg2">
                    <a:lumMod val="25000"/>
                  </a:schemeClr>
                </a:solidFill>
              </a:rPr>
            </a:br>
            <a:r>
              <a:rPr lang="en-US" b="1" dirty="0" smtClean="0">
                <a:solidFill>
                  <a:schemeClr val="bg2">
                    <a:lumMod val="25000"/>
                  </a:schemeClr>
                </a:solidFill>
              </a:rPr>
              <a:t>Ask </a:t>
            </a:r>
            <a:r>
              <a:rPr lang="en-US" b="1" dirty="0">
                <a:solidFill>
                  <a:schemeClr val="bg2">
                    <a:lumMod val="25000"/>
                  </a:schemeClr>
                </a:solidFill>
              </a:rPr>
              <a:t>for studies if you need more information.) </a:t>
            </a:r>
          </a:p>
        </p:txBody>
      </p:sp>
      <p:sp>
        <p:nvSpPr>
          <p:cNvPr id="8"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Timing of </a:t>
            </a:r>
            <a:r>
              <a:rPr lang="en-US" sz="4400" spc="50" dirty="0" smtClean="0">
                <a:ln w="11430"/>
                <a:solidFill>
                  <a:srgbClr val="FFC000"/>
                </a:solidFill>
                <a:effectLst>
                  <a:outerShdw blurRad="76200" dist="50800" dir="5400000" algn="tl" rotWithShape="0">
                    <a:srgbClr val="000000">
                      <a:alpha val="65000"/>
                    </a:srgbClr>
                  </a:outerShdw>
                </a:effectLst>
              </a:rPr>
              <a:t>Resurrection</a:t>
            </a:r>
            <a:r>
              <a:rPr lang="en-US" sz="4400" spc="50" dirty="0" smtClean="0">
                <a:ln w="11430"/>
                <a:solidFill>
                  <a:srgbClr val="00B0F0"/>
                </a:solidFill>
                <a:effectLst>
                  <a:outerShdw blurRad="76200" dist="50800" dir="5400000" algn="tl" rotWithShape="0">
                    <a:srgbClr val="000000">
                      <a:alpha val="65000"/>
                    </a:srgbClr>
                  </a:outerShdw>
                </a:effectLst>
              </a:rPr>
              <a:t> </a:t>
            </a:r>
            <a:r>
              <a:rPr lang="en-US" sz="4400" spc="50" dirty="0" smtClean="0">
                <a:ln w="11430"/>
                <a:solidFill>
                  <a:srgbClr val="8C4C64"/>
                </a:solidFill>
                <a:effectLst>
                  <a:outerShdw blurRad="76200" dist="50800" dir="5400000" algn="tl" rotWithShape="0">
                    <a:srgbClr val="000000">
                      <a:alpha val="65000"/>
                    </a:srgbClr>
                  </a:outerShdw>
                </a:effectLst>
              </a:rPr>
              <a:t>&amp; </a:t>
            </a:r>
            <a:r>
              <a:rPr lang="en-US" sz="4400" spc="50" dirty="0" smtClean="0">
                <a:ln w="11430"/>
                <a:solidFill>
                  <a:srgbClr val="00B0F0"/>
                </a:solidFill>
                <a:effectLst>
                  <a:outerShdw blurRad="76200" dist="50800" dir="5400000" algn="tl" rotWithShape="0">
                    <a:srgbClr val="000000">
                      <a:alpha val="65000"/>
                    </a:srgbClr>
                  </a:outerShdw>
                </a:effectLst>
              </a:rPr>
              <a:t>Ascension</a:t>
            </a:r>
            <a:endParaRPr lang="en-US" sz="1800" spc="50" dirty="0">
              <a:ln w="11430"/>
              <a:solidFill>
                <a:srgbClr val="00B0F0"/>
              </a:solidFill>
              <a:effectLst>
                <a:outerShdw blurRad="76200" dist="50800" dir="5400000" algn="tl" rotWithShape="0">
                  <a:srgbClr val="000000">
                    <a:alpha val="65000"/>
                  </a:srgbClr>
                </a:outerShdw>
              </a:effectLst>
            </a:endParaRPr>
          </a:p>
        </p:txBody>
      </p:sp>
      <p:pic>
        <p:nvPicPr>
          <p:cNvPr id="5122" name="Picture 2" descr="C:\Users\Rae\Desktop\reaping_the_harvest-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336219"/>
            <a:ext cx="2387123" cy="3232165"/>
          </a:xfrm>
          <a:prstGeom prst="rect">
            <a:avLst/>
          </a:prstGeom>
          <a:ln w="76200">
            <a:solidFill>
              <a:srgbClr val="0070C0"/>
            </a:solid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5123" name="Picture 3" descr="C:\Users\Rae\Desktop\tomb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0596" y="914400"/>
            <a:ext cx="2735929" cy="2048907"/>
          </a:xfrm>
          <a:prstGeom prst="rect">
            <a:avLst/>
          </a:prstGeom>
          <a:ln w="76200">
            <a:solidFill>
              <a:srgbClr val="8C4C64"/>
            </a:solid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3342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61</a:t>
            </a:fld>
            <a:endParaRPr lang="en-US"/>
          </a:p>
        </p:txBody>
      </p:sp>
      <p:sp>
        <p:nvSpPr>
          <p:cNvPr id="5" name="TextBox 4"/>
          <p:cNvSpPr txBox="1"/>
          <p:nvPr/>
        </p:nvSpPr>
        <p:spPr>
          <a:xfrm>
            <a:off x="533400" y="1598474"/>
            <a:ext cx="4953000" cy="184665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dirty="0" smtClean="0">
                <a:solidFill>
                  <a:srgbClr val="00B050"/>
                </a:solidFill>
              </a:rPr>
              <a:t>Joshua’s 1</a:t>
            </a:r>
            <a:r>
              <a:rPr lang="en-US" sz="2400" b="1" baseline="30000" dirty="0" smtClean="0">
                <a:solidFill>
                  <a:srgbClr val="00B050"/>
                </a:solidFill>
              </a:rPr>
              <a:t>st</a:t>
            </a:r>
            <a:r>
              <a:rPr lang="en-US" sz="2400" b="1" dirty="0" smtClean="0">
                <a:solidFill>
                  <a:srgbClr val="00B050"/>
                </a:solidFill>
              </a:rPr>
              <a:t> honour was applied </a:t>
            </a:r>
            <a:r>
              <a:rPr lang="en-US" sz="2400" b="1" dirty="0">
                <a:solidFill>
                  <a:srgbClr val="00B050"/>
                </a:solidFill>
              </a:rPr>
              <a:t>to</a:t>
            </a:r>
            <a:r>
              <a:rPr lang="en-US" sz="2400" b="1" dirty="0" smtClean="0">
                <a:solidFill>
                  <a:srgbClr val="00B050"/>
                </a:solidFill>
              </a:rPr>
              <a:t>:</a:t>
            </a:r>
            <a:r>
              <a:rPr lang="en-US" dirty="0" smtClean="0"/>
              <a:t/>
            </a:r>
            <a:br>
              <a:rPr lang="en-US" dirty="0" smtClean="0"/>
            </a:br>
            <a:endParaRPr lang="en-US" dirty="0"/>
          </a:p>
          <a:p>
            <a:pPr lvl="0" algn="ct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a:t>
            </a:r>
            <a:r>
              <a:rPr lang="en-US" sz="2400" b="1" cap="all" dirty="0" smtClean="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Wavesheaf Festival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event </a:t>
            </a:r>
            <a:b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(representing </a:t>
            </a:r>
            <a:r>
              <a:rPr lang="en-US" sz="2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Yahusha’s</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b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ascension at </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a:t>
            </a:r>
            <a:r>
              <a:rPr lang="en-US" sz="2400" b="1" cap="all" baseline="30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rd</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hour).</a:t>
            </a:r>
            <a:r>
              <a:rPr lang="en-US" dirty="0" smtClean="0"/>
              <a:t> </a:t>
            </a:r>
            <a:endParaRPr lang="en-US" dirty="0"/>
          </a:p>
        </p:txBody>
      </p:sp>
      <p:sp>
        <p:nvSpPr>
          <p:cNvPr id="8"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chemeClr val="accent5"/>
                </a:solidFill>
                <a:effectLst>
                  <a:outerShdw blurRad="76200" dist="50800" dir="5400000" algn="tl" rotWithShape="0">
                    <a:srgbClr val="000000">
                      <a:alpha val="65000"/>
                    </a:srgbClr>
                  </a:outerShdw>
                </a:effectLst>
              </a:rPr>
              <a:t>Which was </a:t>
            </a:r>
            <a:r>
              <a:rPr lang="en-US" sz="4200" spc="50" dirty="0">
                <a:ln w="11430"/>
                <a:solidFill>
                  <a:schemeClr val="accent5"/>
                </a:solidFill>
                <a:effectLst>
                  <a:outerShdw blurRad="76200" dist="50800" dir="5400000" algn="tl" rotWithShape="0">
                    <a:srgbClr val="000000">
                      <a:alpha val="65000"/>
                    </a:srgbClr>
                  </a:outerShdw>
                </a:effectLst>
              </a:rPr>
              <a:t>H</a:t>
            </a:r>
            <a:r>
              <a:rPr lang="en-US" sz="4200" spc="50" dirty="0" smtClean="0">
                <a:ln w="11430"/>
                <a:solidFill>
                  <a:schemeClr val="accent5"/>
                </a:solidFill>
                <a:effectLst>
                  <a:outerShdw blurRad="76200" dist="50800" dir="5400000" algn="tl" rotWithShape="0">
                    <a:srgbClr val="000000">
                      <a:alpha val="65000"/>
                    </a:srgbClr>
                  </a:outerShdw>
                </a:effectLst>
              </a:rPr>
              <a:t>onoured </a:t>
            </a:r>
            <a:r>
              <a:rPr lang="en-US" sz="4200" spc="50" dirty="0">
                <a:ln w="11430"/>
                <a:solidFill>
                  <a:schemeClr val="accent5"/>
                </a:solidFill>
                <a:effectLst>
                  <a:outerShdw blurRad="76200" dist="50800" dir="5400000" algn="tl" rotWithShape="0">
                    <a:srgbClr val="000000">
                      <a:alpha val="65000"/>
                    </a:srgbClr>
                  </a:outerShdw>
                </a:effectLst>
              </a:rPr>
              <a:t>F</a:t>
            </a:r>
            <a:r>
              <a:rPr lang="en-US" sz="4200" spc="50" dirty="0" smtClean="0">
                <a:ln w="11430"/>
                <a:solidFill>
                  <a:schemeClr val="accent5"/>
                </a:solidFill>
                <a:effectLst>
                  <a:outerShdw blurRad="76200" dist="50800" dir="5400000" algn="tl" rotWithShape="0">
                    <a:srgbClr val="000000">
                      <a:alpha val="65000"/>
                    </a:srgbClr>
                  </a:outerShdw>
                </a:effectLst>
              </a:rPr>
              <a:t>irst on Abib 15?</a:t>
            </a:r>
          </a:p>
          <a:p>
            <a:r>
              <a:rPr lang="en-US" sz="4200" spc="50" dirty="0" smtClean="0">
                <a:ln w="11430"/>
                <a:solidFill>
                  <a:srgbClr val="00B050"/>
                </a:solidFill>
                <a:effectLst>
                  <a:outerShdw blurRad="76200" dist="50800" dir="5400000" algn="tl" rotWithShape="0">
                    <a:srgbClr val="000000">
                      <a:alpha val="65000"/>
                    </a:srgbClr>
                  </a:outerShdw>
                </a:effectLst>
              </a:rPr>
              <a:t>Firstfruits?</a:t>
            </a:r>
            <a:r>
              <a:rPr lang="en-US" sz="4200" spc="50" dirty="0" smtClean="0">
                <a:ln w="11430"/>
                <a:solidFill>
                  <a:schemeClr val="accent5"/>
                </a:solidFill>
                <a:effectLst>
                  <a:outerShdw blurRad="76200" dist="50800" dir="5400000" algn="tl" rotWithShape="0">
                    <a:srgbClr val="000000">
                      <a:alpha val="65000"/>
                    </a:srgbClr>
                  </a:outerShdw>
                </a:effectLst>
              </a:rPr>
              <a:t> ~ </a:t>
            </a:r>
            <a:r>
              <a:rPr lang="en-US" sz="4200" spc="50" dirty="0" smtClean="0">
                <a:ln w="11430"/>
                <a:solidFill>
                  <a:srgbClr val="8C4C64"/>
                </a:solidFill>
                <a:effectLst>
                  <a:outerShdw blurRad="76200" dist="50800" dir="5400000" algn="tl" rotWithShape="0">
                    <a:srgbClr val="000000">
                      <a:alpha val="65000"/>
                    </a:srgbClr>
                  </a:outerShdw>
                </a:effectLst>
              </a:rPr>
              <a:t>Unleavened Bread?</a:t>
            </a:r>
            <a:endParaRPr lang="en-US" sz="4200" spc="50" dirty="0">
              <a:ln w="11430"/>
              <a:solidFill>
                <a:srgbClr val="8C4C64"/>
              </a:solidFill>
              <a:effectLst>
                <a:outerShdw blurRad="76200" dist="50800" dir="5400000" algn="tl" rotWithShape="0">
                  <a:srgbClr val="000000">
                    <a:alpha val="65000"/>
                  </a:srgbClr>
                </a:outerShdw>
              </a:effectLst>
            </a:endParaRPr>
          </a:p>
        </p:txBody>
      </p:sp>
      <p:pic>
        <p:nvPicPr>
          <p:cNvPr id="21506" name="Picture 2" descr="C:\Users\Rae\Desktop\f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589638"/>
            <a:ext cx="2770307" cy="1808395"/>
          </a:xfrm>
          <a:prstGeom prst="rect">
            <a:avLst/>
          </a:prstGeom>
          <a:noFill/>
          <a:ln w="38100">
            <a:solidFill>
              <a:schemeClr val="accent3">
                <a:lumMod val="50000"/>
              </a:schemeClr>
            </a:solidFill>
          </a:ln>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pic>
        <p:nvPicPr>
          <p:cNvPr id="21508" name="Picture 4" descr="C:\Users\Rae\Desktop\ulb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962400"/>
            <a:ext cx="2819400" cy="1750947"/>
          </a:xfrm>
          <a:prstGeom prst="rect">
            <a:avLst/>
          </a:prstGeom>
          <a:noFill/>
          <a:ln w="38100">
            <a:solidFill>
              <a:srgbClr val="8C4C64"/>
            </a:solidFill>
          </a:ln>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3400" y="6019800"/>
            <a:ext cx="8193055" cy="584775"/>
          </a:xfrm>
          <a:prstGeom prst="rect">
            <a:avLst/>
          </a:prstGeom>
          <a:noFill/>
        </p:spPr>
        <p:txBody>
          <a:bodyPr wrap="square" rtlCol="0">
            <a:spAutoFit/>
            <a:scene3d>
              <a:camera prst="orthographicFront"/>
              <a:lightRig rig="threePt" dir="t"/>
            </a:scene3d>
            <a:sp3d extrusionH="57150">
              <a:bevelT w="38100" h="38100"/>
            </a:sp3d>
          </a:bodyPr>
          <a:lstStyle/>
          <a:p>
            <a:pPr lvl="0"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200" b="1" cap="all" dirty="0" smtClean="0">
                <a:ln w="9000" cmpd="sng">
                  <a:solidFill>
                    <a:schemeClr val="accent4">
                      <a:shade val="50000"/>
                      <a:satMod val="120000"/>
                    </a:schemeClr>
                  </a:solidFill>
                  <a:prstDash val="solid"/>
                </a:ln>
                <a:solidFill>
                  <a:srgbClr val="FC6204"/>
                </a:solidFill>
                <a:effectLst>
                  <a:reflection blurRad="12700" stA="28000" endPos="45000" dist="1000" dir="5400000" sy="-100000" algn="bl" rotWithShape="0"/>
                </a:effectLst>
              </a:rPr>
              <a:t>All </a:t>
            </a:r>
            <a:r>
              <a:rPr lang="en-US" sz="3200" b="1" cap="all" dirty="0">
                <a:ln w="9000" cmpd="sng">
                  <a:solidFill>
                    <a:schemeClr val="accent4">
                      <a:shade val="50000"/>
                      <a:satMod val="120000"/>
                    </a:schemeClr>
                  </a:solidFill>
                  <a:prstDash val="solid"/>
                </a:ln>
                <a:solidFill>
                  <a:srgbClr val="FC6204"/>
                </a:solidFill>
                <a:effectLst>
                  <a:reflection blurRad="12700" stA="28000" endPos="45000" dist="1000" dir="5400000" sy="-100000" algn="bl" rotWithShape="0"/>
                </a:effectLst>
              </a:rPr>
              <a:t>else on Abib </a:t>
            </a:r>
            <a:r>
              <a:rPr lang="en-US" sz="3200" b="1" cap="all" dirty="0" smtClean="0">
                <a:ln w="9000" cmpd="sng">
                  <a:solidFill>
                    <a:schemeClr val="accent4">
                      <a:shade val="50000"/>
                      <a:satMod val="120000"/>
                    </a:schemeClr>
                  </a:solidFill>
                  <a:prstDash val="solid"/>
                </a:ln>
                <a:solidFill>
                  <a:srgbClr val="FC6204"/>
                </a:solidFill>
                <a:effectLst>
                  <a:reflection blurRad="12700" stA="28000" endPos="45000" dist="1000" dir="5400000" sy="-100000" algn="bl" rotWithShape="0"/>
                </a:effectLst>
              </a:rPr>
              <a:t>15 pales in Comparison.</a:t>
            </a:r>
            <a:endParaRPr lang="en-US" sz="2400" dirty="0"/>
          </a:p>
        </p:txBody>
      </p:sp>
      <p:sp>
        <p:nvSpPr>
          <p:cNvPr id="10" name="TextBox 9"/>
          <p:cNvSpPr txBox="1"/>
          <p:nvPr/>
        </p:nvSpPr>
        <p:spPr>
          <a:xfrm>
            <a:off x="3429000" y="4040832"/>
            <a:ext cx="5638800" cy="1361911"/>
          </a:xfrm>
          <a:prstGeom prst="rect">
            <a:avLst/>
          </a:prstGeom>
          <a:noFill/>
        </p:spPr>
        <p:txBody>
          <a:bodyPr wrap="square" rtlCol="0">
            <a:spAutoFit/>
            <a:scene3d>
              <a:camera prst="orthographicFront"/>
              <a:lightRig rig="threePt" dir="t"/>
            </a:scene3d>
            <a:sp3d extrusionH="57150">
              <a:bevelT w="38100" h="38100"/>
            </a:sp3d>
          </a:bodyPr>
          <a:lstStyle/>
          <a:p>
            <a:pPr lvl="0" algn="ctr"/>
            <a:r>
              <a:rPr lang="en-US" sz="2400" b="1" dirty="0" smtClean="0">
                <a:solidFill>
                  <a:schemeClr val="bg2">
                    <a:lumMod val="25000"/>
                  </a:schemeClr>
                </a:solidFill>
              </a:rPr>
              <a:t>Joshua’s 2</a:t>
            </a:r>
            <a:r>
              <a:rPr lang="en-US" sz="2400" b="1" baseline="30000" dirty="0" smtClean="0">
                <a:solidFill>
                  <a:schemeClr val="bg2">
                    <a:lumMod val="25000"/>
                  </a:schemeClr>
                </a:solidFill>
              </a:rPr>
              <a:t>nd</a:t>
            </a:r>
            <a:r>
              <a:rPr lang="en-US" sz="2400" b="1" dirty="0" smtClean="0">
                <a:solidFill>
                  <a:schemeClr val="bg2">
                    <a:lumMod val="25000"/>
                  </a:schemeClr>
                </a:solidFill>
              </a:rPr>
              <a:t> honour </a:t>
            </a:r>
            <a:r>
              <a:rPr lang="en-US" sz="2400" b="1" dirty="0">
                <a:solidFill>
                  <a:schemeClr val="bg2">
                    <a:lumMod val="25000"/>
                  </a:schemeClr>
                </a:solidFill>
              </a:rPr>
              <a:t>was </a:t>
            </a:r>
            <a:r>
              <a:rPr lang="en-US" sz="2400" b="1" dirty="0" smtClean="0">
                <a:solidFill>
                  <a:schemeClr val="bg2">
                    <a:lumMod val="25000"/>
                  </a:schemeClr>
                </a:solidFill>
              </a:rPr>
              <a:t>bestowed upon:</a:t>
            </a:r>
          </a:p>
          <a:p>
            <a:pPr algn="ctr"/>
            <a:r>
              <a:rPr lang="en-US" sz="1050" b="1" dirty="0" smtClean="0">
                <a:solidFill>
                  <a:schemeClr val="bg2">
                    <a:lumMod val="25000"/>
                  </a:schemeClr>
                </a:solidFill>
              </a:rPr>
              <a:t>  </a:t>
            </a:r>
            <a:r>
              <a:rPr lang="en-US" b="1" dirty="0" smtClean="0">
                <a:solidFill>
                  <a:schemeClr val="bg2">
                    <a:lumMod val="25000"/>
                  </a:schemeClr>
                </a:solidFill>
              </a:rPr>
              <a:t/>
            </a:r>
            <a:br>
              <a:rPr lang="en-US" b="1" dirty="0" smtClean="0">
                <a:solidFill>
                  <a:schemeClr val="bg2">
                    <a:lumMod val="25000"/>
                  </a:schemeClr>
                </a:solidFill>
              </a:rPr>
            </a:br>
            <a:r>
              <a:rPr lang="en-US" sz="2400" b="1" cap="all" dirty="0" smtClean="0">
                <a:ln w="9000" cmpd="sng">
                  <a:solidFill>
                    <a:schemeClr val="accent4">
                      <a:shade val="50000"/>
                      <a:satMod val="120000"/>
                    </a:schemeClr>
                  </a:solidFill>
                  <a:prstDash val="solid"/>
                </a:ln>
                <a:solidFill>
                  <a:srgbClr val="8C4C64"/>
                </a:solidFill>
                <a:effectLst>
                  <a:reflection blurRad="12700" stA="28000" endPos="45000" dist="1000" dir="5400000" sy="-100000" algn="bl" rotWithShape="0"/>
                </a:effectLst>
              </a:rPr>
              <a:t>The 1</a:t>
            </a:r>
            <a:r>
              <a:rPr lang="en-US" sz="2400" b="1" cap="all" baseline="30000" dirty="0" smtClean="0">
                <a:ln w="9000" cmpd="sng">
                  <a:solidFill>
                    <a:schemeClr val="accent4">
                      <a:shade val="50000"/>
                      <a:satMod val="120000"/>
                    </a:schemeClr>
                  </a:solidFill>
                  <a:prstDash val="solid"/>
                </a:ln>
                <a:solidFill>
                  <a:srgbClr val="8C4C64"/>
                </a:solidFill>
                <a:effectLst>
                  <a:reflection blurRad="12700" stA="28000" endPos="45000" dist="1000" dir="5400000" sy="-100000" algn="bl" rotWithShape="0"/>
                </a:effectLst>
              </a:rPr>
              <a:t>st</a:t>
            </a:r>
            <a:r>
              <a:rPr lang="en-US" sz="2400" b="1" cap="all" dirty="0" smtClean="0">
                <a:ln w="9000" cmpd="sng">
                  <a:solidFill>
                    <a:schemeClr val="accent4">
                      <a:shade val="50000"/>
                      <a:satMod val="120000"/>
                    </a:schemeClr>
                  </a:solidFill>
                  <a:prstDash val="solid"/>
                </a:ln>
                <a:solidFill>
                  <a:srgbClr val="8C4C64"/>
                </a:solidFill>
                <a:effectLst>
                  <a:reflection blurRad="12700" stA="28000" endPos="45000" dist="1000" dir="5400000" sy="-100000" algn="bl" rotWithShape="0"/>
                </a:effectLst>
              </a:rPr>
              <a:t> Sabbath of </a:t>
            </a:r>
            <a:br>
              <a:rPr lang="en-US" sz="2400" b="1" cap="all" dirty="0" smtClean="0">
                <a:ln w="9000" cmpd="sng">
                  <a:solidFill>
                    <a:schemeClr val="accent4">
                      <a:shade val="50000"/>
                      <a:satMod val="120000"/>
                    </a:schemeClr>
                  </a:solidFill>
                  <a:prstDash val="solid"/>
                </a:ln>
                <a:solidFill>
                  <a:srgbClr val="8C4C64"/>
                </a:solidFill>
                <a:effectLst>
                  <a:reflection blurRad="12700" stA="28000" endPos="45000" dist="1000" dir="5400000" sy="-100000" algn="bl" rotWithShape="0"/>
                </a:effectLst>
              </a:rPr>
            </a:br>
            <a:r>
              <a:rPr lang="en-US" sz="2400" b="1" cap="all" dirty="0" smtClean="0">
                <a:ln w="9000" cmpd="sng">
                  <a:solidFill>
                    <a:schemeClr val="accent4">
                      <a:shade val="50000"/>
                      <a:satMod val="120000"/>
                    </a:schemeClr>
                  </a:solidFill>
                  <a:prstDash val="solid"/>
                </a:ln>
                <a:solidFill>
                  <a:srgbClr val="8C4C64"/>
                </a:solidFill>
                <a:effectLst>
                  <a:reflection blurRad="12700" stA="28000" endPos="45000" dist="1000" dir="5400000" sy="-100000" algn="bl" rotWithShape="0"/>
                </a:effectLst>
              </a:rPr>
              <a:t>Unleavened Bread. </a:t>
            </a:r>
            <a:endParaRPr lang="en-US" sz="2400" b="1" cap="all" dirty="0">
              <a:ln w="9000" cmpd="sng">
                <a:solidFill>
                  <a:schemeClr val="accent4">
                    <a:shade val="50000"/>
                    <a:satMod val="120000"/>
                  </a:schemeClr>
                </a:solidFill>
                <a:prstDash val="solid"/>
              </a:ln>
              <a:solidFill>
                <a:srgbClr val="8C4C64"/>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308890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21506"/>
                                        </p:tgtEl>
                                        <p:attrNameLst>
                                          <p:attrName>style.visibility</p:attrName>
                                        </p:attrNameLst>
                                      </p:cBhvr>
                                      <p:to>
                                        <p:strVal val="visible"/>
                                      </p:to>
                                    </p:set>
                                    <p:animEffect transition="in" filter="circle(in)">
                                      <p:cBhvr>
                                        <p:cTn id="13" dur="2000"/>
                                        <p:tgtEl>
                                          <p:spTgt spid="2150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6" presetClass="entr" presetSubtype="16" fill="hold" nodeType="afterEffect">
                                  <p:stCondLst>
                                    <p:cond delay="0"/>
                                  </p:stCondLst>
                                  <p:childTnLst>
                                    <p:set>
                                      <p:cBhvr>
                                        <p:cTn id="23" dur="1" fill="hold">
                                          <p:stCondLst>
                                            <p:cond delay="0"/>
                                          </p:stCondLst>
                                        </p:cTn>
                                        <p:tgtEl>
                                          <p:spTgt spid="21508"/>
                                        </p:tgtEl>
                                        <p:attrNameLst>
                                          <p:attrName>style.visibility</p:attrName>
                                        </p:attrNameLst>
                                      </p:cBhvr>
                                      <p:to>
                                        <p:strVal val="visible"/>
                                      </p:to>
                                    </p:set>
                                    <p:animEffect transition="in" filter="circle(in)">
                                      <p:cBhvr>
                                        <p:cTn id="24" dur="2000"/>
                                        <p:tgtEl>
                                          <p:spTgt spid="2150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left)">
                                      <p:cBhvr>
                                        <p:cTn id="29" dur="175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7171" name="Picture 3" descr="C:\Users\Rae\Desktop\doboy investigation.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641601" y="1981200"/>
            <a:ext cx="3454399" cy="25908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1057979"/>
            <a:ext cx="8534400" cy="541686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dirty="0" smtClean="0">
                <a:solidFill>
                  <a:schemeClr val="bg2">
                    <a:lumMod val="25000"/>
                  </a:schemeClr>
                </a:solidFill>
              </a:rPr>
              <a:t>After the </a:t>
            </a:r>
            <a:r>
              <a:rPr lang="en-US" sz="2400" b="1" dirty="0">
                <a:solidFill>
                  <a:schemeClr val="bg2">
                    <a:lumMod val="25000"/>
                  </a:schemeClr>
                </a:solidFill>
              </a:rPr>
              <a:t>Wavesheaf offering at the </a:t>
            </a:r>
            <a:r>
              <a:rPr lang="en-US" sz="2400" b="1" cap="small" dirty="0">
                <a:solidFill>
                  <a:srgbClr val="0070C0"/>
                </a:solidFill>
              </a:rPr>
              <a:t>3</a:t>
            </a:r>
            <a:r>
              <a:rPr lang="en-US" sz="2400" b="1" cap="small" baseline="30000" dirty="0">
                <a:solidFill>
                  <a:srgbClr val="0070C0"/>
                </a:solidFill>
              </a:rPr>
              <a:t>rd</a:t>
            </a:r>
            <a:r>
              <a:rPr lang="en-US" sz="2400" b="1" dirty="0">
                <a:solidFill>
                  <a:srgbClr val="0070C0"/>
                </a:solidFill>
              </a:rPr>
              <a:t> hour from Dawn </a:t>
            </a:r>
            <a:r>
              <a:rPr lang="en-US" sz="2400" b="1" dirty="0" smtClean="0">
                <a:solidFill>
                  <a:srgbClr val="0070C0"/>
                </a:solidFill>
              </a:rPr>
              <a:t/>
            </a:r>
            <a:br>
              <a:rPr lang="en-US" sz="2400" b="1" dirty="0" smtClean="0">
                <a:solidFill>
                  <a:srgbClr val="0070C0"/>
                </a:solidFill>
              </a:rPr>
            </a:br>
            <a:r>
              <a:rPr lang="en-US" sz="2400" b="1" dirty="0" smtClean="0">
                <a:solidFill>
                  <a:schemeClr val="bg2">
                    <a:lumMod val="25000"/>
                  </a:schemeClr>
                </a:solidFill>
              </a:rPr>
              <a:t>the people were </a:t>
            </a:r>
            <a:r>
              <a:rPr lang="en-US" sz="2400" b="1" u="sng" dirty="0" smtClean="0">
                <a:solidFill>
                  <a:srgbClr val="00B050"/>
                </a:solidFill>
              </a:rPr>
              <a:t>released </a:t>
            </a:r>
            <a:r>
              <a:rPr lang="en-US" sz="2400" b="1" u="sng" dirty="0">
                <a:solidFill>
                  <a:srgbClr val="00B050"/>
                </a:solidFill>
              </a:rPr>
              <a:t>from the command</a:t>
            </a:r>
            <a:r>
              <a:rPr lang="en-US" sz="2400" b="1" dirty="0"/>
              <a:t> </a:t>
            </a:r>
            <a:r>
              <a:rPr lang="en-US" sz="2400" b="1" dirty="0" smtClean="0"/>
              <a:t/>
            </a:r>
            <a:br>
              <a:rPr lang="en-US" sz="2400" b="1" dirty="0" smtClean="0"/>
            </a:br>
            <a:r>
              <a:rPr lang="en-US" sz="2400" b="1" i="1" dirty="0" smtClean="0">
                <a:solidFill>
                  <a:srgbClr val="8C4C64"/>
                </a:solidFill>
              </a:rPr>
              <a:t>to </a:t>
            </a:r>
            <a:r>
              <a:rPr lang="en-US" sz="2400" b="1" i="1" dirty="0">
                <a:solidFill>
                  <a:srgbClr val="8C4C64"/>
                </a:solidFill>
              </a:rPr>
              <a:t>refrain from eating the yield of the </a:t>
            </a:r>
            <a:r>
              <a:rPr lang="en-US" sz="2400" b="1" i="1" dirty="0" smtClean="0">
                <a:solidFill>
                  <a:srgbClr val="8C4C64"/>
                </a:solidFill>
              </a:rPr>
              <a:t>land.</a:t>
            </a:r>
            <a:r>
              <a:rPr lang="en-US" sz="2400" b="1" dirty="0" smtClean="0"/>
              <a:t> </a:t>
            </a:r>
            <a:r>
              <a:rPr lang="en-US" sz="2400" b="1" i="1" dirty="0" smtClean="0"/>
              <a:t> </a:t>
            </a:r>
            <a:r>
              <a:rPr lang="en-US" b="1" i="1" dirty="0"/>
              <a:t/>
            </a:r>
            <a:br>
              <a:rPr lang="en-US" b="1" i="1" dirty="0"/>
            </a:br>
            <a:endParaRPr lang="en-US" b="1" i="1" dirty="0" smtClean="0"/>
          </a:p>
          <a:p>
            <a:endParaRPr lang="en-US" b="1" i="1" dirty="0"/>
          </a:p>
          <a:p>
            <a:endParaRPr lang="en-US" b="1" i="1" dirty="0" smtClean="0"/>
          </a:p>
          <a:p>
            <a:endParaRPr lang="en-US" b="1" i="1" dirty="0" smtClean="0"/>
          </a:p>
          <a:p>
            <a:endParaRPr lang="en-US" b="1" i="1" dirty="0"/>
          </a:p>
          <a:p>
            <a:endParaRPr lang="en-US" b="1" i="1" dirty="0" smtClean="0"/>
          </a:p>
          <a:p>
            <a:endParaRPr lang="en-US" b="1" i="1" dirty="0"/>
          </a:p>
          <a:p>
            <a:pPr algn="ctr"/>
            <a:r>
              <a:rPr lang="en-US" sz="2400" dirty="0" smtClean="0"/>
              <a:t>The </a:t>
            </a:r>
            <a:r>
              <a:rPr lang="en-US" sz="2400" dirty="0"/>
              <a:t>significance </a:t>
            </a:r>
            <a:r>
              <a:rPr lang="en-US" sz="2400" dirty="0" smtClean="0"/>
              <a:t>of this prophecy</a:t>
            </a:r>
            <a:br>
              <a:rPr lang="en-US" sz="2400" dirty="0" smtClean="0"/>
            </a:br>
            <a:r>
              <a:rPr lang="en-US" sz="2000" dirty="0" smtClean="0"/>
              <a:t> </a:t>
            </a:r>
            <a:r>
              <a:rPr lang="en-US" dirty="0" smtClean="0"/>
              <a:t>(</a:t>
            </a:r>
            <a:r>
              <a:rPr lang="en-US" b="1" i="1" dirty="0" smtClean="0">
                <a:solidFill>
                  <a:srgbClr val="00B050"/>
                </a:solidFill>
              </a:rPr>
              <a:t>the </a:t>
            </a:r>
            <a:r>
              <a:rPr lang="en-US" b="1" i="1" dirty="0">
                <a:solidFill>
                  <a:srgbClr val="00B050"/>
                </a:solidFill>
              </a:rPr>
              <a:t>presentation of the harvest to </a:t>
            </a:r>
            <a:r>
              <a:rPr lang="en-US" b="1" i="1" dirty="0">
                <a:solidFill>
                  <a:srgbClr val="0070C0"/>
                </a:solidFill>
              </a:rPr>
              <a:t>Yahuah</a:t>
            </a:r>
            <a:r>
              <a:rPr lang="en-US" b="1" i="1" dirty="0">
                <a:solidFill>
                  <a:srgbClr val="00B050"/>
                </a:solidFill>
              </a:rPr>
              <a:t> for </a:t>
            </a:r>
            <a:r>
              <a:rPr lang="en-US" b="1" i="1" dirty="0" smtClean="0">
                <a:solidFill>
                  <a:srgbClr val="00B050"/>
                </a:solidFill>
              </a:rPr>
              <a:t>acceptance</a:t>
            </a:r>
            <a:r>
              <a:rPr lang="en-US" dirty="0" smtClean="0"/>
              <a:t>) </a:t>
            </a:r>
            <a:br>
              <a:rPr lang="en-US" dirty="0" smtClean="0"/>
            </a:br>
            <a:r>
              <a:rPr lang="en-US" sz="2000" dirty="0" smtClean="0"/>
              <a:t>should </a:t>
            </a:r>
            <a:r>
              <a:rPr lang="en-US" sz="2000" dirty="0"/>
              <a:t>draw full attention </a:t>
            </a:r>
            <a:r>
              <a:rPr lang="en-US" sz="2000" dirty="0" smtClean="0"/>
              <a:t>to </a:t>
            </a:r>
            <a:r>
              <a:rPr lang="en-US" sz="2000" dirty="0"/>
              <a:t>the </a:t>
            </a:r>
            <a:r>
              <a:rPr lang="en-US" sz="2000" dirty="0" smtClean="0"/>
              <a:t/>
            </a:r>
            <a:br>
              <a:rPr lang="en-US" sz="2000" dirty="0" smtClean="0"/>
            </a:b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SKELETAL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BONE STRUCTURE of the Plan of Salvation </a:t>
            </a:r>
            <a:r>
              <a:rPr lang="en-US" sz="2000" dirty="0"/>
              <a:t>through </a:t>
            </a:r>
            <a:r>
              <a:rPr lang="en-US" sz="2000" b="1" dirty="0">
                <a:solidFill>
                  <a:srgbClr val="0070C0"/>
                </a:solidFill>
              </a:rPr>
              <a:t>Yahuah’s</a:t>
            </a:r>
            <a:r>
              <a:rPr lang="en-US" sz="2000" b="1" dirty="0"/>
              <a:t> </a:t>
            </a:r>
            <a:r>
              <a:rPr lang="en-US" sz="2000" dirty="0"/>
              <a:t>Feasts and Festivals. </a:t>
            </a:r>
            <a:r>
              <a:rPr lang="en-US" sz="2000" dirty="0" smtClean="0"/>
              <a:t/>
            </a:r>
            <a:br>
              <a:rPr lang="en-US" sz="2000" dirty="0" smtClean="0"/>
            </a:br>
            <a:r>
              <a:rPr lang="en-US" sz="2000" dirty="0" smtClean="0"/>
              <a:t/>
            </a:r>
            <a:br>
              <a:rPr lang="en-US" sz="2000" dirty="0" smtClean="0"/>
            </a:br>
            <a:r>
              <a:rPr lang="en-US" sz="1600" dirty="0" smtClean="0"/>
              <a:t>(Remember:  There </a:t>
            </a:r>
            <a:r>
              <a:rPr lang="en-US" sz="1600" dirty="0"/>
              <a:t>is also another antitype </a:t>
            </a:r>
            <a:r>
              <a:rPr lang="en-US" sz="1600" b="1" i="1" dirty="0"/>
              <a:t>“harvest”</a:t>
            </a:r>
            <a:r>
              <a:rPr lang="en-US" sz="1600" dirty="0"/>
              <a:t> </a:t>
            </a:r>
            <a:r>
              <a:rPr lang="en-US" sz="1600" dirty="0" smtClean="0"/>
              <a:t>at </a:t>
            </a:r>
            <a:r>
              <a:rPr lang="en-US" sz="1600" dirty="0"/>
              <a:t>the end time.)  </a:t>
            </a:r>
          </a:p>
        </p:txBody>
      </p:sp>
      <p:sp>
        <p:nvSpPr>
          <p:cNvPr id="2" name="Slide Number Placeholder 1"/>
          <p:cNvSpPr>
            <a:spLocks noGrp="1"/>
          </p:cNvSpPr>
          <p:nvPr>
            <p:ph type="sldNum" sz="quarter" idx="12"/>
          </p:nvPr>
        </p:nvSpPr>
        <p:spPr/>
        <p:txBody>
          <a:bodyPr/>
          <a:lstStyle/>
          <a:p>
            <a:fld id="{5C014052-953B-4273-8F47-BF25327D5B24}" type="slidenum">
              <a:rPr lang="en-US" smtClean="0"/>
              <a:t>62</a:t>
            </a:fld>
            <a:endParaRPr lang="en-US" dirty="0"/>
          </a:p>
        </p:txBody>
      </p:sp>
      <p:sp>
        <p:nvSpPr>
          <p:cNvPr id="5" name="Title 1"/>
          <p:cNvSpPr txBox="1">
            <a:spLocks/>
          </p:cNvSpPr>
          <p:nvPr/>
        </p:nvSpPr>
        <p:spPr>
          <a:xfrm>
            <a:off x="-76200" y="15240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00B050"/>
                </a:solidFill>
                <a:effectLst>
                  <a:outerShdw blurRad="76200" dist="50800" dir="5400000" algn="tl" rotWithShape="0">
                    <a:srgbClr val="000000">
                      <a:alpha val="65000"/>
                    </a:srgbClr>
                  </a:outerShdw>
                </a:effectLst>
              </a:rPr>
              <a:t>1</a:t>
            </a:r>
            <a:r>
              <a:rPr lang="en-US" sz="4200" spc="50" baseline="30000" dirty="0" smtClean="0">
                <a:ln w="11430"/>
                <a:solidFill>
                  <a:srgbClr val="00B050"/>
                </a:solidFill>
                <a:effectLst>
                  <a:outerShdw blurRad="76200" dist="50800" dir="5400000" algn="tl" rotWithShape="0">
                    <a:srgbClr val="000000">
                      <a:alpha val="65000"/>
                    </a:srgbClr>
                  </a:outerShdw>
                </a:effectLst>
              </a:rPr>
              <a:t>st</a:t>
            </a:r>
            <a:r>
              <a:rPr lang="en-US" sz="4200" spc="50" dirty="0" smtClean="0">
                <a:ln w="11430"/>
                <a:solidFill>
                  <a:srgbClr val="00B050"/>
                </a:solidFill>
                <a:effectLst>
                  <a:outerShdw blurRad="76200" dist="50800" dir="5400000" algn="tl" rotWithShape="0">
                    <a:srgbClr val="000000">
                      <a:alpha val="65000"/>
                    </a:srgbClr>
                  </a:outerShdw>
                </a:effectLst>
              </a:rPr>
              <a:t> Honor:  Firstfruits / Wavesheaf </a:t>
            </a:r>
          </a:p>
        </p:txBody>
      </p:sp>
      <p:pic>
        <p:nvPicPr>
          <p:cNvPr id="4" name="Picture 2" descr="C:\Users\Rae\Desktop\first-frui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362200"/>
            <a:ext cx="1962151" cy="1725612"/>
          </a:xfrm>
          <a:prstGeom prst="rect">
            <a:avLst/>
          </a:prstGeom>
          <a:ln w="76200">
            <a:solidFill>
              <a:schemeClr val="accent4">
                <a:lumMod val="60000"/>
                <a:lumOff val="40000"/>
              </a:schemeClr>
            </a:solidFill>
          </a:ln>
          <a:effectLst>
            <a:outerShdw blurRad="292100" dist="139700" dir="2700000" algn="tl" rotWithShape="0">
              <a:srgbClr val="333333">
                <a:alpha val="65000"/>
              </a:srgbClr>
            </a:outerShdw>
          </a:effectLst>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1545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63</a:t>
            </a:fld>
            <a:endParaRPr lang="en-US" dirty="0"/>
          </a:p>
        </p:txBody>
      </p:sp>
      <p:pic>
        <p:nvPicPr>
          <p:cNvPr id="5" name="Picture 3" descr="C:\Users\Rae\Desktop\error sta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933700"/>
            <a:ext cx="4394201" cy="40767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spc="50" dirty="0" smtClean="0">
                <a:ln w="11430"/>
                <a:solidFill>
                  <a:schemeClr val="accent2">
                    <a:lumMod val="75000"/>
                  </a:schemeClr>
                </a:solidFill>
                <a:effectLst>
                  <a:outerShdw blurRad="76200" dist="50800" dir="5400000" algn="tl" rotWithShape="0">
                    <a:srgbClr val="000000">
                      <a:alpha val="65000"/>
                    </a:srgbClr>
                  </a:outerShdw>
                </a:effectLst>
              </a:rPr>
              <a:t>Beware of Error Giving Honour to Abib 16</a:t>
            </a:r>
          </a:p>
        </p:txBody>
      </p:sp>
      <p:sp>
        <p:nvSpPr>
          <p:cNvPr id="8" name="TextBox 7"/>
          <p:cNvSpPr txBox="1"/>
          <p:nvPr/>
        </p:nvSpPr>
        <p:spPr>
          <a:xfrm>
            <a:off x="533400" y="685800"/>
            <a:ext cx="8153400" cy="6463308"/>
          </a:xfrm>
          <a:prstGeom prst="rect">
            <a:avLst/>
          </a:prstGeom>
          <a:noFill/>
        </p:spPr>
        <p:txBody>
          <a:bodyPr wrap="square" rtlCol="0">
            <a:spAutoFit/>
            <a:scene3d>
              <a:camera prst="orthographicFront"/>
              <a:lightRig rig="threePt" dir="t"/>
            </a:scene3d>
            <a:sp3d extrusionH="57150">
              <a:bevelT w="38100" h="38100"/>
            </a:sp3d>
          </a:bodyPr>
          <a:lstStyle/>
          <a:p>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Beware:  </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b="1" dirty="0" smtClean="0">
                <a:solidFill>
                  <a:srgbClr val="C00000"/>
                </a:solidFill>
              </a:rPr>
              <a:t>A </a:t>
            </a:r>
            <a:r>
              <a:rPr lang="en-US" b="1" dirty="0">
                <a:solidFill>
                  <a:srgbClr val="C00000"/>
                </a:solidFill>
              </a:rPr>
              <a:t>Firstfruits festival that is </a:t>
            </a:r>
            <a:r>
              <a:rPr lang="en-US" b="1" dirty="0" smtClean="0">
                <a:solidFill>
                  <a:srgbClr val="C00000"/>
                </a:solidFill>
              </a:rPr>
              <a:t>married </a:t>
            </a:r>
            <a:r>
              <a:rPr lang="en-US" b="1" dirty="0">
                <a:solidFill>
                  <a:srgbClr val="C00000"/>
                </a:solidFill>
              </a:rPr>
              <a:t>to Abib 16 has no Scriptural foundation</a:t>
            </a:r>
            <a:r>
              <a:rPr lang="en-US" b="1" dirty="0" smtClean="0">
                <a:solidFill>
                  <a:srgbClr val="C00000"/>
                </a:solidFill>
              </a:rPr>
              <a:t>.</a:t>
            </a:r>
            <a:r>
              <a:rPr lang="en-US" b="1" dirty="0" smtClean="0">
                <a:solidFill>
                  <a:schemeClr val="tx2">
                    <a:lumMod val="75000"/>
                  </a:schemeClr>
                </a:solidFill>
              </a:rPr>
              <a:t>  </a:t>
            </a:r>
          </a:p>
          <a:p>
            <a:endParaRPr lang="en-US" b="1" dirty="0"/>
          </a:p>
          <a:p>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Also </a:t>
            </a: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beware of </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any suggestions </a:t>
            </a: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that say:  </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b="1" u="sng" dirty="0" smtClean="0">
                <a:solidFill>
                  <a:srgbClr val="C00000"/>
                </a:solidFill>
              </a:rPr>
              <a:t>Permission</a:t>
            </a:r>
            <a:r>
              <a:rPr lang="en-US" b="1" dirty="0" smtClean="0">
                <a:solidFill>
                  <a:srgbClr val="C00000"/>
                </a:solidFill>
              </a:rPr>
              <a:t> </a:t>
            </a:r>
            <a:r>
              <a:rPr lang="en-US" b="1" dirty="0">
                <a:solidFill>
                  <a:srgbClr val="C00000"/>
                </a:solidFill>
              </a:rPr>
              <a:t>to eat the grain was not in effect until </a:t>
            </a:r>
            <a:r>
              <a:rPr lang="en-US" b="1" dirty="0" smtClean="0">
                <a:solidFill>
                  <a:srgbClr val="C00000"/>
                </a:solidFill>
              </a:rPr>
              <a:t> </a:t>
            </a:r>
            <a:r>
              <a:rPr lang="en-US" b="1" dirty="0">
                <a:solidFill>
                  <a:srgbClr val="C00000"/>
                </a:solidFill>
              </a:rPr>
              <a:t>Abib </a:t>
            </a:r>
            <a:r>
              <a:rPr lang="en-US" b="1" dirty="0" smtClean="0">
                <a:solidFill>
                  <a:srgbClr val="C00000"/>
                </a:solidFill>
              </a:rPr>
              <a:t>16.  </a:t>
            </a:r>
            <a:br>
              <a:rPr lang="en-US" b="1" dirty="0" smtClean="0">
                <a:solidFill>
                  <a:srgbClr val="C00000"/>
                </a:solidFill>
              </a:rPr>
            </a:br>
            <a:r>
              <a:rPr lang="en-US" sz="1200" b="1" dirty="0" smtClean="0">
                <a:solidFill>
                  <a:schemeClr val="tx2">
                    <a:lumMod val="75000"/>
                  </a:schemeClr>
                </a:solidFill>
              </a:rPr>
              <a:t/>
            </a:r>
            <a:br>
              <a:rPr lang="en-US" sz="1200" b="1" dirty="0" smtClean="0">
                <a:solidFill>
                  <a:schemeClr val="tx2">
                    <a:lumMod val="75000"/>
                  </a:schemeClr>
                </a:solidFill>
              </a:rPr>
            </a:br>
            <a:r>
              <a:rPr lang="en-US" b="1" dirty="0" smtClean="0">
                <a:solidFill>
                  <a:schemeClr val="tx2">
                    <a:lumMod val="75000"/>
                  </a:schemeClr>
                </a:solidFill>
              </a:rPr>
              <a:t>If </a:t>
            </a:r>
            <a:r>
              <a:rPr lang="en-US" b="1" dirty="0">
                <a:solidFill>
                  <a:schemeClr val="tx2">
                    <a:lumMod val="75000"/>
                  </a:schemeClr>
                </a:solidFill>
              </a:rPr>
              <a:t>that were the case, this suggestion would eliminate </a:t>
            </a:r>
            <a:r>
              <a:rPr lang="en-US" b="1" dirty="0" smtClean="0">
                <a:solidFill>
                  <a:schemeClr val="tx2">
                    <a:lumMod val="75000"/>
                  </a:schemeClr>
                </a:solidFill>
              </a:rPr>
              <a:t/>
            </a:r>
            <a:br>
              <a:rPr lang="en-US" b="1" dirty="0" smtClean="0">
                <a:solidFill>
                  <a:schemeClr val="tx2">
                    <a:lumMod val="75000"/>
                  </a:schemeClr>
                </a:solidFill>
              </a:rPr>
            </a:br>
            <a:r>
              <a:rPr lang="en-US" b="1" dirty="0" smtClean="0">
                <a:solidFill>
                  <a:schemeClr val="tx2">
                    <a:lumMod val="75000"/>
                  </a:schemeClr>
                </a:solidFill>
              </a:rPr>
              <a:t>the word </a:t>
            </a:r>
            <a:r>
              <a:rPr lang="en-US" b="1" dirty="0">
                <a:solidFill>
                  <a:schemeClr val="tx2">
                    <a:lumMod val="75000"/>
                  </a:schemeClr>
                </a:solidFill>
              </a:rPr>
              <a:t>usage of </a:t>
            </a:r>
            <a:r>
              <a:rPr lang="en-US" sz="2400" b="1" dirty="0">
                <a:solidFill>
                  <a:srgbClr val="7030A0"/>
                </a:solidFill>
                <a:latin typeface="Kristen ITC" pitchFamily="66" charset="0"/>
              </a:rPr>
              <a:t>“</a:t>
            </a:r>
            <a:r>
              <a:rPr lang="en-US" sz="2400" b="1" u="sng" dirty="0">
                <a:solidFill>
                  <a:srgbClr val="7030A0"/>
                </a:solidFill>
                <a:latin typeface="Kristen ITC" pitchFamily="66" charset="0"/>
              </a:rPr>
              <a:t>the same day</a:t>
            </a:r>
            <a:r>
              <a:rPr lang="en-US" sz="2400" b="1" dirty="0">
                <a:solidFill>
                  <a:srgbClr val="7030A0"/>
                </a:solidFill>
                <a:latin typeface="Kristen ITC" pitchFamily="66" charset="0"/>
              </a:rPr>
              <a:t>.”   </a:t>
            </a:r>
            <a:r>
              <a:rPr lang="en-US" b="1" dirty="0">
                <a:solidFill>
                  <a:schemeClr val="tx2">
                    <a:lumMod val="75000"/>
                  </a:schemeClr>
                </a:solidFill>
              </a:rPr>
              <a:t>Why?  </a:t>
            </a:r>
            <a:r>
              <a:rPr lang="en-US" b="1" dirty="0" smtClean="0">
                <a:solidFill>
                  <a:schemeClr val="tx2">
                    <a:lumMod val="75000"/>
                  </a:schemeClr>
                </a:solidFill>
              </a:rPr>
              <a:t/>
            </a:r>
            <a:br>
              <a:rPr lang="en-US" b="1" dirty="0" smtClean="0">
                <a:solidFill>
                  <a:schemeClr val="tx2">
                    <a:lumMod val="75000"/>
                  </a:schemeClr>
                </a:solidFill>
              </a:rPr>
            </a:br>
            <a:r>
              <a:rPr lang="en-US" b="1" dirty="0" smtClean="0">
                <a:solidFill>
                  <a:schemeClr val="tx2">
                    <a:lumMod val="75000"/>
                  </a:schemeClr>
                </a:solidFill>
              </a:rPr>
              <a:t/>
            </a:r>
            <a:br>
              <a:rPr lang="en-US" b="1" dirty="0" smtClean="0">
                <a:solidFill>
                  <a:schemeClr val="tx2">
                    <a:lumMod val="75000"/>
                  </a:schemeClr>
                </a:solidFill>
              </a:rPr>
            </a:br>
            <a:r>
              <a:rPr lang="en-US" b="1" dirty="0" smtClean="0">
                <a:solidFill>
                  <a:schemeClr val="tx2">
                    <a:lumMod val="75000"/>
                  </a:schemeClr>
                </a:solidFill>
              </a:rPr>
              <a:t>Because </a:t>
            </a:r>
            <a:r>
              <a:rPr lang="en-US" b="1" dirty="0">
                <a:solidFill>
                  <a:schemeClr val="tx2">
                    <a:lumMod val="75000"/>
                  </a:schemeClr>
                </a:solidFill>
              </a:rPr>
              <a:t>Israel </a:t>
            </a:r>
            <a:r>
              <a:rPr lang="en-US" b="1" dirty="0" smtClean="0">
                <a:solidFill>
                  <a:schemeClr val="tx2">
                    <a:lumMod val="75000"/>
                  </a:schemeClr>
                </a:solidFill>
              </a:rPr>
              <a:t>was </a:t>
            </a:r>
            <a:r>
              <a:rPr lang="en-US" b="1" dirty="0">
                <a:solidFill>
                  <a:schemeClr val="tx2">
                    <a:lumMod val="75000"/>
                  </a:schemeClr>
                </a:solidFill>
              </a:rPr>
              <a:t>given permission to eat the </a:t>
            </a:r>
            <a:r>
              <a:rPr lang="en-US" b="1" dirty="0" smtClean="0">
                <a:solidFill>
                  <a:schemeClr val="tx2">
                    <a:lumMod val="75000"/>
                  </a:schemeClr>
                </a:solidFill>
              </a:rPr>
              <a:t/>
            </a:r>
            <a:br>
              <a:rPr lang="en-US" b="1" dirty="0" smtClean="0">
                <a:solidFill>
                  <a:schemeClr val="tx2">
                    <a:lumMod val="75000"/>
                  </a:schemeClr>
                </a:solidFill>
              </a:rPr>
            </a:br>
            <a:r>
              <a:rPr lang="en-US" b="1" dirty="0" smtClean="0">
                <a:solidFill>
                  <a:schemeClr val="tx2">
                    <a:lumMod val="75000"/>
                  </a:schemeClr>
                </a:solidFill>
              </a:rPr>
              <a:t>grain </a:t>
            </a:r>
            <a:r>
              <a:rPr lang="en-US" b="1" dirty="0">
                <a:solidFill>
                  <a:schemeClr val="tx2">
                    <a:lumMod val="75000"/>
                  </a:schemeClr>
                </a:solidFill>
              </a:rPr>
              <a:t>of the land </a:t>
            </a:r>
            <a:r>
              <a:rPr lang="en-US" sz="2400" b="1" dirty="0" smtClean="0">
                <a:solidFill>
                  <a:srgbClr val="7030A0"/>
                </a:solidFill>
                <a:latin typeface="Kristen ITC" pitchFamily="66" charset="0"/>
              </a:rPr>
              <a:t>“</a:t>
            </a:r>
            <a:r>
              <a:rPr lang="en-US" sz="2400" b="1" u="sng" dirty="0" smtClean="0">
                <a:solidFill>
                  <a:srgbClr val="7030A0"/>
                </a:solidFill>
                <a:latin typeface="Kristen ITC" pitchFamily="66" charset="0"/>
              </a:rPr>
              <a:t>on the </a:t>
            </a:r>
            <a:r>
              <a:rPr lang="en-US" sz="2400" b="1" u="sng" dirty="0">
                <a:solidFill>
                  <a:srgbClr val="7030A0"/>
                </a:solidFill>
                <a:latin typeface="Kristen ITC" pitchFamily="66" charset="0"/>
              </a:rPr>
              <a:t>same </a:t>
            </a:r>
            <a:r>
              <a:rPr lang="en-US" sz="2400" b="1" u="sng" dirty="0" smtClean="0">
                <a:solidFill>
                  <a:srgbClr val="7030A0"/>
                </a:solidFill>
                <a:latin typeface="Kristen ITC" pitchFamily="66" charset="0"/>
              </a:rPr>
              <a:t>day</a:t>
            </a:r>
            <a:r>
              <a:rPr lang="en-US" sz="2400" b="1" dirty="0" smtClean="0">
                <a:solidFill>
                  <a:srgbClr val="7030A0"/>
                </a:solidFill>
                <a:latin typeface="Kristen ITC" pitchFamily="66" charset="0"/>
              </a:rPr>
              <a:t>” </a:t>
            </a:r>
            <a:r>
              <a:rPr lang="en-US" b="1" dirty="0">
                <a:solidFill>
                  <a:schemeClr val="tx2">
                    <a:lumMod val="75000"/>
                  </a:schemeClr>
                </a:solidFill>
              </a:rPr>
              <a:t>the </a:t>
            </a:r>
            <a:r>
              <a:rPr lang="en-US" b="1" dirty="0" smtClean="0">
                <a:solidFill>
                  <a:schemeClr val="tx2">
                    <a:lumMod val="75000"/>
                  </a:schemeClr>
                </a:solidFill>
              </a:rPr>
              <a:t> </a:t>
            </a:r>
            <a:br>
              <a:rPr lang="en-US" b="1" dirty="0" smtClean="0">
                <a:solidFill>
                  <a:schemeClr val="tx2">
                    <a:lumMod val="75000"/>
                  </a:schemeClr>
                </a:solidFill>
              </a:rPr>
            </a:br>
            <a:r>
              <a:rPr lang="en-US" b="1" dirty="0" smtClean="0">
                <a:solidFill>
                  <a:schemeClr val="tx2">
                    <a:lumMod val="75000"/>
                  </a:schemeClr>
                </a:solidFill>
              </a:rPr>
              <a:t>grain was </a:t>
            </a:r>
            <a:r>
              <a:rPr lang="en-US" b="1" dirty="0">
                <a:solidFill>
                  <a:schemeClr val="tx2">
                    <a:lumMod val="75000"/>
                  </a:schemeClr>
                </a:solidFill>
              </a:rPr>
              <a:t>used for the Wavesheaf offering</a:t>
            </a:r>
            <a:r>
              <a:rPr lang="en-US" b="1" dirty="0" smtClean="0">
                <a:solidFill>
                  <a:schemeClr val="tx2">
                    <a:lumMod val="75000"/>
                  </a:schemeClr>
                </a:solidFill>
              </a:rPr>
              <a:t>.</a:t>
            </a:r>
          </a:p>
          <a:p>
            <a:r>
              <a:rPr lang="en-US" b="1" dirty="0" smtClean="0">
                <a:solidFill>
                  <a:schemeClr val="accent5">
                    <a:lumMod val="75000"/>
                  </a:schemeClr>
                </a:solidFill>
              </a:rPr>
              <a:t>(Yes, the grain was harvested, threshed, </a:t>
            </a:r>
            <a:br>
              <a:rPr lang="en-US" b="1" dirty="0" smtClean="0">
                <a:solidFill>
                  <a:schemeClr val="accent5">
                    <a:lumMod val="75000"/>
                  </a:schemeClr>
                </a:solidFill>
              </a:rPr>
            </a:br>
            <a:r>
              <a:rPr lang="en-US" b="1" dirty="0" smtClean="0">
                <a:solidFill>
                  <a:schemeClr val="accent5">
                    <a:lumMod val="75000"/>
                  </a:schemeClr>
                </a:solidFill>
              </a:rPr>
              <a:t>ground and baked for unleavened bread</a:t>
            </a:r>
            <a:br>
              <a:rPr lang="en-US" b="1" dirty="0" smtClean="0">
                <a:solidFill>
                  <a:schemeClr val="accent5">
                    <a:lumMod val="75000"/>
                  </a:schemeClr>
                </a:solidFill>
              </a:rPr>
            </a:br>
            <a:r>
              <a:rPr lang="en-US" b="1" dirty="0" smtClean="0">
                <a:solidFill>
                  <a:schemeClr val="accent5">
                    <a:lumMod val="75000"/>
                  </a:schemeClr>
                </a:solidFill>
              </a:rPr>
              <a:t>that day. )</a:t>
            </a:r>
            <a:endParaRPr lang="en-US" b="1" dirty="0">
              <a:solidFill>
                <a:schemeClr val="accent5">
                  <a:lumMod val="75000"/>
                </a:schemeClr>
              </a:solidFill>
            </a:endParaRPr>
          </a:p>
          <a:p>
            <a:endParaRPr lang="en-US" sz="1200" b="1" dirty="0" smtClean="0">
              <a:solidFill>
                <a:schemeClr val="tx2">
                  <a:lumMod val="75000"/>
                </a:schemeClr>
              </a:solidFill>
            </a:endParaRPr>
          </a:p>
          <a:p>
            <a:r>
              <a:rPr lang="en-US" sz="2000" b="1" dirty="0" smtClean="0">
                <a:solidFill>
                  <a:srgbClr val="8C4C64"/>
                </a:solidFill>
              </a:rPr>
              <a:t>Understanding </a:t>
            </a:r>
            <a:r>
              <a:rPr lang="en-US" sz="2000" b="1" dirty="0">
                <a:solidFill>
                  <a:srgbClr val="8C4C64"/>
                </a:solidFill>
              </a:rPr>
              <a:t>of Firstfruits is a</a:t>
            </a:r>
            <a:r>
              <a:rPr lang="en-US" sz="2000" b="1" dirty="0" smtClean="0">
                <a:solidFill>
                  <a:srgbClr val="8C4C64"/>
                </a:solidFill>
              </a:rPr>
              <a:t> most </a:t>
            </a:r>
            <a:br>
              <a:rPr lang="en-US" sz="2000" b="1" dirty="0" smtClean="0">
                <a:solidFill>
                  <a:srgbClr val="8C4C64"/>
                </a:solidFill>
              </a:rPr>
            </a:br>
            <a:r>
              <a:rPr lang="en-US" sz="2000" b="1" dirty="0" smtClean="0">
                <a:solidFill>
                  <a:srgbClr val="8C4C64"/>
                </a:solidFill>
              </a:rPr>
              <a:t>important </a:t>
            </a:r>
            <a:r>
              <a:rPr lang="en-US" sz="2000" b="1" dirty="0">
                <a:solidFill>
                  <a:srgbClr val="8C4C64"/>
                </a:solidFill>
              </a:rPr>
              <a:t>part </a:t>
            </a:r>
            <a:r>
              <a:rPr lang="en-US" sz="2000" b="1" dirty="0" smtClean="0">
                <a:solidFill>
                  <a:srgbClr val="8C4C64"/>
                </a:solidFill>
              </a:rPr>
              <a:t>of Joshua’s </a:t>
            </a:r>
            <a:r>
              <a:rPr lang="en-US" sz="2000" b="1" dirty="0">
                <a:solidFill>
                  <a:srgbClr val="8C4C64"/>
                </a:solidFill>
              </a:rPr>
              <a:t>study.  </a:t>
            </a:r>
            <a:endParaRPr lang="en-US" sz="2000" b="1" dirty="0" smtClean="0">
              <a:solidFill>
                <a:srgbClr val="8C4C64"/>
              </a:solidFill>
            </a:endParaRPr>
          </a:p>
          <a:p>
            <a:endParaRPr lang="en-US" sz="1200" b="1" dirty="0">
              <a:solidFill>
                <a:schemeClr val="tx2">
                  <a:lumMod val="75000"/>
                </a:schemeClr>
              </a:solidFill>
            </a:endParaRPr>
          </a:p>
          <a:p>
            <a:r>
              <a:rPr lang="en-US" b="1" dirty="0" smtClean="0">
                <a:solidFill>
                  <a:schemeClr val="tx2">
                    <a:lumMod val="75000"/>
                  </a:schemeClr>
                </a:solidFill>
              </a:rPr>
              <a:t>We are now ready for a summary </a:t>
            </a:r>
            <a:br>
              <a:rPr lang="en-US" b="1" dirty="0" smtClean="0">
                <a:solidFill>
                  <a:schemeClr val="tx2">
                    <a:lumMod val="75000"/>
                  </a:schemeClr>
                </a:solidFill>
              </a:rPr>
            </a:br>
            <a:r>
              <a:rPr lang="en-US" b="1" dirty="0" smtClean="0">
                <a:solidFill>
                  <a:schemeClr val="tx2">
                    <a:lumMod val="75000"/>
                  </a:schemeClr>
                </a:solidFill>
              </a:rPr>
              <a:t>of this section.</a:t>
            </a:r>
            <a:endParaRPr lang="en-US" b="1" dirty="0">
              <a:solidFill>
                <a:schemeClr val="tx2">
                  <a:lumMod val="75000"/>
                </a:schemeClr>
              </a:solidFill>
            </a:endParaRPr>
          </a:p>
          <a:p>
            <a:endParaRPr lang="en-US" dirty="0"/>
          </a:p>
        </p:txBody>
      </p:sp>
    </p:spTree>
    <p:extLst>
      <p:ext uri="{BB962C8B-B14F-4D97-AF65-F5344CB8AC3E}">
        <p14:creationId xmlns:p14="http://schemas.microsoft.com/office/powerpoint/2010/main" val="9740750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animEffect transition="in" filter="fade">
                                      <p:cBhvr>
                                        <p:cTn id="14" dur="1000"/>
                                        <p:tgtEl>
                                          <p:spTgt spid="8">
                                            <p:txEl>
                                              <p:pRg st="3" end="3"/>
                                            </p:txEl>
                                          </p:spTgt>
                                        </p:tgtEl>
                                      </p:cBhvr>
                                    </p:animEffect>
                                    <p:anim calcmode="lin" valueType="num">
                                      <p:cBhvr>
                                        <p:cTn id="1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fade">
                                      <p:cBhvr>
                                        <p:cTn id="19" dur="1000"/>
                                        <p:tgtEl>
                                          <p:spTgt spid="8">
                                            <p:txEl>
                                              <p:pRg st="5" end="5"/>
                                            </p:txEl>
                                          </p:spTgt>
                                        </p:tgtEl>
                                      </p:cBhvr>
                                    </p:animEffect>
                                    <p:anim calcmode="lin" valueType="num">
                                      <p:cBhvr>
                                        <p:cTn id="20"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xEl>
                                              <p:pRg st="7" end="7"/>
                                            </p:txEl>
                                          </p:spTgt>
                                        </p:tgtEl>
                                        <p:attrNameLst>
                                          <p:attrName>style.visibility</p:attrName>
                                        </p:attrNameLst>
                                      </p:cBhvr>
                                      <p:to>
                                        <p:strVal val="visible"/>
                                      </p:to>
                                    </p:set>
                                    <p:animEffect transition="in" filter="fade">
                                      <p:cBhvr>
                                        <p:cTn id="24" dur="1000"/>
                                        <p:tgtEl>
                                          <p:spTgt spid="8">
                                            <p:txEl>
                                              <p:pRg st="7" end="7"/>
                                            </p:txEl>
                                          </p:spTgt>
                                        </p:tgtEl>
                                      </p:cBhvr>
                                    </p:animEffect>
                                    <p:anim calcmode="lin" valueType="num">
                                      <p:cBhvr>
                                        <p:cTn id="25"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64</a:t>
            </a:fld>
            <a:endParaRPr lang="en-US" dirty="0"/>
          </a:p>
        </p:txBody>
      </p:sp>
      <p:sp>
        <p:nvSpPr>
          <p:cNvPr id="5"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00B050"/>
                </a:solidFill>
                <a:effectLst>
                  <a:outerShdw blurRad="76200" dist="50800" dir="5400000" algn="tl" rotWithShape="0">
                    <a:srgbClr val="000000">
                      <a:alpha val="65000"/>
                    </a:srgbClr>
                  </a:outerShdw>
                </a:effectLst>
              </a:rPr>
              <a:t>The Highlight of Firstfruits</a:t>
            </a:r>
          </a:p>
        </p:txBody>
      </p:sp>
      <p:sp>
        <p:nvSpPr>
          <p:cNvPr id="6" name="Rectangle 5"/>
          <p:cNvSpPr/>
          <p:nvPr/>
        </p:nvSpPr>
        <p:spPr>
          <a:xfrm>
            <a:off x="549276" y="5475982"/>
            <a:ext cx="8061324" cy="1077218"/>
          </a:xfrm>
          <a:prstGeom prst="rect">
            <a:avLst/>
          </a:prstGeom>
          <a:solidFill>
            <a:srgbClr val="006C31"/>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cap="none" spc="0" dirty="0" smtClean="0">
                <a:ln/>
                <a:solidFill>
                  <a:schemeClr val="accent3"/>
                </a:solidFill>
                <a:effectLst/>
              </a:rPr>
              <a:t>Does this information illustrate how/why the </a:t>
            </a:r>
            <a:br>
              <a:rPr lang="en-US" sz="3200" b="1" cap="none" spc="0" dirty="0" smtClean="0">
                <a:ln/>
                <a:solidFill>
                  <a:schemeClr val="accent3"/>
                </a:solidFill>
                <a:effectLst/>
              </a:rPr>
            </a:br>
            <a:r>
              <a:rPr lang="en-US" sz="3200" b="1" cap="none" spc="0" dirty="0" smtClean="0">
                <a:ln/>
                <a:solidFill>
                  <a:schemeClr val="accent3"/>
                </a:solidFill>
                <a:effectLst/>
              </a:rPr>
              <a:t>Firstfruits Festival is so important for us?</a:t>
            </a:r>
            <a:endParaRPr lang="en-US" sz="3200" b="1" cap="none" spc="0" dirty="0">
              <a:ln/>
              <a:solidFill>
                <a:schemeClr val="accent3"/>
              </a:solidFill>
              <a:effectLst/>
            </a:endParaRPr>
          </a:p>
        </p:txBody>
      </p:sp>
      <p:sp>
        <p:nvSpPr>
          <p:cNvPr id="7" name="Rectangle 6"/>
          <p:cNvSpPr/>
          <p:nvPr/>
        </p:nvSpPr>
        <p:spPr>
          <a:xfrm>
            <a:off x="244476" y="938907"/>
            <a:ext cx="8594724" cy="4308475"/>
          </a:xfrm>
          <a:prstGeom prst="rect">
            <a:avLst/>
          </a:prstGeom>
          <a:solidFill>
            <a:srgbClr val="E9F5DB"/>
          </a:solidFill>
          <a:ln w="57150">
            <a:solidFill>
              <a:srgbClr val="00B050"/>
            </a:solidFill>
            <a:prstDash val="dash"/>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marL="274320" marR="0" indent="-274320" algn="ctr">
              <a:lnSpc>
                <a:spcPct val="115000"/>
              </a:lnSpc>
              <a:spcBef>
                <a:spcPts val="0"/>
              </a:spcBef>
              <a:spcAft>
                <a:spcPts val="0"/>
              </a:spcAft>
            </a:pPr>
            <a:r>
              <a:rPr lang="en-US" sz="2800" b="1" dirty="0" smtClean="0">
                <a:ln>
                  <a:noFill/>
                </a:ln>
                <a:solidFill>
                  <a:srgbClr val="7030A0"/>
                </a:solidFill>
                <a:effectLst>
                  <a:outerShdw blurRad="69850" dist="43180" dir="5400000" sx="0" sy="0">
                    <a:srgbClr val="000000">
                      <a:alpha val="65000"/>
                    </a:srgbClr>
                  </a:outerShdw>
                </a:effectLst>
                <a:latin typeface="Kristen ITC" pitchFamily="66" charset="0"/>
                <a:ea typeface="Calibri"/>
                <a:cs typeface="Calibri"/>
              </a:rPr>
              <a:t>Every </a:t>
            </a:r>
            <a:r>
              <a:rPr lang="en-US" sz="2800" b="1" dirty="0">
                <a:ln>
                  <a:noFill/>
                </a:ln>
                <a:solidFill>
                  <a:srgbClr val="7030A0"/>
                </a:solidFill>
                <a:effectLst>
                  <a:outerShdw blurRad="69850" dist="43180" dir="5400000" sx="0" sy="0">
                    <a:srgbClr val="000000">
                      <a:alpha val="65000"/>
                    </a:srgbClr>
                  </a:outerShdw>
                </a:effectLst>
                <a:latin typeface="Kristen ITC" pitchFamily="66" charset="0"/>
                <a:ea typeface="Calibri"/>
                <a:cs typeface="Calibri"/>
              </a:rPr>
              <a:t>Firstfruits was a prophecy!</a:t>
            </a:r>
            <a:endParaRPr lang="en-US" sz="2000" dirty="0">
              <a:solidFill>
                <a:srgbClr val="7030A0"/>
              </a:solidFill>
              <a:effectLst/>
              <a:latin typeface="Kristen ITC" pitchFamily="66" charset="0"/>
              <a:ea typeface="Calibri"/>
              <a:cs typeface="Times New Roman"/>
            </a:endParaRPr>
          </a:p>
          <a:p>
            <a:pPr marL="274320" marR="0" indent="-274320" algn="ctr">
              <a:lnSpc>
                <a:spcPct val="115000"/>
              </a:lnSpc>
              <a:spcBef>
                <a:spcPts val="0"/>
              </a:spcBef>
              <a:spcAft>
                <a:spcPts val="0"/>
              </a:spcAft>
            </a:pPr>
            <a:r>
              <a:rPr lang="en-US" sz="800" b="1" dirty="0">
                <a:ln>
                  <a:noFill/>
                </a:ln>
                <a:solidFill>
                  <a:srgbClr val="006600"/>
                </a:solidFill>
                <a:effectLst>
                  <a:outerShdw blurRad="69850" dist="43180" dir="5400000" sx="0" sy="0">
                    <a:srgbClr val="000000">
                      <a:alpha val="65000"/>
                    </a:srgbClr>
                  </a:outerShdw>
                </a:effectLst>
                <a:ea typeface="Calibri"/>
                <a:cs typeface="Calibri"/>
              </a:rPr>
              <a:t> </a:t>
            </a:r>
            <a:r>
              <a:rPr lang="en-US" sz="2400" b="1" i="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The </a:t>
            </a:r>
            <a:r>
              <a:rPr lang="en-US" sz="2400" b="1" i="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“3</a:t>
            </a:r>
            <a:r>
              <a:rPr lang="en-US" sz="2400" b="1" i="1" cap="small" baseline="30000"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rd</a:t>
            </a:r>
            <a:r>
              <a:rPr lang="en-US" sz="2400" b="1" i="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 hour moment” </a:t>
            </a:r>
            <a:r>
              <a:rPr lang="en-US" sz="2400" b="1" i="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marked </a:t>
            </a:r>
            <a:r>
              <a:rPr lang="en-US" sz="2400" b="1" i="1" dirty="0">
                <a:ln>
                  <a:noFill/>
                </a:ln>
                <a:solidFill>
                  <a:srgbClr val="0000FF"/>
                </a:solidFill>
                <a:effectLst>
                  <a:outerShdw blurRad="69850" dist="43180" dir="5400000" sx="0" sy="0">
                    <a:srgbClr val="000000">
                      <a:alpha val="65000"/>
                    </a:srgbClr>
                  </a:outerShdw>
                </a:effectLst>
                <a:latin typeface="Arial Rounded MT Bold"/>
                <a:ea typeface="Calibri"/>
                <a:cs typeface="Georgia"/>
              </a:rPr>
              <a:t>Yahuah’s </a:t>
            </a:r>
            <a:r>
              <a:rPr lang="en-US" sz="2400" b="1" i="1" dirty="0">
                <a:solidFill>
                  <a:srgbClr val="D60093"/>
                </a:solidFill>
                <a:effectLst/>
                <a:latin typeface="Arial Rounded MT Bold"/>
                <a:ea typeface="Calibri"/>
                <a:cs typeface="Georgia"/>
              </a:rPr>
              <a:t/>
            </a:r>
            <a:br>
              <a:rPr lang="en-US" sz="2400" b="1" i="1" dirty="0">
                <a:solidFill>
                  <a:srgbClr val="D60093"/>
                </a:solidFill>
                <a:effectLst/>
                <a:latin typeface="Arial Rounded MT Bold"/>
                <a:ea typeface="Calibri"/>
                <a:cs typeface="Georgia"/>
              </a:rPr>
            </a:br>
            <a:r>
              <a:rPr lang="en-US" sz="2400" b="1" i="1" dirty="0">
                <a:ln>
                  <a:noFill/>
                </a:ln>
                <a:solidFill>
                  <a:srgbClr val="0000FF"/>
                </a:solidFill>
                <a:effectLst>
                  <a:outerShdw blurRad="69850" dist="43180" dir="5400000" sx="0" sy="0">
                    <a:srgbClr val="000000">
                      <a:alpha val="65000"/>
                    </a:srgbClr>
                  </a:outerShdw>
                </a:effectLst>
                <a:latin typeface="Arial Rounded MT Bold"/>
                <a:ea typeface="Calibri"/>
                <a:cs typeface="Georgia"/>
              </a:rPr>
              <a:t>“skeletal bone structure” </a:t>
            </a:r>
            <a:r>
              <a:rPr lang="en-US" sz="2400" b="1" i="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plan for every single </a:t>
            </a:r>
            <a:r>
              <a:rPr lang="en-US" sz="2400" b="1" i="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person. </a:t>
            </a:r>
            <a:br>
              <a:rPr lang="en-US" sz="2400" b="1" i="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br>
            <a:r>
              <a:rPr lang="en-US" sz="2400" b="1" i="1" dirty="0" smtClean="0">
                <a:ln>
                  <a:noFill/>
                </a:ln>
                <a:solidFill>
                  <a:srgbClr val="D60093"/>
                </a:solidFill>
                <a:effectLst>
                  <a:outerShdw blurRad="69850" dist="43180" dir="5400000" sx="0" sy="0">
                    <a:srgbClr val="000000">
                      <a:alpha val="65000"/>
                    </a:srgbClr>
                  </a:outerShdw>
                </a:effectLst>
                <a:latin typeface="Arial Rounded MT Bold"/>
                <a:ea typeface="Calibri"/>
                <a:cs typeface="Georgia"/>
              </a:rPr>
              <a:t>For </a:t>
            </a:r>
            <a:r>
              <a:rPr lang="en-US" sz="2400" b="1" i="1" u="sng" dirty="0">
                <a:ln>
                  <a:noFill/>
                </a:ln>
                <a:solidFill>
                  <a:srgbClr val="D60093"/>
                </a:solidFill>
                <a:effectLst>
                  <a:outerShdw blurRad="69850" dist="43180" dir="5400000" sx="0" sy="0">
                    <a:srgbClr val="000000">
                      <a:alpha val="65000"/>
                    </a:srgbClr>
                  </a:outerShdw>
                </a:effectLst>
                <a:latin typeface="Arial Rounded MT Bold"/>
                <a:ea typeface="Calibri"/>
                <a:cs typeface="Georgia"/>
              </a:rPr>
              <a:t>at</a:t>
            </a:r>
            <a:r>
              <a:rPr lang="en-US" sz="2400" b="1" i="1" dirty="0">
                <a:ln>
                  <a:noFill/>
                </a:ln>
                <a:solidFill>
                  <a:srgbClr val="D60093"/>
                </a:solidFill>
                <a:effectLst>
                  <a:outerShdw blurRad="69850" dist="43180" dir="5400000" sx="0" sy="0">
                    <a:srgbClr val="000000">
                      <a:alpha val="65000"/>
                    </a:srgbClr>
                  </a:outerShdw>
                </a:effectLst>
                <a:latin typeface="Arial Rounded MT Bold"/>
                <a:ea typeface="Calibri"/>
                <a:cs typeface="Georgia"/>
              </a:rPr>
              <a:t> </a:t>
            </a:r>
            <a:r>
              <a:rPr lang="en-US" sz="2400" b="1" i="1" u="sng" dirty="0">
                <a:ln>
                  <a:noFill/>
                </a:ln>
                <a:solidFill>
                  <a:srgbClr val="D60093"/>
                </a:solidFill>
                <a:effectLst>
                  <a:outerShdw blurRad="69850" dist="43180" dir="5400000" sx="0" sy="0">
                    <a:srgbClr val="000000">
                      <a:alpha val="65000"/>
                    </a:srgbClr>
                  </a:outerShdw>
                </a:effectLst>
                <a:latin typeface="Arial Rounded MT Bold"/>
                <a:ea typeface="Calibri"/>
                <a:cs typeface="Georgia"/>
              </a:rPr>
              <a:t>that</a:t>
            </a:r>
            <a:r>
              <a:rPr lang="en-US" sz="2400" b="1" i="1" dirty="0">
                <a:ln>
                  <a:noFill/>
                </a:ln>
                <a:solidFill>
                  <a:srgbClr val="D60093"/>
                </a:solidFill>
                <a:effectLst>
                  <a:outerShdw blurRad="69850" dist="43180" dir="5400000" sx="0" sy="0">
                    <a:srgbClr val="000000">
                      <a:alpha val="65000"/>
                    </a:srgbClr>
                  </a:outerShdw>
                </a:effectLst>
                <a:latin typeface="Arial Rounded MT Bold"/>
                <a:ea typeface="Calibri"/>
                <a:cs typeface="Georgia"/>
              </a:rPr>
              <a:t> </a:t>
            </a:r>
            <a:r>
              <a:rPr lang="en-US" sz="2400" b="1" i="1" u="sng" dirty="0">
                <a:ln>
                  <a:noFill/>
                </a:ln>
                <a:solidFill>
                  <a:srgbClr val="D60093"/>
                </a:solidFill>
                <a:effectLst>
                  <a:outerShdw blurRad="69850" dist="43180" dir="5400000" sx="0" sy="0">
                    <a:srgbClr val="000000">
                      <a:alpha val="65000"/>
                    </a:srgbClr>
                  </a:outerShdw>
                </a:effectLst>
                <a:latin typeface="Arial Rounded MT Bold"/>
                <a:ea typeface="Calibri"/>
                <a:cs typeface="Georgia"/>
              </a:rPr>
              <a:t>time</a:t>
            </a:r>
            <a:r>
              <a:rPr lang="en-US" sz="2400" b="1" i="1" dirty="0">
                <a:ln>
                  <a:noFill/>
                </a:ln>
                <a:solidFill>
                  <a:srgbClr val="D60093"/>
                </a:solidFill>
                <a:effectLst>
                  <a:outerShdw blurRad="69850" dist="43180" dir="5400000" sx="0" sy="0">
                    <a:srgbClr val="000000">
                      <a:alpha val="65000"/>
                    </a:srgbClr>
                  </a:outerShdw>
                </a:effectLst>
                <a:latin typeface="Arial Rounded MT Bold"/>
                <a:ea typeface="Calibri"/>
                <a:cs typeface="Georgia"/>
              </a:rPr>
              <a:t> </a:t>
            </a:r>
            <a:r>
              <a:rPr lang="en-US" sz="2400" b="1" i="1" dirty="0">
                <a:ln>
                  <a:noFill/>
                </a:ln>
                <a:solidFill>
                  <a:srgbClr val="0000FF"/>
                </a:solidFill>
                <a:effectLst>
                  <a:outerShdw blurRad="69850" dist="43180" dir="5400000" sx="0" sy="0">
                    <a:srgbClr val="000000">
                      <a:alpha val="65000"/>
                    </a:srgbClr>
                  </a:outerShdw>
                </a:effectLst>
                <a:latin typeface="Arial Rounded MT Bold"/>
                <a:ea typeface="Calibri"/>
                <a:cs typeface="Georgia"/>
              </a:rPr>
              <a:t>Yahusha, </a:t>
            </a:r>
            <a:r>
              <a:rPr lang="en-US" sz="2400" b="1" i="1" dirty="0">
                <a:ln>
                  <a:noFill/>
                </a:ln>
                <a:solidFill>
                  <a:srgbClr val="D60093"/>
                </a:solidFill>
                <a:effectLst>
                  <a:outerShdw blurRad="69850" dist="43180" dir="5400000" sx="0" sy="0">
                    <a:srgbClr val="000000">
                      <a:alpha val="65000"/>
                    </a:srgbClr>
                  </a:outerShdw>
                </a:effectLst>
                <a:latin typeface="Arial Rounded MT Bold"/>
                <a:ea typeface="Calibri"/>
                <a:cs typeface="Georgia"/>
              </a:rPr>
              <a:t>as the </a:t>
            </a:r>
            <a:r>
              <a:rPr lang="en-US" sz="2400" b="1" i="1" dirty="0">
                <a:ln>
                  <a:noFill/>
                </a:ln>
                <a:solidFill>
                  <a:srgbClr val="0000FF"/>
                </a:solidFill>
                <a:effectLst>
                  <a:outerShdw blurRad="69850" dist="43180" dir="5400000" sx="0" sy="0">
                    <a:srgbClr val="000000">
                      <a:alpha val="65000"/>
                    </a:srgbClr>
                  </a:outerShdw>
                </a:effectLst>
                <a:latin typeface="Arial Rounded MT Bold"/>
                <a:ea typeface="Calibri"/>
                <a:cs typeface="Georgia"/>
              </a:rPr>
              <a:t>Wavesheaf / Firstfruits, </a:t>
            </a:r>
            <a:br>
              <a:rPr lang="en-US" sz="2400" b="1" i="1" dirty="0">
                <a:ln>
                  <a:noFill/>
                </a:ln>
                <a:solidFill>
                  <a:srgbClr val="0000FF"/>
                </a:solidFill>
                <a:effectLst>
                  <a:outerShdw blurRad="69850" dist="43180" dir="5400000" sx="0" sy="0">
                    <a:srgbClr val="000000">
                      <a:alpha val="65000"/>
                    </a:srgbClr>
                  </a:outerShdw>
                </a:effectLst>
                <a:latin typeface="Arial Rounded MT Bold"/>
                <a:ea typeface="Calibri"/>
                <a:cs typeface="Georgia"/>
              </a:rPr>
            </a:br>
            <a:r>
              <a:rPr lang="en-US" sz="2400" b="1" i="1" dirty="0" smtClean="0">
                <a:ln>
                  <a:noFill/>
                </a:ln>
                <a:solidFill>
                  <a:srgbClr val="D60093"/>
                </a:solidFill>
                <a:effectLst>
                  <a:outerShdw blurRad="69850" dist="43180" dir="5400000" sx="0" sy="0">
                    <a:srgbClr val="000000">
                      <a:alpha val="65000"/>
                    </a:srgbClr>
                  </a:outerShdw>
                </a:effectLst>
                <a:latin typeface="Arial Rounded MT Bold"/>
                <a:ea typeface="Calibri"/>
                <a:cs typeface="Georgia"/>
              </a:rPr>
              <a:t>would </a:t>
            </a:r>
            <a:r>
              <a:rPr lang="en-US" sz="2400" b="1" i="1" dirty="0">
                <a:ln>
                  <a:noFill/>
                </a:ln>
                <a:solidFill>
                  <a:srgbClr val="D60093"/>
                </a:solidFill>
                <a:effectLst>
                  <a:outerShdw blurRad="69850" dist="43180" dir="5400000" sx="0" sy="0">
                    <a:srgbClr val="000000">
                      <a:alpha val="65000"/>
                    </a:srgbClr>
                  </a:outerShdw>
                </a:effectLst>
                <a:latin typeface="Arial Rounded MT Bold"/>
                <a:ea typeface="Calibri"/>
                <a:cs typeface="Georgia"/>
              </a:rPr>
              <a:t>one day </a:t>
            </a:r>
            <a:r>
              <a:rPr lang="en-US" sz="2400" b="1" i="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completely fulfill every requirement </a:t>
            </a:r>
            <a:br>
              <a:rPr lang="en-US" sz="2400" b="1" i="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br>
            <a:r>
              <a:rPr lang="en-US" sz="2400" b="1" i="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t>for the whole plan of salvation!    </a:t>
            </a:r>
            <a:br>
              <a:rPr lang="en-US" sz="2400" b="1" i="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Rounded MT Bold"/>
                <a:ea typeface="Calibri"/>
                <a:cs typeface="Georgia"/>
              </a:rPr>
            </a:br>
            <a:r>
              <a:rPr lang="en-US" sz="2400" b="1" i="1" dirty="0" smtClean="0">
                <a:ln>
                  <a:noFill/>
                </a:ln>
                <a:solidFill>
                  <a:srgbClr val="FF0000"/>
                </a:solidFill>
                <a:effectLst>
                  <a:outerShdw blurRad="69850" dist="43180" dir="5400000" sx="0" sy="0">
                    <a:srgbClr val="000000">
                      <a:alpha val="65000"/>
                    </a:srgbClr>
                  </a:outerShdw>
                </a:effectLst>
                <a:latin typeface="Arial Rounded MT Bold"/>
                <a:ea typeface="Calibri"/>
                <a:cs typeface="Georgia"/>
              </a:rPr>
              <a:t>Our </a:t>
            </a:r>
            <a:r>
              <a:rPr lang="en-US" sz="2400" b="1" i="1" dirty="0">
                <a:ln>
                  <a:noFill/>
                </a:ln>
                <a:solidFill>
                  <a:srgbClr val="FF0000"/>
                </a:solidFill>
                <a:effectLst>
                  <a:outerShdw blurRad="69850" dist="43180" dir="5400000" sx="0" sy="0">
                    <a:srgbClr val="000000">
                      <a:alpha val="65000"/>
                    </a:srgbClr>
                  </a:outerShdw>
                </a:effectLst>
                <a:latin typeface="Arial Rounded MT Bold"/>
                <a:ea typeface="Calibri"/>
                <a:cs typeface="Georgia"/>
              </a:rPr>
              <a:t>death penalty will then be </a:t>
            </a:r>
            <a:r>
              <a:rPr lang="en-US" sz="2400" b="1" i="1" dirty="0" smtClean="0">
                <a:ln>
                  <a:noFill/>
                </a:ln>
                <a:solidFill>
                  <a:srgbClr val="FF0000"/>
                </a:solidFill>
                <a:effectLst>
                  <a:outerShdw blurRad="69850" dist="43180" dir="5400000" sx="0" sy="0">
                    <a:srgbClr val="000000">
                      <a:alpha val="65000"/>
                    </a:srgbClr>
                  </a:outerShdw>
                </a:effectLst>
                <a:latin typeface="Arial Rounded MT Bold"/>
                <a:ea typeface="Calibri"/>
                <a:cs typeface="Georgia"/>
              </a:rPr>
              <a:t>satisfied</a:t>
            </a:r>
            <a:br>
              <a:rPr lang="en-US" sz="2400" b="1" i="1" dirty="0" smtClean="0">
                <a:ln>
                  <a:noFill/>
                </a:ln>
                <a:solidFill>
                  <a:srgbClr val="FF0000"/>
                </a:solidFill>
                <a:effectLst>
                  <a:outerShdw blurRad="69850" dist="43180" dir="5400000" sx="0" sy="0">
                    <a:srgbClr val="000000">
                      <a:alpha val="65000"/>
                    </a:srgbClr>
                  </a:outerShdw>
                </a:effectLst>
                <a:latin typeface="Arial Rounded MT Bold"/>
                <a:ea typeface="Calibri"/>
                <a:cs typeface="Georgia"/>
              </a:rPr>
            </a:br>
            <a:r>
              <a:rPr lang="en-US" sz="2400" b="1" i="1" dirty="0" smtClean="0">
                <a:ln>
                  <a:noFill/>
                </a:ln>
                <a:solidFill>
                  <a:srgbClr val="FF0000"/>
                </a:solidFill>
                <a:effectLst>
                  <a:outerShdw blurRad="69850" dist="43180" dir="5400000" sx="0" sy="0">
                    <a:srgbClr val="000000">
                      <a:alpha val="65000"/>
                    </a:srgbClr>
                  </a:outerShdw>
                </a:effectLst>
                <a:latin typeface="Arial Rounded MT Bold"/>
                <a:ea typeface="Calibri"/>
                <a:cs typeface="Georgia"/>
              </a:rPr>
              <a:t> </a:t>
            </a:r>
            <a:r>
              <a:rPr lang="en-US" sz="2400" b="1" i="1" dirty="0">
                <a:ln>
                  <a:noFill/>
                </a:ln>
                <a:solidFill>
                  <a:srgbClr val="FF0000"/>
                </a:solidFill>
                <a:effectLst>
                  <a:outerShdw blurRad="69850" dist="43180" dir="5400000" sx="0" sy="0">
                    <a:srgbClr val="000000">
                      <a:alpha val="65000"/>
                    </a:srgbClr>
                  </a:outerShdw>
                </a:effectLst>
                <a:latin typeface="Arial Rounded MT Bold"/>
                <a:ea typeface="Calibri"/>
                <a:cs typeface="Georgia"/>
              </a:rPr>
              <a:t>and fully recognized through </a:t>
            </a:r>
            <a:r>
              <a:rPr lang="en-US" sz="2400" b="1" i="1" dirty="0" smtClean="0">
                <a:ln>
                  <a:noFill/>
                </a:ln>
                <a:solidFill>
                  <a:srgbClr val="FF0000"/>
                </a:solidFill>
                <a:effectLst>
                  <a:outerShdw blurRad="69850" dist="43180" dir="5400000" sx="0" sy="0">
                    <a:srgbClr val="000000">
                      <a:alpha val="65000"/>
                    </a:srgbClr>
                  </a:outerShdw>
                </a:effectLst>
                <a:latin typeface="Arial Rounded MT Bold"/>
                <a:ea typeface="Calibri"/>
                <a:cs typeface="Georgia"/>
              </a:rPr>
              <a:t/>
            </a:r>
            <a:br>
              <a:rPr lang="en-US" sz="2400" b="1" i="1" dirty="0" smtClean="0">
                <a:ln>
                  <a:noFill/>
                </a:ln>
                <a:solidFill>
                  <a:srgbClr val="FF0000"/>
                </a:solidFill>
                <a:effectLst>
                  <a:outerShdw blurRad="69850" dist="43180" dir="5400000" sx="0" sy="0">
                    <a:srgbClr val="000000">
                      <a:alpha val="65000"/>
                    </a:srgbClr>
                  </a:outerShdw>
                </a:effectLst>
                <a:latin typeface="Arial Rounded MT Bold"/>
                <a:ea typeface="Calibri"/>
                <a:cs typeface="Georgia"/>
              </a:rPr>
            </a:br>
            <a:r>
              <a:rPr lang="en-US" sz="2400" b="1" i="1" dirty="0" smtClean="0">
                <a:ln>
                  <a:noFill/>
                </a:ln>
                <a:solidFill>
                  <a:srgbClr val="0000FF"/>
                </a:solidFill>
                <a:effectLst>
                  <a:outerShdw blurRad="69850" dist="43180" dir="5400000" sx="0" sy="0">
                    <a:srgbClr val="000000">
                      <a:alpha val="65000"/>
                    </a:srgbClr>
                  </a:outerShdw>
                </a:effectLst>
                <a:latin typeface="Arial Rounded MT Bold"/>
                <a:ea typeface="Calibri"/>
                <a:cs typeface="Georgia"/>
              </a:rPr>
              <a:t>Yahusha</a:t>
            </a:r>
            <a:r>
              <a:rPr lang="en-US" sz="2400" b="1" i="1" dirty="0">
                <a:ln>
                  <a:noFill/>
                </a:ln>
                <a:solidFill>
                  <a:srgbClr val="0000FF"/>
                </a:solidFill>
                <a:effectLst>
                  <a:outerShdw blurRad="69850" dist="43180" dir="5400000" sx="0" sy="0">
                    <a:srgbClr val="000000">
                      <a:alpha val="65000"/>
                    </a:srgbClr>
                  </a:outerShdw>
                </a:effectLst>
                <a:latin typeface="Arial Rounded MT Bold"/>
                <a:ea typeface="Calibri"/>
                <a:cs typeface="Georgia"/>
              </a:rPr>
              <a:t>, the Highest Priest of the Melchizedek Order</a:t>
            </a:r>
            <a:r>
              <a:rPr lang="en-US" sz="2400" b="1" i="1" dirty="0" smtClean="0">
                <a:ln>
                  <a:noFill/>
                </a:ln>
                <a:solidFill>
                  <a:srgbClr val="0000FF"/>
                </a:solidFill>
                <a:effectLst>
                  <a:outerShdw blurRad="69850" dist="43180" dir="5400000" sx="0" sy="0">
                    <a:srgbClr val="000000">
                      <a:alpha val="65000"/>
                    </a:srgbClr>
                  </a:outerShdw>
                </a:effectLst>
                <a:latin typeface="Arial Rounded MT Bold"/>
                <a:ea typeface="Calibri"/>
                <a:cs typeface="Georgia"/>
              </a:rPr>
              <a:t>.</a:t>
            </a:r>
            <a:endParaRPr lang="en-US" dirty="0">
              <a:solidFill>
                <a:srgbClr val="000000"/>
              </a:solidFill>
              <a:effectLst/>
              <a:ea typeface="Calibri"/>
              <a:cs typeface="Times New Roman"/>
            </a:endParaRPr>
          </a:p>
        </p:txBody>
      </p:sp>
    </p:spTree>
    <p:extLst>
      <p:ext uri="{BB962C8B-B14F-4D97-AF65-F5344CB8AC3E}">
        <p14:creationId xmlns:p14="http://schemas.microsoft.com/office/powerpoint/2010/main" val="1317287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65</a:t>
            </a:fld>
            <a:endParaRPr lang="en-US" dirty="0"/>
          </a:p>
        </p:txBody>
      </p:sp>
      <p:sp>
        <p:nvSpPr>
          <p:cNvPr id="5"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00B050"/>
                </a:solidFill>
                <a:effectLst>
                  <a:outerShdw blurRad="76200" dist="50800" dir="5400000" algn="tl" rotWithShape="0">
                    <a:srgbClr val="000000">
                      <a:alpha val="65000"/>
                    </a:srgbClr>
                  </a:outerShdw>
                </a:effectLst>
              </a:rPr>
              <a:t>The Firstfruits Yearly Prophecy</a:t>
            </a:r>
          </a:p>
        </p:txBody>
      </p:sp>
      <p:pic>
        <p:nvPicPr>
          <p:cNvPr id="24579" name="Picture 3" descr="C:\Users\Rae\Desktop\ff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581400"/>
            <a:ext cx="6029326" cy="4267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1676400" y="3733800"/>
            <a:ext cx="5943600" cy="461665"/>
          </a:xfrm>
          <a:prstGeom prst="rect">
            <a:avLst/>
          </a:prstGeom>
          <a:solidFill>
            <a:srgbClr val="8C4C64"/>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2400" b="1" cap="none" spc="0" dirty="0" smtClean="0">
                <a:ln/>
                <a:solidFill>
                  <a:schemeClr val="accent3"/>
                </a:solidFill>
                <a:effectLst/>
              </a:rPr>
              <a:t>All this is the GOOD NEWS of Firstfruits!</a:t>
            </a:r>
            <a:endParaRPr lang="en-US" sz="2400" b="1" cap="none" spc="0" dirty="0">
              <a:ln/>
              <a:solidFill>
                <a:schemeClr val="accent3"/>
              </a:solidFill>
              <a:effectLst/>
            </a:endParaRPr>
          </a:p>
        </p:txBody>
      </p:sp>
      <p:sp>
        <p:nvSpPr>
          <p:cNvPr id="8" name="Rectangle 7"/>
          <p:cNvSpPr/>
          <p:nvPr/>
        </p:nvSpPr>
        <p:spPr>
          <a:xfrm>
            <a:off x="152401" y="990600"/>
            <a:ext cx="8839198" cy="2514600"/>
          </a:xfrm>
          <a:prstGeom prst="rect">
            <a:avLst/>
          </a:prstGeom>
          <a:solidFill>
            <a:srgbClr val="EDE2F6"/>
          </a:solidFill>
          <a:ln w="38100" cap="flat" cmpd="sng" algn="ctr">
            <a:solidFill>
              <a:srgbClr val="7030A0"/>
            </a:solidFill>
            <a:prstDash val="solid"/>
          </a:ln>
          <a:effectLst/>
          <a:scene3d>
            <a:camera prst="orthographicFront"/>
            <a:lightRig rig="threePt" dir="t"/>
          </a:scene3d>
          <a:sp3d>
            <a:bevelT w="114300" prst="hardEdge"/>
          </a:sp3d>
        </p:spPr>
        <p:txBody>
          <a:bodyPr rot="0" spcFirstLastPara="0" vert="horz" wrap="square" lIns="91440" tIns="45720" rIns="91440" bIns="45720" numCol="1" spcCol="0" rtlCol="0" fromWordArt="0" anchor="t" anchorCtr="0" forceAA="0" compatLnSpc="1">
            <a:prstTxWarp prst="textNoShape">
              <a:avLst/>
            </a:prstTxWarp>
            <a:noAutofit/>
            <a:sp3d extrusionH="57150">
              <a:bevelT w="38100" h="38100"/>
            </a:sp3d>
          </a:bodyPr>
          <a:lstStyle/>
          <a:p>
            <a:pPr algn="ctr">
              <a:lnSpc>
                <a:spcPct val="150000"/>
              </a:lnSpc>
            </a:pPr>
            <a:r>
              <a:rPr lang="en-US" sz="1600" b="1" dirty="0" smtClean="0">
                <a:solidFill>
                  <a:schemeClr val="accent5">
                    <a:lumMod val="75000"/>
                  </a:schemeClr>
                </a:solidFill>
                <a:effectLst>
                  <a:outerShdw blurRad="69850" dist="43180" dir="5400000" sx="0" sy="0">
                    <a:srgbClr val="000000">
                      <a:alpha val="65000"/>
                    </a:srgbClr>
                  </a:outerShdw>
                </a:effectLst>
                <a:latin typeface="Comic Sans MS" pitchFamily="66" charset="0"/>
              </a:rPr>
              <a:t>This </a:t>
            </a:r>
            <a:r>
              <a:rPr lang="en-US" sz="1600" b="1" dirty="0">
                <a:solidFill>
                  <a:schemeClr val="accent5">
                    <a:lumMod val="75000"/>
                  </a:schemeClr>
                </a:solidFill>
                <a:effectLst>
                  <a:outerShdw blurRad="69850" dist="43180" dir="5400000" sx="0" sy="0">
                    <a:srgbClr val="000000">
                      <a:alpha val="65000"/>
                    </a:srgbClr>
                  </a:outerShdw>
                </a:effectLst>
                <a:latin typeface="Comic Sans MS" pitchFamily="66" charset="0"/>
              </a:rPr>
              <a:t>is why Firstfruits </a:t>
            </a:r>
            <a:r>
              <a:rPr lang="en-US" sz="1600" b="1" u="dotDotDash" dirty="0">
                <a:solidFill>
                  <a:srgbClr val="C00000"/>
                </a:solidFill>
                <a:effectLst>
                  <a:outerShdw blurRad="69850" dist="43180" dir="5400000" sx="0" sy="0">
                    <a:srgbClr val="000000">
                      <a:alpha val="65000"/>
                    </a:srgbClr>
                  </a:outerShdw>
                </a:effectLst>
                <a:latin typeface="Comic Sans MS" pitchFamily="66" charset="0"/>
              </a:rPr>
              <a:t>was </a:t>
            </a:r>
            <a:r>
              <a:rPr lang="en-US" sz="1600" b="1" u="dotDotDash" dirty="0" smtClean="0">
                <a:solidFill>
                  <a:srgbClr val="C00000"/>
                </a:solidFill>
                <a:effectLst>
                  <a:outerShdw blurRad="69850" dist="43180" dir="5400000" sx="0" sy="0">
                    <a:srgbClr val="000000">
                      <a:alpha val="65000"/>
                    </a:srgbClr>
                  </a:outerShdw>
                </a:effectLst>
                <a:latin typeface="Comic Sans MS" pitchFamily="66" charset="0"/>
              </a:rPr>
              <a:t>NEVER to </a:t>
            </a:r>
            <a:r>
              <a:rPr lang="en-US" sz="1600" b="1" u="dotDotDash" dirty="0">
                <a:solidFill>
                  <a:srgbClr val="C00000"/>
                </a:solidFill>
                <a:effectLst>
                  <a:outerShdw blurRad="69850" dist="43180" dir="5400000" sx="0" sy="0">
                    <a:srgbClr val="000000">
                      <a:alpha val="65000"/>
                    </a:srgbClr>
                  </a:outerShdw>
                </a:effectLst>
                <a:latin typeface="Comic Sans MS" pitchFamily="66" charset="0"/>
              </a:rPr>
              <a:t>be</a:t>
            </a:r>
            <a:r>
              <a:rPr lang="en-US" sz="1600" b="1" dirty="0">
                <a:solidFill>
                  <a:srgbClr val="C00000"/>
                </a:solidFill>
                <a:effectLst>
                  <a:outerShdw blurRad="69850" dist="43180" dir="5400000" sx="0" sy="0">
                    <a:srgbClr val="000000">
                      <a:alpha val="65000"/>
                    </a:srgbClr>
                  </a:outerShdw>
                </a:effectLst>
                <a:latin typeface="Comic Sans MS" pitchFamily="66" charset="0"/>
              </a:rPr>
              <a:t> </a:t>
            </a:r>
            <a:r>
              <a:rPr lang="en-US" sz="1600" b="1" dirty="0">
                <a:solidFill>
                  <a:schemeClr val="accent5">
                    <a:lumMod val="75000"/>
                  </a:schemeClr>
                </a:solidFill>
                <a:effectLst>
                  <a:outerShdw blurRad="69850" dist="43180" dir="5400000" sx="0" sy="0">
                    <a:srgbClr val="000000">
                      <a:alpha val="65000"/>
                    </a:srgbClr>
                  </a:outerShdw>
                </a:effectLst>
                <a:latin typeface="Comic Sans MS" pitchFamily="66" charset="0"/>
              </a:rPr>
              <a:t>celebrated as </a:t>
            </a:r>
            <a:r>
              <a:rPr lang="en-US" sz="1600" b="1" u="dotDotDash" dirty="0">
                <a:solidFill>
                  <a:srgbClr val="C00000"/>
                </a:solidFill>
                <a:effectLst>
                  <a:outerShdw blurRad="69850" dist="43180" dir="5400000" sx="0" sy="0">
                    <a:srgbClr val="000000">
                      <a:alpha val="65000"/>
                    </a:srgbClr>
                  </a:outerShdw>
                </a:effectLst>
                <a:latin typeface="Comic Sans MS" pitchFamily="66" charset="0"/>
              </a:rPr>
              <a:t>a floating festival</a:t>
            </a:r>
            <a:r>
              <a:rPr lang="en-US" sz="1600" b="1" dirty="0">
                <a:solidFill>
                  <a:schemeClr val="accent5">
                    <a:lumMod val="75000"/>
                  </a:schemeClr>
                </a:solidFill>
                <a:effectLst>
                  <a:outerShdw blurRad="69850" dist="43180" dir="5400000" sx="0" sy="0">
                    <a:srgbClr val="000000">
                      <a:alpha val="65000"/>
                    </a:srgbClr>
                  </a:outerShdw>
                </a:effectLst>
                <a:latin typeface="Comic Sans MS" pitchFamily="66" charset="0"/>
              </a:rPr>
              <a:t> each year.  </a:t>
            </a:r>
            <a:r>
              <a:rPr lang="en-US" sz="2000" b="1" dirty="0">
                <a:solidFill>
                  <a:schemeClr val="accent5">
                    <a:lumMod val="75000"/>
                  </a:schemeClr>
                </a:solidFill>
                <a:effectLst>
                  <a:outerShdw blurRad="69850" dist="43180" dir="5400000" sx="0" sy="0">
                    <a:srgbClr val="000000">
                      <a:alpha val="65000"/>
                    </a:srgbClr>
                  </a:outerShdw>
                </a:effectLst>
                <a:latin typeface="Comic Sans MS" pitchFamily="66" charset="0"/>
              </a:rPr>
              <a:t/>
            </a:r>
            <a:br>
              <a:rPr lang="en-US" sz="2000" b="1" dirty="0">
                <a:solidFill>
                  <a:schemeClr val="accent5">
                    <a:lumMod val="75000"/>
                  </a:schemeClr>
                </a:solidFill>
                <a:effectLst>
                  <a:outerShdw blurRad="69850" dist="43180" dir="5400000" sx="0" sy="0">
                    <a:srgbClr val="000000">
                      <a:alpha val="65000"/>
                    </a:srgbClr>
                  </a:outerShdw>
                </a:effectLst>
                <a:latin typeface="Comic Sans MS" pitchFamily="66" charset="0"/>
              </a:rPr>
            </a:br>
            <a:r>
              <a:rPr lang="en-US" sz="1600" b="1" dirty="0">
                <a:solidFill>
                  <a:schemeClr val="accent5">
                    <a:lumMod val="75000"/>
                  </a:schemeClr>
                </a:solidFill>
                <a:effectLst>
                  <a:outerShdw blurRad="69850" dist="43180" dir="5400000" sx="0" sy="0">
                    <a:srgbClr val="000000">
                      <a:alpha val="65000"/>
                    </a:srgbClr>
                  </a:outerShdw>
                </a:effectLst>
                <a:latin typeface="Comic Sans MS" pitchFamily="66" charset="0"/>
              </a:rPr>
              <a:t>Every Firstfruits festival was </a:t>
            </a:r>
            <a:r>
              <a:rPr lang="en-US" sz="1600" b="1" dirty="0">
                <a:solidFill>
                  <a:srgbClr val="00B050"/>
                </a:solidFill>
                <a:effectLst>
                  <a:outerShdw blurRad="69850" dist="43180" dir="5400000" sx="0" sy="0">
                    <a:srgbClr val="000000">
                      <a:alpha val="65000"/>
                    </a:srgbClr>
                  </a:outerShdw>
                </a:effectLst>
                <a:latin typeface="Comic Sans MS" pitchFamily="66" charset="0"/>
              </a:rPr>
              <a:t>prophetic</a:t>
            </a:r>
            <a:r>
              <a:rPr lang="en-US" sz="1600" b="1" dirty="0">
                <a:solidFill>
                  <a:schemeClr val="accent5">
                    <a:lumMod val="75000"/>
                  </a:schemeClr>
                </a:solidFill>
                <a:effectLst>
                  <a:outerShdw blurRad="69850" dist="43180" dir="5400000" sx="0" sy="0">
                    <a:srgbClr val="000000">
                      <a:alpha val="65000"/>
                    </a:srgbClr>
                  </a:outerShdw>
                </a:effectLst>
                <a:latin typeface="Comic Sans MS" pitchFamily="66" charset="0"/>
              </a:rPr>
              <a:t> of </a:t>
            </a:r>
            <a:r>
              <a:rPr lang="en-US" sz="1600" b="1" u="dotDotDash" dirty="0">
                <a:solidFill>
                  <a:srgbClr val="0070C0"/>
                </a:solidFill>
                <a:effectLst>
                  <a:outerShdw blurRad="69850" dist="43180" dir="5400000" sx="0" sy="0">
                    <a:srgbClr val="000000">
                      <a:alpha val="65000"/>
                    </a:srgbClr>
                  </a:outerShdw>
                </a:effectLst>
                <a:latin typeface="Comic Sans MS" pitchFamily="66" charset="0"/>
              </a:rPr>
              <a:t>the exact day of the week</a:t>
            </a:r>
            <a:r>
              <a:rPr lang="en-US" sz="1600" b="1" dirty="0">
                <a:solidFill>
                  <a:schemeClr val="accent5">
                    <a:lumMod val="75000"/>
                  </a:schemeClr>
                </a:solidFill>
                <a:effectLst>
                  <a:outerShdw blurRad="69850" dist="43180" dir="5400000" sx="0" sy="0">
                    <a:srgbClr val="000000">
                      <a:alpha val="65000"/>
                    </a:srgbClr>
                  </a:outerShdw>
                </a:effectLst>
                <a:latin typeface="Comic Sans MS" pitchFamily="66" charset="0"/>
              </a:rPr>
              <a:t> that </a:t>
            </a:r>
            <a:r>
              <a:rPr lang="en-US" sz="1600" b="1" dirty="0">
                <a:solidFill>
                  <a:srgbClr val="0000FF"/>
                </a:solidFill>
                <a:effectLst>
                  <a:outerShdw blurRad="69850" dist="43180" dir="5400000" sx="0" sy="0">
                    <a:srgbClr val="000000">
                      <a:alpha val="65000"/>
                    </a:srgbClr>
                  </a:outerShdw>
                </a:effectLst>
                <a:latin typeface="Comic Sans MS" pitchFamily="66" charset="0"/>
              </a:rPr>
              <a:t>Yahusha</a:t>
            </a:r>
            <a:r>
              <a:rPr lang="en-US" sz="1600" b="1" dirty="0">
                <a:solidFill>
                  <a:schemeClr val="accent5">
                    <a:lumMod val="75000"/>
                  </a:schemeClr>
                </a:solidFill>
                <a:effectLst>
                  <a:outerShdw blurRad="69850" dist="43180" dir="5400000" sx="0" sy="0">
                    <a:srgbClr val="000000">
                      <a:alpha val="65000"/>
                    </a:srgbClr>
                  </a:outerShdw>
                </a:effectLst>
                <a:latin typeface="Comic Sans MS" pitchFamily="66" charset="0"/>
              </a:rPr>
              <a:t> would represent the Wavesheaf antitype that had been rehearsed for ages.</a:t>
            </a:r>
            <a:endParaRPr lang="en-US" sz="1600" b="1" dirty="0">
              <a:solidFill>
                <a:schemeClr val="accent5">
                  <a:lumMod val="75000"/>
                </a:schemeClr>
              </a:solidFill>
              <a:latin typeface="Comic Sans MS" pitchFamily="66" charset="0"/>
            </a:endParaRPr>
          </a:p>
          <a:p>
            <a:pPr algn="ctr">
              <a:lnSpc>
                <a:spcPct val="150000"/>
              </a:lnSpc>
            </a:pP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The </a:t>
            </a:r>
            <a:r>
              <a:rPr lang="en-US" sz="2000" b="1" cap="all" dirty="0" smtClean="0">
                <a:ln w="4496" cap="flat" cmpd="sng" algn="ctr">
                  <a:solidFill>
                    <a:srgbClr val="5C437A"/>
                  </a:solidFill>
                  <a:prstDash val="solid"/>
                  <a:round/>
                </a:ln>
                <a:solidFill>
                  <a:srgbClr val="00B050"/>
                </a:solidFill>
                <a:effectLst>
                  <a:reflection blurRad="12700" stA="28000" endPos="45000" dist="1003" dir="5400000" sy="-100000" algn="bl"/>
                </a:effectLst>
                <a:latin typeface="Arial Rounded MT Bold"/>
                <a:ea typeface="Calibri"/>
                <a:cs typeface="Times New Roman"/>
              </a:rPr>
              <a:t>Prophecy</a:t>
            </a:r>
            <a:r>
              <a:rPr lang="en-US" sz="2000" b="1" cap="all" dirty="0" smtClean="0">
                <a:ln w="4496" cap="flat" cmpd="sng" algn="ctr">
                  <a:solidFill>
                    <a:srgbClr val="5C437A"/>
                  </a:solidFill>
                  <a:prstDash val="solid"/>
                  <a:round/>
                </a:ln>
                <a:solidFill>
                  <a:srgbClr val="FF0000"/>
                </a:solidFill>
                <a:effectLst>
                  <a:reflection blurRad="12700" stA="28000" endPos="45000" dist="1003" dir="5400000" sy="-100000" algn="bl"/>
                </a:effectLst>
                <a:latin typeface="Arial Rounded MT Bold"/>
                <a:ea typeface="Calibri"/>
                <a:cs typeface="Times New Roman"/>
              </a:rPr>
              <a:t> </a:t>
            </a: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was </a:t>
            </a:r>
            <a:r>
              <a:rPr lang="en-US" sz="2000" b="1" cap="all" dirty="0" smtClean="0">
                <a:ln w="4496" cap="flat" cmpd="sng" algn="ctr">
                  <a:solidFill>
                    <a:srgbClr val="5C437A"/>
                  </a:solidFill>
                  <a:prstDash val="solid"/>
                  <a:round/>
                </a:ln>
                <a:solidFill>
                  <a:srgbClr val="00B050"/>
                </a:solidFill>
                <a:effectLst>
                  <a:reflection blurRad="12700" stA="28000" endPos="45000" dist="1003" dir="5400000" sy="-100000" algn="bl"/>
                </a:effectLst>
                <a:latin typeface="Arial Rounded MT Bold"/>
                <a:ea typeface="Calibri"/>
                <a:cs typeface="Times New Roman"/>
              </a:rPr>
              <a:t>FULFILLED</a:t>
            </a:r>
            <a:r>
              <a:rPr lang="en-US" sz="2000" b="1" cap="all" dirty="0" smtClean="0">
                <a:ln w="4496" cap="flat" cmpd="sng" algn="ctr">
                  <a:solidFill>
                    <a:srgbClr val="5C437A"/>
                  </a:solidFill>
                  <a:prstDash val="solid"/>
                  <a:round/>
                </a:ln>
                <a:solidFill>
                  <a:srgbClr val="FF0000"/>
                </a:solidFill>
                <a:effectLst>
                  <a:reflection blurRad="12700" stA="28000" endPos="45000" dist="1003" dir="5400000" sy="-100000" algn="bl"/>
                </a:effectLst>
                <a:latin typeface="Arial Rounded MT Bold"/>
                <a:ea typeface="Calibri"/>
                <a:cs typeface="Times New Roman"/>
              </a:rPr>
              <a:t> </a:t>
            </a: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when </a:t>
            </a:r>
            <a:r>
              <a:rPr lang="en-US" sz="2000" b="1" dirty="0" smtClean="0">
                <a:ln w="4496" cap="flat" cmpd="sng" algn="ctr">
                  <a:solidFill>
                    <a:srgbClr val="0000FF"/>
                  </a:solidFill>
                  <a:prstDash val="solid"/>
                  <a:round/>
                </a:ln>
                <a:solidFill>
                  <a:srgbClr val="0000FF"/>
                </a:solidFill>
                <a:effectLst>
                  <a:reflection blurRad="12700" stA="28000" endPos="45000" dist="1003" dir="5400000" sy="-100000" algn="bl"/>
                </a:effectLst>
                <a:latin typeface="Arial Rounded MT Bold"/>
                <a:ea typeface="Calibri"/>
                <a:cs typeface="Times New Roman"/>
              </a:rPr>
              <a:t>Yahusha,</a:t>
            </a: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 as the primary </a:t>
            </a:r>
            <a:r>
              <a:rPr lang="en-US" sz="2000" b="1" dirty="0" smtClean="0">
                <a:ln w="4496" cap="flat" cmpd="sng" algn="ctr">
                  <a:solidFill>
                    <a:srgbClr val="5C437A"/>
                  </a:solidFill>
                  <a:prstDash val="solid"/>
                  <a:round/>
                </a:ln>
                <a:solidFill>
                  <a:srgbClr val="00B050"/>
                </a:solidFill>
                <a:effectLst>
                  <a:reflection blurRad="12700" stA="28000" endPos="45000" dist="1003" dir="5400000" sy="-100000" algn="bl"/>
                </a:effectLst>
                <a:latin typeface="Arial Rounded MT Bold"/>
                <a:ea typeface="Calibri"/>
                <a:cs typeface="Times New Roman"/>
              </a:rPr>
              <a:t>FIRSTFRUITS,</a:t>
            </a: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 was </a:t>
            </a:r>
            <a:r>
              <a:rPr lang="en-US" sz="2000" b="1" dirty="0" smtClean="0">
                <a:ln w="4496" cap="flat" cmpd="sng" algn="ctr">
                  <a:solidFill>
                    <a:srgbClr val="5C437A"/>
                  </a:solidFill>
                  <a:prstDash val="solid"/>
                  <a:round/>
                </a:ln>
                <a:solidFill>
                  <a:srgbClr val="00B050"/>
                </a:solidFill>
                <a:effectLst>
                  <a:reflection blurRad="12700" stA="28000" endPos="45000" dist="1003" dir="5400000" sy="-100000" algn="bl"/>
                </a:effectLst>
                <a:latin typeface="Arial Rounded MT Bold"/>
                <a:ea typeface="Calibri"/>
                <a:cs typeface="Times New Roman"/>
              </a:rPr>
              <a:t>PRESENTED</a:t>
            </a: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 BEFORE </a:t>
            </a:r>
            <a:r>
              <a:rPr lang="en-US" sz="2000" b="1" dirty="0" smtClean="0">
                <a:ln w="4496" cap="flat" cmpd="sng" algn="ctr">
                  <a:solidFill>
                    <a:srgbClr val="0000FF"/>
                  </a:solidFill>
                  <a:prstDash val="solid"/>
                  <a:round/>
                </a:ln>
                <a:solidFill>
                  <a:srgbClr val="0000FF"/>
                </a:solidFill>
                <a:effectLst>
                  <a:reflection blurRad="12700" stA="28000" endPos="45000" dist="1003" dir="5400000" sy="-100000" algn="bl"/>
                </a:effectLst>
                <a:latin typeface="Arial Rounded MT Bold"/>
                <a:ea typeface="Calibri"/>
                <a:cs typeface="Times New Roman"/>
              </a:rPr>
              <a:t>HIS FATHER </a:t>
            </a: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after </a:t>
            </a:r>
            <a:b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br>
            <a:r>
              <a:rPr lang="en-US" sz="2000" b="1" dirty="0" smtClean="0">
                <a:ln w="4496" cap="flat" cmpd="sng" algn="ctr">
                  <a:solidFill>
                    <a:srgbClr val="0000FF"/>
                  </a:solidFill>
                  <a:prstDash val="solid"/>
                  <a:round/>
                </a:ln>
                <a:solidFill>
                  <a:srgbClr val="0000FF"/>
                </a:solidFill>
                <a:effectLst>
                  <a:reflection blurRad="12700" stA="28000" endPos="45000" dist="1003" dir="5400000" sy="-100000" algn="bl"/>
                </a:effectLst>
                <a:latin typeface="Arial Rounded MT Bold"/>
                <a:ea typeface="Calibri"/>
                <a:cs typeface="Times New Roman"/>
              </a:rPr>
              <a:t>HE</a:t>
            </a: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 talked with </a:t>
            </a:r>
            <a:r>
              <a:rPr lang="en-US" sz="2000" b="1" dirty="0" smtClean="0">
                <a:ln w="4496" cap="flat" cmpd="sng" algn="ctr">
                  <a:solidFill>
                    <a:srgbClr val="FF3399"/>
                  </a:solidFill>
                  <a:prstDash val="solid"/>
                  <a:round/>
                </a:ln>
                <a:solidFill>
                  <a:srgbClr val="FF3399"/>
                </a:solidFill>
                <a:effectLst>
                  <a:reflection blurRad="12700" stA="28000" endPos="45000" dist="1003" dir="5400000" sy="-100000" algn="bl"/>
                </a:effectLst>
                <a:latin typeface="Arial Rounded MT Bold"/>
                <a:ea typeface="Calibri"/>
                <a:cs typeface="Times New Roman"/>
              </a:rPr>
              <a:t>Miriam at the tomb </a:t>
            </a:r>
            <a:r>
              <a:rPr lang="en-US" sz="2000" b="1"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Arial Rounded MT Bold"/>
                <a:ea typeface="Calibri"/>
                <a:cs typeface="Times New Roman"/>
              </a:rPr>
              <a:t>(John 20:17).  </a:t>
            </a:r>
            <a:endParaRPr lang="en-US" sz="2000" dirty="0">
              <a:latin typeface="Comic Sans MS" pitchFamily="66" charset="0"/>
            </a:endParaRPr>
          </a:p>
        </p:txBody>
      </p:sp>
    </p:spTree>
    <p:extLst>
      <p:ext uri="{BB962C8B-B14F-4D97-AF65-F5344CB8AC3E}">
        <p14:creationId xmlns:p14="http://schemas.microsoft.com/office/powerpoint/2010/main" val="14303830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66</a:t>
            </a:fld>
            <a:endParaRPr lang="en-US" dirty="0"/>
          </a:p>
        </p:txBody>
      </p:sp>
      <p:sp>
        <p:nvSpPr>
          <p:cNvPr id="4"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chemeClr val="accent5"/>
                </a:solidFill>
                <a:effectLst>
                  <a:outerShdw blurRad="76200" dist="50800" dir="5400000" algn="tl" rotWithShape="0">
                    <a:srgbClr val="000000">
                      <a:alpha val="65000"/>
                    </a:srgbClr>
                  </a:outerShdw>
                </a:effectLst>
              </a:rPr>
              <a:t>Abib 16 ~ No More Manna!</a:t>
            </a:r>
          </a:p>
        </p:txBody>
      </p:sp>
      <p:sp>
        <p:nvSpPr>
          <p:cNvPr id="3" name="TextBox 2"/>
          <p:cNvSpPr txBox="1"/>
          <p:nvPr/>
        </p:nvSpPr>
        <p:spPr>
          <a:xfrm>
            <a:off x="835025" y="685800"/>
            <a:ext cx="7623175" cy="923330"/>
          </a:xfrm>
          <a:prstGeom prst="rect">
            <a:avLst/>
          </a:prstGeom>
          <a:noFill/>
        </p:spPr>
        <p:txBody>
          <a:bodyPr wrap="square" rtlCol="0">
            <a:spAutoFit/>
            <a:scene3d>
              <a:camera prst="orthographicFront"/>
              <a:lightRig rig="threePt" dir="t"/>
            </a:scene3d>
            <a:sp3d extrusionH="57150">
              <a:bevelT w="38100" h="38100"/>
            </a:sp3d>
          </a:bodyPr>
          <a:lstStyle/>
          <a:p>
            <a:r>
              <a:rPr lang="en-US" b="1" dirty="0">
                <a:solidFill>
                  <a:schemeClr val="accent5">
                    <a:lumMod val="75000"/>
                  </a:schemeClr>
                </a:solidFill>
              </a:rPr>
              <a:t>Joshua </a:t>
            </a:r>
            <a:r>
              <a:rPr lang="en-US" b="1" dirty="0" smtClean="0">
                <a:solidFill>
                  <a:schemeClr val="accent5">
                    <a:lumMod val="75000"/>
                  </a:schemeClr>
                </a:solidFill>
              </a:rPr>
              <a:t>5:12   </a:t>
            </a:r>
            <a:r>
              <a:rPr lang="en-US" b="1" dirty="0">
                <a:solidFill>
                  <a:srgbClr val="8C4C64"/>
                </a:solidFill>
              </a:rPr>
              <a:t>And</a:t>
            </a:r>
            <a:r>
              <a:rPr lang="en-US" dirty="0">
                <a:solidFill>
                  <a:srgbClr val="8C4C64"/>
                </a:solidFill>
              </a:rPr>
              <a:t> </a:t>
            </a:r>
            <a:r>
              <a:rPr lang="en-US" b="1" dirty="0">
                <a:solidFill>
                  <a:srgbClr val="8C4C64"/>
                </a:solidFill>
              </a:rPr>
              <a:t>the manna ceased on the </a:t>
            </a:r>
            <a:r>
              <a:rPr lang="en-US" b="1" dirty="0">
                <a:solidFill>
                  <a:srgbClr val="FF3399"/>
                </a:solidFill>
              </a:rPr>
              <a:t>morrow</a:t>
            </a:r>
            <a:r>
              <a:rPr lang="en-US" b="1" dirty="0">
                <a:solidFill>
                  <a:srgbClr val="8C4C64"/>
                </a:solidFill>
              </a:rPr>
              <a:t> </a:t>
            </a:r>
            <a:r>
              <a:rPr lang="en-US" b="1" dirty="0">
                <a:solidFill>
                  <a:srgbClr val="00B050"/>
                </a:solidFill>
              </a:rPr>
              <a:t>after</a:t>
            </a:r>
            <a:r>
              <a:rPr lang="en-US" b="1" dirty="0">
                <a:solidFill>
                  <a:srgbClr val="8C4C64"/>
                </a:solidFill>
              </a:rPr>
              <a:t> they had eaten of the old corn of the land</a:t>
            </a:r>
            <a:r>
              <a:rPr lang="en-US" dirty="0">
                <a:solidFill>
                  <a:srgbClr val="8C4C64"/>
                </a:solidFill>
              </a:rPr>
              <a:t>; </a:t>
            </a:r>
            <a:r>
              <a:rPr lang="en-US" b="1" dirty="0" smtClean="0">
                <a:solidFill>
                  <a:schemeClr val="accent2">
                    <a:lumMod val="75000"/>
                  </a:schemeClr>
                </a:solidFill>
              </a:rPr>
              <a:t>neither </a:t>
            </a:r>
            <a:r>
              <a:rPr lang="en-US" b="1" dirty="0">
                <a:solidFill>
                  <a:schemeClr val="accent2">
                    <a:lumMod val="75000"/>
                  </a:schemeClr>
                </a:solidFill>
              </a:rPr>
              <a:t>had the children of Israel manna any more; </a:t>
            </a:r>
            <a:r>
              <a:rPr lang="en-US" b="1" dirty="0" smtClean="0">
                <a:solidFill>
                  <a:schemeClr val="accent2">
                    <a:lumMod val="75000"/>
                  </a:schemeClr>
                </a:solidFill>
              </a:rPr>
              <a:t> but </a:t>
            </a:r>
            <a:r>
              <a:rPr lang="en-US" b="1" dirty="0">
                <a:solidFill>
                  <a:schemeClr val="accent2">
                    <a:lumMod val="75000"/>
                  </a:schemeClr>
                </a:solidFill>
              </a:rPr>
              <a:t>they did eat of the fruit of the land of Canaan that year.        </a:t>
            </a:r>
            <a:r>
              <a:rPr lang="en-US" b="1" dirty="0" smtClean="0">
                <a:solidFill>
                  <a:schemeClr val="accent2">
                    <a:lumMod val="75000"/>
                  </a:schemeClr>
                </a:solidFill>
              </a:rPr>
              <a:t>               </a:t>
            </a:r>
            <a:r>
              <a:rPr lang="en-US" sz="1400" i="1" dirty="0" smtClean="0"/>
              <a:t>KJV</a:t>
            </a:r>
            <a:endParaRPr lang="en-US" dirty="0"/>
          </a:p>
        </p:txBody>
      </p:sp>
      <p:pic>
        <p:nvPicPr>
          <p:cNvPr id="9218" name="Picture 2" descr="C:\Users\Rae\Desktop\p#7 of 7 josh 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05" y="1685330"/>
            <a:ext cx="7339013" cy="5096470"/>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6093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0"/>
                                  </p:stCondLst>
                                  <p:childTnLst>
                                    <p:set>
                                      <p:cBhvr>
                                        <p:cTn id="6" dur="1" fill="hold">
                                          <p:stCondLst>
                                            <p:cond delay="0"/>
                                          </p:stCondLst>
                                        </p:cTn>
                                        <p:tgtEl>
                                          <p:spTgt spid="9218"/>
                                        </p:tgtEl>
                                        <p:attrNameLst>
                                          <p:attrName>style.visibility</p:attrName>
                                        </p:attrNameLst>
                                      </p:cBhvr>
                                      <p:to>
                                        <p:strVal val="visible"/>
                                      </p:to>
                                    </p:set>
                                    <p:animEffect transition="in" filter="wipe(up)">
                                      <p:cBhvr>
                                        <p:cTn id="7" dur="475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67</a:t>
            </a:fld>
            <a:endParaRPr lang="en-US"/>
          </a:p>
        </p:txBody>
      </p:sp>
      <p:sp>
        <p:nvSpPr>
          <p:cNvPr id="5" name="Title 1"/>
          <p:cNvSpPr txBox="1">
            <a:spLocks/>
          </p:cNvSpPr>
          <p:nvPr/>
        </p:nvSpPr>
        <p:spPr>
          <a:xfrm>
            <a:off x="-228600" y="0"/>
            <a:ext cx="9296400" cy="6858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#10:  Joshua Confirms:</a:t>
            </a:r>
          </a:p>
          <a:p>
            <a:pPr marL="571500" indent="-571500">
              <a:buFont typeface="Arial" pitchFamily="34" charset="0"/>
              <a:buChar char="•"/>
            </a:pPr>
            <a:r>
              <a:rPr lang="en-US" sz="4000" spc="50" dirty="0" smtClean="0">
                <a:ln w="11430"/>
                <a:solidFill>
                  <a:srgbClr val="8C4C64"/>
                </a:solidFill>
                <a:effectLst>
                  <a:outerShdw blurRad="76200" dist="50800" dir="5400000" algn="tl" rotWithShape="0">
                    <a:srgbClr val="000000">
                      <a:alpha val="65000"/>
                    </a:srgbClr>
                  </a:outerShdw>
                </a:effectLst>
              </a:rPr>
              <a:t>Celebrating </a:t>
            </a:r>
            <a:r>
              <a:rPr lang="en-US" sz="4000" spc="50" dirty="0" smtClean="0">
                <a:ln w="11430"/>
                <a:solidFill>
                  <a:srgbClr val="00B050"/>
                </a:solidFill>
                <a:effectLst>
                  <a:outerShdw blurRad="76200" dist="50800" dir="5400000" algn="tl" rotWithShape="0">
                    <a:srgbClr val="000000">
                      <a:alpha val="65000"/>
                    </a:srgbClr>
                  </a:outerShdw>
                </a:effectLst>
              </a:rPr>
              <a:t>Firstfruits has priority </a:t>
            </a:r>
            <a:r>
              <a:rPr lang="en-US" sz="4000" spc="50" dirty="0" smtClean="0">
                <a:ln w="11430"/>
                <a:solidFill>
                  <a:srgbClr val="8C4C64"/>
                </a:solidFill>
                <a:effectLst>
                  <a:outerShdw blurRad="76200" dist="50800" dir="5400000" algn="tl" rotWithShape="0">
                    <a:srgbClr val="000000">
                      <a:alpha val="65000"/>
                    </a:srgbClr>
                  </a:outerShdw>
                </a:effectLst>
              </a:rPr>
              <a:t>before honouring the </a:t>
            </a:r>
            <a:br>
              <a:rPr lang="en-US" sz="4000" spc="50" dirty="0" smtClean="0">
                <a:ln w="11430"/>
                <a:solidFill>
                  <a:srgbClr val="8C4C64"/>
                </a:solidFill>
                <a:effectLst>
                  <a:outerShdw blurRad="76200" dist="50800" dir="5400000" algn="tl" rotWithShape="0">
                    <a:srgbClr val="000000">
                      <a:alpha val="65000"/>
                    </a:srgbClr>
                  </a:outerShdw>
                </a:effectLst>
              </a:rPr>
            </a:br>
            <a:r>
              <a:rPr lang="en-US" sz="4000" spc="50" dirty="0" smtClean="0">
                <a:ln w="11430"/>
                <a:solidFill>
                  <a:srgbClr val="8C4C64"/>
                </a:solidFill>
                <a:effectLst>
                  <a:outerShdw blurRad="76200" dist="50800" dir="5400000" algn="tl" rotWithShape="0">
                    <a:srgbClr val="000000">
                      <a:alpha val="65000"/>
                    </a:srgbClr>
                  </a:outerShdw>
                </a:effectLst>
              </a:rPr>
              <a:t>1</a:t>
            </a:r>
            <a:r>
              <a:rPr lang="en-US" sz="4000" spc="50" baseline="30000" dirty="0" smtClean="0">
                <a:ln w="11430"/>
                <a:solidFill>
                  <a:srgbClr val="8C4C64"/>
                </a:solidFill>
                <a:effectLst>
                  <a:outerShdw blurRad="76200" dist="50800" dir="5400000" algn="tl" rotWithShape="0">
                    <a:srgbClr val="000000">
                      <a:alpha val="65000"/>
                    </a:srgbClr>
                  </a:outerShdw>
                </a:effectLst>
              </a:rPr>
              <a:t>st</a:t>
            </a:r>
            <a:r>
              <a:rPr lang="en-US" sz="4000" spc="50" dirty="0" smtClean="0">
                <a:ln w="11430"/>
                <a:solidFill>
                  <a:srgbClr val="8C4C64"/>
                </a:solidFill>
                <a:effectLst>
                  <a:outerShdw blurRad="76200" dist="50800" dir="5400000" algn="tl" rotWithShape="0">
                    <a:srgbClr val="000000">
                      <a:alpha val="65000"/>
                    </a:srgbClr>
                  </a:outerShdw>
                </a:effectLst>
              </a:rPr>
              <a:t> Sabbath of Unleavened Bread.</a:t>
            </a:r>
          </a:p>
          <a:p>
            <a:pPr marL="571500" indent="-571500">
              <a:buFont typeface="Arial" pitchFamily="34" charset="0"/>
              <a:buChar char="•"/>
            </a:pPr>
            <a:r>
              <a:rPr lang="en-US" sz="3600" spc="50" dirty="0" smtClean="0">
                <a:ln w="11430"/>
                <a:solidFill>
                  <a:srgbClr val="8C4C64"/>
                </a:solidFill>
                <a:effectLst>
                  <a:outerShdw blurRad="76200" dist="50800" dir="5400000" algn="tl" rotWithShape="0">
                    <a:srgbClr val="000000">
                      <a:alpha val="65000"/>
                    </a:srgbClr>
                  </a:outerShdw>
                </a:effectLst>
              </a:rPr>
              <a:t>It is way more significant because Firstfruits is a prophecy given about 1500 years in advance of when Yahusha would ascend heavenward.</a:t>
            </a:r>
          </a:p>
          <a:p>
            <a:pPr marL="571500" indent="-571500">
              <a:buFont typeface="Arial" pitchFamily="34" charset="0"/>
              <a:buChar char="•"/>
            </a:pPr>
            <a:r>
              <a:rPr lang="en-US" sz="3600" spc="50" dirty="0" smtClean="0">
                <a:ln w="11430"/>
                <a:solidFill>
                  <a:srgbClr val="8C4C64"/>
                </a:solidFill>
                <a:effectLst>
                  <a:outerShdw blurRad="76200" dist="50800" dir="5400000" algn="tl" rotWithShape="0">
                    <a:srgbClr val="000000">
                      <a:alpha val="65000"/>
                    </a:srgbClr>
                  </a:outerShdw>
                </a:effectLst>
              </a:rPr>
              <a:t>The celebration of Firstfruits </a:t>
            </a:r>
            <a:br>
              <a:rPr lang="en-US" sz="3600" spc="50" dirty="0" smtClean="0">
                <a:ln w="11430"/>
                <a:solidFill>
                  <a:srgbClr val="8C4C64"/>
                </a:solidFill>
                <a:effectLst>
                  <a:outerShdw blurRad="76200" dist="50800" dir="5400000" algn="tl" rotWithShape="0">
                    <a:srgbClr val="000000">
                      <a:alpha val="65000"/>
                    </a:srgbClr>
                  </a:outerShdw>
                </a:effectLst>
              </a:rPr>
            </a:br>
            <a:r>
              <a:rPr lang="en-US" sz="3600" spc="50" dirty="0" smtClean="0">
                <a:ln w="11430"/>
                <a:solidFill>
                  <a:srgbClr val="8C4C64"/>
                </a:solidFill>
                <a:effectLst>
                  <a:outerShdw blurRad="76200" dist="50800" dir="5400000" algn="tl" rotWithShape="0">
                    <a:srgbClr val="000000">
                      <a:alpha val="65000"/>
                    </a:srgbClr>
                  </a:outerShdw>
                </a:effectLst>
              </a:rPr>
              <a:t>should never be a forgotten festival!</a:t>
            </a:r>
            <a:endParaRPr lang="en-US" sz="1800" spc="50" dirty="0">
              <a:ln w="11430"/>
              <a:solidFill>
                <a:srgbClr val="8C4C64"/>
              </a:solidFill>
              <a:effectLst>
                <a:outerShdw blurRad="76200" dist="50800" dir="5400000" algn="tl" rotWithShape="0">
                  <a:srgbClr val="000000">
                    <a:alpha val="65000"/>
                  </a:srgbClr>
                </a:outerShdw>
              </a:effectLst>
            </a:endParaRPr>
          </a:p>
        </p:txBody>
      </p:sp>
      <p:sp>
        <p:nvSpPr>
          <p:cNvPr id="3" name="Rectangle 2"/>
          <p:cNvSpPr/>
          <p:nvPr/>
        </p:nvSpPr>
        <p:spPr>
          <a:xfrm>
            <a:off x="118579" y="5867400"/>
            <a:ext cx="9001068" cy="95410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chemeClr val="bg2">
                    <a:lumMod val="10000"/>
                  </a:schemeClr>
                </a:solidFill>
                <a:effectLst>
                  <a:outerShdw blurRad="50800" dist="39000" dir="5460000" algn="tl">
                    <a:srgbClr val="000000">
                      <a:alpha val="38000"/>
                    </a:srgbClr>
                  </a:outerShdw>
                </a:effectLst>
              </a:rPr>
              <a:t>Question:  When </a:t>
            </a:r>
            <a:r>
              <a:rPr lang="en-US" sz="2800" b="1" cap="none" spc="0" dirty="0" smtClean="0">
                <a:ln w="11430"/>
                <a:solidFill>
                  <a:schemeClr val="accent2">
                    <a:lumMod val="50000"/>
                  </a:schemeClr>
                </a:solidFill>
                <a:effectLst>
                  <a:outerShdw blurRad="50800" dist="39000" dir="5460000" algn="tl">
                    <a:srgbClr val="000000">
                      <a:alpha val="38000"/>
                    </a:srgbClr>
                  </a:outerShdw>
                </a:effectLst>
              </a:rPr>
              <a:t>Abib 15 </a:t>
            </a:r>
            <a:r>
              <a:rPr lang="en-US" sz="2800" b="1" cap="none" spc="0" dirty="0" smtClean="0">
                <a:ln w="11430"/>
                <a:solidFill>
                  <a:schemeClr val="bg2">
                    <a:lumMod val="10000"/>
                  </a:schemeClr>
                </a:solidFill>
                <a:effectLst>
                  <a:outerShdw blurRad="50800" dist="39000" dir="5460000" algn="tl">
                    <a:srgbClr val="000000">
                      <a:alpha val="38000"/>
                    </a:srgbClr>
                  </a:outerShdw>
                </a:effectLst>
              </a:rPr>
              <a:t>and the </a:t>
            </a:r>
            <a:r>
              <a:rPr lang="en-US" sz="2800" b="1" cap="none" spc="0" dirty="0" smtClean="0">
                <a:ln w="11430"/>
                <a:solidFill>
                  <a:srgbClr val="002060"/>
                </a:solidFill>
                <a:effectLst>
                  <a:outerShdw blurRad="50800" dist="39000" dir="5460000" algn="tl">
                    <a:srgbClr val="000000">
                      <a:alpha val="38000"/>
                    </a:srgbClr>
                  </a:outerShdw>
                </a:effectLst>
              </a:rPr>
              <a:t>H7676 Sabbath </a:t>
            </a:r>
            <a:r>
              <a:rPr lang="en-US" sz="2800" b="1" cap="none" spc="0" dirty="0" smtClean="0">
                <a:ln w="11430"/>
                <a:solidFill>
                  <a:schemeClr val="bg2">
                    <a:lumMod val="10000"/>
                  </a:schemeClr>
                </a:solidFill>
                <a:effectLst>
                  <a:outerShdw blurRad="50800" dist="39000" dir="5460000" algn="tl">
                    <a:srgbClr val="000000">
                      <a:alpha val="38000"/>
                    </a:srgbClr>
                  </a:outerShdw>
                </a:effectLst>
              </a:rPr>
              <a:t>share </a:t>
            </a:r>
            <a:br>
              <a:rPr lang="en-US" sz="2800" b="1" cap="none" spc="0" dirty="0" smtClean="0">
                <a:ln w="11430"/>
                <a:solidFill>
                  <a:schemeClr val="bg2">
                    <a:lumMod val="10000"/>
                  </a:schemeClr>
                </a:solidFill>
                <a:effectLst>
                  <a:outerShdw blurRad="50800" dist="39000" dir="5460000" algn="tl">
                    <a:srgbClr val="000000">
                      <a:alpha val="38000"/>
                    </a:srgbClr>
                  </a:outerShdw>
                </a:effectLst>
              </a:rPr>
            </a:br>
            <a:r>
              <a:rPr lang="en-US" sz="2800" b="1" cap="none" spc="0" dirty="0" smtClean="0">
                <a:ln w="11430"/>
                <a:solidFill>
                  <a:schemeClr val="bg2">
                    <a:lumMod val="10000"/>
                  </a:schemeClr>
                </a:solidFill>
                <a:effectLst>
                  <a:outerShdw blurRad="50800" dist="39000" dir="5460000" algn="tl">
                    <a:srgbClr val="000000">
                      <a:alpha val="38000"/>
                    </a:srgbClr>
                  </a:outerShdw>
                </a:effectLst>
              </a:rPr>
              <a:t>the same date, which </a:t>
            </a:r>
            <a:r>
              <a:rPr lang="en-US" sz="2800" b="1" cap="none" spc="0" dirty="0" smtClean="0">
                <a:ln w="11430"/>
                <a:solidFill>
                  <a:srgbClr val="0000FF"/>
                </a:solidFill>
                <a:effectLst>
                  <a:outerShdw blurRad="50800" dist="39000" dir="5460000" algn="tl">
                    <a:srgbClr val="000000">
                      <a:alpha val="38000"/>
                    </a:srgbClr>
                  </a:outerShdw>
                </a:effectLst>
              </a:rPr>
              <a:t>“Sabbath” </a:t>
            </a:r>
            <a:r>
              <a:rPr lang="en-US" sz="2800" b="1" cap="none" spc="0" dirty="0" smtClean="0">
                <a:ln w="11430"/>
                <a:solidFill>
                  <a:schemeClr val="bg2">
                    <a:lumMod val="10000"/>
                  </a:schemeClr>
                </a:solidFill>
                <a:effectLst>
                  <a:outerShdw blurRad="50800" dist="39000" dir="5460000" algn="tl">
                    <a:srgbClr val="000000">
                      <a:alpha val="38000"/>
                    </a:srgbClr>
                  </a:outerShdw>
                </a:effectLst>
              </a:rPr>
              <a:t>has priority?</a:t>
            </a:r>
            <a:endParaRPr lang="en-US" sz="4000" b="1" cap="none" spc="0" dirty="0">
              <a:ln w="11430"/>
              <a:solidFill>
                <a:schemeClr val="bg2">
                  <a:lumMod val="10000"/>
                </a:schemeClr>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6700348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68</a:t>
            </a:fld>
            <a:endParaRPr lang="en-US" dirty="0"/>
          </a:p>
        </p:txBody>
      </p:sp>
      <p:sp>
        <p:nvSpPr>
          <p:cNvPr id="5"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00B050"/>
                </a:solidFill>
                <a:effectLst>
                  <a:outerShdw blurRad="76200" dist="50800" dir="5400000" algn="tl" rotWithShape="0">
                    <a:srgbClr val="000000">
                      <a:alpha val="65000"/>
                    </a:srgbClr>
                  </a:outerShdw>
                </a:effectLst>
              </a:rPr>
              <a:t>Another Floating Firstfruits Problem</a:t>
            </a:r>
          </a:p>
        </p:txBody>
      </p:sp>
      <p:sp>
        <p:nvSpPr>
          <p:cNvPr id="3" name="TextBox 2"/>
          <p:cNvSpPr txBox="1"/>
          <p:nvPr/>
        </p:nvSpPr>
        <p:spPr>
          <a:xfrm>
            <a:off x="304800" y="838200"/>
            <a:ext cx="8616636" cy="5847755"/>
          </a:xfrm>
          <a:prstGeom prst="rect">
            <a:avLst/>
          </a:prstGeom>
          <a:noFill/>
        </p:spPr>
        <p:txBody>
          <a:bodyPr wrap="square" rtlCol="0">
            <a:spAutoFit/>
            <a:scene3d>
              <a:camera prst="orthographicFront"/>
              <a:lightRig rig="threePt" dir="t"/>
            </a:scene3d>
            <a:sp3d extrusionH="57150">
              <a:bevelT w="38100" h="38100"/>
            </a:sp3d>
          </a:bodyPr>
          <a:lstStyle/>
          <a:p>
            <a:r>
              <a:rPr lang="en-US" b="1" dirty="0" smtClean="0">
                <a:solidFill>
                  <a:srgbClr val="8C4C64"/>
                </a:solidFill>
              </a:rPr>
              <a:t>Many that honour the Feasts and Festivals understand the placement of </a:t>
            </a:r>
            <a:br>
              <a:rPr lang="en-US" b="1" dirty="0" smtClean="0">
                <a:solidFill>
                  <a:srgbClr val="8C4C64"/>
                </a:solidFill>
              </a:rPr>
            </a:br>
            <a:r>
              <a:rPr lang="en-US" b="1" dirty="0" smtClean="0">
                <a:solidFill>
                  <a:srgbClr val="8C4C64"/>
                </a:solidFill>
              </a:rPr>
              <a:t>Firstfruits is always and ONLY on Abib 16.  </a:t>
            </a:r>
            <a:br>
              <a:rPr lang="en-US" b="1" dirty="0" smtClean="0">
                <a:solidFill>
                  <a:srgbClr val="8C4C64"/>
                </a:solidFill>
              </a:rPr>
            </a:br>
            <a:endParaRPr lang="en-US" sz="1050" b="1" dirty="0" smtClean="0">
              <a:solidFill>
                <a:srgbClr val="8C4C64"/>
              </a:solidFill>
            </a:endParaRPr>
          </a:p>
          <a:p>
            <a:r>
              <a:rPr lang="en-US" b="1" dirty="0" smtClean="0">
                <a:solidFill>
                  <a:srgbClr val="8C4C64"/>
                </a:solidFill>
              </a:rPr>
              <a:t>In other words, Firstfruits married to Abib 16 floats on any day of the week </a:t>
            </a:r>
            <a:br>
              <a:rPr lang="en-US" b="1" dirty="0" smtClean="0">
                <a:solidFill>
                  <a:srgbClr val="8C4C64"/>
                </a:solidFill>
              </a:rPr>
            </a:br>
            <a:r>
              <a:rPr lang="en-US" b="1" dirty="0" smtClean="0">
                <a:solidFill>
                  <a:srgbClr val="8C4C64"/>
                </a:solidFill>
              </a:rPr>
              <a:t>from year to year.  Why is this a problem?    </a:t>
            </a:r>
          </a:p>
          <a:p>
            <a:endParaRPr lang="en-US" sz="1050" b="1" dirty="0">
              <a:solidFill>
                <a:srgbClr val="8C4C64"/>
              </a:solidFill>
            </a:endParaRPr>
          </a:p>
          <a:p>
            <a:r>
              <a:rPr lang="en-US" b="1" dirty="0" smtClean="0">
                <a:solidFill>
                  <a:srgbClr val="8C4C64"/>
                </a:solidFill>
              </a:rPr>
              <a:t>Reviewing two of the reasons: </a:t>
            </a:r>
          </a:p>
          <a:p>
            <a:endParaRPr lang="en-US" sz="1200" b="1" dirty="0" smtClean="0">
              <a:solidFill>
                <a:srgbClr val="8C4C64"/>
              </a:solidFill>
            </a:endParaRPr>
          </a:p>
          <a:p>
            <a:pPr marL="342900" indent="-342900">
              <a:buAutoNum type="arabicPeriod"/>
            </a:pPr>
            <a:r>
              <a:rPr lang="en-US" b="1" dirty="0" smtClean="0">
                <a:solidFill>
                  <a:srgbClr val="8C4C64"/>
                </a:solidFill>
              </a:rPr>
              <a:t>Firstfruits must follow the weekly H767</a:t>
            </a:r>
            <a:r>
              <a:rPr lang="en-US" b="1" dirty="0" smtClean="0">
                <a:solidFill>
                  <a:srgbClr val="0070C0"/>
                </a:solidFill>
              </a:rPr>
              <a:t>6</a:t>
            </a:r>
            <a:r>
              <a:rPr lang="en-US" b="1" dirty="0" smtClean="0">
                <a:solidFill>
                  <a:srgbClr val="8C4C64"/>
                </a:solidFill>
              </a:rPr>
              <a:t> Sabbath every year.  </a:t>
            </a:r>
            <a:br>
              <a:rPr lang="en-US" b="1" dirty="0" smtClean="0">
                <a:solidFill>
                  <a:srgbClr val="8C4C64"/>
                </a:solidFill>
              </a:rPr>
            </a:br>
            <a:r>
              <a:rPr lang="en-US" b="1" dirty="0" smtClean="0">
                <a:solidFill>
                  <a:srgbClr val="8C4C64"/>
                </a:solidFill>
              </a:rPr>
              <a:t>(It’s not possible for Abib 16 to follow the weekly Sabbath </a:t>
            </a:r>
            <a:r>
              <a:rPr lang="en-US" b="1" u="sng" dirty="0" smtClean="0">
                <a:solidFill>
                  <a:srgbClr val="8C4C64"/>
                </a:solidFill>
              </a:rPr>
              <a:t>every</a:t>
            </a:r>
            <a:r>
              <a:rPr lang="en-US" b="1" dirty="0" smtClean="0">
                <a:solidFill>
                  <a:srgbClr val="8C4C64"/>
                </a:solidFill>
              </a:rPr>
              <a:t> </a:t>
            </a:r>
            <a:r>
              <a:rPr lang="en-US" b="1" u="sng" dirty="0" smtClean="0">
                <a:solidFill>
                  <a:srgbClr val="8C4C64"/>
                </a:solidFill>
              </a:rPr>
              <a:t>single</a:t>
            </a:r>
            <a:r>
              <a:rPr lang="en-US" b="1" dirty="0" smtClean="0">
                <a:solidFill>
                  <a:srgbClr val="8C4C64"/>
                </a:solidFill>
              </a:rPr>
              <a:t> </a:t>
            </a:r>
            <a:r>
              <a:rPr lang="en-US" b="1" u="sng" dirty="0" smtClean="0">
                <a:solidFill>
                  <a:srgbClr val="8C4C64"/>
                </a:solidFill>
              </a:rPr>
              <a:t>year</a:t>
            </a:r>
            <a:r>
              <a:rPr lang="en-US" b="1" dirty="0" smtClean="0">
                <a:solidFill>
                  <a:srgbClr val="8C4C64"/>
                </a:solidFill>
              </a:rPr>
              <a:t>!)</a:t>
            </a:r>
            <a:br>
              <a:rPr lang="en-US" b="1" dirty="0" smtClean="0">
                <a:solidFill>
                  <a:srgbClr val="8C4C64"/>
                </a:solidFill>
              </a:rPr>
            </a:br>
            <a:endParaRPr lang="en-US" sz="1200" b="1" dirty="0" smtClean="0">
              <a:solidFill>
                <a:srgbClr val="8C4C64"/>
              </a:solidFill>
            </a:endParaRPr>
          </a:p>
          <a:p>
            <a:pPr marL="342900" indent="-342900">
              <a:buAutoNum type="arabicPeriod"/>
            </a:pPr>
            <a:r>
              <a:rPr lang="en-US" b="1" dirty="0">
                <a:solidFill>
                  <a:srgbClr val="8C4C64"/>
                </a:solidFill>
              </a:rPr>
              <a:t>The </a:t>
            </a:r>
            <a:r>
              <a:rPr lang="en-US" b="1" dirty="0" smtClean="0">
                <a:solidFill>
                  <a:srgbClr val="8C4C64"/>
                </a:solidFill>
              </a:rPr>
              <a:t>correct prophetic </a:t>
            </a:r>
            <a:r>
              <a:rPr lang="en-US" b="1" dirty="0">
                <a:solidFill>
                  <a:srgbClr val="8C4C64"/>
                </a:solidFill>
              </a:rPr>
              <a:t>“day of the week” as specified for the Firstfruits </a:t>
            </a:r>
            <a:r>
              <a:rPr lang="en-US" b="1" dirty="0" smtClean="0">
                <a:solidFill>
                  <a:srgbClr val="8C4C64"/>
                </a:solidFill>
              </a:rPr>
              <a:t/>
            </a:r>
            <a:br>
              <a:rPr lang="en-US" b="1" dirty="0" smtClean="0">
                <a:solidFill>
                  <a:srgbClr val="8C4C64"/>
                </a:solidFill>
              </a:rPr>
            </a:br>
            <a:r>
              <a:rPr lang="en-US" b="1" dirty="0" smtClean="0">
                <a:solidFill>
                  <a:srgbClr val="8C4C64"/>
                </a:solidFill>
              </a:rPr>
              <a:t>“day </a:t>
            </a:r>
            <a:r>
              <a:rPr lang="en-US" b="1" dirty="0">
                <a:solidFill>
                  <a:srgbClr val="8C4C64"/>
                </a:solidFill>
              </a:rPr>
              <a:t>of </a:t>
            </a:r>
            <a:r>
              <a:rPr lang="en-US" b="1" dirty="0" smtClean="0">
                <a:solidFill>
                  <a:srgbClr val="8C4C64"/>
                </a:solidFill>
              </a:rPr>
              <a:t>1</a:t>
            </a:r>
            <a:r>
              <a:rPr lang="en-US" b="1" baseline="30000" dirty="0" smtClean="0">
                <a:solidFill>
                  <a:srgbClr val="8C4C64"/>
                </a:solidFill>
              </a:rPr>
              <a:t>st</a:t>
            </a:r>
            <a:r>
              <a:rPr lang="en-US" b="1" dirty="0" smtClean="0">
                <a:solidFill>
                  <a:srgbClr val="8C4C64"/>
                </a:solidFill>
              </a:rPr>
              <a:t> Ascension” of </a:t>
            </a:r>
            <a:r>
              <a:rPr lang="en-US" b="1" dirty="0">
                <a:solidFill>
                  <a:srgbClr val="8C4C64"/>
                </a:solidFill>
              </a:rPr>
              <a:t>our Messiah is completely </a:t>
            </a:r>
            <a:r>
              <a:rPr lang="en-US" b="1" dirty="0" smtClean="0">
                <a:solidFill>
                  <a:srgbClr val="8C4C64"/>
                </a:solidFill>
              </a:rPr>
              <a:t>removed when tied to Abib 16.</a:t>
            </a:r>
            <a:r>
              <a:rPr lang="en-US" sz="1400" b="1" dirty="0" smtClean="0">
                <a:solidFill>
                  <a:srgbClr val="8C4C64"/>
                </a:solidFill>
              </a:rPr>
              <a:t/>
            </a:r>
            <a:br>
              <a:rPr lang="en-US" sz="1400" b="1" dirty="0" smtClean="0">
                <a:solidFill>
                  <a:srgbClr val="8C4C64"/>
                </a:solidFill>
              </a:rPr>
            </a:br>
            <a:endParaRPr lang="en-US" sz="900" b="1" dirty="0" smtClean="0">
              <a:solidFill>
                <a:srgbClr val="8C4C64"/>
              </a:solidFill>
            </a:endParaRPr>
          </a:p>
          <a:p>
            <a:r>
              <a:rPr lang="en-US" sz="2800" b="1" dirty="0" smtClean="0">
                <a:solidFill>
                  <a:srgbClr val="FF0000"/>
                </a:solidFill>
              </a:rPr>
              <a:t>Another problem needs to be addressed: </a:t>
            </a:r>
            <a:br>
              <a:rPr lang="en-US" sz="2800" b="1" dirty="0" smtClean="0">
                <a:solidFill>
                  <a:srgbClr val="FF0000"/>
                </a:solidFill>
              </a:rPr>
            </a:br>
            <a:endParaRPr lang="en-US" sz="1200" b="1" dirty="0" smtClean="0">
              <a:solidFill>
                <a:srgbClr val="FF0000"/>
              </a:solidFill>
            </a:endParaRPr>
          </a:p>
          <a:p>
            <a:pPr marL="457200" indent="-457200">
              <a:buFont typeface="+mj-lt"/>
              <a:buAutoNum type="arabicPeriod" startAt="3"/>
            </a:pPr>
            <a:r>
              <a:rPr lang="en-US" sz="2400" b="1" dirty="0" smtClean="0">
                <a:solidFill>
                  <a:srgbClr val="8C4C64"/>
                </a:solidFill>
              </a:rPr>
              <a:t>If Firstfruits is placed on Abib 16 following the </a:t>
            </a:r>
            <a:br>
              <a:rPr lang="en-US" sz="2400" b="1" dirty="0" smtClean="0">
                <a:solidFill>
                  <a:srgbClr val="8C4C64"/>
                </a:solidFill>
              </a:rPr>
            </a:br>
            <a:r>
              <a:rPr lang="en-US" sz="2400" b="1" dirty="0" smtClean="0">
                <a:solidFill>
                  <a:srgbClr val="8C4C64"/>
                </a:solidFill>
              </a:rPr>
              <a:t>1</a:t>
            </a:r>
            <a:r>
              <a:rPr lang="en-US" sz="2400" b="1" baseline="30000" dirty="0" smtClean="0">
                <a:solidFill>
                  <a:srgbClr val="8C4C64"/>
                </a:solidFill>
              </a:rPr>
              <a:t>st</a:t>
            </a:r>
            <a:r>
              <a:rPr lang="en-US" sz="2400" b="1" dirty="0" smtClean="0">
                <a:solidFill>
                  <a:srgbClr val="8C4C64"/>
                </a:solidFill>
              </a:rPr>
              <a:t> annual Sabbath of Unleavened Bread … </a:t>
            </a:r>
            <a:br>
              <a:rPr lang="en-US" sz="2400" b="1" dirty="0" smtClean="0">
                <a:solidFill>
                  <a:srgbClr val="8C4C64"/>
                </a:solidFill>
              </a:rPr>
            </a:br>
            <a:r>
              <a:rPr lang="en-US" sz="2400" b="1" dirty="0" smtClean="0">
                <a:solidFill>
                  <a:srgbClr val="FF0000"/>
                </a:solidFill>
              </a:rPr>
              <a:t>the</a:t>
            </a:r>
            <a:r>
              <a:rPr lang="en-US" sz="2400" dirty="0" smtClean="0"/>
              <a:t> </a:t>
            </a:r>
            <a:r>
              <a:rPr lang="en-US" sz="2400" b="1" dirty="0" smtClean="0">
                <a:solidFill>
                  <a:srgbClr val="00B050"/>
                </a:solidFill>
              </a:rPr>
              <a:t>Counting of the Omer </a:t>
            </a:r>
            <a:r>
              <a:rPr lang="en-US" sz="2400" b="1" dirty="0" smtClean="0">
                <a:solidFill>
                  <a:srgbClr val="FF0000"/>
                </a:solidFill>
              </a:rPr>
              <a:t>will not be completely correct.  </a:t>
            </a:r>
            <a:r>
              <a:rPr lang="en-US" sz="2400" dirty="0" smtClean="0"/>
              <a:t/>
            </a:r>
            <a:br>
              <a:rPr lang="en-US" sz="2400" dirty="0" smtClean="0"/>
            </a:br>
            <a:r>
              <a:rPr lang="en-US" sz="2400" b="1" dirty="0" smtClean="0">
                <a:solidFill>
                  <a:srgbClr val="8C4C64"/>
                </a:solidFill>
              </a:rPr>
              <a:t>As a result, the Pentecost festival will be seriously misplaced. </a:t>
            </a:r>
            <a:r>
              <a:rPr lang="en-US" sz="2400" dirty="0" smtClean="0"/>
              <a:t/>
            </a:r>
            <a:br>
              <a:rPr lang="en-US" sz="2400" dirty="0" smtClean="0"/>
            </a:br>
            <a:r>
              <a:rPr lang="en-US" dirty="0" smtClean="0"/>
              <a:t> </a:t>
            </a:r>
            <a:endParaRPr lang="en-US" dirty="0"/>
          </a:p>
        </p:txBody>
      </p:sp>
      <p:sp>
        <p:nvSpPr>
          <p:cNvPr id="6" name="TextBox 29"/>
          <p:cNvSpPr txBox="1"/>
          <p:nvPr/>
        </p:nvSpPr>
        <p:spPr>
          <a:xfrm>
            <a:off x="8158534" y="949960"/>
            <a:ext cx="436934" cy="1630382"/>
          </a:xfrm>
          <a:prstGeom prst="roundRect">
            <a:avLst/>
          </a:prstGeom>
          <a:solidFill>
            <a:srgbClr val="00B0F0"/>
          </a:solidFill>
          <a:ln w="57150">
            <a:solidFill>
              <a:srgbClr val="00B0F0"/>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600" b="1" spc="150" dirty="0" smtClean="0">
                <a:ln w="11430"/>
                <a:solidFill>
                  <a:srgbClr val="F8F8F8"/>
                </a:solidFill>
                <a:effectLst>
                  <a:outerShdw blurRad="25400" algn="tl" rotWithShape="0">
                    <a:srgbClr val="000000">
                      <a:alpha val="43000"/>
                    </a:srgbClr>
                  </a:outerShdw>
                </a:effectLst>
              </a:rPr>
              <a:t>R</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V</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I</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W</a:t>
            </a:r>
            <a:endParaRPr lang="en-US" sz="16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25181629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wipe(left)">
                                      <p:cBhvr>
                                        <p:cTn id="12" dur="175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ipe(left)">
                                      <p:cBhvr>
                                        <p:cTn id="17" dur="175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wipe(left)">
                                      <p:cBhvr>
                                        <p:cTn id="22" dur="175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left)">
                                      <p:cBhvr>
                                        <p:cTn id="27" dur="175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69</a:t>
            </a:fld>
            <a:endParaRPr lang="en-US" dirty="0"/>
          </a:p>
        </p:txBody>
      </p:sp>
      <p:sp>
        <p:nvSpPr>
          <p:cNvPr id="4"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chemeClr val="accent5"/>
                </a:solidFill>
                <a:effectLst>
                  <a:outerShdw blurRad="76200" dist="50800" dir="5400000" algn="tl" rotWithShape="0">
                    <a:srgbClr val="000000">
                      <a:alpha val="65000"/>
                    </a:srgbClr>
                  </a:outerShdw>
                </a:effectLst>
              </a:rPr>
              <a:t>Instructions for Counting the Omer</a:t>
            </a:r>
          </a:p>
        </p:txBody>
      </p:sp>
      <p:sp>
        <p:nvSpPr>
          <p:cNvPr id="3" name="TextBox 2"/>
          <p:cNvSpPr txBox="1"/>
          <p:nvPr/>
        </p:nvSpPr>
        <p:spPr>
          <a:xfrm>
            <a:off x="609600" y="838200"/>
            <a:ext cx="7924799" cy="5601533"/>
          </a:xfrm>
          <a:prstGeom prst="rect">
            <a:avLst/>
          </a:prstGeom>
          <a:noFill/>
        </p:spPr>
        <p:txBody>
          <a:bodyPr wrap="square" rtlCol="0">
            <a:spAutoFit/>
            <a:scene3d>
              <a:camera prst="orthographicFront"/>
              <a:lightRig rig="threePt" dir="t"/>
            </a:scene3d>
            <a:sp3d extrusionH="57150">
              <a:bevelT w="38100" h="38100"/>
            </a:sp3d>
          </a:bodyPr>
          <a:lstStyle/>
          <a:p>
            <a:r>
              <a:rPr lang="en-US" sz="2400" b="1" dirty="0" smtClean="0">
                <a:solidFill>
                  <a:schemeClr val="accent5">
                    <a:lumMod val="75000"/>
                  </a:schemeClr>
                </a:solidFill>
              </a:rPr>
              <a:t>Lev 23:15-16   </a:t>
            </a:r>
            <a:r>
              <a:rPr lang="en-US" b="1" dirty="0">
                <a:solidFill>
                  <a:srgbClr val="8C4C64"/>
                </a:solidFill>
              </a:rPr>
              <a:t>And</a:t>
            </a:r>
            <a:r>
              <a:rPr lang="en-US" dirty="0">
                <a:solidFill>
                  <a:srgbClr val="8C4C64"/>
                </a:solidFill>
              </a:rPr>
              <a:t> </a:t>
            </a:r>
            <a:r>
              <a:rPr lang="en-US" b="1" dirty="0" smtClean="0">
                <a:solidFill>
                  <a:srgbClr val="0070C0"/>
                </a:solidFill>
              </a:rPr>
              <a:t>you shall count </a:t>
            </a:r>
            <a:r>
              <a:rPr lang="en-US" b="1" dirty="0" smtClean="0">
                <a:solidFill>
                  <a:srgbClr val="8C4C64"/>
                </a:solidFill>
              </a:rPr>
              <a:t>for yourselves </a:t>
            </a:r>
            <a:r>
              <a:rPr lang="en-US" b="1" dirty="0" smtClean="0">
                <a:solidFill>
                  <a:srgbClr val="0070C0"/>
                </a:solidFill>
              </a:rPr>
              <a:t>from the day after the Sabbath</a:t>
            </a:r>
            <a:r>
              <a:rPr lang="en-US" baseline="30000" dirty="0"/>
              <a:t> [H767</a:t>
            </a:r>
            <a:r>
              <a:rPr lang="en-US" b="1" baseline="30000" dirty="0">
                <a:solidFill>
                  <a:srgbClr val="0070C0"/>
                </a:solidFill>
              </a:rPr>
              <a:t>6</a:t>
            </a:r>
            <a:r>
              <a:rPr lang="en-US" baseline="30000" dirty="0"/>
              <a:t>]</a:t>
            </a:r>
            <a:r>
              <a:rPr lang="en-US" dirty="0" smtClean="0">
                <a:solidFill>
                  <a:srgbClr val="0070C0"/>
                </a:solidFill>
              </a:rPr>
              <a:t>,</a:t>
            </a:r>
            <a:r>
              <a:rPr lang="en-US" b="1" dirty="0" smtClean="0">
                <a:solidFill>
                  <a:srgbClr val="8C4C64"/>
                </a:solidFill>
              </a:rPr>
              <a:t> from the day that you brought the sheaf of the wave offering:  </a:t>
            </a:r>
            <a:r>
              <a:rPr lang="en-US" b="1" dirty="0" smtClean="0">
                <a:solidFill>
                  <a:srgbClr val="0070C0"/>
                </a:solidFill>
              </a:rPr>
              <a:t>seven Sabbaths shall be completed.  </a:t>
            </a:r>
            <a:br>
              <a:rPr lang="en-US" b="1" dirty="0" smtClean="0">
                <a:solidFill>
                  <a:srgbClr val="0070C0"/>
                </a:solidFill>
              </a:rPr>
            </a:br>
            <a:r>
              <a:rPr lang="en-US" b="1" dirty="0" smtClean="0">
                <a:solidFill>
                  <a:srgbClr val="8C4C64"/>
                </a:solidFill>
              </a:rPr>
              <a:t>16  </a:t>
            </a:r>
            <a:r>
              <a:rPr lang="en-US" b="1" dirty="0" smtClean="0">
                <a:solidFill>
                  <a:srgbClr val="0070C0"/>
                </a:solidFill>
              </a:rPr>
              <a:t>Count fifty days to the day after the seventh Sabbath</a:t>
            </a:r>
            <a:r>
              <a:rPr lang="en-US" baseline="30000" dirty="0"/>
              <a:t> [H767</a:t>
            </a:r>
            <a:r>
              <a:rPr lang="en-US" b="1" baseline="30000" dirty="0">
                <a:solidFill>
                  <a:srgbClr val="0070C0"/>
                </a:solidFill>
              </a:rPr>
              <a:t>6</a:t>
            </a:r>
            <a:r>
              <a:rPr lang="en-US" baseline="30000" dirty="0"/>
              <a:t>]</a:t>
            </a:r>
            <a:r>
              <a:rPr lang="en-US" dirty="0" smtClean="0">
                <a:solidFill>
                  <a:srgbClr val="0070C0"/>
                </a:solidFill>
              </a:rPr>
              <a:t>;</a:t>
            </a:r>
            <a:r>
              <a:rPr lang="en-US" b="1" dirty="0" smtClean="0">
                <a:solidFill>
                  <a:srgbClr val="0070C0"/>
                </a:solidFill>
              </a:rPr>
              <a:t> </a:t>
            </a:r>
            <a:r>
              <a:rPr lang="en-US" b="1" dirty="0" smtClean="0">
                <a:solidFill>
                  <a:srgbClr val="8C4C64"/>
                </a:solidFill>
              </a:rPr>
              <a:t>then you shall offer a new grain offering to [</a:t>
            </a:r>
            <a:r>
              <a:rPr lang="en-US" b="1" dirty="0" smtClean="0">
                <a:solidFill>
                  <a:srgbClr val="0000FF"/>
                </a:solidFill>
              </a:rPr>
              <a:t>Yahuah</a:t>
            </a:r>
            <a:r>
              <a:rPr lang="en-US" b="1" dirty="0" smtClean="0">
                <a:solidFill>
                  <a:srgbClr val="8C4C64"/>
                </a:solidFill>
              </a:rPr>
              <a:t>]. </a:t>
            </a:r>
            <a:r>
              <a:rPr lang="en-US" dirty="0" smtClean="0">
                <a:solidFill>
                  <a:schemeClr val="accent2">
                    <a:lumMod val="75000"/>
                  </a:schemeClr>
                </a:solidFill>
              </a:rPr>
              <a:t>                       </a:t>
            </a:r>
            <a:r>
              <a:rPr lang="en-US" sz="1400" i="1" dirty="0" smtClean="0"/>
              <a:t>NKJV</a:t>
            </a:r>
          </a:p>
          <a:p>
            <a:endParaRPr lang="en-US" sz="1400" i="1" dirty="0"/>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Pentecost can only follow a </a:t>
            </a:r>
            <a:r>
              <a:rPr lang="en-US"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7</a:t>
            </a:r>
            <a:r>
              <a:rPr lang="en-US" sz="2400" b="1" cap="all" baseline="30000"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th</a:t>
            </a:r>
            <a:r>
              <a:rPr lang="en-US"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 Day Sabbath</a:t>
            </a:r>
            <a:r>
              <a:rPr lang="en-US" sz="2400" baseline="30000" dirty="0">
                <a:solidFill>
                  <a:srgbClr val="00B0F0"/>
                </a:solidFill>
              </a:rPr>
              <a:t> </a:t>
            </a:r>
            <a:r>
              <a:rPr lang="en-US" baseline="30000" dirty="0"/>
              <a:t>[H767</a:t>
            </a:r>
            <a:r>
              <a:rPr lang="en-US" b="1" baseline="30000" dirty="0">
                <a:solidFill>
                  <a:srgbClr val="0070C0"/>
                </a:solidFill>
              </a:rPr>
              <a:t>6</a:t>
            </a:r>
            <a:r>
              <a:rPr lang="en-US" baseline="30000" dirty="0"/>
              <a:t>]</a:t>
            </a:r>
            <a:r>
              <a:rPr lang="en-US" dirty="0"/>
              <a:t> </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because </a:t>
            </a:r>
            <a:r>
              <a:rPr lang="en-US" sz="28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there are no other annual Sabbaths, or holy convocations, </a:t>
            </a:r>
            <a:br>
              <a:rPr lang="en-US" sz="28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b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close to this point in time </a:t>
            </a:r>
            <a:b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2800" b="1" cap="all" dirty="0" smtClean="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for the 50</a:t>
            </a:r>
            <a:r>
              <a:rPr lang="en-US" sz="2800" b="1" cap="all" baseline="30000" dirty="0" smtClean="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th</a:t>
            </a:r>
            <a:r>
              <a:rPr lang="en-US" sz="2800" b="1" cap="all" dirty="0" smtClean="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rPr>
              <a:t> cycle </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 follow “</a:t>
            </a:r>
            <a:r>
              <a:rPr lang="en-US" sz="28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after</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r>
              <a:rPr lang="en-US" sz="2800" b="1" dirty="0" smtClean="0">
                <a:ln w="1905"/>
                <a:solidFill>
                  <a:srgbClr val="8C4C64"/>
                </a:solidFill>
                <a:effectLst>
                  <a:innerShdw blurRad="69850" dist="43180" dir="5400000">
                    <a:srgbClr val="000000">
                      <a:alpha val="65000"/>
                    </a:srgbClr>
                  </a:innerShdw>
                </a:effectLst>
              </a:rPr>
              <a:t>The next set of charts will illustrate the problem, </a:t>
            </a:r>
            <a:r>
              <a:rPr lang="en-US" sz="2800" b="1" u="sng" dirty="0" smtClean="0">
                <a:ln w="1905"/>
                <a:solidFill>
                  <a:srgbClr val="8C4C64"/>
                </a:solidFill>
                <a:effectLst>
                  <a:innerShdw blurRad="69850" dist="43180" dir="5400000">
                    <a:srgbClr val="000000">
                      <a:alpha val="65000"/>
                    </a:srgbClr>
                  </a:innerShdw>
                </a:effectLst>
              </a:rPr>
              <a:t>and</a:t>
            </a:r>
            <a:r>
              <a:rPr lang="en-US" sz="2800" b="1" dirty="0" smtClean="0">
                <a:ln w="1905"/>
                <a:solidFill>
                  <a:srgbClr val="8C4C64"/>
                </a:solidFill>
                <a:effectLst>
                  <a:innerShdw blurRad="69850" dist="43180" dir="5400000">
                    <a:srgbClr val="000000">
                      <a:alpha val="65000"/>
                    </a:srgbClr>
                  </a:innerShdw>
                </a:effectLst>
              </a:rPr>
              <a:t> the solution.  Abib 14</a:t>
            </a:r>
            <a:r>
              <a:rPr lang="en-US" sz="2800" b="1" baseline="30000" dirty="0" smtClean="0">
                <a:ln w="1905"/>
                <a:solidFill>
                  <a:srgbClr val="8C4C64"/>
                </a:solidFill>
                <a:effectLst>
                  <a:innerShdw blurRad="69850" dist="43180" dir="5400000">
                    <a:srgbClr val="000000">
                      <a:alpha val="65000"/>
                    </a:srgbClr>
                  </a:innerShdw>
                </a:effectLst>
              </a:rPr>
              <a:t>th</a:t>
            </a:r>
            <a:r>
              <a:rPr lang="en-US" sz="2800" b="1" dirty="0" smtClean="0">
                <a:ln w="1905"/>
                <a:solidFill>
                  <a:srgbClr val="8C4C64"/>
                </a:solidFill>
                <a:effectLst>
                  <a:innerShdw blurRad="69850" dist="43180" dir="5400000">
                    <a:srgbClr val="000000">
                      <a:alpha val="65000"/>
                    </a:srgbClr>
                  </a:innerShdw>
                </a:effectLst>
              </a:rPr>
              <a:t> Passover is placed on the 7</a:t>
            </a:r>
            <a:r>
              <a:rPr lang="en-US" sz="2800" b="1" baseline="30000" dirty="0" smtClean="0">
                <a:ln w="1905"/>
                <a:solidFill>
                  <a:srgbClr val="8C4C64"/>
                </a:solidFill>
                <a:effectLst>
                  <a:innerShdw blurRad="69850" dist="43180" dir="5400000">
                    <a:srgbClr val="000000">
                      <a:alpha val="65000"/>
                    </a:srgbClr>
                  </a:innerShdw>
                </a:effectLst>
              </a:rPr>
              <a:t>th</a:t>
            </a:r>
            <a:r>
              <a:rPr lang="en-US" sz="2800" b="1" dirty="0" smtClean="0">
                <a:ln w="1905"/>
                <a:solidFill>
                  <a:srgbClr val="8C4C64"/>
                </a:solidFill>
                <a:effectLst>
                  <a:innerShdw blurRad="69850" dist="43180" dir="5400000">
                    <a:srgbClr val="000000">
                      <a:alpha val="65000"/>
                    </a:srgbClr>
                  </a:innerShdw>
                </a:effectLst>
              </a:rPr>
              <a:t> Day Sabbath as seen in the book of Joshua.</a:t>
            </a:r>
            <a:endParaRPr lang="en-US" sz="2800" dirty="0">
              <a:solidFill>
                <a:srgbClr val="8C4C64"/>
              </a:solidFill>
            </a:endParaRPr>
          </a:p>
        </p:txBody>
      </p:sp>
    </p:spTree>
    <p:extLst>
      <p:ext uri="{BB962C8B-B14F-4D97-AF65-F5344CB8AC3E}">
        <p14:creationId xmlns:p14="http://schemas.microsoft.com/office/powerpoint/2010/main" val="38580756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up)">
                                      <p:cBhvr>
                                        <p:cTn id="12" dur="17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Rae\Desktop\Decisions orange arrows png.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4038600" y="1905000"/>
            <a:ext cx="5486400" cy="52270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40640"/>
            <a:ext cx="9132996" cy="1446550"/>
          </a:xfrm>
          <a:prstGeom prst="rect">
            <a:avLst/>
          </a:prstGeom>
          <a:solidFill>
            <a:schemeClr val="bg2">
              <a:lumMod val="25000"/>
            </a:schemeClr>
          </a:solidFill>
          <a:effectLst>
            <a:glow rad="101600">
              <a:schemeClr val="accent2">
                <a:satMod val="175000"/>
                <a:alpha val="40000"/>
              </a:schemeClr>
            </a:glow>
          </a:effectLst>
          <a:scene3d>
            <a:camera prst="orthographicFront"/>
            <a:lightRig rig="flat" dir="t">
              <a:rot lat="0" lon="0" rev="18900000"/>
            </a:lightRig>
          </a:scene3d>
          <a:sp3d>
            <a:bevelT w="114300" prst="artDeco"/>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dirty="0" smtClean="0">
                <a:ln/>
                <a:solidFill>
                  <a:schemeClr val="accent3"/>
                </a:solidFill>
                <a:effectLst/>
              </a:rPr>
              <a:t>5 Testimonies for Proper </a:t>
            </a:r>
            <a:br>
              <a:rPr lang="en-US" sz="4400" b="1" dirty="0" smtClean="0">
                <a:ln/>
                <a:solidFill>
                  <a:schemeClr val="accent3"/>
                </a:solidFill>
                <a:effectLst/>
              </a:rPr>
            </a:br>
            <a:r>
              <a:rPr lang="en-US" sz="4400" b="1" dirty="0" smtClean="0">
                <a:ln/>
                <a:solidFill>
                  <a:schemeClr val="accent3"/>
                </a:solidFill>
                <a:effectLst/>
              </a:rPr>
              <a:t>Placement of Firstfruits</a:t>
            </a:r>
            <a:endParaRPr lang="en-US" sz="4400" b="1" cap="none" spc="0" dirty="0">
              <a:ln/>
              <a:solidFill>
                <a:schemeClr val="accent3"/>
              </a:solidFill>
              <a:effectLst/>
            </a:endParaRPr>
          </a:p>
        </p:txBody>
      </p:sp>
      <p:sp>
        <p:nvSpPr>
          <p:cNvPr id="5" name="TextBox 4"/>
          <p:cNvSpPr txBox="1"/>
          <p:nvPr/>
        </p:nvSpPr>
        <p:spPr>
          <a:xfrm>
            <a:off x="3886200" y="4199704"/>
            <a:ext cx="685800" cy="646331"/>
          </a:xfrm>
          <a:prstGeom prst="rect">
            <a:avLst/>
          </a:prstGeom>
          <a:noFill/>
        </p:spPr>
        <p:txBody>
          <a:bodyPr wrap="square" rtlCol="0">
            <a:spAutoFit/>
            <a:scene3d>
              <a:camera prst="orthographicFront"/>
              <a:lightRig rig="threePt" dir="t"/>
            </a:scene3d>
            <a:sp3d extrusionH="57150">
              <a:bevelT w="38100" h="38100"/>
            </a:sp3d>
          </a:bodyPr>
          <a:lstStyle/>
          <a:p>
            <a:r>
              <a:rPr lang="en-US" sz="3600" b="1" dirty="0" smtClean="0">
                <a:solidFill>
                  <a:srgbClr val="00B050"/>
                </a:solidFill>
              </a:rPr>
              <a:t>#1</a:t>
            </a:r>
            <a:endParaRPr lang="en-US" sz="3600" b="1" dirty="0">
              <a:solidFill>
                <a:srgbClr val="00B050"/>
              </a:solidFill>
            </a:endParaRPr>
          </a:p>
        </p:txBody>
      </p:sp>
      <p:sp>
        <p:nvSpPr>
          <p:cNvPr id="15" name="TextBox 14"/>
          <p:cNvSpPr txBox="1"/>
          <p:nvPr/>
        </p:nvSpPr>
        <p:spPr>
          <a:xfrm>
            <a:off x="4267200" y="3398235"/>
            <a:ext cx="685800" cy="646331"/>
          </a:xfrm>
          <a:prstGeom prst="rect">
            <a:avLst/>
          </a:prstGeom>
          <a:noFill/>
        </p:spPr>
        <p:txBody>
          <a:bodyPr wrap="square" rtlCol="0">
            <a:spAutoFit/>
            <a:scene3d>
              <a:camera prst="orthographicFront"/>
              <a:lightRig rig="threePt" dir="t"/>
            </a:scene3d>
            <a:sp3d extrusionH="57150">
              <a:bevelT w="38100" h="38100"/>
            </a:sp3d>
          </a:bodyPr>
          <a:lstStyle/>
          <a:p>
            <a:r>
              <a:rPr lang="en-US" sz="3600" b="1" dirty="0" smtClean="0">
                <a:solidFill>
                  <a:srgbClr val="00B0F0"/>
                </a:solidFill>
              </a:rPr>
              <a:t>#2</a:t>
            </a:r>
            <a:endParaRPr lang="en-US" sz="3600" b="1" dirty="0">
              <a:solidFill>
                <a:srgbClr val="00B0F0"/>
              </a:solidFill>
            </a:endParaRPr>
          </a:p>
        </p:txBody>
      </p:sp>
      <p:sp>
        <p:nvSpPr>
          <p:cNvPr id="16" name="TextBox 15"/>
          <p:cNvSpPr txBox="1"/>
          <p:nvPr/>
        </p:nvSpPr>
        <p:spPr>
          <a:xfrm>
            <a:off x="5201920" y="2850428"/>
            <a:ext cx="685800" cy="646331"/>
          </a:xfrm>
          <a:prstGeom prst="rect">
            <a:avLst/>
          </a:prstGeom>
          <a:noFill/>
        </p:spPr>
        <p:txBody>
          <a:bodyPr wrap="square" rtlCol="0">
            <a:spAutoFit/>
            <a:scene3d>
              <a:camera prst="orthographicFront"/>
              <a:lightRig rig="threePt" dir="t"/>
            </a:scene3d>
            <a:sp3d extrusionH="57150">
              <a:bevelT w="38100" h="38100"/>
            </a:sp3d>
          </a:bodyPr>
          <a:lstStyle/>
          <a:p>
            <a:r>
              <a:rPr lang="en-US" sz="3600" b="1" dirty="0" smtClean="0">
                <a:solidFill>
                  <a:schemeClr val="accent2">
                    <a:lumMod val="50000"/>
                  </a:schemeClr>
                </a:solidFill>
              </a:rPr>
              <a:t>#3</a:t>
            </a:r>
            <a:endParaRPr lang="en-US" sz="3600" b="1" dirty="0">
              <a:solidFill>
                <a:schemeClr val="accent2">
                  <a:lumMod val="50000"/>
                </a:schemeClr>
              </a:solidFill>
            </a:endParaRPr>
          </a:p>
        </p:txBody>
      </p:sp>
      <p:sp>
        <p:nvSpPr>
          <p:cNvPr id="17" name="TextBox 16"/>
          <p:cNvSpPr txBox="1"/>
          <p:nvPr/>
        </p:nvSpPr>
        <p:spPr>
          <a:xfrm>
            <a:off x="6438900" y="2828104"/>
            <a:ext cx="685800" cy="646331"/>
          </a:xfrm>
          <a:prstGeom prst="rect">
            <a:avLst/>
          </a:prstGeom>
          <a:noFill/>
        </p:spPr>
        <p:txBody>
          <a:bodyPr wrap="square" rtlCol="0">
            <a:spAutoFit/>
            <a:scene3d>
              <a:camera prst="orthographicFront"/>
              <a:lightRig rig="threePt" dir="t"/>
            </a:scene3d>
            <a:sp3d extrusionH="57150">
              <a:bevelT w="38100" h="38100"/>
            </a:sp3d>
          </a:bodyPr>
          <a:lstStyle/>
          <a:p>
            <a:r>
              <a:rPr lang="en-US" sz="3600" b="1" dirty="0" smtClean="0">
                <a:solidFill>
                  <a:srgbClr val="00B0F0"/>
                </a:solidFill>
              </a:rPr>
              <a:t>#4</a:t>
            </a:r>
            <a:endParaRPr lang="en-US" sz="3600" b="1" dirty="0">
              <a:solidFill>
                <a:srgbClr val="00B0F0"/>
              </a:solidFill>
            </a:endParaRPr>
          </a:p>
        </p:txBody>
      </p:sp>
      <p:sp>
        <p:nvSpPr>
          <p:cNvPr id="18" name="TextBox 17"/>
          <p:cNvSpPr txBox="1"/>
          <p:nvPr/>
        </p:nvSpPr>
        <p:spPr>
          <a:xfrm>
            <a:off x="7467600" y="3056704"/>
            <a:ext cx="685800" cy="646331"/>
          </a:xfrm>
          <a:prstGeom prst="rect">
            <a:avLst/>
          </a:prstGeom>
          <a:noFill/>
        </p:spPr>
        <p:txBody>
          <a:bodyPr wrap="square" rtlCol="0">
            <a:spAutoFit/>
            <a:scene3d>
              <a:camera prst="orthographicFront"/>
              <a:lightRig rig="threePt" dir="t"/>
            </a:scene3d>
            <a:sp3d extrusionH="57150">
              <a:bevelT w="38100" h="38100"/>
            </a:sp3d>
          </a:bodyPr>
          <a:lstStyle/>
          <a:p>
            <a:r>
              <a:rPr lang="en-US" sz="3600" b="1" dirty="0" smtClean="0">
                <a:solidFill>
                  <a:srgbClr val="FF0000"/>
                </a:solidFill>
              </a:rPr>
              <a:t>#5</a:t>
            </a:r>
            <a:endParaRPr lang="en-US" sz="3600" b="1" dirty="0">
              <a:solidFill>
                <a:srgbClr val="FF0000"/>
              </a:solidFill>
            </a:endParaRPr>
          </a:p>
        </p:txBody>
      </p:sp>
      <p:sp>
        <p:nvSpPr>
          <p:cNvPr id="19" name="TextBox 18"/>
          <p:cNvSpPr txBox="1"/>
          <p:nvPr/>
        </p:nvSpPr>
        <p:spPr>
          <a:xfrm>
            <a:off x="111246" y="2442150"/>
            <a:ext cx="5527553" cy="4339650"/>
          </a:xfrm>
          <a:prstGeom prst="rect">
            <a:avLst/>
          </a:prstGeom>
          <a:noFill/>
        </p:spPr>
        <p:txBody>
          <a:bodyPr wrap="square" rtlCol="0">
            <a:spAutoFit/>
            <a:scene3d>
              <a:camera prst="orthographicFront"/>
              <a:lightRig rig="threePt" dir="t"/>
            </a:scene3d>
            <a:sp3d extrusionH="57150">
              <a:bevelT w="38100" h="38100"/>
            </a:sp3d>
          </a:bodyPr>
          <a:lstStyle/>
          <a:p>
            <a:pPr marL="342900" indent="-342900">
              <a:buAutoNum type="arabicPeriod"/>
            </a:pPr>
            <a:r>
              <a:rPr lang="en-US" sz="2400" b="1" dirty="0" smtClean="0">
                <a:solidFill>
                  <a:srgbClr val="00B050"/>
                </a:solidFill>
              </a:rPr>
              <a:t>Leviticus 23:12-16; Num 15:18-19</a:t>
            </a:r>
            <a:br>
              <a:rPr lang="en-US" sz="2400" b="1" dirty="0" smtClean="0">
                <a:solidFill>
                  <a:srgbClr val="00B050"/>
                </a:solidFill>
              </a:rPr>
            </a:br>
            <a:endParaRPr lang="en-US" sz="900" b="1" dirty="0" smtClean="0">
              <a:solidFill>
                <a:srgbClr val="00B050"/>
              </a:solidFill>
            </a:endParaRPr>
          </a:p>
          <a:p>
            <a:pPr marL="342900" indent="-342900">
              <a:buAutoNum type="arabicPeriod"/>
            </a:pPr>
            <a:r>
              <a:rPr lang="en-US" sz="2400" b="1" dirty="0" smtClean="0">
                <a:solidFill>
                  <a:srgbClr val="0070C0"/>
                </a:solidFill>
              </a:rPr>
              <a:t>Exodus 12 – 16 – 19 Study</a:t>
            </a:r>
            <a:br>
              <a:rPr lang="en-US" sz="2400" b="1" dirty="0" smtClean="0">
                <a:solidFill>
                  <a:srgbClr val="0070C0"/>
                </a:solidFill>
              </a:rPr>
            </a:br>
            <a:endParaRPr lang="en-US" sz="900" b="1" dirty="0" smtClean="0">
              <a:solidFill>
                <a:srgbClr val="0070C0"/>
              </a:solidFill>
            </a:endParaRPr>
          </a:p>
          <a:p>
            <a:pPr marL="342900" indent="-342900">
              <a:buAutoNum type="arabicPeriod"/>
            </a:pPr>
            <a:r>
              <a:rPr lang="en-US" sz="2400" b="1" dirty="0" smtClean="0">
                <a:solidFill>
                  <a:schemeClr val="accent2">
                    <a:lumMod val="50000"/>
                  </a:schemeClr>
                </a:solidFill>
              </a:rPr>
              <a:t>Joshua 3-5</a:t>
            </a:r>
            <a:br>
              <a:rPr lang="en-US" sz="2400" b="1" dirty="0" smtClean="0">
                <a:solidFill>
                  <a:schemeClr val="accent2">
                    <a:lumMod val="50000"/>
                  </a:schemeClr>
                </a:solidFill>
              </a:rPr>
            </a:br>
            <a:endParaRPr lang="en-US" sz="900" b="1" dirty="0" smtClean="0">
              <a:solidFill>
                <a:schemeClr val="accent2">
                  <a:lumMod val="50000"/>
                </a:schemeClr>
              </a:solidFill>
            </a:endParaRPr>
          </a:p>
          <a:p>
            <a:pPr marL="342900" indent="-342900">
              <a:buAutoNum type="arabicPeriod"/>
            </a:pPr>
            <a:r>
              <a:rPr lang="en-US" sz="2400" b="1" dirty="0" smtClean="0">
                <a:solidFill>
                  <a:srgbClr val="0070C0"/>
                </a:solidFill>
              </a:rPr>
              <a:t>Gospel Account including:  </a:t>
            </a:r>
            <a:br>
              <a:rPr lang="en-US" sz="2400" b="1" dirty="0" smtClean="0">
                <a:solidFill>
                  <a:srgbClr val="0070C0"/>
                </a:solidFill>
              </a:rPr>
            </a:br>
            <a:r>
              <a:rPr lang="en-US" sz="2400" b="1" dirty="0" smtClean="0">
                <a:solidFill>
                  <a:srgbClr val="0070C0"/>
                </a:solidFill>
              </a:rPr>
              <a:t>Wednesday Crucifixion </a:t>
            </a:r>
            <a:br>
              <a:rPr lang="en-US" sz="2400" b="1" dirty="0" smtClean="0">
                <a:solidFill>
                  <a:srgbClr val="0070C0"/>
                </a:solidFill>
              </a:rPr>
            </a:br>
            <a:r>
              <a:rPr lang="en-US" sz="2400" b="1" dirty="0" smtClean="0">
                <a:solidFill>
                  <a:srgbClr val="0070C0"/>
                </a:solidFill>
              </a:rPr>
              <a:t>Sabbath Resurrection</a:t>
            </a:r>
            <a:br>
              <a:rPr lang="en-US" sz="2400" b="1" dirty="0" smtClean="0">
                <a:solidFill>
                  <a:srgbClr val="0070C0"/>
                </a:solidFill>
              </a:rPr>
            </a:br>
            <a:r>
              <a:rPr lang="en-US" sz="2400" b="1" dirty="0" smtClean="0">
                <a:solidFill>
                  <a:srgbClr val="0070C0"/>
                </a:solidFill>
              </a:rPr>
              <a:t>1</a:t>
            </a:r>
            <a:r>
              <a:rPr lang="en-US" sz="2400" b="1" baseline="30000" dirty="0" smtClean="0">
                <a:solidFill>
                  <a:srgbClr val="0070C0"/>
                </a:solidFill>
              </a:rPr>
              <a:t>st</a:t>
            </a:r>
            <a:r>
              <a:rPr lang="en-US" sz="2400" b="1" dirty="0" smtClean="0">
                <a:solidFill>
                  <a:srgbClr val="0070C0"/>
                </a:solidFill>
              </a:rPr>
              <a:t> day Ascension</a:t>
            </a:r>
            <a:br>
              <a:rPr lang="en-US" sz="2400" b="1" dirty="0" smtClean="0">
                <a:solidFill>
                  <a:srgbClr val="0070C0"/>
                </a:solidFill>
              </a:rPr>
            </a:br>
            <a:endParaRPr lang="en-US" sz="900" b="1" dirty="0" smtClean="0">
              <a:solidFill>
                <a:srgbClr val="0070C0"/>
              </a:solidFill>
            </a:endParaRPr>
          </a:p>
          <a:p>
            <a:pPr marL="342900" indent="-342900">
              <a:buAutoNum type="arabicPeriod"/>
            </a:pPr>
            <a:r>
              <a:rPr lang="en-US" sz="2400" b="1" dirty="0" smtClean="0">
                <a:solidFill>
                  <a:srgbClr val="FF0000"/>
                </a:solidFill>
              </a:rPr>
              <a:t>Secular History around “</a:t>
            </a:r>
            <a:r>
              <a:rPr lang="en-US" sz="2400" b="1" dirty="0" err="1" smtClean="0">
                <a:solidFill>
                  <a:srgbClr val="FF0000"/>
                </a:solidFill>
              </a:rPr>
              <a:t>Rashbi</a:t>
            </a:r>
            <a:r>
              <a:rPr lang="en-US" sz="2400" b="1" dirty="0" smtClean="0">
                <a:solidFill>
                  <a:srgbClr val="FF0000"/>
                </a:solidFill>
              </a:rPr>
              <a:t>” </a:t>
            </a:r>
            <a:r>
              <a:rPr lang="en-US" sz="2000" b="1" dirty="0" smtClean="0">
                <a:solidFill>
                  <a:srgbClr val="FF0000"/>
                </a:solidFill>
              </a:rPr>
              <a:t>[Rabbi bar </a:t>
            </a:r>
            <a:r>
              <a:rPr lang="en-US" sz="2000" b="1" dirty="0" err="1" smtClean="0">
                <a:solidFill>
                  <a:srgbClr val="FF0000"/>
                </a:solidFill>
              </a:rPr>
              <a:t>Yochai</a:t>
            </a:r>
            <a:r>
              <a:rPr lang="en-US" sz="2000" b="1" dirty="0" smtClean="0">
                <a:solidFill>
                  <a:srgbClr val="FF0000"/>
                </a:solidFill>
              </a:rPr>
              <a:t>] </a:t>
            </a:r>
            <a:r>
              <a:rPr lang="en-US" sz="2400" b="1" dirty="0" smtClean="0">
                <a:solidFill>
                  <a:srgbClr val="FF0000"/>
                </a:solidFill>
              </a:rPr>
              <a:t>&amp; a quote from </a:t>
            </a:r>
            <a:br>
              <a:rPr lang="en-US" sz="2400" b="1" dirty="0" smtClean="0">
                <a:solidFill>
                  <a:srgbClr val="FF0000"/>
                </a:solidFill>
              </a:rPr>
            </a:br>
            <a:r>
              <a:rPr lang="en-US" sz="2400" b="1" dirty="0" smtClean="0">
                <a:solidFill>
                  <a:srgbClr val="FF0000"/>
                </a:solidFill>
              </a:rPr>
              <a:t>Julian Morgenstern</a:t>
            </a:r>
            <a:endParaRPr lang="en-US" sz="2400" b="1" dirty="0">
              <a:solidFill>
                <a:srgbClr val="FF0000"/>
              </a:solidFill>
            </a:endParaRPr>
          </a:p>
        </p:txBody>
      </p:sp>
      <p:sp>
        <p:nvSpPr>
          <p:cNvPr id="7" name="TextBox 6"/>
          <p:cNvSpPr txBox="1"/>
          <p:nvPr/>
        </p:nvSpPr>
        <p:spPr>
          <a:xfrm>
            <a:off x="76200" y="1524000"/>
            <a:ext cx="8915400" cy="923330"/>
          </a:xfrm>
          <a:prstGeom prst="rect">
            <a:avLst/>
          </a:prstGeom>
          <a:noFill/>
        </p:spPr>
        <p:txBody>
          <a:bodyPr wrap="square" rtlCol="0">
            <a:spAutoFit/>
          </a:bodyPr>
          <a:lstStyle/>
          <a:p>
            <a:r>
              <a:rPr lang="en-US" b="1" dirty="0" smtClean="0">
                <a:solidFill>
                  <a:srgbClr val="8C4C64"/>
                </a:solidFill>
              </a:rPr>
              <a:t>For a long time it seemed Leviticus 23 was the only witness for the proper placement of Firstfruits.  There are now 3 very strong additional witnesses from Scripture, plus the secular historical account to help us understand the Divine placement of Firstfruits.  </a:t>
            </a:r>
            <a:endParaRPr lang="en-US" b="1" dirty="0">
              <a:solidFill>
                <a:srgbClr val="8C4C64"/>
              </a:solidFill>
            </a:endParaRPr>
          </a:p>
        </p:txBody>
      </p:sp>
      <p:sp>
        <p:nvSpPr>
          <p:cNvPr id="8" name="Slide Number Placeholder 7"/>
          <p:cNvSpPr>
            <a:spLocks noGrp="1"/>
          </p:cNvSpPr>
          <p:nvPr>
            <p:ph type="sldNum" sz="quarter" idx="12"/>
          </p:nvPr>
        </p:nvSpPr>
        <p:spPr/>
        <p:txBody>
          <a:bodyPr/>
          <a:lstStyle/>
          <a:p>
            <a:fld id="{5C014052-953B-4273-8F47-BF25327D5B24}" type="slidenum">
              <a:rPr lang="en-US" smtClean="0"/>
              <a:t>7</a:t>
            </a:fld>
            <a:endParaRPr lang="en-US"/>
          </a:p>
        </p:txBody>
      </p:sp>
    </p:spTree>
    <p:extLst>
      <p:ext uri="{BB962C8B-B14F-4D97-AF65-F5344CB8AC3E}">
        <p14:creationId xmlns:p14="http://schemas.microsoft.com/office/powerpoint/2010/main" val="2769476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wipe(left)">
                                      <p:cBhvr>
                                        <p:cTn id="7" dur="125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wipe(left)">
                                      <p:cBhvr>
                                        <p:cTn id="12" dur="125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Effect transition="in" filter="wipe(left)">
                                      <p:cBhvr>
                                        <p:cTn id="17" dur="1250"/>
                                        <p:tgtEl>
                                          <p:spTgt spid="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xEl>
                                              <p:pRg st="4" end="4"/>
                                            </p:txEl>
                                          </p:spTgt>
                                        </p:tgtEl>
                                        <p:attrNameLst>
                                          <p:attrName>style.visibility</p:attrName>
                                        </p:attrNameLst>
                                      </p:cBhvr>
                                      <p:to>
                                        <p:strVal val="visible"/>
                                      </p:to>
                                    </p:set>
                                    <p:animEffect transition="in" filter="wipe(left)">
                                      <p:cBhvr>
                                        <p:cTn id="22" dur="125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70</a:t>
            </a:fld>
            <a:endParaRPr lang="en-US" dirty="0"/>
          </a:p>
        </p:txBody>
      </p:sp>
      <p:sp>
        <p:nvSpPr>
          <p:cNvPr id="9" name="Rectangle 8"/>
          <p:cNvSpPr/>
          <p:nvPr/>
        </p:nvSpPr>
        <p:spPr>
          <a:xfrm>
            <a:off x="1905000" y="5486400"/>
            <a:ext cx="5394960" cy="1200329"/>
          </a:xfrm>
          <a:prstGeom prst="rect">
            <a:avLst/>
          </a:prstGeom>
          <a:solidFill>
            <a:schemeClr val="accent2">
              <a:lumMod val="75000"/>
            </a:schemeClr>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cap="none" spc="0" dirty="0" smtClean="0">
                <a:ln/>
                <a:solidFill>
                  <a:schemeClr val="accent5">
                    <a:lumMod val="60000"/>
                    <a:lumOff val="40000"/>
                  </a:schemeClr>
                </a:solidFill>
                <a:effectLst/>
              </a:rPr>
              <a:t>The Problem of a Floating </a:t>
            </a:r>
            <a:br>
              <a:rPr lang="en-US" sz="3600" b="1" cap="none" spc="0" dirty="0" smtClean="0">
                <a:ln/>
                <a:solidFill>
                  <a:schemeClr val="accent5">
                    <a:lumMod val="60000"/>
                    <a:lumOff val="40000"/>
                  </a:schemeClr>
                </a:solidFill>
                <a:effectLst/>
              </a:rPr>
            </a:br>
            <a:r>
              <a:rPr lang="en-US" sz="3600" b="1" cap="none" spc="0" dirty="0" smtClean="0">
                <a:ln/>
                <a:solidFill>
                  <a:schemeClr val="accent5">
                    <a:lumMod val="60000"/>
                    <a:lumOff val="40000"/>
                  </a:schemeClr>
                </a:solidFill>
                <a:effectLst/>
              </a:rPr>
              <a:t>Firstfruits on Abib 16.</a:t>
            </a:r>
            <a:endParaRPr lang="en-US" sz="3600" b="1" cap="none" spc="0" dirty="0">
              <a:ln/>
              <a:solidFill>
                <a:schemeClr val="accent5">
                  <a:lumMod val="60000"/>
                  <a:lumOff val="40000"/>
                </a:schemeClr>
              </a:solidFill>
              <a:effectLst/>
            </a:endParaRPr>
          </a:p>
        </p:txBody>
      </p:sp>
      <p:sp>
        <p:nvSpPr>
          <p:cNvPr id="4" name="Rectangle 3"/>
          <p:cNvSpPr/>
          <p:nvPr/>
        </p:nvSpPr>
        <p:spPr>
          <a:xfrm>
            <a:off x="152400" y="152400"/>
            <a:ext cx="1981200" cy="646331"/>
          </a:xfrm>
          <a:prstGeom prst="rect">
            <a:avLst/>
          </a:prstGeom>
          <a:solidFill>
            <a:schemeClr val="accent2">
              <a:lumMod val="75000"/>
            </a:schemeClr>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chemeClr val="accent5">
                    <a:lumMod val="60000"/>
                    <a:lumOff val="40000"/>
                  </a:schemeClr>
                </a:solidFill>
              </a:rPr>
              <a:t>Chart #1</a:t>
            </a:r>
            <a:endParaRPr lang="en-US" sz="3600" b="1" cap="none" spc="0" dirty="0">
              <a:ln/>
              <a:solidFill>
                <a:schemeClr val="accent5">
                  <a:lumMod val="60000"/>
                  <a:lumOff val="40000"/>
                </a:schemeClr>
              </a:solidFill>
              <a:effectLst/>
            </a:endParaRPr>
          </a:p>
        </p:txBody>
      </p:sp>
    </p:spTree>
    <p:extLst>
      <p:ext uri="{BB962C8B-B14F-4D97-AF65-F5344CB8AC3E}">
        <p14:creationId xmlns:p14="http://schemas.microsoft.com/office/powerpoint/2010/main" val="1175925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71</a:t>
            </a:fld>
            <a:endParaRPr lang="en-US" dirty="0"/>
          </a:p>
        </p:txBody>
      </p:sp>
      <p:sp>
        <p:nvSpPr>
          <p:cNvPr id="5" name="Title 1"/>
          <p:cNvSpPr txBox="1">
            <a:spLocks/>
          </p:cNvSpPr>
          <p:nvPr/>
        </p:nvSpPr>
        <p:spPr>
          <a:xfrm>
            <a:off x="-76200" y="0"/>
            <a:ext cx="73914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FF0000"/>
                </a:solidFill>
                <a:effectLst>
                  <a:outerShdw blurRad="76200" dist="50800" dir="5400000" algn="tl" rotWithShape="0">
                    <a:srgbClr val="000000">
                      <a:alpha val="65000"/>
                    </a:srgbClr>
                  </a:outerShdw>
                </a:effectLst>
              </a:rPr>
              <a:t>Counting the Omer from </a:t>
            </a:r>
            <a:br>
              <a:rPr lang="en-US" sz="4200" spc="50" dirty="0" smtClean="0">
                <a:ln w="11430"/>
                <a:solidFill>
                  <a:srgbClr val="FF0000"/>
                </a:solidFill>
                <a:effectLst>
                  <a:outerShdw blurRad="76200" dist="50800" dir="5400000" algn="tl" rotWithShape="0">
                    <a:srgbClr val="000000">
                      <a:alpha val="65000"/>
                    </a:srgbClr>
                  </a:outerShdw>
                </a:effectLst>
              </a:rPr>
            </a:br>
            <a:r>
              <a:rPr lang="en-US" sz="4200" spc="50" dirty="0" smtClean="0">
                <a:ln w="11430"/>
                <a:solidFill>
                  <a:srgbClr val="FF0000"/>
                </a:solidFill>
                <a:effectLst>
                  <a:outerShdw blurRad="76200" dist="50800" dir="5400000" algn="tl" rotWithShape="0">
                    <a:srgbClr val="000000">
                      <a:alpha val="65000"/>
                    </a:srgbClr>
                  </a:outerShdw>
                </a:effectLst>
              </a:rPr>
              <a:t>Abib 16 Firstfruits</a:t>
            </a:r>
          </a:p>
        </p:txBody>
      </p:sp>
      <p:sp>
        <p:nvSpPr>
          <p:cNvPr id="7" name="Rectangle 6"/>
          <p:cNvSpPr/>
          <p:nvPr/>
        </p:nvSpPr>
        <p:spPr>
          <a:xfrm>
            <a:off x="2895600" y="5486400"/>
            <a:ext cx="5029200" cy="830997"/>
          </a:xfrm>
          <a:prstGeom prst="rect">
            <a:avLst/>
          </a:prstGeom>
          <a:solidFill>
            <a:srgbClr val="C00000"/>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2400" b="1" cap="none" spc="0" dirty="0" smtClean="0">
                <a:ln/>
                <a:solidFill>
                  <a:schemeClr val="accent3"/>
                </a:solidFill>
                <a:effectLst/>
              </a:rPr>
              <a:t>Only 1 Completed Omer </a:t>
            </a:r>
            <a:br>
              <a:rPr lang="en-US" sz="2400" b="1" cap="none" spc="0" dirty="0" smtClean="0">
                <a:ln/>
                <a:solidFill>
                  <a:schemeClr val="accent3"/>
                </a:solidFill>
                <a:effectLst/>
              </a:rPr>
            </a:br>
            <a:r>
              <a:rPr lang="en-US" sz="2400" b="1" cap="none" spc="0" dirty="0" smtClean="0">
                <a:ln/>
                <a:solidFill>
                  <a:schemeClr val="accent3"/>
                </a:solidFill>
                <a:effectLst/>
              </a:rPr>
              <a:t>Week in the Month of Abib</a:t>
            </a:r>
            <a:endParaRPr lang="en-US" sz="2400" b="1" cap="none" spc="0" dirty="0">
              <a:ln/>
              <a:solidFill>
                <a:schemeClr val="accent3"/>
              </a:solidFill>
              <a:effectLst/>
            </a:endParaRPr>
          </a:p>
        </p:txBody>
      </p:sp>
      <p:pic>
        <p:nvPicPr>
          <p:cNvPr id="5122" name="Picture 2" descr="C:\Users\Rae\Desktop\do girl with x ma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7400" y="152400"/>
            <a:ext cx="1858382" cy="185838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Rae\Desktop\do man x 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939800"/>
            <a:ext cx="2032000" cy="2032000"/>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pic>
        <p:nvPicPr>
          <p:cNvPr id="10242" name="Picture 2" descr="C:\Users\Rae\Desktop\slide 55 correct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7564438" cy="4852988"/>
          </a:xfrm>
          <a:prstGeom prst="rect">
            <a:avLst/>
          </a:prstGeom>
          <a:noFill/>
          <a:ln w="38100">
            <a:solidFill>
              <a:srgbClr val="FF0000"/>
            </a:solidFill>
          </a:ln>
          <a:effectLst>
            <a:glow rad="228600">
              <a:schemeClr val="accent2">
                <a:satMod val="175000"/>
                <a:alpha val="40000"/>
              </a:schemeClr>
            </a:glo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660400" y="5054600"/>
            <a:ext cx="6350000" cy="0"/>
          </a:xfrm>
          <a:prstGeom prst="straightConnector1">
            <a:avLst/>
          </a:prstGeom>
          <a:ln w="57150">
            <a:solidFill>
              <a:srgbClr val="FF0000"/>
            </a:solidFill>
            <a:tailEnd type="arrow"/>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153400" y="4810780"/>
            <a:ext cx="635110"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extrusionH="57150" contourW="6350" prstMaterial="metal">
              <a:bevelT w="127000" h="31750"/>
              <a:contourClr>
                <a:schemeClr val="accent1">
                  <a:shade val="75000"/>
                </a:schemeClr>
              </a:contourClr>
            </a:sp3d>
          </a:bodyPr>
          <a:lstStyle/>
          <a:p>
            <a:pPr algn="ctr"/>
            <a:r>
              <a:rPr lang="en-US" sz="2800" b="1" cap="all" spc="0" dirty="0" smtClean="0">
                <a:ln w="0"/>
                <a:solidFill>
                  <a:srgbClr val="FF0000"/>
                </a:solidFill>
                <a:effectLst/>
              </a:rPr>
              <a:t>1</a:t>
            </a:r>
            <a:r>
              <a:rPr lang="en-US" sz="2800" b="1" cap="all" spc="0" baseline="30000" dirty="0" smtClean="0">
                <a:ln w="0"/>
                <a:solidFill>
                  <a:srgbClr val="FF0000"/>
                </a:solidFill>
                <a:effectLst/>
              </a:rPr>
              <a:t>st</a:t>
            </a:r>
            <a:r>
              <a:rPr lang="en-US" sz="2800" b="1" cap="all" spc="0" dirty="0" smtClean="0">
                <a:ln w="0"/>
                <a:solidFill>
                  <a:srgbClr val="FF0000"/>
                </a:solidFill>
                <a:effectLst/>
              </a:rPr>
              <a:t> </a:t>
            </a:r>
            <a:endParaRPr lang="en-US" sz="2800" b="1" cap="all" spc="0" dirty="0">
              <a:ln w="0"/>
              <a:solidFill>
                <a:srgbClr val="FF0000"/>
              </a:solidFill>
              <a:effectLst/>
            </a:endParaRPr>
          </a:p>
        </p:txBody>
      </p:sp>
      <p:sp>
        <p:nvSpPr>
          <p:cNvPr id="15" name="Rectangle 14"/>
          <p:cNvSpPr/>
          <p:nvPr/>
        </p:nvSpPr>
        <p:spPr>
          <a:xfrm>
            <a:off x="8153400" y="4267240"/>
            <a:ext cx="437941"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extrusionH="57150" contourW="6350" prstMaterial="metal">
              <a:bevelT w="127000" h="31750"/>
              <a:contourClr>
                <a:schemeClr val="accent1">
                  <a:shade val="75000"/>
                </a:schemeClr>
              </a:contourClr>
            </a:sp3d>
          </a:bodyPr>
          <a:lstStyle/>
          <a:p>
            <a:pPr algn="ctr"/>
            <a:r>
              <a:rPr lang="en-US" sz="2800" b="1" cap="all" spc="0" dirty="0" smtClean="0">
                <a:ln w="0"/>
                <a:solidFill>
                  <a:srgbClr val="FF0000"/>
                </a:solidFill>
                <a:effectLst/>
              </a:rPr>
              <a:t>??</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Tree>
    <p:extLst>
      <p:ext uri="{BB962C8B-B14F-4D97-AF65-F5344CB8AC3E}">
        <p14:creationId xmlns:p14="http://schemas.microsoft.com/office/powerpoint/2010/main" val="29228033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39000" y="6416675"/>
            <a:ext cx="1828800" cy="365125"/>
          </a:xfrm>
        </p:spPr>
        <p:txBody>
          <a:bodyPr/>
          <a:lstStyle/>
          <a:p>
            <a:fld id="{5C014052-953B-4273-8F47-BF25327D5B24}" type="slidenum">
              <a:rPr lang="en-US" smtClean="0"/>
              <a:t>72</a:t>
            </a:fld>
            <a:endParaRPr lang="en-US" dirty="0"/>
          </a:p>
        </p:txBody>
      </p:sp>
      <p:sp>
        <p:nvSpPr>
          <p:cNvPr id="5" name="Title 1"/>
          <p:cNvSpPr txBox="1">
            <a:spLocks/>
          </p:cNvSpPr>
          <p:nvPr/>
        </p:nvSpPr>
        <p:spPr>
          <a:xfrm>
            <a:off x="0" y="-76200"/>
            <a:ext cx="76962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FF0000"/>
                </a:solidFill>
                <a:effectLst>
                  <a:outerShdw blurRad="76200" dist="50800" dir="5400000" algn="tl" rotWithShape="0">
                    <a:srgbClr val="000000">
                      <a:alpha val="65000"/>
                    </a:srgbClr>
                  </a:outerShdw>
                </a:effectLst>
              </a:rPr>
              <a:t>Counting the Omer from </a:t>
            </a:r>
            <a:br>
              <a:rPr lang="en-US" sz="4200" spc="50" dirty="0" smtClean="0">
                <a:ln w="11430"/>
                <a:solidFill>
                  <a:srgbClr val="FF0000"/>
                </a:solidFill>
                <a:effectLst>
                  <a:outerShdw blurRad="76200" dist="50800" dir="5400000" algn="tl" rotWithShape="0">
                    <a:srgbClr val="000000">
                      <a:alpha val="65000"/>
                    </a:srgbClr>
                  </a:outerShdw>
                </a:effectLst>
              </a:rPr>
            </a:br>
            <a:r>
              <a:rPr lang="en-US" sz="4200" spc="50" dirty="0" smtClean="0">
                <a:ln w="11430"/>
                <a:solidFill>
                  <a:srgbClr val="FF0000"/>
                </a:solidFill>
                <a:effectLst>
                  <a:outerShdw blurRad="76200" dist="50800" dir="5400000" algn="tl" rotWithShape="0">
                    <a:srgbClr val="000000">
                      <a:alpha val="65000"/>
                    </a:srgbClr>
                  </a:outerShdw>
                </a:effectLst>
              </a:rPr>
              <a:t>Abib 16 Firstfruits</a:t>
            </a:r>
          </a:p>
        </p:txBody>
      </p:sp>
      <p:pic>
        <p:nvPicPr>
          <p:cNvPr id="6" name="Picture 2" descr="C:\Users\Rae\Desktop\slide 56 correc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 y="1336040"/>
            <a:ext cx="7669213" cy="5273675"/>
          </a:xfrm>
          <a:prstGeom prst="rect">
            <a:avLst/>
          </a:prstGeom>
          <a:noFill/>
          <a:ln w="38100">
            <a:solidFill>
              <a:srgbClr val="FF0000"/>
            </a:solidFill>
          </a:ln>
          <a:effectLst>
            <a:glow rad="228600">
              <a:schemeClr val="accent2">
                <a:satMod val="175000"/>
                <a:alpha val="40000"/>
              </a:schemeClr>
            </a:glo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3007360" y="5847080"/>
            <a:ext cx="5029200" cy="707886"/>
          </a:xfrm>
          <a:prstGeom prst="rect">
            <a:avLst/>
          </a:prstGeom>
          <a:solidFill>
            <a:srgbClr val="C00000"/>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2000" b="1" cap="none" spc="0" dirty="0" smtClean="0">
                <a:ln/>
                <a:solidFill>
                  <a:schemeClr val="accent3"/>
                </a:solidFill>
                <a:effectLst/>
              </a:rPr>
              <a:t>Problems!  Only 6 Completed Omer Weeks.  The Omer Count is Incorrect!</a:t>
            </a:r>
            <a:endParaRPr lang="en-US" sz="2000" b="1" cap="none" spc="0" dirty="0">
              <a:ln/>
              <a:solidFill>
                <a:schemeClr val="accent3"/>
              </a:solidFill>
              <a:effectLst/>
            </a:endParaRPr>
          </a:p>
        </p:txBody>
      </p:sp>
      <p:pic>
        <p:nvPicPr>
          <p:cNvPr id="7" name="Picture 2" descr="C:\Users\Rae\Desktop\do girl with x m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9098" y="-410582"/>
            <a:ext cx="1858382" cy="185838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278799" y="3414320"/>
            <a:ext cx="728084"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FF0000"/>
                </a:solidFill>
                <a:effectLst/>
              </a:rPr>
              <a:t>3</a:t>
            </a:r>
            <a:r>
              <a:rPr lang="en-US" sz="2800" b="1" cap="all" spc="0" baseline="30000" dirty="0" smtClean="0">
                <a:ln w="0"/>
                <a:solidFill>
                  <a:srgbClr val="FF0000"/>
                </a:solidFill>
                <a:effectLst/>
              </a:rPr>
              <a:t>rd</a:t>
            </a:r>
            <a:r>
              <a:rPr lang="en-US" sz="2800" b="1" cap="all" spc="0" dirty="0" smtClean="0">
                <a:ln w="0"/>
                <a:solidFill>
                  <a:srgbClr val="FF0000"/>
                </a:solidFill>
                <a:effectLst/>
              </a:rPr>
              <a:t> </a:t>
            </a:r>
            <a:endParaRPr lang="en-US" sz="2800" b="1" cap="all" spc="0" dirty="0">
              <a:ln w="0"/>
              <a:solidFill>
                <a:srgbClr val="FF0000"/>
              </a:solidFill>
              <a:effectLst/>
            </a:endParaRPr>
          </a:p>
        </p:txBody>
      </p:sp>
      <p:sp>
        <p:nvSpPr>
          <p:cNvPr id="10" name="Rectangle 9"/>
          <p:cNvSpPr/>
          <p:nvPr/>
        </p:nvSpPr>
        <p:spPr>
          <a:xfrm>
            <a:off x="8273189" y="4023920"/>
            <a:ext cx="739305"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FF0000"/>
                </a:solidFill>
                <a:effectLst/>
              </a:rPr>
              <a:t>4</a:t>
            </a:r>
            <a:r>
              <a:rPr lang="en-US" sz="2800" b="1" cap="all" spc="0" baseline="30000" dirty="0" smtClean="0">
                <a:ln w="0"/>
                <a:solidFill>
                  <a:srgbClr val="FF0000"/>
                </a:solidFill>
                <a:effectLst/>
              </a:rPr>
              <a:t>th</a:t>
            </a:r>
            <a:r>
              <a:rPr lang="en-US" sz="2800" b="1" cap="all" spc="0" dirty="0" smtClean="0">
                <a:ln w="0"/>
                <a:solidFill>
                  <a:srgbClr val="FF0000"/>
                </a:solidFill>
                <a:effectLst/>
              </a:rPr>
              <a:t> </a:t>
            </a:r>
            <a:endParaRPr lang="en-US" sz="2800" b="1" cap="all" spc="0" dirty="0">
              <a:ln w="0"/>
              <a:solidFill>
                <a:srgbClr val="FF0000"/>
              </a:solidFill>
              <a:effectLst/>
            </a:endParaRPr>
          </a:p>
        </p:txBody>
      </p:sp>
      <p:sp>
        <p:nvSpPr>
          <p:cNvPr id="11" name="Rectangle 10"/>
          <p:cNvSpPr/>
          <p:nvPr/>
        </p:nvSpPr>
        <p:spPr>
          <a:xfrm>
            <a:off x="8305681" y="4644403"/>
            <a:ext cx="716863"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FF0000"/>
                </a:solidFill>
                <a:effectLst/>
              </a:rPr>
              <a:t>5</a:t>
            </a:r>
            <a:r>
              <a:rPr lang="en-US" sz="2800" b="1" cap="all" spc="0" baseline="30000" dirty="0" smtClean="0">
                <a:ln w="0"/>
                <a:solidFill>
                  <a:srgbClr val="FF0000"/>
                </a:solidFill>
                <a:effectLst/>
              </a:rPr>
              <a:t>th</a:t>
            </a:r>
            <a:r>
              <a:rPr lang="en-US" sz="2800" b="1" cap="all" spc="0" dirty="0" smtClean="0">
                <a:ln w="0"/>
                <a:solidFill>
                  <a:srgbClr val="FF0000"/>
                </a:solidFill>
                <a:effectLst/>
              </a:rPr>
              <a:t> </a:t>
            </a:r>
            <a:endParaRPr lang="en-US" sz="2800" b="1" cap="all" spc="0" dirty="0">
              <a:ln w="0"/>
              <a:solidFill>
                <a:srgbClr val="FF0000"/>
              </a:solidFill>
              <a:effectLst/>
            </a:endParaRPr>
          </a:p>
        </p:txBody>
      </p:sp>
      <p:sp>
        <p:nvSpPr>
          <p:cNvPr id="12" name="Rectangle 11"/>
          <p:cNvSpPr/>
          <p:nvPr/>
        </p:nvSpPr>
        <p:spPr>
          <a:xfrm>
            <a:off x="8296063" y="5243531"/>
            <a:ext cx="736099"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FF0000"/>
                </a:solidFill>
                <a:effectLst/>
              </a:rPr>
              <a:t>6</a:t>
            </a:r>
            <a:r>
              <a:rPr lang="en-US" sz="2800" b="1" cap="all" spc="0" baseline="30000" dirty="0" smtClean="0">
                <a:ln w="0"/>
                <a:solidFill>
                  <a:srgbClr val="FF0000"/>
                </a:solidFill>
                <a:effectLst/>
              </a:rPr>
              <a:t>th</a:t>
            </a:r>
            <a:r>
              <a:rPr lang="en-US" sz="2800" b="1" cap="all" spc="0" dirty="0" smtClean="0">
                <a:ln w="0"/>
                <a:solidFill>
                  <a:srgbClr val="FF0000"/>
                </a:solidFill>
                <a:effectLst/>
              </a:rPr>
              <a:t> </a:t>
            </a:r>
            <a:endParaRPr lang="en-US" sz="2800" b="1" cap="all" spc="0" dirty="0">
              <a:ln w="0"/>
              <a:solidFill>
                <a:srgbClr val="FF0000"/>
              </a:solidFill>
              <a:effectLst/>
            </a:endParaRPr>
          </a:p>
        </p:txBody>
      </p:sp>
      <p:sp>
        <p:nvSpPr>
          <p:cNvPr id="13" name="Rectangle 12"/>
          <p:cNvSpPr/>
          <p:nvPr/>
        </p:nvSpPr>
        <p:spPr>
          <a:xfrm>
            <a:off x="8295640" y="5948700"/>
            <a:ext cx="516487"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FF0000"/>
                </a:solidFill>
                <a:effectLst/>
              </a:rPr>
              <a:t>?? </a:t>
            </a:r>
            <a:endParaRPr lang="en-US" sz="2800" b="1" cap="all" spc="0" dirty="0">
              <a:ln w="0"/>
              <a:solidFill>
                <a:srgbClr val="FF0000"/>
              </a:solidFill>
              <a:effectLst/>
            </a:endParaRPr>
          </a:p>
        </p:txBody>
      </p:sp>
      <p:sp>
        <p:nvSpPr>
          <p:cNvPr id="14" name="Rectangle 13"/>
          <p:cNvSpPr/>
          <p:nvPr/>
        </p:nvSpPr>
        <p:spPr>
          <a:xfrm>
            <a:off x="8285480" y="2743200"/>
            <a:ext cx="668773"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FF0000"/>
                </a:solidFill>
                <a:effectLst/>
              </a:rPr>
              <a:t>2</a:t>
            </a:r>
            <a:r>
              <a:rPr lang="en-US" sz="2800" b="1" cap="all" spc="0" baseline="30000" dirty="0" smtClean="0">
                <a:ln w="0"/>
                <a:solidFill>
                  <a:srgbClr val="FF0000"/>
                </a:solidFill>
                <a:effectLst/>
              </a:rPr>
              <a:t>nd</a:t>
            </a:r>
            <a:endParaRPr lang="en-US" sz="2800" b="1" cap="all" spc="0" dirty="0">
              <a:ln w="0"/>
              <a:solidFill>
                <a:srgbClr val="FF0000"/>
              </a:solidFill>
              <a:effectLst/>
            </a:endParaRPr>
          </a:p>
        </p:txBody>
      </p:sp>
      <p:sp>
        <p:nvSpPr>
          <p:cNvPr id="3" name="Rectangle 2"/>
          <p:cNvSpPr/>
          <p:nvPr/>
        </p:nvSpPr>
        <p:spPr>
          <a:xfrm>
            <a:off x="5943600" y="3937540"/>
            <a:ext cx="1066800" cy="609600"/>
          </a:xfrm>
          <a:prstGeom prst="rect">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787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22" presetClass="entr" presetSubtype="8" fill="hold" nodeType="after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wipe(left)">
                                      <p:cBhvr>
                                        <p:cTn id="43" dur="1750"/>
                                        <p:tgtEl>
                                          <p:spTgt spid="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heel(1)">
                                      <p:cBhvr>
                                        <p:cTn id="48" dur="2000"/>
                                        <p:tgtEl>
                                          <p:spTgt spid="3"/>
                                        </p:tgtEl>
                                      </p:cBhvr>
                                    </p:animEffect>
                                  </p:childTnLst>
                                </p:cTn>
                              </p:par>
                            </p:childTnLst>
                          </p:cTn>
                        </p:par>
                        <p:par>
                          <p:cTn id="49" fill="hold">
                            <p:stCondLst>
                              <p:cond delay="2000"/>
                            </p:stCondLst>
                            <p:childTnLst>
                              <p:par>
                                <p:cTn id="50" presetID="8" presetClass="emph" presetSubtype="0" fill="hold" grpId="1" nodeType="afterEffect">
                                  <p:stCondLst>
                                    <p:cond delay="0"/>
                                  </p:stCondLst>
                                  <p:childTnLst>
                                    <p:animRot by="21600000">
                                      <p:cBhvr>
                                        <p:cTn id="51"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3" grpId="0" animBg="1"/>
      <p:bldP spid="3" grpId="1"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73</a:t>
            </a:fld>
            <a:endParaRPr lang="en-US" dirty="0"/>
          </a:p>
        </p:txBody>
      </p:sp>
      <p:sp>
        <p:nvSpPr>
          <p:cNvPr id="4" name="Rectangle 3"/>
          <p:cNvSpPr/>
          <p:nvPr/>
        </p:nvSpPr>
        <p:spPr>
          <a:xfrm>
            <a:off x="1295400" y="5410200"/>
            <a:ext cx="6506380" cy="1200329"/>
          </a:xfrm>
          <a:prstGeom prst="rect">
            <a:avLst/>
          </a:prstGeom>
          <a:solidFill>
            <a:srgbClr val="E9F5DB"/>
          </a:solidFill>
          <a:ln w="76200">
            <a:solidFill>
              <a:schemeClr val="accent2">
                <a:lumMod val="75000"/>
              </a:schemeClr>
            </a:solidFill>
          </a:ln>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chemeClr val="accent2">
                    <a:lumMod val="50000"/>
                  </a:schemeClr>
                </a:solidFill>
              </a:rPr>
              <a:t>Proper Placement of Firstfruits Solves the Omer Count.</a:t>
            </a:r>
            <a:endParaRPr lang="en-US" sz="3600" b="1" cap="none" spc="0" dirty="0">
              <a:ln/>
              <a:solidFill>
                <a:schemeClr val="accent2">
                  <a:lumMod val="50000"/>
                </a:schemeClr>
              </a:solidFill>
              <a:effectLst/>
            </a:endParaRPr>
          </a:p>
        </p:txBody>
      </p:sp>
      <p:sp>
        <p:nvSpPr>
          <p:cNvPr id="5" name="Rectangle 4"/>
          <p:cNvSpPr/>
          <p:nvPr/>
        </p:nvSpPr>
        <p:spPr>
          <a:xfrm>
            <a:off x="228600" y="152400"/>
            <a:ext cx="1981200" cy="646331"/>
          </a:xfrm>
          <a:prstGeom prst="rect">
            <a:avLst/>
          </a:prstGeom>
          <a:solidFill>
            <a:srgbClr val="E9F5DB"/>
          </a:solidFill>
          <a:ln w="76200">
            <a:solidFill>
              <a:schemeClr val="accent2">
                <a:lumMod val="75000"/>
              </a:schemeClr>
            </a:solidFill>
          </a:ln>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chemeClr val="accent2">
                    <a:lumMod val="50000"/>
                  </a:schemeClr>
                </a:solidFill>
              </a:rPr>
              <a:t>Chart #2</a:t>
            </a:r>
            <a:endParaRPr lang="en-US" sz="3600" b="1" cap="none" spc="0" dirty="0">
              <a:ln/>
              <a:solidFill>
                <a:schemeClr val="accent2">
                  <a:lumMod val="50000"/>
                </a:schemeClr>
              </a:solidFill>
              <a:effectLst/>
            </a:endParaRPr>
          </a:p>
        </p:txBody>
      </p:sp>
    </p:spTree>
    <p:extLst>
      <p:ext uri="{BB962C8B-B14F-4D97-AF65-F5344CB8AC3E}">
        <p14:creationId xmlns:p14="http://schemas.microsoft.com/office/powerpoint/2010/main" val="267740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74</a:t>
            </a:fld>
            <a:endParaRPr lang="en-US" dirty="0"/>
          </a:p>
        </p:txBody>
      </p:sp>
      <p:sp>
        <p:nvSpPr>
          <p:cNvPr id="4" name="Title 1"/>
          <p:cNvSpPr txBox="1">
            <a:spLocks/>
          </p:cNvSpPr>
          <p:nvPr/>
        </p:nvSpPr>
        <p:spPr>
          <a:xfrm>
            <a:off x="-76200" y="0"/>
            <a:ext cx="73914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66CCFF"/>
                </a:solidFill>
                <a:effectLst>
                  <a:outerShdw blurRad="76200" dist="50800" dir="5400000" algn="tl" rotWithShape="0">
                    <a:srgbClr val="000000">
                      <a:alpha val="65000"/>
                    </a:srgbClr>
                  </a:outerShdw>
                </a:effectLst>
              </a:rPr>
              <a:t>Counting the Omer from </a:t>
            </a:r>
            <a:br>
              <a:rPr lang="en-US" sz="4200" spc="50" dirty="0" smtClean="0">
                <a:ln w="11430"/>
                <a:solidFill>
                  <a:srgbClr val="66CCFF"/>
                </a:solidFill>
                <a:effectLst>
                  <a:outerShdw blurRad="76200" dist="50800" dir="5400000" algn="tl" rotWithShape="0">
                    <a:srgbClr val="000000">
                      <a:alpha val="65000"/>
                    </a:srgbClr>
                  </a:outerShdw>
                </a:effectLst>
              </a:rPr>
            </a:br>
            <a:r>
              <a:rPr lang="en-US" sz="4200" spc="50" dirty="0" smtClean="0">
                <a:ln w="11430"/>
                <a:solidFill>
                  <a:srgbClr val="66CCFF"/>
                </a:solidFill>
                <a:effectLst>
                  <a:outerShdw blurRad="76200" dist="50800" dir="5400000" algn="tl" rotWithShape="0">
                    <a:srgbClr val="000000">
                      <a:alpha val="65000"/>
                    </a:srgbClr>
                  </a:outerShdw>
                </a:effectLst>
              </a:rPr>
              <a:t>Abib 15 Firstfruits  </a:t>
            </a:r>
          </a:p>
        </p:txBody>
      </p:sp>
      <p:pic>
        <p:nvPicPr>
          <p:cNvPr id="8194" name="Picture 2" descr="C:\Users\Rae\Desktop\slide 53 correc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83360"/>
            <a:ext cx="8128794" cy="4529137"/>
          </a:xfrm>
          <a:prstGeom prst="rect">
            <a:avLst/>
          </a:prstGeom>
          <a:noFill/>
          <a:ln w="38100">
            <a:solidFill>
              <a:srgbClr val="0070C0"/>
            </a:solidFill>
          </a:ln>
          <a:effectLst>
            <a:glow rad="228600">
              <a:schemeClr val="accent1">
                <a:satMod val="175000"/>
                <a:alpha val="40000"/>
              </a:schemeClr>
            </a:glo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2941320" y="5334000"/>
            <a:ext cx="5410200" cy="523220"/>
          </a:xfrm>
          <a:prstGeom prst="rect">
            <a:avLst/>
          </a:prstGeom>
          <a:solidFill>
            <a:schemeClr val="accent1">
              <a:lumMod val="50000"/>
            </a:schemeClr>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chemeClr val="accent3"/>
                </a:solidFill>
                <a:effectLst/>
              </a:rPr>
              <a:t>2 Completed Omer Weeks in Abib</a:t>
            </a:r>
            <a:endParaRPr lang="en-US" sz="2800" b="1" cap="none" spc="0" dirty="0">
              <a:ln/>
              <a:solidFill>
                <a:schemeClr val="accent3"/>
              </a:solidFill>
              <a:effectLst/>
            </a:endParaRPr>
          </a:p>
        </p:txBody>
      </p:sp>
      <p:cxnSp>
        <p:nvCxnSpPr>
          <p:cNvPr id="8" name="Straight Arrow Connector 7"/>
          <p:cNvCxnSpPr/>
          <p:nvPr/>
        </p:nvCxnSpPr>
        <p:spPr>
          <a:xfrm>
            <a:off x="685800" y="4831080"/>
            <a:ext cx="7620000" cy="0"/>
          </a:xfrm>
          <a:prstGeom prst="straightConnector1">
            <a:avLst/>
          </a:prstGeom>
          <a:ln w="38100">
            <a:solidFill>
              <a:srgbClr val="0070C0"/>
            </a:solidFill>
            <a:tailEnd type="arrow"/>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21360" y="4257040"/>
            <a:ext cx="7620000" cy="0"/>
          </a:xfrm>
          <a:prstGeom prst="straightConnector1">
            <a:avLst/>
          </a:prstGeom>
          <a:ln w="38100">
            <a:solidFill>
              <a:srgbClr val="0070C0"/>
            </a:solidFill>
            <a:tailEnd type="arrow"/>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3074" name="Picture 2" descr="C:\Users\Rae\Desktop\Art New Grammar 101\white man clip art\doe boy check ma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1" y="103188"/>
            <a:ext cx="1905000" cy="1250950"/>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8528986" y="3972580"/>
            <a:ext cx="635110"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0070C0"/>
                </a:solidFill>
                <a:effectLst/>
              </a:rPr>
              <a:t>1</a:t>
            </a:r>
            <a:r>
              <a:rPr lang="en-US" sz="2800" b="1" cap="all" spc="0" baseline="30000" dirty="0" smtClean="0">
                <a:ln w="0"/>
                <a:solidFill>
                  <a:srgbClr val="0070C0"/>
                </a:solidFill>
                <a:effectLst/>
              </a:rPr>
              <a:t>st</a:t>
            </a: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 </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11" name="Rectangle 10"/>
          <p:cNvSpPr/>
          <p:nvPr/>
        </p:nvSpPr>
        <p:spPr>
          <a:xfrm>
            <a:off x="8472881" y="4582180"/>
            <a:ext cx="747319"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0070C0"/>
                </a:solidFill>
                <a:effectLst/>
              </a:rPr>
              <a:t>2</a:t>
            </a:r>
            <a:r>
              <a:rPr lang="en-US" sz="2800" b="1" cap="all" spc="0" baseline="30000" dirty="0" smtClean="0">
                <a:ln w="0"/>
                <a:solidFill>
                  <a:srgbClr val="0070C0"/>
                </a:solidFill>
                <a:effectLst/>
              </a:rPr>
              <a:t>nd</a:t>
            </a:r>
            <a:r>
              <a:rPr lang="en-US" sz="2800" b="1" cap="all" spc="0" dirty="0" smtClean="0">
                <a:ln w="0"/>
                <a:solidFill>
                  <a:srgbClr val="0070C0"/>
                </a:solidFill>
                <a:effectLst/>
              </a:rPr>
              <a:t> </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Tree>
    <p:extLst>
      <p:ext uri="{BB962C8B-B14F-4D97-AF65-F5344CB8AC3E}">
        <p14:creationId xmlns:p14="http://schemas.microsoft.com/office/powerpoint/2010/main" val="1957279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left)">
                                      <p:cBhvr>
                                        <p:cTn id="20" dur="17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75</a:t>
            </a:fld>
            <a:endParaRPr lang="en-US" dirty="0"/>
          </a:p>
        </p:txBody>
      </p:sp>
      <p:sp>
        <p:nvSpPr>
          <p:cNvPr id="5" name="Title 1"/>
          <p:cNvSpPr txBox="1">
            <a:spLocks/>
          </p:cNvSpPr>
          <p:nvPr/>
        </p:nvSpPr>
        <p:spPr>
          <a:xfrm>
            <a:off x="-304800" y="-76200"/>
            <a:ext cx="74676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66CCFF"/>
                </a:solidFill>
                <a:effectLst>
                  <a:outerShdw blurRad="76200" dist="50800" dir="5400000" algn="tl" rotWithShape="0">
                    <a:srgbClr val="000000">
                      <a:alpha val="65000"/>
                    </a:srgbClr>
                  </a:outerShdw>
                </a:effectLst>
              </a:rPr>
              <a:t>Counting the Omer from </a:t>
            </a:r>
            <a:br>
              <a:rPr lang="en-US" sz="4200" spc="50" dirty="0" smtClean="0">
                <a:ln w="11430"/>
                <a:solidFill>
                  <a:srgbClr val="66CCFF"/>
                </a:solidFill>
                <a:effectLst>
                  <a:outerShdw blurRad="76200" dist="50800" dir="5400000" algn="tl" rotWithShape="0">
                    <a:srgbClr val="000000">
                      <a:alpha val="65000"/>
                    </a:srgbClr>
                  </a:outerShdw>
                </a:effectLst>
              </a:rPr>
            </a:br>
            <a:r>
              <a:rPr lang="en-US" sz="4200" spc="50" dirty="0" smtClean="0">
                <a:ln w="11430"/>
                <a:solidFill>
                  <a:srgbClr val="66CCFF"/>
                </a:solidFill>
                <a:effectLst>
                  <a:outerShdw blurRad="76200" dist="50800" dir="5400000" algn="tl" rotWithShape="0">
                    <a:srgbClr val="000000">
                      <a:alpha val="65000"/>
                    </a:srgbClr>
                  </a:outerShdw>
                </a:effectLst>
              </a:rPr>
              <a:t>Abib 15 Firstfruits</a:t>
            </a:r>
          </a:p>
        </p:txBody>
      </p:sp>
      <p:pic>
        <p:nvPicPr>
          <p:cNvPr id="6" name="Picture 2" descr="C:\Users\Rae\Desktop\slide 54 correc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79" y="1398905"/>
            <a:ext cx="8229602" cy="5175250"/>
          </a:xfrm>
          <a:prstGeom prst="rect">
            <a:avLst/>
          </a:prstGeom>
          <a:noFill/>
          <a:ln w="38100">
            <a:solidFill>
              <a:srgbClr val="0070C0"/>
            </a:solidFill>
          </a:ln>
          <a:effectLst>
            <a:glow rad="228600">
              <a:schemeClr val="accent1">
                <a:satMod val="175000"/>
                <a:alpha val="40000"/>
              </a:schemeClr>
            </a:glo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2829560" y="5900370"/>
            <a:ext cx="5430520" cy="523220"/>
          </a:xfrm>
          <a:prstGeom prst="rect">
            <a:avLst/>
          </a:prstGeom>
          <a:solidFill>
            <a:schemeClr val="accent1">
              <a:lumMod val="50000"/>
            </a:schemeClr>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chemeClr val="accent3"/>
                </a:solidFill>
                <a:effectLst/>
              </a:rPr>
              <a:t>7 Perfect Completed Omer Weeks</a:t>
            </a:r>
            <a:endParaRPr lang="en-US" sz="2800" b="1" cap="none" spc="0" dirty="0">
              <a:ln/>
              <a:solidFill>
                <a:schemeClr val="accent3"/>
              </a:solidFill>
              <a:effectLst/>
            </a:endParaRPr>
          </a:p>
        </p:txBody>
      </p:sp>
      <p:pic>
        <p:nvPicPr>
          <p:cNvPr id="4098" name="Picture 2" descr="C:\Users\Rae\Desktop\Art New Grammar 101\white man clip art\white man check mar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1002" y="-81280"/>
            <a:ext cx="1544756" cy="1508409"/>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496076" y="3048000"/>
            <a:ext cx="6934200" cy="0"/>
          </a:xfrm>
          <a:prstGeom prst="straightConnector1">
            <a:avLst/>
          </a:prstGeom>
          <a:ln w="57150">
            <a:solidFill>
              <a:srgbClr val="0070C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96076" y="3733800"/>
            <a:ext cx="6934200" cy="0"/>
          </a:xfrm>
          <a:prstGeom prst="straightConnector1">
            <a:avLst/>
          </a:prstGeom>
          <a:ln w="57150">
            <a:solidFill>
              <a:srgbClr val="0070C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96076" y="4332517"/>
            <a:ext cx="6934200" cy="0"/>
          </a:xfrm>
          <a:prstGeom prst="straightConnector1">
            <a:avLst/>
          </a:prstGeom>
          <a:ln w="57150">
            <a:solidFill>
              <a:srgbClr val="0070C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99180" y="4915676"/>
            <a:ext cx="6934200" cy="0"/>
          </a:xfrm>
          <a:prstGeom prst="straightConnector1">
            <a:avLst/>
          </a:prstGeom>
          <a:ln w="57150">
            <a:solidFill>
              <a:srgbClr val="0070C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97628" y="5483296"/>
            <a:ext cx="6934200" cy="0"/>
          </a:xfrm>
          <a:prstGeom prst="straightConnector1">
            <a:avLst/>
          </a:prstGeom>
          <a:ln w="57150">
            <a:solidFill>
              <a:srgbClr val="0070C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451519" y="2851375"/>
            <a:ext cx="728084"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0070C0"/>
                </a:solidFill>
                <a:effectLst/>
              </a:rPr>
              <a:t>3</a:t>
            </a:r>
            <a:r>
              <a:rPr lang="en-US" sz="2800" b="1" cap="all" spc="0" baseline="30000" dirty="0" smtClean="0">
                <a:ln w="0"/>
                <a:solidFill>
                  <a:srgbClr val="0070C0"/>
                </a:solidFill>
                <a:effectLst/>
              </a:rPr>
              <a:t>rd</a:t>
            </a:r>
            <a:r>
              <a:rPr lang="en-US" sz="2800" b="1" cap="all" spc="0" dirty="0" smtClean="0">
                <a:ln w="0"/>
                <a:solidFill>
                  <a:srgbClr val="0070C0"/>
                </a:solidFill>
                <a:effectLst/>
              </a:rPr>
              <a:t> </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15" name="Rectangle 14"/>
          <p:cNvSpPr/>
          <p:nvPr/>
        </p:nvSpPr>
        <p:spPr>
          <a:xfrm>
            <a:off x="8445909" y="3460975"/>
            <a:ext cx="739305"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0070C0"/>
                </a:solidFill>
                <a:effectLst/>
              </a:rPr>
              <a:t>4</a:t>
            </a:r>
            <a:r>
              <a:rPr lang="en-US" sz="2800" b="1" cap="all" spc="0" baseline="30000" dirty="0" smtClean="0">
                <a:ln w="0"/>
                <a:solidFill>
                  <a:srgbClr val="0070C0"/>
                </a:solidFill>
                <a:effectLst/>
              </a:rPr>
              <a:t>th</a:t>
            </a:r>
            <a:r>
              <a:rPr lang="en-US" sz="2800" b="1" cap="all" spc="0" dirty="0" smtClean="0">
                <a:ln w="0"/>
                <a:solidFill>
                  <a:srgbClr val="0070C0"/>
                </a:solidFill>
                <a:effectLst/>
              </a:rPr>
              <a:t> </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16" name="Rectangle 15"/>
          <p:cNvSpPr/>
          <p:nvPr/>
        </p:nvSpPr>
        <p:spPr>
          <a:xfrm>
            <a:off x="8478401" y="4081458"/>
            <a:ext cx="716863"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0070C0"/>
                </a:solidFill>
                <a:effectLst/>
              </a:rPr>
              <a:t>5</a:t>
            </a:r>
            <a:r>
              <a:rPr lang="en-US" sz="2800" b="1" cap="all" spc="0" baseline="30000" dirty="0" smtClean="0">
                <a:ln w="0"/>
                <a:solidFill>
                  <a:srgbClr val="0070C0"/>
                </a:solidFill>
                <a:effectLst/>
              </a:rPr>
              <a:t>th</a:t>
            </a:r>
            <a:r>
              <a:rPr lang="en-US" sz="2800" b="1" cap="all" spc="0" dirty="0" smtClean="0">
                <a:ln w="0"/>
                <a:solidFill>
                  <a:srgbClr val="0070C0"/>
                </a:solidFill>
                <a:effectLst/>
              </a:rPr>
              <a:t> </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17" name="Rectangle 16"/>
          <p:cNvSpPr/>
          <p:nvPr/>
        </p:nvSpPr>
        <p:spPr>
          <a:xfrm>
            <a:off x="8468783" y="4680586"/>
            <a:ext cx="736099"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0070C0"/>
                </a:solidFill>
                <a:effectLst/>
              </a:rPr>
              <a:t>6</a:t>
            </a:r>
            <a:r>
              <a:rPr lang="en-US" sz="2800" b="1" cap="all" spc="0" baseline="30000" dirty="0" smtClean="0">
                <a:ln w="0"/>
                <a:solidFill>
                  <a:srgbClr val="0070C0"/>
                </a:solidFill>
                <a:effectLst/>
              </a:rPr>
              <a:t>th</a:t>
            </a:r>
            <a:r>
              <a:rPr lang="en-US" sz="2800" b="1" cap="all" spc="0" dirty="0" smtClean="0">
                <a:ln w="0"/>
                <a:solidFill>
                  <a:srgbClr val="0070C0"/>
                </a:solidFill>
                <a:effectLst/>
              </a:rPr>
              <a:t> </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18" name="Rectangle 17"/>
          <p:cNvSpPr/>
          <p:nvPr/>
        </p:nvSpPr>
        <p:spPr>
          <a:xfrm>
            <a:off x="8489712" y="5238435"/>
            <a:ext cx="713657"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solidFill>
                  <a:srgbClr val="0070C0"/>
                </a:solidFill>
                <a:effectLst/>
              </a:rPr>
              <a:t>7</a:t>
            </a:r>
            <a:r>
              <a:rPr lang="en-US" sz="2800" b="1" cap="all" spc="0" baseline="30000" dirty="0" smtClean="0">
                <a:ln w="0"/>
                <a:solidFill>
                  <a:srgbClr val="0070C0"/>
                </a:solidFill>
                <a:effectLst/>
              </a:rPr>
              <a:t>th</a:t>
            </a:r>
            <a:r>
              <a:rPr lang="en-US" sz="2800" b="1" cap="all" spc="0" dirty="0" smtClean="0">
                <a:ln w="0"/>
                <a:solidFill>
                  <a:srgbClr val="0070C0"/>
                </a:solidFill>
                <a:effectLst/>
              </a:rPr>
              <a:t> </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19" name="Rectangle 18"/>
          <p:cNvSpPr/>
          <p:nvPr/>
        </p:nvSpPr>
        <p:spPr>
          <a:xfrm>
            <a:off x="504260" y="5736795"/>
            <a:ext cx="1066800" cy="609600"/>
          </a:xfrm>
          <a:prstGeom prst="rect">
            <a:avLst/>
          </a:prstGeom>
          <a:noFill/>
          <a:ln w="57150">
            <a:solidFill>
              <a:srgbClr val="7030A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8282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par>
                          <p:cTn id="13" fill="hold">
                            <p:stCondLst>
                              <p:cond delay="175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750"/>
                                        <p:tgtEl>
                                          <p:spTgt spid="10"/>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1750"/>
                                        <p:tgtEl>
                                          <p:spTgt spid="11"/>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par>
                          <p:cTn id="31" fill="hold">
                            <p:stCondLst>
                              <p:cond delay="5250"/>
                            </p:stCondLst>
                            <p:childTnLst>
                              <p:par>
                                <p:cTn id="32" presetID="22" presetClass="entr" presetSubtype="8"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1750"/>
                                        <p:tgtEl>
                                          <p:spTgt spid="12"/>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7000"/>
                            </p:stCondLst>
                            <p:childTnLst>
                              <p:par>
                                <p:cTn id="41" presetID="22" presetClass="entr" presetSubtype="8"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1750"/>
                                        <p:tgtEl>
                                          <p:spTgt spid="13"/>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par>
                          <p:cTn id="49" fill="hold">
                            <p:stCondLst>
                              <p:cond delay="8750"/>
                            </p:stCondLst>
                            <p:childTnLst>
                              <p:par>
                                <p:cTn id="50" presetID="22" presetClass="entr" presetSubtype="8" fill="hold" nodeType="after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Effect transition="in" filter="wipe(left)">
                                      <p:cBhvr>
                                        <p:cTn id="52" dur="2250"/>
                                        <p:tgtEl>
                                          <p:spTgt spid="7">
                                            <p:txEl>
                                              <p:pRg st="0" end="0"/>
                                            </p:txEl>
                                          </p:spTgt>
                                        </p:tgtEl>
                                      </p:cBhvr>
                                    </p:animEffect>
                                  </p:childTnLst>
                                </p:cTn>
                              </p:par>
                            </p:childTnLst>
                          </p:cTn>
                        </p:par>
                        <p:par>
                          <p:cTn id="53" fill="hold">
                            <p:stCondLst>
                              <p:cond delay="11000"/>
                            </p:stCondLst>
                            <p:childTnLst>
                              <p:par>
                                <p:cTn id="54" presetID="21" presetClass="entr" presetSubtype="1" fill="hold" grpId="0" nodeType="afterEffect">
                                  <p:stCondLst>
                                    <p:cond delay="1000"/>
                                  </p:stCondLst>
                                  <p:childTnLst>
                                    <p:set>
                                      <p:cBhvr>
                                        <p:cTn id="55" dur="1" fill="hold">
                                          <p:stCondLst>
                                            <p:cond delay="0"/>
                                          </p:stCondLst>
                                        </p:cTn>
                                        <p:tgtEl>
                                          <p:spTgt spid="19"/>
                                        </p:tgtEl>
                                        <p:attrNameLst>
                                          <p:attrName>style.visibility</p:attrName>
                                        </p:attrNameLst>
                                      </p:cBhvr>
                                      <p:to>
                                        <p:strVal val="visible"/>
                                      </p:to>
                                    </p:set>
                                    <p:animEffect transition="in" filter="wheel(1)">
                                      <p:cBhvr>
                                        <p:cTn id="56" dur="2000"/>
                                        <p:tgtEl>
                                          <p:spTgt spid="19"/>
                                        </p:tgtEl>
                                      </p:cBhvr>
                                    </p:animEffect>
                                  </p:childTnLst>
                                </p:cTn>
                              </p:par>
                            </p:childTnLst>
                          </p:cTn>
                        </p:par>
                        <p:par>
                          <p:cTn id="57" fill="hold">
                            <p:stCondLst>
                              <p:cond delay="14000"/>
                            </p:stCondLst>
                            <p:childTnLst>
                              <p:par>
                                <p:cTn id="58" presetID="8" presetClass="emph" presetSubtype="0" fill="hold" grpId="1" nodeType="afterEffect">
                                  <p:stCondLst>
                                    <p:cond delay="0"/>
                                  </p:stCondLst>
                                  <p:childTnLst>
                                    <p:animRot by="21600000">
                                      <p:cBhvr>
                                        <p:cTn id="59"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animBg="1"/>
      <p:bldP spid="19" grpId="1"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76</a:t>
            </a:fld>
            <a:endParaRPr lang="en-US"/>
          </a:p>
        </p:txBody>
      </p:sp>
      <p:sp>
        <p:nvSpPr>
          <p:cNvPr id="5" name="Title 1"/>
          <p:cNvSpPr txBox="1">
            <a:spLocks/>
          </p:cNvSpPr>
          <p:nvPr/>
        </p:nvSpPr>
        <p:spPr>
          <a:xfrm>
            <a:off x="0" y="990600"/>
            <a:ext cx="9179560" cy="6019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#11:  Joshua Confirms:</a:t>
            </a:r>
          </a:p>
          <a:p>
            <a:pPr marL="571500" indent="-571500">
              <a:buFont typeface="Arial" pitchFamily="34" charset="0"/>
              <a:buChar char="•"/>
            </a:pPr>
            <a:r>
              <a:rPr lang="en-US" sz="4400" spc="50" dirty="0" smtClean="0">
                <a:ln w="11430"/>
                <a:solidFill>
                  <a:srgbClr val="8C4C64"/>
                </a:solidFill>
                <a:effectLst>
                  <a:outerShdw blurRad="76200" dist="50800" dir="5400000" algn="tl" rotWithShape="0">
                    <a:srgbClr val="000000">
                      <a:alpha val="65000"/>
                    </a:srgbClr>
                  </a:outerShdw>
                </a:effectLst>
              </a:rPr>
              <a:t>When Firstfruits follows the H767</a:t>
            </a:r>
            <a:r>
              <a:rPr lang="en-US" sz="4400" spc="50" dirty="0" smtClean="0">
                <a:ln w="11430"/>
                <a:solidFill>
                  <a:srgbClr val="00B0F0"/>
                </a:solidFill>
                <a:effectLst>
                  <a:outerShdw blurRad="76200" dist="50800" dir="5400000" algn="tl" rotWithShape="0">
                    <a:srgbClr val="000000">
                      <a:alpha val="65000"/>
                    </a:srgbClr>
                  </a:outerShdw>
                </a:effectLst>
              </a:rPr>
              <a:t>6</a:t>
            </a:r>
            <a:r>
              <a:rPr lang="en-US" sz="4400" spc="50" dirty="0" smtClean="0">
                <a:ln w="11430"/>
                <a:solidFill>
                  <a:srgbClr val="8C4C64"/>
                </a:solidFill>
                <a:effectLst>
                  <a:outerShdw blurRad="76200" dist="50800" dir="5400000" algn="tl" rotWithShape="0">
                    <a:srgbClr val="000000">
                      <a:alpha val="65000"/>
                    </a:srgbClr>
                  </a:outerShdw>
                </a:effectLst>
              </a:rPr>
              <a:t> Weekly Sabbath,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(beginning Omer Count #1),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there will be 7 perfect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completed weeks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to the 50</a:t>
            </a:r>
            <a:r>
              <a:rPr lang="en-US" sz="4400" spc="50" baseline="30000" dirty="0" smtClean="0">
                <a:ln w="11430"/>
                <a:solidFill>
                  <a:srgbClr val="8C4C64"/>
                </a:solidFill>
                <a:effectLst>
                  <a:outerShdw blurRad="76200" dist="50800" dir="5400000" algn="tl" rotWithShape="0">
                    <a:srgbClr val="000000">
                      <a:alpha val="65000"/>
                    </a:srgbClr>
                  </a:outerShdw>
                </a:effectLst>
              </a:rPr>
              <a:t>th</a:t>
            </a:r>
            <a:r>
              <a:rPr lang="en-US" sz="4400" spc="50" dirty="0" smtClean="0">
                <a:ln w="11430"/>
                <a:solidFill>
                  <a:srgbClr val="8C4C64"/>
                </a:solidFill>
                <a:effectLst>
                  <a:outerShdw blurRad="76200" dist="50800" dir="5400000" algn="tl" rotWithShape="0">
                    <a:srgbClr val="000000">
                      <a:alpha val="65000"/>
                    </a:srgbClr>
                  </a:outerShdw>
                </a:effectLst>
              </a:rPr>
              <a:t> Day of Pentecost.</a:t>
            </a:r>
            <a:br>
              <a:rPr lang="en-US" sz="4400" spc="50" dirty="0" smtClean="0">
                <a:ln w="11430"/>
                <a:solidFill>
                  <a:srgbClr val="8C4C64"/>
                </a:solidFill>
                <a:effectLst>
                  <a:outerShdw blurRad="76200" dist="50800" dir="5400000" algn="tl" rotWithShape="0">
                    <a:srgbClr val="000000">
                      <a:alpha val="65000"/>
                    </a:srgbClr>
                  </a:outerShdw>
                </a:effectLst>
              </a:rPr>
            </a:br>
            <a:endParaRPr lang="en-US" sz="2400" spc="50" dirty="0">
              <a:ln w="11430"/>
              <a:solidFill>
                <a:srgbClr val="8C4C64"/>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796778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371600" y="6482663"/>
            <a:ext cx="1828800" cy="365125"/>
          </a:xfrm>
        </p:spPr>
        <p:txBody>
          <a:bodyPr/>
          <a:lstStyle/>
          <a:p>
            <a:fld id="{5C014052-953B-4273-8F47-BF25327D5B24}" type="slidenum">
              <a:rPr lang="en-US" smtClean="0">
                <a:solidFill>
                  <a:schemeClr val="bg1"/>
                </a:solidFill>
              </a:rPr>
              <a:t>77</a:t>
            </a:fld>
            <a:endParaRPr lang="en-US" dirty="0">
              <a:solidFill>
                <a:schemeClr val="bg1"/>
              </a:solidFill>
            </a:endParaRPr>
          </a:p>
        </p:txBody>
      </p:sp>
      <p:sp>
        <p:nvSpPr>
          <p:cNvPr id="5" name="Title 1"/>
          <p:cNvSpPr txBox="1">
            <a:spLocks/>
          </p:cNvSpPr>
          <p:nvPr/>
        </p:nvSpPr>
        <p:spPr>
          <a:xfrm>
            <a:off x="-49530" y="0"/>
            <a:ext cx="9296400" cy="1200786"/>
          </a:xfrm>
          <a:prstGeom prst="rect">
            <a:avLst/>
          </a:prstGeom>
        </p:spPr>
        <p:txBody>
          <a:bodyPr>
            <a:scene3d>
              <a:camera prst="orthographicFront"/>
              <a:lightRig rig="balanced" dir="t">
                <a:rot lat="0" lon="0" rev="2100000"/>
              </a:lightRig>
            </a:scene3d>
            <a:sp3d extrusionH="57150" prstMaterial="metal">
              <a:bevelT w="38100" h="25400"/>
              <a:contourClr>
                <a:schemeClr val="bg2"/>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smtClean="0">
                <a:ln w="50800"/>
                <a:solidFill>
                  <a:srgbClr val="00B050"/>
                </a:solidFill>
                <a:effectLst>
                  <a:glow rad="228600">
                    <a:schemeClr val="accent2">
                      <a:satMod val="175000"/>
                      <a:alpha val="40000"/>
                    </a:schemeClr>
                  </a:glow>
                </a:effectLst>
              </a:rPr>
              <a:t>2</a:t>
            </a:r>
            <a:r>
              <a:rPr lang="en-US" sz="4000" baseline="30000" dirty="0" smtClean="0">
                <a:ln w="50800"/>
                <a:solidFill>
                  <a:srgbClr val="00B050"/>
                </a:solidFill>
                <a:effectLst>
                  <a:glow rad="228600">
                    <a:schemeClr val="accent2">
                      <a:satMod val="175000"/>
                      <a:alpha val="40000"/>
                    </a:schemeClr>
                  </a:glow>
                </a:effectLst>
              </a:rPr>
              <a:t>nd</a:t>
            </a:r>
            <a:r>
              <a:rPr lang="en-US" sz="4000" dirty="0" smtClean="0">
                <a:ln w="50800"/>
                <a:solidFill>
                  <a:srgbClr val="00B050"/>
                </a:solidFill>
                <a:effectLst>
                  <a:glow rad="228600">
                    <a:schemeClr val="accent2">
                      <a:satMod val="175000"/>
                      <a:alpha val="40000"/>
                    </a:schemeClr>
                  </a:glow>
                </a:effectLst>
              </a:rPr>
              <a:t> Witness to Settle the </a:t>
            </a:r>
            <a:br>
              <a:rPr lang="en-US" sz="4000" dirty="0" smtClean="0">
                <a:ln w="50800"/>
                <a:solidFill>
                  <a:srgbClr val="00B050"/>
                </a:solidFill>
                <a:effectLst>
                  <a:glow rad="228600">
                    <a:schemeClr val="accent2">
                      <a:satMod val="175000"/>
                      <a:alpha val="40000"/>
                    </a:schemeClr>
                  </a:glow>
                </a:effectLst>
              </a:rPr>
            </a:br>
            <a:r>
              <a:rPr lang="en-US" sz="4000" dirty="0" smtClean="0">
                <a:ln w="50800"/>
                <a:solidFill>
                  <a:srgbClr val="00B050"/>
                </a:solidFill>
                <a:effectLst>
                  <a:glow rad="228600">
                    <a:schemeClr val="accent2">
                      <a:satMod val="175000"/>
                      <a:alpha val="40000"/>
                    </a:schemeClr>
                  </a:glow>
                </a:effectLst>
              </a:rPr>
              <a:t>Challenge of Firstfruits Placement is: </a:t>
            </a:r>
            <a:endParaRPr lang="en-US" sz="2000" dirty="0">
              <a:ln w="50800"/>
              <a:solidFill>
                <a:srgbClr val="00B050"/>
              </a:solidFill>
              <a:effectLst>
                <a:glow rad="228600">
                  <a:schemeClr val="accent2">
                    <a:satMod val="175000"/>
                    <a:alpha val="40000"/>
                  </a:schemeClr>
                </a:glow>
              </a:effectLst>
            </a:endParaRPr>
          </a:p>
        </p:txBody>
      </p:sp>
      <p:pic>
        <p:nvPicPr>
          <p:cNvPr id="1026" name="Picture 2" descr="C:\Users\Rae\Desktop\historical_research_log.jpg"/>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00200" y="1333500"/>
            <a:ext cx="6057900" cy="1257300"/>
          </a:xfrm>
          <a:prstGeom prst="rect">
            <a:avLst/>
          </a:prstGeom>
          <a:noFill/>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645410" y="6172200"/>
            <a:ext cx="6727190" cy="819786"/>
          </a:xfrm>
          <a:prstGeom prst="rect">
            <a:avLst/>
          </a:prstGeom>
        </p:spPr>
        <p:txBody>
          <a:bodyPr>
            <a:scene3d>
              <a:camera prst="orthographicFront"/>
              <a:lightRig rig="balanced" dir="t">
                <a:rot lat="0" lon="0" rev="2100000"/>
              </a:lightRig>
            </a:scene3d>
            <a:sp3d extrusionH="57150" prstMaterial="metal">
              <a:bevelT w="38100" h="25400"/>
              <a:contourClr>
                <a:schemeClr val="bg2"/>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ln w="50800"/>
                <a:solidFill>
                  <a:schemeClr val="bg1">
                    <a:shade val="50000"/>
                  </a:schemeClr>
                </a:solidFill>
                <a:effectLst>
                  <a:glow rad="228600">
                    <a:schemeClr val="accent2">
                      <a:satMod val="175000"/>
                      <a:alpha val="40000"/>
                    </a:schemeClr>
                  </a:glow>
                </a:effectLst>
              </a:rPr>
              <a:t>Is there history around Abib 16?</a:t>
            </a:r>
            <a:endParaRPr lang="en-US" sz="1800" dirty="0">
              <a:ln w="50800"/>
              <a:solidFill>
                <a:schemeClr val="bg1">
                  <a:shade val="50000"/>
                </a:schemeClr>
              </a:solidFill>
              <a:effectLst>
                <a:glow rad="228600">
                  <a:schemeClr val="accent2">
                    <a:satMod val="175000"/>
                    <a:alpha val="40000"/>
                  </a:schemeClr>
                </a:glow>
              </a:effectLst>
            </a:endParaRPr>
          </a:p>
        </p:txBody>
      </p:sp>
    </p:spTree>
    <p:extLst>
      <p:ext uri="{BB962C8B-B14F-4D97-AF65-F5344CB8AC3E}">
        <p14:creationId xmlns:p14="http://schemas.microsoft.com/office/powerpoint/2010/main" val="17850576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175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92875"/>
            <a:ext cx="1828800" cy="365125"/>
          </a:xfrm>
        </p:spPr>
        <p:txBody>
          <a:bodyPr/>
          <a:lstStyle/>
          <a:p>
            <a:fld id="{5C014052-953B-4273-8F47-BF25327D5B24}" type="slidenum">
              <a:rPr lang="en-US" smtClean="0"/>
              <a:t>78</a:t>
            </a:fld>
            <a:endParaRPr lang="en-US" dirty="0"/>
          </a:p>
        </p:txBody>
      </p:sp>
      <p:sp>
        <p:nvSpPr>
          <p:cNvPr id="5" name="Title 1"/>
          <p:cNvSpPr txBox="1">
            <a:spLocks/>
          </p:cNvSpPr>
          <p:nvPr/>
        </p:nvSpPr>
        <p:spPr>
          <a:xfrm>
            <a:off x="-76200" y="0"/>
            <a:ext cx="9296400" cy="1371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C00000"/>
                </a:solidFill>
                <a:effectLst>
                  <a:outerShdw blurRad="76200" dist="50800" dir="5400000" algn="tl" rotWithShape="0">
                    <a:srgbClr val="000000">
                      <a:alpha val="65000"/>
                    </a:srgbClr>
                  </a:outerShdw>
                </a:effectLst>
              </a:rPr>
              <a:t>The Unscriptural Traditional</a:t>
            </a:r>
            <a:br>
              <a:rPr lang="en-US" sz="4200" spc="50" dirty="0" smtClean="0">
                <a:ln w="11430"/>
                <a:solidFill>
                  <a:srgbClr val="C00000"/>
                </a:solidFill>
                <a:effectLst>
                  <a:outerShdw blurRad="76200" dist="50800" dir="5400000" algn="tl" rotWithShape="0">
                    <a:srgbClr val="000000">
                      <a:alpha val="65000"/>
                    </a:srgbClr>
                  </a:outerShdw>
                </a:effectLst>
              </a:rPr>
            </a:br>
            <a:r>
              <a:rPr lang="en-US" sz="4200" spc="50" dirty="0" smtClean="0">
                <a:ln w="11430"/>
                <a:solidFill>
                  <a:srgbClr val="C00000"/>
                </a:solidFill>
                <a:effectLst>
                  <a:outerShdw blurRad="76200" dist="50800" dir="5400000" algn="tl" rotWithShape="0">
                    <a:srgbClr val="000000">
                      <a:alpha val="65000"/>
                    </a:srgbClr>
                  </a:outerShdw>
                </a:effectLst>
              </a:rPr>
              <a:t>Command of Firstfruits on Abib 16</a:t>
            </a:r>
          </a:p>
        </p:txBody>
      </p:sp>
      <p:sp>
        <p:nvSpPr>
          <p:cNvPr id="8" name="TextBox 7"/>
          <p:cNvSpPr txBox="1"/>
          <p:nvPr/>
        </p:nvSpPr>
        <p:spPr>
          <a:xfrm>
            <a:off x="381000" y="1295400"/>
            <a:ext cx="8458200" cy="5370701"/>
          </a:xfrm>
          <a:prstGeom prst="rect">
            <a:avLst/>
          </a:prstGeom>
          <a:noFill/>
        </p:spPr>
        <p:txBody>
          <a:bodyPr wrap="square" rtlCol="0">
            <a:spAutoFit/>
            <a:scene3d>
              <a:camera prst="orthographicFront"/>
              <a:lightRig rig="threePt" dir="t"/>
            </a:scene3d>
            <a:sp3d extrusionH="57150">
              <a:bevelT w="38100" h="38100"/>
            </a:sp3d>
          </a:bodyPr>
          <a:lstStyle/>
          <a:p>
            <a:r>
              <a:rPr lang="en-CA" sz="3200" b="1" cap="all" dirty="0" smtClean="0">
                <a:ln w="9000" cmpd="sng">
                  <a:solidFill>
                    <a:schemeClr val="tx2"/>
                  </a:solidFill>
                  <a:prstDash val="solid"/>
                </a:ln>
                <a:solidFill>
                  <a:srgbClr val="00CCFF"/>
                </a:solidFill>
                <a:effectLst>
                  <a:reflection blurRad="12700" stA="28000" endPos="45000" dist="1000" dir="5400000" sy="-100000" algn="bl" rotWithShape="0"/>
                </a:effectLst>
                <a:latin typeface="Cooper Black" pitchFamily="18" charset="0"/>
              </a:rPr>
              <a:t>Truth</a:t>
            </a:r>
            <a:r>
              <a:rPr lang="en-CA" sz="3200" b="1" cap="all" dirty="0" smtClean="0">
                <a:ln w="9000" cmpd="sng">
                  <a:solidFill>
                    <a:schemeClr val="tx2"/>
                  </a:solidFill>
                  <a:prstDash val="solid"/>
                </a:ln>
                <a:solidFill>
                  <a:srgbClr val="00CCFF"/>
                </a:solidFill>
                <a:effectLst>
                  <a:reflection blurRad="12700" stA="28000" endPos="45000" dist="1000" dir="5400000" sy="-100000" algn="bl" rotWithShape="0"/>
                </a:effectLst>
              </a:rPr>
              <a:t>:</a:t>
            </a:r>
            <a:endParaRPr lang="en-CA" sz="3200" b="1" dirty="0" smtClean="0">
              <a:ln w="9000" cmpd="sng">
                <a:solidFill>
                  <a:schemeClr val="tx2"/>
                </a:solidFill>
                <a:prstDash val="solid"/>
              </a:ln>
              <a:solidFill>
                <a:srgbClr val="00CCFF"/>
              </a:solidFill>
            </a:endParaRPr>
          </a:p>
          <a:p>
            <a:pPr marL="342900" indent="-342900">
              <a:buAutoNum type="arabicPeriod"/>
            </a:pPr>
            <a:r>
              <a:rPr lang="en-CA" sz="2400" b="1" dirty="0" smtClean="0">
                <a:solidFill>
                  <a:srgbClr val="0070C0"/>
                </a:solidFill>
              </a:rPr>
              <a:t>Firstfruits is always </a:t>
            </a:r>
            <a:r>
              <a:rPr lang="en-CA" sz="2400" b="1" dirty="0">
                <a:solidFill>
                  <a:srgbClr val="0070C0"/>
                </a:solidFill>
              </a:rPr>
              <a:t>celebrated on the morrow after </a:t>
            </a:r>
            <a:r>
              <a:rPr lang="en-CA" sz="2400" b="1" dirty="0" smtClean="0">
                <a:solidFill>
                  <a:srgbClr val="0070C0"/>
                </a:solidFill>
              </a:rPr>
              <a:t/>
            </a:r>
            <a:br>
              <a:rPr lang="en-CA" sz="2400" b="1" dirty="0" smtClean="0">
                <a:solidFill>
                  <a:srgbClr val="0070C0"/>
                </a:solidFill>
              </a:rPr>
            </a:br>
            <a:r>
              <a:rPr lang="en-CA" sz="2400" b="1" dirty="0" smtClean="0">
                <a:solidFill>
                  <a:srgbClr val="0070C0"/>
                </a:solidFill>
              </a:rPr>
              <a:t>the weekly </a:t>
            </a:r>
            <a:r>
              <a:rPr lang="en-CA" sz="2400" b="1" dirty="0">
                <a:solidFill>
                  <a:srgbClr val="0070C0"/>
                </a:solidFill>
              </a:rPr>
              <a:t>Sabbath during the Spring Festivals. </a:t>
            </a:r>
            <a:r>
              <a:rPr lang="en-CA" sz="2400" b="1" dirty="0" smtClean="0">
                <a:solidFill>
                  <a:srgbClr val="0070C0"/>
                </a:solidFill>
              </a:rPr>
              <a:t>  </a:t>
            </a:r>
            <a:br>
              <a:rPr lang="en-CA" sz="2400" b="1" dirty="0" smtClean="0">
                <a:solidFill>
                  <a:srgbClr val="0070C0"/>
                </a:solidFill>
              </a:rPr>
            </a:br>
            <a:r>
              <a:rPr lang="en-CA" sz="2400" b="1" dirty="0" smtClean="0">
                <a:solidFill>
                  <a:srgbClr val="0070C0"/>
                </a:solidFill>
              </a:rPr>
              <a:t>This is ‘day one’ for Counting the Omer.</a:t>
            </a:r>
            <a:r>
              <a:rPr lang="en-CA" sz="2400" b="1" dirty="0" smtClean="0">
                <a:solidFill>
                  <a:schemeClr val="accent5">
                    <a:lumMod val="75000"/>
                  </a:schemeClr>
                </a:solidFill>
              </a:rPr>
              <a:t/>
            </a:r>
            <a:br>
              <a:rPr lang="en-CA" sz="2400" b="1" dirty="0" smtClean="0">
                <a:solidFill>
                  <a:schemeClr val="accent5">
                    <a:lumMod val="75000"/>
                  </a:schemeClr>
                </a:solidFill>
              </a:rPr>
            </a:br>
            <a:endParaRPr lang="en-CA" sz="1050" b="1" dirty="0" smtClean="0">
              <a:solidFill>
                <a:schemeClr val="accent5">
                  <a:lumMod val="75000"/>
                </a:schemeClr>
              </a:solidFill>
            </a:endParaRPr>
          </a:p>
          <a:p>
            <a:pPr marL="342900" indent="-342900">
              <a:buFontTx/>
              <a:buAutoNum type="arabicPeriod"/>
            </a:pPr>
            <a:r>
              <a:rPr lang="en-CA" sz="2400" b="1" dirty="0">
                <a:solidFill>
                  <a:schemeClr val="accent5">
                    <a:lumMod val="75000"/>
                  </a:schemeClr>
                </a:solidFill>
              </a:rPr>
              <a:t>Omer means </a:t>
            </a:r>
            <a:r>
              <a:rPr lang="en-CA" sz="2400" b="1" dirty="0" smtClean="0">
                <a:solidFill>
                  <a:schemeClr val="accent5">
                    <a:lumMod val="75000"/>
                  </a:schemeClr>
                </a:solidFill>
              </a:rPr>
              <a:t>“sheaf.”  </a:t>
            </a:r>
            <a:br>
              <a:rPr lang="en-CA" sz="2400" b="1" dirty="0" smtClean="0">
                <a:solidFill>
                  <a:schemeClr val="accent5">
                    <a:lumMod val="75000"/>
                  </a:schemeClr>
                </a:solidFill>
              </a:rPr>
            </a:br>
            <a:r>
              <a:rPr lang="en-CA" sz="2400" b="1" dirty="0" smtClean="0">
                <a:solidFill>
                  <a:schemeClr val="accent5">
                    <a:lumMod val="75000"/>
                  </a:schemeClr>
                </a:solidFill>
              </a:rPr>
              <a:t>The command for Counting the Omer </a:t>
            </a:r>
            <a:r>
              <a:rPr lang="en-CA" sz="2400" b="1" dirty="0">
                <a:solidFill>
                  <a:schemeClr val="accent5">
                    <a:lumMod val="75000"/>
                  </a:schemeClr>
                </a:solidFill>
              </a:rPr>
              <a:t>originates in </a:t>
            </a:r>
            <a:r>
              <a:rPr lang="en-CA" sz="2400" b="1" dirty="0" smtClean="0">
                <a:solidFill>
                  <a:schemeClr val="accent5">
                    <a:lumMod val="75000"/>
                  </a:schemeClr>
                </a:solidFill>
              </a:rPr>
              <a:t>Lev </a:t>
            </a:r>
            <a:r>
              <a:rPr lang="en-CA" sz="2400" b="1" dirty="0">
                <a:solidFill>
                  <a:schemeClr val="accent5">
                    <a:lumMod val="75000"/>
                  </a:schemeClr>
                </a:solidFill>
              </a:rPr>
              <a:t>23:15 </a:t>
            </a:r>
            <a:r>
              <a:rPr lang="en-CA" sz="2400" b="1" dirty="0" smtClean="0">
                <a:solidFill>
                  <a:schemeClr val="accent5">
                    <a:lumMod val="75000"/>
                  </a:schemeClr>
                </a:solidFill>
              </a:rPr>
              <a:t>. </a:t>
            </a:r>
            <a:br>
              <a:rPr lang="en-CA" sz="2400" b="1" dirty="0" smtClean="0">
                <a:solidFill>
                  <a:schemeClr val="accent5">
                    <a:lumMod val="75000"/>
                  </a:schemeClr>
                </a:solidFill>
              </a:rPr>
            </a:br>
            <a:r>
              <a:rPr lang="en-CA" sz="2400" b="1" dirty="0" smtClean="0">
                <a:solidFill>
                  <a:schemeClr val="accent5">
                    <a:lumMod val="75000"/>
                  </a:schemeClr>
                </a:solidFill>
              </a:rPr>
              <a:t>It is a</a:t>
            </a:r>
            <a:r>
              <a:rPr lang="en-CA" sz="2400" b="1" dirty="0">
                <a:solidFill>
                  <a:schemeClr val="accent5">
                    <a:lumMod val="75000"/>
                  </a:schemeClr>
                </a:solidFill>
              </a:rPr>
              <a:t> </a:t>
            </a:r>
            <a:r>
              <a:rPr lang="en-CA" sz="2400" b="1" i="1" dirty="0">
                <a:solidFill>
                  <a:schemeClr val="accent5">
                    <a:lumMod val="75000"/>
                  </a:schemeClr>
                </a:solidFill>
              </a:rPr>
              <a:t>mitzvah </a:t>
            </a:r>
            <a:r>
              <a:rPr lang="en-CA" sz="2000" b="1" dirty="0">
                <a:solidFill>
                  <a:schemeClr val="tx1">
                    <a:lumMod val="50000"/>
                    <a:lumOff val="50000"/>
                  </a:schemeClr>
                </a:solidFill>
              </a:rPr>
              <a:t>(commandment) </a:t>
            </a:r>
            <a:r>
              <a:rPr lang="en-CA" sz="2400" b="1" dirty="0">
                <a:solidFill>
                  <a:schemeClr val="accent5">
                    <a:lumMod val="75000"/>
                  </a:schemeClr>
                </a:solidFill>
              </a:rPr>
              <a:t>to count the O</a:t>
            </a:r>
            <a:r>
              <a:rPr lang="en-CA" sz="2400" b="1" dirty="0" smtClean="0">
                <a:solidFill>
                  <a:schemeClr val="accent5">
                    <a:lumMod val="75000"/>
                  </a:schemeClr>
                </a:solidFill>
              </a:rPr>
              <a:t>mer </a:t>
            </a:r>
            <a:r>
              <a:rPr lang="en-CA" sz="2400" b="1" dirty="0">
                <a:solidFill>
                  <a:schemeClr val="accent5">
                    <a:lumMod val="75000"/>
                  </a:schemeClr>
                </a:solidFill>
              </a:rPr>
              <a:t>for the </a:t>
            </a:r>
            <a:r>
              <a:rPr lang="en-CA" sz="2400" b="1" dirty="0" smtClean="0">
                <a:solidFill>
                  <a:schemeClr val="accent5">
                    <a:lumMod val="75000"/>
                  </a:schemeClr>
                </a:solidFill>
              </a:rPr>
              <a:t>seven complete weeks between </a:t>
            </a:r>
            <a:r>
              <a:rPr lang="en-CA" sz="2400" b="1" dirty="0">
                <a:solidFill>
                  <a:schemeClr val="accent5">
                    <a:lumMod val="75000"/>
                  </a:schemeClr>
                </a:solidFill>
              </a:rPr>
              <a:t>Passover and </a:t>
            </a:r>
            <a:r>
              <a:rPr lang="en-CA" sz="2400" b="1" dirty="0" smtClean="0">
                <a:solidFill>
                  <a:schemeClr val="accent5">
                    <a:lumMod val="75000"/>
                  </a:schemeClr>
                </a:solidFill>
              </a:rPr>
              <a:t>Pentecost</a:t>
            </a:r>
            <a:r>
              <a:rPr lang="en-CA" b="1" dirty="0" smtClean="0">
                <a:solidFill>
                  <a:schemeClr val="accent5">
                    <a:lumMod val="75000"/>
                  </a:schemeClr>
                </a:solidFill>
              </a:rPr>
              <a:t>.</a:t>
            </a:r>
            <a:br>
              <a:rPr lang="en-CA" b="1" dirty="0" smtClean="0">
                <a:solidFill>
                  <a:schemeClr val="accent5">
                    <a:lumMod val="75000"/>
                  </a:schemeClr>
                </a:solidFill>
              </a:rPr>
            </a:br>
            <a:endParaRPr lang="en-CA" b="1" dirty="0" smtClean="0">
              <a:solidFill>
                <a:schemeClr val="accent5">
                  <a:lumMod val="75000"/>
                </a:schemeClr>
              </a:solidFill>
            </a:endParaRPr>
          </a:p>
          <a:p>
            <a:r>
              <a:rPr lang="en-CA" sz="3200" b="1" cap="all" dirty="0" smtClean="0">
                <a:ln w="9000" cmpd="sng">
                  <a:solidFill>
                    <a:schemeClr val="tx2"/>
                  </a:solidFill>
                  <a:prstDash val="solid"/>
                </a:ln>
                <a:solidFill>
                  <a:srgbClr val="FF0000"/>
                </a:solidFill>
                <a:effectLst>
                  <a:reflection blurRad="12700" stA="28000" endPos="45000" dist="1000" dir="5400000" sy="-100000" algn="bl" rotWithShape="0"/>
                </a:effectLst>
                <a:latin typeface="Cooper Black" pitchFamily="18" charset="0"/>
              </a:rPr>
              <a:t>Tradition</a:t>
            </a:r>
            <a:r>
              <a:rPr lang="en-CA" sz="3200" b="1" cap="all" dirty="0" smtClean="0">
                <a:ln w="9000" cmpd="sng">
                  <a:solidFill>
                    <a:schemeClr val="tx2"/>
                  </a:solidFill>
                  <a:prstDash val="solid"/>
                </a:ln>
                <a:solidFill>
                  <a:srgbClr val="FF0000"/>
                </a:solidFill>
                <a:effectLst>
                  <a:reflection blurRad="12700" stA="28000" endPos="45000" dist="1000" dir="5400000" sy="-100000" algn="bl" rotWithShape="0"/>
                </a:effectLst>
              </a:rPr>
              <a:t>:</a:t>
            </a:r>
            <a:endParaRPr lang="en-CA" sz="3200" b="1" dirty="0">
              <a:ln w="9000" cmpd="sng">
                <a:solidFill>
                  <a:schemeClr val="tx2"/>
                </a:solidFill>
                <a:prstDash val="solid"/>
              </a:ln>
              <a:solidFill>
                <a:srgbClr val="FF0000"/>
              </a:solidFill>
            </a:endParaRPr>
          </a:p>
          <a:p>
            <a:pPr marL="342900" indent="-342900">
              <a:buAutoNum type="arabicPeriod"/>
            </a:pPr>
            <a:r>
              <a:rPr lang="en-CA" sz="2400" b="1" u="sng" dirty="0" smtClean="0">
                <a:solidFill>
                  <a:srgbClr val="FF0000"/>
                </a:solidFill>
              </a:rPr>
              <a:t>Firstfruits </a:t>
            </a:r>
            <a:r>
              <a:rPr lang="en-CA" sz="2400" b="1" u="sng" dirty="0">
                <a:solidFill>
                  <a:srgbClr val="FF0000"/>
                </a:solidFill>
              </a:rPr>
              <a:t>Festival is always fixed to the Abib 16 </a:t>
            </a:r>
            <a:r>
              <a:rPr lang="en-CA" sz="2400" b="1" u="sng" dirty="0" smtClean="0">
                <a:solidFill>
                  <a:srgbClr val="FF0000"/>
                </a:solidFill>
              </a:rPr>
              <a:t>date</a:t>
            </a:r>
            <a:r>
              <a:rPr lang="en-CA" sz="2400" b="1" dirty="0" smtClean="0">
                <a:solidFill>
                  <a:srgbClr val="FF0000"/>
                </a:solidFill>
              </a:rPr>
              <a:t> </a:t>
            </a:r>
            <a:br>
              <a:rPr lang="en-CA" sz="2400" b="1" dirty="0" smtClean="0">
                <a:solidFill>
                  <a:srgbClr val="FF0000"/>
                </a:solidFill>
              </a:rPr>
            </a:br>
            <a:r>
              <a:rPr lang="en-CA" sz="2400" b="1" dirty="0" smtClean="0">
                <a:solidFill>
                  <a:srgbClr val="FF0000"/>
                </a:solidFill>
              </a:rPr>
              <a:t>(as a floating Firstfruits).</a:t>
            </a:r>
            <a:r>
              <a:rPr lang="en-CA" sz="2400" b="1" dirty="0" smtClean="0">
                <a:solidFill>
                  <a:schemeClr val="accent5">
                    <a:lumMod val="75000"/>
                  </a:schemeClr>
                </a:solidFill>
              </a:rPr>
              <a:t/>
            </a:r>
            <a:br>
              <a:rPr lang="en-CA" sz="2400" b="1" dirty="0" smtClean="0">
                <a:solidFill>
                  <a:schemeClr val="accent5">
                    <a:lumMod val="75000"/>
                  </a:schemeClr>
                </a:solidFill>
              </a:rPr>
            </a:br>
            <a:endParaRPr lang="en-CA" sz="1050" b="1" dirty="0" smtClean="0">
              <a:solidFill>
                <a:schemeClr val="accent5">
                  <a:lumMod val="75000"/>
                </a:schemeClr>
              </a:solidFill>
            </a:endParaRPr>
          </a:p>
          <a:p>
            <a:pPr marL="342900" indent="-342900">
              <a:buAutoNum type="arabicPeriod"/>
            </a:pPr>
            <a:r>
              <a:rPr lang="en-CA" sz="2400" b="1" dirty="0" smtClean="0">
                <a:solidFill>
                  <a:schemeClr val="accent5">
                    <a:lumMod val="75000"/>
                  </a:schemeClr>
                </a:solidFill>
              </a:rPr>
              <a:t>Counting </a:t>
            </a:r>
            <a:r>
              <a:rPr lang="en-CA" sz="2400" b="1" dirty="0">
                <a:solidFill>
                  <a:schemeClr val="accent5">
                    <a:lumMod val="75000"/>
                  </a:schemeClr>
                </a:solidFill>
              </a:rPr>
              <a:t>the Omer is according to Jewish tradition</a:t>
            </a:r>
            <a:r>
              <a:rPr lang="en-CA" b="1" dirty="0" smtClean="0">
                <a:solidFill>
                  <a:schemeClr val="accent5">
                    <a:lumMod val="75000"/>
                  </a:schemeClr>
                </a:solidFill>
              </a:rPr>
              <a:t>. </a:t>
            </a:r>
            <a:endParaRPr lang="en-US" dirty="0">
              <a:solidFill>
                <a:schemeClr val="accent5">
                  <a:lumMod val="20000"/>
                  <a:lumOff val="80000"/>
                </a:schemeClr>
              </a:solidFill>
            </a:endParaRPr>
          </a:p>
        </p:txBody>
      </p:sp>
      <p:sp>
        <p:nvSpPr>
          <p:cNvPr id="6" name="TextBox 29"/>
          <p:cNvSpPr txBox="1"/>
          <p:nvPr/>
        </p:nvSpPr>
        <p:spPr>
          <a:xfrm>
            <a:off x="8153400" y="1524000"/>
            <a:ext cx="436934" cy="1630382"/>
          </a:xfrm>
          <a:prstGeom prst="roundRect">
            <a:avLst/>
          </a:prstGeom>
          <a:solidFill>
            <a:srgbClr val="00B0F0"/>
          </a:solidFill>
          <a:ln w="57150">
            <a:solidFill>
              <a:srgbClr val="00B0F0"/>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600" b="1" spc="150" dirty="0" smtClean="0">
                <a:ln w="11430"/>
                <a:solidFill>
                  <a:srgbClr val="F8F8F8"/>
                </a:solidFill>
                <a:effectLst>
                  <a:outerShdw blurRad="25400" algn="tl" rotWithShape="0">
                    <a:srgbClr val="000000">
                      <a:alpha val="43000"/>
                    </a:srgbClr>
                  </a:outerShdw>
                </a:effectLst>
              </a:rPr>
              <a:t>R</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V</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I</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W</a:t>
            </a:r>
            <a:endParaRPr lang="en-US" sz="1600" b="1" spc="150" dirty="0">
              <a:ln w="11430"/>
              <a:solidFill>
                <a:srgbClr val="F8F8F8"/>
              </a:solidFill>
              <a:effectLst>
                <a:outerShdw blurRad="25400" algn="tl" rotWithShape="0">
                  <a:srgbClr val="000000">
                    <a:alpha val="43000"/>
                  </a:srgbClr>
                </a:outerShdw>
              </a:effectLst>
            </a:endParaRPr>
          </a:p>
        </p:txBody>
      </p:sp>
      <p:sp>
        <p:nvSpPr>
          <p:cNvPr id="7" name="TextBox 29"/>
          <p:cNvSpPr txBox="1"/>
          <p:nvPr/>
        </p:nvSpPr>
        <p:spPr>
          <a:xfrm>
            <a:off x="7731661" y="5791200"/>
            <a:ext cx="1280412" cy="715089"/>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b="1" spc="150" dirty="0" smtClean="0">
                <a:ln w="11430"/>
                <a:solidFill>
                  <a:srgbClr val="F8F8F8"/>
                </a:solidFill>
                <a:effectLst>
                  <a:outerShdw blurRad="25400" algn="tl" rotWithShape="0">
                    <a:srgbClr val="000000">
                      <a:alpha val="43000"/>
                    </a:srgbClr>
                  </a:outerShdw>
                </a:effectLst>
                <a:latin typeface="Cooper Black" pitchFamily="18" charset="0"/>
              </a:rPr>
              <a:t>BRAND</a:t>
            </a:r>
            <a:br>
              <a:rPr lang="en-US" b="1" spc="150" dirty="0" smtClean="0">
                <a:ln w="11430"/>
                <a:solidFill>
                  <a:srgbClr val="F8F8F8"/>
                </a:solidFill>
                <a:effectLst>
                  <a:outerShdw blurRad="25400" algn="tl" rotWithShape="0">
                    <a:srgbClr val="000000">
                      <a:alpha val="43000"/>
                    </a:srgbClr>
                  </a:outerShdw>
                </a:effectLst>
                <a:latin typeface="Cooper Black" pitchFamily="18" charset="0"/>
              </a:rPr>
            </a:br>
            <a:r>
              <a:rPr lang="en-US" b="1" spc="150" dirty="0" smtClean="0">
                <a:ln w="11430"/>
                <a:solidFill>
                  <a:srgbClr val="F8F8F8"/>
                </a:solidFill>
                <a:effectLst>
                  <a:outerShdw blurRad="25400" algn="tl" rotWithShape="0">
                    <a:srgbClr val="000000">
                      <a:alpha val="43000"/>
                    </a:srgbClr>
                  </a:outerShdw>
                </a:effectLst>
                <a:latin typeface="Cooper Black" pitchFamily="18" charset="0"/>
              </a:rPr>
              <a:t>NEW</a:t>
            </a:r>
            <a:endParaRPr lang="en-US" b="1" spc="150" dirty="0">
              <a:ln w="11430"/>
              <a:solidFill>
                <a:srgbClr val="F8F8F8"/>
              </a:solidFill>
              <a:effectLst>
                <a:outerShdw blurRad="25400" algn="tl" rotWithShape="0">
                  <a:srgbClr val="000000">
                    <a:alpha val="43000"/>
                  </a:srgbClr>
                </a:outerShdw>
              </a:effectLst>
              <a:latin typeface="Cooper Black" pitchFamily="18" charset="0"/>
            </a:endParaRPr>
          </a:p>
        </p:txBody>
      </p:sp>
    </p:spTree>
    <p:extLst>
      <p:ext uri="{BB962C8B-B14F-4D97-AF65-F5344CB8AC3E}">
        <p14:creationId xmlns:p14="http://schemas.microsoft.com/office/powerpoint/2010/main" val="15259195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1000"/>
                                        <p:tgtEl>
                                          <p:spTgt spid="8">
                                            <p:txEl>
                                              <p:pRg st="4" end="4"/>
                                            </p:txEl>
                                          </p:spTgt>
                                        </p:tgtEl>
                                      </p:cBhvr>
                                    </p:animEffect>
                                    <p:anim calcmode="lin" valueType="num">
                                      <p:cBhvr>
                                        <p:cTn id="2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2" presetClass="entr" presetSubtype="8" fill="hold" nodeType="afterEffect">
                                  <p:stCondLst>
                                    <p:cond delay="200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wipe(left)">
                                      <p:cBhvr>
                                        <p:cTn id="30" dur="1750"/>
                                        <p:tgtEl>
                                          <p:spTgt spid="8">
                                            <p:txEl>
                                              <p:pRg st="5" end="5"/>
                                            </p:txEl>
                                          </p:spTgt>
                                        </p:tgtEl>
                                      </p:cBhvr>
                                    </p:animEffect>
                                  </p:childTnLst>
                                </p:cTn>
                              </p:par>
                            </p:childTnLst>
                          </p:cTn>
                        </p:par>
                        <p:par>
                          <p:cTn id="31" fill="hold">
                            <p:stCondLst>
                              <p:cond delay="475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79</a:t>
            </a:fld>
            <a:endParaRPr lang="en-US" dirty="0"/>
          </a:p>
        </p:txBody>
      </p:sp>
      <p:sp>
        <p:nvSpPr>
          <p:cNvPr id="5"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C00000"/>
                </a:solidFill>
                <a:effectLst>
                  <a:outerShdw blurRad="76200" dist="50800" dir="5400000" algn="tl" rotWithShape="0">
                    <a:srgbClr val="000000">
                      <a:alpha val="65000"/>
                    </a:srgbClr>
                  </a:outerShdw>
                </a:effectLst>
              </a:rPr>
              <a:t>Jewish Tradition Leads the Way</a:t>
            </a:r>
          </a:p>
        </p:txBody>
      </p:sp>
      <p:sp>
        <p:nvSpPr>
          <p:cNvPr id="8" name="TextBox 7"/>
          <p:cNvSpPr txBox="1"/>
          <p:nvPr/>
        </p:nvSpPr>
        <p:spPr>
          <a:xfrm>
            <a:off x="386080" y="843280"/>
            <a:ext cx="8382000" cy="4955203"/>
          </a:xfrm>
          <a:prstGeom prst="rect">
            <a:avLst/>
          </a:prstGeom>
          <a:noFill/>
        </p:spPr>
        <p:txBody>
          <a:bodyPr wrap="square" rtlCol="0">
            <a:spAutoFit/>
            <a:scene3d>
              <a:camera prst="orthographicFront"/>
              <a:lightRig rig="threePt" dir="t"/>
            </a:scene3d>
            <a:sp3d extrusionH="57150">
              <a:bevelT w="38100" h="38100"/>
            </a:sp3d>
          </a:bodyPr>
          <a:lstStyle/>
          <a:p>
            <a:pPr marL="342900" indent="-342900">
              <a:buFontTx/>
              <a:buAutoNum type="arabicPeriod"/>
            </a:pPr>
            <a:r>
              <a:rPr lang="en-CA" sz="2400" b="1" dirty="0" smtClean="0">
                <a:solidFill>
                  <a:schemeClr val="bg2">
                    <a:lumMod val="25000"/>
                  </a:schemeClr>
                </a:solidFill>
              </a:rPr>
              <a:t>The Jews’ Omer Count </a:t>
            </a:r>
            <a:r>
              <a:rPr lang="en-CA" sz="2400" b="1" dirty="0">
                <a:solidFill>
                  <a:schemeClr val="bg2">
                    <a:lumMod val="25000"/>
                  </a:schemeClr>
                </a:solidFill>
              </a:rPr>
              <a:t>from Firstfruits to Pentecost </a:t>
            </a:r>
            <a:r>
              <a:rPr lang="en-CA" sz="2400" b="1" dirty="0" smtClean="0">
                <a:solidFill>
                  <a:schemeClr val="bg2">
                    <a:lumMod val="25000"/>
                  </a:schemeClr>
                </a:solidFill>
              </a:rPr>
              <a:t/>
            </a:r>
            <a:br>
              <a:rPr lang="en-CA" sz="2400" b="1" dirty="0" smtClean="0">
                <a:solidFill>
                  <a:schemeClr val="bg2">
                    <a:lumMod val="25000"/>
                  </a:schemeClr>
                </a:solidFill>
              </a:rPr>
            </a:br>
            <a:r>
              <a:rPr lang="en-CA" sz="2400" b="1" dirty="0" smtClean="0">
                <a:solidFill>
                  <a:srgbClr val="C00000"/>
                </a:solidFill>
              </a:rPr>
              <a:t>always</a:t>
            </a:r>
            <a:r>
              <a:rPr lang="en-CA" sz="2400" dirty="0" smtClean="0"/>
              <a:t> </a:t>
            </a:r>
            <a:r>
              <a:rPr lang="en-CA" sz="2400" b="1" dirty="0">
                <a:solidFill>
                  <a:srgbClr val="C00000"/>
                </a:solidFill>
              </a:rPr>
              <a:t>begins on the third day </a:t>
            </a:r>
            <a:r>
              <a:rPr lang="en-CA" sz="2400" b="1" dirty="0">
                <a:solidFill>
                  <a:schemeClr val="bg2">
                    <a:lumMod val="25000"/>
                  </a:schemeClr>
                </a:solidFill>
              </a:rPr>
              <a:t>of the Passover spring </a:t>
            </a:r>
            <a:r>
              <a:rPr lang="en-CA" sz="2400" b="1" dirty="0" smtClean="0">
                <a:solidFill>
                  <a:schemeClr val="bg2">
                    <a:lumMod val="25000"/>
                  </a:schemeClr>
                </a:solidFill>
              </a:rPr>
              <a:t>festival.  Firstfruits </a:t>
            </a:r>
            <a:r>
              <a:rPr lang="en-CA" sz="2400" b="1" dirty="0" smtClean="0">
                <a:solidFill>
                  <a:srgbClr val="C00000"/>
                </a:solidFill>
              </a:rPr>
              <a:t>always</a:t>
            </a:r>
            <a:r>
              <a:rPr lang="en-CA" sz="2400" b="1" dirty="0" smtClean="0">
                <a:solidFill>
                  <a:schemeClr val="bg2">
                    <a:lumMod val="25000"/>
                  </a:schemeClr>
                </a:solidFill>
              </a:rPr>
              <a:t> follows the 1</a:t>
            </a:r>
            <a:r>
              <a:rPr lang="en-CA" sz="2400" b="1" cap="small" baseline="30000" dirty="0" smtClean="0">
                <a:solidFill>
                  <a:schemeClr val="bg2">
                    <a:lumMod val="25000"/>
                  </a:schemeClr>
                </a:solidFill>
              </a:rPr>
              <a:t>st </a:t>
            </a:r>
            <a:r>
              <a:rPr lang="en-CA" sz="2400" b="1" dirty="0" smtClean="0">
                <a:solidFill>
                  <a:schemeClr val="bg2">
                    <a:lumMod val="25000"/>
                  </a:schemeClr>
                </a:solidFill>
              </a:rPr>
              <a:t>Sabbath of Unleavened Bread with celebrations on </a:t>
            </a:r>
            <a:r>
              <a:rPr lang="en-CA" sz="2400" b="1" dirty="0" smtClean="0">
                <a:solidFill>
                  <a:srgbClr val="C00000"/>
                </a:solidFill>
              </a:rPr>
              <a:t>Abib </a:t>
            </a:r>
            <a:r>
              <a:rPr lang="en-CA" sz="2400" b="1" dirty="0">
                <a:solidFill>
                  <a:srgbClr val="C00000"/>
                </a:solidFill>
              </a:rPr>
              <a:t>16. </a:t>
            </a:r>
            <a:r>
              <a:rPr lang="en-CA" sz="2400" b="1" dirty="0" smtClean="0">
                <a:solidFill>
                  <a:srgbClr val="C00000"/>
                </a:solidFill>
              </a:rPr>
              <a:t/>
            </a:r>
            <a:br>
              <a:rPr lang="en-CA" sz="2400" b="1" dirty="0" smtClean="0">
                <a:solidFill>
                  <a:srgbClr val="C00000"/>
                </a:solidFill>
              </a:rPr>
            </a:br>
            <a:endParaRPr lang="en-CA" sz="1400" b="1" dirty="0" smtClean="0">
              <a:solidFill>
                <a:srgbClr val="C00000"/>
              </a:solidFill>
            </a:endParaRPr>
          </a:p>
          <a:p>
            <a:pPr marL="342900" indent="-342900">
              <a:buFontTx/>
              <a:buAutoNum type="arabicPeriod"/>
            </a:pPr>
            <a:r>
              <a:rPr lang="en-CA" sz="2400" b="1" dirty="0" smtClean="0">
                <a:solidFill>
                  <a:schemeClr val="bg2">
                    <a:lumMod val="25000"/>
                  </a:schemeClr>
                </a:solidFill>
              </a:rPr>
              <a:t>There </a:t>
            </a:r>
            <a:r>
              <a:rPr lang="en-CA" sz="2400" b="1" dirty="0">
                <a:solidFill>
                  <a:schemeClr val="bg2">
                    <a:lumMod val="25000"/>
                  </a:schemeClr>
                </a:solidFill>
              </a:rPr>
              <a:t>are also a series of restrictions that arise during the period of the counting of the Omer</a:t>
            </a:r>
            <a:r>
              <a:rPr lang="en-CA" sz="2400" b="1" i="1" dirty="0">
                <a:solidFill>
                  <a:schemeClr val="bg2">
                    <a:lumMod val="25000"/>
                  </a:schemeClr>
                </a:solidFill>
              </a:rPr>
              <a:t> </a:t>
            </a:r>
            <a:r>
              <a:rPr lang="en-CA" sz="2400" b="1" dirty="0">
                <a:solidFill>
                  <a:schemeClr val="bg2">
                    <a:lumMod val="25000"/>
                  </a:schemeClr>
                </a:solidFill>
              </a:rPr>
              <a:t>up until Lag Ba’Omer, which translates as the </a:t>
            </a:r>
            <a:r>
              <a:rPr lang="en-CA" sz="2400" b="1" cap="small" dirty="0">
                <a:solidFill>
                  <a:schemeClr val="bg2">
                    <a:lumMod val="25000"/>
                  </a:schemeClr>
                </a:solidFill>
              </a:rPr>
              <a:t>33</a:t>
            </a:r>
            <a:r>
              <a:rPr lang="en-CA" sz="2400" b="1" cap="small" baseline="30000" dirty="0">
                <a:solidFill>
                  <a:schemeClr val="bg2">
                    <a:lumMod val="25000"/>
                  </a:schemeClr>
                </a:solidFill>
              </a:rPr>
              <a:t>rd</a:t>
            </a:r>
            <a:r>
              <a:rPr lang="en-CA" sz="2400" b="1" dirty="0">
                <a:solidFill>
                  <a:schemeClr val="bg2">
                    <a:lumMod val="25000"/>
                  </a:schemeClr>
                </a:solidFill>
              </a:rPr>
              <a:t> day in the count of the Omer. </a:t>
            </a:r>
            <a:r>
              <a:rPr lang="en-CA" sz="2400" b="1" dirty="0" smtClean="0">
                <a:solidFill>
                  <a:schemeClr val="bg2">
                    <a:lumMod val="25000"/>
                  </a:schemeClr>
                </a:solidFill>
              </a:rPr>
              <a:t> </a:t>
            </a:r>
            <a:r>
              <a:rPr lang="en-CA" sz="2400" b="1" u="sng" dirty="0" smtClean="0">
                <a:solidFill>
                  <a:srgbClr val="C00000"/>
                </a:solidFill>
              </a:rPr>
              <a:t>The </a:t>
            </a:r>
            <a:r>
              <a:rPr lang="en-CA" sz="2400" b="1" u="sng" dirty="0">
                <a:solidFill>
                  <a:srgbClr val="C00000"/>
                </a:solidFill>
              </a:rPr>
              <a:t>tradition is</a:t>
            </a:r>
            <a:r>
              <a:rPr lang="en-CA" sz="2400" b="1" dirty="0">
                <a:solidFill>
                  <a:srgbClr val="C00000"/>
                </a:solidFill>
              </a:rPr>
              <a:t>:  to mourn the first 33 days until the </a:t>
            </a:r>
            <a:r>
              <a:rPr lang="en-CA" sz="2400" b="1" dirty="0" smtClean="0">
                <a:solidFill>
                  <a:srgbClr val="C00000"/>
                </a:solidFill>
              </a:rPr>
              <a:t/>
            </a:r>
            <a:br>
              <a:rPr lang="en-CA" sz="2400" b="1" dirty="0" smtClean="0">
                <a:solidFill>
                  <a:srgbClr val="C00000"/>
                </a:solidFill>
              </a:rPr>
            </a:br>
            <a:r>
              <a:rPr lang="en-CA" sz="2400" b="1" cap="small" dirty="0" smtClean="0">
                <a:solidFill>
                  <a:srgbClr val="C00000"/>
                </a:solidFill>
              </a:rPr>
              <a:t>34</a:t>
            </a:r>
            <a:r>
              <a:rPr lang="en-CA" sz="2400" b="1" cap="small" baseline="30000" dirty="0" smtClean="0">
                <a:solidFill>
                  <a:srgbClr val="C00000"/>
                </a:solidFill>
              </a:rPr>
              <a:t>th</a:t>
            </a:r>
            <a:r>
              <a:rPr lang="en-CA" sz="2400" b="1" dirty="0" smtClean="0">
                <a:solidFill>
                  <a:srgbClr val="C00000"/>
                </a:solidFill>
              </a:rPr>
              <a:t> </a:t>
            </a:r>
            <a:r>
              <a:rPr lang="en-CA" sz="2400" b="1" dirty="0">
                <a:solidFill>
                  <a:srgbClr val="C00000"/>
                </a:solidFill>
              </a:rPr>
              <a:t>day in the morning. </a:t>
            </a:r>
            <a:r>
              <a:rPr lang="en-CA" sz="2400" b="1" dirty="0" smtClean="0">
                <a:solidFill>
                  <a:srgbClr val="C00000"/>
                </a:solidFill>
              </a:rPr>
              <a:t/>
            </a:r>
            <a:br>
              <a:rPr lang="en-CA" sz="2400" b="1" dirty="0" smtClean="0">
                <a:solidFill>
                  <a:srgbClr val="C00000"/>
                </a:solidFill>
              </a:rPr>
            </a:br>
            <a:endParaRPr lang="en-US" sz="1400" b="1" dirty="0">
              <a:solidFill>
                <a:srgbClr val="C00000"/>
              </a:solidFill>
            </a:endParaRPr>
          </a:p>
          <a:p>
            <a:pPr marL="342900" indent="-342900">
              <a:buAutoNum type="arabicPeriod"/>
            </a:pPr>
            <a:r>
              <a:rPr lang="en-CA" sz="2400" b="1" dirty="0" smtClean="0">
                <a:solidFill>
                  <a:schemeClr val="bg2">
                    <a:lumMod val="25000"/>
                  </a:schemeClr>
                </a:solidFill>
              </a:rPr>
              <a:t>For </a:t>
            </a:r>
            <a:r>
              <a:rPr lang="en-CA" sz="2400" b="1" dirty="0">
                <a:solidFill>
                  <a:schemeClr val="bg2">
                    <a:lumMod val="25000"/>
                  </a:schemeClr>
                </a:solidFill>
              </a:rPr>
              <a:t>the Jews, a large portion of the seven-week counting period is considered a mourning period that ends </a:t>
            </a:r>
            <a:r>
              <a:rPr lang="en-CA" sz="2400" b="1" dirty="0" smtClean="0">
                <a:solidFill>
                  <a:schemeClr val="bg2">
                    <a:lumMod val="25000"/>
                  </a:schemeClr>
                </a:solidFill>
              </a:rPr>
              <a:t>with: </a:t>
            </a:r>
          </a:p>
          <a:p>
            <a:pPr marL="342900" indent="-342900">
              <a:buAutoNum type="arabicPeriod"/>
            </a:pPr>
            <a:endParaRPr lang="en-US" dirty="0">
              <a:solidFill>
                <a:schemeClr val="accent5">
                  <a:lumMod val="20000"/>
                  <a:lumOff val="80000"/>
                </a:schemeClr>
              </a:solidFill>
            </a:endParaRPr>
          </a:p>
        </p:txBody>
      </p:sp>
      <p:pic>
        <p:nvPicPr>
          <p:cNvPr id="9" name="Picture 3" descr="C:\Users\Rae\Desktop\what is lag b omer eng on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9932" y="5410200"/>
            <a:ext cx="3166456" cy="1013461"/>
          </a:xfrm>
          <a:prstGeom prst="rect">
            <a:avLst/>
          </a:prstGeom>
          <a:noFill/>
          <a:ln w="38100">
            <a:solidFill>
              <a:schemeClr val="tx1"/>
            </a:solidFill>
          </a:ln>
          <a:effectLst>
            <a:glow rad="228600">
              <a:schemeClr val="accent4">
                <a:satMod val="175000"/>
                <a:alpha val="40000"/>
              </a:schemeClr>
            </a:glo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0729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up)">
                                      <p:cBhvr>
                                        <p:cTn id="7" dur="175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up)">
                                      <p:cBhvr>
                                        <p:cTn id="12" dur="1750"/>
                                        <p:tgtEl>
                                          <p:spTgt spid="8">
                                            <p:txEl>
                                              <p:pRg st="2" end="2"/>
                                            </p:txEl>
                                          </p:spTgt>
                                        </p:tgtEl>
                                      </p:cBhvr>
                                    </p:animEffect>
                                  </p:childTnLst>
                                </p:cTn>
                              </p:par>
                            </p:childTnLst>
                          </p:cTn>
                        </p:par>
                        <p:par>
                          <p:cTn id="13" fill="hold">
                            <p:stCondLst>
                              <p:cond delay="1750"/>
                            </p:stCondLst>
                            <p:childTnLst>
                              <p:par>
                                <p:cTn id="14" presetID="42" presetClass="entr" presetSubtype="0" fill="hold" nodeType="afterEffect">
                                  <p:stCondLst>
                                    <p:cond delay="1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ae\Desktop\Passover Studies\Joshua Firstfruits\JOSH PPT ART &amp; work folder\do boy 3 arrows.png"/>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524000" y="955296"/>
            <a:ext cx="5637212" cy="59197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8645" y="57044"/>
            <a:ext cx="9490286" cy="830997"/>
          </a:xfrm>
          <a:prstGeom prst="rect">
            <a:avLst/>
          </a:prstGeom>
          <a:solidFill>
            <a:schemeClr val="bg2">
              <a:lumMod val="25000"/>
            </a:schemeClr>
          </a:solidFill>
          <a:effectLst>
            <a:glow rad="101600">
              <a:schemeClr val="accent2">
                <a:satMod val="175000"/>
                <a:alpha val="40000"/>
              </a:schemeClr>
            </a:glow>
          </a:effectLst>
          <a:scene3d>
            <a:camera prst="orthographicFront"/>
            <a:lightRig rig="flat" dir="t">
              <a:rot lat="0" lon="0" rev="18900000"/>
            </a:lightRig>
          </a:scene3d>
          <a:sp3d>
            <a:bevelT w="114300" prst="artDeco"/>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Today’s Study Covers: </a:t>
            </a:r>
            <a:endParaRPr lang="en-US" sz="4800" b="1" cap="none" spc="0" dirty="0">
              <a:ln/>
              <a:solidFill>
                <a:schemeClr val="accent3"/>
              </a:solidFill>
              <a:effectLst/>
            </a:endParaRPr>
          </a:p>
        </p:txBody>
      </p:sp>
      <p:sp>
        <p:nvSpPr>
          <p:cNvPr id="6" name="Rectangle 5"/>
          <p:cNvSpPr/>
          <p:nvPr/>
        </p:nvSpPr>
        <p:spPr>
          <a:xfrm>
            <a:off x="152400" y="3352800"/>
            <a:ext cx="3657799" cy="258532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solidFill>
                  <a:srgbClr val="00B050"/>
                </a:solidFill>
                <a:effectLst>
                  <a:outerShdw blurRad="50800" dist="39000" dir="5460000" algn="tl">
                    <a:srgbClr val="000000">
                      <a:alpha val="38000"/>
                    </a:srgbClr>
                  </a:outerShdw>
                </a:effectLst>
              </a:rPr>
              <a:t>     #1</a:t>
            </a:r>
            <a:br>
              <a:rPr lang="en-US" sz="5400" b="1" dirty="0" smtClean="0">
                <a:ln w="11430"/>
                <a:solidFill>
                  <a:srgbClr val="00B050"/>
                </a:solidFill>
                <a:effectLst>
                  <a:outerShdw blurRad="50800" dist="39000" dir="5460000" algn="tl">
                    <a:srgbClr val="000000">
                      <a:alpha val="38000"/>
                    </a:srgbClr>
                  </a:outerShdw>
                </a:effectLst>
              </a:rPr>
            </a:br>
            <a:r>
              <a:rPr lang="en-US" sz="5400" b="1" dirty="0" smtClean="0">
                <a:ln w="11430"/>
                <a:solidFill>
                  <a:srgbClr val="00B050"/>
                </a:solidFill>
                <a:effectLst>
                  <a:outerShdw blurRad="50800" dist="39000" dir="5460000" algn="tl">
                    <a:srgbClr val="000000">
                      <a:alpha val="38000"/>
                    </a:srgbClr>
                  </a:outerShdw>
                </a:effectLst>
              </a:rPr>
              <a:t>Leviticus </a:t>
            </a:r>
            <a:br>
              <a:rPr lang="en-US" sz="5400" b="1" dirty="0" smtClean="0">
                <a:ln w="11430"/>
                <a:solidFill>
                  <a:srgbClr val="00B050"/>
                </a:solidFill>
                <a:effectLst>
                  <a:outerShdw blurRad="50800" dist="39000" dir="5460000" algn="tl">
                    <a:srgbClr val="000000">
                      <a:alpha val="38000"/>
                    </a:srgbClr>
                  </a:outerShdw>
                </a:effectLst>
              </a:rPr>
            </a:br>
            <a:r>
              <a:rPr lang="en-US" sz="5400" b="1" dirty="0" smtClean="0">
                <a:ln w="11430"/>
                <a:solidFill>
                  <a:srgbClr val="00B050"/>
                </a:solidFill>
                <a:effectLst>
                  <a:outerShdw blurRad="50800" dist="39000" dir="5460000" algn="tl">
                    <a:srgbClr val="000000">
                      <a:alpha val="38000"/>
                    </a:srgbClr>
                  </a:outerShdw>
                </a:effectLst>
              </a:rPr>
              <a:t>&amp; Numbers</a:t>
            </a:r>
            <a:endParaRPr lang="en-US" sz="2400" b="1" dirty="0">
              <a:ln w="11430"/>
              <a:solidFill>
                <a:srgbClr val="00B050"/>
              </a:solidFill>
              <a:effectLst>
                <a:outerShdw blurRad="50800" dist="39000" dir="5460000" algn="tl">
                  <a:srgbClr val="000000">
                    <a:alpha val="38000"/>
                  </a:srgbClr>
                </a:outerShdw>
              </a:effectLst>
            </a:endParaRPr>
          </a:p>
        </p:txBody>
      </p:sp>
      <p:sp>
        <p:nvSpPr>
          <p:cNvPr id="8" name="Slide Number Placeholder 7"/>
          <p:cNvSpPr>
            <a:spLocks noGrp="1"/>
          </p:cNvSpPr>
          <p:nvPr>
            <p:ph type="sldNum" sz="quarter" idx="12"/>
          </p:nvPr>
        </p:nvSpPr>
        <p:spPr>
          <a:xfrm>
            <a:off x="7346373" y="6492875"/>
            <a:ext cx="1828800" cy="365125"/>
          </a:xfrm>
        </p:spPr>
        <p:txBody>
          <a:bodyPr/>
          <a:lstStyle/>
          <a:p>
            <a:fld id="{5C014052-953B-4273-8F47-BF25327D5B24}" type="slidenum">
              <a:rPr lang="en-US" smtClean="0"/>
              <a:t>8</a:t>
            </a:fld>
            <a:endParaRPr lang="en-US" dirty="0"/>
          </a:p>
        </p:txBody>
      </p:sp>
      <p:sp>
        <p:nvSpPr>
          <p:cNvPr id="21" name="Rectangle 20"/>
          <p:cNvSpPr/>
          <p:nvPr/>
        </p:nvSpPr>
        <p:spPr>
          <a:xfrm>
            <a:off x="1066800" y="914400"/>
            <a:ext cx="3505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8C4C64"/>
                </a:solidFill>
                <a:effectLst>
                  <a:outerShdw blurRad="50800" dist="39000" dir="5460000" algn="tl">
                    <a:srgbClr val="000000">
                      <a:alpha val="38000"/>
                    </a:srgbClr>
                  </a:outerShdw>
                </a:effectLst>
              </a:rPr>
              <a:t>#2  Joshua</a:t>
            </a:r>
            <a:endParaRPr lang="en-US" sz="2400" b="1" dirty="0">
              <a:ln w="11430"/>
              <a:solidFill>
                <a:srgbClr val="8C4C64"/>
              </a:solidFill>
              <a:effectLst>
                <a:outerShdw blurRad="50800" dist="39000" dir="5460000" algn="tl">
                  <a:srgbClr val="000000">
                    <a:alpha val="38000"/>
                  </a:srgbClr>
                </a:outerShdw>
              </a:effectLst>
            </a:endParaRPr>
          </a:p>
        </p:txBody>
      </p:sp>
      <p:sp>
        <p:nvSpPr>
          <p:cNvPr id="22" name="Rectangle 21"/>
          <p:cNvSpPr/>
          <p:nvPr/>
        </p:nvSpPr>
        <p:spPr>
          <a:xfrm>
            <a:off x="5410200" y="914400"/>
            <a:ext cx="2667000"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C00000"/>
                </a:solidFill>
                <a:effectLst>
                  <a:outerShdw blurRad="50800" dist="39000" dir="5460000" algn="tl">
                    <a:srgbClr val="000000">
                      <a:alpha val="38000"/>
                    </a:srgbClr>
                  </a:outerShdw>
                </a:effectLst>
              </a:rPr>
              <a:t>#3</a:t>
            </a:r>
            <a:br>
              <a:rPr lang="en-US" sz="5400" b="1" dirty="0" smtClean="0">
                <a:ln w="11430"/>
                <a:solidFill>
                  <a:srgbClr val="C00000"/>
                </a:solidFill>
                <a:effectLst>
                  <a:outerShdw blurRad="50800" dist="39000" dir="5460000" algn="tl">
                    <a:srgbClr val="000000">
                      <a:alpha val="38000"/>
                    </a:srgbClr>
                  </a:outerShdw>
                </a:effectLst>
              </a:rPr>
            </a:br>
            <a:r>
              <a:rPr lang="en-US" sz="5400" b="1" dirty="0" smtClean="0">
                <a:ln w="11430"/>
                <a:solidFill>
                  <a:srgbClr val="C00000"/>
                </a:solidFill>
                <a:effectLst>
                  <a:outerShdw blurRad="50800" dist="39000" dir="5460000" algn="tl">
                    <a:srgbClr val="000000">
                      <a:alpha val="38000"/>
                    </a:srgbClr>
                  </a:outerShdw>
                </a:effectLst>
              </a:rPr>
              <a:t>History</a:t>
            </a:r>
            <a:endParaRPr lang="en-US" sz="2400" b="1" dirty="0">
              <a:ln w="11430"/>
              <a:solidFill>
                <a:srgbClr val="C00000"/>
              </a:solidFill>
              <a:effectLst>
                <a:outerShdw blurRad="50800" dist="39000" dir="5460000" algn="tl">
                  <a:srgbClr val="000000">
                    <a:alpha val="38000"/>
                  </a:srgbClr>
                </a:outerShdw>
              </a:effectLst>
            </a:endParaRPr>
          </a:p>
        </p:txBody>
      </p:sp>
      <p:sp>
        <p:nvSpPr>
          <p:cNvPr id="23" name="Rounded Rectangle 22"/>
          <p:cNvSpPr/>
          <p:nvPr/>
        </p:nvSpPr>
        <p:spPr>
          <a:xfrm>
            <a:off x="4485498" y="5938599"/>
            <a:ext cx="4495800" cy="919401"/>
          </a:xfrm>
          <a:prstGeom prst="roundRect">
            <a:avLst/>
          </a:prstGeom>
          <a:solidFill>
            <a:srgbClr val="8C4C64"/>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45720" indent="0" algn="ctr">
              <a:buNone/>
            </a:pPr>
            <a:r>
              <a:rPr lang="en-US" sz="2400" b="1" dirty="0" smtClean="0">
                <a:ln/>
                <a:solidFill>
                  <a:schemeClr val="accent3"/>
                </a:solidFill>
              </a:rPr>
              <a:t>Plus a statement from Hebrew Union College in the USA!</a:t>
            </a:r>
            <a:endParaRPr lang="en-US" sz="2000" b="1" dirty="0">
              <a:ln/>
              <a:solidFill>
                <a:schemeClr val="accent3"/>
              </a:solidFill>
            </a:endParaRPr>
          </a:p>
        </p:txBody>
      </p:sp>
      <p:pic>
        <p:nvPicPr>
          <p:cNvPr id="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bwMode="auto">
          <a:xfrm>
            <a:off x="2708622" y="6045507"/>
            <a:ext cx="1699882" cy="705584"/>
          </a:xfrm>
          <a:prstGeom prst="rect">
            <a:avLst/>
          </a:prstGeom>
          <a:noFill/>
          <a:ln w="57150">
            <a:solidFill>
              <a:schemeClr val="bg2">
                <a:lumMod val="50000"/>
              </a:schemeClr>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55507" y="6055898"/>
            <a:ext cx="2590800" cy="624364"/>
          </a:xfrm>
          <a:prstGeom prst="roundRect">
            <a:avLst>
              <a:gd name="adj" fmla="val 11210"/>
            </a:avLst>
          </a:prstGeom>
          <a:solidFill>
            <a:srgbClr val="8C4C64"/>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45720" indent="0" algn="ctr">
              <a:buNone/>
            </a:pPr>
            <a:r>
              <a:rPr lang="en-US"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Joshua includes 3 sets of counting patterns for:</a:t>
            </a:r>
            <a:endParaRPr lang="en-US" sz="1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3620087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750"/>
                                        <p:tgtEl>
                                          <p:spTgt spid="10">
                                            <p:txEl>
                                              <p:pRg st="0" end="0"/>
                                            </p:txEl>
                                          </p:spTgt>
                                        </p:tgtEl>
                                      </p:cBhvr>
                                    </p:animEffect>
                                  </p:childTnLst>
                                </p:cTn>
                              </p:par>
                            </p:childTnLst>
                          </p:cTn>
                        </p:par>
                        <p:par>
                          <p:cTn id="8" fill="hold">
                            <p:stCondLst>
                              <p:cond delay="1750"/>
                            </p:stCondLst>
                            <p:childTnLst>
                              <p:par>
                                <p:cTn id="9" presetID="22" presetClass="entr" presetSubtype="8"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75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wipe(left)">
                                      <p:cBhvr>
                                        <p:cTn id="16" dur="2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162800" y="6340475"/>
            <a:ext cx="1828800" cy="365125"/>
          </a:xfrm>
        </p:spPr>
        <p:txBody>
          <a:bodyPr/>
          <a:lstStyle/>
          <a:p>
            <a:fld id="{5C014052-953B-4273-8F47-BF25327D5B24}" type="slidenum">
              <a:rPr lang="en-US" smtClean="0"/>
              <a:t>80</a:t>
            </a:fld>
            <a:endParaRPr lang="en-US" dirty="0"/>
          </a:p>
        </p:txBody>
      </p:sp>
      <p:pic>
        <p:nvPicPr>
          <p:cNvPr id="4" name="Picture 2" descr="C:\Users\Rae\Desktop\do boy mag gl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977" y="76200"/>
            <a:ext cx="3147954" cy="343693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Rae\Desktop\what is lab b'omer ti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34" y="2438400"/>
            <a:ext cx="8181976" cy="133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1434" y="3810000"/>
            <a:ext cx="8099166" cy="2677656"/>
          </a:xfrm>
          <a:prstGeom prst="rect">
            <a:avLst/>
          </a:prstGeom>
          <a:noFill/>
        </p:spPr>
        <p:txBody>
          <a:bodyPr wrap="square" rtlCol="0">
            <a:spAutoFit/>
            <a:scene3d>
              <a:camera prst="orthographicFront"/>
              <a:lightRig rig="threePt" dir="t"/>
            </a:scene3d>
            <a:sp3d extrusionH="57150">
              <a:bevelT w="38100" h="38100"/>
            </a:sp3d>
          </a:bodyPr>
          <a:lstStyle/>
          <a:p>
            <a:pPr marL="285750" indent="-285750">
              <a:buFont typeface="Arial" pitchFamily="34" charset="0"/>
              <a:buChar char="•"/>
            </a:pPr>
            <a:r>
              <a:rPr lang="en-US" sz="2400" b="1" dirty="0">
                <a:solidFill>
                  <a:srgbClr val="C00000"/>
                </a:solidFill>
              </a:rPr>
              <a:t>Lag </a:t>
            </a:r>
            <a:r>
              <a:rPr lang="en-US" sz="2400" b="1" dirty="0" err="1" smtClean="0">
                <a:solidFill>
                  <a:srgbClr val="C00000"/>
                </a:solidFill>
              </a:rPr>
              <a:t>Ba'Omer</a:t>
            </a:r>
            <a:r>
              <a:rPr lang="en-US" sz="2400" b="1" dirty="0" smtClean="0">
                <a:solidFill>
                  <a:srgbClr val="C00000"/>
                </a:solidFill>
              </a:rPr>
              <a:t> </a:t>
            </a:r>
            <a:r>
              <a:rPr lang="en-US" sz="2400" b="1" dirty="0">
                <a:solidFill>
                  <a:srgbClr val="C00000"/>
                </a:solidFill>
              </a:rPr>
              <a:t>is a minor Jewish holiday that falls between the </a:t>
            </a:r>
            <a:r>
              <a:rPr lang="en-US" sz="2400" b="1" dirty="0" smtClean="0">
                <a:solidFill>
                  <a:srgbClr val="C00000"/>
                </a:solidFill>
              </a:rPr>
              <a:t>festivals </a:t>
            </a:r>
            <a:r>
              <a:rPr lang="en-US" sz="2400" b="1" dirty="0">
                <a:solidFill>
                  <a:srgbClr val="C00000"/>
                </a:solidFill>
              </a:rPr>
              <a:t>of Passover and Pentecost</a:t>
            </a:r>
            <a:r>
              <a:rPr lang="en-US" sz="2400" b="1" dirty="0" smtClean="0">
                <a:solidFill>
                  <a:srgbClr val="C00000"/>
                </a:solidFill>
              </a:rPr>
              <a:t>.  </a:t>
            </a:r>
            <a:br>
              <a:rPr lang="en-US" sz="2400" b="1" dirty="0" smtClean="0">
                <a:solidFill>
                  <a:srgbClr val="C00000"/>
                </a:solidFill>
              </a:rPr>
            </a:br>
            <a:endParaRPr lang="en-US" sz="2400" b="1" dirty="0" smtClean="0">
              <a:solidFill>
                <a:srgbClr val="C00000"/>
              </a:solidFill>
            </a:endParaRPr>
          </a:p>
          <a:p>
            <a:pPr marL="285750" indent="-285750">
              <a:buFont typeface="Arial" pitchFamily="34" charset="0"/>
              <a:buChar char="•"/>
            </a:pPr>
            <a:r>
              <a:rPr lang="en-CA" sz="2400" b="1" dirty="0">
                <a:solidFill>
                  <a:schemeClr val="accent5">
                    <a:lumMod val="75000"/>
                  </a:schemeClr>
                </a:solidFill>
              </a:rPr>
              <a:t>In Jewish tradition, the </a:t>
            </a:r>
            <a:r>
              <a:rPr lang="en-CA" sz="2400" b="1" cap="small" dirty="0">
                <a:solidFill>
                  <a:schemeClr val="accent5">
                    <a:lumMod val="75000"/>
                  </a:schemeClr>
                </a:solidFill>
              </a:rPr>
              <a:t>33</a:t>
            </a:r>
            <a:r>
              <a:rPr lang="en-CA" sz="2400" b="1" cap="small" baseline="30000" dirty="0">
                <a:solidFill>
                  <a:schemeClr val="accent5">
                    <a:lumMod val="75000"/>
                  </a:schemeClr>
                </a:solidFill>
              </a:rPr>
              <a:t>rd</a:t>
            </a:r>
            <a:r>
              <a:rPr lang="en-CA" sz="2400" b="1" dirty="0">
                <a:solidFill>
                  <a:schemeClr val="accent5">
                    <a:lumMod val="75000"/>
                  </a:schemeClr>
                </a:solidFill>
              </a:rPr>
              <a:t> day of the Omer Count is regarded as a holiday that commemorates the death of </a:t>
            </a:r>
            <a:r>
              <a:rPr lang="en-CA" sz="2400" b="1" dirty="0" smtClean="0">
                <a:solidFill>
                  <a:schemeClr val="accent5">
                    <a:lumMod val="75000"/>
                  </a:schemeClr>
                </a:solidFill>
              </a:rPr>
              <a:t>“</a:t>
            </a:r>
            <a:r>
              <a:rPr lang="en-CA" sz="2400" b="1" dirty="0" err="1" smtClean="0">
                <a:solidFill>
                  <a:schemeClr val="accent5">
                    <a:lumMod val="75000"/>
                  </a:schemeClr>
                </a:solidFill>
              </a:rPr>
              <a:t>Rashbi</a:t>
            </a:r>
            <a:r>
              <a:rPr lang="en-CA" sz="2400" b="1" dirty="0" smtClean="0">
                <a:solidFill>
                  <a:schemeClr val="accent5">
                    <a:lumMod val="75000"/>
                  </a:schemeClr>
                </a:solidFill>
              </a:rPr>
              <a:t>” </a:t>
            </a:r>
            <a:r>
              <a:rPr lang="en-CA" sz="2400" b="1" dirty="0" smtClean="0">
                <a:solidFill>
                  <a:schemeClr val="tx1">
                    <a:lumMod val="75000"/>
                    <a:lumOff val="25000"/>
                  </a:schemeClr>
                </a:solidFill>
              </a:rPr>
              <a:t>[Rabbi </a:t>
            </a:r>
            <a:r>
              <a:rPr lang="en-CA" sz="2400" b="1" dirty="0">
                <a:solidFill>
                  <a:schemeClr val="tx1">
                    <a:lumMod val="75000"/>
                    <a:lumOff val="25000"/>
                  </a:schemeClr>
                </a:solidFill>
              </a:rPr>
              <a:t>Shimon bar </a:t>
            </a:r>
            <a:r>
              <a:rPr lang="en-CA" sz="2400" b="1" dirty="0" err="1" smtClean="0">
                <a:solidFill>
                  <a:schemeClr val="tx1">
                    <a:lumMod val="75000"/>
                    <a:lumOff val="25000"/>
                  </a:schemeClr>
                </a:solidFill>
              </a:rPr>
              <a:t>Yochai</a:t>
            </a:r>
            <a:r>
              <a:rPr lang="en-CA" sz="2400" b="1" dirty="0" smtClean="0">
                <a:solidFill>
                  <a:schemeClr val="tx1">
                    <a:lumMod val="75000"/>
                    <a:lumOff val="25000"/>
                  </a:schemeClr>
                </a:solidFill>
              </a:rPr>
              <a:t>] </a:t>
            </a:r>
            <a:r>
              <a:rPr lang="en-CA" sz="2400" b="1" dirty="0">
                <a:solidFill>
                  <a:schemeClr val="tx1">
                    <a:lumMod val="75000"/>
                    <a:lumOff val="25000"/>
                  </a:schemeClr>
                </a:solidFill>
              </a:rPr>
              <a:t>(</a:t>
            </a:r>
            <a:r>
              <a:rPr lang="en-CA" sz="2400" b="1" dirty="0" smtClean="0">
                <a:solidFill>
                  <a:schemeClr val="tx1">
                    <a:lumMod val="75000"/>
                    <a:lumOff val="25000"/>
                  </a:schemeClr>
                </a:solidFill>
              </a:rPr>
              <a:t>80-160 AD.)</a:t>
            </a:r>
            <a:br>
              <a:rPr lang="en-CA" sz="2400" b="1" dirty="0" smtClean="0">
                <a:solidFill>
                  <a:schemeClr val="tx1">
                    <a:lumMod val="75000"/>
                    <a:lumOff val="25000"/>
                  </a:schemeClr>
                </a:solidFill>
              </a:rPr>
            </a:br>
            <a:endParaRPr lang="en-CA" sz="2400" b="1" dirty="0" smtClean="0">
              <a:solidFill>
                <a:schemeClr val="tx1">
                  <a:lumMod val="75000"/>
                  <a:lumOff val="25000"/>
                </a:schemeClr>
              </a:solidFill>
            </a:endParaRPr>
          </a:p>
        </p:txBody>
      </p:sp>
    </p:spTree>
    <p:extLst>
      <p:ext uri="{BB962C8B-B14F-4D97-AF65-F5344CB8AC3E}">
        <p14:creationId xmlns:p14="http://schemas.microsoft.com/office/powerpoint/2010/main" val="11356381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81</a:t>
            </a:fld>
            <a:endParaRPr lang="en-US"/>
          </a:p>
        </p:txBody>
      </p:sp>
      <p:pic>
        <p:nvPicPr>
          <p:cNvPr id="4" name="Picture 2" descr="C:\Users\Rae\Desktop\do boy mag gl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5116" y="98538"/>
            <a:ext cx="1724364" cy="188266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Rae\Desktop\omer 33 notepa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830" y="2895600"/>
            <a:ext cx="296037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19401" y="1981200"/>
            <a:ext cx="6096000" cy="4708981"/>
          </a:xfrm>
          <a:prstGeom prst="rect">
            <a:avLst/>
          </a:prstGeom>
          <a:noFill/>
        </p:spPr>
        <p:txBody>
          <a:bodyPr wrap="square" rtlCol="0">
            <a:spAutoFit/>
            <a:scene3d>
              <a:camera prst="orthographicFront"/>
              <a:lightRig rig="threePt" dir="t"/>
            </a:scene3d>
            <a:sp3d extrusionH="57150">
              <a:bevelT w="38100" h="38100"/>
            </a:sp3d>
          </a:bodyPr>
          <a:lstStyle/>
          <a:p>
            <a:pPr marL="285750" indent="-285750">
              <a:buFont typeface="Arial" pitchFamily="34" charset="0"/>
              <a:buChar char="•"/>
            </a:pPr>
            <a:r>
              <a:rPr lang="en-CA" sz="2400" b="1" dirty="0" smtClean="0">
                <a:solidFill>
                  <a:srgbClr val="8C4C64"/>
                </a:solidFill>
              </a:rPr>
              <a:t>Hebrew </a:t>
            </a:r>
            <a:r>
              <a:rPr lang="en-CA" sz="2400" b="1" dirty="0">
                <a:solidFill>
                  <a:srgbClr val="8C4C64"/>
                </a:solidFill>
              </a:rPr>
              <a:t>letters may be used to express numbers. </a:t>
            </a:r>
            <a:r>
              <a:rPr lang="en-CA" sz="2400" b="1" dirty="0" smtClean="0">
                <a:solidFill>
                  <a:srgbClr val="8C4C64"/>
                </a:solidFill>
              </a:rPr>
              <a:t/>
            </a:r>
            <a:br>
              <a:rPr lang="en-CA" sz="2400" b="1" dirty="0" smtClean="0">
                <a:solidFill>
                  <a:srgbClr val="8C4C64"/>
                </a:solidFill>
              </a:rPr>
            </a:br>
            <a:r>
              <a:rPr lang="en-CA" sz="1200" b="1" dirty="0" smtClean="0">
                <a:solidFill>
                  <a:srgbClr val="8C4C64"/>
                </a:solidFill>
              </a:rPr>
              <a:t> </a:t>
            </a:r>
          </a:p>
          <a:p>
            <a:pPr marL="285750" indent="-285750">
              <a:buFont typeface="Arial" pitchFamily="34" charset="0"/>
              <a:buChar char="•"/>
            </a:pPr>
            <a:r>
              <a:rPr lang="en-US" sz="2400" b="1" dirty="0" smtClean="0">
                <a:solidFill>
                  <a:srgbClr val="8C4C64"/>
                </a:solidFill>
              </a:rPr>
              <a:t>"</a:t>
            </a:r>
            <a:r>
              <a:rPr lang="en-US" sz="2400" b="1" dirty="0">
                <a:solidFill>
                  <a:srgbClr val="8C4C64"/>
                </a:solidFill>
              </a:rPr>
              <a:t>Lag" is a combination of two Hebrew letters:  </a:t>
            </a:r>
            <a:r>
              <a:rPr lang="en-US" sz="2400" b="1" dirty="0" smtClean="0">
                <a:solidFill>
                  <a:srgbClr val="8C4C64"/>
                </a:solidFill>
              </a:rPr>
              <a:t>Lamed </a:t>
            </a:r>
            <a:r>
              <a:rPr lang="en-US" sz="2400" b="1" dirty="0">
                <a:solidFill>
                  <a:srgbClr val="8C4C64"/>
                </a:solidFill>
              </a:rPr>
              <a:t>and </a:t>
            </a:r>
            <a:r>
              <a:rPr lang="en-US" sz="2400" b="1" dirty="0" err="1">
                <a:solidFill>
                  <a:srgbClr val="8C4C64"/>
                </a:solidFill>
              </a:rPr>
              <a:t>G</a:t>
            </a:r>
            <a:r>
              <a:rPr lang="en-US" sz="2400" b="1" dirty="0" err="1" smtClean="0">
                <a:solidFill>
                  <a:srgbClr val="8C4C64"/>
                </a:solidFill>
              </a:rPr>
              <a:t>immel</a:t>
            </a:r>
            <a:r>
              <a:rPr lang="en-US" sz="2400" b="1" dirty="0">
                <a:solidFill>
                  <a:srgbClr val="8C4C64"/>
                </a:solidFill>
              </a:rPr>
              <a:t>.  </a:t>
            </a:r>
            <a:r>
              <a:rPr lang="en-US" sz="2400" b="1" dirty="0" smtClean="0">
                <a:solidFill>
                  <a:srgbClr val="8C4C64"/>
                </a:solidFill>
              </a:rPr>
              <a:t/>
            </a:r>
            <a:br>
              <a:rPr lang="en-US" sz="2400" b="1" dirty="0" smtClean="0">
                <a:solidFill>
                  <a:srgbClr val="8C4C64"/>
                </a:solidFill>
              </a:rPr>
            </a:br>
            <a:endParaRPr lang="en-US" sz="1200" b="1" dirty="0" smtClean="0">
              <a:solidFill>
                <a:srgbClr val="8C4C64"/>
              </a:solidFill>
            </a:endParaRPr>
          </a:p>
          <a:p>
            <a:pPr marL="285750" indent="-285750">
              <a:buFont typeface="Arial" pitchFamily="34" charset="0"/>
              <a:buChar char="•"/>
            </a:pPr>
            <a:r>
              <a:rPr lang="en-CA" sz="2400" b="1" dirty="0" smtClean="0">
                <a:solidFill>
                  <a:srgbClr val="8C4C64"/>
                </a:solidFill>
              </a:rPr>
              <a:t>The </a:t>
            </a:r>
            <a:r>
              <a:rPr lang="en-CA" sz="2400" b="1" dirty="0">
                <a:solidFill>
                  <a:srgbClr val="8C4C64"/>
                </a:solidFill>
              </a:rPr>
              <a:t>word </a:t>
            </a:r>
            <a:r>
              <a:rPr lang="en-CA" sz="2400" b="1" dirty="0">
                <a:solidFill>
                  <a:schemeClr val="accent5">
                    <a:lumMod val="75000"/>
                  </a:schemeClr>
                </a:solidFill>
              </a:rPr>
              <a:t>“Lag” </a:t>
            </a:r>
            <a:r>
              <a:rPr lang="en-CA" sz="2400" b="1" dirty="0">
                <a:solidFill>
                  <a:srgbClr val="8C4C64"/>
                </a:solidFill>
              </a:rPr>
              <a:t>is an acronym for 33 – derived from </a:t>
            </a:r>
            <a:r>
              <a:rPr lang="en-CA" sz="2400" b="1" u="sng" dirty="0">
                <a:solidFill>
                  <a:schemeClr val="accent5">
                    <a:lumMod val="75000"/>
                  </a:schemeClr>
                </a:solidFill>
              </a:rPr>
              <a:t>La</a:t>
            </a:r>
            <a:r>
              <a:rPr lang="en-CA" sz="2400" b="1" dirty="0">
                <a:solidFill>
                  <a:srgbClr val="8C4C64"/>
                </a:solidFill>
              </a:rPr>
              <a:t>med (30) and </a:t>
            </a:r>
            <a:r>
              <a:rPr lang="en-CA" sz="2400" b="1" dirty="0" err="1">
                <a:solidFill>
                  <a:schemeClr val="accent5">
                    <a:lumMod val="75000"/>
                  </a:schemeClr>
                </a:solidFill>
              </a:rPr>
              <a:t>G</a:t>
            </a:r>
            <a:r>
              <a:rPr lang="en-CA" sz="2400" b="1" dirty="0" err="1">
                <a:solidFill>
                  <a:srgbClr val="8C4C64"/>
                </a:solidFill>
              </a:rPr>
              <a:t>immel</a:t>
            </a:r>
            <a:r>
              <a:rPr lang="en-CA" sz="2400" b="1" dirty="0">
                <a:solidFill>
                  <a:srgbClr val="8C4C64"/>
                </a:solidFill>
              </a:rPr>
              <a:t> (3</a:t>
            </a:r>
            <a:r>
              <a:rPr lang="en-CA" sz="2400" b="1" dirty="0" smtClean="0">
                <a:solidFill>
                  <a:srgbClr val="8C4C64"/>
                </a:solidFill>
              </a:rPr>
              <a:t>).</a:t>
            </a:r>
            <a:br>
              <a:rPr lang="en-CA" sz="2400" b="1" dirty="0" smtClean="0">
                <a:solidFill>
                  <a:srgbClr val="8C4C64"/>
                </a:solidFill>
              </a:rPr>
            </a:br>
            <a:r>
              <a:rPr lang="en-CA" sz="1200" b="1" dirty="0" smtClean="0">
                <a:solidFill>
                  <a:srgbClr val="8C4C64"/>
                </a:solidFill>
              </a:rPr>
              <a:t>  </a:t>
            </a:r>
          </a:p>
          <a:p>
            <a:pPr marL="285750" indent="-285750">
              <a:buFont typeface="Arial" pitchFamily="34" charset="0"/>
              <a:buChar char="•"/>
            </a:pPr>
            <a:r>
              <a:rPr lang="en-CA" sz="2400" b="1" dirty="0" smtClean="0">
                <a:solidFill>
                  <a:srgbClr val="8C4C64"/>
                </a:solidFill>
              </a:rPr>
              <a:t>The </a:t>
            </a:r>
            <a:r>
              <a:rPr lang="en-CA" sz="2400" b="1" dirty="0">
                <a:solidFill>
                  <a:srgbClr val="8C4C64"/>
                </a:solidFill>
              </a:rPr>
              <a:t>phrase “Lag </a:t>
            </a:r>
            <a:r>
              <a:rPr lang="en-CA" sz="2400" b="1" dirty="0" smtClean="0">
                <a:solidFill>
                  <a:srgbClr val="8C4C64"/>
                </a:solidFill>
              </a:rPr>
              <a:t>Ba’Omer</a:t>
            </a:r>
            <a:r>
              <a:rPr lang="en-CA" sz="2400" b="1" dirty="0">
                <a:solidFill>
                  <a:srgbClr val="8C4C64"/>
                </a:solidFill>
              </a:rPr>
              <a:t>” </a:t>
            </a:r>
            <a:r>
              <a:rPr lang="en-CA" sz="2400" b="1" dirty="0" smtClean="0">
                <a:solidFill>
                  <a:srgbClr val="8C4C64"/>
                </a:solidFill>
              </a:rPr>
              <a:t>indicates</a:t>
            </a:r>
            <a:br>
              <a:rPr lang="en-CA" sz="2400" b="1" dirty="0" smtClean="0">
                <a:solidFill>
                  <a:srgbClr val="8C4C64"/>
                </a:solidFill>
              </a:rPr>
            </a:br>
            <a:r>
              <a:rPr lang="en-CA" sz="2400" b="1" dirty="0" smtClean="0">
                <a:solidFill>
                  <a:srgbClr val="8C4C64"/>
                </a:solidFill>
              </a:rPr>
              <a:t>the </a:t>
            </a:r>
            <a:r>
              <a:rPr lang="en-CA" sz="2400" b="1" cap="small" dirty="0">
                <a:solidFill>
                  <a:srgbClr val="8C4C64"/>
                </a:solidFill>
              </a:rPr>
              <a:t>33</a:t>
            </a:r>
            <a:r>
              <a:rPr lang="en-CA" sz="2400" b="1" cap="small" baseline="30000" dirty="0">
                <a:solidFill>
                  <a:srgbClr val="8C4C64"/>
                </a:solidFill>
              </a:rPr>
              <a:t>rd</a:t>
            </a:r>
            <a:r>
              <a:rPr lang="en-CA" sz="2400" b="1" dirty="0">
                <a:solidFill>
                  <a:srgbClr val="8C4C64"/>
                </a:solidFill>
              </a:rPr>
              <a:t> day of the Omer </a:t>
            </a:r>
            <a:r>
              <a:rPr lang="en-CA" sz="2400" b="1" dirty="0" smtClean="0">
                <a:solidFill>
                  <a:srgbClr val="8C4C64"/>
                </a:solidFill>
              </a:rPr>
              <a:t>Count.</a:t>
            </a:r>
          </a:p>
          <a:p>
            <a:pPr marL="285750" indent="-285750">
              <a:buFont typeface="Arial" pitchFamily="34" charset="0"/>
              <a:buChar char="•"/>
            </a:pPr>
            <a:r>
              <a:rPr lang="en-CA" sz="2400" b="1" dirty="0" smtClean="0">
                <a:solidFill>
                  <a:srgbClr val="8C4C64"/>
                </a:solidFill>
              </a:rPr>
              <a:t>It is </a:t>
            </a:r>
            <a:r>
              <a:rPr lang="en-CA" sz="2400" b="1" u="sng" dirty="0" smtClean="0">
                <a:solidFill>
                  <a:srgbClr val="FF0000"/>
                </a:solidFill>
              </a:rPr>
              <a:t>always</a:t>
            </a:r>
            <a:r>
              <a:rPr lang="en-CA" sz="2400" b="1" dirty="0" smtClean="0">
                <a:solidFill>
                  <a:srgbClr val="8C4C64"/>
                </a:solidFill>
              </a:rPr>
              <a:t> </a:t>
            </a:r>
            <a:r>
              <a:rPr lang="en-CA" sz="2400" b="1" u="sng" dirty="0">
                <a:solidFill>
                  <a:srgbClr val="FF0000"/>
                </a:solidFill>
              </a:rPr>
              <a:t>celebrated</a:t>
            </a:r>
            <a:r>
              <a:rPr lang="en-CA" sz="2400" b="1" dirty="0">
                <a:solidFill>
                  <a:srgbClr val="8C4C64"/>
                </a:solidFill>
              </a:rPr>
              <a:t> on the </a:t>
            </a:r>
            <a:r>
              <a:rPr lang="en-CA" sz="2400" b="1" cap="small" dirty="0">
                <a:solidFill>
                  <a:srgbClr val="8C4C64"/>
                </a:solidFill>
              </a:rPr>
              <a:t>18</a:t>
            </a:r>
            <a:r>
              <a:rPr lang="en-CA" sz="2400" b="1" cap="small" baseline="30000" dirty="0">
                <a:solidFill>
                  <a:srgbClr val="8C4C64"/>
                </a:solidFill>
              </a:rPr>
              <a:t>th</a:t>
            </a:r>
            <a:r>
              <a:rPr lang="en-CA" sz="2400" b="1" dirty="0">
                <a:solidFill>
                  <a:srgbClr val="8C4C64"/>
                </a:solidFill>
              </a:rPr>
              <a:t> day </a:t>
            </a:r>
            <a:r>
              <a:rPr lang="en-CA" sz="2400" b="1" dirty="0" smtClean="0">
                <a:solidFill>
                  <a:srgbClr val="8C4C64"/>
                </a:solidFill>
              </a:rPr>
              <a:t/>
            </a:r>
            <a:br>
              <a:rPr lang="en-CA" sz="2400" b="1" dirty="0" smtClean="0">
                <a:solidFill>
                  <a:srgbClr val="8C4C64"/>
                </a:solidFill>
              </a:rPr>
            </a:br>
            <a:r>
              <a:rPr lang="en-CA" sz="2400" b="1" dirty="0" smtClean="0">
                <a:solidFill>
                  <a:srgbClr val="8C4C64"/>
                </a:solidFill>
              </a:rPr>
              <a:t>of </a:t>
            </a:r>
            <a:r>
              <a:rPr lang="en-CA" sz="2400" b="1" dirty="0">
                <a:solidFill>
                  <a:srgbClr val="8C4C64"/>
                </a:solidFill>
              </a:rPr>
              <a:t>the second month </a:t>
            </a:r>
            <a:r>
              <a:rPr lang="en-CA" sz="2400" b="1" dirty="0" smtClean="0">
                <a:solidFill>
                  <a:srgbClr val="8C4C64"/>
                </a:solidFill>
              </a:rPr>
              <a:t>(</a:t>
            </a:r>
            <a:r>
              <a:rPr lang="en-CA" sz="2400" b="1" dirty="0" err="1" smtClean="0">
                <a:solidFill>
                  <a:srgbClr val="8C4C64"/>
                </a:solidFill>
              </a:rPr>
              <a:t>Zif</a:t>
            </a:r>
            <a:r>
              <a:rPr lang="en-CA" sz="2400" b="1" dirty="0">
                <a:solidFill>
                  <a:srgbClr val="8C4C64"/>
                </a:solidFill>
              </a:rPr>
              <a:t>) on the Jewish Calendar. </a:t>
            </a:r>
            <a:endParaRPr lang="en-US" sz="2400" b="1" dirty="0">
              <a:solidFill>
                <a:srgbClr val="8C4C64"/>
              </a:solidFill>
            </a:endParaRPr>
          </a:p>
        </p:txBody>
      </p:sp>
      <p:pic>
        <p:nvPicPr>
          <p:cNvPr id="10242" name="Picture 2" descr="C:\Users\Rae\Desktop\what is lag b omer heb onl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23691"/>
            <a:ext cx="3200400" cy="1035280"/>
          </a:xfrm>
          <a:prstGeom prst="rect">
            <a:avLst/>
          </a:prstGeom>
          <a:noFill/>
          <a:ln w="38100">
            <a:solidFill>
              <a:schemeClr val="tx1"/>
            </a:solidFill>
          </a:ln>
          <a:effectLst>
            <a:glow rad="228600">
              <a:schemeClr val="accent4">
                <a:satMod val="175000"/>
                <a:alpha val="40000"/>
              </a:schemeClr>
            </a:glo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pic>
        <p:nvPicPr>
          <p:cNvPr id="10243" name="Picture 3" descr="C:\Users\Rae\Desktop\what is lag b omer eng onl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04150"/>
            <a:ext cx="3166456" cy="1013461"/>
          </a:xfrm>
          <a:prstGeom prst="rect">
            <a:avLst/>
          </a:prstGeom>
          <a:noFill/>
          <a:ln w="38100">
            <a:solidFill>
              <a:schemeClr val="tx1"/>
            </a:solidFill>
          </a:ln>
          <a:effectLst>
            <a:glow rad="228600">
              <a:schemeClr val="accent4">
                <a:satMod val="175000"/>
                <a:alpha val="40000"/>
              </a:schemeClr>
            </a:glo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06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1750"/>
                                        <p:tgtEl>
                                          <p:spTgt spid="5">
                                            <p:txEl>
                                              <p:pRg st="2" end="2"/>
                                            </p:txEl>
                                          </p:spTgt>
                                        </p:tgtEl>
                                      </p:cBhvr>
                                    </p:animEffect>
                                  </p:childTnLst>
                                </p:cTn>
                              </p:par>
                            </p:childTnLst>
                          </p:cTn>
                        </p:par>
                        <p:par>
                          <p:cTn id="8" fill="hold">
                            <p:stCondLst>
                              <p:cond delay="1750"/>
                            </p:stCondLst>
                            <p:childTnLst>
                              <p:par>
                                <p:cTn id="9" presetID="6" presetClass="entr" presetSubtype="16"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circle(in)">
                                      <p:cBhvr>
                                        <p:cTn id="11" dur="2000"/>
                                        <p:tgtEl>
                                          <p:spTgt spid="51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left)">
                                      <p:cBhvr>
                                        <p:cTn id="16" dur="175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wipe(left)">
                                      <p:cBhvr>
                                        <p:cTn id="21" dur="17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82</a:t>
            </a:fld>
            <a:endParaRPr lang="en-US"/>
          </a:p>
        </p:txBody>
      </p:sp>
      <p:sp>
        <p:nvSpPr>
          <p:cNvPr id="3" name="TextBox 2"/>
          <p:cNvSpPr txBox="1"/>
          <p:nvPr/>
        </p:nvSpPr>
        <p:spPr>
          <a:xfrm>
            <a:off x="2942220" y="923627"/>
            <a:ext cx="5820780" cy="2123658"/>
          </a:xfrm>
          <a:prstGeom prst="rect">
            <a:avLst/>
          </a:prstGeom>
          <a:noFill/>
        </p:spPr>
        <p:txBody>
          <a:bodyPr wrap="square" rtlCol="0">
            <a:spAutoFit/>
            <a:scene3d>
              <a:camera prst="orthographicFront"/>
              <a:lightRig rig="threePt" dir="t"/>
            </a:scene3d>
            <a:sp3d extrusionH="57150">
              <a:bevelT w="38100" h="38100"/>
            </a:sp3d>
          </a:bodyPr>
          <a:lstStyle/>
          <a:p>
            <a:r>
              <a:rPr lang="en-US" sz="2000" dirty="0" smtClean="0"/>
              <a:t>“RASHBI” </a:t>
            </a:r>
            <a:r>
              <a:rPr lang="en-US" sz="1600" dirty="0" smtClean="0"/>
              <a:t>[Rabbi Shimon bar </a:t>
            </a:r>
            <a:r>
              <a:rPr lang="en-US" sz="1600" dirty="0" err="1" smtClean="0"/>
              <a:t>Yochai</a:t>
            </a:r>
            <a:r>
              <a:rPr lang="en-US" sz="1600" dirty="0" smtClean="0"/>
              <a:t>]</a:t>
            </a:r>
            <a:r>
              <a:rPr lang="en-US" sz="1200" dirty="0" smtClean="0"/>
              <a:t> </a:t>
            </a:r>
            <a:r>
              <a:rPr lang="en-CA" sz="1600" dirty="0"/>
              <a:t>(80-160 AD</a:t>
            </a:r>
            <a:r>
              <a:rPr lang="en-CA" sz="1600" dirty="0" smtClean="0"/>
              <a:t>), </a:t>
            </a:r>
            <a:r>
              <a:rPr lang="en-CA" sz="2000" dirty="0" smtClean="0"/>
              <a:t>a disciple </a:t>
            </a:r>
            <a:r>
              <a:rPr lang="en-CA" sz="2000" dirty="0"/>
              <a:t>of Rabbi </a:t>
            </a:r>
            <a:r>
              <a:rPr lang="en-CA" sz="2000" dirty="0" err="1"/>
              <a:t>Akiva</a:t>
            </a:r>
            <a:r>
              <a:rPr lang="en-CA" sz="2000" dirty="0"/>
              <a:t> </a:t>
            </a:r>
            <a:r>
              <a:rPr lang="en-CA" sz="1600" dirty="0"/>
              <a:t>(50-135 AD</a:t>
            </a:r>
            <a:r>
              <a:rPr lang="en-CA" sz="1600" dirty="0" smtClean="0"/>
              <a:t>);</a:t>
            </a:r>
            <a:r>
              <a:rPr lang="en-US" sz="1600" dirty="0" smtClean="0"/>
              <a:t> </a:t>
            </a:r>
            <a:r>
              <a:rPr lang="en-US" sz="2000" dirty="0"/>
              <a:t>is the </a:t>
            </a:r>
            <a:r>
              <a:rPr lang="en-US" sz="2000" b="1" dirty="0">
                <a:solidFill>
                  <a:srgbClr val="C00000"/>
                </a:solidFill>
              </a:rPr>
              <a:t>author of the </a:t>
            </a:r>
            <a:r>
              <a:rPr lang="en-US" sz="2000" b="1" i="1" dirty="0">
                <a:solidFill>
                  <a:srgbClr val="C00000"/>
                </a:solidFill>
              </a:rPr>
              <a:t>Zohar</a:t>
            </a:r>
            <a:r>
              <a:rPr lang="en-US" sz="2000" b="1" dirty="0">
                <a:solidFill>
                  <a:srgbClr val="C00000"/>
                </a:solidFill>
              </a:rPr>
              <a:t>, </a:t>
            </a:r>
            <a:r>
              <a:rPr lang="en-US" sz="2000" b="1" dirty="0" smtClean="0">
                <a:solidFill>
                  <a:srgbClr val="C00000"/>
                </a:solidFill>
              </a:rPr>
              <a:t/>
            </a:r>
            <a:br>
              <a:rPr lang="en-US" sz="2000" b="1" dirty="0" smtClean="0">
                <a:solidFill>
                  <a:srgbClr val="C00000"/>
                </a:solidFill>
              </a:rPr>
            </a:br>
            <a:r>
              <a:rPr lang="en-US" sz="2000" dirty="0" smtClean="0"/>
              <a:t>the </a:t>
            </a:r>
            <a:r>
              <a:rPr lang="en-US" sz="2000" dirty="0"/>
              <a:t>most famous </a:t>
            </a:r>
            <a:r>
              <a:rPr lang="en-US" sz="2000" b="1" dirty="0">
                <a:solidFill>
                  <a:srgbClr val="C00000"/>
                </a:solidFill>
              </a:rPr>
              <a:t>book of the Kabbalah.</a:t>
            </a:r>
            <a:r>
              <a:rPr lang="en-US" sz="2000" dirty="0"/>
              <a:t> </a:t>
            </a:r>
            <a:endParaRPr lang="en-US" sz="2000" dirty="0" smtClean="0"/>
          </a:p>
          <a:p>
            <a:r>
              <a:rPr lang="en-US" sz="1000" dirty="0" smtClean="0"/>
              <a:t> </a:t>
            </a:r>
          </a:p>
          <a:p>
            <a:r>
              <a:rPr lang="en-US" sz="2000" dirty="0" smtClean="0"/>
              <a:t>Many Jews </a:t>
            </a:r>
            <a:r>
              <a:rPr lang="en-US" sz="2000" dirty="0"/>
              <a:t>have </a:t>
            </a:r>
            <a:r>
              <a:rPr lang="en-US" sz="2000" dirty="0" smtClean="0"/>
              <a:t>witnessed miracles </a:t>
            </a:r>
            <a:r>
              <a:rPr lang="en-US" sz="2000" dirty="0"/>
              <a:t>of all kinds </a:t>
            </a:r>
            <a:r>
              <a:rPr lang="en-US" sz="2000" dirty="0" smtClean="0"/>
              <a:t/>
            </a:r>
            <a:br>
              <a:rPr lang="en-US" sz="2000" dirty="0" smtClean="0"/>
            </a:br>
            <a:r>
              <a:rPr lang="en-US" sz="2000" dirty="0" smtClean="0"/>
              <a:t>after </a:t>
            </a:r>
            <a:r>
              <a:rPr lang="en-US" sz="2000" dirty="0"/>
              <a:t>praying at his holy grave site.</a:t>
            </a:r>
            <a:endParaRPr lang="en-CA" sz="2000" dirty="0"/>
          </a:p>
          <a:p>
            <a:endParaRPr lang="en-US" dirty="0"/>
          </a:p>
        </p:txBody>
      </p:sp>
      <p:sp>
        <p:nvSpPr>
          <p:cNvPr id="4"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C00000"/>
                </a:solidFill>
                <a:effectLst>
                  <a:outerShdw blurRad="76200" dist="50800" dir="5400000" algn="tl" rotWithShape="0">
                    <a:srgbClr val="000000">
                      <a:alpha val="65000"/>
                    </a:srgbClr>
                  </a:outerShdw>
                </a:effectLst>
              </a:rPr>
              <a:t>Who is Rabbi Shimon bar </a:t>
            </a:r>
            <a:r>
              <a:rPr lang="en-US" sz="4200" spc="50" dirty="0" err="1" smtClean="0">
                <a:ln w="11430"/>
                <a:solidFill>
                  <a:srgbClr val="C00000"/>
                </a:solidFill>
                <a:effectLst>
                  <a:outerShdw blurRad="76200" dist="50800" dir="5400000" algn="tl" rotWithShape="0">
                    <a:srgbClr val="000000">
                      <a:alpha val="65000"/>
                    </a:srgbClr>
                  </a:outerShdw>
                </a:effectLst>
              </a:rPr>
              <a:t>Yochai</a:t>
            </a:r>
            <a:r>
              <a:rPr lang="en-US" sz="4200" spc="50" dirty="0" smtClean="0">
                <a:ln w="11430"/>
                <a:solidFill>
                  <a:srgbClr val="C00000"/>
                </a:solidFill>
                <a:effectLst>
                  <a:outerShdw blurRad="76200" dist="50800" dir="5400000" algn="tl" rotWithShape="0">
                    <a:srgbClr val="000000">
                      <a:alpha val="65000"/>
                    </a:srgbClr>
                  </a:outerShdw>
                </a:effectLst>
              </a:rPr>
              <a:t>?</a:t>
            </a:r>
          </a:p>
        </p:txBody>
      </p:sp>
      <p:pic>
        <p:nvPicPr>
          <p:cNvPr id="11267" name="Picture 3" descr="C:\Users\Rae\Desktop\Shimon_Bar_Yoc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04875"/>
            <a:ext cx="1905000" cy="2762250"/>
          </a:xfrm>
          <a:prstGeom prst="rect">
            <a:avLst/>
          </a:prstGeom>
          <a:ln w="57150">
            <a:solidFill>
              <a:srgbClr val="8C4C64"/>
            </a:solid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7" name="Picture 6" descr="C:\Users\Rae\Desktop\rabbi's grave s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958848"/>
            <a:ext cx="3831220" cy="3441952"/>
          </a:xfrm>
          <a:prstGeom prst="rect">
            <a:avLst/>
          </a:prstGeom>
          <a:ln w="57150">
            <a:solidFill>
              <a:srgbClr val="8C4C64"/>
            </a:solid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4740" y="4038600"/>
            <a:ext cx="4343400" cy="1938992"/>
          </a:xfrm>
          <a:prstGeom prst="rect">
            <a:avLst/>
          </a:prstGeom>
          <a:noFill/>
        </p:spPr>
        <p:txBody>
          <a:bodyPr wrap="square" rtlCol="0">
            <a:spAutoFit/>
            <a:scene3d>
              <a:camera prst="orthographicFront"/>
              <a:lightRig rig="threePt" dir="t"/>
            </a:scene3d>
            <a:sp3d extrusionH="57150">
              <a:bevelT w="38100" h="38100"/>
            </a:sp3d>
          </a:bodyPr>
          <a:lstStyle/>
          <a:p>
            <a:pPr algn="ctr"/>
            <a:r>
              <a:rPr lang="en-CA" sz="2400" b="1" dirty="0" smtClean="0">
                <a:solidFill>
                  <a:srgbClr val="C00000"/>
                </a:solidFill>
              </a:rPr>
              <a:t>On the day of Rashbi’s death, he </a:t>
            </a:r>
            <a:r>
              <a:rPr lang="en-CA" sz="2400" b="1" dirty="0">
                <a:solidFill>
                  <a:srgbClr val="C00000"/>
                </a:solidFill>
              </a:rPr>
              <a:t>revealed the </a:t>
            </a:r>
            <a:r>
              <a:rPr lang="en-CA" sz="2400" b="1" dirty="0" smtClean="0">
                <a:solidFill>
                  <a:srgbClr val="C00000"/>
                </a:solidFill>
              </a:rPr>
              <a:t>mystical dimension </a:t>
            </a:r>
            <a:r>
              <a:rPr lang="en-CA" sz="2400" b="1" dirty="0">
                <a:solidFill>
                  <a:srgbClr val="C00000"/>
                </a:solidFill>
              </a:rPr>
              <a:t>of the Torah </a:t>
            </a:r>
            <a:r>
              <a:rPr lang="en-CA" sz="2400" b="1" dirty="0" smtClean="0">
                <a:solidFill>
                  <a:srgbClr val="C00000"/>
                </a:solidFill>
              </a:rPr>
              <a:t>known as the </a:t>
            </a:r>
            <a:r>
              <a:rPr lang="en-CA" sz="2400" b="1" u="sng" dirty="0" smtClean="0">
                <a:solidFill>
                  <a:srgbClr val="C00000"/>
                </a:solidFill>
              </a:rPr>
              <a:t>Kabbalah</a:t>
            </a:r>
            <a:r>
              <a:rPr lang="en-CA" sz="2400" b="1" dirty="0" smtClean="0">
                <a:solidFill>
                  <a:srgbClr val="C00000"/>
                </a:solidFill>
              </a:rPr>
              <a:t> </a:t>
            </a:r>
            <a:br>
              <a:rPr lang="en-CA" sz="2400" b="1" dirty="0" smtClean="0">
                <a:solidFill>
                  <a:srgbClr val="C00000"/>
                </a:solidFill>
              </a:rPr>
            </a:br>
            <a:r>
              <a:rPr lang="en-CA" sz="2400" b="1" dirty="0" smtClean="0">
                <a:solidFill>
                  <a:srgbClr val="C00000"/>
                </a:solidFill>
              </a:rPr>
              <a:t>(a form of Jewish </a:t>
            </a:r>
            <a:r>
              <a:rPr lang="en-CA" sz="2400" b="1" dirty="0">
                <a:solidFill>
                  <a:srgbClr val="C00000"/>
                </a:solidFill>
              </a:rPr>
              <a:t>mysticism).  </a:t>
            </a:r>
            <a:endParaRPr lang="en-US" sz="2400" b="1" dirty="0">
              <a:solidFill>
                <a:srgbClr val="C00000"/>
              </a:solidFill>
            </a:endParaRPr>
          </a:p>
        </p:txBody>
      </p:sp>
    </p:spTree>
    <p:extLst>
      <p:ext uri="{BB962C8B-B14F-4D97-AF65-F5344CB8AC3E}">
        <p14:creationId xmlns:p14="http://schemas.microsoft.com/office/powerpoint/2010/main" val="36833176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par>
                          <p:cTn id="8" fill="hold">
                            <p:stCondLst>
                              <p:cond delay="1000"/>
                            </p:stCondLst>
                            <p:childTnLst>
                              <p:par>
                                <p:cTn id="9" presetID="21"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4)">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83</a:t>
            </a:fld>
            <a:endParaRPr lang="en-US"/>
          </a:p>
        </p:txBody>
      </p:sp>
      <p:sp>
        <p:nvSpPr>
          <p:cNvPr id="3" name="TextBox 2"/>
          <p:cNvSpPr txBox="1"/>
          <p:nvPr/>
        </p:nvSpPr>
        <p:spPr>
          <a:xfrm>
            <a:off x="2133600" y="876796"/>
            <a:ext cx="6629400" cy="1915909"/>
          </a:xfrm>
          <a:prstGeom prst="rect">
            <a:avLst/>
          </a:prstGeom>
          <a:noFill/>
        </p:spPr>
        <p:txBody>
          <a:bodyPr wrap="square" rtlCol="0">
            <a:spAutoFit/>
            <a:scene3d>
              <a:camera prst="orthographicFront"/>
              <a:lightRig rig="threePt" dir="t"/>
            </a:scene3d>
            <a:sp3d extrusionH="57150">
              <a:bevelT w="38100" h="38100"/>
            </a:sp3d>
          </a:bodyPr>
          <a:lstStyle/>
          <a:p>
            <a:pPr marL="285750" indent="-285750">
              <a:buFont typeface="Arial" pitchFamily="34" charset="0"/>
              <a:buChar char="•"/>
            </a:pPr>
            <a:r>
              <a:rPr lang="en-CA" sz="2000" dirty="0" smtClean="0"/>
              <a:t>The day of his death was the </a:t>
            </a:r>
            <a:r>
              <a:rPr lang="en-CA" sz="2000" b="1" cap="small" dirty="0">
                <a:solidFill>
                  <a:srgbClr val="C00000"/>
                </a:solidFill>
              </a:rPr>
              <a:t>33</a:t>
            </a:r>
            <a:r>
              <a:rPr lang="en-CA" sz="2000" b="1" cap="small" baseline="30000" dirty="0">
                <a:solidFill>
                  <a:srgbClr val="C00000"/>
                </a:solidFill>
              </a:rPr>
              <a:t>rd</a:t>
            </a:r>
            <a:r>
              <a:rPr lang="en-CA" sz="2000" b="1" dirty="0">
                <a:solidFill>
                  <a:srgbClr val="C00000"/>
                </a:solidFill>
              </a:rPr>
              <a:t> day of the Omer </a:t>
            </a:r>
            <a:r>
              <a:rPr lang="en-CA" sz="2000" b="1" dirty="0" smtClean="0">
                <a:solidFill>
                  <a:srgbClr val="C00000"/>
                </a:solidFill>
              </a:rPr>
              <a:t>Count</a:t>
            </a:r>
            <a:r>
              <a:rPr lang="en-CA" sz="2000" dirty="0" smtClean="0">
                <a:solidFill>
                  <a:srgbClr val="C00000"/>
                </a:solidFill>
              </a:rPr>
              <a:t>. </a:t>
            </a:r>
            <a:br>
              <a:rPr lang="en-CA" sz="2000" dirty="0" smtClean="0">
                <a:solidFill>
                  <a:srgbClr val="C00000"/>
                </a:solidFill>
              </a:rPr>
            </a:br>
            <a:r>
              <a:rPr lang="en-CA" sz="1050" dirty="0" smtClean="0"/>
              <a:t> </a:t>
            </a:r>
          </a:p>
          <a:p>
            <a:pPr marL="285750" indent="-285750">
              <a:buFont typeface="Arial" pitchFamily="34" charset="0"/>
              <a:buChar char="•"/>
            </a:pPr>
            <a:r>
              <a:rPr lang="en-CA" sz="2000" dirty="0" smtClean="0"/>
              <a:t>Every anniversary celebrates this “hidden Torah”</a:t>
            </a:r>
            <a:r>
              <a:rPr lang="en-CA" sz="2000" b="1" dirty="0" smtClean="0"/>
              <a:t> </a:t>
            </a:r>
            <a:r>
              <a:rPr lang="en-CA" sz="2000" b="1" dirty="0">
                <a:solidFill>
                  <a:srgbClr val="009999"/>
                </a:solidFill>
                <a:latin typeface="Arial Black" pitchFamily="34" charset="0"/>
              </a:rPr>
              <a:t>or</a:t>
            </a:r>
            <a:r>
              <a:rPr lang="en-CA" sz="2000" b="1" dirty="0"/>
              <a:t> </a:t>
            </a:r>
            <a:r>
              <a:rPr lang="en-CA" sz="2000" b="1" dirty="0" smtClean="0"/>
              <a:t/>
            </a:r>
            <a:br>
              <a:rPr lang="en-CA" sz="2000" b="1" dirty="0" smtClean="0"/>
            </a:br>
            <a:r>
              <a:rPr lang="en-CA" sz="2000" b="1" dirty="0" smtClean="0">
                <a:solidFill>
                  <a:srgbClr val="C00000"/>
                </a:solidFill>
              </a:rPr>
              <a:t>the </a:t>
            </a:r>
            <a:r>
              <a:rPr lang="en-CA" sz="2000" b="1" dirty="0">
                <a:solidFill>
                  <a:srgbClr val="C00000"/>
                </a:solidFill>
              </a:rPr>
              <a:t>anniversary of the revelation of Kabbalah.</a:t>
            </a:r>
            <a:r>
              <a:rPr lang="en-CA" sz="2000" dirty="0">
                <a:solidFill>
                  <a:srgbClr val="C00000"/>
                </a:solidFill>
              </a:rPr>
              <a:t>  </a:t>
            </a:r>
            <a:r>
              <a:rPr lang="en-CA" sz="2000" dirty="0" smtClean="0">
                <a:solidFill>
                  <a:srgbClr val="C00000"/>
                </a:solidFill>
              </a:rPr>
              <a:t/>
            </a:r>
            <a:br>
              <a:rPr lang="en-CA" sz="2000" dirty="0" smtClean="0">
                <a:solidFill>
                  <a:srgbClr val="C00000"/>
                </a:solidFill>
              </a:rPr>
            </a:br>
            <a:endParaRPr lang="en-CA" sz="1050" dirty="0" smtClean="0">
              <a:solidFill>
                <a:srgbClr val="C00000"/>
              </a:solidFill>
            </a:endParaRPr>
          </a:p>
          <a:p>
            <a:pPr marL="285750" indent="-285750">
              <a:buFont typeface="Arial" pitchFamily="34" charset="0"/>
              <a:buChar char="•"/>
            </a:pPr>
            <a:r>
              <a:rPr lang="en-CA" sz="2000" dirty="0" smtClean="0"/>
              <a:t>This Jewish holiday holds </a:t>
            </a:r>
            <a:r>
              <a:rPr lang="en-CA" sz="2000" b="1" dirty="0" smtClean="0">
                <a:solidFill>
                  <a:srgbClr val="C00000"/>
                </a:solidFill>
              </a:rPr>
              <a:t>equal </a:t>
            </a:r>
            <a:r>
              <a:rPr lang="en-CA" sz="2000" b="1" dirty="0">
                <a:solidFill>
                  <a:srgbClr val="C00000"/>
                </a:solidFill>
              </a:rPr>
              <a:t>importance</a:t>
            </a:r>
            <a:r>
              <a:rPr lang="en-CA" sz="2000" b="1" dirty="0"/>
              <a:t> </a:t>
            </a:r>
            <a:r>
              <a:rPr lang="en-CA" sz="2000" b="1" dirty="0" smtClean="0"/>
              <a:t>to </a:t>
            </a:r>
            <a:r>
              <a:rPr lang="en-CA" sz="2000" b="1" dirty="0" smtClean="0">
                <a:solidFill>
                  <a:srgbClr val="C00000"/>
                </a:solidFill>
              </a:rPr>
              <a:t>Pentecost</a:t>
            </a:r>
            <a:r>
              <a:rPr lang="en-CA" sz="2000" dirty="0" smtClean="0">
                <a:solidFill>
                  <a:srgbClr val="C00000"/>
                </a:solidFill>
              </a:rPr>
              <a:t> </a:t>
            </a:r>
            <a:br>
              <a:rPr lang="en-CA" sz="2000" dirty="0" smtClean="0">
                <a:solidFill>
                  <a:srgbClr val="C00000"/>
                </a:solidFill>
              </a:rPr>
            </a:br>
            <a:r>
              <a:rPr lang="en-CA" sz="1600" dirty="0" smtClean="0"/>
              <a:t>[the giving </a:t>
            </a:r>
            <a:r>
              <a:rPr lang="en-CA" sz="1600" dirty="0"/>
              <a:t>of the written Torah to </a:t>
            </a:r>
            <a:r>
              <a:rPr lang="en-CA" sz="1600" dirty="0" smtClean="0"/>
              <a:t>Moses].  </a:t>
            </a:r>
            <a:endParaRPr lang="en-US" sz="1600" dirty="0"/>
          </a:p>
        </p:txBody>
      </p:sp>
      <p:sp>
        <p:nvSpPr>
          <p:cNvPr id="4" name="Title 1"/>
          <p:cNvSpPr txBox="1">
            <a:spLocks/>
          </p:cNvSpPr>
          <p:nvPr/>
        </p:nvSpPr>
        <p:spPr>
          <a:xfrm>
            <a:off x="0" y="0"/>
            <a:ext cx="92202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C00000"/>
                </a:solidFill>
                <a:effectLst>
                  <a:outerShdw blurRad="76200" dist="50800" dir="5400000" algn="tl" rotWithShape="0">
                    <a:srgbClr val="000000">
                      <a:alpha val="65000"/>
                    </a:srgbClr>
                  </a:outerShdw>
                </a:effectLst>
              </a:rPr>
              <a:t> Rashbi’s Connection to Lag </a:t>
            </a:r>
            <a:r>
              <a:rPr lang="en-US" sz="4200" spc="50" dirty="0" err="1">
                <a:ln w="11430"/>
                <a:solidFill>
                  <a:srgbClr val="C00000"/>
                </a:solidFill>
                <a:effectLst>
                  <a:outerShdw blurRad="76200" dist="50800" dir="5400000" algn="tl" rotWithShape="0">
                    <a:srgbClr val="000000">
                      <a:alpha val="65000"/>
                    </a:srgbClr>
                  </a:outerShdw>
                </a:effectLst>
              </a:rPr>
              <a:t>B</a:t>
            </a:r>
            <a:r>
              <a:rPr lang="en-US" sz="4200" spc="50" dirty="0" err="1" smtClean="0">
                <a:ln w="11430"/>
                <a:solidFill>
                  <a:srgbClr val="C00000"/>
                </a:solidFill>
                <a:effectLst>
                  <a:outerShdw blurRad="76200" dist="50800" dir="5400000" algn="tl" rotWithShape="0">
                    <a:srgbClr val="000000">
                      <a:alpha val="65000"/>
                    </a:srgbClr>
                  </a:outerShdw>
                </a:effectLst>
              </a:rPr>
              <a:t>a’Omer</a:t>
            </a:r>
            <a:endParaRPr lang="en-US" sz="4200" spc="50" dirty="0" smtClean="0">
              <a:ln w="11430"/>
              <a:solidFill>
                <a:srgbClr val="C00000"/>
              </a:solidFill>
              <a:effectLst>
                <a:outerShdw blurRad="76200" dist="50800" dir="5400000" algn="tl" rotWithShape="0">
                  <a:srgbClr val="000000">
                    <a:alpha val="65000"/>
                  </a:srgbClr>
                </a:outerShdw>
              </a:effectLst>
            </a:endParaRPr>
          </a:p>
        </p:txBody>
      </p:sp>
      <p:pic>
        <p:nvPicPr>
          <p:cNvPr id="12290" name="Picture 2" descr="C:\Users\Rae\Desktop\Rabbi-Shimon-Bar-Yocha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838200"/>
            <a:ext cx="1507185" cy="2108518"/>
          </a:xfrm>
          <a:prstGeom prst="rect">
            <a:avLst/>
          </a:prstGeom>
          <a:ln w="38100">
            <a:solidFill>
              <a:srgbClr val="8C4C64"/>
            </a:solid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12292" name="Picture 4" descr="C:\Users\Rae\Desktop\lag b omer 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124200"/>
            <a:ext cx="3162300" cy="3198858"/>
          </a:xfrm>
          <a:prstGeom prst="rect">
            <a:avLst/>
          </a:prstGeom>
          <a:ln w="57150">
            <a:solidFill>
              <a:schemeClr val="bg2">
                <a:lumMod val="25000"/>
              </a:schemeClr>
            </a:solid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8600" y="3228658"/>
            <a:ext cx="5111445" cy="2946961"/>
          </a:xfrm>
          <a:prstGeom prst="rect">
            <a:avLst/>
          </a:prstGeom>
          <a:noFill/>
        </p:spPr>
        <p:txBody>
          <a:bodyPr wrap="square" rtlCol="0">
            <a:spAutoFit/>
            <a:scene3d>
              <a:camera prst="orthographicFront"/>
              <a:lightRig rig="threePt" dir="t"/>
            </a:scene3d>
            <a:sp3d extrusionH="57150">
              <a:bevelT w="38100" h="38100"/>
            </a:sp3d>
          </a:bodyPr>
          <a:lstStyle/>
          <a:p>
            <a:pPr marL="285750" indent="-285750">
              <a:buFont typeface="Arial" pitchFamily="34" charset="0"/>
              <a:buChar char="•"/>
            </a:pPr>
            <a:r>
              <a:rPr lang="en-CA" b="1" dirty="0" smtClean="0"/>
              <a:t>Celebrations </a:t>
            </a:r>
            <a:r>
              <a:rPr lang="en-CA" b="1" dirty="0"/>
              <a:t>are held in the village of </a:t>
            </a:r>
            <a:r>
              <a:rPr lang="en-CA" b="1" dirty="0" err="1"/>
              <a:t>Meron</a:t>
            </a:r>
            <a:r>
              <a:rPr lang="en-CA" b="1" dirty="0"/>
              <a:t>, near Israel, </a:t>
            </a:r>
            <a:r>
              <a:rPr lang="en-CA" b="1" dirty="0" smtClean="0"/>
              <a:t>at </a:t>
            </a:r>
            <a:r>
              <a:rPr lang="en-CA" b="1" dirty="0"/>
              <a:t>R</a:t>
            </a:r>
            <a:r>
              <a:rPr lang="en-CA" b="1" dirty="0" smtClean="0"/>
              <a:t>ashbi’s supposed burial site. </a:t>
            </a:r>
            <a:br>
              <a:rPr lang="en-CA" b="1" dirty="0" smtClean="0"/>
            </a:br>
            <a:r>
              <a:rPr lang="en-CA" sz="1050" b="1" dirty="0" smtClean="0"/>
              <a:t>   </a:t>
            </a:r>
          </a:p>
          <a:p>
            <a:pPr marL="285750" indent="-285750">
              <a:buFont typeface="Arial" pitchFamily="34" charset="0"/>
              <a:buChar char="•"/>
            </a:pPr>
            <a:r>
              <a:rPr lang="en-CA" b="1" dirty="0" smtClean="0">
                <a:solidFill>
                  <a:srgbClr val="C00000"/>
                </a:solidFill>
              </a:rPr>
              <a:t>Hundreds </a:t>
            </a:r>
            <a:r>
              <a:rPr lang="en-CA" b="1" dirty="0">
                <a:solidFill>
                  <a:srgbClr val="C00000"/>
                </a:solidFill>
              </a:rPr>
              <a:t>of thousands of Jews gather</a:t>
            </a:r>
            <a:r>
              <a:rPr lang="en-CA" b="1" dirty="0"/>
              <a:t> at </a:t>
            </a:r>
            <a:r>
              <a:rPr lang="en-CA" b="1" dirty="0" smtClean="0"/>
              <a:t/>
            </a:r>
            <a:br>
              <a:rPr lang="en-CA" b="1" dirty="0" smtClean="0"/>
            </a:br>
            <a:r>
              <a:rPr lang="en-CA" b="1" dirty="0" smtClean="0"/>
              <a:t>Mt </a:t>
            </a:r>
            <a:r>
              <a:rPr lang="en-CA" b="1" dirty="0" err="1"/>
              <a:t>Meron</a:t>
            </a:r>
            <a:r>
              <a:rPr lang="en-CA" b="1" dirty="0"/>
              <a:t> </a:t>
            </a:r>
            <a:r>
              <a:rPr lang="en-CA" b="1" dirty="0">
                <a:solidFill>
                  <a:srgbClr val="C00000"/>
                </a:solidFill>
              </a:rPr>
              <a:t>to</a:t>
            </a:r>
            <a:r>
              <a:rPr lang="en-CA" b="1" dirty="0"/>
              <a:t> </a:t>
            </a:r>
            <a:r>
              <a:rPr lang="en-CA" b="1" dirty="0" smtClean="0"/>
              <a:t>pray </a:t>
            </a:r>
            <a:r>
              <a:rPr lang="en-CA" b="1" dirty="0"/>
              <a:t>and </a:t>
            </a:r>
            <a:r>
              <a:rPr lang="en-CA" b="1" dirty="0">
                <a:solidFill>
                  <a:srgbClr val="C00000"/>
                </a:solidFill>
              </a:rPr>
              <a:t>celebrate the </a:t>
            </a:r>
            <a:r>
              <a:rPr lang="en-CA" b="1" dirty="0" smtClean="0">
                <a:solidFill>
                  <a:srgbClr val="C00000"/>
                </a:solidFill>
              </a:rPr>
              <a:t>Kabbalah.</a:t>
            </a:r>
            <a:br>
              <a:rPr lang="en-CA" b="1" dirty="0" smtClean="0">
                <a:solidFill>
                  <a:srgbClr val="C00000"/>
                </a:solidFill>
              </a:rPr>
            </a:br>
            <a:endParaRPr lang="en-CA" sz="1050" b="1" dirty="0" smtClean="0">
              <a:solidFill>
                <a:srgbClr val="C00000"/>
              </a:solidFill>
            </a:endParaRPr>
          </a:p>
          <a:p>
            <a:pPr marL="285750" indent="-285750">
              <a:buFont typeface="Arial" pitchFamily="34" charset="0"/>
              <a:buChar char="•"/>
            </a:pPr>
            <a:r>
              <a:rPr lang="en-CA" b="1" dirty="0" smtClean="0">
                <a:solidFill>
                  <a:srgbClr val="FC6204"/>
                </a:solidFill>
              </a:rPr>
              <a:t>MANY bonfires </a:t>
            </a:r>
            <a:r>
              <a:rPr lang="en-CA" b="1" dirty="0">
                <a:solidFill>
                  <a:srgbClr val="FC6204"/>
                </a:solidFill>
              </a:rPr>
              <a:t>are </a:t>
            </a:r>
            <a:r>
              <a:rPr lang="en-CA" b="1" dirty="0" smtClean="0">
                <a:solidFill>
                  <a:srgbClr val="FC6204"/>
                </a:solidFill>
              </a:rPr>
              <a:t>lit at sunset on the 32</a:t>
            </a:r>
            <a:r>
              <a:rPr lang="en-CA" b="1" baseline="30000" dirty="0" smtClean="0">
                <a:solidFill>
                  <a:srgbClr val="FC6204"/>
                </a:solidFill>
              </a:rPr>
              <a:t>nd</a:t>
            </a:r>
            <a:r>
              <a:rPr lang="en-CA" b="1" dirty="0" smtClean="0">
                <a:solidFill>
                  <a:srgbClr val="FC6204"/>
                </a:solidFill>
              </a:rPr>
              <a:t> Omer day count </a:t>
            </a:r>
            <a:r>
              <a:rPr lang="en-CA" b="1" dirty="0">
                <a:solidFill>
                  <a:srgbClr val="FC6204"/>
                </a:solidFill>
              </a:rPr>
              <a:t>to commemorate the </a:t>
            </a:r>
            <a:r>
              <a:rPr lang="en-CA" b="1" dirty="0" smtClean="0">
                <a:solidFill>
                  <a:srgbClr val="FC6204"/>
                </a:solidFill>
              </a:rPr>
              <a:t/>
            </a:r>
            <a:br>
              <a:rPr lang="en-CA" b="1" dirty="0" smtClean="0">
                <a:solidFill>
                  <a:srgbClr val="FC6204"/>
                </a:solidFill>
              </a:rPr>
            </a:br>
            <a:r>
              <a:rPr lang="en-CA" b="1" dirty="0" smtClean="0">
                <a:solidFill>
                  <a:srgbClr val="FC6204"/>
                </a:solidFill>
              </a:rPr>
              <a:t>death of </a:t>
            </a:r>
            <a:r>
              <a:rPr lang="en-CA" b="1" dirty="0" err="1" smtClean="0">
                <a:solidFill>
                  <a:srgbClr val="FC6204"/>
                </a:solidFill>
              </a:rPr>
              <a:t>Rashbi</a:t>
            </a:r>
            <a:r>
              <a:rPr lang="en-CA" b="1" dirty="0" smtClean="0">
                <a:solidFill>
                  <a:srgbClr val="FC6204"/>
                </a:solidFill>
              </a:rPr>
              <a:t>.</a:t>
            </a:r>
            <a:br>
              <a:rPr lang="en-CA" b="1" dirty="0" smtClean="0">
                <a:solidFill>
                  <a:srgbClr val="FC6204"/>
                </a:solidFill>
              </a:rPr>
            </a:br>
            <a:r>
              <a:rPr lang="en-CA" sz="1050" b="1" dirty="0" smtClean="0">
                <a:solidFill>
                  <a:srgbClr val="FC6204"/>
                </a:solidFill>
              </a:rPr>
              <a:t/>
            </a:r>
            <a:br>
              <a:rPr lang="en-CA" sz="1050" b="1" dirty="0" smtClean="0">
                <a:solidFill>
                  <a:srgbClr val="FC6204"/>
                </a:solidFill>
              </a:rPr>
            </a:br>
            <a:r>
              <a:rPr lang="en-CA" sz="1400" dirty="0" smtClean="0">
                <a:solidFill>
                  <a:srgbClr val="C00000"/>
                </a:solidFill>
              </a:rPr>
              <a:t>(Remember:  “sunset” on the 32</a:t>
            </a:r>
            <a:r>
              <a:rPr lang="en-CA" sz="1400" baseline="30000" dirty="0" smtClean="0">
                <a:solidFill>
                  <a:srgbClr val="C00000"/>
                </a:solidFill>
              </a:rPr>
              <a:t>nd</a:t>
            </a:r>
            <a:r>
              <a:rPr lang="en-CA" sz="1400" dirty="0" smtClean="0">
                <a:solidFill>
                  <a:srgbClr val="C00000"/>
                </a:solidFill>
              </a:rPr>
              <a:t> ushers in the 33</a:t>
            </a:r>
            <a:r>
              <a:rPr lang="en-CA" sz="1400" baseline="30000" dirty="0" smtClean="0">
                <a:solidFill>
                  <a:srgbClr val="C00000"/>
                </a:solidFill>
              </a:rPr>
              <a:t>rd</a:t>
            </a:r>
            <a:r>
              <a:rPr lang="en-CA" sz="1400" dirty="0" smtClean="0">
                <a:solidFill>
                  <a:srgbClr val="C00000"/>
                </a:solidFill>
              </a:rPr>
              <a:t> day according to Jewish tradition.) </a:t>
            </a:r>
            <a:endParaRPr lang="en-US" b="1" dirty="0"/>
          </a:p>
        </p:txBody>
      </p:sp>
    </p:spTree>
    <p:extLst>
      <p:ext uri="{BB962C8B-B14F-4D97-AF65-F5344CB8AC3E}">
        <p14:creationId xmlns:p14="http://schemas.microsoft.com/office/powerpoint/2010/main" val="2655141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1" presetClass="entr" presetSubtype="1" fill="hold" nodeType="afterEffect">
                                  <p:stCondLst>
                                    <p:cond delay="0"/>
                                  </p:stCondLst>
                                  <p:childTnLst>
                                    <p:set>
                                      <p:cBhvr>
                                        <p:cTn id="19" dur="1" fill="hold">
                                          <p:stCondLst>
                                            <p:cond delay="0"/>
                                          </p:stCondLst>
                                        </p:cTn>
                                        <p:tgtEl>
                                          <p:spTgt spid="12292"/>
                                        </p:tgtEl>
                                        <p:attrNameLst>
                                          <p:attrName>style.visibility</p:attrName>
                                        </p:attrNameLst>
                                      </p:cBhvr>
                                      <p:to>
                                        <p:strVal val="visible"/>
                                      </p:to>
                                    </p:set>
                                    <p:animEffect transition="in" filter="wheel(1)">
                                      <p:cBhvr>
                                        <p:cTn id="20"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876800" y="282921"/>
            <a:ext cx="4211320" cy="860079"/>
          </a:xfrm>
          <a:prstGeom prst="rect">
            <a:avLst/>
          </a:prstGeom>
          <a:effectLst>
            <a:glow rad="228600">
              <a:schemeClr val="accent3">
                <a:satMod val="175000"/>
                <a:alpha val="40000"/>
              </a:schemeClr>
            </a:glow>
          </a:effec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chemeClr val="tx2">
                    <a:lumMod val="75000"/>
                  </a:schemeClr>
                </a:solidFill>
                <a:effectLst>
                  <a:outerShdw blurRad="76200" dist="50800" dir="5400000" algn="tl" rotWithShape="0">
                    <a:srgbClr val="000000">
                      <a:alpha val="65000"/>
                    </a:srgbClr>
                  </a:outerShdw>
                </a:effectLst>
              </a:rPr>
              <a:t>May 2015 Posters</a:t>
            </a:r>
          </a:p>
        </p:txBody>
      </p:sp>
      <p:sp>
        <p:nvSpPr>
          <p:cNvPr id="2" name="Slide Number Placeholder 1"/>
          <p:cNvSpPr>
            <a:spLocks noGrp="1"/>
          </p:cNvSpPr>
          <p:nvPr>
            <p:ph type="sldNum" sz="quarter" idx="12"/>
          </p:nvPr>
        </p:nvSpPr>
        <p:spPr>
          <a:xfrm>
            <a:off x="8404224" y="6400800"/>
            <a:ext cx="685800" cy="365125"/>
          </a:xfrm>
        </p:spPr>
        <p:txBody>
          <a:bodyPr/>
          <a:lstStyle/>
          <a:p>
            <a:fld id="{5C014052-953B-4273-8F47-BF25327D5B24}" type="slidenum">
              <a:rPr lang="en-US" smtClean="0"/>
              <a:t>84</a:t>
            </a:fld>
            <a:endParaRPr lang="en-US" dirty="0"/>
          </a:p>
        </p:txBody>
      </p:sp>
      <p:pic>
        <p:nvPicPr>
          <p:cNvPr id="13314" name="Picture 2" descr="C:\Users\Rae\Desktop\lag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12" y="1205881"/>
            <a:ext cx="3394788" cy="5247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5" name="Picture 3" descr="C:\Users\Rae\Desktop\lag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205880"/>
            <a:ext cx="3714835" cy="52479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descr="C:\Users\Rae\Desktop\what is lab b'omer ti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52400"/>
            <a:ext cx="8181976"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8331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315200" y="6492875"/>
            <a:ext cx="1828800" cy="365125"/>
          </a:xfrm>
        </p:spPr>
        <p:txBody>
          <a:bodyPr/>
          <a:lstStyle/>
          <a:p>
            <a:fld id="{5C014052-953B-4273-8F47-BF25327D5B24}" type="slidenum">
              <a:rPr lang="en-US" smtClean="0"/>
              <a:t>85</a:t>
            </a:fld>
            <a:endParaRPr lang="en-US" dirty="0"/>
          </a:p>
        </p:txBody>
      </p:sp>
      <p:sp>
        <p:nvSpPr>
          <p:cNvPr id="3" name="TextBox 2"/>
          <p:cNvSpPr txBox="1"/>
          <p:nvPr/>
        </p:nvSpPr>
        <p:spPr>
          <a:xfrm>
            <a:off x="457200" y="1716881"/>
            <a:ext cx="8229600" cy="4431983"/>
          </a:xfrm>
          <a:prstGeom prst="rect">
            <a:avLst/>
          </a:prstGeom>
          <a:noFill/>
        </p:spPr>
        <p:txBody>
          <a:bodyPr wrap="square" rtlCol="0">
            <a:spAutoFit/>
            <a:scene3d>
              <a:camera prst="orthographicFront"/>
              <a:lightRig rig="threePt" dir="t"/>
            </a:scene3d>
            <a:sp3d extrusionH="57150">
              <a:bevelT w="38100" h="38100"/>
            </a:sp3d>
          </a:bodyPr>
          <a:lstStyle/>
          <a:p>
            <a:r>
              <a:rPr lang="en-CA" sz="2400" b="1" dirty="0">
                <a:solidFill>
                  <a:srgbClr val="8C4C64"/>
                </a:solidFill>
              </a:rPr>
              <a:t>The internet is emphatic about this festive day on the Jewish calendar</a:t>
            </a:r>
            <a:r>
              <a:rPr lang="en-CA" sz="2400" b="1" dirty="0" smtClean="0">
                <a:solidFill>
                  <a:srgbClr val="8C4C64"/>
                </a:solidFill>
              </a:rPr>
              <a:t>.</a:t>
            </a:r>
          </a:p>
          <a:p>
            <a:r>
              <a:rPr lang="en-CA" sz="1200" b="1" dirty="0" smtClean="0">
                <a:solidFill>
                  <a:srgbClr val="8C4C64"/>
                </a:solidFill>
              </a:rPr>
              <a:t>  </a:t>
            </a:r>
          </a:p>
          <a:p>
            <a:r>
              <a:rPr lang="en-CA" sz="2400" b="1" dirty="0" smtClean="0">
                <a:solidFill>
                  <a:srgbClr val="8C4C64"/>
                </a:solidFill>
              </a:rPr>
              <a:t>It’s </a:t>
            </a:r>
            <a:r>
              <a:rPr lang="en-CA" sz="2400" b="1" dirty="0">
                <a:solidFill>
                  <a:srgbClr val="8C4C64"/>
                </a:solidFill>
              </a:rPr>
              <a:t>amazing the amount of internet coverage there was for May 7, 2015, Lag Ba’Omer, </a:t>
            </a:r>
            <a:r>
              <a:rPr lang="en-CA" dirty="0">
                <a:solidFill>
                  <a:srgbClr val="8C4C64"/>
                </a:solidFill>
              </a:rPr>
              <a:t>[the </a:t>
            </a:r>
            <a:r>
              <a:rPr lang="en-CA" cap="small" dirty="0">
                <a:solidFill>
                  <a:srgbClr val="8C4C64"/>
                </a:solidFill>
              </a:rPr>
              <a:t>33</a:t>
            </a:r>
            <a:r>
              <a:rPr lang="en-CA" cap="small" baseline="30000" dirty="0">
                <a:solidFill>
                  <a:srgbClr val="8C4C64"/>
                </a:solidFill>
              </a:rPr>
              <a:t>rd</a:t>
            </a:r>
            <a:r>
              <a:rPr lang="en-CA" dirty="0">
                <a:solidFill>
                  <a:srgbClr val="8C4C64"/>
                </a:solidFill>
              </a:rPr>
              <a:t> day of the Omer Count for </a:t>
            </a:r>
            <a:r>
              <a:rPr lang="en-CA" dirty="0" smtClean="0">
                <a:solidFill>
                  <a:srgbClr val="8C4C64"/>
                </a:solidFill>
              </a:rPr>
              <a:t>2015].</a:t>
            </a:r>
          </a:p>
          <a:p>
            <a:r>
              <a:rPr lang="en-CA" sz="1200" dirty="0" smtClean="0"/>
              <a:t> </a:t>
            </a:r>
          </a:p>
          <a:p>
            <a:endParaRPr lang="en-CA" sz="2400" b="1" dirty="0" smtClean="0">
              <a:solidFill>
                <a:srgbClr val="FC6204"/>
              </a:solidFill>
            </a:endParaRPr>
          </a:p>
          <a:p>
            <a:r>
              <a:rPr lang="en-CA" sz="2400" b="1" dirty="0" smtClean="0">
                <a:solidFill>
                  <a:srgbClr val="FC6204"/>
                </a:solidFill>
              </a:rPr>
              <a:t>Every year this celebration is </a:t>
            </a:r>
            <a:br>
              <a:rPr lang="en-CA" sz="2400" b="1" dirty="0" smtClean="0">
                <a:solidFill>
                  <a:srgbClr val="FC6204"/>
                </a:solidFill>
              </a:rPr>
            </a:br>
            <a:r>
              <a:rPr lang="en-CA" sz="2400" b="1" dirty="0" smtClean="0">
                <a:solidFill>
                  <a:srgbClr val="FC6204"/>
                </a:solidFill>
              </a:rPr>
              <a:t>attended with </a:t>
            </a:r>
            <a:r>
              <a:rPr lang="en-CA" sz="2400" b="1" dirty="0">
                <a:solidFill>
                  <a:srgbClr val="FC6204"/>
                </a:solidFill>
              </a:rPr>
              <a:t>much </a:t>
            </a:r>
            <a:r>
              <a:rPr lang="en-CA" sz="2400" b="1" dirty="0" smtClean="0">
                <a:solidFill>
                  <a:srgbClr val="FC6204"/>
                </a:solidFill>
              </a:rPr>
              <a:t>fanfare </a:t>
            </a:r>
            <a:br>
              <a:rPr lang="en-CA" sz="2400" b="1" dirty="0" smtClean="0">
                <a:solidFill>
                  <a:srgbClr val="FC6204"/>
                </a:solidFill>
              </a:rPr>
            </a:br>
            <a:r>
              <a:rPr lang="en-CA" sz="2400" b="1" dirty="0" smtClean="0">
                <a:solidFill>
                  <a:srgbClr val="FC6204"/>
                </a:solidFill>
              </a:rPr>
              <a:t>for </a:t>
            </a:r>
            <a:r>
              <a:rPr lang="en-CA" sz="2400" b="1" dirty="0" err="1" smtClean="0">
                <a:solidFill>
                  <a:srgbClr val="FC6204"/>
                </a:solidFill>
              </a:rPr>
              <a:t>Rashbi</a:t>
            </a:r>
            <a:r>
              <a:rPr lang="en-CA" sz="2400" b="1" dirty="0" smtClean="0">
                <a:solidFill>
                  <a:srgbClr val="FC6204"/>
                </a:solidFill>
              </a:rPr>
              <a:t>, (the great mystic </a:t>
            </a:r>
            <a:br>
              <a:rPr lang="en-CA" sz="2400" b="1" dirty="0" smtClean="0">
                <a:solidFill>
                  <a:srgbClr val="FC6204"/>
                </a:solidFill>
              </a:rPr>
            </a:br>
            <a:r>
              <a:rPr lang="en-CA" sz="2400" b="1" dirty="0" smtClean="0">
                <a:solidFill>
                  <a:srgbClr val="FC6204"/>
                </a:solidFill>
              </a:rPr>
              <a:t>sage), </a:t>
            </a:r>
            <a:r>
              <a:rPr lang="en-CA" sz="2400" b="1" dirty="0">
                <a:solidFill>
                  <a:srgbClr val="FC6204"/>
                </a:solidFill>
              </a:rPr>
              <a:t>on the </a:t>
            </a:r>
            <a:r>
              <a:rPr lang="en-CA" sz="2400" b="1" dirty="0" smtClean="0">
                <a:solidFill>
                  <a:srgbClr val="FC6204"/>
                </a:solidFill>
              </a:rPr>
              <a:t>anniversary </a:t>
            </a:r>
            <a:br>
              <a:rPr lang="en-CA" sz="2400" b="1" dirty="0" smtClean="0">
                <a:solidFill>
                  <a:srgbClr val="FC6204"/>
                </a:solidFill>
              </a:rPr>
            </a:br>
            <a:r>
              <a:rPr lang="en-CA" sz="2400" b="1" dirty="0" smtClean="0">
                <a:solidFill>
                  <a:srgbClr val="FC6204"/>
                </a:solidFill>
              </a:rPr>
              <a:t>of </a:t>
            </a:r>
            <a:r>
              <a:rPr lang="en-CA" sz="2400" b="1" dirty="0">
                <a:solidFill>
                  <a:srgbClr val="FC6204"/>
                </a:solidFill>
              </a:rPr>
              <a:t>his death.</a:t>
            </a:r>
            <a:endParaRPr lang="en-US" sz="2400" b="1" dirty="0">
              <a:solidFill>
                <a:srgbClr val="FC6204"/>
              </a:solidFill>
            </a:endParaRPr>
          </a:p>
          <a:p>
            <a:endParaRPr lang="en-US" dirty="0"/>
          </a:p>
        </p:txBody>
      </p:sp>
      <p:sp>
        <p:nvSpPr>
          <p:cNvPr id="4" name="Title 1"/>
          <p:cNvSpPr txBox="1">
            <a:spLocks/>
          </p:cNvSpPr>
          <p:nvPr/>
        </p:nvSpPr>
        <p:spPr>
          <a:xfrm>
            <a:off x="838200" y="152400"/>
            <a:ext cx="86106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FF0000"/>
                </a:solidFill>
                <a:effectLst>
                  <a:outerShdw blurRad="76200" dist="50800" dir="5400000" algn="tl" rotWithShape="0">
                    <a:srgbClr val="000000">
                      <a:alpha val="65000"/>
                    </a:srgbClr>
                  </a:outerShdw>
                </a:effectLst>
              </a:rPr>
              <a:t>Lag </a:t>
            </a:r>
            <a:r>
              <a:rPr lang="en-US" sz="4200" spc="50" dirty="0" err="1" smtClean="0">
                <a:ln w="11430"/>
                <a:solidFill>
                  <a:srgbClr val="FF0000"/>
                </a:solidFill>
                <a:effectLst>
                  <a:outerShdw blurRad="76200" dist="50800" dir="5400000" algn="tl" rotWithShape="0">
                    <a:srgbClr val="000000">
                      <a:alpha val="65000"/>
                    </a:srgbClr>
                  </a:outerShdw>
                </a:effectLst>
              </a:rPr>
              <a:t>Ba’Omer</a:t>
            </a:r>
            <a:r>
              <a:rPr lang="en-US" sz="4200" spc="50" dirty="0" smtClean="0">
                <a:ln w="11430"/>
                <a:solidFill>
                  <a:srgbClr val="FF0000"/>
                </a:solidFill>
                <a:effectLst>
                  <a:outerShdw blurRad="76200" dist="50800" dir="5400000" algn="tl" rotWithShape="0">
                    <a:srgbClr val="000000">
                      <a:alpha val="65000"/>
                    </a:srgbClr>
                  </a:outerShdw>
                </a:effectLst>
              </a:rPr>
              <a:t> is a HUGE </a:t>
            </a:r>
            <a:br>
              <a:rPr lang="en-US" sz="4200" spc="50" dirty="0" smtClean="0">
                <a:ln w="11430"/>
                <a:solidFill>
                  <a:srgbClr val="FF0000"/>
                </a:solidFill>
                <a:effectLst>
                  <a:outerShdw blurRad="76200" dist="50800" dir="5400000" algn="tl" rotWithShape="0">
                    <a:srgbClr val="000000">
                      <a:alpha val="65000"/>
                    </a:srgbClr>
                  </a:outerShdw>
                </a:effectLst>
              </a:rPr>
            </a:br>
            <a:r>
              <a:rPr lang="en-US" sz="4200" spc="50" dirty="0" smtClean="0">
                <a:ln w="11430"/>
                <a:solidFill>
                  <a:srgbClr val="FF0000"/>
                </a:solidFill>
                <a:effectLst>
                  <a:outerShdw blurRad="76200" dist="50800" dir="5400000" algn="tl" rotWithShape="0">
                    <a:srgbClr val="000000">
                      <a:alpha val="65000"/>
                    </a:srgbClr>
                  </a:outerShdw>
                </a:effectLst>
              </a:rPr>
              <a:t>Jewish Celebration</a:t>
            </a:r>
          </a:p>
        </p:txBody>
      </p:sp>
      <p:pic>
        <p:nvPicPr>
          <p:cNvPr id="8" name="Picture 7" descr="C:\Users\Rae\Desktop\omer 33 notepa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8792"/>
            <a:ext cx="1825390" cy="169148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Rae\Desktop\33 omer par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63540"/>
            <a:ext cx="4216400" cy="2812875"/>
          </a:xfrm>
          <a:prstGeom prst="rect">
            <a:avLst/>
          </a:prstGeom>
          <a:ln w="57150">
            <a:solidFill>
              <a:srgbClr val="FC6204"/>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6613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up)">
                                      <p:cBhvr>
                                        <p:cTn id="7" dur="1500"/>
                                        <p:tgtEl>
                                          <p:spTgt spid="3">
                                            <p:txEl>
                                              <p:pRg st="5" end="5"/>
                                            </p:txEl>
                                          </p:spTgt>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13316"/>
                                        </p:tgtEl>
                                        <p:attrNameLst>
                                          <p:attrName>style.visibility</p:attrName>
                                        </p:attrNameLst>
                                      </p:cBhvr>
                                      <p:to>
                                        <p:strVal val="visible"/>
                                      </p:to>
                                    </p:set>
                                    <p:animEffect transition="in" filter="wipe(up)">
                                      <p:cBhvr>
                                        <p:cTn id="11" dur="175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Rae\Desktop\omer 33 notepa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7611"/>
            <a:ext cx="1825390" cy="169148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Users\Rae\Desktop\lag 2015 may 6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828800"/>
            <a:ext cx="3789861" cy="4600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5" name="Picture 3" descr="C:\Users\Rae\Desktop\Kabbalah-Centre-20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872564"/>
            <a:ext cx="4368800" cy="5653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7279640" y="6492875"/>
            <a:ext cx="1828800" cy="365125"/>
          </a:xfrm>
        </p:spPr>
        <p:txBody>
          <a:bodyPr/>
          <a:lstStyle/>
          <a:p>
            <a:fld id="{5C014052-953B-4273-8F47-BF25327D5B24}" type="slidenum">
              <a:rPr lang="en-US" smtClean="0"/>
              <a:t>86</a:t>
            </a:fld>
            <a:endParaRPr lang="en-US" dirty="0"/>
          </a:p>
        </p:txBody>
      </p:sp>
      <p:sp>
        <p:nvSpPr>
          <p:cNvPr id="9" name="Title 1"/>
          <p:cNvSpPr txBox="1">
            <a:spLocks/>
          </p:cNvSpPr>
          <p:nvPr/>
        </p:nvSpPr>
        <p:spPr>
          <a:xfrm>
            <a:off x="609600" y="0"/>
            <a:ext cx="86106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C00000"/>
                </a:solidFill>
                <a:effectLst>
                  <a:outerShdw blurRad="76200" dist="50800" dir="5400000" algn="tl" rotWithShape="0">
                    <a:srgbClr val="000000">
                      <a:alpha val="65000"/>
                    </a:srgbClr>
                  </a:outerShdw>
                </a:effectLst>
              </a:rPr>
              <a:t>Lag </a:t>
            </a:r>
            <a:r>
              <a:rPr lang="en-US" sz="4200" spc="50" dirty="0" err="1" smtClean="0">
                <a:ln w="11430"/>
                <a:solidFill>
                  <a:srgbClr val="C00000"/>
                </a:solidFill>
                <a:effectLst>
                  <a:outerShdw blurRad="76200" dist="50800" dir="5400000" algn="tl" rotWithShape="0">
                    <a:srgbClr val="000000">
                      <a:alpha val="65000"/>
                    </a:srgbClr>
                  </a:outerShdw>
                </a:effectLst>
              </a:rPr>
              <a:t>Ba’Omer</a:t>
            </a:r>
            <a:r>
              <a:rPr lang="en-US" sz="4200" spc="50" dirty="0" smtClean="0">
                <a:ln w="11430"/>
                <a:solidFill>
                  <a:srgbClr val="C00000"/>
                </a:solidFill>
                <a:effectLst>
                  <a:outerShdw blurRad="76200" dist="50800" dir="5400000" algn="tl" rotWithShape="0">
                    <a:srgbClr val="000000">
                      <a:alpha val="65000"/>
                    </a:srgbClr>
                  </a:outerShdw>
                </a:effectLst>
              </a:rPr>
              <a:t> is Very Popular</a:t>
            </a:r>
          </a:p>
        </p:txBody>
      </p:sp>
      <p:sp>
        <p:nvSpPr>
          <p:cNvPr id="7" name="Rectangle 6"/>
          <p:cNvSpPr/>
          <p:nvPr/>
        </p:nvSpPr>
        <p:spPr>
          <a:xfrm>
            <a:off x="4724400" y="2489200"/>
            <a:ext cx="3733800" cy="304800"/>
          </a:xfrm>
          <a:prstGeom prst="rect">
            <a:avLst/>
          </a:prstGeom>
          <a:noFill/>
          <a:ln w="5715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24400" y="5887720"/>
            <a:ext cx="3733800" cy="304800"/>
          </a:xfrm>
          <a:prstGeom prst="rect">
            <a:avLst/>
          </a:prstGeom>
          <a:noFill/>
          <a:ln w="5715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1371600" y="5754370"/>
            <a:ext cx="1066800" cy="571500"/>
          </a:xfrm>
          <a:prstGeom prst="rect">
            <a:avLst/>
          </a:prstGeom>
          <a:effectLst>
            <a:glow rad="228600">
              <a:schemeClr val="accent3">
                <a:satMod val="175000"/>
                <a:alpha val="40000"/>
              </a:schemeClr>
            </a:glow>
          </a:effectLst>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2015</a:t>
            </a:r>
          </a:p>
        </p:txBody>
      </p:sp>
      <p:sp>
        <p:nvSpPr>
          <p:cNvPr id="13" name="Title 1"/>
          <p:cNvSpPr txBox="1">
            <a:spLocks/>
          </p:cNvSpPr>
          <p:nvPr/>
        </p:nvSpPr>
        <p:spPr>
          <a:xfrm>
            <a:off x="1143000" y="1233942"/>
            <a:ext cx="2951662" cy="571500"/>
          </a:xfrm>
          <a:prstGeom prst="rect">
            <a:avLst/>
          </a:prstGeom>
          <a:effectLst>
            <a:glow rad="228600">
              <a:schemeClr val="accent3">
                <a:satMod val="175000"/>
                <a:alpha val="40000"/>
              </a:schemeClr>
            </a:glow>
          </a:effec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ln w="11430"/>
                <a:solidFill>
                  <a:srgbClr val="002060"/>
                </a:solidFill>
                <a:effectLst>
                  <a:outerShdw blurRad="50800" dist="39000" dir="5460000" algn="tl">
                    <a:srgbClr val="000000">
                      <a:alpha val="38000"/>
                    </a:srgbClr>
                  </a:outerShdw>
                </a:effectLst>
              </a:rPr>
              <a:t>New York City</a:t>
            </a:r>
          </a:p>
        </p:txBody>
      </p:sp>
    </p:spTree>
    <p:extLst>
      <p:ext uri="{BB962C8B-B14F-4D97-AF65-F5344CB8AC3E}">
        <p14:creationId xmlns:p14="http://schemas.microsoft.com/office/powerpoint/2010/main" val="3046664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3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0" y="0"/>
            <a:ext cx="90678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C00000"/>
                </a:solidFill>
                <a:effectLst>
                  <a:outerShdw blurRad="76200" dist="50800" dir="5400000" algn="tl" rotWithShape="0">
                    <a:srgbClr val="000000">
                      <a:alpha val="65000"/>
                    </a:srgbClr>
                  </a:outerShdw>
                </a:effectLst>
              </a:rPr>
              <a:t> How Did </a:t>
            </a:r>
            <a:r>
              <a:rPr lang="en-US" sz="4200" spc="50" dirty="0" smtClean="0">
                <a:ln w="11430"/>
                <a:solidFill>
                  <a:srgbClr val="FF0000"/>
                </a:solidFill>
                <a:effectLst>
                  <a:outerShdw blurRad="76200" dist="50800" dir="5400000" algn="tl" rotWithShape="0">
                    <a:srgbClr val="000000">
                      <a:alpha val="65000"/>
                    </a:srgbClr>
                  </a:outerShdw>
                </a:effectLst>
              </a:rPr>
              <a:t>Rashbi’s Death </a:t>
            </a:r>
            <a:r>
              <a:rPr lang="en-US" sz="4200" spc="50" dirty="0" smtClean="0">
                <a:ln w="11430"/>
                <a:solidFill>
                  <a:srgbClr val="C00000"/>
                </a:solidFill>
                <a:effectLst>
                  <a:outerShdw blurRad="76200" dist="50800" dir="5400000" algn="tl" rotWithShape="0">
                    <a:srgbClr val="000000">
                      <a:alpha val="65000"/>
                    </a:srgbClr>
                  </a:outerShdw>
                </a:effectLst>
              </a:rPr>
              <a:t>Get Connected to </a:t>
            </a:r>
            <a:r>
              <a:rPr lang="en-US" sz="4200" spc="50" dirty="0" smtClean="0">
                <a:ln w="11430"/>
                <a:solidFill>
                  <a:srgbClr val="00B050"/>
                </a:solidFill>
                <a:effectLst>
                  <a:outerShdw blurRad="76200" dist="50800" dir="5400000" algn="tl" rotWithShape="0">
                    <a:srgbClr val="000000">
                      <a:alpha val="65000"/>
                    </a:srgbClr>
                  </a:outerShdw>
                </a:effectLst>
              </a:rPr>
              <a:t>Firstfruits?</a:t>
            </a:r>
          </a:p>
        </p:txBody>
      </p:sp>
      <p:pic>
        <p:nvPicPr>
          <p:cNvPr id="4" name="Picture 3" descr="C:\Users\Rae\Desktop\omer 33 notepa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600201"/>
            <a:ext cx="1726883" cy="1600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1432679"/>
            <a:ext cx="8839200" cy="3416320"/>
          </a:xfrm>
          <a:prstGeom prst="rect">
            <a:avLst/>
          </a:prstGeom>
          <a:noFill/>
        </p:spPr>
        <p:txBody>
          <a:bodyPr wrap="square" rtlCol="0">
            <a:spAutoFit/>
            <a:scene3d>
              <a:camera prst="orthographicFront"/>
              <a:lightRig rig="threePt" dir="t"/>
            </a:scene3d>
            <a:sp3d extrusionH="57150">
              <a:bevelT w="38100" h="38100"/>
            </a:sp3d>
          </a:bodyPr>
          <a:lstStyle/>
          <a:p>
            <a:pPr algn="ctr"/>
            <a:r>
              <a:rPr lang="en-CA" sz="2000" dirty="0" smtClean="0"/>
              <a:t>In </a:t>
            </a:r>
            <a:r>
              <a:rPr lang="en-CA" sz="2000" dirty="0"/>
              <a:t>the year </a:t>
            </a:r>
            <a:r>
              <a:rPr lang="en-CA" sz="2000" b="1" dirty="0" err="1" smtClean="0"/>
              <a:t>Rashbi</a:t>
            </a:r>
            <a:r>
              <a:rPr lang="en-CA" sz="2000" b="1" dirty="0" smtClean="0"/>
              <a:t> died </a:t>
            </a:r>
            <a:r>
              <a:rPr lang="en-CA" sz="2000" b="1" dirty="0" smtClean="0">
                <a:solidFill>
                  <a:srgbClr val="8C4C64"/>
                </a:solidFill>
              </a:rPr>
              <a:t>the Jews </a:t>
            </a:r>
            <a:r>
              <a:rPr lang="en-CA" sz="2000" b="1" dirty="0" smtClean="0">
                <a:solidFill>
                  <a:srgbClr val="FF0000"/>
                </a:solidFill>
              </a:rPr>
              <a:t>could have been </a:t>
            </a:r>
            <a:r>
              <a:rPr lang="en-CA" sz="2000" b="1" dirty="0" smtClean="0">
                <a:solidFill>
                  <a:srgbClr val="8C4C64"/>
                </a:solidFill>
              </a:rPr>
              <a:t>celebrating </a:t>
            </a:r>
            <a:r>
              <a:rPr lang="en-CA" sz="2000" b="1" dirty="0" smtClean="0">
                <a:solidFill>
                  <a:srgbClr val="00B050"/>
                </a:solidFill>
              </a:rPr>
              <a:t>Firstfruits </a:t>
            </a:r>
          </a:p>
          <a:p>
            <a:pPr algn="ctr"/>
            <a:r>
              <a:rPr lang="en-CA" b="1" dirty="0" smtClean="0">
                <a:solidFill>
                  <a:srgbClr val="0070C0"/>
                </a:solidFill>
              </a:rPr>
              <a:t>(</a:t>
            </a:r>
            <a:r>
              <a:rPr lang="en-CA" b="1" dirty="0">
                <a:solidFill>
                  <a:srgbClr val="0070C0"/>
                </a:solidFill>
              </a:rPr>
              <a:t>on the first day of the week</a:t>
            </a:r>
            <a:r>
              <a:rPr lang="en-CA" b="1" dirty="0" smtClean="0">
                <a:solidFill>
                  <a:srgbClr val="0070C0"/>
                </a:solidFill>
              </a:rPr>
              <a:t>), </a:t>
            </a:r>
            <a:br>
              <a:rPr lang="en-CA" b="1" dirty="0" smtClean="0">
                <a:solidFill>
                  <a:srgbClr val="0070C0"/>
                </a:solidFill>
              </a:rPr>
            </a:br>
            <a:r>
              <a:rPr lang="en-CA" sz="2000" b="1" dirty="0" smtClean="0">
                <a:solidFill>
                  <a:srgbClr val="00B050"/>
                </a:solidFill>
              </a:rPr>
              <a:t>according to the instructions in Lev 23. </a:t>
            </a:r>
            <a:br>
              <a:rPr lang="en-CA" sz="2000" b="1" dirty="0" smtClean="0">
                <a:solidFill>
                  <a:srgbClr val="00B050"/>
                </a:solidFill>
              </a:rPr>
            </a:br>
            <a:r>
              <a:rPr lang="en-CA" sz="1600" dirty="0" smtClean="0"/>
              <a:t>(There is historical evidence of this.)</a:t>
            </a:r>
            <a:br>
              <a:rPr lang="en-CA" sz="1600" dirty="0" smtClean="0"/>
            </a:br>
            <a:r>
              <a:rPr lang="en-CA" sz="2000" b="1" dirty="0" smtClean="0">
                <a:solidFill>
                  <a:srgbClr val="00B050"/>
                </a:solidFill>
              </a:rPr>
              <a:t> </a:t>
            </a:r>
            <a:br>
              <a:rPr lang="en-CA" sz="2000" b="1" dirty="0" smtClean="0">
                <a:solidFill>
                  <a:srgbClr val="00B050"/>
                </a:solidFill>
              </a:rPr>
            </a:br>
            <a:r>
              <a:rPr lang="en-CA" sz="2400" b="1" dirty="0" smtClean="0"/>
              <a:t>Therefore:  The </a:t>
            </a:r>
            <a:r>
              <a:rPr lang="en-CA" sz="2400" b="1" cap="small" dirty="0"/>
              <a:t>33</a:t>
            </a:r>
            <a:r>
              <a:rPr lang="en-CA" sz="2400" b="1" cap="small" baseline="30000" dirty="0"/>
              <a:t>rd</a:t>
            </a:r>
            <a:r>
              <a:rPr lang="en-CA" sz="2400" b="1" dirty="0"/>
              <a:t> day </a:t>
            </a:r>
            <a:r>
              <a:rPr lang="en-CA" sz="2400" b="1" dirty="0" smtClean="0"/>
              <a:t>of </a:t>
            </a:r>
            <a:r>
              <a:rPr lang="en-CA" sz="2400" b="1" dirty="0"/>
              <a:t>the </a:t>
            </a:r>
            <a:r>
              <a:rPr lang="en-CA" sz="2400" b="1" dirty="0" smtClean="0"/>
              <a:t>Omer Count </a:t>
            </a:r>
            <a:r>
              <a:rPr lang="en-CA" sz="2400" b="1" dirty="0" smtClean="0">
                <a:solidFill>
                  <a:srgbClr val="FF0000"/>
                </a:solidFill>
              </a:rPr>
              <a:t>would be </a:t>
            </a:r>
            <a:br>
              <a:rPr lang="en-CA" sz="2400" b="1" dirty="0" smtClean="0">
                <a:solidFill>
                  <a:srgbClr val="FF0000"/>
                </a:solidFill>
              </a:rPr>
            </a:br>
            <a:r>
              <a:rPr lang="en-CA" sz="2400" b="1" dirty="0" smtClean="0"/>
              <a:t>the </a:t>
            </a:r>
            <a:r>
              <a:rPr lang="en-CA" sz="2400" b="1" cap="small" dirty="0" smtClean="0"/>
              <a:t>18</a:t>
            </a:r>
            <a:r>
              <a:rPr lang="en-CA" sz="2400" b="1" cap="small" baseline="30000" dirty="0" smtClean="0"/>
              <a:t>th</a:t>
            </a:r>
            <a:r>
              <a:rPr lang="en-CA" sz="2400" b="1" dirty="0" smtClean="0"/>
              <a:t> </a:t>
            </a:r>
            <a:r>
              <a:rPr lang="en-CA" sz="2400" b="1" dirty="0"/>
              <a:t>day of the second month </a:t>
            </a:r>
            <a:r>
              <a:rPr lang="en-CA" sz="2400" b="1" u="sng" dirty="0">
                <a:solidFill>
                  <a:srgbClr val="FF0000"/>
                </a:solidFill>
              </a:rPr>
              <a:t>for THAT year only</a:t>
            </a:r>
            <a:r>
              <a:rPr lang="en-CA" sz="2400" b="1" dirty="0">
                <a:solidFill>
                  <a:srgbClr val="FF0000"/>
                </a:solidFill>
              </a:rPr>
              <a:t>! </a:t>
            </a:r>
            <a:endParaRPr lang="en-CA" sz="2400" b="1" dirty="0" smtClean="0">
              <a:solidFill>
                <a:srgbClr val="FF0000"/>
              </a:solidFill>
            </a:endParaRPr>
          </a:p>
          <a:p>
            <a:pPr algn="ctr"/>
            <a:r>
              <a:rPr lang="en-CA" sz="2400" b="1" dirty="0" smtClean="0">
                <a:solidFill>
                  <a:srgbClr val="FF0000"/>
                </a:solidFill>
              </a:rPr>
              <a:t/>
            </a:r>
            <a:br>
              <a:rPr lang="en-CA" sz="2400" b="1" dirty="0" smtClean="0">
                <a:solidFill>
                  <a:srgbClr val="FF0000"/>
                </a:solidFill>
              </a:rPr>
            </a:br>
            <a:r>
              <a:rPr lang="en-CA" sz="2400" b="1" dirty="0" smtClean="0">
                <a:solidFill>
                  <a:srgbClr val="FF0000"/>
                </a:solidFill>
              </a:rPr>
              <a:t>Remember:  </a:t>
            </a:r>
            <a:r>
              <a:rPr lang="en-US" sz="2400" b="1" dirty="0" err="1" smtClean="0"/>
              <a:t>Rashbi</a:t>
            </a:r>
            <a:r>
              <a:rPr lang="en-US" sz="2400" b="1" dirty="0" smtClean="0"/>
              <a:t> </a:t>
            </a:r>
            <a:r>
              <a:rPr lang="en-US" sz="2400" b="1" dirty="0"/>
              <a:t>died </a:t>
            </a:r>
            <a:r>
              <a:rPr lang="en-US" sz="2400" b="1" dirty="0" smtClean="0"/>
              <a:t>on the </a:t>
            </a:r>
            <a:r>
              <a:rPr lang="en-US" sz="2400" b="1" dirty="0"/>
              <a:t>33</a:t>
            </a:r>
            <a:r>
              <a:rPr lang="en-CA" sz="2400" b="1" cap="small" baseline="30000" dirty="0" err="1"/>
              <a:t>rd</a:t>
            </a:r>
            <a:r>
              <a:rPr lang="en-US" sz="2400" b="1" dirty="0"/>
              <a:t> day of the Omer Count. </a:t>
            </a:r>
            <a:br>
              <a:rPr lang="en-US" sz="2400" b="1" dirty="0"/>
            </a:br>
            <a:r>
              <a:rPr lang="en-US" dirty="0"/>
              <a:t>(That’s an interesting “mystical number.”)</a:t>
            </a:r>
            <a:r>
              <a:rPr lang="en-CA" b="1" dirty="0" smtClean="0">
                <a:solidFill>
                  <a:srgbClr val="FF0000"/>
                </a:solidFill>
              </a:rPr>
              <a:t> </a:t>
            </a:r>
          </a:p>
          <a:p>
            <a:endParaRPr lang="en-CA" sz="800" b="1" dirty="0" smtClean="0"/>
          </a:p>
        </p:txBody>
      </p:sp>
      <p:sp>
        <p:nvSpPr>
          <p:cNvPr id="7" name="Rectangle 6"/>
          <p:cNvSpPr/>
          <p:nvPr/>
        </p:nvSpPr>
        <p:spPr>
          <a:xfrm>
            <a:off x="-76200" y="4800600"/>
            <a:ext cx="9296400" cy="1815882"/>
          </a:xfrm>
          <a:prstGeom prst="rect">
            <a:avLst/>
          </a:prstGeom>
          <a:solidFill>
            <a:srgbClr val="C00000"/>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chemeClr val="accent3"/>
                </a:solidFill>
                <a:effectLst/>
              </a:rPr>
              <a:t>For over 1850 years, RASBHI has been honoured as a sain</a:t>
            </a:r>
            <a:r>
              <a:rPr lang="en-US" sz="2800" b="1" dirty="0" smtClean="0">
                <a:ln/>
                <a:solidFill>
                  <a:schemeClr val="accent3"/>
                </a:solidFill>
              </a:rPr>
              <a:t>t </a:t>
            </a:r>
            <a:br>
              <a:rPr lang="en-US" sz="2800" b="1" dirty="0" smtClean="0">
                <a:ln/>
                <a:solidFill>
                  <a:schemeClr val="accent3"/>
                </a:solidFill>
              </a:rPr>
            </a:br>
            <a:r>
              <a:rPr lang="en-US" sz="2800" b="1" dirty="0" smtClean="0">
                <a:ln/>
                <a:solidFill>
                  <a:schemeClr val="accent3"/>
                </a:solidFill>
              </a:rPr>
              <a:t>on every 33</a:t>
            </a:r>
            <a:r>
              <a:rPr lang="en-US" sz="2800" b="1" baseline="30000" dirty="0" smtClean="0">
                <a:ln/>
                <a:solidFill>
                  <a:schemeClr val="accent3"/>
                </a:solidFill>
              </a:rPr>
              <a:t>rd</a:t>
            </a:r>
            <a:r>
              <a:rPr lang="en-US" sz="2800" b="1" dirty="0" smtClean="0">
                <a:ln/>
                <a:solidFill>
                  <a:schemeClr val="accent3"/>
                </a:solidFill>
              </a:rPr>
              <a:t> day of the Omer Count.  </a:t>
            </a:r>
            <a:br>
              <a:rPr lang="en-US" sz="2800" b="1" dirty="0" smtClean="0">
                <a:ln/>
                <a:solidFill>
                  <a:schemeClr val="accent3"/>
                </a:solidFill>
              </a:rPr>
            </a:br>
            <a:r>
              <a:rPr lang="en-US" sz="2800" b="1" dirty="0" smtClean="0">
                <a:ln/>
                <a:solidFill>
                  <a:schemeClr val="accent3"/>
                </a:solidFill>
              </a:rPr>
              <a:t>This day ALWAYS links back to Abib 16 as Firstfruits … </a:t>
            </a:r>
            <a:br>
              <a:rPr lang="en-US" sz="2800" b="1" dirty="0" smtClean="0">
                <a:ln/>
                <a:solidFill>
                  <a:schemeClr val="accent3"/>
                </a:solidFill>
              </a:rPr>
            </a:br>
            <a:r>
              <a:rPr lang="en-US" sz="2800" b="1" dirty="0" smtClean="0">
                <a:ln/>
                <a:solidFill>
                  <a:schemeClr val="accent3"/>
                </a:solidFill>
              </a:rPr>
              <a:t>even if it is not the true Firstfruits!</a:t>
            </a:r>
            <a:endParaRPr lang="en-US" sz="2800" b="1" cap="none" spc="0" dirty="0">
              <a:ln/>
              <a:solidFill>
                <a:schemeClr val="accent3"/>
              </a:solidFill>
              <a:effectLst/>
            </a:endParaRPr>
          </a:p>
        </p:txBody>
      </p:sp>
      <p:sp>
        <p:nvSpPr>
          <p:cNvPr id="2" name="Slide Number Placeholder 1"/>
          <p:cNvSpPr>
            <a:spLocks noGrp="1"/>
          </p:cNvSpPr>
          <p:nvPr>
            <p:ph type="sldNum" sz="quarter" idx="12"/>
          </p:nvPr>
        </p:nvSpPr>
        <p:spPr>
          <a:xfrm>
            <a:off x="7325360" y="6518275"/>
            <a:ext cx="1828800" cy="365125"/>
          </a:xfrm>
        </p:spPr>
        <p:txBody>
          <a:bodyPr/>
          <a:lstStyle/>
          <a:p>
            <a:fld id="{5C014052-953B-4273-8F47-BF25327D5B24}" type="slidenum">
              <a:rPr lang="en-US" smtClean="0">
                <a:solidFill>
                  <a:schemeClr val="tx1"/>
                </a:solidFill>
              </a:rPr>
              <a:t>87</a:t>
            </a:fld>
            <a:endParaRPr lang="en-US" dirty="0">
              <a:solidFill>
                <a:schemeClr val="tx1"/>
              </a:solidFill>
            </a:endParaRPr>
          </a:p>
        </p:txBody>
      </p:sp>
    </p:spTree>
    <p:extLst>
      <p:ext uri="{BB962C8B-B14F-4D97-AF65-F5344CB8AC3E}">
        <p14:creationId xmlns:p14="http://schemas.microsoft.com/office/powerpoint/2010/main" val="24378380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up)">
                                      <p:cBhvr>
                                        <p:cTn id="21" dur="17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88</a:t>
            </a:fld>
            <a:endParaRPr lang="en-US" dirty="0"/>
          </a:p>
        </p:txBody>
      </p:sp>
      <p:sp>
        <p:nvSpPr>
          <p:cNvPr id="3" name="Title 1"/>
          <p:cNvSpPr txBox="1">
            <a:spLocks/>
          </p:cNvSpPr>
          <p:nvPr/>
        </p:nvSpPr>
        <p:spPr>
          <a:xfrm>
            <a:off x="1905000" y="0"/>
            <a:ext cx="70104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C00000"/>
                </a:solidFill>
                <a:effectLst>
                  <a:outerShdw blurRad="76200" dist="50800" dir="5400000" algn="tl" rotWithShape="0">
                    <a:srgbClr val="000000">
                      <a:alpha val="65000"/>
                    </a:srgbClr>
                  </a:outerShdw>
                </a:effectLst>
              </a:rPr>
              <a:t> </a:t>
            </a:r>
            <a:r>
              <a:rPr lang="en-US" sz="4200" spc="50" dirty="0" smtClean="0">
                <a:ln w="11430"/>
                <a:solidFill>
                  <a:srgbClr val="FF0000"/>
                </a:solidFill>
                <a:effectLst>
                  <a:outerShdw blurRad="76200" dist="50800" dir="5400000" algn="tl" rotWithShape="0">
                    <a:srgbClr val="000000">
                      <a:alpha val="65000"/>
                    </a:srgbClr>
                  </a:outerShdw>
                </a:effectLst>
              </a:rPr>
              <a:t>Rashbi’s Death </a:t>
            </a:r>
            <a:r>
              <a:rPr lang="en-US" sz="4200" spc="50" dirty="0" smtClean="0">
                <a:ln w="11430"/>
                <a:solidFill>
                  <a:srgbClr val="C00000"/>
                </a:solidFill>
                <a:effectLst>
                  <a:outerShdw blurRad="76200" dist="50800" dir="5400000" algn="tl" rotWithShape="0">
                    <a:srgbClr val="000000">
                      <a:alpha val="65000"/>
                    </a:srgbClr>
                  </a:outerShdw>
                </a:effectLst>
              </a:rPr>
              <a:t>Changed the Correct Timing of </a:t>
            </a:r>
            <a:r>
              <a:rPr lang="en-US" sz="4200" spc="50" dirty="0" smtClean="0">
                <a:ln w="11430"/>
                <a:solidFill>
                  <a:srgbClr val="00B050"/>
                </a:solidFill>
                <a:effectLst>
                  <a:outerShdw blurRad="76200" dist="50800" dir="5400000" algn="tl" rotWithShape="0">
                    <a:srgbClr val="000000">
                      <a:alpha val="65000"/>
                    </a:srgbClr>
                  </a:outerShdw>
                </a:effectLst>
              </a:rPr>
              <a:t>Firstfruits!</a:t>
            </a:r>
          </a:p>
        </p:txBody>
      </p:sp>
      <p:pic>
        <p:nvPicPr>
          <p:cNvPr id="4" name="Picture 3" descr="C:\Users\Rae\Desktop\omer 33 notep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10" y="-76200"/>
            <a:ext cx="1825390" cy="16914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5657671"/>
            <a:ext cx="7992504" cy="1200329"/>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solidFill>
                  <a:srgbClr val="002060"/>
                </a:solidFill>
                <a:effectLst>
                  <a:outerShdw blurRad="76200" dist="50800" dir="5400000" algn="tl" rotWithShape="0">
                    <a:srgbClr val="000000">
                      <a:alpha val="65000"/>
                    </a:srgbClr>
                  </a:outerShdw>
                </a:effectLst>
              </a:rPr>
              <a:t> Be willing to challenge every teaching </a:t>
            </a:r>
            <a:br>
              <a:rPr lang="en-US" sz="3600" b="1" spc="50" dirty="0" smtClean="0">
                <a:ln w="11430"/>
                <a:solidFill>
                  <a:srgbClr val="002060"/>
                </a:solidFill>
                <a:effectLst>
                  <a:outerShdw blurRad="76200" dist="50800" dir="5400000" algn="tl" rotWithShape="0">
                    <a:srgbClr val="000000">
                      <a:alpha val="65000"/>
                    </a:srgbClr>
                  </a:outerShdw>
                </a:effectLst>
              </a:rPr>
            </a:br>
            <a:r>
              <a:rPr lang="en-US" sz="3600" b="1" spc="50" dirty="0" smtClean="0">
                <a:ln w="11430"/>
                <a:solidFill>
                  <a:srgbClr val="002060"/>
                </a:solidFill>
                <a:effectLst>
                  <a:outerShdw blurRad="76200" dist="50800" dir="5400000" algn="tl" rotWithShape="0">
                    <a:srgbClr val="000000">
                      <a:alpha val="65000"/>
                    </a:srgbClr>
                  </a:outerShdw>
                </a:effectLst>
              </a:rPr>
              <a:t>to see if it links to a tradition!</a:t>
            </a:r>
            <a:endParaRPr lang="en-US" sz="1200" b="1" spc="50" dirty="0">
              <a:ln w="11430"/>
              <a:solidFill>
                <a:srgbClr val="002060"/>
              </a:solidFill>
              <a:effectLst>
                <a:outerShdw blurRad="76200" dist="50800" dir="5400000" algn="tl" rotWithShape="0">
                  <a:srgbClr val="000000">
                    <a:alpha val="65000"/>
                  </a:srgbClr>
                </a:outerShdw>
              </a:effectLst>
            </a:endParaRPr>
          </a:p>
        </p:txBody>
      </p:sp>
      <p:sp>
        <p:nvSpPr>
          <p:cNvPr id="6" name="TextBox 5"/>
          <p:cNvSpPr txBox="1"/>
          <p:nvPr/>
        </p:nvSpPr>
        <p:spPr>
          <a:xfrm>
            <a:off x="385330" y="1447800"/>
            <a:ext cx="8669644" cy="4555093"/>
          </a:xfrm>
          <a:prstGeom prst="rect">
            <a:avLst/>
          </a:prstGeom>
          <a:noFill/>
        </p:spPr>
        <p:txBody>
          <a:bodyPr wrap="square" rtlCol="0">
            <a:spAutoFit/>
            <a:scene3d>
              <a:camera prst="orthographicFront"/>
              <a:lightRig rig="threePt" dir="t"/>
            </a:scene3d>
            <a:sp3d extrusionH="57150">
              <a:bevelT w="38100" h="38100"/>
            </a:sp3d>
          </a:bodyPr>
          <a:lstStyle/>
          <a:p>
            <a:r>
              <a:rPr lang="en-CA" sz="2400" b="1" dirty="0" smtClean="0"/>
              <a:t>This </a:t>
            </a:r>
            <a:r>
              <a:rPr lang="en-CA" sz="2400" b="1" dirty="0"/>
              <a:t>is </a:t>
            </a:r>
            <a:r>
              <a:rPr lang="en-CA" sz="2400" b="1" dirty="0" smtClean="0"/>
              <a:t>how Firstfruits became permanently tied to </a:t>
            </a:r>
            <a:r>
              <a:rPr lang="en-CA" sz="2400" b="1" dirty="0"/>
              <a:t>Abib </a:t>
            </a:r>
            <a:r>
              <a:rPr lang="en-CA" sz="2400" b="1" dirty="0" smtClean="0"/>
              <a:t>16.  </a:t>
            </a:r>
          </a:p>
          <a:p>
            <a:r>
              <a:rPr lang="en-CA" sz="1200" b="1" dirty="0" smtClean="0"/>
              <a:t>  </a:t>
            </a:r>
          </a:p>
          <a:p>
            <a:r>
              <a:rPr lang="en-CA" sz="2400" b="1" dirty="0" smtClean="0"/>
              <a:t>In </a:t>
            </a:r>
            <a:r>
              <a:rPr lang="en-CA" sz="2400" b="1" dirty="0"/>
              <a:t>THAT YEAR</a:t>
            </a:r>
            <a:r>
              <a:rPr lang="en-CA" sz="2400" dirty="0"/>
              <a:t>,</a:t>
            </a:r>
            <a:r>
              <a:rPr lang="en-CA" sz="2400" b="1" dirty="0"/>
              <a:t> </a:t>
            </a:r>
            <a:r>
              <a:rPr lang="en-CA" sz="2400" b="1" u="sng" dirty="0">
                <a:solidFill>
                  <a:srgbClr val="00B050"/>
                </a:solidFill>
              </a:rPr>
              <a:t>Firstfruits</a:t>
            </a:r>
            <a:r>
              <a:rPr lang="en-CA" sz="2400" b="1" dirty="0"/>
              <a:t> </a:t>
            </a:r>
            <a:r>
              <a:rPr lang="en-CA" sz="2400" b="1" u="sng" dirty="0">
                <a:solidFill>
                  <a:srgbClr val="FF0000"/>
                </a:solidFill>
              </a:rPr>
              <a:t>c</a:t>
            </a:r>
            <a:r>
              <a:rPr lang="en-CA" sz="2400" b="1" u="sng" dirty="0" smtClean="0">
                <a:solidFill>
                  <a:srgbClr val="FF0000"/>
                </a:solidFill>
              </a:rPr>
              <a:t>ould </a:t>
            </a:r>
            <a:r>
              <a:rPr lang="en-CA" sz="2400" b="1" u="sng" dirty="0">
                <a:solidFill>
                  <a:srgbClr val="FF0000"/>
                </a:solidFill>
              </a:rPr>
              <a:t>have been</a:t>
            </a:r>
            <a:r>
              <a:rPr lang="en-CA" sz="2400" b="1" dirty="0">
                <a:solidFill>
                  <a:srgbClr val="00B050"/>
                </a:solidFill>
              </a:rPr>
              <a:t> </a:t>
            </a:r>
            <a:r>
              <a:rPr lang="en-CA" sz="2400" b="1" u="sng" dirty="0">
                <a:solidFill>
                  <a:srgbClr val="00B050"/>
                </a:solidFill>
              </a:rPr>
              <a:t>correctly located on Abib 16 – Sunday</a:t>
            </a:r>
            <a:r>
              <a:rPr lang="en-CA" sz="2400" b="1" dirty="0">
                <a:solidFill>
                  <a:srgbClr val="00B050"/>
                </a:solidFill>
              </a:rPr>
              <a:t>,</a:t>
            </a:r>
            <a:r>
              <a:rPr lang="en-CA" sz="2400" b="1" dirty="0"/>
              <a:t> the first day of the week</a:t>
            </a:r>
            <a:r>
              <a:rPr lang="en-CA" sz="2400" b="1" dirty="0" smtClean="0"/>
              <a:t>.  When Firstfruits is married to Abib 16, it does not land on the 1</a:t>
            </a:r>
            <a:r>
              <a:rPr lang="en-CA" sz="2400" b="1" baseline="30000" dirty="0" smtClean="0"/>
              <a:t>st</a:t>
            </a:r>
            <a:r>
              <a:rPr lang="en-CA" sz="2400" b="1" dirty="0" smtClean="0"/>
              <a:t> cycle every year.</a:t>
            </a:r>
          </a:p>
          <a:p>
            <a:r>
              <a:rPr lang="en-CA" sz="1200" b="1" dirty="0" smtClean="0"/>
              <a:t>  </a:t>
            </a:r>
            <a:r>
              <a:rPr lang="en-CA" sz="2400" b="1" dirty="0" smtClean="0"/>
              <a:t/>
            </a:r>
            <a:br>
              <a:rPr lang="en-CA" sz="2400" b="1" dirty="0" smtClean="0"/>
            </a:br>
            <a:r>
              <a:rPr lang="en-CA" sz="2400" b="1" dirty="0" smtClean="0"/>
              <a:t>Since </a:t>
            </a:r>
            <a:r>
              <a:rPr lang="en-CA" sz="2400" b="1" dirty="0"/>
              <a:t>that time, </a:t>
            </a:r>
            <a:r>
              <a:rPr lang="en-CA" sz="2400" b="1" dirty="0">
                <a:solidFill>
                  <a:srgbClr val="FC6204"/>
                </a:solidFill>
                <a:effectLst>
                  <a:outerShdw blurRad="38100" dist="38100" dir="2700000" algn="tl">
                    <a:srgbClr val="000000">
                      <a:alpha val="43137"/>
                    </a:srgbClr>
                  </a:outerShdw>
                </a:effectLst>
              </a:rPr>
              <a:t>the 33 days are always counted back to </a:t>
            </a:r>
            <a:r>
              <a:rPr lang="en-CA" sz="2400" b="1" dirty="0" smtClean="0">
                <a:solidFill>
                  <a:srgbClr val="FC6204"/>
                </a:solidFill>
                <a:effectLst>
                  <a:outerShdw blurRad="38100" dist="38100" dir="2700000" algn="tl">
                    <a:srgbClr val="000000">
                      <a:alpha val="43137"/>
                    </a:srgbClr>
                  </a:outerShdw>
                </a:effectLst>
              </a:rPr>
              <a:t>the </a:t>
            </a:r>
            <a:r>
              <a:rPr lang="en-CA" sz="2400" b="1" dirty="0">
                <a:solidFill>
                  <a:srgbClr val="FC6204"/>
                </a:solidFill>
                <a:effectLst>
                  <a:outerShdw blurRad="38100" dist="38100" dir="2700000" algn="tl">
                    <a:srgbClr val="000000">
                      <a:alpha val="43137"/>
                    </a:srgbClr>
                  </a:outerShdw>
                </a:effectLst>
              </a:rPr>
              <a:t>date of Abib 16</a:t>
            </a:r>
            <a:r>
              <a:rPr lang="en-CA" sz="2400" b="1" dirty="0"/>
              <a:t> so that the </a:t>
            </a:r>
            <a:r>
              <a:rPr lang="en-CA" sz="2400" b="1" dirty="0" smtClean="0"/>
              <a:t>Rabbi’s </a:t>
            </a:r>
            <a:r>
              <a:rPr lang="en-CA" sz="2400" b="1" dirty="0"/>
              <a:t>death would </a:t>
            </a:r>
            <a:r>
              <a:rPr lang="en-CA" sz="2400" b="1" dirty="0" smtClean="0"/>
              <a:t>always </a:t>
            </a:r>
            <a:r>
              <a:rPr lang="en-CA" sz="2400" b="1" dirty="0"/>
              <a:t>be celebrated on the </a:t>
            </a:r>
            <a:r>
              <a:rPr lang="en-CA" sz="2400" b="1" cap="small" dirty="0"/>
              <a:t>18</a:t>
            </a:r>
            <a:r>
              <a:rPr lang="en-CA" sz="2400" b="1" cap="small" baseline="30000" dirty="0"/>
              <a:t>th</a:t>
            </a:r>
            <a:r>
              <a:rPr lang="en-CA" sz="2400" b="1" dirty="0"/>
              <a:t> day of the second month. </a:t>
            </a:r>
            <a:endParaRPr lang="en-CA" sz="2400" b="1" dirty="0" smtClean="0"/>
          </a:p>
          <a:p>
            <a:endParaRPr lang="en-CA" sz="1000" b="1" dirty="0"/>
          </a:p>
          <a:p>
            <a:pPr algn="ctr"/>
            <a:r>
              <a:rPr lang="en-CA" sz="2400" b="1" dirty="0">
                <a:solidFill>
                  <a:srgbClr val="FF0000"/>
                </a:solidFill>
                <a:effectLst>
                  <a:outerShdw blurRad="38100" dist="38100" dir="2700000" algn="tl">
                    <a:srgbClr val="000000">
                      <a:alpha val="43137"/>
                    </a:srgbClr>
                  </a:outerShdw>
                </a:effectLst>
              </a:rPr>
              <a:t>However, this event not only became a problem, </a:t>
            </a:r>
            <a:br>
              <a:rPr lang="en-CA" sz="2400" b="1" dirty="0">
                <a:solidFill>
                  <a:srgbClr val="FF0000"/>
                </a:solidFill>
                <a:effectLst>
                  <a:outerShdw blurRad="38100" dist="38100" dir="2700000" algn="tl">
                    <a:srgbClr val="000000">
                      <a:alpha val="43137"/>
                    </a:srgbClr>
                  </a:outerShdw>
                </a:effectLst>
              </a:rPr>
            </a:br>
            <a:r>
              <a:rPr lang="en-CA" sz="2400" b="1" dirty="0">
                <a:solidFill>
                  <a:srgbClr val="FF0000"/>
                </a:solidFill>
                <a:effectLst>
                  <a:outerShdw blurRad="38100" dist="38100" dir="2700000" algn="tl">
                    <a:srgbClr val="000000">
                      <a:alpha val="43137"/>
                    </a:srgbClr>
                  </a:outerShdw>
                </a:effectLst>
              </a:rPr>
              <a:t>but </a:t>
            </a:r>
            <a:r>
              <a:rPr lang="en-CA" sz="2400" b="1" dirty="0" smtClean="0">
                <a:solidFill>
                  <a:srgbClr val="FF0000"/>
                </a:solidFill>
                <a:effectLst>
                  <a:outerShdw blurRad="38100" dist="38100" dir="2700000" algn="tl">
                    <a:srgbClr val="000000">
                      <a:alpha val="43137"/>
                    </a:srgbClr>
                  </a:outerShdw>
                </a:effectLst>
              </a:rPr>
              <a:t>also a </a:t>
            </a:r>
            <a:r>
              <a:rPr lang="en-CA" sz="2400" b="1" dirty="0">
                <a:solidFill>
                  <a:srgbClr val="FF0000"/>
                </a:solidFill>
                <a:effectLst>
                  <a:outerShdw blurRad="38100" dist="38100" dir="2700000" algn="tl">
                    <a:srgbClr val="000000">
                      <a:alpha val="43137"/>
                    </a:srgbClr>
                  </a:outerShdw>
                </a:effectLst>
              </a:rPr>
              <a:t>widely accepted counterfeit, </a:t>
            </a:r>
            <a:r>
              <a:rPr lang="en-CA" sz="2400" b="1" dirty="0" smtClean="0">
                <a:solidFill>
                  <a:srgbClr val="FF0000"/>
                </a:solidFill>
                <a:effectLst>
                  <a:outerShdw blurRad="38100" dist="38100" dir="2700000" algn="tl">
                    <a:srgbClr val="000000">
                      <a:alpha val="43137"/>
                    </a:srgbClr>
                  </a:outerShdw>
                </a:effectLst>
              </a:rPr>
              <a:t/>
            </a:r>
            <a:br>
              <a:rPr lang="en-CA" sz="2400" b="1" dirty="0" smtClean="0">
                <a:solidFill>
                  <a:srgbClr val="FF0000"/>
                </a:solidFill>
                <a:effectLst>
                  <a:outerShdw blurRad="38100" dist="38100" dir="2700000" algn="tl">
                    <a:srgbClr val="000000">
                      <a:alpha val="43137"/>
                    </a:srgbClr>
                  </a:outerShdw>
                </a:effectLst>
              </a:rPr>
            </a:br>
            <a:r>
              <a:rPr lang="en-CA" sz="2400" b="1" dirty="0" smtClean="0">
                <a:solidFill>
                  <a:srgbClr val="FF0000"/>
                </a:solidFill>
                <a:effectLst>
                  <a:outerShdw blurRad="38100" dist="38100" dir="2700000" algn="tl">
                    <a:srgbClr val="000000">
                      <a:alpha val="43137"/>
                    </a:srgbClr>
                  </a:outerShdw>
                </a:effectLst>
              </a:rPr>
              <a:t>just </a:t>
            </a:r>
            <a:r>
              <a:rPr lang="en-CA" sz="2400" b="1" dirty="0">
                <a:solidFill>
                  <a:srgbClr val="FF0000"/>
                </a:solidFill>
                <a:effectLst>
                  <a:outerShdw blurRad="38100" dist="38100" dir="2700000" algn="tl">
                    <a:srgbClr val="000000">
                      <a:alpha val="43137"/>
                    </a:srgbClr>
                  </a:outerShdw>
                </a:effectLst>
              </a:rPr>
              <a:t>as sunset is </a:t>
            </a:r>
            <a:r>
              <a:rPr lang="en-CA" sz="2400" b="1" dirty="0" smtClean="0">
                <a:solidFill>
                  <a:srgbClr val="FF0000"/>
                </a:solidFill>
                <a:effectLst>
                  <a:outerShdw blurRad="38100" dist="38100" dir="2700000" algn="tl">
                    <a:srgbClr val="000000">
                      <a:alpha val="43137"/>
                    </a:srgbClr>
                  </a:outerShdw>
                </a:effectLst>
              </a:rPr>
              <a:t>a </a:t>
            </a:r>
            <a:r>
              <a:rPr lang="en-CA" sz="2400" b="1" dirty="0">
                <a:solidFill>
                  <a:srgbClr val="FF0000"/>
                </a:solidFill>
                <a:effectLst>
                  <a:outerShdw blurRad="38100" dist="38100" dir="2700000" algn="tl">
                    <a:srgbClr val="000000">
                      <a:alpha val="43137"/>
                    </a:srgbClr>
                  </a:outerShdw>
                </a:effectLst>
              </a:rPr>
              <a:t>counterfeit for creation’s day-start. </a:t>
            </a:r>
          </a:p>
          <a:p>
            <a:endParaRPr lang="en-US" sz="1600" dirty="0"/>
          </a:p>
        </p:txBody>
      </p:sp>
    </p:spTree>
    <p:extLst>
      <p:ext uri="{BB962C8B-B14F-4D97-AF65-F5344CB8AC3E}">
        <p14:creationId xmlns:p14="http://schemas.microsoft.com/office/powerpoint/2010/main" val="3508636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wipe(up)">
                                      <p:cBhvr>
                                        <p:cTn id="7" dur="175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wipe(up)">
                                      <p:cBhvr>
                                        <p:cTn id="12" dur="1750"/>
                                        <p:tgtEl>
                                          <p:spTgt spid="6">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89</a:t>
            </a:fld>
            <a:endParaRPr lang="en-US" dirty="0"/>
          </a:p>
        </p:txBody>
      </p:sp>
      <p:sp>
        <p:nvSpPr>
          <p:cNvPr id="3" name="TextBox 2"/>
          <p:cNvSpPr txBox="1"/>
          <p:nvPr/>
        </p:nvSpPr>
        <p:spPr>
          <a:xfrm>
            <a:off x="3429000" y="1819668"/>
            <a:ext cx="5334000" cy="1815882"/>
          </a:xfrm>
          <a:prstGeom prst="rect">
            <a:avLst/>
          </a:prstGeom>
          <a:noFill/>
        </p:spPr>
        <p:txBody>
          <a:bodyPr wrap="square" rtlCol="0">
            <a:spAutoFit/>
            <a:scene3d>
              <a:camera prst="orthographicFront"/>
              <a:lightRig rig="threePt" dir="t"/>
            </a:scene3d>
            <a:sp3d extrusionH="57150">
              <a:bevelT w="38100" h="38100"/>
            </a:sp3d>
          </a:bodyPr>
          <a:lstStyle/>
          <a:p>
            <a:pPr marL="342900" lvl="0" indent="-342900">
              <a:buFont typeface="+mj-lt"/>
              <a:buAutoNum type="arabicPeriod"/>
            </a:pPr>
            <a:r>
              <a:rPr lang="en-CA" sz="2000" b="1" dirty="0">
                <a:solidFill>
                  <a:srgbClr val="0070C0"/>
                </a:solidFill>
              </a:rPr>
              <a:t>The holiday is not a Torah </a:t>
            </a:r>
            <a:r>
              <a:rPr lang="en-CA" sz="2000" b="1" dirty="0" smtClean="0">
                <a:solidFill>
                  <a:srgbClr val="0070C0"/>
                </a:solidFill>
              </a:rPr>
              <a:t>command.   </a:t>
            </a:r>
            <a:br>
              <a:rPr lang="en-CA" sz="2000" b="1" dirty="0" smtClean="0">
                <a:solidFill>
                  <a:srgbClr val="0070C0"/>
                </a:solidFill>
              </a:rPr>
            </a:br>
            <a:r>
              <a:rPr lang="en-CA" sz="2000" b="1" dirty="0" smtClean="0">
                <a:solidFill>
                  <a:srgbClr val="FC6204"/>
                </a:solidFill>
              </a:rPr>
              <a:t>It </a:t>
            </a:r>
            <a:r>
              <a:rPr lang="en-CA" sz="2000" b="1" dirty="0">
                <a:solidFill>
                  <a:srgbClr val="FC6204"/>
                </a:solidFill>
              </a:rPr>
              <a:t>is derived entirely from Rabbinic </a:t>
            </a:r>
            <a:r>
              <a:rPr lang="en-CA" sz="2000" b="1" dirty="0" smtClean="0">
                <a:solidFill>
                  <a:srgbClr val="FC6204"/>
                </a:solidFill>
              </a:rPr>
              <a:t/>
            </a:r>
            <a:br>
              <a:rPr lang="en-CA" sz="2000" b="1" dirty="0" smtClean="0">
                <a:solidFill>
                  <a:srgbClr val="FC6204"/>
                </a:solidFill>
              </a:rPr>
            </a:br>
            <a:r>
              <a:rPr lang="en-CA" sz="2000" b="1" dirty="0" smtClean="0">
                <a:solidFill>
                  <a:srgbClr val="FC6204"/>
                </a:solidFill>
              </a:rPr>
              <a:t>and </a:t>
            </a:r>
            <a:r>
              <a:rPr lang="en-CA" sz="2000" b="1" dirty="0" err="1">
                <a:solidFill>
                  <a:srgbClr val="FC6204"/>
                </a:solidFill>
              </a:rPr>
              <a:t>occultic</a:t>
            </a:r>
            <a:r>
              <a:rPr lang="en-CA" sz="2000" b="1" dirty="0">
                <a:solidFill>
                  <a:srgbClr val="FC6204"/>
                </a:solidFill>
              </a:rPr>
              <a:t> </a:t>
            </a:r>
            <a:r>
              <a:rPr lang="en-CA" sz="2000" b="1" u="sng" dirty="0">
                <a:solidFill>
                  <a:srgbClr val="FC6204"/>
                </a:solidFill>
              </a:rPr>
              <a:t>tradition</a:t>
            </a:r>
            <a:r>
              <a:rPr lang="en-CA" b="1" dirty="0">
                <a:solidFill>
                  <a:srgbClr val="FC6204"/>
                </a:solidFill>
              </a:rPr>
              <a:t>. </a:t>
            </a:r>
            <a:r>
              <a:rPr lang="en-CA" b="1" dirty="0" smtClean="0">
                <a:solidFill>
                  <a:srgbClr val="FC6204"/>
                </a:solidFill>
              </a:rPr>
              <a:t/>
            </a:r>
            <a:br>
              <a:rPr lang="en-CA" b="1" dirty="0" smtClean="0">
                <a:solidFill>
                  <a:srgbClr val="FC6204"/>
                </a:solidFill>
              </a:rPr>
            </a:br>
            <a:endParaRPr lang="en-CA" sz="1200" b="1" dirty="0" smtClean="0">
              <a:solidFill>
                <a:srgbClr val="FC6204"/>
              </a:solidFill>
            </a:endParaRPr>
          </a:p>
          <a:p>
            <a:pPr marL="342900" lvl="0" indent="-342900">
              <a:buFont typeface="+mj-lt"/>
              <a:buAutoNum type="arabicPeriod"/>
            </a:pPr>
            <a:r>
              <a:rPr lang="en-CA" sz="2000" dirty="0" smtClean="0"/>
              <a:t>Everything about this celebration is linked to </a:t>
            </a:r>
            <a:br>
              <a:rPr lang="en-CA" sz="2000" dirty="0" smtClean="0"/>
            </a:br>
            <a:r>
              <a:rPr lang="en-CA" sz="2000" b="1" dirty="0" smtClean="0">
                <a:solidFill>
                  <a:srgbClr val="FC6204"/>
                </a:solidFill>
              </a:rPr>
              <a:t>the </a:t>
            </a:r>
            <a:r>
              <a:rPr lang="en-CA" sz="2000" b="1" dirty="0">
                <a:solidFill>
                  <a:srgbClr val="FC6204"/>
                </a:solidFill>
              </a:rPr>
              <a:t>mystical </a:t>
            </a:r>
            <a:r>
              <a:rPr lang="en-CA" sz="2000" b="1" dirty="0" smtClean="0">
                <a:solidFill>
                  <a:srgbClr val="FC6204"/>
                </a:solidFill>
              </a:rPr>
              <a:t>writings of Kabbalah</a:t>
            </a:r>
            <a:r>
              <a:rPr lang="en-CA" b="1" dirty="0" smtClean="0">
                <a:solidFill>
                  <a:srgbClr val="FC6204"/>
                </a:solidFill>
              </a:rPr>
              <a:t>. </a:t>
            </a:r>
            <a:endParaRPr lang="en-CA" dirty="0" smtClean="0">
              <a:solidFill>
                <a:srgbClr val="FC6204"/>
              </a:solidFill>
            </a:endParaRPr>
          </a:p>
        </p:txBody>
      </p:sp>
      <p:sp>
        <p:nvSpPr>
          <p:cNvPr id="4" name="Title 1"/>
          <p:cNvSpPr txBox="1">
            <a:spLocks/>
          </p:cNvSpPr>
          <p:nvPr/>
        </p:nvSpPr>
        <p:spPr>
          <a:xfrm>
            <a:off x="-76200" y="76200"/>
            <a:ext cx="9220200" cy="1524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C00000"/>
                </a:solidFill>
                <a:effectLst>
                  <a:outerShdw blurRad="76200" dist="50800" dir="5400000" algn="tl" rotWithShape="0">
                    <a:srgbClr val="000000">
                      <a:alpha val="65000"/>
                    </a:srgbClr>
                  </a:outerShdw>
                </a:effectLst>
              </a:rPr>
              <a:t> Should </a:t>
            </a:r>
            <a:r>
              <a:rPr lang="en-US" sz="4400" spc="50" dirty="0" smtClean="0">
                <a:ln w="11430"/>
                <a:solidFill>
                  <a:srgbClr val="00B0F0"/>
                </a:solidFill>
                <a:effectLst>
                  <a:outerShdw blurRad="76200" dist="50800" dir="5400000" algn="tl" rotWithShape="0">
                    <a:srgbClr val="000000">
                      <a:alpha val="65000"/>
                    </a:srgbClr>
                  </a:outerShdw>
                </a:effectLst>
              </a:rPr>
              <a:t>Covenant Torah-Keepers</a:t>
            </a:r>
            <a:r>
              <a:rPr lang="en-US" sz="4400" spc="50" dirty="0" smtClean="0">
                <a:ln w="11430"/>
                <a:solidFill>
                  <a:srgbClr val="C00000"/>
                </a:solidFill>
                <a:effectLst>
                  <a:outerShdw blurRad="76200" dist="50800" dir="5400000" algn="tl" rotWithShape="0">
                    <a:srgbClr val="000000">
                      <a:alpha val="65000"/>
                    </a:srgbClr>
                  </a:outerShdw>
                </a:effectLst>
              </a:rPr>
              <a:t> </a:t>
            </a:r>
            <a:br>
              <a:rPr lang="en-US" sz="4400" spc="50" dirty="0" smtClean="0">
                <a:ln w="11430"/>
                <a:solidFill>
                  <a:srgbClr val="C00000"/>
                </a:solidFill>
                <a:effectLst>
                  <a:outerShdw blurRad="76200" dist="50800" dir="5400000" algn="tl" rotWithShape="0">
                    <a:srgbClr val="000000">
                      <a:alpha val="65000"/>
                    </a:srgbClr>
                  </a:outerShdw>
                </a:effectLst>
              </a:rPr>
            </a:br>
            <a:r>
              <a:rPr lang="en-US" sz="4400" spc="50" dirty="0" smtClean="0">
                <a:ln w="11430"/>
                <a:solidFill>
                  <a:srgbClr val="C00000"/>
                </a:solidFill>
                <a:effectLst>
                  <a:outerShdw blurRad="76200" dist="50800" dir="5400000" algn="tl" rotWithShape="0">
                    <a:srgbClr val="000000">
                      <a:alpha val="65000"/>
                    </a:srgbClr>
                  </a:outerShdw>
                </a:effectLst>
              </a:rPr>
              <a:t>Observe Lag </a:t>
            </a:r>
            <a:r>
              <a:rPr lang="en-US" sz="4400" spc="50" dirty="0" err="1" smtClean="0">
                <a:ln w="11430"/>
                <a:solidFill>
                  <a:srgbClr val="C00000"/>
                </a:solidFill>
                <a:effectLst>
                  <a:outerShdw blurRad="76200" dist="50800" dir="5400000" algn="tl" rotWithShape="0">
                    <a:srgbClr val="000000">
                      <a:alpha val="65000"/>
                    </a:srgbClr>
                  </a:outerShdw>
                </a:effectLst>
              </a:rPr>
              <a:t>Ba’Omer</a:t>
            </a:r>
            <a:r>
              <a:rPr lang="en-US" sz="4400" spc="50" dirty="0" smtClean="0">
                <a:ln w="11430"/>
                <a:solidFill>
                  <a:srgbClr val="C00000"/>
                </a:solidFill>
                <a:effectLst>
                  <a:outerShdw blurRad="76200" dist="50800" dir="5400000" algn="tl" rotWithShape="0">
                    <a:srgbClr val="000000">
                      <a:alpha val="65000"/>
                    </a:srgbClr>
                  </a:outerShdw>
                </a:effectLst>
              </a:rPr>
              <a:t>?</a:t>
            </a:r>
          </a:p>
        </p:txBody>
      </p:sp>
      <p:sp>
        <p:nvSpPr>
          <p:cNvPr id="5" name="Rectangle 4"/>
          <p:cNvSpPr/>
          <p:nvPr/>
        </p:nvSpPr>
        <p:spPr>
          <a:xfrm>
            <a:off x="381000" y="1815922"/>
            <a:ext cx="2749471" cy="186204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115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No!</a:t>
            </a:r>
            <a:endParaRPr lang="en-US" sz="11500" b="1" cap="none" spc="0" dirty="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endParaRPr>
          </a:p>
        </p:txBody>
      </p:sp>
      <p:sp>
        <p:nvSpPr>
          <p:cNvPr id="9" name="TextBox 8"/>
          <p:cNvSpPr txBox="1"/>
          <p:nvPr/>
        </p:nvSpPr>
        <p:spPr>
          <a:xfrm>
            <a:off x="381000" y="3677970"/>
            <a:ext cx="8534400" cy="2862322"/>
          </a:xfrm>
          <a:prstGeom prst="rect">
            <a:avLst/>
          </a:prstGeom>
          <a:noFill/>
        </p:spPr>
        <p:txBody>
          <a:bodyPr wrap="square" rtlCol="0">
            <a:spAutoFit/>
            <a:scene3d>
              <a:camera prst="orthographicFront"/>
              <a:lightRig rig="threePt" dir="t"/>
            </a:scene3d>
            <a:sp3d extrusionH="57150">
              <a:bevelT w="38100" h="38100"/>
            </a:sp3d>
          </a:bodyPr>
          <a:lstStyle/>
          <a:p>
            <a:pPr marL="342900" lvl="0" indent="-342900">
              <a:buAutoNum type="arabicPeriod" startAt="3"/>
            </a:pPr>
            <a:r>
              <a:rPr lang="en-CA" sz="2000" b="1" dirty="0" err="1" smtClean="0">
                <a:solidFill>
                  <a:srgbClr val="FC6204"/>
                </a:solidFill>
              </a:rPr>
              <a:t>Rashbi</a:t>
            </a:r>
            <a:r>
              <a:rPr lang="en-CA" sz="2000" b="1" dirty="0" smtClean="0">
                <a:solidFill>
                  <a:srgbClr val="FC6204"/>
                </a:solidFill>
              </a:rPr>
              <a:t> did </a:t>
            </a:r>
            <a:r>
              <a:rPr lang="en-CA" sz="2000" b="1" dirty="0">
                <a:solidFill>
                  <a:srgbClr val="FC6204"/>
                </a:solidFill>
              </a:rPr>
              <a:t>not acknowledge </a:t>
            </a:r>
            <a:r>
              <a:rPr lang="en-CA" sz="2000" b="1" dirty="0" smtClean="0">
                <a:solidFill>
                  <a:srgbClr val="0070C0"/>
                </a:solidFill>
              </a:rPr>
              <a:t>Yahusha</a:t>
            </a:r>
            <a:r>
              <a:rPr lang="en-CA" sz="2000" b="1" dirty="0" smtClean="0">
                <a:solidFill>
                  <a:srgbClr val="FC6204"/>
                </a:solidFill>
              </a:rPr>
              <a:t> </a:t>
            </a:r>
            <a:r>
              <a:rPr lang="en-CA" sz="2000" b="1" dirty="0">
                <a:solidFill>
                  <a:srgbClr val="FC6204"/>
                </a:solidFill>
              </a:rPr>
              <a:t>as the </a:t>
            </a:r>
            <a:r>
              <a:rPr lang="en-CA" sz="2000" b="1" dirty="0" smtClean="0">
                <a:solidFill>
                  <a:srgbClr val="FC6204"/>
                </a:solidFill>
              </a:rPr>
              <a:t>Messiah.</a:t>
            </a:r>
            <a:r>
              <a:rPr lang="en-CA" sz="2000" dirty="0" smtClean="0">
                <a:solidFill>
                  <a:srgbClr val="FC6204"/>
                </a:solidFill>
              </a:rPr>
              <a:t> </a:t>
            </a:r>
            <a:r>
              <a:rPr lang="en-CA" sz="2000" dirty="0"/>
              <a:t/>
            </a:r>
            <a:br>
              <a:rPr lang="en-CA" sz="2000" dirty="0"/>
            </a:br>
            <a:endParaRPr lang="en-CA" sz="2000" dirty="0" smtClean="0"/>
          </a:p>
          <a:p>
            <a:pPr marL="342900" lvl="0" indent="-342900">
              <a:buAutoNum type="arabicPeriod" startAt="3"/>
            </a:pPr>
            <a:r>
              <a:rPr lang="en-CA" sz="2000" b="1" dirty="0" smtClean="0">
                <a:solidFill>
                  <a:srgbClr val="FC6204"/>
                </a:solidFill>
              </a:rPr>
              <a:t>“Kabbalah” </a:t>
            </a:r>
            <a:r>
              <a:rPr lang="en-CA" sz="2000" b="1" dirty="0" smtClean="0"/>
              <a:t>is a deceptive system of thought that seduces people into denying that they are sinners in need of salvation.</a:t>
            </a:r>
            <a:r>
              <a:rPr lang="en-CA" sz="2000" dirty="0" smtClean="0"/>
              <a:t>   </a:t>
            </a:r>
            <a:br>
              <a:rPr lang="en-CA" sz="2000" dirty="0" smtClean="0"/>
            </a:br>
            <a:r>
              <a:rPr lang="en-CA" sz="2000" dirty="0" smtClean="0"/>
              <a:t>The </a:t>
            </a:r>
            <a:r>
              <a:rPr lang="en-CA" sz="2000" dirty="0" err="1" smtClean="0"/>
              <a:t>Kabbalist</a:t>
            </a:r>
            <a:r>
              <a:rPr lang="en-CA" sz="2000" dirty="0" smtClean="0"/>
              <a:t> believes each of us are essentially divine beings. </a:t>
            </a:r>
            <a:br>
              <a:rPr lang="en-CA" sz="2000" dirty="0" smtClean="0"/>
            </a:br>
            <a:endParaRPr lang="en-CA" sz="2000" dirty="0" smtClean="0"/>
          </a:p>
          <a:p>
            <a:pPr marL="285750" lvl="0" indent="-285750">
              <a:buFont typeface="Wingdings" pitchFamily="2" charset="2"/>
              <a:buChar char="Ø"/>
            </a:pPr>
            <a:r>
              <a:rPr lang="en-CA" sz="2000" dirty="0" smtClean="0"/>
              <a:t>There is no need of any Saviour.</a:t>
            </a:r>
          </a:p>
          <a:p>
            <a:pPr marL="285750" lvl="0" indent="-285750">
              <a:buFont typeface="Wingdings" pitchFamily="2" charset="2"/>
              <a:buChar char="Ø"/>
            </a:pPr>
            <a:r>
              <a:rPr lang="en-CA" sz="2000" dirty="0" smtClean="0"/>
              <a:t>Everyone is pure, and just needs to be enlightened (through the mystical worship of Lucifer).</a:t>
            </a:r>
            <a:endParaRPr lang="en-US" sz="2000" dirty="0"/>
          </a:p>
        </p:txBody>
      </p:sp>
    </p:spTree>
    <p:extLst>
      <p:ext uri="{BB962C8B-B14F-4D97-AF65-F5344CB8AC3E}">
        <p14:creationId xmlns:p14="http://schemas.microsoft.com/office/powerpoint/2010/main" val="4642229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1750"/>
                                        <p:tgtEl>
                                          <p:spTgt spid="3">
                                            <p:txEl>
                                              <p:pRg st="0" end="0"/>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175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left)">
                                      <p:cBhvr>
                                        <p:cTn id="32" dur="175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wipe(left)">
                                      <p:cBhvr>
                                        <p:cTn id="37" dur="1750"/>
                                        <p:tgtEl>
                                          <p:spTgt spid="9">
                                            <p:txEl>
                                              <p:pRg st="1" end="1"/>
                                            </p:txEl>
                                          </p:spTgt>
                                        </p:tgtEl>
                                      </p:cBhvr>
                                    </p:animEffect>
                                  </p:childTnLst>
                                </p:cTn>
                              </p:par>
                            </p:childTnLst>
                          </p:cTn>
                        </p:par>
                        <p:par>
                          <p:cTn id="38" fill="hold">
                            <p:stCondLst>
                              <p:cond delay="1750"/>
                            </p:stCondLst>
                            <p:childTnLst>
                              <p:par>
                                <p:cTn id="39" presetID="22" presetClass="entr" presetSubtype="8" fill="hold" nodeType="after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animEffect transition="in" filter="wipe(left)">
                                      <p:cBhvr>
                                        <p:cTn id="41" dur="1750"/>
                                        <p:tgtEl>
                                          <p:spTgt spid="9">
                                            <p:txEl>
                                              <p:pRg st="2" end="2"/>
                                            </p:txEl>
                                          </p:spTgt>
                                        </p:tgtEl>
                                      </p:cBhvr>
                                    </p:animEffect>
                                  </p:childTnLst>
                                </p:cTn>
                              </p:par>
                            </p:childTnLst>
                          </p:cTn>
                        </p:par>
                        <p:par>
                          <p:cTn id="42" fill="hold">
                            <p:stCondLst>
                              <p:cond delay="3500"/>
                            </p:stCondLst>
                            <p:childTnLst>
                              <p:par>
                                <p:cTn id="43" presetID="22" presetClass="entr" presetSubtype="8" fill="hold" nodeType="afterEffect">
                                  <p:stCondLst>
                                    <p:cond delay="0"/>
                                  </p:stCondLst>
                                  <p:childTnLst>
                                    <p:set>
                                      <p:cBhvr>
                                        <p:cTn id="44" dur="1" fill="hold">
                                          <p:stCondLst>
                                            <p:cond delay="0"/>
                                          </p:stCondLst>
                                        </p:cTn>
                                        <p:tgtEl>
                                          <p:spTgt spid="9">
                                            <p:txEl>
                                              <p:pRg st="3" end="3"/>
                                            </p:txEl>
                                          </p:spTgt>
                                        </p:tgtEl>
                                        <p:attrNameLst>
                                          <p:attrName>style.visibility</p:attrName>
                                        </p:attrNameLst>
                                      </p:cBhvr>
                                      <p:to>
                                        <p:strVal val="visible"/>
                                      </p:to>
                                    </p:set>
                                    <p:animEffect transition="in" filter="wipe(left)">
                                      <p:cBhvr>
                                        <p:cTn id="45" dur="175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ae\Desktop\Passover Studies\Joshua Firstfruits\JOSH PPT ART &amp; work folder\do boy 3 arrows.png"/>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057400" y="1148707"/>
            <a:ext cx="5637212" cy="59197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8645" y="57044"/>
            <a:ext cx="9490286" cy="830997"/>
          </a:xfrm>
          <a:prstGeom prst="rect">
            <a:avLst/>
          </a:prstGeom>
          <a:solidFill>
            <a:schemeClr val="bg2">
              <a:lumMod val="25000"/>
            </a:schemeClr>
          </a:solidFill>
          <a:effectLst>
            <a:glow rad="101600">
              <a:schemeClr val="accent2">
                <a:satMod val="175000"/>
                <a:alpha val="40000"/>
              </a:schemeClr>
            </a:glow>
          </a:effectLst>
          <a:scene3d>
            <a:camera prst="orthographicFront"/>
            <a:lightRig rig="flat" dir="t">
              <a:rot lat="0" lon="0" rev="18900000"/>
            </a:lightRig>
          </a:scene3d>
          <a:sp3d>
            <a:bevelT w="114300" prst="artDeco"/>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dirty="0" smtClean="0">
                <a:ln/>
                <a:solidFill>
                  <a:schemeClr val="accent3"/>
                </a:solidFill>
              </a:rPr>
              <a:t>Joshua’s</a:t>
            </a:r>
            <a:r>
              <a:rPr lang="en-US" sz="4800" b="1" cap="none" spc="0" dirty="0" smtClean="0">
                <a:ln/>
                <a:solidFill>
                  <a:schemeClr val="accent3"/>
                </a:solidFill>
                <a:effectLst/>
              </a:rPr>
              <a:t> Study </a:t>
            </a:r>
            <a:r>
              <a:rPr lang="en-US" sz="4800" b="1" dirty="0" smtClean="0">
                <a:ln/>
                <a:solidFill>
                  <a:schemeClr val="accent3"/>
                </a:solidFill>
              </a:rPr>
              <a:t>Proves</a:t>
            </a:r>
            <a:r>
              <a:rPr lang="en-US" sz="4800" b="1" cap="none" spc="0" dirty="0" smtClean="0">
                <a:ln/>
                <a:solidFill>
                  <a:schemeClr val="accent3"/>
                </a:solidFill>
                <a:effectLst/>
              </a:rPr>
              <a:t>: </a:t>
            </a:r>
            <a:endParaRPr lang="en-US" sz="4800" b="1" cap="none" spc="0" dirty="0">
              <a:ln/>
              <a:solidFill>
                <a:schemeClr val="accent3"/>
              </a:solidFill>
              <a:effectLst/>
            </a:endParaRPr>
          </a:p>
        </p:txBody>
      </p:sp>
      <p:sp>
        <p:nvSpPr>
          <p:cNvPr id="6" name="Rectangle 5"/>
          <p:cNvSpPr/>
          <p:nvPr/>
        </p:nvSpPr>
        <p:spPr>
          <a:xfrm>
            <a:off x="5638800" y="1371600"/>
            <a:ext cx="3352800"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00B050"/>
                </a:solidFill>
                <a:effectLst>
                  <a:outerShdw blurRad="50800" dist="39000" dir="5460000" algn="tl">
                    <a:srgbClr val="000000">
                      <a:alpha val="38000"/>
                    </a:srgbClr>
                  </a:outerShdw>
                </a:effectLst>
              </a:rPr>
              <a:t>#3  Firstfruits is</a:t>
            </a:r>
            <a:br>
              <a:rPr lang="en-US" sz="3200" b="1" dirty="0" smtClean="0">
                <a:ln w="11430"/>
                <a:solidFill>
                  <a:srgbClr val="00B050"/>
                </a:solidFill>
                <a:effectLst>
                  <a:outerShdw blurRad="50800" dist="39000" dir="5460000" algn="tl">
                    <a:srgbClr val="000000">
                      <a:alpha val="38000"/>
                    </a:srgbClr>
                  </a:outerShdw>
                </a:effectLst>
              </a:rPr>
            </a:br>
            <a:r>
              <a:rPr lang="en-US" sz="3200" b="1" dirty="0" smtClean="0">
                <a:ln w="11430"/>
                <a:solidFill>
                  <a:srgbClr val="00B050"/>
                </a:solidFill>
                <a:effectLst>
                  <a:outerShdw blurRad="50800" dist="39000" dir="5460000" algn="tl">
                    <a:srgbClr val="000000">
                      <a:alpha val="38000"/>
                    </a:srgbClr>
                  </a:outerShdw>
                </a:effectLst>
              </a:rPr>
              <a:t>placed on Abib 15 – NOT Abib 16!</a:t>
            </a:r>
            <a:br>
              <a:rPr lang="en-US" sz="3200" b="1" dirty="0" smtClean="0">
                <a:ln w="11430"/>
                <a:solidFill>
                  <a:srgbClr val="00B050"/>
                </a:solidFill>
                <a:effectLst>
                  <a:outerShdw blurRad="50800" dist="39000" dir="5460000" algn="tl">
                    <a:srgbClr val="000000">
                      <a:alpha val="38000"/>
                    </a:srgbClr>
                  </a:outerShdw>
                </a:effectLst>
              </a:rPr>
            </a:br>
            <a:endParaRPr lang="en-US" sz="1200" b="1" dirty="0">
              <a:ln w="11430"/>
              <a:solidFill>
                <a:srgbClr val="00B050"/>
              </a:solidFill>
              <a:effectLst>
                <a:outerShdw blurRad="50800" dist="39000" dir="5460000" algn="tl">
                  <a:srgbClr val="000000">
                    <a:alpha val="38000"/>
                  </a:srgbClr>
                </a:outerShdw>
              </a:effectLst>
            </a:endParaRPr>
          </a:p>
        </p:txBody>
      </p:sp>
      <p:sp>
        <p:nvSpPr>
          <p:cNvPr id="8" name="Slide Number Placeholder 7"/>
          <p:cNvSpPr>
            <a:spLocks noGrp="1"/>
          </p:cNvSpPr>
          <p:nvPr>
            <p:ph type="sldNum" sz="quarter" idx="12"/>
          </p:nvPr>
        </p:nvSpPr>
        <p:spPr>
          <a:xfrm>
            <a:off x="7162800" y="6314052"/>
            <a:ext cx="1828800" cy="365125"/>
          </a:xfrm>
        </p:spPr>
        <p:txBody>
          <a:bodyPr/>
          <a:lstStyle/>
          <a:p>
            <a:fld id="{5C014052-953B-4273-8F47-BF25327D5B24}" type="slidenum">
              <a:rPr lang="en-US" smtClean="0"/>
              <a:t>9</a:t>
            </a:fld>
            <a:endParaRPr lang="en-US" dirty="0"/>
          </a:p>
        </p:txBody>
      </p:sp>
      <p:sp>
        <p:nvSpPr>
          <p:cNvPr id="21" name="Rectangle 20"/>
          <p:cNvSpPr/>
          <p:nvPr/>
        </p:nvSpPr>
        <p:spPr>
          <a:xfrm>
            <a:off x="381000" y="944940"/>
            <a:ext cx="350520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8C4C64"/>
                </a:solidFill>
                <a:effectLst>
                  <a:outerShdw blurRad="50800" dist="39000" dir="5460000" algn="tl">
                    <a:srgbClr val="000000">
                      <a:alpha val="38000"/>
                    </a:srgbClr>
                  </a:outerShdw>
                </a:effectLst>
              </a:rPr>
              <a:t>#2  Unleavened Bread Sabbath</a:t>
            </a:r>
          </a:p>
          <a:p>
            <a:pPr algn="ctr"/>
            <a:r>
              <a:rPr lang="en-US" sz="3200" b="1" dirty="0">
                <a:ln w="11430"/>
                <a:solidFill>
                  <a:srgbClr val="8C4C64"/>
                </a:solidFill>
                <a:effectLst>
                  <a:outerShdw blurRad="50800" dist="39000" dir="5460000" algn="tl">
                    <a:srgbClr val="000000">
                      <a:alpha val="38000"/>
                    </a:srgbClr>
                  </a:outerShdw>
                </a:effectLst>
              </a:rPr>
              <a:t>o</a:t>
            </a:r>
            <a:r>
              <a:rPr lang="en-US" sz="3200" b="1" dirty="0" smtClean="0">
                <a:ln w="11430"/>
                <a:solidFill>
                  <a:srgbClr val="8C4C64"/>
                </a:solidFill>
                <a:effectLst>
                  <a:outerShdw blurRad="50800" dist="39000" dir="5460000" algn="tl">
                    <a:srgbClr val="000000">
                      <a:alpha val="38000"/>
                    </a:srgbClr>
                  </a:outerShdw>
                </a:effectLst>
              </a:rPr>
              <a:t>n Abib 15   </a:t>
            </a:r>
            <a:endParaRPr lang="en-US" sz="1200" b="1" dirty="0">
              <a:ln w="11430"/>
              <a:solidFill>
                <a:srgbClr val="8C4C64"/>
              </a:solidFill>
              <a:effectLst>
                <a:outerShdw blurRad="50800" dist="39000" dir="5460000" algn="tl">
                  <a:srgbClr val="000000">
                    <a:alpha val="38000"/>
                  </a:srgbClr>
                </a:outerShdw>
              </a:effectLst>
            </a:endParaRPr>
          </a:p>
        </p:txBody>
      </p:sp>
      <p:sp>
        <p:nvSpPr>
          <p:cNvPr id="22" name="Rectangle 21"/>
          <p:cNvSpPr/>
          <p:nvPr/>
        </p:nvSpPr>
        <p:spPr>
          <a:xfrm>
            <a:off x="-304800" y="3230940"/>
            <a:ext cx="3499998"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C00000"/>
                </a:solidFill>
                <a:effectLst>
                  <a:outerShdw blurRad="50800" dist="39000" dir="5460000" algn="tl">
                    <a:srgbClr val="000000">
                      <a:alpha val="38000"/>
                    </a:srgbClr>
                  </a:outerShdw>
                </a:effectLst>
              </a:rPr>
              <a:t>#1  Passover &amp; weekly Sabbath are on Abib 14</a:t>
            </a:r>
            <a:endParaRPr lang="en-US" sz="1200" b="1" dirty="0">
              <a:ln w="11430"/>
              <a:solidFill>
                <a:srgbClr val="C00000"/>
              </a:solidFill>
              <a:effectLst>
                <a:outerShdw blurRad="50800" dist="39000" dir="5460000" algn="tl">
                  <a:srgbClr val="000000">
                    <a:alpha val="38000"/>
                  </a:srgbClr>
                </a:outerShdw>
              </a:effectLst>
            </a:endParaRPr>
          </a:p>
        </p:txBody>
      </p:sp>
      <p:sp>
        <p:nvSpPr>
          <p:cNvPr id="23" name="Round Diagonal Corner Rectangle 22"/>
          <p:cNvSpPr/>
          <p:nvPr/>
        </p:nvSpPr>
        <p:spPr>
          <a:xfrm>
            <a:off x="4358640" y="6078366"/>
            <a:ext cx="3870960" cy="783193"/>
          </a:xfrm>
          <a:prstGeom prst="round2DiagRect">
            <a:avLst>
              <a:gd name="adj1" fmla="val 35221"/>
              <a:gd name="adj2" fmla="val 31036"/>
            </a:avLst>
          </a:prstGeom>
          <a:solidFill>
            <a:srgbClr val="8C4C64"/>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45720" indent="0" algn="ctr">
              <a:buNone/>
            </a:pPr>
            <a:r>
              <a:rPr lang="en-US" sz="4000" b="1" dirty="0" smtClean="0">
                <a:ln/>
                <a:solidFill>
                  <a:schemeClr val="accent3"/>
                </a:solidFill>
              </a:rPr>
              <a:t>Are you ready?</a:t>
            </a:r>
          </a:p>
        </p:txBody>
      </p:sp>
    </p:spTree>
    <p:extLst>
      <p:ext uri="{BB962C8B-B14F-4D97-AF65-F5344CB8AC3E}">
        <p14:creationId xmlns:p14="http://schemas.microsoft.com/office/powerpoint/2010/main" val="925624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animEffect transition="in" filter="wipe(left)">
                                      <p:cBhvr>
                                        <p:cTn id="21" dur="175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bg1"/>
                </a:solidFill>
              </a:rPr>
              <a:t>90</a:t>
            </a:fld>
            <a:endParaRPr lang="en-US" dirty="0">
              <a:solidFill>
                <a:schemeClr val="bg1"/>
              </a:solidFill>
            </a:endParaRPr>
          </a:p>
        </p:txBody>
      </p:sp>
      <p:sp>
        <p:nvSpPr>
          <p:cNvPr id="5" name="Title 1"/>
          <p:cNvSpPr txBox="1">
            <a:spLocks/>
          </p:cNvSpPr>
          <p:nvPr/>
        </p:nvSpPr>
        <p:spPr>
          <a:xfrm>
            <a:off x="304800" y="0"/>
            <a:ext cx="8534400" cy="2209800"/>
          </a:xfrm>
          <a:prstGeom prst="rect">
            <a:avLst/>
          </a:prstGeo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ln/>
                <a:solidFill>
                  <a:schemeClr val="accent3"/>
                </a:solidFill>
              </a:rPr>
              <a:t>It is clear the traditional Firstfruits linked to only Abib 16 has strong ties to Kabbalistic ways including mysticism and all associated links </a:t>
            </a:r>
            <a:r>
              <a:rPr lang="en-US" sz="3200" dirty="0" smtClean="0">
                <a:ln/>
                <a:solidFill>
                  <a:schemeClr val="accent3"/>
                </a:solidFill>
              </a:rPr>
              <a:t/>
            </a:r>
            <a:br>
              <a:rPr lang="en-US" sz="3200" dirty="0" smtClean="0">
                <a:ln/>
                <a:solidFill>
                  <a:schemeClr val="accent3"/>
                </a:solidFill>
              </a:rPr>
            </a:br>
            <a:r>
              <a:rPr lang="en-US" sz="3200" dirty="0" smtClean="0">
                <a:ln/>
                <a:solidFill>
                  <a:schemeClr val="accent3"/>
                </a:solidFill>
              </a:rPr>
              <a:t>to the Jesuits and secret societies!</a:t>
            </a:r>
          </a:p>
        </p:txBody>
      </p:sp>
      <p:sp>
        <p:nvSpPr>
          <p:cNvPr id="6" name="Title 1"/>
          <p:cNvSpPr txBox="1">
            <a:spLocks/>
          </p:cNvSpPr>
          <p:nvPr/>
        </p:nvSpPr>
        <p:spPr>
          <a:xfrm>
            <a:off x="294640" y="2057400"/>
            <a:ext cx="8534400" cy="4953000"/>
          </a:xfrm>
          <a:prstGeom prst="rect">
            <a:avLst/>
          </a:prstGeom>
          <a:ln>
            <a:noFill/>
          </a:ln>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ln w="11430">
                  <a:solidFill>
                    <a:schemeClr val="accent4">
                      <a:lumMod val="20000"/>
                      <a:lumOff val="80000"/>
                    </a:schemeClr>
                  </a:solidFill>
                </a:ln>
                <a:solidFill>
                  <a:schemeClr val="accent2">
                    <a:lumMod val="20000"/>
                    <a:lumOff val="80000"/>
                  </a:schemeClr>
                </a:solidFill>
                <a:effectLst>
                  <a:outerShdw blurRad="50800" dist="39000" dir="5460000" algn="tl">
                    <a:srgbClr val="000000">
                      <a:alpha val="38000"/>
                    </a:srgbClr>
                  </a:outerShdw>
                </a:effectLst>
              </a:rPr>
              <a:t>QUESTION</a:t>
            </a:r>
            <a:r>
              <a:rPr lang="en-US" sz="3200" dirty="0" smtClean="0">
                <a:ln w="11430">
                  <a:solidFill>
                    <a:schemeClr val="accent2">
                      <a:lumMod val="20000"/>
                      <a:lumOff val="80000"/>
                    </a:schemeClr>
                  </a:solidFill>
                </a:ln>
                <a:solidFill>
                  <a:schemeClr val="accent2">
                    <a:lumMod val="20000"/>
                    <a:lumOff val="80000"/>
                  </a:schemeClr>
                </a:solidFill>
                <a:effectLst>
                  <a:outerShdw blurRad="50800" dist="39000" dir="5460000" algn="tl">
                    <a:srgbClr val="000000">
                      <a:alpha val="38000"/>
                    </a:srgbClr>
                  </a:outerShdw>
                </a:effectLst>
              </a:rPr>
              <a:t>:</a:t>
            </a:r>
          </a:p>
          <a:p>
            <a:r>
              <a:rPr lang="en-US" sz="3200" cap="all" dirty="0" smtClean="0">
                <a:ln w="9000" cmpd="sng">
                  <a:solidFill>
                    <a:srgbClr val="00B0F0"/>
                  </a:solidFill>
                  <a:prstDash val="solid"/>
                </a:ln>
                <a:solidFill>
                  <a:srgbClr val="00B0F0"/>
                </a:solidFill>
                <a:effectLst>
                  <a:reflection blurRad="12700" stA="28000" endPos="45000" dist="1000" dir="5400000" sy="-100000" algn="bl" rotWithShape="0"/>
                </a:effectLst>
              </a:rPr>
              <a:t>Why </a:t>
            </a:r>
            <a:r>
              <a:rPr lang="en-US" sz="3200" cap="all" dirty="0">
                <a:ln w="9000" cmpd="sng">
                  <a:solidFill>
                    <a:srgbClr val="00B0F0"/>
                  </a:solidFill>
                  <a:prstDash val="solid"/>
                </a:ln>
                <a:solidFill>
                  <a:srgbClr val="00B0F0"/>
                </a:solidFill>
                <a:effectLst>
                  <a:reflection blurRad="12700" stA="28000" endPos="45000" dist="1000" dir="5400000" sy="-100000" algn="bl" rotWithShape="0"/>
                </a:effectLst>
              </a:rPr>
              <a:t>are so many “so called” </a:t>
            </a:r>
            <a:br>
              <a:rPr lang="en-US" sz="3200" cap="all" dirty="0">
                <a:ln w="9000" cmpd="sng">
                  <a:solidFill>
                    <a:srgbClr val="00B0F0"/>
                  </a:solidFill>
                  <a:prstDash val="solid"/>
                </a:ln>
                <a:solidFill>
                  <a:srgbClr val="00B0F0"/>
                </a:solidFill>
                <a:effectLst>
                  <a:reflection blurRad="12700" stA="28000" endPos="45000" dist="1000" dir="5400000" sy="-100000" algn="bl" rotWithShape="0"/>
                </a:effectLst>
              </a:rPr>
            </a:br>
            <a:r>
              <a:rPr lang="en-US" sz="3200" cap="all" dirty="0">
                <a:ln w="9000" cmpd="sng">
                  <a:solidFill>
                    <a:srgbClr val="00B0F0"/>
                  </a:solidFill>
                  <a:prstDash val="solid"/>
                </a:ln>
                <a:solidFill>
                  <a:srgbClr val="00B0F0"/>
                </a:solidFill>
                <a:effectLst>
                  <a:reflection blurRad="12700" stA="28000" endPos="45000" dist="1000" dir="5400000" sy="-100000" algn="bl" rotWithShape="0"/>
                </a:effectLst>
              </a:rPr>
              <a:t>Torah (Feast) Keepers </a:t>
            </a:r>
            <a:r>
              <a:rPr lang="en-US" sz="3200" cap="all" dirty="0" smtClean="0">
                <a:ln w="9000" cmpd="sng">
                  <a:solidFill>
                    <a:srgbClr val="00B0F0"/>
                  </a:solidFill>
                  <a:prstDash val="solid"/>
                </a:ln>
                <a:solidFill>
                  <a:srgbClr val="00B0F0"/>
                </a:solidFill>
                <a:effectLst>
                  <a:reflection blurRad="12700" stA="28000" endPos="45000" dist="1000" dir="5400000" sy="-100000" algn="bl" rotWithShape="0"/>
                </a:effectLst>
              </a:rPr>
              <a:t/>
            </a:r>
            <a:br>
              <a:rPr lang="en-US" sz="3200" cap="all" dirty="0" smtClean="0">
                <a:ln w="9000" cmpd="sng">
                  <a:solidFill>
                    <a:srgbClr val="00B0F0"/>
                  </a:solidFill>
                  <a:prstDash val="solid"/>
                </a:ln>
                <a:solidFill>
                  <a:srgbClr val="00B0F0"/>
                </a:solidFill>
                <a:effectLst>
                  <a:reflection blurRad="12700" stA="28000" endPos="45000" dist="1000" dir="5400000" sy="-100000" algn="bl" rotWithShape="0"/>
                </a:effectLst>
              </a:rPr>
            </a:br>
            <a: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honoring </a:t>
            </a:r>
            <a:r>
              <a:rPr lang="en-US" sz="3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Abib </a:t>
            </a:r>
            <a: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16 when this date is </a:t>
            </a:r>
            <a:b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widely connected to such mysticism? </a:t>
            </a:r>
          </a:p>
          <a:p>
            <a:endParaRPr lang="en-US" sz="3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endPar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endParaRPr lang="en-US" sz="4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Maybe they just don’t know!  </a:t>
            </a:r>
            <a:r>
              <a:rPr lang="en-US" sz="3200" dirty="0" smtClean="0">
                <a:ln w="11430">
                  <a:solidFill>
                    <a:schemeClr val="accent5"/>
                  </a:solidFill>
                </a:ln>
                <a:solidFill>
                  <a:schemeClr val="accent3"/>
                </a:solidFill>
                <a:effectLst>
                  <a:outerShdw blurRad="50800" dist="39000" dir="5460000" algn="tl">
                    <a:srgbClr val="000000">
                      <a:alpha val="38000"/>
                    </a:srgbClr>
                  </a:outerShdw>
                </a:effectLst>
              </a:rPr>
              <a:t>Let’s tell them! </a:t>
            </a:r>
          </a:p>
        </p:txBody>
      </p:sp>
    </p:spTree>
    <p:extLst>
      <p:ext uri="{BB962C8B-B14F-4D97-AF65-F5344CB8AC3E}">
        <p14:creationId xmlns:p14="http://schemas.microsoft.com/office/powerpoint/2010/main" val="32244823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xEl>
                                              <p:pRg st="5" end="5"/>
                                            </p:txEl>
                                          </p:spTgt>
                                        </p:tgtEl>
                                        <p:attrNameLst>
                                          <p:attrName>style.visibility</p:attrName>
                                        </p:attrNameLst>
                                      </p:cBhvr>
                                      <p:to>
                                        <p:strVal val="visible"/>
                                      </p:to>
                                    </p:set>
                                    <p:animEffect transition="in" filter="wipe(left)">
                                      <p:cBhvr>
                                        <p:cTn id="14" dur="1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bg1"/>
                </a:solidFill>
              </a:rPr>
              <a:t>91</a:t>
            </a:fld>
            <a:endParaRPr lang="en-US" dirty="0">
              <a:solidFill>
                <a:schemeClr val="bg1"/>
              </a:solidFill>
            </a:endParaRPr>
          </a:p>
        </p:txBody>
      </p:sp>
      <p:sp>
        <p:nvSpPr>
          <p:cNvPr id="5" name="Title 1"/>
          <p:cNvSpPr txBox="1">
            <a:spLocks/>
          </p:cNvSpPr>
          <p:nvPr/>
        </p:nvSpPr>
        <p:spPr>
          <a:xfrm>
            <a:off x="214604" y="86360"/>
            <a:ext cx="8534400" cy="1208564"/>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Lag </a:t>
            </a:r>
            <a:r>
              <a:rPr lang="en-US" sz="32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Ba’Omer</a:t>
            </a:r>
            <a: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definitely counterfeits </a:t>
            </a:r>
            <a:b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3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true meaning of Firstfruits!  </a:t>
            </a:r>
          </a:p>
        </p:txBody>
      </p:sp>
      <p:sp>
        <p:nvSpPr>
          <p:cNvPr id="7" name="Rectangle 6"/>
          <p:cNvSpPr/>
          <p:nvPr/>
        </p:nvSpPr>
        <p:spPr>
          <a:xfrm>
            <a:off x="3124200" y="4495800"/>
            <a:ext cx="3052439" cy="186204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11500" b="1" dirty="0" smtClean="0">
                <a:ln w="11430"/>
                <a:solidFill>
                  <a:srgbClr val="00CCFF"/>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Yes</a:t>
            </a:r>
            <a:r>
              <a:rPr lang="en-US" sz="11500" b="1" cap="none" spc="0" dirty="0" smtClean="0">
                <a:ln w="11430"/>
                <a:solidFill>
                  <a:srgbClr val="00CCFF"/>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a:t>
            </a:r>
            <a:endParaRPr lang="en-US" sz="11500" b="1" cap="none" spc="0" dirty="0">
              <a:ln w="11430"/>
              <a:solidFill>
                <a:srgbClr val="00CCFF"/>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endParaRPr>
          </a:p>
        </p:txBody>
      </p:sp>
      <p:sp>
        <p:nvSpPr>
          <p:cNvPr id="6" name="Title 1"/>
          <p:cNvSpPr txBox="1">
            <a:spLocks/>
          </p:cNvSpPr>
          <p:nvPr/>
        </p:nvSpPr>
        <p:spPr>
          <a:xfrm>
            <a:off x="340256" y="2514600"/>
            <a:ext cx="8534400" cy="1905000"/>
          </a:xfrm>
          <a:prstGeom prst="rect">
            <a:avLst/>
          </a:prstGeo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smtClean="0">
                <a:ln/>
                <a:solidFill>
                  <a:schemeClr val="accent3"/>
                </a:solidFill>
              </a:rPr>
              <a:t>Should honest Torah Keepers </a:t>
            </a:r>
            <a:br>
              <a:rPr lang="en-US" sz="4000" dirty="0" smtClean="0">
                <a:ln/>
                <a:solidFill>
                  <a:schemeClr val="accent3"/>
                </a:solidFill>
              </a:rPr>
            </a:br>
            <a:r>
              <a:rPr lang="en-US" sz="4000" dirty="0" smtClean="0">
                <a:ln/>
                <a:solidFill>
                  <a:schemeClr val="accent3"/>
                </a:solidFill>
              </a:rPr>
              <a:t>sever their connection to a yearly </a:t>
            </a:r>
            <a:br>
              <a:rPr lang="en-US" sz="4000" dirty="0" smtClean="0">
                <a:ln/>
                <a:solidFill>
                  <a:schemeClr val="accent3"/>
                </a:solidFill>
              </a:rPr>
            </a:br>
            <a:r>
              <a:rPr lang="en-US" sz="4000" dirty="0" smtClean="0">
                <a:ln/>
                <a:solidFill>
                  <a:schemeClr val="accent3"/>
                </a:solidFill>
              </a:rPr>
              <a:t>Abib 16 Firstfruits?</a:t>
            </a:r>
          </a:p>
        </p:txBody>
      </p:sp>
      <p:sp>
        <p:nvSpPr>
          <p:cNvPr id="8" name="Title 1"/>
          <p:cNvSpPr txBox="1">
            <a:spLocks/>
          </p:cNvSpPr>
          <p:nvPr/>
        </p:nvSpPr>
        <p:spPr>
          <a:xfrm>
            <a:off x="324912" y="1219200"/>
            <a:ext cx="8534400" cy="109982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ln w="11430"/>
                <a:solidFill>
                  <a:srgbClr val="00B0F0"/>
                </a:solidFill>
                <a:effectLst>
                  <a:outerShdw blurRad="50800" dist="39000" dir="5460000" algn="tl">
                    <a:srgbClr val="000000">
                      <a:alpha val="38000"/>
                    </a:srgbClr>
                  </a:outerShdw>
                </a:effectLst>
              </a:rPr>
              <a:t>Yahusha DID NOT ascend to heaven on any </a:t>
            </a:r>
            <a:br>
              <a:rPr lang="en-US" sz="3200" dirty="0" smtClean="0">
                <a:ln w="11430"/>
                <a:solidFill>
                  <a:srgbClr val="00B0F0"/>
                </a:solidFill>
                <a:effectLst>
                  <a:outerShdw blurRad="50800" dist="39000" dir="5460000" algn="tl">
                    <a:srgbClr val="000000">
                      <a:alpha val="38000"/>
                    </a:srgbClr>
                  </a:outerShdw>
                </a:effectLst>
              </a:rPr>
            </a:br>
            <a:r>
              <a:rPr lang="en-US" sz="3200" dirty="0" smtClean="0">
                <a:ln w="11430"/>
                <a:solidFill>
                  <a:srgbClr val="00B0F0"/>
                </a:solidFill>
                <a:effectLst>
                  <a:outerShdw blurRad="50800" dist="39000" dir="5460000" algn="tl">
                    <a:srgbClr val="000000">
                      <a:alpha val="38000"/>
                    </a:srgbClr>
                  </a:outerShdw>
                </a:effectLst>
              </a:rPr>
              <a:t>day of the week </a:t>
            </a:r>
            <a:r>
              <a:rPr lang="en-US" sz="3200" dirty="0" smtClean="0">
                <a:ln w="11430"/>
                <a:solidFill>
                  <a:schemeClr val="accent4"/>
                </a:solidFill>
                <a:effectLst>
                  <a:outerShdw blurRad="50800" dist="39000" dir="5460000" algn="tl">
                    <a:srgbClr val="000000">
                      <a:alpha val="38000"/>
                    </a:srgbClr>
                  </a:outerShdw>
                </a:effectLst>
              </a:rPr>
              <a:t>except for the 1</a:t>
            </a:r>
            <a:r>
              <a:rPr lang="en-US" sz="3200" baseline="30000" dirty="0" smtClean="0">
                <a:ln w="11430"/>
                <a:solidFill>
                  <a:schemeClr val="accent4"/>
                </a:solidFill>
                <a:effectLst>
                  <a:outerShdw blurRad="50800" dist="39000" dir="5460000" algn="tl">
                    <a:srgbClr val="000000">
                      <a:alpha val="38000"/>
                    </a:srgbClr>
                  </a:outerShdw>
                </a:effectLst>
              </a:rPr>
              <a:t>st</a:t>
            </a:r>
            <a:r>
              <a:rPr lang="en-US" sz="3200" dirty="0" smtClean="0">
                <a:ln w="11430"/>
                <a:solidFill>
                  <a:schemeClr val="accent4"/>
                </a:solidFill>
                <a:effectLst>
                  <a:outerShdw blurRad="50800" dist="39000" dir="5460000" algn="tl">
                    <a:srgbClr val="000000">
                      <a:alpha val="38000"/>
                    </a:srgbClr>
                  </a:outerShdw>
                </a:effectLst>
              </a:rPr>
              <a:t> cycle </a:t>
            </a:r>
            <a:r>
              <a:rPr lang="en-US" sz="2400" dirty="0" smtClean="0">
                <a:ln w="11430"/>
                <a:solidFill>
                  <a:schemeClr val="accent4"/>
                </a:solidFill>
                <a:effectLst>
                  <a:outerShdw blurRad="50800" dist="39000" dir="5460000" algn="tl">
                    <a:srgbClr val="000000">
                      <a:alpha val="38000"/>
                    </a:srgbClr>
                  </a:outerShdw>
                </a:effectLst>
              </a:rPr>
              <a:t>[Sunday]</a:t>
            </a:r>
            <a:r>
              <a:rPr lang="en-US" sz="3200" dirty="0" smtClean="0">
                <a:ln w="11430"/>
                <a:solidFill>
                  <a:schemeClr val="accent4"/>
                </a:soli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val="2717518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92</a:t>
            </a:fld>
            <a:endParaRPr lang="en-US"/>
          </a:p>
        </p:txBody>
      </p:sp>
      <p:sp>
        <p:nvSpPr>
          <p:cNvPr id="3" name="Title 1"/>
          <p:cNvSpPr txBox="1">
            <a:spLocks/>
          </p:cNvSpPr>
          <p:nvPr/>
        </p:nvSpPr>
        <p:spPr>
          <a:xfrm>
            <a:off x="0" y="0"/>
            <a:ext cx="90678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00B050"/>
                </a:solidFill>
                <a:effectLst>
                  <a:outerShdw blurRad="76200" dist="50800" dir="5400000" algn="tl" rotWithShape="0">
                    <a:srgbClr val="000000">
                      <a:alpha val="65000"/>
                    </a:srgbClr>
                  </a:outerShdw>
                </a:effectLst>
              </a:rPr>
              <a:t>Does that mean the Firstfruits Festival is NEVER on Abib 16?</a:t>
            </a:r>
          </a:p>
        </p:txBody>
      </p:sp>
      <p:sp>
        <p:nvSpPr>
          <p:cNvPr id="6" name="TextBox 5"/>
          <p:cNvSpPr txBox="1"/>
          <p:nvPr/>
        </p:nvSpPr>
        <p:spPr>
          <a:xfrm>
            <a:off x="3332480" y="1447800"/>
            <a:ext cx="5791200" cy="2723823"/>
          </a:xfrm>
          <a:prstGeom prst="rect">
            <a:avLst/>
          </a:prstGeom>
          <a:noFill/>
        </p:spPr>
        <p:txBody>
          <a:bodyPr wrap="square" rtlCol="0">
            <a:spAutoFit/>
            <a:scene3d>
              <a:camera prst="orthographicFront"/>
              <a:lightRig rig="threePt" dir="t"/>
            </a:scene3d>
            <a:sp3d extrusionH="57150">
              <a:bevelT w="38100" h="38100"/>
            </a:sp3d>
          </a:bodyPr>
          <a:lstStyle/>
          <a:p>
            <a:pPr algn="ctr"/>
            <a:r>
              <a:rPr lang="en-CA" sz="2000" b="1" dirty="0">
                <a:solidFill>
                  <a:srgbClr val="C00000"/>
                </a:solidFill>
              </a:rPr>
              <a:t>There is no rule that Firstfruits </a:t>
            </a:r>
            <a:r>
              <a:rPr lang="en-CA" sz="2000" b="1" dirty="0" smtClean="0">
                <a:solidFill>
                  <a:srgbClr val="C00000"/>
                </a:solidFill>
              </a:rPr>
              <a:t/>
            </a:r>
            <a:br>
              <a:rPr lang="en-CA" sz="2000" b="1" dirty="0" smtClean="0">
                <a:solidFill>
                  <a:srgbClr val="C00000"/>
                </a:solidFill>
              </a:rPr>
            </a:br>
            <a:r>
              <a:rPr lang="en-CA" sz="2000" b="1" dirty="0" smtClean="0">
                <a:solidFill>
                  <a:srgbClr val="C00000"/>
                </a:solidFill>
              </a:rPr>
              <a:t>can </a:t>
            </a:r>
            <a:r>
              <a:rPr lang="en-CA" sz="2000" b="1" dirty="0">
                <a:solidFill>
                  <a:srgbClr val="C00000"/>
                </a:solidFill>
              </a:rPr>
              <a:t>never occur </a:t>
            </a:r>
            <a:r>
              <a:rPr lang="en-CA" sz="2000" b="1" dirty="0" smtClean="0">
                <a:solidFill>
                  <a:srgbClr val="C00000"/>
                </a:solidFill>
              </a:rPr>
              <a:t>on </a:t>
            </a:r>
            <a:r>
              <a:rPr lang="en-CA" sz="2000" b="1" dirty="0">
                <a:solidFill>
                  <a:srgbClr val="C00000"/>
                </a:solidFill>
              </a:rPr>
              <a:t>Abib 16</a:t>
            </a:r>
            <a:r>
              <a:rPr lang="en-CA" sz="2000" dirty="0">
                <a:solidFill>
                  <a:srgbClr val="C00000"/>
                </a:solidFill>
              </a:rPr>
              <a:t>.  </a:t>
            </a:r>
            <a:endParaRPr lang="en-CA" sz="2000" dirty="0" smtClean="0">
              <a:solidFill>
                <a:srgbClr val="C00000"/>
              </a:solidFill>
            </a:endParaRPr>
          </a:p>
          <a:p>
            <a:endParaRPr lang="en-CA" sz="1100" dirty="0"/>
          </a:p>
          <a:p>
            <a:r>
              <a:rPr lang="en-CA" sz="2000" b="1" dirty="0">
                <a:solidFill>
                  <a:srgbClr val="FF0000"/>
                </a:solidFill>
              </a:rPr>
              <a:t>I</a:t>
            </a:r>
            <a:r>
              <a:rPr lang="en-CA" sz="2000" b="1" dirty="0" smtClean="0">
                <a:solidFill>
                  <a:srgbClr val="FF0000"/>
                </a:solidFill>
              </a:rPr>
              <a:t>f Passover is on Friday </a:t>
            </a:r>
            <a:r>
              <a:rPr lang="en-CA" sz="2000" b="1" dirty="0">
                <a:solidFill>
                  <a:srgbClr val="FF0000"/>
                </a:solidFill>
              </a:rPr>
              <a:t>Abib </a:t>
            </a:r>
            <a:r>
              <a:rPr lang="en-CA" sz="2000" b="1" dirty="0" smtClean="0">
                <a:solidFill>
                  <a:srgbClr val="FF0000"/>
                </a:solidFill>
              </a:rPr>
              <a:t>14 … </a:t>
            </a:r>
          </a:p>
          <a:p>
            <a:pPr marL="342900" indent="-342900">
              <a:buFont typeface="Arial" pitchFamily="34" charset="0"/>
              <a:buChar char="•"/>
            </a:pPr>
            <a:r>
              <a:rPr lang="en-CA" sz="2000" b="1" dirty="0" smtClean="0">
                <a:solidFill>
                  <a:srgbClr val="8C4C64"/>
                </a:solidFill>
              </a:rPr>
              <a:t>THEN:  Abib 15 is the 7</a:t>
            </a:r>
            <a:r>
              <a:rPr lang="en-CA" sz="2000" b="1" baseline="30000" dirty="0" smtClean="0">
                <a:solidFill>
                  <a:srgbClr val="8C4C64"/>
                </a:solidFill>
              </a:rPr>
              <a:t>th</a:t>
            </a:r>
            <a:r>
              <a:rPr lang="en-CA" sz="2000" b="1" dirty="0" smtClean="0">
                <a:solidFill>
                  <a:srgbClr val="8C4C64"/>
                </a:solidFill>
              </a:rPr>
              <a:t> Day Sabbath AND the Unleavened Bread Sabbath … </a:t>
            </a:r>
          </a:p>
          <a:p>
            <a:pPr marL="342900" indent="-342900">
              <a:buFont typeface="Arial" pitchFamily="34" charset="0"/>
              <a:buChar char="•"/>
            </a:pPr>
            <a:r>
              <a:rPr lang="en-CA" sz="2000" b="1" dirty="0" smtClean="0">
                <a:solidFill>
                  <a:srgbClr val="00B050"/>
                </a:solidFill>
              </a:rPr>
              <a:t>THEREFORE:  Abib </a:t>
            </a:r>
            <a:r>
              <a:rPr lang="en-CA" sz="2000" b="1" dirty="0">
                <a:solidFill>
                  <a:srgbClr val="00B050"/>
                </a:solidFill>
              </a:rPr>
              <a:t>16 </a:t>
            </a:r>
            <a:r>
              <a:rPr lang="en-CA" sz="2000" b="1" dirty="0" smtClean="0">
                <a:solidFill>
                  <a:srgbClr val="00B050"/>
                </a:solidFill>
              </a:rPr>
              <a:t>celebrates Firstfruits </a:t>
            </a:r>
            <a:br>
              <a:rPr lang="en-CA" sz="2000" b="1" dirty="0" smtClean="0">
                <a:solidFill>
                  <a:srgbClr val="00B050"/>
                </a:solidFill>
              </a:rPr>
            </a:br>
            <a:r>
              <a:rPr lang="en-CA" b="1" dirty="0" smtClean="0">
                <a:solidFill>
                  <a:schemeClr val="tx1">
                    <a:lumMod val="50000"/>
                    <a:lumOff val="50000"/>
                  </a:schemeClr>
                </a:solidFill>
              </a:rPr>
              <a:t>(on the </a:t>
            </a:r>
            <a:r>
              <a:rPr lang="en-CA" b="1" dirty="0">
                <a:solidFill>
                  <a:schemeClr val="tx1">
                    <a:lumMod val="50000"/>
                    <a:lumOff val="50000"/>
                  </a:schemeClr>
                </a:solidFill>
              </a:rPr>
              <a:t>“day after the weekly Sabbath” </a:t>
            </a:r>
            <a:r>
              <a:rPr lang="en-CA" b="1" dirty="0" smtClean="0">
                <a:solidFill>
                  <a:schemeClr val="tx1">
                    <a:lumMod val="50000"/>
                    <a:lumOff val="50000"/>
                  </a:schemeClr>
                </a:solidFill>
              </a:rPr>
              <a:t/>
            </a:r>
            <a:br>
              <a:rPr lang="en-CA" b="1" dirty="0" smtClean="0">
                <a:solidFill>
                  <a:schemeClr val="tx1">
                    <a:lumMod val="50000"/>
                    <a:lumOff val="50000"/>
                  </a:schemeClr>
                </a:solidFill>
              </a:rPr>
            </a:br>
            <a:r>
              <a:rPr lang="en-CA" b="1" dirty="0" smtClean="0">
                <a:solidFill>
                  <a:schemeClr val="tx1">
                    <a:lumMod val="50000"/>
                    <a:lumOff val="50000"/>
                  </a:schemeClr>
                </a:solidFill>
              </a:rPr>
              <a:t>as given in Scripture). </a:t>
            </a:r>
          </a:p>
        </p:txBody>
      </p:sp>
      <p:sp>
        <p:nvSpPr>
          <p:cNvPr id="7" name="Rectangle 6"/>
          <p:cNvSpPr/>
          <p:nvPr/>
        </p:nvSpPr>
        <p:spPr>
          <a:xfrm>
            <a:off x="304800" y="1878687"/>
            <a:ext cx="2749471" cy="186204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11500" b="1" cap="none" spc="0" dirty="0" smtClean="0">
                <a:ln w="11430"/>
                <a:solidFill>
                  <a:srgbClr val="00B05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No!</a:t>
            </a:r>
            <a:endParaRPr lang="en-US" sz="11500" b="1" cap="none" spc="0" dirty="0">
              <a:ln w="11430"/>
              <a:solidFill>
                <a:srgbClr val="00B05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endParaRPr>
          </a:p>
        </p:txBody>
      </p:sp>
      <p:sp>
        <p:nvSpPr>
          <p:cNvPr id="8" name="TextBox 7"/>
          <p:cNvSpPr txBox="1"/>
          <p:nvPr/>
        </p:nvSpPr>
        <p:spPr>
          <a:xfrm>
            <a:off x="304800" y="4161463"/>
            <a:ext cx="8447602" cy="2416046"/>
          </a:xfrm>
          <a:prstGeom prst="rect">
            <a:avLst/>
          </a:prstGeom>
          <a:noFill/>
        </p:spPr>
        <p:txBody>
          <a:bodyPr wrap="square" rtlCol="0">
            <a:spAutoFit/>
            <a:scene3d>
              <a:camera prst="orthographicFront"/>
              <a:lightRig rig="threePt" dir="t"/>
            </a:scene3d>
            <a:sp3d extrusionH="57150">
              <a:bevelT w="38100" h="38100"/>
            </a:sp3d>
          </a:bodyPr>
          <a:lstStyle/>
          <a:p>
            <a:r>
              <a:rPr lang="en-CA" sz="2000" b="1" dirty="0">
                <a:solidFill>
                  <a:srgbClr val="C00000"/>
                </a:solidFill>
              </a:rPr>
              <a:t>M</a:t>
            </a:r>
            <a:r>
              <a:rPr lang="en-CA" sz="2000" b="1" dirty="0" smtClean="0">
                <a:solidFill>
                  <a:srgbClr val="C00000"/>
                </a:solidFill>
              </a:rPr>
              <a:t>any Feast-keepers and ministries have Firstfruits </a:t>
            </a:r>
            <a:r>
              <a:rPr lang="en-CA" sz="2000" b="1" u="sng" dirty="0" smtClean="0">
                <a:solidFill>
                  <a:srgbClr val="00B050"/>
                </a:solidFill>
              </a:rPr>
              <a:t>married</a:t>
            </a:r>
            <a:r>
              <a:rPr lang="en-CA" sz="2000" b="1" dirty="0" smtClean="0">
                <a:solidFill>
                  <a:srgbClr val="C00000"/>
                </a:solidFill>
              </a:rPr>
              <a:t> to Abib 16.  </a:t>
            </a:r>
            <a:endParaRPr lang="en-CA" sz="1100" b="1" dirty="0" smtClean="0"/>
          </a:p>
          <a:p>
            <a:r>
              <a:rPr lang="en-CA" sz="2000" b="1" dirty="0" smtClean="0">
                <a:solidFill>
                  <a:srgbClr val="0070C0"/>
                </a:solidFill>
              </a:rPr>
              <a:t>It </a:t>
            </a:r>
            <a:r>
              <a:rPr lang="en-CA" sz="2000" b="1" dirty="0" err="1" smtClean="0">
                <a:solidFill>
                  <a:srgbClr val="0070C0"/>
                </a:solidFill>
              </a:rPr>
              <a:t>behooves</a:t>
            </a:r>
            <a:r>
              <a:rPr lang="en-CA" sz="2000" b="1" dirty="0" smtClean="0">
                <a:solidFill>
                  <a:srgbClr val="0070C0"/>
                </a:solidFill>
              </a:rPr>
              <a:t> </a:t>
            </a:r>
            <a:r>
              <a:rPr lang="en-CA" sz="2000" b="1" dirty="0">
                <a:solidFill>
                  <a:srgbClr val="0070C0"/>
                </a:solidFill>
              </a:rPr>
              <a:t>us to wonder </a:t>
            </a:r>
            <a:r>
              <a:rPr lang="en-CA" sz="2000" b="1" dirty="0" smtClean="0">
                <a:solidFill>
                  <a:srgbClr val="0070C0"/>
                </a:solidFill>
              </a:rPr>
              <a:t>how they missed the clear instructions from </a:t>
            </a:r>
            <a:br>
              <a:rPr lang="en-CA" sz="2000" b="1" dirty="0" smtClean="0">
                <a:solidFill>
                  <a:srgbClr val="0070C0"/>
                </a:solidFill>
              </a:rPr>
            </a:br>
            <a:r>
              <a:rPr lang="en-CA" sz="2000" b="1" dirty="0" smtClean="0">
                <a:solidFill>
                  <a:srgbClr val="0070C0"/>
                </a:solidFill>
              </a:rPr>
              <a:t>the Torah.  The result?  </a:t>
            </a:r>
          </a:p>
          <a:p>
            <a:endParaRPr lang="en-CA" sz="1100" b="1" dirty="0"/>
          </a:p>
          <a:p>
            <a:r>
              <a:rPr lang="en-CA" sz="2000" b="1" dirty="0" smtClean="0">
                <a:solidFill>
                  <a:schemeClr val="tx2"/>
                </a:solidFill>
              </a:rPr>
              <a:t>Firstfruits </a:t>
            </a:r>
            <a:r>
              <a:rPr lang="en-CA" sz="2000" b="1" dirty="0">
                <a:solidFill>
                  <a:schemeClr val="tx2"/>
                </a:solidFill>
              </a:rPr>
              <a:t>on Abib </a:t>
            </a:r>
            <a:r>
              <a:rPr lang="en-CA" sz="2000" b="1" dirty="0" smtClean="0">
                <a:solidFill>
                  <a:schemeClr val="tx2"/>
                </a:solidFill>
              </a:rPr>
              <a:t>16 becomes </a:t>
            </a:r>
            <a:r>
              <a:rPr lang="en-CA" sz="2000" b="1" dirty="0">
                <a:solidFill>
                  <a:schemeClr val="tx2"/>
                </a:solidFill>
              </a:rPr>
              <a:t>a floating date on the </a:t>
            </a:r>
            <a:r>
              <a:rPr lang="en-CA" sz="2000" b="1" dirty="0" smtClean="0">
                <a:solidFill>
                  <a:schemeClr val="tx2"/>
                </a:solidFill>
              </a:rPr>
              <a:t>calendar demanding  </a:t>
            </a:r>
            <a:r>
              <a:rPr lang="en-CA" sz="2000" b="1" dirty="0">
                <a:solidFill>
                  <a:schemeClr val="tx2"/>
                </a:solidFill>
              </a:rPr>
              <a:t>Pentecost </a:t>
            </a:r>
            <a:r>
              <a:rPr lang="en-CA" sz="2000" b="1" dirty="0" smtClean="0">
                <a:solidFill>
                  <a:schemeClr val="tx2"/>
                </a:solidFill>
              </a:rPr>
              <a:t>is also </a:t>
            </a:r>
            <a:r>
              <a:rPr lang="en-CA" sz="2000" b="1" dirty="0">
                <a:solidFill>
                  <a:schemeClr val="tx2"/>
                </a:solidFill>
              </a:rPr>
              <a:t>allocated to a floating date.  </a:t>
            </a:r>
            <a:r>
              <a:rPr lang="en-CA" sz="2000" b="1" dirty="0" smtClean="0">
                <a:solidFill>
                  <a:schemeClr val="tx2"/>
                </a:solidFill>
              </a:rPr>
              <a:t/>
            </a:r>
            <a:br>
              <a:rPr lang="en-CA" sz="2000" b="1" dirty="0" smtClean="0">
                <a:solidFill>
                  <a:schemeClr val="tx2"/>
                </a:solidFill>
              </a:rPr>
            </a:br>
            <a:r>
              <a:rPr lang="en-CA" sz="2000" b="1" dirty="0" smtClean="0">
                <a:solidFill>
                  <a:schemeClr val="tx2"/>
                </a:solidFill>
              </a:rPr>
              <a:t>On the next slide </a:t>
            </a:r>
            <a:r>
              <a:rPr lang="en-CA" sz="2000" b="1" dirty="0">
                <a:solidFill>
                  <a:schemeClr val="tx2"/>
                </a:solidFill>
              </a:rPr>
              <a:t>is a calendar from a Christian Feast ministry with their </a:t>
            </a:r>
            <a:r>
              <a:rPr lang="en-CA" sz="2000" b="1" dirty="0" smtClean="0">
                <a:solidFill>
                  <a:schemeClr val="tx2"/>
                </a:solidFill>
              </a:rPr>
              <a:t>Firstfruits Festival married to Abib 16.</a:t>
            </a:r>
            <a:endParaRPr lang="en-US" sz="2000" b="1" dirty="0">
              <a:solidFill>
                <a:schemeClr val="tx2"/>
              </a:solidFill>
            </a:endParaRPr>
          </a:p>
        </p:txBody>
      </p:sp>
      <p:sp>
        <p:nvSpPr>
          <p:cNvPr id="9" name="TextBox 29"/>
          <p:cNvSpPr txBox="1"/>
          <p:nvPr/>
        </p:nvSpPr>
        <p:spPr>
          <a:xfrm>
            <a:off x="8371867" y="708809"/>
            <a:ext cx="436934" cy="1630382"/>
          </a:xfrm>
          <a:prstGeom prst="roundRect">
            <a:avLst/>
          </a:prstGeom>
          <a:solidFill>
            <a:srgbClr val="00B0F0"/>
          </a:solidFill>
          <a:ln w="57150">
            <a:solidFill>
              <a:srgbClr val="00B0F0"/>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600" b="1" spc="150" dirty="0" smtClean="0">
                <a:ln w="11430"/>
                <a:solidFill>
                  <a:srgbClr val="F8F8F8"/>
                </a:solidFill>
                <a:effectLst>
                  <a:outerShdw blurRad="25400" algn="tl" rotWithShape="0">
                    <a:srgbClr val="000000">
                      <a:alpha val="43000"/>
                    </a:srgbClr>
                  </a:outerShdw>
                </a:effectLst>
              </a:rPr>
              <a:t>R</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V</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I</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W</a:t>
            </a:r>
            <a:endParaRPr lang="en-US" sz="16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7538366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1750"/>
                                        <p:tgtEl>
                                          <p:spTgt spid="6">
                                            <p:txEl>
                                              <p:pRg st="0" end="0"/>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17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wipe(left)">
                                      <p:cBhvr>
                                        <p:cTn id="32" dur="1750"/>
                                        <p:tgtEl>
                                          <p:spTgt spid="6">
                                            <p:txEl>
                                              <p:pRg st="2" end="2"/>
                                            </p:txEl>
                                          </p:spTgt>
                                        </p:tgtEl>
                                      </p:cBhvr>
                                    </p:animEffect>
                                  </p:childTnLst>
                                </p:cTn>
                              </p:par>
                            </p:childTnLst>
                          </p:cTn>
                        </p:par>
                        <p:par>
                          <p:cTn id="33" fill="hold">
                            <p:stCondLst>
                              <p:cond delay="1750"/>
                            </p:stCondLst>
                            <p:childTnLst>
                              <p:par>
                                <p:cTn id="34" presetID="22" presetClass="entr" presetSubtype="8" fill="hold" nodeType="after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wipe(left)">
                                      <p:cBhvr>
                                        <p:cTn id="36" dur="1750"/>
                                        <p:tgtEl>
                                          <p:spTgt spid="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wipe(left)">
                                      <p:cBhvr>
                                        <p:cTn id="41" dur="1750"/>
                                        <p:tgtEl>
                                          <p:spTgt spid="6">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fade">
                                      <p:cBhvr>
                                        <p:cTn id="46" dur="1000"/>
                                        <p:tgtEl>
                                          <p:spTgt spid="8">
                                            <p:txEl>
                                              <p:pRg st="0" end="0"/>
                                            </p:txEl>
                                          </p:spTgt>
                                        </p:tgtEl>
                                      </p:cBhvr>
                                    </p:animEffect>
                                    <p:anim calcmode="lin" valueType="num">
                                      <p:cBhvr>
                                        <p:cTn id="4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8">
                                            <p:txEl>
                                              <p:pRg st="0" end="0"/>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fade">
                                      <p:cBhvr>
                                        <p:cTn id="51" dur="1000"/>
                                        <p:tgtEl>
                                          <p:spTgt spid="8">
                                            <p:txEl>
                                              <p:pRg st="1" end="1"/>
                                            </p:txEl>
                                          </p:spTgt>
                                        </p:tgtEl>
                                      </p:cBhvr>
                                    </p:animEffect>
                                    <p:anim calcmode="lin" valueType="num">
                                      <p:cBhvr>
                                        <p:cTn id="5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8">
                                            <p:txEl>
                                              <p:pRg st="3" end="3"/>
                                            </p:txEl>
                                          </p:spTgt>
                                        </p:tgtEl>
                                        <p:attrNameLst>
                                          <p:attrName>style.visibility</p:attrName>
                                        </p:attrNameLst>
                                      </p:cBhvr>
                                      <p:to>
                                        <p:strVal val="visible"/>
                                      </p:to>
                                    </p:set>
                                    <p:animEffect transition="in" filter="fade">
                                      <p:cBhvr>
                                        <p:cTn id="58" dur="1000"/>
                                        <p:tgtEl>
                                          <p:spTgt spid="8">
                                            <p:txEl>
                                              <p:pRg st="3" end="3"/>
                                            </p:txEl>
                                          </p:spTgt>
                                        </p:tgtEl>
                                      </p:cBhvr>
                                    </p:animEffect>
                                    <p:anim calcmode="lin" valueType="num">
                                      <p:cBhvr>
                                        <p:cTn id="5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6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8280" y="1600200"/>
            <a:ext cx="4191000" cy="2985433"/>
          </a:xfrm>
          <a:prstGeom prst="rect">
            <a:avLst/>
          </a:prstGeom>
          <a:noFill/>
        </p:spPr>
        <p:txBody>
          <a:bodyPr wrap="square" rtlCol="0">
            <a:spAutoFit/>
            <a:scene3d>
              <a:camera prst="orthographicFront"/>
              <a:lightRig rig="threePt" dir="t"/>
            </a:scene3d>
            <a:sp3d extrusionH="57150">
              <a:bevelT w="38100" h="38100"/>
            </a:sp3d>
          </a:bodyPr>
          <a:lstStyle/>
          <a:p>
            <a:pPr algn="ctr"/>
            <a:r>
              <a:rPr lang="en-CA"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The Question is: </a:t>
            </a:r>
            <a:r>
              <a:rPr lang="en-CA" sz="2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r>
            <a:br>
              <a:rPr lang="en-CA" sz="2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br>
            <a:r>
              <a:rPr lang="en-CA" sz="2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br>
              <a:rPr lang="en-CA" sz="2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br>
            <a:r>
              <a:rPr lang="en-CA" sz="2800" b="1" dirty="0" smtClean="0">
                <a:solidFill>
                  <a:srgbClr val="8C4C64"/>
                </a:solidFill>
              </a:rPr>
              <a:t>How </a:t>
            </a:r>
            <a:r>
              <a:rPr lang="en-CA" sz="2800" b="1" dirty="0">
                <a:solidFill>
                  <a:srgbClr val="8C4C64"/>
                </a:solidFill>
              </a:rPr>
              <a:t>will the following Christian Feast Calendar </a:t>
            </a:r>
            <a:r>
              <a:rPr lang="en-CA" sz="2800" b="1" dirty="0" smtClean="0">
                <a:solidFill>
                  <a:srgbClr val="8C4C64"/>
                </a:solidFill>
              </a:rPr>
              <a:t>compare to the </a:t>
            </a:r>
            <a:r>
              <a:rPr lang="en-CA" sz="2800" b="1" dirty="0">
                <a:solidFill>
                  <a:srgbClr val="8C4C64"/>
                </a:solidFill>
              </a:rPr>
              <a:t>traditional Jewish calendar for 2015? </a:t>
            </a:r>
            <a:r>
              <a:rPr lang="en-CA" sz="2800" b="1" dirty="0" smtClean="0">
                <a:solidFill>
                  <a:srgbClr val="8C4C64"/>
                </a:solidFill>
              </a:rPr>
              <a:t> </a:t>
            </a:r>
            <a:endParaRPr lang="en-US" sz="2800" b="1" dirty="0">
              <a:solidFill>
                <a:srgbClr val="8C4C64"/>
              </a:solidFill>
            </a:endParaRPr>
          </a:p>
        </p:txBody>
      </p:sp>
      <p:sp>
        <p:nvSpPr>
          <p:cNvPr id="6" name="Title 1"/>
          <p:cNvSpPr txBox="1">
            <a:spLocks/>
          </p:cNvSpPr>
          <p:nvPr/>
        </p:nvSpPr>
        <p:spPr>
          <a:xfrm>
            <a:off x="-20320" y="0"/>
            <a:ext cx="9260840" cy="860079"/>
          </a:xfrm>
          <a:prstGeom prst="rect">
            <a:avLst/>
          </a:prstGeom>
          <a:effectLst>
            <a:glow rad="228600">
              <a:schemeClr val="accent3">
                <a:satMod val="175000"/>
                <a:alpha val="40000"/>
              </a:schemeClr>
            </a:glow>
          </a:effec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00B050"/>
                </a:solidFill>
                <a:effectLst>
                  <a:outerShdw blurRad="76200" dist="50800" dir="5400000" algn="tl" rotWithShape="0">
                    <a:srgbClr val="000000">
                      <a:alpha val="65000"/>
                    </a:srgbClr>
                  </a:outerShdw>
                </a:effectLst>
              </a:rPr>
              <a:t>A Christian Calendar for Firstfruits </a:t>
            </a:r>
          </a:p>
        </p:txBody>
      </p:sp>
      <p:pic>
        <p:nvPicPr>
          <p:cNvPr id="12292" name="Picture 4" descr="C:\Users\Rae\Desktop\slide 72 april on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322" y="914400"/>
            <a:ext cx="4668838" cy="39433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0320" y="4800600"/>
            <a:ext cx="9240520" cy="1077218"/>
          </a:xfrm>
          <a:prstGeom prst="rect">
            <a:avLst/>
          </a:prstGeom>
          <a:solidFill>
            <a:srgbClr val="006C31"/>
          </a:solidFill>
          <a:effectLst>
            <a:glow rad="139700">
              <a:schemeClr val="accent3">
                <a:satMod val="175000"/>
                <a:alpha val="40000"/>
              </a:schemeClr>
            </a:glow>
          </a:effectLst>
          <a:scene3d>
            <a:camera prst="orthographicFront"/>
            <a:lightRig rig="flat" dir="t">
              <a:rot lat="0" lon="0" rev="18900000"/>
            </a:lightRig>
          </a:scene3d>
          <a:sp3d>
            <a:bevelT w="152400" h="50800" prst="softRound"/>
          </a:sp3d>
        </p:spPr>
        <p:txBody>
          <a:bodyPr wrap="squar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cap="none" spc="0" dirty="0" smtClean="0">
                <a:ln/>
                <a:solidFill>
                  <a:schemeClr val="accent3"/>
                </a:solidFill>
                <a:effectLst/>
              </a:rPr>
              <a:t>Day One of the Omer Count begins at sunset on Sunday Apr 5</a:t>
            </a:r>
            <a:r>
              <a:rPr lang="en-US" sz="3200" b="1" cap="none" spc="0" baseline="30000" dirty="0" smtClean="0">
                <a:ln/>
                <a:solidFill>
                  <a:schemeClr val="accent3"/>
                </a:solidFill>
                <a:effectLst/>
              </a:rPr>
              <a:t>th</a:t>
            </a:r>
            <a:r>
              <a:rPr lang="en-US" sz="3200" b="1" dirty="0" smtClean="0">
                <a:ln/>
                <a:solidFill>
                  <a:schemeClr val="accent3"/>
                </a:solidFill>
              </a:rPr>
              <a:t>.  Firstfruits is Monday Apr 6</a:t>
            </a:r>
            <a:r>
              <a:rPr lang="en-US" sz="3200" b="1" baseline="30000" dirty="0" smtClean="0">
                <a:ln/>
                <a:solidFill>
                  <a:schemeClr val="accent3"/>
                </a:solidFill>
              </a:rPr>
              <a:t>th</a:t>
            </a:r>
            <a:r>
              <a:rPr lang="en-US" sz="3200" b="1" dirty="0" smtClean="0">
                <a:ln/>
                <a:solidFill>
                  <a:schemeClr val="accent3"/>
                </a:solidFill>
              </a:rPr>
              <a:t>. </a:t>
            </a:r>
            <a:endParaRPr lang="en-US" sz="3200" b="1" cap="none" spc="0" dirty="0">
              <a:ln/>
              <a:solidFill>
                <a:schemeClr val="accent3"/>
              </a:solidFill>
              <a:effectLst/>
            </a:endParaRPr>
          </a:p>
        </p:txBody>
      </p:sp>
      <p:sp>
        <p:nvSpPr>
          <p:cNvPr id="2" name="Slide Number Placeholder 1"/>
          <p:cNvSpPr>
            <a:spLocks noGrp="1"/>
          </p:cNvSpPr>
          <p:nvPr>
            <p:ph type="sldNum" sz="quarter" idx="12"/>
          </p:nvPr>
        </p:nvSpPr>
        <p:spPr>
          <a:xfrm>
            <a:off x="8404224" y="6400800"/>
            <a:ext cx="685800" cy="365125"/>
          </a:xfrm>
        </p:spPr>
        <p:txBody>
          <a:bodyPr/>
          <a:lstStyle/>
          <a:p>
            <a:fld id="{5C014052-953B-4273-8F47-BF25327D5B24}" type="slidenum">
              <a:rPr lang="en-US" smtClean="0"/>
              <a:t>93</a:t>
            </a:fld>
            <a:endParaRPr lang="en-US" dirty="0"/>
          </a:p>
        </p:txBody>
      </p:sp>
      <p:sp>
        <p:nvSpPr>
          <p:cNvPr id="11" name="TextBox 10"/>
          <p:cNvSpPr txBox="1"/>
          <p:nvPr/>
        </p:nvSpPr>
        <p:spPr>
          <a:xfrm>
            <a:off x="208280" y="5934968"/>
            <a:ext cx="8630920"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CA" sz="2400" dirty="0" smtClean="0"/>
              <a:t>Will </a:t>
            </a:r>
            <a:r>
              <a:rPr lang="en-CA" sz="2400" b="1" dirty="0">
                <a:solidFill>
                  <a:srgbClr val="FF0000"/>
                </a:solidFill>
              </a:rPr>
              <a:t>Day 33 of the Omer Count </a:t>
            </a:r>
            <a:r>
              <a:rPr lang="en-CA" sz="2400" dirty="0"/>
              <a:t>land on </a:t>
            </a:r>
            <a:r>
              <a:rPr lang="en-CA" sz="2400" dirty="0" smtClean="0"/>
              <a:t>Thursday </a:t>
            </a:r>
            <a:r>
              <a:rPr lang="en-CA" sz="2400" b="1" dirty="0" smtClean="0">
                <a:solidFill>
                  <a:srgbClr val="FF0000"/>
                </a:solidFill>
              </a:rPr>
              <a:t>May </a:t>
            </a:r>
            <a:r>
              <a:rPr lang="en-CA" sz="2400" b="1" dirty="0">
                <a:solidFill>
                  <a:srgbClr val="FF0000"/>
                </a:solidFill>
              </a:rPr>
              <a:t>7, 2015 </a:t>
            </a:r>
            <a:r>
              <a:rPr lang="en-CA" sz="2400" dirty="0" smtClean="0"/>
              <a:t>exactly </a:t>
            </a:r>
            <a:r>
              <a:rPr lang="en-CA" sz="2400" b="1" dirty="0">
                <a:solidFill>
                  <a:srgbClr val="FF0000"/>
                </a:solidFill>
              </a:rPr>
              <a:t>like </a:t>
            </a:r>
            <a:r>
              <a:rPr lang="en-CA" sz="2400" b="1" dirty="0" smtClean="0">
                <a:solidFill>
                  <a:srgbClr val="FF0000"/>
                </a:solidFill>
              </a:rPr>
              <a:t>the </a:t>
            </a:r>
            <a:r>
              <a:rPr lang="en-CA" sz="2400" b="1" dirty="0">
                <a:solidFill>
                  <a:srgbClr val="FF0000"/>
                </a:solidFill>
              </a:rPr>
              <a:t>Jewish calendar? </a:t>
            </a:r>
            <a:endParaRPr lang="en-US" sz="2400" dirty="0"/>
          </a:p>
        </p:txBody>
      </p:sp>
      <p:sp>
        <p:nvSpPr>
          <p:cNvPr id="4" name="Rectangle 3"/>
          <p:cNvSpPr/>
          <p:nvPr/>
        </p:nvSpPr>
        <p:spPr>
          <a:xfrm>
            <a:off x="4485322" y="2819400"/>
            <a:ext cx="620078" cy="381000"/>
          </a:xfrm>
          <a:prstGeom prst="rect">
            <a:avLst/>
          </a:prstGeom>
          <a:noFill/>
          <a:ln w="57150">
            <a:solidFill>
              <a:srgbClr val="00B05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382000" y="2819400"/>
            <a:ext cx="685800" cy="1766233"/>
          </a:xfrm>
          <a:prstGeom prst="rect">
            <a:avLst/>
          </a:prstGeom>
          <a:solidFill>
            <a:schemeClr val="accent5">
              <a:lumMod val="40000"/>
              <a:lumOff val="60000"/>
            </a:schemeClr>
          </a:solidFill>
          <a:ln w="57150">
            <a:solidFill>
              <a:srgbClr val="00B05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809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1250"/>
                                        <p:tgtEl>
                                          <p:spTgt spid="10">
                                            <p:txEl>
                                              <p:pRg st="0" end="0"/>
                                            </p:txEl>
                                          </p:spTgt>
                                        </p:tgtEl>
                                      </p:cBhvr>
                                    </p:animEffect>
                                  </p:childTnLst>
                                </p:cTn>
                              </p:par>
                            </p:childTnLst>
                          </p:cTn>
                        </p:par>
                        <p:par>
                          <p:cTn id="8" fill="hold">
                            <p:stCondLst>
                              <p:cond delay="1250"/>
                            </p:stCondLst>
                            <p:childTnLst>
                              <p:par>
                                <p:cTn id="9" presetID="26" presetClass="entr" presetSubtype="0" fill="hold" grpId="0" nodeType="after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par>
                          <p:cTn id="25" fill="hold">
                            <p:stCondLst>
                              <p:cond delay="4000"/>
                            </p:stCondLst>
                            <p:childTnLst>
                              <p:par>
                                <p:cTn id="26" presetID="8" presetClass="emph" presetSubtype="0" fill="hold" grpId="1" nodeType="afterEffect">
                                  <p:stCondLst>
                                    <p:cond delay="0"/>
                                  </p:stCondLst>
                                  <p:childTnLst>
                                    <p:animRot by="21600000">
                                      <p:cBhvr>
                                        <p:cTn id="27" dur="2000" fill="hold"/>
                                        <p:tgtEl>
                                          <p:spTgt spid="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8000"/>
                                        <p:tgtEl>
                                          <p:spTgt spid="5"/>
                                        </p:tgtEl>
                                      </p:cBhvr>
                                    </p:animEffect>
                                    <p:set>
                                      <p:cBhvr>
                                        <p:cTn id="32" dur="1" fill="hold">
                                          <p:stCondLst>
                                            <p:cond delay="79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1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4" grpId="1" animBg="1"/>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510" y="194503"/>
            <a:ext cx="4211320" cy="6494085"/>
          </a:xfrm>
          <a:prstGeom prst="rect">
            <a:avLst/>
          </a:prstGeom>
          <a:noFill/>
        </p:spPr>
        <p:txBody>
          <a:bodyPr wrap="square" rtlCol="0">
            <a:spAutoFit/>
            <a:scene3d>
              <a:camera prst="orthographicFront"/>
              <a:lightRig rig="threePt" dir="t"/>
            </a:scene3d>
            <a:sp3d extrusionH="57150">
              <a:bevelT w="38100" h="38100"/>
            </a:sp3d>
          </a:bodyPr>
          <a:lstStyle/>
          <a:p>
            <a:r>
              <a:rPr lang="en-CA" sz="2400" b="1" cap="all" dirty="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Answer: </a:t>
            </a:r>
            <a:endParaRPr lang="en-CA"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a:p>
            <a:r>
              <a:rPr lang="en-CA"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 </a:t>
            </a:r>
            <a:br>
              <a:rPr lang="en-CA"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br>
            <a:endParaRPr lang="en-CA"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a:p>
            <a:endParaRPr lang="en-CA" sz="2400" b="1" cap="all" dirty="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a:p>
            <a:endParaRPr lang="en-CA"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a:p>
            <a:endParaRPr lang="en-CA" sz="2400" b="1" cap="all" dirty="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a:p>
            <a:endParaRPr lang="en-CA" sz="2400" b="1" cap="all" dirty="0" smtClean="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a:p>
            <a:endParaRPr lang="en-CA" dirty="0" smtClean="0"/>
          </a:p>
          <a:p>
            <a:endParaRPr lang="en-CA" dirty="0" smtClean="0"/>
          </a:p>
          <a:p>
            <a:endParaRPr lang="en-CA" dirty="0"/>
          </a:p>
          <a:p>
            <a:endParaRPr lang="en-CA" dirty="0" smtClean="0"/>
          </a:p>
          <a:p>
            <a:r>
              <a:rPr lang="en-CA" b="1" dirty="0" smtClean="0">
                <a:solidFill>
                  <a:srgbClr val="FC6204"/>
                </a:solidFill>
              </a:rPr>
              <a:t>Christian </a:t>
            </a:r>
            <a:r>
              <a:rPr lang="en-CA" b="1" dirty="0">
                <a:solidFill>
                  <a:srgbClr val="FC6204"/>
                </a:solidFill>
              </a:rPr>
              <a:t>Feast </a:t>
            </a:r>
            <a:r>
              <a:rPr lang="en-CA" b="1" dirty="0" smtClean="0">
                <a:solidFill>
                  <a:srgbClr val="FC6204"/>
                </a:solidFill>
              </a:rPr>
              <a:t>Keepers </a:t>
            </a:r>
            <a:r>
              <a:rPr lang="en-CA" b="1" dirty="0">
                <a:solidFill>
                  <a:srgbClr val="FC6204"/>
                </a:solidFill>
              </a:rPr>
              <a:t>that follow this Jewish calendar </a:t>
            </a:r>
            <a:r>
              <a:rPr lang="en-CA" b="1" dirty="0" smtClean="0">
                <a:solidFill>
                  <a:srgbClr val="FC6204"/>
                </a:solidFill>
              </a:rPr>
              <a:t>likely do not know the 33</a:t>
            </a:r>
            <a:r>
              <a:rPr lang="en-CA" b="1" baseline="30000" dirty="0" smtClean="0">
                <a:solidFill>
                  <a:srgbClr val="FC6204"/>
                </a:solidFill>
              </a:rPr>
              <a:t>rd</a:t>
            </a:r>
            <a:r>
              <a:rPr lang="en-CA" b="1" dirty="0" smtClean="0">
                <a:solidFill>
                  <a:srgbClr val="FC6204"/>
                </a:solidFill>
              </a:rPr>
              <a:t> day of the Omer count pays respect to the great </a:t>
            </a:r>
            <a:r>
              <a:rPr lang="en-CA" b="1" dirty="0">
                <a:solidFill>
                  <a:srgbClr val="FC6204"/>
                </a:solidFill>
              </a:rPr>
              <a:t>mystic </a:t>
            </a:r>
            <a:r>
              <a:rPr lang="en-CA" b="1" dirty="0" smtClean="0">
                <a:solidFill>
                  <a:srgbClr val="FC6204"/>
                </a:solidFill>
              </a:rPr>
              <a:t>sage </a:t>
            </a:r>
            <a:r>
              <a:rPr lang="en-CA" b="1" dirty="0" err="1" smtClean="0">
                <a:solidFill>
                  <a:srgbClr val="FC6204"/>
                </a:solidFill>
              </a:rPr>
              <a:t>Rashbi</a:t>
            </a:r>
            <a:r>
              <a:rPr lang="en-CA" b="1" dirty="0" smtClean="0">
                <a:solidFill>
                  <a:srgbClr val="FC6204"/>
                </a:solidFill>
              </a:rPr>
              <a:t>? </a:t>
            </a:r>
            <a:endParaRPr lang="en-CA" sz="1400" dirty="0" smtClean="0"/>
          </a:p>
          <a:p>
            <a:r>
              <a:rPr lang="en-CA" sz="1400" dirty="0" smtClean="0"/>
              <a:t> </a:t>
            </a:r>
            <a:br>
              <a:rPr lang="en-CA" sz="1400" dirty="0" smtClean="0"/>
            </a:br>
            <a:r>
              <a:rPr lang="en-CA" b="1" spc="50" dirty="0" smtClean="0">
                <a:ln w="13500">
                  <a:solidFill>
                    <a:schemeClr val="accent1">
                      <a:shade val="2500"/>
                      <a:alpha val="6500"/>
                    </a:schemeClr>
                  </a:solidFill>
                  <a:prstDash val="solid"/>
                </a:ln>
                <a:solidFill>
                  <a:srgbClr val="00B050">
                    <a:alpha val="95000"/>
                  </a:srgbClr>
                </a:solidFill>
                <a:effectLst>
                  <a:innerShdw blurRad="50900" dist="38500" dir="13500000">
                    <a:srgbClr val="000000">
                      <a:alpha val="60000"/>
                    </a:srgbClr>
                  </a:innerShdw>
                </a:effectLst>
              </a:rPr>
              <a:t>When they find out, perhaps they will celebrate the Firstfruits/Wavesheaf festival according to </a:t>
            </a:r>
            <a:r>
              <a:rPr lang="en-US" b="1" spc="50" dirty="0" smtClean="0">
                <a:ln w="13500">
                  <a:solidFill>
                    <a:schemeClr val="accent1">
                      <a:shade val="2500"/>
                      <a:alpha val="6500"/>
                    </a:schemeClr>
                  </a:solidFill>
                  <a:prstDash val="solid"/>
                </a:ln>
                <a:solidFill>
                  <a:srgbClr val="00B050">
                    <a:alpha val="95000"/>
                  </a:srgbClr>
                </a:solidFill>
                <a:effectLst>
                  <a:innerShdw blurRad="50900" dist="38500" dir="13500000">
                    <a:srgbClr val="000000">
                      <a:alpha val="60000"/>
                    </a:srgbClr>
                  </a:innerShdw>
                </a:effectLst>
              </a:rPr>
              <a:t>the instructions of Moses and Joshua.</a:t>
            </a:r>
            <a:endParaRPr lang="en-US" b="1" spc="50" dirty="0">
              <a:ln w="13500">
                <a:solidFill>
                  <a:schemeClr val="accent1">
                    <a:shade val="2500"/>
                    <a:alpha val="6500"/>
                  </a:schemeClr>
                </a:solidFill>
                <a:prstDash val="solid"/>
              </a:ln>
              <a:solidFill>
                <a:srgbClr val="00B050">
                  <a:alpha val="95000"/>
                </a:srgbClr>
              </a:solidFill>
              <a:effectLst>
                <a:innerShdw blurRad="50900" dist="38500" dir="13500000">
                  <a:srgbClr val="000000">
                    <a:alpha val="60000"/>
                  </a:srgbClr>
                </a:innerShdw>
              </a:effectLst>
            </a:endParaRPr>
          </a:p>
          <a:p>
            <a:endParaRPr lang="en-US" b="1" spc="50" dirty="0">
              <a:ln w="13500">
                <a:solidFill>
                  <a:schemeClr val="accent1">
                    <a:shade val="2500"/>
                    <a:alpha val="6500"/>
                  </a:schemeClr>
                </a:solidFill>
                <a:prstDash val="solid"/>
              </a:ln>
              <a:solidFill>
                <a:srgbClr val="00B050">
                  <a:alpha val="95000"/>
                </a:srgbClr>
              </a:solidFill>
              <a:effectLst>
                <a:innerShdw blurRad="50900" dist="38500" dir="13500000">
                  <a:srgbClr val="000000">
                    <a:alpha val="60000"/>
                  </a:srgbClr>
                </a:innerShdw>
              </a:effectLst>
            </a:endParaRPr>
          </a:p>
        </p:txBody>
      </p:sp>
      <p:sp>
        <p:nvSpPr>
          <p:cNvPr id="6" name="Title 1"/>
          <p:cNvSpPr txBox="1">
            <a:spLocks/>
          </p:cNvSpPr>
          <p:nvPr/>
        </p:nvSpPr>
        <p:spPr>
          <a:xfrm>
            <a:off x="155510" y="685800"/>
            <a:ext cx="4211320" cy="3048000"/>
          </a:xfrm>
          <a:prstGeom prst="rect">
            <a:avLst/>
          </a:prstGeom>
          <a:effectLst>
            <a:glow rad="228600">
              <a:schemeClr val="accent3">
                <a:satMod val="175000"/>
                <a:alpha val="40000"/>
              </a:schemeClr>
            </a:glow>
          </a:effec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spc="50" dirty="0" smtClean="0">
                <a:ln w="11430"/>
                <a:solidFill>
                  <a:srgbClr val="00B050"/>
                </a:solidFill>
                <a:effectLst>
                  <a:outerShdw blurRad="76200" dist="50800" dir="5400000" algn="tl" rotWithShape="0">
                    <a:srgbClr val="000000">
                      <a:alpha val="65000"/>
                    </a:srgbClr>
                  </a:outerShdw>
                </a:effectLst>
              </a:rPr>
              <a:t>This Christian Feast</a:t>
            </a:r>
          </a:p>
          <a:p>
            <a:r>
              <a:rPr lang="en-US" sz="3200" spc="50" dirty="0" smtClean="0">
                <a:ln w="11430"/>
                <a:solidFill>
                  <a:srgbClr val="00B050"/>
                </a:solidFill>
                <a:effectLst>
                  <a:outerShdw blurRad="76200" dist="50800" dir="5400000" algn="tl" rotWithShape="0">
                    <a:srgbClr val="000000">
                      <a:alpha val="65000"/>
                    </a:srgbClr>
                  </a:outerShdw>
                </a:effectLst>
              </a:rPr>
              <a:t>Calendar does</a:t>
            </a:r>
          </a:p>
          <a:p>
            <a:r>
              <a:rPr lang="en-US" sz="3200" spc="50" dirty="0">
                <a:ln w="11430"/>
                <a:solidFill>
                  <a:srgbClr val="00B050"/>
                </a:solidFill>
                <a:effectLst>
                  <a:outerShdw blurRad="76200" dist="50800" dir="5400000" algn="tl" rotWithShape="0">
                    <a:srgbClr val="000000">
                      <a:alpha val="65000"/>
                    </a:srgbClr>
                  </a:outerShdw>
                </a:effectLst>
              </a:rPr>
              <a:t>f</a:t>
            </a:r>
            <a:r>
              <a:rPr lang="en-US" sz="3200" spc="50" dirty="0" smtClean="0">
                <a:ln w="11430"/>
                <a:solidFill>
                  <a:srgbClr val="00B050"/>
                </a:solidFill>
                <a:effectLst>
                  <a:outerShdw blurRad="76200" dist="50800" dir="5400000" algn="tl" rotWithShape="0">
                    <a:srgbClr val="000000">
                      <a:alpha val="65000"/>
                    </a:srgbClr>
                  </a:outerShdw>
                </a:effectLst>
              </a:rPr>
              <a:t>avor </a:t>
            </a:r>
            <a:r>
              <a:rPr lang="en-US" sz="3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Lag </a:t>
            </a:r>
            <a:r>
              <a:rPr lang="en-US" sz="3200"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Ba’Omer</a:t>
            </a:r>
            <a:r>
              <a:rPr lang="en-US" sz="3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800" spc="50" dirty="0" smtClean="0">
                <a:ln w="11430"/>
                <a:solidFill>
                  <a:srgbClr val="00B050"/>
                </a:solidFill>
                <a:effectLst>
                  <a:outerShdw blurRad="76200" dist="50800" dir="5400000" algn="tl" rotWithShape="0">
                    <a:srgbClr val="000000">
                      <a:alpha val="65000"/>
                    </a:srgbClr>
                  </a:outerShdw>
                </a:effectLst>
              </a:rPr>
              <a:t>which begins at </a:t>
            </a:r>
            <a:br>
              <a:rPr lang="en-US" sz="2800" spc="50" dirty="0" smtClean="0">
                <a:ln w="11430"/>
                <a:solidFill>
                  <a:srgbClr val="00B050"/>
                </a:solidFill>
                <a:effectLst>
                  <a:outerShdw blurRad="76200" dist="50800" dir="5400000" algn="tl" rotWithShape="0">
                    <a:srgbClr val="000000">
                      <a:alpha val="65000"/>
                    </a:srgbClr>
                  </a:outerShdw>
                </a:effectLst>
              </a:rPr>
            </a:br>
            <a:r>
              <a:rPr lang="en-US" sz="2800" spc="50" dirty="0" smtClean="0">
                <a:ln w="11430"/>
                <a:solidFill>
                  <a:srgbClr val="00B050"/>
                </a:solidFill>
                <a:effectLst>
                  <a:outerShdw blurRad="76200" dist="50800" dir="5400000" algn="tl" rotWithShape="0">
                    <a:srgbClr val="000000">
                      <a:alpha val="65000"/>
                    </a:srgbClr>
                  </a:outerShdw>
                </a:effectLst>
              </a:rPr>
              <a:t>sunset </a:t>
            </a:r>
            <a:r>
              <a:rPr lang="en-US" sz="2800" spc="50" smtClean="0">
                <a:ln w="11430"/>
                <a:solidFill>
                  <a:srgbClr val="00B050"/>
                </a:solidFill>
                <a:effectLst>
                  <a:outerShdw blurRad="76200" dist="50800" dir="5400000" algn="tl" rotWithShape="0">
                    <a:srgbClr val="000000">
                      <a:alpha val="65000"/>
                    </a:srgbClr>
                  </a:outerShdw>
                </a:effectLst>
              </a:rPr>
              <a:t>on </a:t>
            </a:r>
            <a:r>
              <a:rPr lang="en-US" sz="2800" spc="50" smtClean="0">
                <a:ln w="11430"/>
                <a:solidFill>
                  <a:srgbClr val="00B050"/>
                </a:solidFill>
                <a:effectLst>
                  <a:outerShdw blurRad="76200" dist="50800" dir="5400000" algn="tl" rotWithShape="0">
                    <a:srgbClr val="000000">
                      <a:alpha val="65000"/>
                    </a:srgbClr>
                  </a:outerShdw>
                </a:effectLst>
              </a:rPr>
              <a:t>May</a:t>
            </a:r>
            <a:r>
              <a:rPr lang="en-US" sz="2800" spc="50" smtClean="0">
                <a:ln w="11430"/>
                <a:solidFill>
                  <a:srgbClr val="00B050"/>
                </a:solidFill>
                <a:effectLst>
                  <a:outerShdw blurRad="76200" dist="50800" dir="5400000" algn="tl" rotWithShape="0">
                    <a:srgbClr val="000000">
                      <a:alpha val="65000"/>
                    </a:srgbClr>
                  </a:outerShdw>
                </a:effectLst>
              </a:rPr>
              <a:t> </a:t>
            </a:r>
            <a:r>
              <a:rPr lang="en-US" sz="2800" spc="50" dirty="0" smtClean="0">
                <a:ln w="11430"/>
                <a:solidFill>
                  <a:srgbClr val="00B050"/>
                </a:solidFill>
                <a:effectLst>
                  <a:outerShdw blurRad="76200" dist="50800" dir="5400000" algn="tl" rotWithShape="0">
                    <a:srgbClr val="000000">
                      <a:alpha val="65000"/>
                    </a:srgbClr>
                  </a:outerShdw>
                </a:effectLst>
              </a:rPr>
              <a:t>6</a:t>
            </a:r>
            <a:r>
              <a:rPr lang="en-US" sz="2800" spc="50" baseline="30000" dirty="0" smtClean="0">
                <a:ln w="11430"/>
                <a:solidFill>
                  <a:srgbClr val="00B050"/>
                </a:solidFill>
                <a:effectLst>
                  <a:outerShdw blurRad="76200" dist="50800" dir="5400000" algn="tl" rotWithShape="0">
                    <a:srgbClr val="000000">
                      <a:alpha val="65000"/>
                    </a:srgbClr>
                  </a:outerShdw>
                </a:effectLst>
              </a:rPr>
              <a:t>th</a:t>
            </a:r>
            <a:r>
              <a:rPr lang="en-US" sz="2800" spc="50" dirty="0" smtClean="0">
                <a:ln w="11430"/>
                <a:solidFill>
                  <a:srgbClr val="00B050"/>
                </a:solidFill>
                <a:effectLst>
                  <a:outerShdw blurRad="76200" dist="50800" dir="5400000" algn="tl" rotWithShape="0">
                    <a:srgbClr val="000000">
                      <a:alpha val="65000"/>
                    </a:srgbClr>
                  </a:outerShdw>
                </a:effectLst>
              </a:rPr>
              <a:t>!</a:t>
            </a:r>
          </a:p>
          <a:p>
            <a:r>
              <a:rPr lang="en-US"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May 7</a:t>
            </a:r>
            <a:r>
              <a:rPr lang="en-US" sz="2800" cap="all" baseline="30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t>
            </a:r>
            <a:r>
              <a:rPr lang="en-US"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is the 33</a:t>
            </a:r>
            <a:r>
              <a:rPr lang="en-US" sz="2800" cap="all" baseline="30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rd</a:t>
            </a:r>
            <a:r>
              <a:rPr lang="en-US"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day.</a:t>
            </a:r>
          </a:p>
        </p:txBody>
      </p:sp>
      <p:pic>
        <p:nvPicPr>
          <p:cNvPr id="12291" name="Picture 3" descr="C:\Users\Rae\Desktop\slide 72 betv cal 2015 e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050" y="5189"/>
            <a:ext cx="4667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404224" y="6400800"/>
            <a:ext cx="685800" cy="365125"/>
          </a:xfrm>
        </p:spPr>
        <p:txBody>
          <a:bodyPr/>
          <a:lstStyle/>
          <a:p>
            <a:fld id="{5C014052-953B-4273-8F47-BF25327D5B24}" type="slidenum">
              <a:rPr lang="en-US" smtClean="0"/>
              <a:t>94</a:t>
            </a:fld>
            <a:endParaRPr lang="en-US" dirty="0"/>
          </a:p>
        </p:txBody>
      </p:sp>
      <p:sp>
        <p:nvSpPr>
          <p:cNvPr id="7" name="Rectangle 6"/>
          <p:cNvSpPr/>
          <p:nvPr/>
        </p:nvSpPr>
        <p:spPr>
          <a:xfrm>
            <a:off x="8392160" y="4572000"/>
            <a:ext cx="685800" cy="762000"/>
          </a:xfrm>
          <a:prstGeom prst="rect">
            <a:avLst/>
          </a:prstGeom>
          <a:solidFill>
            <a:schemeClr val="accent5">
              <a:lumMod val="40000"/>
              <a:lumOff val="60000"/>
            </a:schemeClr>
          </a:solidFill>
          <a:ln w="57150">
            <a:solidFill>
              <a:srgbClr val="00B05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3348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8000"/>
                                        <p:tgtEl>
                                          <p:spTgt spid="7"/>
                                        </p:tgtEl>
                                      </p:cBhvr>
                                    </p:animEffect>
                                    <p:set>
                                      <p:cBhvr>
                                        <p:cTn id="7" dur="1" fill="hold">
                                          <p:stCondLst>
                                            <p:cond delay="7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animEffect transition="in" filter="fade">
                                      <p:cBhvr>
                                        <p:cTn id="19" dur="1000"/>
                                        <p:tgtEl>
                                          <p:spTgt spid="4">
                                            <p:txEl>
                                              <p:pRg st="10" end="10"/>
                                            </p:txEl>
                                          </p:spTgt>
                                        </p:tgtEl>
                                      </p:cBhvr>
                                    </p:animEffect>
                                    <p:anim calcmode="lin" valueType="num">
                                      <p:cBhvr>
                                        <p:cTn id="20"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11" end="11"/>
                                            </p:txEl>
                                          </p:spTgt>
                                        </p:tgtEl>
                                        <p:attrNameLst>
                                          <p:attrName>style.visibility</p:attrName>
                                        </p:attrNameLst>
                                      </p:cBhvr>
                                      <p:to>
                                        <p:strVal val="visible"/>
                                      </p:to>
                                    </p:set>
                                    <p:animEffect transition="in" filter="fade">
                                      <p:cBhvr>
                                        <p:cTn id="24" dur="1000"/>
                                        <p:tgtEl>
                                          <p:spTgt spid="4">
                                            <p:txEl>
                                              <p:pRg st="11" end="11"/>
                                            </p:txEl>
                                          </p:spTgt>
                                        </p:tgtEl>
                                      </p:cBhvr>
                                    </p:animEffect>
                                    <p:anim calcmode="lin" valueType="num">
                                      <p:cBhvr>
                                        <p:cTn id="25"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8" name="TextBox 7"/>
          <p:cNvSpPr txBox="1"/>
          <p:nvPr/>
        </p:nvSpPr>
        <p:spPr>
          <a:xfrm>
            <a:off x="310099" y="1524000"/>
            <a:ext cx="8447602" cy="5309146"/>
          </a:xfrm>
          <a:prstGeom prst="rect">
            <a:avLst/>
          </a:prstGeom>
          <a:noFill/>
        </p:spPr>
        <p:txBody>
          <a:bodyPr wrap="square" rtlCol="0">
            <a:spAutoFit/>
            <a:scene3d>
              <a:camera prst="orthographicFront"/>
              <a:lightRig rig="threePt" dir="t"/>
            </a:scene3d>
            <a:sp3d extrusionH="57150">
              <a:bevelT w="38100" h="38100"/>
            </a:sp3d>
          </a:bodyPr>
          <a:lstStyle/>
          <a:p>
            <a:pPr lvl="0"/>
            <a:r>
              <a:rPr lang="en-CA" sz="2000" b="1" dirty="0" smtClean="0">
                <a:solidFill>
                  <a:srgbClr val="0070C0"/>
                </a:solidFill>
              </a:rPr>
              <a:t>“</a:t>
            </a:r>
            <a:r>
              <a:rPr lang="en-CA" sz="2000" b="1" dirty="0">
                <a:solidFill>
                  <a:srgbClr val="0070C0"/>
                </a:solidFill>
              </a:rPr>
              <a:t>Actually the legislation for the bringing of the ‘Omer, the first sheaf of the new, annual crop, is recorded in only one passage of the entire Pentateuch, Lev. 23:9-16 …  </a:t>
            </a:r>
            <a:r>
              <a:rPr lang="en-CA" sz="2000" b="1" dirty="0">
                <a:solidFill>
                  <a:srgbClr val="7030A0"/>
                </a:solidFill>
              </a:rPr>
              <a:t>This legislation provides that the ‘Omer is to be waved before Yahweh by the priest upon the day following the Sabbath …  </a:t>
            </a:r>
            <a:r>
              <a:rPr lang="en-CA" sz="2000" b="1" dirty="0">
                <a:solidFill>
                  <a:srgbClr val="C00000"/>
                </a:solidFill>
              </a:rPr>
              <a:t>The basic difficulty here is the determination of the precise dating implicit in the term, “the day after the Sabbath.” </a:t>
            </a:r>
            <a:r>
              <a:rPr lang="en-CA" sz="2000" dirty="0"/>
              <a:t> </a:t>
            </a:r>
            <a:r>
              <a:rPr lang="en-CA" sz="2000" b="1" dirty="0">
                <a:solidFill>
                  <a:srgbClr val="0070C0"/>
                </a:solidFill>
              </a:rPr>
              <a:t>The</a:t>
            </a:r>
            <a:r>
              <a:rPr lang="en-CA" sz="2000" b="1" dirty="0">
                <a:solidFill>
                  <a:srgbClr val="FC6204"/>
                </a:solidFill>
              </a:rPr>
              <a:t> </a:t>
            </a:r>
            <a:r>
              <a:rPr lang="en-CA" sz="2000" b="1" u="sng" dirty="0">
                <a:solidFill>
                  <a:srgbClr val="00B050"/>
                </a:solidFill>
              </a:rPr>
              <a:t>customary interpretation</a:t>
            </a:r>
            <a:r>
              <a:rPr lang="en-CA" sz="2000" b="1" dirty="0">
                <a:solidFill>
                  <a:srgbClr val="00B050"/>
                </a:solidFill>
              </a:rPr>
              <a:t>, </a:t>
            </a:r>
            <a:r>
              <a:rPr lang="en-CA" sz="2000" b="1" dirty="0">
                <a:solidFill>
                  <a:srgbClr val="0070C0"/>
                </a:solidFill>
              </a:rPr>
              <a:t>accepted by most present-day biblical scholars, is </a:t>
            </a:r>
            <a:r>
              <a:rPr lang="en-CA" sz="2000" b="1" u="sng" dirty="0">
                <a:solidFill>
                  <a:srgbClr val="0070C0"/>
                </a:solidFill>
              </a:rPr>
              <a:t>that the Sabbath here is the Sabbath which falls within the week of the Passover-</a:t>
            </a:r>
            <a:r>
              <a:rPr lang="en-CA" sz="2000" b="1" u="sng" dirty="0" err="1">
                <a:solidFill>
                  <a:srgbClr val="0070C0"/>
                </a:solidFill>
              </a:rPr>
              <a:t>Massot</a:t>
            </a:r>
            <a:r>
              <a:rPr lang="en-CA" sz="2000" b="1" u="sng" dirty="0">
                <a:solidFill>
                  <a:srgbClr val="0070C0"/>
                </a:solidFill>
              </a:rPr>
              <a:t> Festival</a:t>
            </a:r>
            <a:r>
              <a:rPr lang="en-CA" sz="2000" b="1" dirty="0">
                <a:solidFill>
                  <a:srgbClr val="0070C0"/>
                </a:solidFill>
              </a:rPr>
              <a:t>.  </a:t>
            </a:r>
            <a:r>
              <a:rPr lang="en-CA" sz="2000" b="1" dirty="0" smtClean="0"/>
              <a:t>Such </a:t>
            </a:r>
            <a:r>
              <a:rPr lang="en-CA" sz="2000" b="1" dirty="0"/>
              <a:t>too was the interpretation given of old to this term by three quite ancient Jewish sects, the Samaritans, the </a:t>
            </a:r>
            <a:r>
              <a:rPr lang="en-CA" sz="2000" b="1" dirty="0" err="1"/>
              <a:t>Boethusians</a:t>
            </a:r>
            <a:r>
              <a:rPr lang="en-CA" sz="2000" b="1" dirty="0"/>
              <a:t> and the </a:t>
            </a:r>
            <a:r>
              <a:rPr lang="en-CA" sz="2000" b="1" dirty="0" err="1"/>
              <a:t>Karaites</a:t>
            </a:r>
            <a:r>
              <a:rPr lang="en-CA" sz="2000" b="1" dirty="0"/>
              <a:t>.</a:t>
            </a:r>
            <a:r>
              <a:rPr lang="en-CA" sz="2000" dirty="0"/>
              <a:t>  </a:t>
            </a:r>
            <a:r>
              <a:rPr lang="en-CA" sz="2000" b="1" dirty="0">
                <a:solidFill>
                  <a:srgbClr val="0070C0"/>
                </a:solidFill>
              </a:rPr>
              <a:t>This would imply, of course that the day of </a:t>
            </a:r>
            <a:r>
              <a:rPr lang="en-CA" sz="2000" b="1" dirty="0" smtClean="0">
                <a:solidFill>
                  <a:srgbClr val="0070C0"/>
                </a:solidFill>
              </a:rPr>
              <a:t>bringing </a:t>
            </a:r>
            <a:r>
              <a:rPr lang="en-CA" sz="2000" b="1" dirty="0">
                <a:solidFill>
                  <a:srgbClr val="0070C0"/>
                </a:solidFill>
              </a:rPr>
              <a:t>the ‘Omer was </a:t>
            </a:r>
            <a:r>
              <a:rPr lang="en-CA" sz="2000" b="1" u="sng" dirty="0">
                <a:solidFill>
                  <a:srgbClr val="0070C0"/>
                </a:solidFill>
              </a:rPr>
              <a:t>always a Sunday</a:t>
            </a:r>
            <a:r>
              <a:rPr lang="en-CA" sz="2000" b="1" dirty="0">
                <a:solidFill>
                  <a:srgbClr val="0070C0"/>
                </a:solidFill>
              </a:rPr>
              <a:t>, </a:t>
            </a:r>
            <a:r>
              <a:rPr lang="en-CA" sz="2000" b="1" dirty="0"/>
              <a:t>and also since the counting of the fifty days which intervened between the day of bringing the ‘Omer and the </a:t>
            </a:r>
            <a:r>
              <a:rPr lang="en-CA" sz="2000" b="1" dirty="0" err="1"/>
              <a:t>Sabu’ot</a:t>
            </a:r>
            <a:r>
              <a:rPr lang="en-CA" sz="2000" b="1" dirty="0"/>
              <a:t> Festival commenced upon a Sunday, </a:t>
            </a:r>
            <a:r>
              <a:rPr lang="en-CA" sz="2000" b="1" u="sng" dirty="0">
                <a:solidFill>
                  <a:srgbClr val="0070C0"/>
                </a:solidFill>
              </a:rPr>
              <a:t>the latter festival also would fall always upon a Sunday</a:t>
            </a:r>
            <a:r>
              <a:rPr lang="en-CA" sz="2000" b="1" dirty="0">
                <a:solidFill>
                  <a:srgbClr val="0070C0"/>
                </a:solidFill>
              </a:rPr>
              <a:t>…”</a:t>
            </a:r>
            <a:r>
              <a:rPr lang="en-CA" sz="2000" dirty="0">
                <a:solidFill>
                  <a:srgbClr val="0070C0"/>
                </a:solidFill>
              </a:rPr>
              <a:t>  </a:t>
            </a:r>
            <a:r>
              <a:rPr lang="en-CA" sz="2000" dirty="0" smtClean="0">
                <a:solidFill>
                  <a:srgbClr val="0070C0"/>
                </a:solidFill>
              </a:rPr>
              <a:t/>
            </a:r>
            <a:br>
              <a:rPr lang="en-CA" sz="2000" dirty="0" smtClean="0">
                <a:solidFill>
                  <a:srgbClr val="0070C0"/>
                </a:solidFill>
              </a:rPr>
            </a:br>
            <a:endParaRPr lang="en-CA" sz="1100" dirty="0" smtClean="0">
              <a:solidFill>
                <a:srgbClr val="0070C0"/>
              </a:solidFill>
            </a:endParaRPr>
          </a:p>
          <a:p>
            <a:pPr lvl="0"/>
            <a:r>
              <a:rPr lang="en-CA" sz="1600" dirty="0" smtClean="0"/>
              <a:t>(</a:t>
            </a:r>
            <a:r>
              <a:rPr lang="en-CA" sz="1600" dirty="0"/>
              <a:t>Hebrew Union College </a:t>
            </a:r>
            <a:r>
              <a:rPr lang="en-CA" sz="1600" dirty="0" smtClean="0"/>
              <a:t>[Originally founded 1875; Besides Israel, 5 colleges in USA] </a:t>
            </a:r>
          </a:p>
          <a:p>
            <a:pPr lvl="0"/>
            <a:r>
              <a:rPr lang="en-CA" sz="1600" dirty="0" smtClean="0"/>
              <a:t>Annual </a:t>
            </a:r>
            <a:r>
              <a:rPr lang="en-CA" sz="1600" dirty="0"/>
              <a:t>– Article:  ‘Lag </a:t>
            </a:r>
            <a:r>
              <a:rPr lang="en-CA" sz="1600" dirty="0" err="1"/>
              <a:t>ba’Omer</a:t>
            </a:r>
            <a:r>
              <a:rPr lang="en-CA" sz="1600" dirty="0"/>
              <a:t> – </a:t>
            </a:r>
            <a:r>
              <a:rPr lang="en-CA" sz="1600" dirty="0" smtClean="0"/>
              <a:t>Its </a:t>
            </a:r>
            <a:r>
              <a:rPr lang="en-CA" sz="1600" dirty="0"/>
              <a:t>Origin and Import’ by Julian Morgenstern, </a:t>
            </a:r>
            <a:r>
              <a:rPr lang="en-CA" sz="1600" dirty="0" smtClean="0"/>
              <a:t/>
            </a:r>
            <a:br>
              <a:rPr lang="en-CA" sz="1600" dirty="0" smtClean="0"/>
            </a:br>
            <a:r>
              <a:rPr lang="en-CA" sz="1600" dirty="0" smtClean="0"/>
              <a:t>[a President of] Hebrew </a:t>
            </a:r>
            <a:r>
              <a:rPr lang="en-CA" sz="1600" dirty="0"/>
              <a:t>Union </a:t>
            </a:r>
            <a:r>
              <a:rPr lang="en-CA" sz="1600" dirty="0" smtClean="0"/>
              <a:t>College -</a:t>
            </a:r>
            <a:r>
              <a:rPr lang="en-CA" sz="1600" dirty="0"/>
              <a:t>Jewish Institute of Religion, p. 81-90.)</a:t>
            </a:r>
            <a:endParaRPr lang="en-US" sz="1600" dirty="0"/>
          </a:p>
        </p:txBody>
      </p:sp>
      <p:sp>
        <p:nvSpPr>
          <p:cNvPr id="2" name="Slide Number Placeholder 1"/>
          <p:cNvSpPr>
            <a:spLocks noGrp="1"/>
          </p:cNvSpPr>
          <p:nvPr>
            <p:ph type="sldNum" sz="quarter" idx="12"/>
          </p:nvPr>
        </p:nvSpPr>
        <p:spPr/>
        <p:txBody>
          <a:bodyPr/>
          <a:lstStyle/>
          <a:p>
            <a:fld id="{5C014052-953B-4273-8F47-BF25327D5B24}" type="slidenum">
              <a:rPr lang="en-US" smtClean="0"/>
              <a:t>95</a:t>
            </a:fld>
            <a:endParaRPr lang="en-US"/>
          </a:p>
        </p:txBody>
      </p:sp>
      <p:sp>
        <p:nvSpPr>
          <p:cNvPr id="3" name="Title 1"/>
          <p:cNvSpPr txBox="1">
            <a:spLocks/>
          </p:cNvSpPr>
          <p:nvPr/>
        </p:nvSpPr>
        <p:spPr>
          <a:xfrm>
            <a:off x="0" y="76200"/>
            <a:ext cx="9067800" cy="14478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00CCFF"/>
                </a:solidFill>
                <a:effectLst>
                  <a:glow rad="139700">
                    <a:schemeClr val="accent1">
                      <a:satMod val="175000"/>
                      <a:alpha val="40000"/>
                    </a:schemeClr>
                  </a:glow>
                  <a:outerShdw blurRad="76200" dist="50800" dir="5400000" algn="tl" rotWithShape="0">
                    <a:srgbClr val="000000">
                      <a:alpha val="65000"/>
                    </a:srgbClr>
                  </a:outerShdw>
                </a:effectLst>
              </a:rPr>
              <a:t>Endorsement from J. </a:t>
            </a:r>
            <a:r>
              <a:rPr lang="en-US" sz="4200" spc="50" dirty="0">
                <a:ln w="11430"/>
                <a:solidFill>
                  <a:srgbClr val="00CCFF"/>
                </a:solidFill>
                <a:effectLst>
                  <a:glow rad="139700">
                    <a:schemeClr val="accent1">
                      <a:satMod val="175000"/>
                      <a:alpha val="40000"/>
                    </a:schemeClr>
                  </a:glow>
                  <a:outerShdw blurRad="76200" dist="50800" dir="5400000" algn="tl" rotWithShape="0">
                    <a:srgbClr val="000000">
                      <a:alpha val="65000"/>
                    </a:srgbClr>
                  </a:outerShdw>
                </a:effectLst>
              </a:rPr>
              <a:t>Morgenstern Hebrew </a:t>
            </a:r>
            <a:r>
              <a:rPr lang="en-US" sz="4200" spc="50" dirty="0" smtClean="0">
                <a:ln w="11430"/>
                <a:solidFill>
                  <a:srgbClr val="00CCFF"/>
                </a:solidFill>
                <a:effectLst>
                  <a:glow rad="139700">
                    <a:schemeClr val="accent1">
                      <a:satMod val="175000"/>
                      <a:alpha val="40000"/>
                    </a:schemeClr>
                  </a:glow>
                  <a:outerShdw blurRad="76200" dist="50800" dir="5400000" algn="tl" rotWithShape="0">
                    <a:srgbClr val="000000">
                      <a:alpha val="65000"/>
                    </a:srgbClr>
                  </a:outerShdw>
                </a:effectLst>
              </a:rPr>
              <a:t>Union College </a:t>
            </a:r>
            <a:r>
              <a:rPr lang="en-US" sz="4200" spc="50" dirty="0">
                <a:ln w="11430"/>
                <a:solidFill>
                  <a:srgbClr val="00CCFF"/>
                </a:solidFill>
                <a:effectLst>
                  <a:glow rad="139700">
                    <a:schemeClr val="accent1">
                      <a:satMod val="175000"/>
                      <a:alpha val="40000"/>
                    </a:schemeClr>
                  </a:glow>
                  <a:outerShdw blurRad="76200" dist="50800" dir="5400000" algn="tl" rotWithShape="0">
                    <a:srgbClr val="000000">
                      <a:alpha val="65000"/>
                    </a:srgbClr>
                  </a:outerShdw>
                </a:effectLst>
              </a:rPr>
              <a:t> </a:t>
            </a:r>
            <a:r>
              <a:rPr lang="en-US" sz="4200" spc="50" dirty="0" smtClean="0">
                <a:ln w="11430"/>
                <a:solidFill>
                  <a:srgbClr val="00CCFF"/>
                </a:solidFill>
                <a:effectLst>
                  <a:glow rad="139700">
                    <a:schemeClr val="accent1">
                      <a:satMod val="175000"/>
                      <a:alpha val="40000"/>
                    </a:schemeClr>
                  </a:glow>
                  <a:outerShdw blurRad="76200" dist="50800" dir="5400000" algn="tl" rotWithShape="0">
                    <a:srgbClr val="000000">
                      <a:alpha val="65000"/>
                    </a:srgbClr>
                  </a:outerShdw>
                </a:effectLst>
              </a:rPr>
              <a:t>(Indiana)</a:t>
            </a:r>
          </a:p>
        </p:txBody>
      </p:sp>
      <p:sp>
        <p:nvSpPr>
          <p:cNvPr id="7" name="Rectangle 6"/>
          <p:cNvSpPr/>
          <p:nvPr/>
        </p:nvSpPr>
        <p:spPr>
          <a:xfrm>
            <a:off x="7385929" y="5689937"/>
            <a:ext cx="1681871"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6000" b="1" cap="none" spc="0" dirty="0" smtClean="0">
                <a:ln w="11430"/>
                <a:solidFill>
                  <a:srgbClr val="00CCFF"/>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Yes!</a:t>
            </a:r>
            <a:endParaRPr lang="en-US" sz="6000" b="1" cap="none" spc="0" dirty="0">
              <a:ln w="11430"/>
              <a:solidFill>
                <a:srgbClr val="00CCFF"/>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endParaRPr>
          </a:p>
        </p:txBody>
      </p:sp>
    </p:spTree>
    <p:extLst>
      <p:ext uri="{BB962C8B-B14F-4D97-AF65-F5344CB8AC3E}">
        <p14:creationId xmlns:p14="http://schemas.microsoft.com/office/powerpoint/2010/main" val="2182926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1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t>96</a:t>
            </a:fld>
            <a:endParaRPr lang="en-US"/>
          </a:p>
        </p:txBody>
      </p:sp>
      <p:sp>
        <p:nvSpPr>
          <p:cNvPr id="5" name="Title 1"/>
          <p:cNvSpPr txBox="1">
            <a:spLocks/>
          </p:cNvSpPr>
          <p:nvPr/>
        </p:nvSpPr>
        <p:spPr>
          <a:xfrm>
            <a:off x="0" y="0"/>
            <a:ext cx="9179560" cy="68580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pc="50" dirty="0" smtClean="0">
                <a:ln w="11430"/>
                <a:solidFill>
                  <a:srgbClr val="8C4C64"/>
                </a:solidFill>
                <a:effectLst>
                  <a:outerShdw blurRad="76200" dist="50800" dir="5400000" algn="tl" rotWithShape="0">
                    <a:srgbClr val="000000">
                      <a:alpha val="65000"/>
                    </a:srgbClr>
                  </a:outerShdw>
                </a:effectLst>
              </a:rPr>
              <a:t>Besides </a:t>
            </a:r>
            <a:r>
              <a:rPr lang="en-US" sz="4400" spc="50" dirty="0" smtClean="0">
                <a:ln w="11430"/>
                <a:solidFill>
                  <a:srgbClr val="00B050"/>
                </a:solidFill>
                <a:effectLst>
                  <a:outerShdw blurRad="76200" dist="50800" dir="5400000" algn="tl" rotWithShape="0">
                    <a:srgbClr val="000000">
                      <a:alpha val="65000"/>
                    </a:srgbClr>
                  </a:outerShdw>
                </a:effectLst>
              </a:rPr>
              <a:t>“History,” </a:t>
            </a:r>
            <a:r>
              <a:rPr lang="en-US" sz="4400" spc="50" dirty="0" smtClean="0">
                <a:ln w="11430"/>
                <a:solidFill>
                  <a:srgbClr val="00CCFF"/>
                </a:solidFill>
                <a:effectLst>
                  <a:outerShdw blurRad="76200" dist="50800" dir="5400000" algn="tl" rotWithShape="0">
                    <a:srgbClr val="000000">
                      <a:alpha val="65000"/>
                    </a:srgbClr>
                  </a:outerShdw>
                </a:effectLst>
              </a:rPr>
              <a:t>Morgenstern’s</a:t>
            </a:r>
            <a:endParaRPr lang="en-US" sz="4400" spc="50" dirty="0">
              <a:ln w="11430"/>
              <a:solidFill>
                <a:srgbClr val="00CCFF"/>
              </a:solidFill>
              <a:effectLst>
                <a:outerShdw blurRad="76200" dist="50800" dir="5400000" algn="tl" rotWithShape="0">
                  <a:srgbClr val="000000">
                    <a:alpha val="65000"/>
                  </a:srgbClr>
                </a:outerShdw>
              </a:effectLst>
            </a:endParaRPr>
          </a:p>
          <a:p>
            <a:r>
              <a:rPr lang="en-US" sz="4400" spc="50" dirty="0" smtClean="0">
                <a:ln w="11430"/>
                <a:solidFill>
                  <a:srgbClr val="00CCFF"/>
                </a:solidFill>
                <a:effectLst>
                  <a:outerShdw blurRad="76200" dist="50800" dir="5400000" algn="tl" rotWithShape="0">
                    <a:srgbClr val="000000">
                      <a:alpha val="65000"/>
                    </a:srgbClr>
                  </a:outerShdw>
                </a:effectLst>
              </a:rPr>
              <a:t>Testimony, </a:t>
            </a:r>
            <a:r>
              <a:rPr lang="en-US" sz="4400" spc="50" dirty="0" smtClean="0">
                <a:ln w="11430"/>
                <a:solidFill>
                  <a:srgbClr val="8C4C64"/>
                </a:solidFill>
                <a:effectLst>
                  <a:outerShdw blurRad="76200" dist="50800" dir="5400000" algn="tl" rotWithShape="0">
                    <a:srgbClr val="000000">
                      <a:alpha val="65000"/>
                    </a:srgbClr>
                  </a:outerShdw>
                </a:effectLst>
              </a:rPr>
              <a:t>and the witness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in the </a:t>
            </a:r>
            <a:r>
              <a:rPr lang="en-US" sz="4400" spc="50" dirty="0" err="1" smtClean="0">
                <a:ln w="11430"/>
                <a:solidFill>
                  <a:srgbClr val="A365D1"/>
                </a:solidFill>
                <a:effectLst>
                  <a:outerShdw blurRad="76200" dist="50800" dir="5400000" algn="tl" rotWithShape="0">
                    <a:srgbClr val="000000">
                      <a:alpha val="65000"/>
                    </a:srgbClr>
                  </a:outerShdw>
                </a:effectLst>
              </a:rPr>
              <a:t>Exo</a:t>
            </a:r>
            <a:r>
              <a:rPr lang="en-US" sz="4400" spc="50" dirty="0" smtClean="0">
                <a:ln w="11430"/>
                <a:solidFill>
                  <a:srgbClr val="A365D1"/>
                </a:solidFill>
                <a:effectLst>
                  <a:outerShdw blurRad="76200" dist="50800" dir="5400000" algn="tl" rotWithShape="0">
                    <a:srgbClr val="000000">
                      <a:alpha val="65000"/>
                    </a:srgbClr>
                  </a:outerShdw>
                </a:effectLst>
              </a:rPr>
              <a:t> 12-16-19 </a:t>
            </a:r>
            <a:r>
              <a:rPr lang="en-US" sz="4400" spc="50" dirty="0" smtClean="0">
                <a:ln w="11430"/>
                <a:solidFill>
                  <a:srgbClr val="8C4C64"/>
                </a:solidFill>
                <a:effectLst>
                  <a:outerShdw blurRad="76200" dist="50800" dir="5400000" algn="tl" rotWithShape="0">
                    <a:srgbClr val="000000">
                      <a:alpha val="65000"/>
                    </a:srgbClr>
                  </a:outerShdw>
                </a:effectLst>
              </a:rPr>
              <a:t>account </a:t>
            </a:r>
            <a:br>
              <a:rPr lang="en-US" sz="4400" spc="50" dirty="0" smtClean="0">
                <a:ln w="11430"/>
                <a:solidFill>
                  <a:srgbClr val="8C4C64"/>
                </a:solidFill>
                <a:effectLst>
                  <a:outerShdw blurRad="76200" dist="50800" dir="5400000" algn="tl" rotWithShape="0">
                    <a:srgbClr val="000000">
                      <a:alpha val="65000"/>
                    </a:srgbClr>
                  </a:outerShdw>
                </a:effectLst>
              </a:rPr>
            </a:br>
            <a:r>
              <a:rPr lang="en-US" sz="4400" spc="50" dirty="0" smtClean="0">
                <a:ln w="11430"/>
                <a:solidFill>
                  <a:srgbClr val="8C4C64"/>
                </a:solidFill>
                <a:effectLst>
                  <a:outerShdw blurRad="76200" dist="50800" dir="5400000" algn="tl" rotWithShape="0">
                    <a:srgbClr val="000000">
                      <a:alpha val="65000"/>
                    </a:srgbClr>
                  </a:outerShdw>
                </a:effectLst>
              </a:rPr>
              <a:t>of Passover to Pentecost …</a:t>
            </a:r>
            <a:br>
              <a:rPr lang="en-US" sz="4400" spc="50" dirty="0" smtClean="0">
                <a:ln w="11430"/>
                <a:solidFill>
                  <a:srgbClr val="8C4C64"/>
                </a:solidFill>
                <a:effectLst>
                  <a:outerShdw blurRad="76200" dist="50800" dir="5400000" algn="tl" rotWithShape="0">
                    <a:srgbClr val="000000">
                      <a:alpha val="65000"/>
                    </a:srgbClr>
                  </a:outerShdw>
                </a:effectLst>
              </a:rPr>
            </a:br>
            <a:r>
              <a:rPr lang="en-US" sz="1200" spc="50" dirty="0" smtClean="0">
                <a:ln w="11430"/>
                <a:solidFill>
                  <a:srgbClr val="8C4C64"/>
                </a:solidFill>
                <a:effectLst>
                  <a:outerShdw blurRad="76200" dist="50800" dir="5400000" algn="tl" rotWithShape="0">
                    <a:srgbClr val="000000">
                      <a:alpha val="65000"/>
                    </a:srgbClr>
                  </a:outerShdw>
                </a:effectLst>
              </a:rPr>
              <a:t>   </a:t>
            </a:r>
          </a:p>
          <a:p>
            <a:r>
              <a:rPr lang="en-US" sz="4400" spc="50" dirty="0" smtClean="0">
                <a:ln w="11430"/>
                <a:solidFill>
                  <a:srgbClr val="8C4C64"/>
                </a:solidFill>
                <a:effectLst>
                  <a:outerShdw blurRad="76200" dist="50800" dir="5400000" algn="tl" rotWithShape="0">
                    <a:srgbClr val="000000">
                      <a:alpha val="65000"/>
                    </a:srgbClr>
                  </a:outerShdw>
                </a:effectLst>
              </a:rPr>
              <a:t>#12:  Joshua </a:t>
            </a:r>
            <a:r>
              <a:rPr lang="en-US" sz="4400" u="sng" spc="50" dirty="0" smtClean="0">
                <a:ln w="11430"/>
                <a:solidFill>
                  <a:srgbClr val="8C4C64"/>
                </a:solidFill>
                <a:effectLst>
                  <a:outerShdw blurRad="76200" dist="50800" dir="5400000" algn="tl" rotWithShape="0">
                    <a:srgbClr val="000000">
                      <a:alpha val="65000"/>
                    </a:srgbClr>
                  </a:outerShdw>
                </a:effectLst>
              </a:rPr>
              <a:t>also</a:t>
            </a:r>
            <a:r>
              <a:rPr lang="en-US" sz="4400" spc="50" dirty="0" smtClean="0">
                <a:ln w="11430"/>
                <a:solidFill>
                  <a:srgbClr val="8C4C64"/>
                </a:solidFill>
                <a:effectLst>
                  <a:outerShdw blurRad="76200" dist="50800" dir="5400000" algn="tl" rotWithShape="0">
                    <a:srgbClr val="000000">
                      <a:alpha val="65000"/>
                    </a:srgbClr>
                  </a:outerShdw>
                </a:effectLst>
              </a:rPr>
              <a:t> Confirms:</a:t>
            </a:r>
          </a:p>
          <a:p>
            <a:pPr marL="571500" indent="-571500">
              <a:buFont typeface="Arial" pitchFamily="34" charset="0"/>
              <a:buChar char="•"/>
            </a:pPr>
            <a:r>
              <a:rPr lang="en-US" sz="3600" spc="50" dirty="0" smtClean="0">
                <a:ln w="11430"/>
                <a:solidFill>
                  <a:srgbClr val="C00000"/>
                </a:solidFill>
                <a:effectLst>
                  <a:outerShdw blurRad="76200" dist="50800" dir="5400000" algn="tl" rotWithShape="0">
                    <a:srgbClr val="000000">
                      <a:alpha val="65000"/>
                    </a:srgbClr>
                  </a:outerShdw>
                </a:effectLst>
              </a:rPr>
              <a:t>Firstfruits is not married to Abib 16 </a:t>
            </a:r>
            <a:r>
              <a:rPr lang="en-US" sz="3200" spc="50" dirty="0" smtClean="0">
                <a:ln w="11430"/>
                <a:solidFill>
                  <a:srgbClr val="C00000"/>
                </a:solidFill>
                <a:effectLst>
                  <a:outerShdw blurRad="76200" dist="50800" dir="5400000" algn="tl" rotWithShape="0">
                    <a:srgbClr val="000000">
                      <a:alpha val="65000"/>
                    </a:srgbClr>
                  </a:outerShdw>
                </a:effectLst>
              </a:rPr>
              <a:t>– </a:t>
            </a:r>
            <a:br>
              <a:rPr lang="en-US" sz="3200" spc="50" dirty="0" smtClean="0">
                <a:ln w="11430"/>
                <a:solidFill>
                  <a:srgbClr val="C00000"/>
                </a:solidFill>
                <a:effectLst>
                  <a:outerShdw blurRad="76200" dist="50800" dir="5400000" algn="tl" rotWithShape="0">
                    <a:srgbClr val="000000">
                      <a:alpha val="65000"/>
                    </a:srgbClr>
                  </a:outerShdw>
                </a:effectLst>
              </a:rPr>
            </a:br>
            <a:r>
              <a:rPr lang="en-US" sz="3200" spc="50" dirty="0" smtClean="0">
                <a:ln w="11430"/>
                <a:solidFill>
                  <a:srgbClr val="C00000"/>
                </a:solidFill>
                <a:effectLst>
                  <a:outerShdw blurRad="76200" dist="50800" dir="5400000" algn="tl" rotWithShape="0">
                    <a:srgbClr val="000000">
                      <a:alpha val="65000"/>
                    </a:srgbClr>
                  </a:outerShdw>
                </a:effectLst>
              </a:rPr>
              <a:t>the day following the 1</a:t>
            </a:r>
            <a:r>
              <a:rPr lang="en-US" sz="3200" spc="50" baseline="30000" dirty="0" smtClean="0">
                <a:ln w="11430"/>
                <a:solidFill>
                  <a:srgbClr val="C00000"/>
                </a:solidFill>
                <a:effectLst>
                  <a:outerShdw blurRad="76200" dist="50800" dir="5400000" algn="tl" rotWithShape="0">
                    <a:srgbClr val="000000">
                      <a:alpha val="65000"/>
                    </a:srgbClr>
                  </a:outerShdw>
                </a:effectLst>
              </a:rPr>
              <a:t>st</a:t>
            </a:r>
            <a:r>
              <a:rPr lang="en-US" sz="3200" spc="50" dirty="0" smtClean="0">
                <a:ln w="11430"/>
                <a:solidFill>
                  <a:srgbClr val="C00000"/>
                </a:solidFill>
                <a:effectLst>
                  <a:outerShdw blurRad="76200" dist="50800" dir="5400000" algn="tl" rotWithShape="0">
                    <a:srgbClr val="000000">
                      <a:alpha val="65000"/>
                    </a:srgbClr>
                  </a:outerShdw>
                </a:effectLst>
              </a:rPr>
              <a:t> Sabbath of Unleavened Bread;</a:t>
            </a:r>
          </a:p>
          <a:p>
            <a:pPr marL="571500" indent="-571500">
              <a:buFont typeface="Arial" pitchFamily="34" charset="0"/>
              <a:buChar char="•"/>
            </a:pPr>
            <a:r>
              <a:rPr lang="en-US" sz="3600" spc="50" dirty="0" smtClean="0">
                <a:ln w="11430"/>
                <a:solidFill>
                  <a:srgbClr val="8C4C64"/>
                </a:solidFill>
                <a:effectLst>
                  <a:outerShdw blurRad="76200" dist="50800" dir="5400000" algn="tl" rotWithShape="0">
                    <a:srgbClr val="000000">
                      <a:alpha val="65000"/>
                    </a:srgbClr>
                  </a:outerShdw>
                </a:effectLst>
              </a:rPr>
              <a:t>Firstfruits is always placed </a:t>
            </a:r>
            <a:br>
              <a:rPr lang="en-US" sz="3600" spc="50" dirty="0" smtClean="0">
                <a:ln w="11430"/>
                <a:solidFill>
                  <a:srgbClr val="8C4C64"/>
                </a:solidFill>
                <a:effectLst>
                  <a:outerShdw blurRad="76200" dist="50800" dir="5400000" algn="tl" rotWithShape="0">
                    <a:srgbClr val="000000">
                      <a:alpha val="65000"/>
                    </a:srgbClr>
                  </a:outerShdw>
                </a:effectLst>
              </a:rPr>
            </a:br>
            <a:r>
              <a:rPr lang="en-US" sz="3600" spc="50" dirty="0" smtClean="0">
                <a:ln w="11430"/>
                <a:solidFill>
                  <a:srgbClr val="8C4C64"/>
                </a:solidFill>
                <a:effectLst>
                  <a:outerShdw blurRad="76200" dist="50800" dir="5400000" algn="tl" rotWithShape="0">
                    <a:srgbClr val="000000">
                      <a:alpha val="65000"/>
                    </a:srgbClr>
                  </a:outerShdw>
                </a:effectLst>
              </a:rPr>
              <a:t>within the Passover Festival </a:t>
            </a:r>
            <a:br>
              <a:rPr lang="en-US" sz="3600" spc="50" dirty="0" smtClean="0">
                <a:ln w="11430"/>
                <a:solidFill>
                  <a:srgbClr val="8C4C64"/>
                </a:solidFill>
                <a:effectLst>
                  <a:outerShdw blurRad="76200" dist="50800" dir="5400000" algn="tl" rotWithShape="0">
                    <a:srgbClr val="000000">
                      <a:alpha val="65000"/>
                    </a:srgbClr>
                  </a:outerShdw>
                </a:effectLst>
              </a:rPr>
            </a:br>
            <a:r>
              <a:rPr lang="en-US" sz="3600" spc="50" dirty="0" smtClean="0">
                <a:ln w="11430"/>
                <a:solidFill>
                  <a:srgbClr val="C00000"/>
                </a:solidFill>
                <a:effectLst>
                  <a:outerShdw blurRad="76200" dist="50800" dir="5400000" algn="tl" rotWithShape="0">
                    <a:srgbClr val="000000">
                      <a:alpha val="65000"/>
                    </a:srgbClr>
                  </a:outerShdw>
                </a:effectLst>
              </a:rPr>
              <a:t>contrary to Enoch’s teaching.</a:t>
            </a:r>
          </a:p>
        </p:txBody>
      </p:sp>
      <p:sp>
        <p:nvSpPr>
          <p:cNvPr id="3" name="Lightning Bolt 2"/>
          <p:cNvSpPr/>
          <p:nvPr/>
        </p:nvSpPr>
        <p:spPr>
          <a:xfrm rot="568692">
            <a:off x="43072" y="4406854"/>
            <a:ext cx="1828800" cy="1600200"/>
          </a:xfrm>
          <a:prstGeom prst="lightningBolt">
            <a:avLst/>
          </a:prstGeom>
          <a:solidFill>
            <a:srgbClr val="002060"/>
          </a:solidFill>
          <a:ln w="76200">
            <a:solidFill>
              <a:srgbClr val="00FF00"/>
            </a:solidFill>
          </a:ln>
          <a:effectLst>
            <a:glow rad="127000">
              <a:srgbClr val="0000FF"/>
            </a:glo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20067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up)">
                                      <p:cBhvr>
                                        <p:cTn id="7" dur="175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up)">
                                      <p:cBhvr>
                                        <p:cTn id="12" dur="1750"/>
                                        <p:tgtEl>
                                          <p:spTgt spid="5">
                                            <p:txEl>
                                              <p:pRg st="4" end="4"/>
                                            </p:txEl>
                                          </p:spTgt>
                                        </p:tgtEl>
                                      </p:cBhvr>
                                    </p:animEffect>
                                  </p:childTnLst>
                                </p:cTn>
                              </p:par>
                              <p:par>
                                <p:cTn id="13" presetID="31" presetClass="entr" presetSubtype="0" fill="hold" grpId="0" nodeType="withEffect">
                                  <p:stCondLst>
                                    <p:cond delay="200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bg1"/>
                </a:solidFill>
              </a:rPr>
              <a:t>97</a:t>
            </a:fld>
            <a:endParaRPr lang="en-US" dirty="0">
              <a:solidFill>
                <a:schemeClr val="bg1"/>
              </a:solidFill>
            </a:endParaRPr>
          </a:p>
        </p:txBody>
      </p:sp>
      <p:sp>
        <p:nvSpPr>
          <p:cNvPr id="3" name="Title 1"/>
          <p:cNvSpPr txBox="1">
            <a:spLocks/>
          </p:cNvSpPr>
          <p:nvPr/>
        </p:nvSpPr>
        <p:spPr>
          <a:xfrm>
            <a:off x="-76200" y="0"/>
            <a:ext cx="9296400" cy="6096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chemeClr val="accent4">
                      <a:lumMod val="20000"/>
                      <a:lumOff val="80000"/>
                    </a:schemeClr>
                  </a:solidFill>
                </a:ln>
                <a:solidFill>
                  <a:schemeClr val="accent2"/>
                </a:solidFill>
                <a:effectLst>
                  <a:outerShdw blurRad="76200" dist="50800" dir="5400000" algn="tl" rotWithShape="0">
                    <a:srgbClr val="000000">
                      <a:alpha val="65000"/>
                    </a:srgbClr>
                  </a:outerShdw>
                </a:effectLst>
              </a:rPr>
              <a:t>Counsel From the Apostle Paul</a:t>
            </a:r>
          </a:p>
        </p:txBody>
      </p:sp>
      <p:sp>
        <p:nvSpPr>
          <p:cNvPr id="4" name="TextBox 3"/>
          <p:cNvSpPr txBox="1"/>
          <p:nvPr/>
        </p:nvSpPr>
        <p:spPr>
          <a:xfrm>
            <a:off x="3276600" y="685800"/>
            <a:ext cx="5638800" cy="4001095"/>
          </a:xfrm>
          <a:prstGeom prst="rect">
            <a:avLst/>
          </a:prstGeom>
          <a:noFill/>
        </p:spPr>
        <p:txBody>
          <a:bodyPr wrap="square" rtlCol="0">
            <a:spAutoFit/>
          </a:bodyPr>
          <a:lstStyle/>
          <a:p>
            <a:r>
              <a:rPr lang="en-CA" sz="2400" b="1" dirty="0">
                <a:solidFill>
                  <a:srgbClr val="FFFF00"/>
                </a:solidFill>
              </a:rPr>
              <a:t>Ephesians </a:t>
            </a:r>
            <a:r>
              <a:rPr lang="en-CA" sz="2400" b="1" dirty="0" smtClean="0">
                <a:solidFill>
                  <a:srgbClr val="FFFF00"/>
                </a:solidFill>
              </a:rPr>
              <a:t>5:8-13</a:t>
            </a:r>
            <a:br>
              <a:rPr lang="en-CA" sz="2400" b="1" dirty="0" smtClean="0">
                <a:solidFill>
                  <a:srgbClr val="FFFF00"/>
                </a:solidFill>
              </a:rPr>
            </a:br>
            <a:endParaRPr lang="en-US" sz="1400" b="1" dirty="0">
              <a:solidFill>
                <a:srgbClr val="FFFF00"/>
              </a:solidFill>
            </a:endParaRPr>
          </a:p>
          <a:p>
            <a:r>
              <a:rPr lang="en-CA" b="1" dirty="0">
                <a:solidFill>
                  <a:srgbClr val="FFFF00"/>
                </a:solidFill>
              </a:rPr>
              <a:t>8</a:t>
            </a:r>
            <a:r>
              <a:rPr lang="en-CA" b="1" dirty="0">
                <a:solidFill>
                  <a:schemeClr val="bg2"/>
                </a:solidFill>
              </a:rPr>
              <a:t>  For </a:t>
            </a:r>
            <a:r>
              <a:rPr lang="en-C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you were once </a:t>
            </a:r>
            <a:r>
              <a:rPr lang="en-CA"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darkness,</a:t>
            </a:r>
            <a:r>
              <a:rPr lang="en-CA" b="1" dirty="0" smtClean="0">
                <a:solidFill>
                  <a:schemeClr val="bg2"/>
                </a:solidFill>
              </a:rPr>
              <a:t> </a:t>
            </a:r>
            <a:r>
              <a:rPr lang="en-CA" b="1" cap="all" dirty="0">
                <a:ln w="9000" cmpd="sng">
                  <a:solidFill>
                    <a:schemeClr val="accent4">
                      <a:shade val="50000"/>
                      <a:satMod val="120000"/>
                    </a:schemeClr>
                  </a:solidFill>
                  <a:prstDash val="solid"/>
                </a:ln>
                <a:solidFill>
                  <a:schemeClr val="accent5">
                    <a:lumMod val="60000"/>
                    <a:lumOff val="40000"/>
                  </a:schemeClr>
                </a:solidFill>
                <a:effectLst>
                  <a:reflection blurRad="12700" stA="28000" endPos="45000" dist="1000" dir="5400000" sy="-100000" algn="bl" rotWithShape="0"/>
                </a:effectLst>
              </a:rPr>
              <a:t>but now you are light in </a:t>
            </a:r>
            <a:r>
              <a:rPr lang="en-CA" b="1" cap="all" dirty="0" smtClean="0">
                <a:ln w="9000" cmpd="sng">
                  <a:solidFill>
                    <a:schemeClr val="accent4">
                      <a:shade val="50000"/>
                      <a:satMod val="120000"/>
                    </a:schemeClr>
                  </a:solidFill>
                  <a:prstDash val="solid"/>
                </a:ln>
                <a:solidFill>
                  <a:schemeClr val="accent5">
                    <a:lumMod val="60000"/>
                    <a:lumOff val="40000"/>
                  </a:schemeClr>
                </a:solidFill>
                <a:effectLst>
                  <a:reflection blurRad="12700" stA="28000" endPos="45000" dist="1000" dir="5400000" sy="-100000" algn="bl" rotWithShape="0"/>
                </a:effectLst>
              </a:rPr>
              <a:t>[</a:t>
            </a:r>
            <a:r>
              <a:rPr lang="en-CA" b="1" cap="all" dirty="0" err="1" smtClean="0">
                <a:ln w="9000" cmpd="sng">
                  <a:solidFill>
                    <a:schemeClr val="accent4">
                      <a:shade val="50000"/>
                      <a:satMod val="120000"/>
                    </a:schemeClr>
                  </a:solidFill>
                  <a:prstDash val="solid"/>
                </a:ln>
                <a:solidFill>
                  <a:schemeClr val="accent1">
                    <a:lumMod val="60000"/>
                    <a:lumOff val="40000"/>
                  </a:schemeClr>
                </a:solidFill>
                <a:effectLst>
                  <a:reflection blurRad="12700" stA="28000" endPos="45000" dist="1000" dir="5400000" sy="-100000" algn="bl" rotWithShape="0"/>
                </a:effectLst>
              </a:rPr>
              <a:t>yahuah</a:t>
            </a:r>
            <a:r>
              <a:rPr lang="en-CA" b="1" cap="all" dirty="0" smtClean="0">
                <a:ln w="9000" cmpd="sng">
                  <a:solidFill>
                    <a:schemeClr val="accent4">
                      <a:shade val="50000"/>
                      <a:satMod val="120000"/>
                    </a:schemeClr>
                  </a:solidFill>
                  <a:prstDash val="solid"/>
                </a:ln>
                <a:solidFill>
                  <a:schemeClr val="accent5">
                    <a:lumMod val="60000"/>
                    <a:lumOff val="40000"/>
                  </a:schemeClr>
                </a:solidFill>
                <a:effectLst>
                  <a:reflection blurRad="12700" stA="28000" endPos="45000" dist="1000" dir="5400000" sy="-100000" algn="bl" rotWithShape="0"/>
                </a:effectLst>
              </a:rPr>
              <a:t>].  </a:t>
            </a:r>
            <a:r>
              <a:rPr lang="en-CA" b="1" cap="all" dirty="0">
                <a:ln w="9000" cmpd="sng">
                  <a:solidFill>
                    <a:schemeClr val="accent4">
                      <a:shade val="50000"/>
                      <a:satMod val="120000"/>
                    </a:schemeClr>
                  </a:solidFill>
                  <a:prstDash val="solid"/>
                </a:ln>
                <a:solidFill>
                  <a:schemeClr val="accent5">
                    <a:lumMod val="60000"/>
                    <a:lumOff val="40000"/>
                  </a:schemeClr>
                </a:solidFill>
                <a:effectLst>
                  <a:reflection blurRad="12700" stA="28000" endPos="45000" dist="1000" dir="5400000" sy="-100000" algn="bl" rotWithShape="0"/>
                </a:effectLst>
              </a:rPr>
              <a:t>Walk as children of light  </a:t>
            </a:r>
            <a:br>
              <a:rPr lang="en-CA" b="1" cap="all" dirty="0">
                <a:ln w="9000" cmpd="sng">
                  <a:solidFill>
                    <a:schemeClr val="accent4">
                      <a:shade val="50000"/>
                      <a:satMod val="120000"/>
                    </a:schemeClr>
                  </a:solidFill>
                  <a:prstDash val="solid"/>
                </a:ln>
                <a:solidFill>
                  <a:schemeClr val="accent5">
                    <a:lumMod val="60000"/>
                    <a:lumOff val="40000"/>
                  </a:schemeClr>
                </a:solidFill>
                <a:effectLst>
                  <a:reflection blurRad="12700" stA="28000" endPos="45000" dist="1000" dir="5400000" sy="-100000" algn="bl" rotWithShape="0"/>
                </a:effectLst>
              </a:rPr>
            </a:br>
            <a:r>
              <a:rPr lang="en-CA" b="1" dirty="0">
                <a:solidFill>
                  <a:srgbClr val="FFFF00"/>
                </a:solidFill>
              </a:rPr>
              <a:t>9</a:t>
            </a:r>
            <a:r>
              <a:rPr lang="en-CA" b="1" dirty="0">
                <a:solidFill>
                  <a:schemeClr val="bg2"/>
                </a:solidFill>
              </a:rPr>
              <a:t>  (for the fruit of the Spirit is in all goodness, righteousness, and truth), </a:t>
            </a:r>
            <a:br>
              <a:rPr lang="en-CA" b="1" dirty="0">
                <a:solidFill>
                  <a:schemeClr val="bg2"/>
                </a:solidFill>
              </a:rPr>
            </a:br>
            <a:r>
              <a:rPr lang="en-CA" b="1" dirty="0">
                <a:solidFill>
                  <a:srgbClr val="FFFF00"/>
                </a:solidFill>
              </a:rPr>
              <a:t>10</a:t>
            </a:r>
            <a:r>
              <a:rPr lang="en-CA" b="1" dirty="0">
                <a:solidFill>
                  <a:schemeClr val="bg2"/>
                </a:solidFill>
              </a:rPr>
              <a:t>  finding out what is acceptable to </a:t>
            </a:r>
            <a:r>
              <a:rPr lang="en-CA" b="1" dirty="0" smtClean="0">
                <a:solidFill>
                  <a:schemeClr val="bg2"/>
                </a:solidFill>
              </a:rPr>
              <a:t>[</a:t>
            </a:r>
            <a:r>
              <a:rPr lang="en-CA" b="1" dirty="0" smtClean="0">
                <a:solidFill>
                  <a:schemeClr val="accent1">
                    <a:lumMod val="60000"/>
                    <a:lumOff val="40000"/>
                  </a:schemeClr>
                </a:solidFill>
              </a:rPr>
              <a:t>Yahuah</a:t>
            </a:r>
            <a:r>
              <a:rPr lang="en-CA" b="1" dirty="0" smtClean="0">
                <a:solidFill>
                  <a:schemeClr val="bg2"/>
                </a:solidFill>
              </a:rPr>
              <a:t>]. </a:t>
            </a:r>
            <a:r>
              <a:rPr lang="en-CA" b="1" dirty="0">
                <a:solidFill>
                  <a:schemeClr val="bg2"/>
                </a:solidFill>
              </a:rPr>
              <a:t/>
            </a:r>
            <a:br>
              <a:rPr lang="en-CA" b="1" dirty="0">
                <a:solidFill>
                  <a:schemeClr val="bg2"/>
                </a:solidFill>
              </a:rPr>
            </a:br>
            <a:r>
              <a:rPr lang="en-CA" b="1" dirty="0">
                <a:solidFill>
                  <a:srgbClr val="FFFF00"/>
                </a:solidFill>
              </a:rPr>
              <a:t>11</a:t>
            </a:r>
            <a:r>
              <a:rPr lang="en-CA" b="1" dirty="0">
                <a:solidFill>
                  <a:schemeClr val="bg2"/>
                </a:solidFill>
              </a:rPr>
              <a:t>  And </a:t>
            </a:r>
            <a:r>
              <a:rPr lang="en-C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have no fellowship with the unfruitful works of darkness, </a:t>
            </a:r>
            <a:r>
              <a:rPr lang="en-CA" b="1" cap="all" dirty="0">
                <a:ln w="9000" cmpd="sng">
                  <a:solidFill>
                    <a:schemeClr val="accent4">
                      <a:shade val="50000"/>
                      <a:satMod val="120000"/>
                    </a:schemeClr>
                  </a:solidFill>
                  <a:prstDash val="solid"/>
                </a:ln>
                <a:solidFill>
                  <a:schemeClr val="accent5">
                    <a:lumMod val="60000"/>
                    <a:lumOff val="40000"/>
                  </a:schemeClr>
                </a:solidFill>
                <a:effectLst>
                  <a:reflection blurRad="12700" stA="28000" endPos="45000" dist="1000" dir="5400000" sy="-100000" algn="bl" rotWithShape="0"/>
                </a:effectLst>
              </a:rPr>
              <a:t>but rather expose them.  </a:t>
            </a:r>
            <a:r>
              <a:rPr lang="en-CA" b="1" dirty="0">
                <a:solidFill>
                  <a:schemeClr val="bg2"/>
                </a:solidFill>
              </a:rPr>
              <a:t/>
            </a:r>
            <a:br>
              <a:rPr lang="en-CA" b="1" dirty="0">
                <a:solidFill>
                  <a:schemeClr val="bg2"/>
                </a:solidFill>
              </a:rPr>
            </a:br>
            <a:r>
              <a:rPr lang="en-CA" b="1" dirty="0">
                <a:solidFill>
                  <a:srgbClr val="FFFF00"/>
                </a:solidFill>
              </a:rPr>
              <a:t>12</a:t>
            </a:r>
            <a:r>
              <a:rPr lang="en-CA" b="1" dirty="0">
                <a:solidFill>
                  <a:schemeClr val="bg2"/>
                </a:solidFill>
              </a:rPr>
              <a:t>  For </a:t>
            </a:r>
            <a:r>
              <a:rPr lang="en-C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it is shameful even to speak of those things which are done by them in secret. </a:t>
            </a:r>
            <a:r>
              <a:rPr lang="en-CA" b="1" dirty="0">
                <a:solidFill>
                  <a:schemeClr val="bg2"/>
                </a:solidFill>
              </a:rPr>
              <a:t/>
            </a:r>
            <a:br>
              <a:rPr lang="en-CA" b="1" dirty="0">
                <a:solidFill>
                  <a:schemeClr val="bg2"/>
                </a:solidFill>
              </a:rPr>
            </a:br>
            <a:r>
              <a:rPr lang="en-CA" b="1" dirty="0">
                <a:solidFill>
                  <a:srgbClr val="FFFF00"/>
                </a:solidFill>
              </a:rPr>
              <a:t>13</a:t>
            </a:r>
            <a:r>
              <a:rPr lang="en-CA" b="1" dirty="0">
                <a:solidFill>
                  <a:schemeClr val="bg2"/>
                </a:solidFill>
              </a:rPr>
              <a:t>  But all things that are exposed are made manifest by the light, for whatever makes manifest is light.   </a:t>
            </a:r>
            <a:r>
              <a:rPr lang="en-CA" sz="1400" b="1" i="1" dirty="0">
                <a:solidFill>
                  <a:schemeClr val="bg2"/>
                </a:solidFill>
              </a:rPr>
              <a:t>NKJV</a:t>
            </a:r>
            <a:endParaRPr lang="en-US" b="1" i="1" dirty="0">
              <a:solidFill>
                <a:schemeClr val="bg2"/>
              </a:solidFill>
            </a:endParaRPr>
          </a:p>
          <a:p>
            <a:endParaRPr lang="en-US" dirty="0" smtClean="0">
              <a:solidFill>
                <a:schemeClr val="accent5">
                  <a:lumMod val="20000"/>
                  <a:lumOff val="80000"/>
                </a:schemeClr>
              </a:solidFill>
            </a:endParaRPr>
          </a:p>
        </p:txBody>
      </p:sp>
      <p:pic>
        <p:nvPicPr>
          <p:cNvPr id="3074" name="Picture 2" descr="C:\Users\Rae\Desktop\apostle-pau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97" y="914401"/>
            <a:ext cx="2481622" cy="3200399"/>
          </a:xfrm>
          <a:prstGeom prst="rect">
            <a:avLst/>
          </a:prstGeom>
          <a:noFill/>
          <a:ln w="38100">
            <a:solidFill>
              <a:schemeClr val="accent2">
                <a:lumMod val="75000"/>
              </a:schemeClr>
            </a:solidFill>
          </a:ln>
          <a:effectLst>
            <a:glow rad="228600">
              <a:schemeClr val="accent2">
                <a:satMod val="175000"/>
                <a:alpha val="40000"/>
              </a:schemeClr>
            </a:glo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041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014052-953B-4273-8F47-BF25327D5B24}" type="slidenum">
              <a:rPr lang="en-US" smtClean="0">
                <a:solidFill>
                  <a:schemeClr val="bg1"/>
                </a:solidFill>
              </a:rPr>
              <a:t>98</a:t>
            </a:fld>
            <a:endParaRPr lang="en-US" dirty="0">
              <a:solidFill>
                <a:schemeClr val="bg1"/>
              </a:solidFill>
            </a:endParaRPr>
          </a:p>
        </p:txBody>
      </p:sp>
      <p:sp>
        <p:nvSpPr>
          <p:cNvPr id="10" name="TextBox 9"/>
          <p:cNvSpPr txBox="1"/>
          <p:nvPr/>
        </p:nvSpPr>
        <p:spPr>
          <a:xfrm>
            <a:off x="1023042" y="381000"/>
            <a:ext cx="7282758" cy="2677656"/>
          </a:xfrm>
          <a:prstGeom prst="rect">
            <a:avLst/>
          </a:prstGeom>
          <a:gradFill flip="none" rotWithShape="1">
            <a:gsLst>
              <a:gs pos="0">
                <a:srgbClr val="FBEAC7">
                  <a:lumMod val="76000"/>
                  <a:lumOff val="24000"/>
                  <a:alpha val="70000"/>
                </a:srgbClr>
              </a:gs>
              <a:gs pos="17999">
                <a:srgbClr val="FEE7F2"/>
              </a:gs>
              <a:gs pos="36000">
                <a:srgbClr val="FAC77D"/>
              </a:gs>
              <a:gs pos="61000">
                <a:srgbClr val="FBA97D"/>
              </a:gs>
              <a:gs pos="82001">
                <a:srgbClr val="FBD49C"/>
              </a:gs>
              <a:gs pos="100000">
                <a:srgbClr val="FEE7F2"/>
              </a:gs>
            </a:gsLst>
            <a:path path="rect">
              <a:fillToRect l="100000" b="100000"/>
            </a:path>
            <a:tileRect t="-100000" r="-100000"/>
          </a:gradFill>
          <a:scene3d>
            <a:camera prst="orthographicFront"/>
            <a:lightRig rig="threePt" dir="t"/>
          </a:scene3d>
          <a:sp3d>
            <a:bevelT w="152400" h="50800" prst="softRound"/>
          </a:sp3d>
        </p:spPr>
        <p:txBody>
          <a:bodyPr wrap="square" rtlCol="0">
            <a:spAutoFit/>
            <a:sp3d extrusionH="57150">
              <a:bevelT w="38100" h="38100"/>
            </a:sp3d>
          </a:bodyPr>
          <a:lstStyle/>
          <a:p>
            <a:pPr algn="ctr"/>
            <a:r>
              <a:rPr lang="en-US" sz="2400" b="1" dirty="0" smtClean="0">
                <a:solidFill>
                  <a:srgbClr val="8C4C64"/>
                </a:solidFill>
              </a:rPr>
              <a:t>It’s very possible many do not understand it is </a:t>
            </a:r>
            <a:br>
              <a:rPr lang="en-US" sz="2400" b="1" dirty="0" smtClean="0">
                <a:solidFill>
                  <a:srgbClr val="8C4C64"/>
                </a:solidFill>
              </a:rPr>
            </a:br>
            <a:r>
              <a:rPr lang="en-US" sz="2400" b="1" dirty="0" smtClean="0">
                <a:solidFill>
                  <a:srgbClr val="8C4C64"/>
                </a:solidFill>
              </a:rPr>
              <a:t>“complete darkness” to consistently celebrate Firstfruits on Abib 16.  </a:t>
            </a:r>
            <a:br>
              <a:rPr lang="en-US" sz="2400" b="1" dirty="0" smtClean="0">
                <a:solidFill>
                  <a:srgbClr val="8C4C64"/>
                </a:solidFill>
              </a:rPr>
            </a:br>
            <a:r>
              <a:rPr lang="en-US" sz="2400" b="1" dirty="0" smtClean="0">
                <a:solidFill>
                  <a:srgbClr val="8C4C64"/>
                </a:solidFill>
              </a:rPr>
              <a:t>Lev 23 along with Joshua, Exodus and the Gospel account expose the unfruitful works of darkness.</a:t>
            </a:r>
          </a:p>
          <a:p>
            <a:pPr algn="ctr"/>
            <a:r>
              <a:rPr lang="en-US" sz="2400" b="1" dirty="0" smtClean="0">
                <a:solidFill>
                  <a:srgbClr val="8C4C64"/>
                </a:solidFill>
              </a:rPr>
              <a:t>Once the evidence is brought forth, </a:t>
            </a:r>
            <a:br>
              <a:rPr lang="en-US" sz="2400" b="1" dirty="0" smtClean="0">
                <a:solidFill>
                  <a:srgbClr val="8C4C64"/>
                </a:solidFill>
              </a:rPr>
            </a:br>
            <a:r>
              <a:rPr lang="en-US" sz="2400" b="1" dirty="0" smtClean="0">
                <a:solidFill>
                  <a:srgbClr val="8C4C64"/>
                </a:solidFill>
              </a:rPr>
              <a:t>everyone can make their choice.</a:t>
            </a:r>
            <a:endParaRPr lang="en-US" sz="2400" b="1" dirty="0">
              <a:solidFill>
                <a:srgbClr val="8C4C64"/>
              </a:solidFill>
            </a:endParaRPr>
          </a:p>
        </p:txBody>
      </p:sp>
    </p:spTree>
    <p:extLst>
      <p:ext uri="{BB962C8B-B14F-4D97-AF65-F5344CB8AC3E}">
        <p14:creationId xmlns:p14="http://schemas.microsoft.com/office/powerpoint/2010/main" val="26254779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9" name="Text Placeholder 4"/>
          <p:cNvSpPr txBox="1">
            <a:spLocks/>
          </p:cNvSpPr>
          <p:nvPr/>
        </p:nvSpPr>
        <p:spPr>
          <a:xfrm>
            <a:off x="304800" y="863600"/>
            <a:ext cx="3124200" cy="1147244"/>
          </a:xfrm>
          <a:prstGeom prst="rect">
            <a:avLst/>
          </a:prstGeom>
          <a:no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Firstfruits by </a:t>
            </a:r>
            <a:b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3600" b="1" dirty="0" smtClean="0">
                <a:ln w="11430"/>
                <a:solidFill>
                  <a:srgbClr val="C00000"/>
                </a:solidFill>
                <a:effectLst>
                  <a:outerShdw blurRad="50800" dist="39000" dir="5460000" algn="tl">
                    <a:srgbClr val="000000">
                      <a:alpha val="38000"/>
                    </a:srgbClr>
                  </a:outerShdw>
                </a:effectLst>
              </a:rPr>
              <a:t>Tradition</a:t>
            </a:r>
            <a:endParaRPr lang="en-US" sz="3600" b="1" dirty="0">
              <a:ln w="11430"/>
              <a:solidFill>
                <a:srgbClr val="C00000"/>
              </a:solidFill>
              <a:effectLst>
                <a:outerShdw blurRad="50800" dist="39000" dir="5460000" algn="tl">
                  <a:srgbClr val="000000">
                    <a:alpha val="38000"/>
                  </a:srgbClr>
                </a:outerShdw>
              </a:effectLst>
            </a:endParaRPr>
          </a:p>
        </p:txBody>
      </p:sp>
      <p:sp>
        <p:nvSpPr>
          <p:cNvPr id="10" name="Content Placeholder 5"/>
          <p:cNvSpPr txBox="1">
            <a:spLocks/>
          </p:cNvSpPr>
          <p:nvPr/>
        </p:nvSpPr>
        <p:spPr>
          <a:xfrm>
            <a:off x="398106" y="2133600"/>
            <a:ext cx="3411894" cy="4262482"/>
          </a:xfrm>
          <a:prstGeom prst="rect">
            <a:avLst/>
          </a:prstGeom>
          <a:no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2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When Firstfruits is consistently celebrated on Abib 16, it links to a </a:t>
            </a:r>
            <a:r>
              <a:rPr lang="en-US" sz="2600" b="1" dirty="0" smtClean="0">
                <a:ln w="11430"/>
                <a:solidFill>
                  <a:srgbClr val="C00000"/>
                </a:solidFill>
                <a:effectLst>
                  <a:outerShdw blurRad="50800" dist="39000" dir="5460000" algn="tl">
                    <a:srgbClr val="000000">
                      <a:alpha val="38000"/>
                    </a:srgbClr>
                  </a:outerShdw>
                </a:effectLst>
              </a:rPr>
              <a:t>Rabbi</a:t>
            </a:r>
            <a:r>
              <a:rPr lang="en-US" sz="2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that gravitated towards the </a:t>
            </a:r>
            <a:r>
              <a:rPr lang="en-US" sz="2600" b="1" dirty="0" smtClean="0">
                <a:ln w="11430"/>
                <a:solidFill>
                  <a:srgbClr val="C00000"/>
                </a:solidFill>
                <a:effectLst>
                  <a:outerShdw blurRad="50800" dist="39000" dir="5460000" algn="tl">
                    <a:srgbClr val="000000">
                      <a:alpha val="38000"/>
                    </a:srgbClr>
                  </a:outerShdw>
                </a:effectLst>
              </a:rPr>
              <a:t>darkness</a:t>
            </a:r>
            <a:r>
              <a:rPr lang="en-US" sz="2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of </a:t>
            </a:r>
            <a:r>
              <a:rPr lang="en-US" sz="2600" b="1" dirty="0" smtClean="0">
                <a:ln w="11430"/>
                <a:solidFill>
                  <a:srgbClr val="C00000"/>
                </a:solidFill>
                <a:effectLst>
                  <a:outerShdw blurRad="50800" dist="39000" dir="5460000" algn="tl">
                    <a:srgbClr val="000000">
                      <a:alpha val="38000"/>
                    </a:srgbClr>
                  </a:outerShdw>
                </a:effectLst>
              </a:rPr>
              <a:t>mysticism</a:t>
            </a:r>
            <a:r>
              <a:rPr lang="en-US" sz="2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and </a:t>
            </a:r>
            <a:r>
              <a:rPr lang="en-US" sz="2600" b="1" dirty="0" smtClean="0">
                <a:ln w="11430"/>
                <a:solidFill>
                  <a:srgbClr val="C00000"/>
                </a:solidFill>
                <a:effectLst>
                  <a:outerShdw blurRad="50800" dist="39000" dir="5460000" algn="tl">
                    <a:srgbClr val="000000">
                      <a:alpha val="38000"/>
                    </a:srgbClr>
                  </a:outerShdw>
                </a:effectLst>
              </a:rPr>
              <a:t>Kabbalah</a:t>
            </a:r>
            <a:r>
              <a:rPr lang="en-US" sz="2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which has powerful ties to the </a:t>
            </a:r>
            <a:r>
              <a:rPr lang="en-US" sz="2600" b="1" dirty="0" smtClean="0">
                <a:ln w="11430"/>
                <a:solidFill>
                  <a:srgbClr val="C00000"/>
                </a:solidFill>
                <a:effectLst>
                  <a:outerShdw blurRad="50800" dist="39000" dir="5460000" algn="tl">
                    <a:srgbClr val="000000">
                      <a:alpha val="38000"/>
                    </a:srgbClr>
                  </a:outerShdw>
                </a:effectLst>
              </a:rPr>
              <a:t>“prince of darkness.”  </a:t>
            </a:r>
            <a:endParaRPr lang="en-US" sz="2600" b="1" dirty="0">
              <a:ln w="11430"/>
              <a:solidFill>
                <a:srgbClr val="C00000"/>
              </a:solidFill>
              <a:effectLst>
                <a:outerShdw blurRad="50800" dist="39000" dir="5460000" algn="tl">
                  <a:srgbClr val="000000">
                    <a:alpha val="38000"/>
                  </a:srgbClr>
                </a:outerShdw>
              </a:effectLst>
            </a:endParaRPr>
          </a:p>
        </p:txBody>
      </p:sp>
      <p:sp>
        <p:nvSpPr>
          <p:cNvPr id="11" name="Text Placeholder 6"/>
          <p:cNvSpPr txBox="1">
            <a:spLocks/>
          </p:cNvSpPr>
          <p:nvPr/>
        </p:nvSpPr>
        <p:spPr>
          <a:xfrm>
            <a:off x="4038600" y="863600"/>
            <a:ext cx="4800600" cy="1223070"/>
          </a:xfrm>
          <a:prstGeom prst="rect">
            <a:avLst/>
          </a:prstGeom>
          <a:no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3600" b="1" dirty="0">
                <a:ln w="11430"/>
                <a:solidFill>
                  <a:srgbClr val="00B050"/>
                </a:solidFill>
                <a:effectLst>
                  <a:outerShdw blurRad="50800" dist="39000" dir="5460000" algn="tl">
                    <a:srgbClr val="000000">
                      <a:alpha val="38000"/>
                    </a:srgbClr>
                  </a:outerShdw>
                </a:effectLst>
              </a:rPr>
              <a:t>Firstfruits by </a:t>
            </a:r>
            <a:r>
              <a:rPr lang="en-US" sz="3600" b="1" dirty="0" smtClean="0">
                <a:ln w="11430"/>
                <a:solidFill>
                  <a:srgbClr val="00B050"/>
                </a:solidFill>
                <a:effectLst>
                  <a:outerShdw blurRad="50800" dist="39000" dir="5460000" algn="tl">
                    <a:srgbClr val="000000">
                      <a:alpha val="38000"/>
                    </a:srgbClr>
                  </a:outerShdw>
                </a:effectLst>
              </a:rPr>
              <a:t/>
            </a:r>
            <a:br>
              <a:rPr lang="en-US" sz="3600" b="1" dirty="0" smtClean="0">
                <a:ln w="11430"/>
                <a:solidFill>
                  <a:srgbClr val="00B050"/>
                </a:solidFill>
                <a:effectLst>
                  <a:outerShdw blurRad="50800" dist="39000" dir="5460000" algn="tl">
                    <a:srgbClr val="000000">
                      <a:alpha val="38000"/>
                    </a:srgbClr>
                  </a:outerShdw>
                </a:effectLst>
              </a:rPr>
            </a:br>
            <a:r>
              <a:rPr lang="en-US" sz="3600" b="1" dirty="0" smtClean="0">
                <a:ln w="11430"/>
                <a:solidFill>
                  <a:srgbClr val="0070C0"/>
                </a:solidFill>
                <a:effectLst>
                  <a:outerShdw blurRad="50800" dist="39000" dir="5460000" algn="tl">
                    <a:srgbClr val="000000">
                      <a:alpha val="38000"/>
                    </a:srgbClr>
                  </a:outerShdw>
                </a:effectLst>
              </a:rPr>
              <a:t>Scripture</a:t>
            </a:r>
            <a:endParaRPr lang="en-US" sz="3600" b="1" dirty="0">
              <a:ln w="11430"/>
              <a:solidFill>
                <a:srgbClr val="0070C0"/>
              </a:solidFill>
              <a:effectLst>
                <a:outerShdw blurRad="50800" dist="39000" dir="5460000" algn="tl">
                  <a:srgbClr val="000000">
                    <a:alpha val="38000"/>
                  </a:srgbClr>
                </a:outerShdw>
              </a:effectLst>
            </a:endParaRPr>
          </a:p>
        </p:txBody>
      </p:sp>
      <p:sp>
        <p:nvSpPr>
          <p:cNvPr id="12" name="Content Placeholder 7"/>
          <p:cNvSpPr txBox="1">
            <a:spLocks/>
          </p:cNvSpPr>
          <p:nvPr/>
        </p:nvSpPr>
        <p:spPr>
          <a:xfrm>
            <a:off x="3886200" y="2157705"/>
            <a:ext cx="5181600" cy="5030495"/>
          </a:xfrm>
          <a:prstGeom prst="rect">
            <a:avLst/>
          </a:prstGeom>
          <a:no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Font typeface="Georgia" pitchFamily="18" charset="0"/>
              <a:buNone/>
            </a:pPr>
            <a:r>
              <a:rPr lang="en-US" sz="2400" b="1" dirty="0" smtClean="0">
                <a:ln w="11430"/>
                <a:solidFill>
                  <a:srgbClr val="00B050"/>
                </a:solidFill>
                <a:effectLst>
                  <a:outerShdw blurRad="50800" dist="39000" dir="5460000" algn="tl">
                    <a:srgbClr val="000000">
                      <a:alpha val="38000"/>
                    </a:srgbClr>
                  </a:outerShdw>
                </a:effectLst>
              </a:rPr>
              <a:t>When Firstfruits is celebrated on the “Morrow after the weekly Sabbath” </a:t>
            </a:r>
            <a:r>
              <a:rPr lang="en-US" sz="2400" b="1" dirty="0" smtClean="0">
                <a:ln w="11430"/>
                <a:solidFill>
                  <a:srgbClr val="0070C0"/>
                </a:solidFill>
                <a:effectLst>
                  <a:outerShdw blurRad="50800" dist="39000" dir="5460000" algn="tl">
                    <a:srgbClr val="000000">
                      <a:alpha val="38000"/>
                    </a:srgbClr>
                  </a:outerShdw>
                </a:effectLst>
              </a:rPr>
              <a:t>it links to our Messiah when He presented Himself as “THE leading Firstfruits”</a:t>
            </a:r>
            <a:r>
              <a:rPr lang="en-US" sz="2400" b="1" dirty="0" smtClean="0">
                <a:ln w="11430"/>
                <a:solidFill>
                  <a:srgbClr val="00B050"/>
                </a:solidFill>
                <a:effectLst>
                  <a:outerShdw blurRad="50800" dist="39000" dir="5460000" algn="tl">
                    <a:srgbClr val="000000">
                      <a:alpha val="38000"/>
                    </a:srgbClr>
                  </a:outerShdw>
                </a:effectLst>
              </a:rPr>
              <a:t> after His resurrection.  Firstfruits links to that </a:t>
            </a:r>
            <a:r>
              <a:rPr lang="en-US" sz="2400" b="1" dirty="0" smtClean="0">
                <a:ln w="11430"/>
                <a:solidFill>
                  <a:srgbClr val="0070C0"/>
                </a:solidFill>
                <a:effectLst>
                  <a:outerShdw blurRad="50800" dist="39000" dir="5460000" algn="tl">
                    <a:srgbClr val="000000">
                      <a:alpha val="38000"/>
                    </a:srgbClr>
                  </a:outerShdw>
                </a:effectLst>
              </a:rPr>
              <a:t>ascension event</a:t>
            </a:r>
            <a:r>
              <a:rPr lang="en-US" sz="2400" b="1" dirty="0" smtClean="0">
                <a:ln w="11430"/>
                <a:solidFill>
                  <a:srgbClr val="00B050"/>
                </a:solidFill>
                <a:effectLst>
                  <a:outerShdw blurRad="50800" dist="39000" dir="5460000" algn="tl">
                    <a:srgbClr val="000000">
                      <a:alpha val="38000"/>
                    </a:srgbClr>
                  </a:outerShdw>
                </a:effectLst>
              </a:rPr>
              <a:t> – a powerful victory for His children.  This is extremely significant and important because </a:t>
            </a:r>
            <a:r>
              <a:rPr lang="en-US" sz="2400" b="1" dirty="0" smtClean="0">
                <a:ln w="11430"/>
                <a:solidFill>
                  <a:srgbClr val="0070C0"/>
                </a:solidFill>
                <a:effectLst>
                  <a:outerShdw blurRad="50800" dist="39000" dir="5460000" algn="tl">
                    <a:srgbClr val="000000">
                      <a:alpha val="38000"/>
                    </a:srgbClr>
                  </a:outerShdw>
                </a:effectLst>
              </a:rPr>
              <a:t>it is one of </a:t>
            </a:r>
            <a:br>
              <a:rPr lang="en-US" sz="2400" b="1" dirty="0" smtClean="0">
                <a:ln w="11430"/>
                <a:solidFill>
                  <a:srgbClr val="0070C0"/>
                </a:solidFill>
                <a:effectLst>
                  <a:outerShdw blurRad="50800" dist="39000" dir="5460000" algn="tl">
                    <a:srgbClr val="000000">
                      <a:alpha val="38000"/>
                    </a:srgbClr>
                  </a:outerShdw>
                </a:effectLst>
              </a:rPr>
            </a:br>
            <a:r>
              <a:rPr lang="en-US" sz="2400" b="1" dirty="0" smtClean="0">
                <a:ln w="11430"/>
                <a:solidFill>
                  <a:srgbClr val="0070C0"/>
                </a:solidFill>
                <a:effectLst>
                  <a:outerShdw blurRad="50800" dist="39000" dir="5460000" algn="tl">
                    <a:srgbClr val="000000">
                      <a:alpha val="38000"/>
                    </a:srgbClr>
                  </a:outerShdw>
                </a:effectLst>
              </a:rPr>
              <a:t>the most basic events known to man providing the foundational [bone] structure of the Plan of Salvation. </a:t>
            </a:r>
            <a:endParaRPr lang="en-US" sz="2400" b="1" dirty="0">
              <a:ln w="11430"/>
              <a:solidFill>
                <a:srgbClr val="0070C0"/>
              </a:solidFill>
              <a:effectLst>
                <a:outerShdw blurRad="50800" dist="39000" dir="5460000" algn="tl">
                  <a:srgbClr val="000000">
                    <a:alpha val="38000"/>
                  </a:srgbClr>
                </a:outerShdw>
              </a:effectLst>
            </a:endParaRPr>
          </a:p>
        </p:txBody>
      </p:sp>
      <p:sp>
        <p:nvSpPr>
          <p:cNvPr id="13" name="Slide Number Placeholder 1"/>
          <p:cNvSpPr>
            <a:spLocks noGrp="1"/>
          </p:cNvSpPr>
          <p:nvPr>
            <p:ph type="sldNum" sz="quarter" idx="12"/>
          </p:nvPr>
        </p:nvSpPr>
        <p:spPr>
          <a:xfrm>
            <a:off x="7162800" y="6334613"/>
            <a:ext cx="1828800" cy="365125"/>
          </a:xfrm>
        </p:spPr>
        <p:txBody>
          <a:bodyPr/>
          <a:lstStyle/>
          <a:p>
            <a:fld id="{5C014052-953B-4273-8F47-BF25327D5B24}" type="slidenum">
              <a:rPr lang="en-US" smtClean="0"/>
              <a:t>99</a:t>
            </a:fld>
            <a:endParaRPr lang="en-US"/>
          </a:p>
        </p:txBody>
      </p:sp>
      <p:sp>
        <p:nvSpPr>
          <p:cNvPr id="14" name="Title 1"/>
          <p:cNvSpPr txBox="1">
            <a:spLocks/>
          </p:cNvSpPr>
          <p:nvPr/>
        </p:nvSpPr>
        <p:spPr>
          <a:xfrm>
            <a:off x="1063028" y="0"/>
            <a:ext cx="7014172" cy="937788"/>
          </a:xfrm>
          <a:prstGeom prst="rect">
            <a:avLst/>
          </a:prstGeom>
          <a:noFill/>
          <a:effectLst>
            <a:glow rad="228600">
              <a:schemeClr val="accent2">
                <a:satMod val="175000"/>
                <a:alpha val="40000"/>
              </a:schemeClr>
            </a:glow>
          </a:effec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spc="50" dirty="0" smtClean="0">
                <a:ln w="11430"/>
                <a:solidFill>
                  <a:srgbClr val="C00000"/>
                </a:solidFill>
                <a:effectLst>
                  <a:outerShdw blurRad="76200" dist="50800" dir="5400000" algn="tl" rotWithShape="0">
                    <a:srgbClr val="000000">
                      <a:alpha val="65000"/>
                    </a:srgbClr>
                  </a:outerShdw>
                </a:effectLst>
              </a:rPr>
              <a:t> </a:t>
            </a:r>
            <a:r>
              <a:rPr lang="en-US" sz="4800" spc="50" dirty="0" smtClean="0">
                <a:ln w="11430"/>
                <a:solidFill>
                  <a:srgbClr val="C00000"/>
                </a:solidFill>
                <a:effectLst>
                  <a:outerShdw blurRad="76200" dist="50800" dir="5400000" algn="tl" rotWithShape="0">
                    <a:srgbClr val="000000">
                      <a:alpha val="65000"/>
                    </a:srgbClr>
                  </a:outerShdw>
                </a:effectLst>
              </a:rPr>
              <a:t>Comparing</a:t>
            </a:r>
            <a:r>
              <a:rPr lang="en-US" sz="4800" spc="50" dirty="0" smtClean="0">
                <a:ln w="11430"/>
                <a:solidFill>
                  <a:schemeClr val="accent2">
                    <a:lumMod val="75000"/>
                  </a:schemeClr>
                </a:solidFill>
                <a:effectLst>
                  <a:outerShdw blurRad="76200" dist="50800" dir="5400000" algn="tl" rotWithShape="0">
                    <a:srgbClr val="000000">
                      <a:alpha val="65000"/>
                    </a:srgbClr>
                  </a:outerShdw>
                </a:effectLst>
              </a:rPr>
              <a:t> the Evidence</a:t>
            </a:r>
          </a:p>
        </p:txBody>
      </p:sp>
      <p:sp>
        <p:nvSpPr>
          <p:cNvPr id="8" name="TextBox 29"/>
          <p:cNvSpPr txBox="1"/>
          <p:nvPr/>
        </p:nvSpPr>
        <p:spPr>
          <a:xfrm>
            <a:off x="8229600" y="304800"/>
            <a:ext cx="436934" cy="1630382"/>
          </a:xfrm>
          <a:prstGeom prst="roundRect">
            <a:avLst/>
          </a:prstGeom>
          <a:solidFill>
            <a:srgbClr val="00B0F0"/>
          </a:solidFill>
          <a:ln w="57150">
            <a:solidFill>
              <a:srgbClr val="00B0F0"/>
            </a:solidFill>
          </a:ln>
          <a:scene3d>
            <a:camera prst="orthographicFront"/>
            <a:lightRig rig="soft" dir="t">
              <a:rot lat="0" lon="0" rev="10800000"/>
            </a:lightRig>
          </a:scene3d>
          <a:sp3d>
            <a:bevelT/>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600" b="1" spc="150" dirty="0" smtClean="0">
                <a:ln w="11430"/>
                <a:solidFill>
                  <a:srgbClr val="F8F8F8"/>
                </a:solidFill>
                <a:effectLst>
                  <a:outerShdw blurRad="25400" algn="tl" rotWithShape="0">
                    <a:srgbClr val="000000">
                      <a:alpha val="43000"/>
                    </a:srgbClr>
                  </a:outerShdw>
                </a:effectLst>
              </a:rPr>
              <a:t>R</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V</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I</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E</a:t>
            </a:r>
            <a:br>
              <a:rPr lang="en-US"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W</a:t>
            </a:r>
            <a:endParaRPr lang="en-US" sz="16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28497917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2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up)">
                                      <p:cBhvr>
                                        <p:cTn id="17" dur="3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theme/theme1.xml><?xml version="1.0" encoding="utf-8"?>
<a:theme xmlns:a="http://schemas.openxmlformats.org/drawingml/2006/main" name="Slipstream">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10525</TotalTime>
  <Words>4085</Words>
  <Application>Microsoft Office PowerPoint</Application>
  <PresentationFormat>On-screen Show (4:3)</PresentationFormat>
  <Paragraphs>790</Paragraphs>
  <Slides>102</Slides>
  <Notes>12</Notes>
  <HiddenSlides>0</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Joshua 1:  Prepare the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dc:creator>
  <cp:lastModifiedBy>Rae</cp:lastModifiedBy>
  <cp:revision>637</cp:revision>
  <cp:lastPrinted>2017-02-09T19:56:21Z</cp:lastPrinted>
  <dcterms:created xsi:type="dcterms:W3CDTF">2016-02-23T17:36:16Z</dcterms:created>
  <dcterms:modified xsi:type="dcterms:W3CDTF">2018-03-04T04:04:51Z</dcterms:modified>
</cp:coreProperties>
</file>