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442" r:id="rId2"/>
    <p:sldId id="437" r:id="rId3"/>
    <p:sldId id="256" r:id="rId4"/>
    <p:sldId id="327" r:id="rId5"/>
    <p:sldId id="443" r:id="rId6"/>
    <p:sldId id="444" r:id="rId7"/>
    <p:sldId id="414" r:id="rId8"/>
    <p:sldId id="439" r:id="rId9"/>
    <p:sldId id="329" r:id="rId10"/>
    <p:sldId id="331" r:id="rId11"/>
    <p:sldId id="326" r:id="rId12"/>
    <p:sldId id="259" r:id="rId13"/>
    <p:sldId id="332" r:id="rId14"/>
    <p:sldId id="260" r:id="rId15"/>
    <p:sldId id="340" r:id="rId16"/>
    <p:sldId id="445" r:id="rId17"/>
    <p:sldId id="446" r:id="rId18"/>
    <p:sldId id="447" r:id="rId19"/>
    <p:sldId id="448" r:id="rId20"/>
    <p:sldId id="449" r:id="rId21"/>
    <p:sldId id="450" r:id="rId22"/>
    <p:sldId id="451" r:id="rId23"/>
    <p:sldId id="436" r:id="rId24"/>
    <p:sldId id="452" r:id="rId25"/>
    <p:sldId id="455" r:id="rId26"/>
    <p:sldId id="273" r:id="rId27"/>
    <p:sldId id="274" r:id="rId28"/>
    <p:sldId id="336" r:id="rId29"/>
    <p:sldId id="337" r:id="rId30"/>
    <p:sldId id="456" r:id="rId31"/>
    <p:sldId id="458" r:id="rId32"/>
    <p:sldId id="461" r:id="rId33"/>
    <p:sldId id="467" r:id="rId34"/>
    <p:sldId id="470" r:id="rId35"/>
    <p:sldId id="471" r:id="rId36"/>
    <p:sldId id="468" r:id="rId37"/>
    <p:sldId id="472" r:id="rId38"/>
    <p:sldId id="462" r:id="rId39"/>
    <p:sldId id="473" r:id="rId40"/>
    <p:sldId id="475" r:id="rId41"/>
    <p:sldId id="476" r:id="rId42"/>
    <p:sldId id="463" r:id="rId43"/>
    <p:sldId id="477" r:id="rId44"/>
    <p:sldId id="478" r:id="rId45"/>
    <p:sldId id="284" r:id="rId46"/>
    <p:sldId id="479" r:id="rId47"/>
    <p:sldId id="285" r:id="rId48"/>
    <p:sldId id="286" r:id="rId49"/>
    <p:sldId id="287" r:id="rId50"/>
    <p:sldId id="342" r:id="rId51"/>
    <p:sldId id="288" r:id="rId52"/>
    <p:sldId id="465" r:id="rId53"/>
    <p:sldId id="484" r:id="rId54"/>
    <p:sldId id="482" r:id="rId55"/>
    <p:sldId id="486" r:id="rId56"/>
    <p:sldId id="290" r:id="rId57"/>
    <p:sldId id="493" r:id="rId58"/>
    <p:sldId id="492" r:id="rId59"/>
    <p:sldId id="487" r:id="rId60"/>
    <p:sldId id="480" r:id="rId61"/>
    <p:sldId id="481" r:id="rId62"/>
    <p:sldId id="291" r:id="rId63"/>
    <p:sldId id="345" r:id="rId64"/>
    <p:sldId id="346" r:id="rId65"/>
    <p:sldId id="349" r:id="rId66"/>
    <p:sldId id="347" r:id="rId67"/>
    <p:sldId id="296" r:id="rId68"/>
    <p:sldId id="297" r:id="rId69"/>
    <p:sldId id="411" r:id="rId70"/>
    <p:sldId id="298" r:id="rId71"/>
    <p:sldId id="299" r:id="rId72"/>
    <p:sldId id="350" r:id="rId73"/>
    <p:sldId id="351" r:id="rId74"/>
    <p:sldId id="412" r:id="rId75"/>
    <p:sldId id="301" r:id="rId76"/>
    <p:sldId id="352" r:id="rId77"/>
    <p:sldId id="302" r:id="rId78"/>
    <p:sldId id="353" r:id="rId79"/>
    <p:sldId id="490" r:id="rId80"/>
    <p:sldId id="438"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98" clrIdx="0"/>
  <p:cmAuthor id="1" name="Snap On" initials="SO" lastIdx="8" clrIdx="1"/>
  <p:cmAuthor id="2" name="Rae" initials="R" lastIdx="6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900FF"/>
    <a:srgbClr val="5BD4FF"/>
    <a:srgbClr val="5B9BD5"/>
    <a:srgbClr val="FF33CC"/>
    <a:srgbClr val="7DDDFF"/>
    <a:srgbClr val="CC00FF"/>
    <a:srgbClr val="00FF00"/>
    <a:srgbClr val="FB35F2"/>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434" autoAdjust="0"/>
  </p:normalViewPr>
  <p:slideViewPr>
    <p:cSldViewPr snapToGrid="0">
      <p:cViewPr varScale="1">
        <p:scale>
          <a:sx n="69" d="100"/>
          <a:sy n="69" d="100"/>
        </p:scale>
        <p:origin x="-72" y="-350"/>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57A8E-D236-4A9B-B727-E3AF4B024229}" type="datetimeFigureOut">
              <a:rPr lang="en-US" smtClean="0"/>
              <a:t>2/18/2018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784A3-E651-4AA3-86BF-F8ED2121E09D}" type="slidenum">
              <a:rPr lang="en-US" smtClean="0"/>
              <a:t>‹#›</a:t>
            </a:fld>
            <a:endParaRPr lang="en-US"/>
          </a:p>
        </p:txBody>
      </p:sp>
    </p:spTree>
    <p:extLst>
      <p:ext uri="{BB962C8B-B14F-4D97-AF65-F5344CB8AC3E}">
        <p14:creationId xmlns:p14="http://schemas.microsoft.com/office/powerpoint/2010/main" val="253429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310D9-1776-4426-8FE9-81FC076C7FA2}" type="datetime1">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7079607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44BFD-4793-4005-9AE5-5722650F13A8}" type="datetime1">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95397790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3EBD5-C469-4168-B53C-D129C5EE9D35}" type="datetime1">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14964721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D466A-5BC3-42B7-9DCE-41A112865A91}" type="datetime1">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28231" y="6402648"/>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858287930"/>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AB6AA-9D67-4B1F-916A-CC6010D6D9B3}" type="datetime1">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353757025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6A348-C409-463A-9089-39382A58FC1E}" type="datetime1">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274414090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7ED7F-FF44-4052-9B48-8B8A7E56150C}" type="datetime1">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448800" y="6492875"/>
            <a:ext cx="2743200" cy="365125"/>
          </a:xfrm>
        </p:spPr>
        <p:txBody>
          <a:bodyPr/>
          <a:lstStyle>
            <a:lvl1pPr>
              <a:defRPr>
                <a:solidFill>
                  <a:schemeClr val="tx1"/>
                </a:solidFill>
              </a:defRPr>
            </a:lvl1pPr>
          </a:lstStyle>
          <a:p>
            <a:fld id="{79D454C9-693C-4B68-AEF7-F33F1BD73953}" type="slidenum">
              <a:rPr lang="en-US" smtClean="0"/>
              <a:pPr/>
              <a:t>‹#›</a:t>
            </a:fld>
            <a:endParaRPr lang="en-US" dirty="0"/>
          </a:p>
        </p:txBody>
      </p:sp>
    </p:spTree>
    <p:extLst>
      <p:ext uri="{BB962C8B-B14F-4D97-AF65-F5344CB8AC3E}">
        <p14:creationId xmlns:p14="http://schemas.microsoft.com/office/powerpoint/2010/main" val="217824287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3A714-CA45-446B-85A5-FB92DD61FFD6}" type="datetime1">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421118099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D600-FC3D-439E-8E5D-D734D45951B3}" type="datetime1">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407678203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C03E3-EF0E-4530-B85B-AEB5ABD800D2}" type="datetime1">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42964930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E652C-C015-41D2-B285-455AAFA4E01C}" type="datetime1">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7665160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5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07D3-6557-4C78-9B4B-20479B513931}" type="datetime1">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454C9-693C-4B68-AEF7-F33F1BD73953}" type="slidenum">
              <a:rPr lang="en-US" smtClean="0"/>
              <a:t>‹#›</a:t>
            </a:fld>
            <a:endParaRPr lang="en-US"/>
          </a:p>
        </p:txBody>
      </p:sp>
    </p:spTree>
    <p:extLst>
      <p:ext uri="{BB962C8B-B14F-4D97-AF65-F5344CB8AC3E}">
        <p14:creationId xmlns:p14="http://schemas.microsoft.com/office/powerpoint/2010/main" val="2987872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6.xml"/><Relationship Id="rId5" Type="http://schemas.openxmlformats.org/officeDocument/2006/relationships/image" Target="../media/image37.gif"/><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emf"/><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2.jpe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8.jpeg"/><Relationship Id="rId7" Type="http://schemas.microsoft.com/office/2007/relationships/hdphoto" Target="../media/hdphoto2.wdp"/><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mailto:calendar@torahtothetribes.com" TargetMode="External"/><Relationship Id="rId4" Type="http://schemas.openxmlformats.org/officeDocument/2006/relationships/image" Target="../media/image48.jpe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022048" y="6429129"/>
            <a:ext cx="2743200" cy="365125"/>
          </a:xfrm>
        </p:spPr>
        <p:txBody>
          <a:bodyPr/>
          <a:lstStyle/>
          <a:p>
            <a:fld id="{79D454C9-693C-4B68-AEF7-F33F1BD73953}" type="slidenum">
              <a:rPr lang="en-US" smtClean="0"/>
              <a:t>1</a:t>
            </a:fld>
            <a:endParaRPr lang="en-US" dirty="0"/>
          </a:p>
        </p:txBody>
      </p:sp>
      <p:sp>
        <p:nvSpPr>
          <p:cNvPr id="3" name="TextBox 2"/>
          <p:cNvSpPr txBox="1"/>
          <p:nvPr/>
        </p:nvSpPr>
        <p:spPr>
          <a:xfrm>
            <a:off x="0" y="5090301"/>
            <a:ext cx="1219200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rgbClr val="0070C0"/>
                </a:solidFill>
                <a:latin typeface="Comic Sans MS" pitchFamily="66" charset="0"/>
              </a:rPr>
              <a:t>The Creation Week </a:t>
            </a:r>
            <a:r>
              <a:rPr lang="en-US" sz="4400" b="1" dirty="0" smtClean="0">
                <a:solidFill>
                  <a:srgbClr val="0070C0"/>
                </a:solidFill>
                <a:latin typeface="Comic Sans MS" pitchFamily="66" charset="0"/>
              </a:rPr>
              <a:t>(Part 1)</a:t>
            </a:r>
            <a:r>
              <a:rPr lang="en-US" sz="6000" b="1" dirty="0" smtClean="0">
                <a:solidFill>
                  <a:srgbClr val="0070C0"/>
                </a:solidFill>
                <a:latin typeface="Comic Sans MS" pitchFamily="66" charset="0"/>
              </a:rPr>
              <a:t> </a:t>
            </a:r>
            <a:br>
              <a:rPr lang="en-US" sz="6000" b="1" dirty="0" smtClean="0">
                <a:solidFill>
                  <a:srgbClr val="0070C0"/>
                </a:solidFill>
                <a:latin typeface="Comic Sans MS" pitchFamily="66" charset="0"/>
              </a:rPr>
            </a:br>
            <a:r>
              <a:rPr lang="en-US" sz="4800" b="1" dirty="0" smtClean="0">
                <a:solidFill>
                  <a:srgbClr val="0070C0"/>
                </a:solidFill>
                <a:latin typeface="Comic Sans MS" pitchFamily="66" charset="0"/>
              </a:rPr>
              <a:t>Gen 1:1-5  </a:t>
            </a:r>
            <a:r>
              <a:rPr lang="en-US" sz="4400" b="1" dirty="0" smtClean="0">
                <a:solidFill>
                  <a:srgbClr val="0070C0"/>
                </a:solidFill>
                <a:latin typeface="Comic Sans MS" pitchFamily="66" charset="0"/>
              </a:rPr>
              <a:t>(Day 1)</a:t>
            </a:r>
            <a:endParaRPr lang="en-US" sz="4400" b="1" dirty="0">
              <a:latin typeface="Comic Sans MS" pitchFamily="66" charset="0"/>
            </a:endParaRPr>
          </a:p>
        </p:txBody>
      </p:sp>
      <p:pic>
        <p:nvPicPr>
          <p:cNvPr id="5"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612" y="4553573"/>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1347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40000"/>
              <a:lumOff val="60000"/>
            </a:schemeClr>
          </a:solidFill>
          <a:ln w="57150">
            <a:solidFill>
              <a:srgbClr val="932313"/>
            </a:solidFill>
          </a:ln>
          <a:scene3d>
            <a:camera prst="orthographicFront"/>
            <a:lightRig rig="threePt" dir="t"/>
          </a:scene3d>
          <a:sp3d>
            <a:bevelT w="139700" prst="cross"/>
          </a:sp3d>
        </p:spPr>
        <p:txBody>
          <a:bodyPr>
            <a:normAutofit/>
            <a:sp3d extrusionH="57150">
              <a:bevelT h="25400" prst="softRound"/>
            </a:sp3d>
          </a:bodyPr>
          <a:lstStyle/>
          <a:p>
            <a:pPr algn="ctr"/>
            <a:r>
              <a:rPr lang="en-CA" sz="7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CA" sz="7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rgbClr val="E2FD59"/>
                  </a:glow>
                </a:effectLst>
              </a:rPr>
              <a:t>Light</a:t>
            </a:r>
            <a:r>
              <a:rPr lang="en-CA" sz="7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The Life </a:t>
            </a:r>
            <a:endParaRPr lang="en-CA" sz="7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190500" y="1896149"/>
            <a:ext cx="11798300" cy="4909126"/>
          </a:xfrm>
        </p:spPr>
        <p:txBody>
          <a:bodyPr anchor="ctr">
            <a:normAutofit/>
            <a:scene3d>
              <a:camera prst="orthographicFront"/>
              <a:lightRig rig="threePt" dir="t"/>
            </a:scene3d>
            <a:sp3d extrusionH="57150">
              <a:bevelT w="38100" h="38100"/>
            </a:sp3d>
          </a:bodyPr>
          <a:lstStyle/>
          <a:p>
            <a:pPr marL="0" indent="0">
              <a:buNone/>
            </a:pPr>
            <a:r>
              <a:rPr lang="en-US" sz="3600" b="1" dirty="0" smtClean="0">
                <a:solidFill>
                  <a:srgbClr val="0070C0"/>
                </a:solidFill>
                <a:latin typeface="Georgia" panose="02040502050405020303" pitchFamily="18" charset="0"/>
                <a:ea typeface="+mj-ea"/>
                <a:cs typeface="+mj-cs"/>
              </a:rPr>
              <a:t>John </a:t>
            </a:r>
            <a:r>
              <a:rPr lang="en-US" sz="3600" b="1" dirty="0">
                <a:solidFill>
                  <a:srgbClr val="0070C0"/>
                </a:solidFill>
                <a:latin typeface="Georgia" panose="02040502050405020303" pitchFamily="18" charset="0"/>
                <a:ea typeface="+mj-ea"/>
                <a:cs typeface="+mj-cs"/>
              </a:rPr>
              <a:t>1:1 </a:t>
            </a:r>
            <a:r>
              <a:rPr lang="en-US" sz="3600" b="1" dirty="0" smtClean="0">
                <a:solidFill>
                  <a:srgbClr val="0070C0"/>
                </a:solidFill>
                <a:latin typeface="Georgia" panose="02040502050405020303" pitchFamily="18" charset="0"/>
                <a:ea typeface="+mj-ea"/>
                <a:cs typeface="+mj-cs"/>
              </a:rPr>
              <a:t>- 3</a:t>
            </a:r>
          </a:p>
          <a:p>
            <a:pPr marL="0" indent="0">
              <a:buNone/>
            </a:pPr>
            <a:r>
              <a:rPr lang="en-US" sz="2000" dirty="0" smtClean="0">
                <a:latin typeface="Georgia" panose="02040502050405020303" pitchFamily="18" charset="0"/>
                <a:ea typeface="+mj-ea"/>
                <a:cs typeface="+mj-cs"/>
              </a:rPr>
              <a:t> </a:t>
            </a:r>
            <a:r>
              <a:rPr lang="en-US" sz="4000" dirty="0">
                <a:solidFill>
                  <a:sysClr val="windowText" lastClr="000000">
                    <a:lumMod val="95000"/>
                    <a:lumOff val="5000"/>
                  </a:sysClr>
                </a:solidFill>
                <a:latin typeface="Trebuchet MS" panose="020B0603020202020204"/>
                <a:ea typeface="+mj-ea"/>
                <a:cs typeface="+mj-cs"/>
              </a:rPr>
              <a:t>In the </a:t>
            </a:r>
            <a:r>
              <a:rPr lang="en-US" sz="4000" b="1" i="1" dirty="0">
                <a:solidFill>
                  <a:sysClr val="windowText" lastClr="000000">
                    <a:lumMod val="95000"/>
                    <a:lumOff val="5000"/>
                  </a:sysClr>
                </a:solidFill>
                <a:latin typeface="Trebuchet MS" panose="020B0603020202020204"/>
                <a:ea typeface="+mj-ea"/>
                <a:cs typeface="+mj-cs"/>
              </a:rPr>
              <a:t>beginning</a:t>
            </a:r>
            <a:r>
              <a:rPr lang="en-US" sz="4000" dirty="0">
                <a:solidFill>
                  <a:sysClr val="windowText" lastClr="000000">
                    <a:lumMod val="95000"/>
                    <a:lumOff val="5000"/>
                  </a:sysClr>
                </a:solidFill>
                <a:latin typeface="Trebuchet MS" panose="020B0603020202020204"/>
                <a:ea typeface="+mj-ea"/>
                <a:cs typeface="+mj-cs"/>
              </a:rPr>
              <a:t> was the </a:t>
            </a:r>
            <a:r>
              <a:rPr lang="en-US" sz="4000" b="1" i="1" dirty="0">
                <a:solidFill>
                  <a:srgbClr val="0000CC"/>
                </a:solidFill>
                <a:effectLst>
                  <a:glow rad="127000">
                    <a:srgbClr val="E2FD59"/>
                  </a:glow>
                </a:effectLst>
                <a:latin typeface="Georgia" pitchFamily="18" charset="0"/>
                <a:ea typeface="+mj-ea"/>
                <a:cs typeface="+mj-cs"/>
              </a:rPr>
              <a:t>Word, </a:t>
            </a:r>
            <a:r>
              <a:rPr lang="en-US" sz="4000" dirty="0">
                <a:solidFill>
                  <a:sysClr val="windowText" lastClr="000000">
                    <a:lumMod val="95000"/>
                    <a:lumOff val="5000"/>
                  </a:sysClr>
                </a:solidFill>
                <a:latin typeface="Trebuchet MS" panose="020B0603020202020204"/>
                <a:ea typeface="+mj-ea"/>
                <a:cs typeface="+mj-cs"/>
              </a:rPr>
              <a:t>and the </a:t>
            </a:r>
            <a:r>
              <a:rPr lang="en-US" sz="4000" b="1" i="1" dirty="0">
                <a:solidFill>
                  <a:srgbClr val="0000CC"/>
                </a:solidFill>
                <a:effectLst>
                  <a:glow rad="127000">
                    <a:srgbClr val="E2FD59"/>
                  </a:glow>
                </a:effectLst>
                <a:latin typeface="Georgia" pitchFamily="18" charset="0"/>
              </a:rPr>
              <a:t>Word</a:t>
            </a:r>
            <a:r>
              <a:rPr lang="en-US" sz="4000" dirty="0">
                <a:solidFill>
                  <a:srgbClr val="0000CC"/>
                </a:solidFill>
                <a:latin typeface="Trebuchet MS" panose="020B0603020202020204"/>
                <a:ea typeface="+mj-ea"/>
                <a:cs typeface="+mj-cs"/>
              </a:rPr>
              <a:t/>
            </a:r>
            <a:br>
              <a:rPr lang="en-US" sz="4000" dirty="0">
                <a:solidFill>
                  <a:srgbClr val="0000CC"/>
                </a:solidFill>
                <a:latin typeface="Trebuchet MS" panose="020B0603020202020204"/>
                <a:ea typeface="+mj-ea"/>
                <a:cs typeface="+mj-cs"/>
              </a:rPr>
            </a:br>
            <a:r>
              <a:rPr lang="en-US" sz="4000" dirty="0">
                <a:solidFill>
                  <a:srgbClr val="0000CC"/>
                </a:solidFill>
                <a:latin typeface="Trebuchet MS" panose="020B0603020202020204"/>
                <a:ea typeface="+mj-ea"/>
                <a:cs typeface="+mj-cs"/>
              </a:rPr>
              <a:t>      </a:t>
            </a:r>
            <a:r>
              <a:rPr lang="en-US" sz="4000" dirty="0" smtClean="0">
                <a:solidFill>
                  <a:sysClr val="windowText" lastClr="000000">
                    <a:lumMod val="95000"/>
                    <a:lumOff val="5000"/>
                  </a:sysClr>
                </a:solidFill>
                <a:latin typeface="Trebuchet MS" panose="020B0603020202020204"/>
                <a:ea typeface="+mj-ea"/>
                <a:cs typeface="+mj-cs"/>
              </a:rPr>
              <a:t>was </a:t>
            </a:r>
            <a:r>
              <a:rPr lang="en-US" sz="4000" dirty="0">
                <a:solidFill>
                  <a:sysClr val="windowText" lastClr="000000">
                    <a:lumMod val="95000"/>
                    <a:lumOff val="5000"/>
                  </a:sysClr>
                </a:solidFill>
                <a:latin typeface="Trebuchet MS" panose="020B0603020202020204"/>
                <a:ea typeface="+mj-ea"/>
                <a:cs typeface="+mj-cs"/>
              </a:rPr>
              <a:t>with </a:t>
            </a:r>
            <a:r>
              <a:rPr lang="en-US" sz="4000" dirty="0" err="1">
                <a:solidFill>
                  <a:srgbClr val="0000CC"/>
                </a:solidFill>
                <a:latin typeface="Trebuchet MS" panose="020B0603020202020204"/>
                <a:ea typeface="+mj-ea"/>
                <a:cs typeface="+mj-cs"/>
              </a:rPr>
              <a:t>Elohim</a:t>
            </a:r>
            <a:r>
              <a:rPr lang="en-US" sz="4000" dirty="0">
                <a:solidFill>
                  <a:srgbClr val="0000CC"/>
                </a:solidFill>
                <a:latin typeface="Trebuchet MS" panose="020B0603020202020204"/>
                <a:ea typeface="+mj-ea"/>
                <a:cs typeface="+mj-cs"/>
              </a:rPr>
              <a:t>, </a:t>
            </a:r>
            <a:r>
              <a:rPr lang="en-US" sz="4000" dirty="0">
                <a:solidFill>
                  <a:sysClr val="windowText" lastClr="000000">
                    <a:lumMod val="95000"/>
                    <a:lumOff val="5000"/>
                  </a:sysClr>
                </a:solidFill>
                <a:latin typeface="Trebuchet MS" panose="020B0603020202020204"/>
                <a:ea typeface="+mj-ea"/>
                <a:cs typeface="+mj-cs"/>
              </a:rPr>
              <a:t>and the </a:t>
            </a:r>
            <a:r>
              <a:rPr lang="en-US" sz="4000" b="1" i="1" dirty="0">
                <a:solidFill>
                  <a:srgbClr val="0000CC"/>
                </a:solidFill>
                <a:effectLst>
                  <a:glow rad="127000">
                    <a:srgbClr val="E2FD59"/>
                  </a:glow>
                </a:effectLst>
                <a:latin typeface="Georgia" pitchFamily="18" charset="0"/>
              </a:rPr>
              <a:t>Word</a:t>
            </a:r>
            <a:r>
              <a:rPr lang="en-US" sz="4000" dirty="0" smtClean="0">
                <a:solidFill>
                  <a:sysClr val="windowText" lastClr="000000">
                    <a:lumMod val="95000"/>
                    <a:lumOff val="5000"/>
                  </a:sysClr>
                </a:solidFill>
                <a:latin typeface="Trebuchet MS" panose="020B0603020202020204"/>
                <a:ea typeface="+mj-ea"/>
                <a:cs typeface="+mj-cs"/>
              </a:rPr>
              <a:t> </a:t>
            </a:r>
            <a:r>
              <a:rPr lang="en-US" sz="4000" dirty="0">
                <a:solidFill>
                  <a:sysClr val="windowText" lastClr="000000">
                    <a:lumMod val="95000"/>
                    <a:lumOff val="5000"/>
                  </a:sysClr>
                </a:solidFill>
                <a:latin typeface="Trebuchet MS" panose="020B0603020202020204"/>
                <a:ea typeface="+mj-ea"/>
                <a:cs typeface="+mj-cs"/>
              </a:rPr>
              <a:t>was </a:t>
            </a:r>
            <a:r>
              <a:rPr lang="en-US" sz="4000" dirty="0" err="1">
                <a:solidFill>
                  <a:srgbClr val="0000CC"/>
                </a:solidFill>
                <a:latin typeface="Trebuchet MS" panose="020B0603020202020204"/>
                <a:ea typeface="+mj-ea"/>
                <a:cs typeface="+mj-cs"/>
              </a:rPr>
              <a:t>Elohim</a:t>
            </a:r>
            <a:r>
              <a:rPr lang="en-US" sz="4000" dirty="0">
                <a:solidFill>
                  <a:srgbClr val="0000CC"/>
                </a:solidFill>
                <a:latin typeface="Trebuchet MS" panose="020B0603020202020204"/>
                <a:ea typeface="+mj-ea"/>
                <a:cs typeface="+mj-cs"/>
              </a:rPr>
              <a:t>.</a:t>
            </a:r>
            <a:br>
              <a:rPr lang="en-US" sz="4000" dirty="0">
                <a:solidFill>
                  <a:srgbClr val="0000CC"/>
                </a:solidFill>
                <a:latin typeface="Trebuchet MS" panose="020B0603020202020204"/>
                <a:ea typeface="+mj-ea"/>
                <a:cs typeface="+mj-cs"/>
              </a:rPr>
            </a:br>
            <a:r>
              <a:rPr lang="en-US" sz="4000" dirty="0" smtClean="0">
                <a:solidFill>
                  <a:srgbClr val="0000CC"/>
                </a:solidFill>
                <a:latin typeface="Trebuchet MS" panose="020B0603020202020204"/>
                <a:ea typeface="+mj-ea"/>
                <a:cs typeface="+mj-cs"/>
              </a:rPr>
              <a:t>	</a:t>
            </a:r>
            <a:r>
              <a:rPr lang="en-US" sz="4000" b="1" i="1" dirty="0" smtClean="0">
                <a:solidFill>
                  <a:srgbClr val="0000CC"/>
                </a:solidFill>
                <a:effectLst>
                  <a:glow rad="127000">
                    <a:srgbClr val="E2FD59"/>
                  </a:glow>
                </a:effectLst>
                <a:latin typeface="Georgia" pitchFamily="18" charset="0"/>
                <a:ea typeface="+mj-ea"/>
                <a:cs typeface="+mj-cs"/>
              </a:rPr>
              <a:t>He</a:t>
            </a:r>
            <a:r>
              <a:rPr lang="en-US" sz="4000" dirty="0" smtClean="0">
                <a:solidFill>
                  <a:sysClr val="windowText" lastClr="000000">
                    <a:lumMod val="95000"/>
                    <a:lumOff val="5000"/>
                  </a:sysClr>
                </a:solidFill>
                <a:latin typeface="Trebuchet MS" panose="020B0603020202020204"/>
                <a:ea typeface="+mj-ea"/>
                <a:cs typeface="+mj-cs"/>
              </a:rPr>
              <a:t> </a:t>
            </a:r>
            <a:r>
              <a:rPr lang="en-US" sz="4000" dirty="0">
                <a:solidFill>
                  <a:sysClr val="windowText" lastClr="000000">
                    <a:lumMod val="95000"/>
                    <a:lumOff val="5000"/>
                  </a:sysClr>
                </a:solidFill>
                <a:latin typeface="Trebuchet MS" panose="020B0603020202020204"/>
                <a:ea typeface="+mj-ea"/>
                <a:cs typeface="+mj-cs"/>
              </a:rPr>
              <a:t>was in the beginning with </a:t>
            </a:r>
            <a:r>
              <a:rPr lang="en-US" sz="4000" dirty="0" err="1">
                <a:solidFill>
                  <a:srgbClr val="0000CC"/>
                </a:solidFill>
                <a:latin typeface="Trebuchet MS" panose="020B0603020202020204"/>
                <a:ea typeface="+mj-ea"/>
                <a:cs typeface="+mj-cs"/>
              </a:rPr>
              <a:t>Elohim</a:t>
            </a:r>
            <a:r>
              <a:rPr lang="en-US" sz="4000" dirty="0">
                <a:solidFill>
                  <a:srgbClr val="0000CC"/>
                </a:solidFill>
                <a:latin typeface="Trebuchet MS" panose="020B0603020202020204"/>
                <a:ea typeface="+mj-ea"/>
                <a:cs typeface="+mj-cs"/>
              </a:rPr>
              <a:t>. </a:t>
            </a:r>
            <a:r>
              <a:rPr lang="en-US" sz="4000" dirty="0">
                <a:solidFill>
                  <a:srgbClr val="90C226"/>
                </a:solidFill>
                <a:latin typeface="Trebuchet MS" panose="020B0603020202020204"/>
                <a:ea typeface="+mj-ea"/>
                <a:cs typeface="+mj-cs"/>
              </a:rPr>
              <a:t/>
            </a:r>
            <a:br>
              <a:rPr lang="en-US" sz="4000" dirty="0">
                <a:solidFill>
                  <a:srgbClr val="90C226"/>
                </a:solidFill>
                <a:latin typeface="Trebuchet MS" panose="020B0603020202020204"/>
                <a:ea typeface="+mj-ea"/>
                <a:cs typeface="+mj-cs"/>
              </a:rPr>
            </a:br>
            <a:r>
              <a:rPr lang="en-US" sz="4000" i="1" u="sng" dirty="0" smtClean="0">
                <a:solidFill>
                  <a:srgbClr val="932313"/>
                </a:solidFill>
                <a:latin typeface="Georgia" panose="02040502050405020303" pitchFamily="18" charset="0"/>
                <a:ea typeface="+mj-ea"/>
                <a:cs typeface="+mj-cs"/>
              </a:rPr>
              <a:t>All </a:t>
            </a:r>
            <a:r>
              <a:rPr lang="en-US" sz="4000" i="1" u="sng" dirty="0">
                <a:solidFill>
                  <a:srgbClr val="932313"/>
                </a:solidFill>
                <a:latin typeface="Georgia" panose="02040502050405020303" pitchFamily="18" charset="0"/>
                <a:ea typeface="+mj-ea"/>
                <a:cs typeface="+mj-cs"/>
              </a:rPr>
              <a:t>came to be through</a:t>
            </a:r>
            <a:r>
              <a:rPr lang="en-US" sz="4000" i="1" dirty="0">
                <a:solidFill>
                  <a:srgbClr val="932313"/>
                </a:solidFill>
                <a:latin typeface="Georgia" panose="02040502050405020303" pitchFamily="18" charset="0"/>
                <a:ea typeface="+mj-ea"/>
                <a:cs typeface="+mj-cs"/>
              </a:rPr>
              <a:t> </a:t>
            </a:r>
            <a:r>
              <a:rPr lang="en-US" sz="4000" b="1" i="1" dirty="0">
                <a:solidFill>
                  <a:srgbClr val="0000CC"/>
                </a:solidFill>
                <a:effectLst>
                  <a:glow rad="127000">
                    <a:srgbClr val="E2FD59"/>
                  </a:glow>
                </a:effectLst>
                <a:latin typeface="Georgia" panose="02040502050405020303" pitchFamily="18" charset="0"/>
                <a:ea typeface="+mj-ea"/>
                <a:cs typeface="+mj-cs"/>
              </a:rPr>
              <a:t>Him,</a:t>
            </a:r>
            <a:r>
              <a:rPr lang="en-US" sz="4000" i="1" baseline="30000" dirty="0">
                <a:solidFill>
                  <a:sysClr val="windowText" lastClr="000000">
                    <a:lumMod val="95000"/>
                    <a:lumOff val="5000"/>
                  </a:sysClr>
                </a:solidFill>
                <a:latin typeface="Georgia" panose="02040502050405020303" pitchFamily="18" charset="0"/>
                <a:ea typeface="+mj-ea"/>
                <a:cs typeface="+mj-cs"/>
              </a:rPr>
              <a:t>1</a:t>
            </a:r>
            <a:r>
              <a:rPr lang="en-US" sz="4000" i="1" dirty="0">
                <a:solidFill>
                  <a:sysClr val="windowText" lastClr="000000">
                    <a:lumMod val="95000"/>
                    <a:lumOff val="5000"/>
                  </a:sysClr>
                </a:solidFill>
                <a:latin typeface="Georgia" panose="02040502050405020303" pitchFamily="18" charset="0"/>
                <a:ea typeface="+mj-ea"/>
                <a:cs typeface="+mj-cs"/>
              </a:rPr>
              <a:t> </a:t>
            </a:r>
            <a:r>
              <a:rPr lang="en-US" sz="4000" i="1" dirty="0">
                <a:solidFill>
                  <a:srgbClr val="932313"/>
                </a:solidFill>
                <a:latin typeface="Georgia" panose="02040502050405020303" pitchFamily="18" charset="0"/>
                <a:ea typeface="+mj-ea"/>
                <a:cs typeface="+mj-cs"/>
              </a:rPr>
              <a:t>and without</a:t>
            </a:r>
            <a:br>
              <a:rPr lang="en-US" sz="4000" i="1" dirty="0">
                <a:solidFill>
                  <a:srgbClr val="932313"/>
                </a:solidFill>
                <a:latin typeface="Georgia" panose="02040502050405020303" pitchFamily="18" charset="0"/>
                <a:ea typeface="+mj-ea"/>
                <a:cs typeface="+mj-cs"/>
              </a:rPr>
            </a:br>
            <a:r>
              <a:rPr lang="en-US" sz="4000" i="1" dirty="0">
                <a:solidFill>
                  <a:srgbClr val="C42F1A">
                    <a:lumMod val="60000"/>
                    <a:lumOff val="40000"/>
                  </a:srgbClr>
                </a:solidFill>
                <a:latin typeface="Georgia" panose="02040502050405020303" pitchFamily="18" charset="0"/>
                <a:ea typeface="+mj-ea"/>
                <a:cs typeface="+mj-cs"/>
              </a:rPr>
              <a:t>       </a:t>
            </a:r>
            <a:r>
              <a:rPr lang="en-US" sz="4000" b="1" i="1" dirty="0" smtClean="0">
                <a:solidFill>
                  <a:srgbClr val="0000CC"/>
                </a:solidFill>
                <a:effectLst>
                  <a:glow rad="127000">
                    <a:srgbClr val="E2FD59"/>
                  </a:glow>
                </a:effectLst>
                <a:latin typeface="Georgia" panose="02040502050405020303" pitchFamily="18" charset="0"/>
              </a:rPr>
              <a:t>Him</a:t>
            </a:r>
            <a:r>
              <a:rPr lang="en-US" sz="4000" i="1" dirty="0" smtClean="0">
                <a:solidFill>
                  <a:srgbClr val="C42F1A">
                    <a:lumMod val="60000"/>
                    <a:lumOff val="40000"/>
                  </a:srgbClr>
                </a:solidFill>
                <a:latin typeface="Georgia" panose="02040502050405020303" pitchFamily="18" charset="0"/>
                <a:ea typeface="+mj-ea"/>
                <a:cs typeface="+mj-cs"/>
              </a:rPr>
              <a:t> </a:t>
            </a:r>
            <a:r>
              <a:rPr lang="en-US" sz="4000" i="1" dirty="0">
                <a:solidFill>
                  <a:srgbClr val="932313"/>
                </a:solidFill>
                <a:latin typeface="Georgia" panose="02040502050405020303" pitchFamily="18" charset="0"/>
                <a:ea typeface="+mj-ea"/>
                <a:cs typeface="+mj-cs"/>
              </a:rPr>
              <a:t>not even one came to be </a:t>
            </a:r>
            <a:r>
              <a:rPr lang="en-US" sz="4000" i="1" dirty="0" smtClean="0">
                <a:solidFill>
                  <a:srgbClr val="932313"/>
                </a:solidFill>
                <a:latin typeface="Georgia" panose="02040502050405020303" pitchFamily="18" charset="0"/>
                <a:ea typeface="+mj-ea"/>
                <a:cs typeface="+mj-cs"/>
              </a:rPr>
              <a:t/>
            </a:r>
            <a:br>
              <a:rPr lang="en-US" sz="4000" i="1" dirty="0" smtClean="0">
                <a:solidFill>
                  <a:srgbClr val="932313"/>
                </a:solidFill>
                <a:latin typeface="Georgia" panose="02040502050405020303" pitchFamily="18" charset="0"/>
                <a:ea typeface="+mj-ea"/>
                <a:cs typeface="+mj-cs"/>
              </a:rPr>
            </a:br>
            <a:r>
              <a:rPr lang="en-US" sz="4000" i="1" dirty="0" smtClean="0">
                <a:solidFill>
                  <a:srgbClr val="932313"/>
                </a:solidFill>
                <a:latin typeface="Georgia" panose="02040502050405020303" pitchFamily="18" charset="0"/>
                <a:ea typeface="+mj-ea"/>
                <a:cs typeface="+mj-cs"/>
              </a:rPr>
              <a:t>      that </a:t>
            </a:r>
            <a:r>
              <a:rPr lang="en-US" sz="4000" i="1" dirty="0">
                <a:solidFill>
                  <a:srgbClr val="932313"/>
                </a:solidFill>
                <a:latin typeface="Georgia" panose="02040502050405020303" pitchFamily="18" charset="0"/>
                <a:ea typeface="+mj-ea"/>
                <a:cs typeface="+mj-cs"/>
              </a:rPr>
              <a:t>came </a:t>
            </a:r>
            <a:r>
              <a:rPr lang="en-US" sz="4000" i="1" dirty="0" smtClean="0">
                <a:solidFill>
                  <a:srgbClr val="932313"/>
                </a:solidFill>
                <a:latin typeface="Georgia" panose="02040502050405020303" pitchFamily="18" charset="0"/>
                <a:ea typeface="+mj-ea"/>
                <a:cs typeface="+mj-cs"/>
              </a:rPr>
              <a:t>to be</a:t>
            </a:r>
            <a:r>
              <a:rPr lang="en-US" sz="4000" i="1" dirty="0">
                <a:solidFill>
                  <a:srgbClr val="932313"/>
                </a:solidFill>
                <a:latin typeface="Georgia" panose="02040502050405020303" pitchFamily="18" charset="0"/>
                <a:ea typeface="+mj-ea"/>
                <a:cs typeface="+mj-cs"/>
              </a:rPr>
              <a:t>.</a:t>
            </a:r>
            <a:r>
              <a:rPr lang="en-US" sz="4000" i="1" dirty="0">
                <a:solidFill>
                  <a:srgbClr val="C42F1A">
                    <a:lumMod val="60000"/>
                    <a:lumOff val="40000"/>
                  </a:srgbClr>
                </a:solidFill>
                <a:latin typeface="Georgia" panose="02040502050405020303" pitchFamily="18" charset="0"/>
                <a:ea typeface="+mj-ea"/>
                <a:cs typeface="+mj-cs"/>
              </a:rPr>
              <a:t> </a:t>
            </a:r>
            <a:r>
              <a:rPr lang="en-US" sz="4000" i="1" dirty="0" smtClean="0">
                <a:solidFill>
                  <a:srgbClr val="C42F1A">
                    <a:lumMod val="60000"/>
                    <a:lumOff val="40000"/>
                  </a:srgbClr>
                </a:solidFill>
                <a:latin typeface="Georgia" panose="02040502050405020303" pitchFamily="18" charset="0"/>
                <a:ea typeface="+mj-ea"/>
                <a:cs typeface="+mj-cs"/>
              </a:rPr>
              <a:t>	</a:t>
            </a:r>
            <a:br>
              <a:rPr lang="en-US" sz="4000" i="1" dirty="0" smtClean="0">
                <a:solidFill>
                  <a:srgbClr val="C42F1A">
                    <a:lumMod val="60000"/>
                    <a:lumOff val="40000"/>
                  </a:srgbClr>
                </a:solidFill>
                <a:latin typeface="Georgia" panose="02040502050405020303" pitchFamily="18" charset="0"/>
                <a:ea typeface="+mj-ea"/>
                <a:cs typeface="+mj-cs"/>
              </a:rPr>
            </a:br>
            <a:r>
              <a:rPr lang="en-US" sz="4000" i="1" dirty="0" smtClean="0">
                <a:solidFill>
                  <a:srgbClr val="C42F1A">
                    <a:lumMod val="60000"/>
                    <a:lumOff val="40000"/>
                  </a:srgbClr>
                </a:solidFill>
                <a:latin typeface="Georgia" panose="02040502050405020303" pitchFamily="18" charset="0"/>
                <a:ea typeface="+mj-ea"/>
                <a:cs typeface="+mj-cs"/>
              </a:rPr>
              <a:t>                                </a:t>
            </a:r>
            <a:r>
              <a:rPr lang="en-US" sz="1800" dirty="0" smtClean="0">
                <a:solidFill>
                  <a:sysClr val="windowText" lastClr="000000">
                    <a:lumMod val="95000"/>
                    <a:lumOff val="5000"/>
                  </a:sysClr>
                </a:solidFill>
                <a:latin typeface="Trebuchet MS" panose="020B0603020202020204"/>
                <a:ea typeface="+mj-ea"/>
                <a:cs typeface="+mj-cs"/>
              </a:rPr>
              <a:t>Footnote</a:t>
            </a:r>
            <a:r>
              <a:rPr lang="en-US" sz="1800" dirty="0">
                <a:solidFill>
                  <a:sysClr val="windowText" lastClr="000000">
                    <a:lumMod val="95000"/>
                    <a:lumOff val="5000"/>
                  </a:sysClr>
                </a:solidFill>
                <a:latin typeface="Trebuchet MS" panose="020B0603020202020204"/>
                <a:ea typeface="+mj-ea"/>
                <a:cs typeface="+mj-cs"/>
              </a:rPr>
              <a:t>: </a:t>
            </a:r>
            <a:r>
              <a:rPr lang="en-US" sz="1800" baseline="30000" dirty="0">
                <a:solidFill>
                  <a:sysClr val="windowText" lastClr="000000">
                    <a:lumMod val="95000"/>
                    <a:lumOff val="5000"/>
                  </a:sysClr>
                </a:solidFill>
                <a:latin typeface="Trebuchet MS" panose="020B0603020202020204"/>
                <a:ea typeface="+mj-ea"/>
                <a:cs typeface="+mj-cs"/>
              </a:rPr>
              <a:t>1</a:t>
            </a:r>
            <a:r>
              <a:rPr lang="en-US" sz="1800" dirty="0">
                <a:solidFill>
                  <a:sysClr val="windowText" lastClr="000000">
                    <a:lumMod val="95000"/>
                    <a:lumOff val="5000"/>
                  </a:sysClr>
                </a:solidFill>
                <a:latin typeface="Trebuchet MS" panose="020B0603020202020204"/>
                <a:ea typeface="+mj-ea"/>
                <a:cs typeface="+mj-cs"/>
              </a:rPr>
              <a:t>Eph. 3:9, Col. 1:16, Heb. 1:2, Heb. 11:3, 2 Peter 3:5, Ps. 33:6.</a:t>
            </a:r>
            <a:endParaRPr lang="en-CA" sz="4000" dirty="0"/>
          </a:p>
        </p:txBody>
      </p:sp>
      <p:sp>
        <p:nvSpPr>
          <p:cNvPr id="2" name="Slide Number Placeholder 1"/>
          <p:cNvSpPr>
            <a:spLocks noGrp="1"/>
          </p:cNvSpPr>
          <p:nvPr>
            <p:ph type="sldNum" sz="quarter" idx="12"/>
          </p:nvPr>
        </p:nvSpPr>
        <p:spPr>
          <a:xfrm>
            <a:off x="9334500" y="6413500"/>
            <a:ext cx="2743200" cy="365125"/>
          </a:xfrm>
        </p:spPr>
        <p:txBody>
          <a:bodyPr/>
          <a:lstStyle/>
          <a:p>
            <a:fld id="{79D454C9-693C-4B68-AEF7-F33F1BD73953}" type="slidenum">
              <a:rPr lang="en-US" sz="1400" b="1" smtClean="0">
                <a:solidFill>
                  <a:schemeClr val="tx1"/>
                </a:solidFill>
              </a:rPr>
              <a:t>10</a:t>
            </a:fld>
            <a:endParaRPr lang="en-US" sz="1400" b="1" dirty="0">
              <a:solidFill>
                <a:schemeClr val="tx1"/>
              </a:solidFill>
            </a:endParaRPr>
          </a:p>
        </p:txBody>
      </p:sp>
    </p:spTree>
    <p:extLst>
      <p:ext uri="{BB962C8B-B14F-4D97-AF65-F5344CB8AC3E}">
        <p14:creationId xmlns:p14="http://schemas.microsoft.com/office/powerpoint/2010/main" val="329675801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40000"/>
              <a:lumOff val="60000"/>
            </a:schemeClr>
          </a:solidFill>
          <a:ln w="57150">
            <a:solidFill>
              <a:srgbClr val="932313"/>
            </a:solidFill>
          </a:ln>
          <a:scene3d>
            <a:camera prst="orthographicFront"/>
            <a:lightRig rig="threePt" dir="t"/>
          </a:scene3d>
          <a:sp3d>
            <a:bevelT w="139700" prst="cross"/>
          </a:sp3d>
        </p:spPr>
        <p:txBody>
          <a:bodyPr>
            <a:normAutofit fontScale="90000"/>
            <a:sp3d extrusionH="57150">
              <a:bevelT h="25400" prst="softRound"/>
            </a:sp3d>
          </a:bodyPr>
          <a:lstStyle/>
          <a:p>
            <a:pPr algn="ctr"/>
            <a:r>
              <a:rPr lang="en-CA"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rgbClr val="E2FD59"/>
                  </a:glow>
                </a:effectLst>
              </a:rPr>
              <a:t>Yahusha</a:t>
            </a:r>
            <a:r>
              <a:rPr lang="en-CA"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The </a:t>
            </a:r>
            <a:r>
              <a:rPr lang="en-CA"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rgbClr val="E2FD59"/>
                  </a:glow>
                </a:effectLst>
              </a:rPr>
              <a:t>Light</a:t>
            </a:r>
            <a:endParaRPr lang="en-CA"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190500" y="1825625"/>
            <a:ext cx="11912600" cy="4351338"/>
          </a:xfrm>
        </p:spPr>
        <p:txBody>
          <a:bodyPr anchor="ctr">
            <a:normAutofit/>
            <a:scene3d>
              <a:camera prst="orthographicFront"/>
              <a:lightRig rig="threePt" dir="t"/>
            </a:scene3d>
            <a:sp3d extrusionH="57150">
              <a:bevelT w="38100" h="38100"/>
            </a:sp3d>
          </a:bodyPr>
          <a:lstStyle/>
          <a:p>
            <a:pPr marL="0" indent="0">
              <a:buNone/>
            </a:pPr>
            <a:r>
              <a:rPr lang="en-US" sz="3200" b="1" dirty="0">
                <a:solidFill>
                  <a:srgbClr val="0070C0"/>
                </a:solidFill>
                <a:latin typeface="Georgia" panose="02040502050405020303" pitchFamily="18" charset="0"/>
              </a:rPr>
              <a:t>John </a:t>
            </a:r>
            <a:r>
              <a:rPr lang="en-US" sz="3200" b="1" dirty="0" smtClean="0">
                <a:solidFill>
                  <a:srgbClr val="0070C0"/>
                </a:solidFill>
                <a:latin typeface="Georgia" panose="02040502050405020303" pitchFamily="18" charset="0"/>
              </a:rPr>
              <a:t>1:4,5</a:t>
            </a:r>
          </a:p>
          <a:p>
            <a:pPr marL="0" indent="0">
              <a:buNone/>
            </a:pPr>
            <a:r>
              <a:rPr lang="en-US" sz="2000" dirty="0" smtClean="0">
                <a:latin typeface="Georgia" panose="02040502050405020303" pitchFamily="18" charset="0"/>
              </a:rPr>
              <a:t>  </a:t>
            </a:r>
            <a:r>
              <a:rPr lang="en-US" sz="2000" dirty="0" smtClean="0">
                <a:solidFill>
                  <a:srgbClr val="008080"/>
                </a:solidFill>
                <a:latin typeface="Georgia" panose="02040502050405020303" pitchFamily="18" charset="0"/>
              </a:rPr>
              <a:t>	</a:t>
            </a:r>
            <a:r>
              <a:rPr lang="en-US" sz="4000" b="1" i="1" dirty="0" smtClean="0">
                <a:solidFill>
                  <a:srgbClr val="0000CC"/>
                </a:solidFill>
                <a:latin typeface="Georgia" pitchFamily="18" charset="0"/>
              </a:rPr>
              <a:t>In </a:t>
            </a:r>
            <a:r>
              <a:rPr lang="en-US" sz="4000" b="1" i="1" dirty="0">
                <a:solidFill>
                  <a:srgbClr val="0000CC"/>
                </a:solidFill>
                <a:latin typeface="Georgia" panose="02040502050405020303" pitchFamily="18" charset="0"/>
              </a:rPr>
              <a:t>Him was </a:t>
            </a:r>
            <a:r>
              <a:rPr lang="en-US" sz="4000" b="1" i="1" dirty="0" smtClean="0">
                <a:solidFill>
                  <a:srgbClr val="C42F1A">
                    <a:lumMod val="60000"/>
                    <a:lumOff val="40000"/>
                  </a:srgbClr>
                </a:solidFill>
                <a:effectLst>
                  <a:glow rad="127000">
                    <a:srgbClr val="00FF00"/>
                  </a:glow>
                </a:effectLst>
                <a:latin typeface="Georgia" panose="02040502050405020303" pitchFamily="18" charset="0"/>
              </a:rPr>
              <a:t>lif</a:t>
            </a:r>
            <a:r>
              <a:rPr lang="en-US" sz="4000" b="1" i="1" dirty="0" smtClean="0">
                <a:solidFill>
                  <a:srgbClr val="EB7766"/>
                </a:solidFill>
                <a:effectLst>
                  <a:glow rad="127000">
                    <a:srgbClr val="00FF00"/>
                  </a:glow>
                </a:effectLst>
                <a:latin typeface="Georgia" panose="02040502050405020303" pitchFamily="18" charset="0"/>
              </a:rPr>
              <a:t>e, </a:t>
            </a:r>
            <a:r>
              <a:rPr lang="en-US" sz="4000" dirty="0" smtClean="0">
                <a:solidFill>
                  <a:sysClr val="windowText" lastClr="000000">
                    <a:lumMod val="95000"/>
                    <a:lumOff val="5000"/>
                  </a:sysClr>
                </a:solidFill>
                <a:latin typeface="Trebuchet MS" panose="020B0603020202020204"/>
              </a:rPr>
              <a:t>and </a:t>
            </a:r>
            <a:r>
              <a:rPr lang="en-US" sz="4000" dirty="0">
                <a:solidFill>
                  <a:sysClr val="windowText" lastClr="000000">
                    <a:lumMod val="95000"/>
                    <a:lumOff val="5000"/>
                  </a:sysClr>
                </a:solidFill>
                <a:latin typeface="Trebuchet MS" panose="020B0603020202020204"/>
              </a:rPr>
              <a:t>the </a:t>
            </a:r>
            <a:endParaRPr lang="en-US" sz="4000" dirty="0" smtClean="0">
              <a:solidFill>
                <a:sysClr val="windowText" lastClr="000000">
                  <a:lumMod val="95000"/>
                  <a:lumOff val="5000"/>
                </a:sysClr>
              </a:solidFill>
              <a:latin typeface="Trebuchet MS" panose="020B0603020202020204"/>
            </a:endParaRPr>
          </a:p>
          <a:p>
            <a:pPr marL="0" indent="0">
              <a:buNone/>
            </a:pPr>
            <a:r>
              <a:rPr lang="en-US" sz="4000" b="1" i="1" dirty="0">
                <a:solidFill>
                  <a:sysClr val="windowText" lastClr="000000">
                    <a:lumMod val="95000"/>
                    <a:lumOff val="5000"/>
                  </a:sysClr>
                </a:solidFill>
                <a:latin typeface="Trebuchet MS" panose="020B0603020202020204"/>
              </a:rPr>
              <a:t>	</a:t>
            </a:r>
            <a:r>
              <a:rPr lang="en-US" sz="4000" b="1" i="1" dirty="0" smtClean="0">
                <a:solidFill>
                  <a:sysClr val="windowText" lastClr="000000">
                    <a:lumMod val="95000"/>
                    <a:lumOff val="5000"/>
                  </a:sysClr>
                </a:solidFill>
                <a:latin typeface="Trebuchet MS" panose="020B0603020202020204"/>
              </a:rPr>
              <a:t>		</a:t>
            </a:r>
            <a:r>
              <a:rPr lang="en-US" sz="4000" b="1" i="1" dirty="0" smtClean="0">
                <a:solidFill>
                  <a:srgbClr val="C42F1A">
                    <a:lumMod val="60000"/>
                    <a:lumOff val="40000"/>
                  </a:srgbClr>
                </a:solidFill>
                <a:effectLst>
                  <a:glow rad="127000">
                    <a:srgbClr val="00FF00"/>
                  </a:glow>
                </a:effectLst>
                <a:latin typeface="Georgia" panose="02040502050405020303" pitchFamily="18" charset="0"/>
              </a:rPr>
              <a:t>lif</a:t>
            </a:r>
            <a:r>
              <a:rPr lang="en-US" sz="4000" b="1" i="1" dirty="0" smtClean="0">
                <a:solidFill>
                  <a:srgbClr val="EB7766"/>
                </a:solidFill>
                <a:effectLst>
                  <a:glow rad="127000">
                    <a:srgbClr val="00FF00"/>
                  </a:glow>
                </a:effectLst>
                <a:latin typeface="Georgia" panose="02040502050405020303" pitchFamily="18" charset="0"/>
              </a:rPr>
              <a:t>e</a:t>
            </a:r>
            <a:r>
              <a:rPr lang="en-US" sz="4000" b="1" i="1" dirty="0" smtClean="0">
                <a:solidFill>
                  <a:srgbClr val="C42F1A">
                    <a:lumMod val="60000"/>
                    <a:lumOff val="40000"/>
                  </a:srgbClr>
                </a:solidFill>
                <a:latin typeface="Georgia" panose="02040502050405020303" pitchFamily="18" charset="0"/>
              </a:rPr>
              <a:t> </a:t>
            </a:r>
            <a:r>
              <a:rPr lang="en-US" sz="4000" dirty="0">
                <a:latin typeface="Trebuchet MS" pitchFamily="34" charset="0"/>
              </a:rPr>
              <a:t>was </a:t>
            </a:r>
            <a:r>
              <a:rPr lang="en-US" sz="4000" dirty="0" smtClean="0">
                <a:latin typeface="Trebuchet MS" pitchFamily="34" charset="0"/>
              </a:rPr>
              <a:t>the </a:t>
            </a:r>
            <a:r>
              <a:rPr lang="en-US" sz="4000" b="1" i="1" dirty="0">
                <a:solidFill>
                  <a:srgbClr val="0000CC"/>
                </a:solidFill>
                <a:effectLst>
                  <a:glow rad="228600">
                    <a:schemeClr val="accent4">
                      <a:satMod val="175000"/>
                    </a:schemeClr>
                  </a:glow>
                </a:effectLst>
                <a:latin typeface="Georgia" panose="02040502050405020303" pitchFamily="18" charset="0"/>
              </a:rPr>
              <a:t>Light</a:t>
            </a:r>
            <a:r>
              <a:rPr lang="en-US" sz="4000" dirty="0">
                <a:solidFill>
                  <a:sysClr val="windowText" lastClr="000000">
                    <a:lumMod val="95000"/>
                    <a:lumOff val="5000"/>
                  </a:sysClr>
                </a:solidFill>
                <a:latin typeface="Trebuchet MS" panose="020B0603020202020204"/>
              </a:rPr>
              <a:t> of men</a:t>
            </a:r>
            <a:r>
              <a:rPr lang="en-US" sz="4000" dirty="0" smtClean="0">
                <a:solidFill>
                  <a:sysClr val="windowText" lastClr="000000">
                    <a:lumMod val="95000"/>
                    <a:lumOff val="5000"/>
                  </a:sysClr>
                </a:solidFill>
                <a:latin typeface="Trebuchet MS" panose="020B0603020202020204"/>
              </a:rPr>
              <a:t>.</a:t>
            </a:r>
          </a:p>
          <a:p>
            <a:pPr marL="0" indent="0">
              <a:buNone/>
            </a:pPr>
            <a:r>
              <a:rPr lang="en-US" sz="3200" dirty="0" smtClean="0">
                <a:solidFill>
                  <a:sysClr val="windowText" lastClr="000000">
                    <a:lumMod val="95000"/>
                    <a:lumOff val="5000"/>
                  </a:sysClr>
                </a:solidFill>
                <a:latin typeface="Trebuchet MS" panose="020B0603020202020204"/>
              </a:rPr>
              <a:t> </a:t>
            </a:r>
            <a:r>
              <a:rPr lang="en-US" dirty="0">
                <a:solidFill>
                  <a:srgbClr val="90C226"/>
                </a:solidFill>
                <a:latin typeface="Trebuchet MS" panose="020B0603020202020204"/>
              </a:rPr>
              <a:t/>
            </a:r>
            <a:br>
              <a:rPr lang="en-US" dirty="0">
                <a:solidFill>
                  <a:srgbClr val="90C226"/>
                </a:solidFill>
                <a:latin typeface="Trebuchet MS" panose="020B0603020202020204"/>
              </a:rPr>
            </a:br>
            <a:r>
              <a:rPr lang="en-US" sz="2000" dirty="0" smtClean="0">
                <a:solidFill>
                  <a:srgbClr val="008080"/>
                </a:solidFill>
                <a:latin typeface="Georgia" panose="02040502050405020303" pitchFamily="18" charset="0"/>
              </a:rPr>
              <a:t>	</a:t>
            </a:r>
            <a:r>
              <a:rPr lang="en-US" sz="4000" dirty="0" smtClean="0">
                <a:solidFill>
                  <a:sysClr val="windowText" lastClr="000000">
                    <a:lumMod val="95000"/>
                    <a:lumOff val="5000"/>
                  </a:sysClr>
                </a:solidFill>
                <a:latin typeface="Trebuchet MS" panose="020B0603020202020204"/>
              </a:rPr>
              <a:t>And </a:t>
            </a:r>
            <a:r>
              <a:rPr lang="en-US" sz="4000" dirty="0">
                <a:solidFill>
                  <a:sysClr val="windowText" lastClr="000000">
                    <a:lumMod val="95000"/>
                    <a:lumOff val="5000"/>
                  </a:sysClr>
                </a:solidFill>
                <a:latin typeface="Trebuchet MS" panose="020B0603020202020204"/>
              </a:rPr>
              <a:t>the </a:t>
            </a:r>
            <a:r>
              <a:rPr lang="en-US" sz="4000" dirty="0" smtClean="0">
                <a:solidFill>
                  <a:sysClr val="windowText" lastClr="000000">
                    <a:lumMod val="95000"/>
                    <a:lumOff val="5000"/>
                  </a:sysClr>
                </a:solidFill>
                <a:latin typeface="Trebuchet MS" panose="020B0603020202020204"/>
              </a:rPr>
              <a:t>- </a:t>
            </a:r>
            <a:r>
              <a:rPr lang="en-US" sz="4000" b="1" i="1" dirty="0" smtClean="0">
                <a:solidFill>
                  <a:srgbClr val="0000CC"/>
                </a:solidFill>
                <a:effectLst>
                  <a:glow rad="228600">
                    <a:schemeClr val="accent4">
                      <a:satMod val="175000"/>
                    </a:schemeClr>
                  </a:glow>
                </a:effectLst>
                <a:latin typeface="Georgia" panose="02040502050405020303" pitchFamily="18" charset="0"/>
              </a:rPr>
              <a:t>Light</a:t>
            </a:r>
            <a:r>
              <a:rPr lang="en-US" sz="4000" dirty="0" smtClean="0">
                <a:solidFill>
                  <a:sysClr val="windowText" lastClr="000000">
                    <a:lumMod val="95000"/>
                    <a:lumOff val="5000"/>
                  </a:sysClr>
                </a:solidFill>
                <a:latin typeface="Trebuchet MS" panose="020B0603020202020204"/>
              </a:rPr>
              <a:t> - shines </a:t>
            </a:r>
            <a:r>
              <a:rPr lang="en-US" sz="4000" dirty="0">
                <a:solidFill>
                  <a:sysClr val="windowText" lastClr="000000">
                    <a:lumMod val="95000"/>
                    <a:lumOff val="5000"/>
                  </a:sysClr>
                </a:solidFill>
                <a:latin typeface="Trebuchet MS" panose="020B0603020202020204"/>
              </a:rPr>
              <a:t>in the </a:t>
            </a:r>
            <a:r>
              <a:rPr lang="en-US" sz="4000" dirty="0" smtClean="0">
                <a:solidFill>
                  <a:sysClr val="windowText" lastClr="000000">
                    <a:lumMod val="95000"/>
                    <a:lumOff val="5000"/>
                  </a:sysClr>
                </a:solidFill>
                <a:latin typeface="Trebuchet MS" panose="020B0603020202020204"/>
              </a:rPr>
              <a:t>darkness</a:t>
            </a:r>
            <a:r>
              <a:rPr lang="en-US" sz="4000" dirty="0">
                <a:solidFill>
                  <a:sysClr val="windowText" lastClr="000000">
                    <a:lumMod val="95000"/>
                    <a:lumOff val="5000"/>
                  </a:sysClr>
                </a:solidFill>
                <a:latin typeface="Trebuchet MS" panose="020B0603020202020204"/>
              </a:rPr>
              <a:t>, </a:t>
            </a:r>
            <a:br>
              <a:rPr lang="en-US" sz="4000" dirty="0">
                <a:solidFill>
                  <a:sysClr val="windowText" lastClr="000000">
                    <a:lumMod val="95000"/>
                    <a:lumOff val="5000"/>
                  </a:sysClr>
                </a:solidFill>
                <a:latin typeface="Trebuchet MS" panose="020B0603020202020204"/>
              </a:rPr>
            </a:br>
            <a:r>
              <a:rPr lang="en-US" sz="4000" dirty="0">
                <a:solidFill>
                  <a:sysClr val="windowText" lastClr="000000">
                    <a:lumMod val="95000"/>
                    <a:lumOff val="5000"/>
                  </a:sysClr>
                </a:solidFill>
                <a:latin typeface="Trebuchet MS" panose="020B0603020202020204"/>
              </a:rPr>
              <a:t>	</a:t>
            </a:r>
            <a:r>
              <a:rPr lang="en-US" sz="4000" dirty="0" smtClean="0">
                <a:solidFill>
                  <a:sysClr val="windowText" lastClr="000000">
                    <a:lumMod val="95000"/>
                    <a:lumOff val="5000"/>
                  </a:sysClr>
                </a:solidFill>
                <a:latin typeface="Trebuchet MS" panose="020B0603020202020204"/>
              </a:rPr>
              <a:t>	and the </a:t>
            </a:r>
            <a:r>
              <a:rPr lang="en-US" sz="4000" dirty="0">
                <a:solidFill>
                  <a:sysClr val="windowText" lastClr="000000">
                    <a:lumMod val="95000"/>
                    <a:lumOff val="5000"/>
                  </a:sysClr>
                </a:solidFill>
                <a:latin typeface="Trebuchet MS" panose="020B0603020202020204"/>
              </a:rPr>
              <a:t>darkness </a:t>
            </a:r>
            <a:r>
              <a:rPr lang="en-US" sz="4000" b="1" i="1" u="sng" dirty="0">
                <a:solidFill>
                  <a:sysClr val="windowText" lastClr="000000">
                    <a:lumMod val="95000"/>
                    <a:lumOff val="5000"/>
                  </a:sysClr>
                </a:solidFill>
                <a:latin typeface="Trebuchet MS" panose="020B0603020202020204"/>
              </a:rPr>
              <a:t>has not</a:t>
            </a:r>
            <a:r>
              <a:rPr lang="en-US" sz="4000" b="1" i="1" dirty="0">
                <a:solidFill>
                  <a:sysClr val="windowText" lastClr="000000">
                    <a:lumMod val="95000"/>
                    <a:lumOff val="5000"/>
                  </a:sysClr>
                </a:solidFill>
                <a:latin typeface="Trebuchet MS" panose="020B0603020202020204"/>
              </a:rPr>
              <a:t> </a:t>
            </a:r>
            <a:r>
              <a:rPr lang="en-US" sz="4000" dirty="0">
                <a:solidFill>
                  <a:sysClr val="windowText" lastClr="000000">
                    <a:lumMod val="95000"/>
                    <a:lumOff val="5000"/>
                  </a:sysClr>
                </a:solidFill>
                <a:latin typeface="Trebuchet MS" panose="020B0603020202020204"/>
              </a:rPr>
              <a:t>overcome it.</a:t>
            </a:r>
            <a:endParaRPr lang="en-CA" sz="4000" dirty="0"/>
          </a:p>
        </p:txBody>
      </p:sp>
      <p:sp>
        <p:nvSpPr>
          <p:cNvPr id="2" name="Slide Number Placeholder 1"/>
          <p:cNvSpPr>
            <a:spLocks noGrp="1"/>
          </p:cNvSpPr>
          <p:nvPr>
            <p:ph type="sldNum" sz="quarter" idx="12"/>
          </p:nvPr>
        </p:nvSpPr>
        <p:spPr>
          <a:xfrm>
            <a:off x="9334500" y="6413500"/>
            <a:ext cx="2743200" cy="365125"/>
          </a:xfrm>
        </p:spPr>
        <p:txBody>
          <a:bodyPr/>
          <a:lstStyle/>
          <a:p>
            <a:fld id="{79D454C9-693C-4B68-AEF7-F33F1BD73953}" type="slidenum">
              <a:rPr lang="en-US" sz="1400" b="1" smtClean="0">
                <a:solidFill>
                  <a:schemeClr val="tx1"/>
                </a:solidFill>
              </a:rPr>
              <a:t>11</a:t>
            </a:fld>
            <a:endParaRPr lang="en-US" sz="1400" b="1" dirty="0">
              <a:solidFill>
                <a:schemeClr val="tx1"/>
              </a:solidFill>
            </a:endParaRPr>
          </a:p>
        </p:txBody>
      </p:sp>
    </p:spTree>
    <p:extLst>
      <p:ext uri="{BB962C8B-B14F-4D97-AF65-F5344CB8AC3E}">
        <p14:creationId xmlns:p14="http://schemas.microsoft.com/office/powerpoint/2010/main" val="240095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up)">
                                      <p:cBhvr>
                                        <p:cTn id="7"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2" y="301336"/>
            <a:ext cx="11045536" cy="6234545"/>
          </a:xfrm>
          <a:solidFill>
            <a:schemeClr val="bg1">
              <a:lumMod val="85000"/>
            </a:schemeClr>
          </a:solidFill>
          <a:ln>
            <a:solidFill>
              <a:schemeClr val="tx1"/>
            </a:solidFill>
          </a:ln>
          <a:scene3d>
            <a:camera prst="orthographicFront"/>
            <a:lightRig rig="threePt" dir="t"/>
          </a:scene3d>
          <a:sp3d>
            <a:bevelT w="152400" h="50800" prst="softRound"/>
          </a:sp3d>
        </p:spPr>
        <p:txBody>
          <a:bodyPr lIns="182880" tIns="274320" rIns="182880" anchor="t">
            <a:normAutofit/>
            <a:sp3d extrusionH="57150">
              <a:bevelT w="38100" h="38100"/>
            </a:sp3d>
          </a:bodyPr>
          <a:lstStyle/>
          <a:p>
            <a:r>
              <a:rPr lang="en-US" sz="2800" dirty="0" err="1" smtClean="0">
                <a:solidFill>
                  <a:srgbClr val="0000CC"/>
                </a:solidFill>
                <a:latin typeface="Trebuchet MS" panose="020B0603020202020204"/>
              </a:rPr>
              <a:t>Yahusha</a:t>
            </a:r>
            <a:r>
              <a:rPr lang="en-US" sz="2800" dirty="0">
                <a:solidFill>
                  <a:srgbClr val="0000CC"/>
                </a:solidFill>
                <a:latin typeface="Trebuchet MS" panose="020B0603020202020204"/>
              </a:rPr>
              <a:t>, </a:t>
            </a:r>
            <a:r>
              <a:rPr lang="en-US" sz="2800" dirty="0">
                <a:solidFill>
                  <a:prstClr val="black">
                    <a:lumMod val="95000"/>
                    <a:lumOff val="5000"/>
                  </a:prstClr>
                </a:solidFill>
                <a:latin typeface="Trebuchet MS" panose="020B0603020202020204"/>
              </a:rPr>
              <a:t>the</a:t>
            </a:r>
            <a:r>
              <a:rPr lang="en-US" sz="2800" dirty="0">
                <a:solidFill>
                  <a:srgbClr val="90C226"/>
                </a:solidFill>
                <a:latin typeface="Trebuchet MS" panose="020B0603020202020204"/>
              </a:rPr>
              <a:t> </a:t>
            </a:r>
            <a:r>
              <a:rPr lang="en-US" sz="2800" b="1" i="1" dirty="0">
                <a:solidFill>
                  <a:srgbClr val="CC0099"/>
                </a:solidFill>
                <a:latin typeface="Trebuchet MS" panose="020B0603020202020204"/>
              </a:rPr>
              <a:t>life, </a:t>
            </a:r>
            <a:r>
              <a:rPr lang="en-US" sz="2800" dirty="0" smtClean="0">
                <a:latin typeface="Trebuchet MS" panose="020B0603020202020204"/>
              </a:rPr>
              <a:t>and</a:t>
            </a:r>
            <a:r>
              <a:rPr lang="en-US" sz="2800" b="1" i="1" dirty="0" smtClean="0">
                <a:solidFill>
                  <a:srgbClr val="CC0099"/>
                </a:solidFill>
                <a:latin typeface="Trebuchet MS" panose="020B0603020202020204"/>
              </a:rPr>
              <a:t> </a:t>
            </a:r>
            <a:r>
              <a:rPr lang="en-US" sz="2800" dirty="0" smtClean="0">
                <a:solidFill>
                  <a:prstClr val="black">
                    <a:lumMod val="95000"/>
                    <a:lumOff val="5000"/>
                  </a:prstClr>
                </a:solidFill>
                <a:latin typeface="Trebuchet MS" panose="020B0603020202020204"/>
              </a:rPr>
              <a:t>the</a:t>
            </a:r>
            <a:r>
              <a:rPr lang="en-US" sz="2800" dirty="0" smtClean="0">
                <a:solidFill>
                  <a:srgbClr val="90C226"/>
                </a:solidFill>
                <a:latin typeface="Trebuchet MS" panose="020B0603020202020204"/>
              </a:rPr>
              <a:t> </a:t>
            </a:r>
            <a:r>
              <a:rPr lang="en-US" sz="2800" b="1" i="1" dirty="0">
                <a:solidFill>
                  <a:srgbClr val="CC0099"/>
                </a:solidFill>
                <a:latin typeface="Trebuchet MS" panose="020B0603020202020204"/>
              </a:rPr>
              <a:t>light, </a:t>
            </a:r>
            <a:r>
              <a:rPr lang="en-US" sz="2800" dirty="0">
                <a:solidFill>
                  <a:prstClr val="black">
                    <a:lumMod val="95000"/>
                    <a:lumOff val="5000"/>
                  </a:prstClr>
                </a:solidFill>
                <a:latin typeface="Trebuchet MS" panose="020B0603020202020204"/>
              </a:rPr>
              <a:t>was the initiating power behind the creation of this earth.  When </a:t>
            </a:r>
            <a:r>
              <a:rPr lang="en-US" sz="2800" dirty="0" smtClean="0">
                <a:solidFill>
                  <a:srgbClr val="0000CC"/>
                </a:solidFill>
                <a:latin typeface="Trebuchet MS" panose="020B0603020202020204"/>
              </a:rPr>
              <a:t>Yahusha</a:t>
            </a:r>
            <a:r>
              <a:rPr lang="en-US" sz="2800" dirty="0" smtClean="0">
                <a:solidFill>
                  <a:prstClr val="black">
                    <a:lumMod val="95000"/>
                    <a:lumOff val="5000"/>
                  </a:prstClr>
                </a:solidFill>
                <a:latin typeface="Trebuchet MS" panose="020B0603020202020204"/>
              </a:rPr>
              <a:t> </a:t>
            </a:r>
            <a:r>
              <a:rPr lang="en-US" sz="2800" dirty="0">
                <a:solidFill>
                  <a:prstClr val="black">
                    <a:lumMod val="95000"/>
                    <a:lumOff val="5000"/>
                  </a:prstClr>
                </a:solidFill>
                <a:latin typeface="Trebuchet MS" panose="020B0603020202020204"/>
              </a:rPr>
              <a:t>arrived on the scene of our future </a:t>
            </a:r>
            <a:r>
              <a:rPr lang="en-US" sz="2800" dirty="0" smtClean="0">
                <a:solidFill>
                  <a:prstClr val="black">
                    <a:lumMod val="95000"/>
                    <a:lumOff val="5000"/>
                  </a:prstClr>
                </a:solidFill>
                <a:latin typeface="Trebuchet MS" panose="020B0603020202020204"/>
              </a:rPr>
              <a:t>earth — simply put — </a:t>
            </a:r>
            <a:r>
              <a:rPr lang="en-US" sz="3600" b="1" i="1" dirty="0" smtClean="0">
                <a:solidFill>
                  <a:srgbClr val="0000CC"/>
                </a:solidFill>
                <a:effectLst>
                  <a:glow rad="127000">
                    <a:srgbClr val="E2FD59"/>
                  </a:glow>
                </a:effectLst>
                <a:latin typeface="AR ESSENCE" panose="02000000000000000000" pitchFamily="2" charset="0"/>
              </a:rPr>
              <a:t>light </a:t>
            </a:r>
            <a:r>
              <a:rPr lang="en-US" sz="3600" b="1" i="1" dirty="0">
                <a:solidFill>
                  <a:srgbClr val="0000CC"/>
                </a:solidFill>
                <a:effectLst>
                  <a:glow rad="127000">
                    <a:srgbClr val="E2FD59"/>
                  </a:glow>
                </a:effectLst>
                <a:latin typeface="AR ESSENCE" panose="02000000000000000000" pitchFamily="2" charset="0"/>
              </a:rPr>
              <a:t>was.  </a:t>
            </a:r>
            <a:r>
              <a:rPr lang="en-US" sz="3600" dirty="0" smtClean="0">
                <a:solidFill>
                  <a:srgbClr val="E76618">
                    <a:lumMod val="60000"/>
                    <a:lumOff val="40000"/>
                  </a:srgbClr>
                </a:solidFill>
                <a:latin typeface="AR ESSENCE" panose="02000000000000000000" pitchFamily="2" charset="0"/>
              </a:rPr>
              <a:t/>
            </a:r>
            <a:br>
              <a:rPr lang="en-US" sz="3600" dirty="0" smtClean="0">
                <a:solidFill>
                  <a:srgbClr val="E76618">
                    <a:lumMod val="60000"/>
                    <a:lumOff val="40000"/>
                  </a:srgbClr>
                </a:solidFill>
                <a:latin typeface="AR ESSENCE" panose="02000000000000000000" pitchFamily="2" charset="0"/>
              </a:rPr>
            </a:br>
            <a:r>
              <a:rPr lang="en-US" sz="1600" dirty="0">
                <a:solidFill>
                  <a:srgbClr val="E76618">
                    <a:lumMod val="60000"/>
                    <a:lumOff val="40000"/>
                  </a:srgbClr>
                </a:solidFill>
                <a:latin typeface="AR ESSENCE" panose="02000000000000000000" pitchFamily="2" charset="0"/>
              </a:rPr>
              <a:t/>
            </a:r>
            <a:br>
              <a:rPr lang="en-US" sz="1600" dirty="0">
                <a:solidFill>
                  <a:srgbClr val="E76618">
                    <a:lumMod val="60000"/>
                    <a:lumOff val="40000"/>
                  </a:srgbClr>
                </a:solidFill>
                <a:latin typeface="AR ESSENCE" panose="02000000000000000000" pitchFamily="2" charset="0"/>
              </a:rPr>
            </a:br>
            <a:r>
              <a:rPr lang="en-US" sz="2800" dirty="0" smtClean="0">
                <a:solidFill>
                  <a:prstClr val="black">
                    <a:lumMod val="95000"/>
                    <a:lumOff val="5000"/>
                  </a:prstClr>
                </a:solidFill>
                <a:latin typeface="Trebuchet MS" panose="020B0603020202020204"/>
              </a:rPr>
              <a:t>This</a:t>
            </a:r>
            <a:r>
              <a:rPr lang="en-US" sz="2800" dirty="0" smtClean="0">
                <a:solidFill>
                  <a:srgbClr val="E76618">
                    <a:lumMod val="60000"/>
                    <a:lumOff val="40000"/>
                  </a:srgbClr>
                </a:solidFill>
                <a:latin typeface="Trebuchet MS" panose="020B0603020202020204"/>
              </a:rPr>
              <a:t> </a:t>
            </a:r>
            <a:r>
              <a:rPr lang="en-US" sz="2800" dirty="0">
                <a:solidFill>
                  <a:srgbClr val="0000CC"/>
                </a:solidFill>
                <a:latin typeface="Trebuchet MS" panose="020B0603020202020204"/>
              </a:rPr>
              <a:t>light</a:t>
            </a:r>
            <a:r>
              <a:rPr lang="en-US" sz="2800" dirty="0">
                <a:solidFill>
                  <a:srgbClr val="E76618">
                    <a:lumMod val="60000"/>
                    <a:lumOff val="40000"/>
                  </a:srgbClr>
                </a:solidFill>
                <a:latin typeface="Trebuchet MS" panose="020B0603020202020204"/>
              </a:rPr>
              <a:t> </a:t>
            </a:r>
            <a:r>
              <a:rPr lang="en-US" sz="2800" dirty="0">
                <a:solidFill>
                  <a:prstClr val="black">
                    <a:lumMod val="95000"/>
                    <a:lumOff val="5000"/>
                  </a:prstClr>
                </a:solidFill>
                <a:latin typeface="Trebuchet MS" panose="020B0603020202020204"/>
              </a:rPr>
              <a:t>simply existed</a:t>
            </a:r>
            <a:r>
              <a:rPr lang="en-US" sz="2800" dirty="0">
                <a:solidFill>
                  <a:srgbClr val="E76618">
                    <a:lumMod val="60000"/>
                    <a:lumOff val="40000"/>
                  </a:srgbClr>
                </a:solidFill>
                <a:latin typeface="Trebuchet MS" panose="020B0603020202020204"/>
              </a:rPr>
              <a:t> </a:t>
            </a:r>
            <a:r>
              <a:rPr lang="en-US" sz="2800" dirty="0">
                <a:solidFill>
                  <a:schemeClr val="accent2">
                    <a:lumMod val="75000"/>
                  </a:schemeClr>
                </a:solidFill>
                <a:latin typeface="Trebuchet MS" panose="020B0603020202020204"/>
              </a:rPr>
              <a:t>– </a:t>
            </a:r>
            <a:r>
              <a:rPr lang="en-US" sz="2800" b="1" i="1" dirty="0" err="1">
                <a:solidFill>
                  <a:schemeClr val="accent2">
                    <a:lumMod val="75000"/>
                  </a:schemeClr>
                </a:solidFill>
                <a:latin typeface="Trebuchet MS" panose="020B0603020202020204"/>
              </a:rPr>
              <a:t>hayah</a:t>
            </a:r>
            <a:r>
              <a:rPr lang="en-US" sz="2800" b="1" i="1" dirty="0" smtClean="0">
                <a:solidFill>
                  <a:schemeClr val="accent2">
                    <a:lumMod val="75000"/>
                  </a:schemeClr>
                </a:solidFill>
                <a:latin typeface="Trebuchet MS" panose="020B0603020202020204"/>
              </a:rPr>
              <a:t>.</a:t>
            </a:r>
            <a:br>
              <a:rPr lang="en-US" sz="2800" b="1" i="1" dirty="0" smtClean="0">
                <a:solidFill>
                  <a:schemeClr val="accent2">
                    <a:lumMod val="75000"/>
                  </a:schemeClr>
                </a:solidFill>
                <a:latin typeface="Trebuchet MS" panose="020B0603020202020204"/>
              </a:rPr>
            </a:br>
            <a:r>
              <a:rPr lang="en-US" sz="1600" dirty="0">
                <a:solidFill>
                  <a:srgbClr val="E76618">
                    <a:lumMod val="60000"/>
                    <a:lumOff val="40000"/>
                  </a:srgbClr>
                </a:solidFill>
                <a:latin typeface="Trebuchet MS" panose="020B0603020202020204"/>
              </a:rPr>
              <a:t/>
            </a:r>
            <a:br>
              <a:rPr lang="en-US" sz="1600" dirty="0">
                <a:solidFill>
                  <a:srgbClr val="E76618">
                    <a:lumMod val="60000"/>
                    <a:lumOff val="40000"/>
                  </a:srgbClr>
                </a:solidFill>
                <a:latin typeface="Trebuchet MS" panose="020B0603020202020204"/>
              </a:rPr>
            </a:br>
            <a:r>
              <a:rPr lang="en-US" sz="2400" dirty="0" smtClean="0">
                <a:solidFill>
                  <a:srgbClr val="008080"/>
                </a:solidFill>
                <a:latin typeface="Georgia" panose="02040502050405020303" pitchFamily="18" charset="0"/>
              </a:rPr>
              <a:t>Ex </a:t>
            </a:r>
            <a:r>
              <a:rPr lang="en-US" sz="2400" dirty="0">
                <a:solidFill>
                  <a:srgbClr val="008080"/>
                </a:solidFill>
                <a:latin typeface="Georgia" panose="02040502050405020303" pitchFamily="18" charset="0"/>
              </a:rPr>
              <a:t>3:14  </a:t>
            </a:r>
            <a:r>
              <a:rPr lang="en-US" sz="2800" dirty="0">
                <a:solidFill>
                  <a:prstClr val="black">
                    <a:lumMod val="95000"/>
                    <a:lumOff val="5000"/>
                  </a:prstClr>
                </a:solidFill>
                <a:latin typeface="Trebuchet MS" panose="020B0603020202020204"/>
              </a:rPr>
              <a:t>And Elohim said to Mosheh, “</a:t>
            </a:r>
            <a:r>
              <a:rPr lang="en-US" sz="2800" i="1" dirty="0">
                <a:solidFill>
                  <a:srgbClr val="DE0AC0"/>
                </a:solidFill>
                <a:latin typeface="Georgia" panose="02040502050405020303" pitchFamily="18" charset="0"/>
              </a:rPr>
              <a:t>I am </a:t>
            </a:r>
            <a:r>
              <a:rPr lang="en-US" sz="2800" dirty="0">
                <a:solidFill>
                  <a:prstClr val="black">
                    <a:lumMod val="95000"/>
                    <a:lumOff val="5000"/>
                  </a:prstClr>
                </a:solidFill>
                <a:latin typeface="Trebuchet MS" panose="020B0603020202020204"/>
              </a:rPr>
              <a:t>that which </a:t>
            </a:r>
            <a:r>
              <a:rPr lang="en-US" sz="2800" i="1" dirty="0">
                <a:solidFill>
                  <a:srgbClr val="DE0AC0"/>
                </a:solidFill>
                <a:latin typeface="Georgia" panose="02040502050405020303" pitchFamily="18" charset="0"/>
              </a:rPr>
              <a:t>I am</a:t>
            </a:r>
            <a:r>
              <a:rPr lang="en-US" sz="2800" i="1" dirty="0" smtClean="0">
                <a:solidFill>
                  <a:srgbClr val="DE0AC0"/>
                </a:solidFill>
                <a:latin typeface="Georgia" panose="02040502050405020303" pitchFamily="18" charset="0"/>
              </a:rPr>
              <a:t>.”</a:t>
            </a:r>
            <a:r>
              <a:rPr lang="en-US" sz="2800" dirty="0" smtClean="0">
                <a:solidFill>
                  <a:prstClr val="black">
                    <a:lumMod val="95000"/>
                    <a:lumOff val="5000"/>
                  </a:prstClr>
                </a:solidFill>
                <a:latin typeface="Trebuchet MS" panose="020B0603020202020204"/>
              </a:rPr>
              <a:t> </a:t>
            </a:r>
            <a:br>
              <a:rPr lang="en-US" sz="2800" dirty="0" smtClean="0">
                <a:solidFill>
                  <a:prstClr val="black">
                    <a:lumMod val="95000"/>
                    <a:lumOff val="5000"/>
                  </a:prstClr>
                </a:solidFill>
                <a:latin typeface="Trebuchet MS" panose="020B0603020202020204"/>
              </a:rPr>
            </a:br>
            <a:r>
              <a:rPr lang="en-US" sz="2800" dirty="0" smtClean="0">
                <a:solidFill>
                  <a:prstClr val="black">
                    <a:lumMod val="95000"/>
                    <a:lumOff val="5000"/>
                  </a:prstClr>
                </a:solidFill>
                <a:latin typeface="Trebuchet MS" panose="020B0603020202020204"/>
              </a:rPr>
              <a:t>And </a:t>
            </a:r>
            <a:r>
              <a:rPr lang="en-US" sz="2800" dirty="0">
                <a:solidFill>
                  <a:prstClr val="black">
                    <a:lumMod val="95000"/>
                    <a:lumOff val="5000"/>
                  </a:prstClr>
                </a:solidFill>
                <a:latin typeface="Trebuchet MS" panose="020B0603020202020204"/>
              </a:rPr>
              <a:t>He said, “Thus you shall say to the children of Yisra’ĕl, </a:t>
            </a:r>
            <a:r>
              <a:rPr lang="en-US" sz="2800" dirty="0" smtClean="0">
                <a:solidFill>
                  <a:prstClr val="black">
                    <a:lumMod val="95000"/>
                    <a:lumOff val="5000"/>
                  </a:prstClr>
                </a:solidFill>
                <a:latin typeface="Trebuchet MS" panose="020B0603020202020204"/>
              </a:rPr>
              <a:t/>
            </a:r>
            <a:br>
              <a:rPr lang="en-US" sz="2800" dirty="0" smtClean="0">
                <a:solidFill>
                  <a:prstClr val="black">
                    <a:lumMod val="95000"/>
                    <a:lumOff val="5000"/>
                  </a:prstClr>
                </a:solidFill>
                <a:latin typeface="Trebuchet MS" panose="020B0603020202020204"/>
              </a:rPr>
            </a:br>
            <a:r>
              <a:rPr lang="en-US" sz="2800" i="1" dirty="0" smtClean="0">
                <a:solidFill>
                  <a:srgbClr val="DE0AC0"/>
                </a:solidFill>
                <a:latin typeface="Georgia" panose="02040502050405020303" pitchFamily="18" charset="0"/>
              </a:rPr>
              <a:t>‘</a:t>
            </a:r>
            <a:r>
              <a:rPr lang="en-US" sz="2800" i="1" dirty="0">
                <a:solidFill>
                  <a:srgbClr val="DE0AC0"/>
                </a:solidFill>
                <a:latin typeface="Georgia" panose="02040502050405020303" pitchFamily="18" charset="0"/>
              </a:rPr>
              <a:t>I am</a:t>
            </a:r>
            <a:r>
              <a:rPr lang="en-US" sz="2800" dirty="0">
                <a:solidFill>
                  <a:prstClr val="black">
                    <a:lumMod val="95000"/>
                    <a:lumOff val="5000"/>
                  </a:prstClr>
                </a:solidFill>
                <a:latin typeface="Trebuchet MS" panose="020B0603020202020204"/>
              </a:rPr>
              <a:t> has sent me to you.’ ” </a:t>
            </a:r>
            <a:endParaRPr lang="en-US" sz="2400" dirty="0"/>
          </a:p>
        </p:txBody>
      </p:sp>
      <p:sp>
        <p:nvSpPr>
          <p:cNvPr id="3" name="Rectangle 2"/>
          <p:cNvSpPr/>
          <p:nvPr/>
        </p:nvSpPr>
        <p:spPr>
          <a:xfrm>
            <a:off x="571501" y="3771901"/>
            <a:ext cx="11035145" cy="2763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scene3d>
              <a:camera prst="orthographicFront"/>
              <a:lightRig rig="threePt" dir="t"/>
            </a:scene3d>
            <a:sp3d extrusionH="57150">
              <a:bevelT w="38100" h="38100"/>
            </a:sp3d>
          </a:bodyPr>
          <a:lstStyle/>
          <a:p>
            <a:pPr algn="ctr"/>
            <a:r>
              <a:rPr lang="en-US" sz="2800" dirty="0">
                <a:solidFill>
                  <a:prstClr val="black">
                    <a:lumMod val="95000"/>
                    <a:lumOff val="5000"/>
                  </a:prstClr>
                </a:solidFill>
                <a:latin typeface="Calibri" panose="020F0502020204030204" pitchFamily="34" charset="0"/>
              </a:rPr>
              <a:t>The </a:t>
            </a:r>
            <a:r>
              <a:rPr lang="en-US" sz="2800" dirty="0" err="1">
                <a:solidFill>
                  <a:prstClr val="black">
                    <a:lumMod val="95000"/>
                    <a:lumOff val="5000"/>
                  </a:prstClr>
                </a:solidFill>
                <a:latin typeface="Calibri" panose="020F0502020204030204" pitchFamily="34" charset="0"/>
              </a:rPr>
              <a:t>Heḇrew</a:t>
            </a:r>
            <a:r>
              <a:rPr lang="en-US" sz="2800" dirty="0">
                <a:solidFill>
                  <a:prstClr val="black">
                    <a:lumMod val="95000"/>
                    <a:lumOff val="5000"/>
                  </a:prstClr>
                </a:solidFill>
                <a:latin typeface="Calibri" panose="020F0502020204030204" pitchFamily="34" charset="0"/>
              </a:rPr>
              <a:t> text reads: </a:t>
            </a:r>
            <a:r>
              <a:rPr lang="en-US" sz="2800" b="1" i="1" dirty="0">
                <a:solidFill>
                  <a:prstClr val="black">
                    <a:lumMod val="95000"/>
                    <a:lumOff val="5000"/>
                  </a:prstClr>
                </a:solidFill>
                <a:latin typeface="Calibri" panose="020F0502020204030204" pitchFamily="34" charset="0"/>
              </a:rPr>
              <a:t>’</a:t>
            </a:r>
            <a:r>
              <a:rPr lang="en-US" sz="2800" b="1" i="1" dirty="0" err="1">
                <a:solidFill>
                  <a:prstClr val="black">
                    <a:lumMod val="95000"/>
                    <a:lumOff val="5000"/>
                  </a:prstClr>
                </a:solidFill>
                <a:latin typeface="Calibri" panose="020F0502020204030204" pitchFamily="34" charset="0"/>
              </a:rPr>
              <a:t>eyeh</a:t>
            </a:r>
            <a:r>
              <a:rPr lang="en-US" sz="2800" b="1" i="1" dirty="0">
                <a:solidFill>
                  <a:prstClr val="black">
                    <a:lumMod val="95000"/>
                    <a:lumOff val="5000"/>
                  </a:prstClr>
                </a:solidFill>
                <a:latin typeface="Calibri" panose="020F0502020204030204" pitchFamily="34" charset="0"/>
              </a:rPr>
              <a:t> ’</a:t>
            </a:r>
            <a:r>
              <a:rPr lang="en-US" sz="2800" b="1" i="1" dirty="0" err="1">
                <a:solidFill>
                  <a:prstClr val="black">
                    <a:lumMod val="95000"/>
                    <a:lumOff val="5000"/>
                  </a:prstClr>
                </a:solidFill>
                <a:latin typeface="Calibri" panose="020F0502020204030204" pitchFamily="34" charset="0"/>
              </a:rPr>
              <a:t>asher</a:t>
            </a:r>
            <a:r>
              <a:rPr lang="en-US" sz="2800" b="1" i="1" dirty="0">
                <a:solidFill>
                  <a:prstClr val="black">
                    <a:lumMod val="95000"/>
                    <a:lumOff val="5000"/>
                  </a:prstClr>
                </a:solidFill>
                <a:latin typeface="Calibri" panose="020F0502020204030204" pitchFamily="34" charset="0"/>
              </a:rPr>
              <a:t> ’</a:t>
            </a:r>
            <a:r>
              <a:rPr lang="en-US" sz="2800" b="1" i="1" dirty="0" err="1">
                <a:solidFill>
                  <a:prstClr val="black">
                    <a:lumMod val="95000"/>
                    <a:lumOff val="5000"/>
                  </a:prstClr>
                </a:solidFill>
                <a:latin typeface="Calibri" panose="020F0502020204030204" pitchFamily="34" charset="0"/>
              </a:rPr>
              <a:t>eyeh</a:t>
            </a:r>
            <a:r>
              <a:rPr lang="en-US" sz="2800" b="1" i="1" dirty="0">
                <a:solidFill>
                  <a:prstClr val="black">
                    <a:lumMod val="95000"/>
                    <a:lumOff val="5000"/>
                  </a:prstClr>
                </a:solidFill>
                <a:latin typeface="Calibri" panose="020F0502020204030204" pitchFamily="34" charset="0"/>
              </a:rPr>
              <a:t>, </a:t>
            </a:r>
            <a:r>
              <a:rPr lang="en-US" sz="2800" dirty="0">
                <a:solidFill>
                  <a:prstClr val="black">
                    <a:lumMod val="95000"/>
                    <a:lumOff val="5000"/>
                  </a:prstClr>
                </a:solidFill>
                <a:latin typeface="Calibri" panose="020F0502020204030204" pitchFamily="34" charset="0"/>
              </a:rPr>
              <a:t>the word </a:t>
            </a:r>
            <a:r>
              <a:rPr lang="en-US" sz="2800" b="1" i="1" dirty="0">
                <a:solidFill>
                  <a:prstClr val="black">
                    <a:lumMod val="95000"/>
                    <a:lumOff val="5000"/>
                  </a:prstClr>
                </a:solidFill>
                <a:latin typeface="Calibri" panose="020F0502020204030204" pitchFamily="34" charset="0"/>
              </a:rPr>
              <a:t>’</a:t>
            </a:r>
            <a:r>
              <a:rPr lang="en-US" sz="2800" b="1" i="1" dirty="0" err="1">
                <a:solidFill>
                  <a:prstClr val="black">
                    <a:lumMod val="95000"/>
                    <a:lumOff val="5000"/>
                  </a:prstClr>
                </a:solidFill>
                <a:latin typeface="Calibri" panose="020F0502020204030204" pitchFamily="34" charset="0"/>
              </a:rPr>
              <a:t>eyeh</a:t>
            </a:r>
            <a:r>
              <a:rPr lang="en-US" sz="2800" dirty="0">
                <a:solidFill>
                  <a:prstClr val="black">
                    <a:lumMod val="95000"/>
                    <a:lumOff val="5000"/>
                  </a:prstClr>
                </a:solidFill>
                <a:latin typeface="Calibri" panose="020F0502020204030204" pitchFamily="34" charset="0"/>
              </a:rPr>
              <a:t> being derived from </a:t>
            </a:r>
            <a:r>
              <a:rPr lang="en-US" sz="2800" b="1" i="1" dirty="0" err="1">
                <a:solidFill>
                  <a:prstClr val="black">
                    <a:lumMod val="95000"/>
                    <a:lumOff val="5000"/>
                  </a:prstClr>
                </a:solidFill>
                <a:latin typeface="Calibri" panose="020F0502020204030204" pitchFamily="34" charset="0"/>
              </a:rPr>
              <a:t>hayah</a:t>
            </a:r>
            <a:r>
              <a:rPr lang="en-US" sz="2800" dirty="0">
                <a:solidFill>
                  <a:prstClr val="black">
                    <a:lumMod val="95000"/>
                    <a:lumOff val="5000"/>
                  </a:prstClr>
                </a:solidFill>
                <a:latin typeface="Calibri" panose="020F0502020204030204" pitchFamily="34" charset="0"/>
              </a:rPr>
              <a:t> which </a:t>
            </a:r>
            <a:r>
              <a:rPr lang="en-US" sz="2800" dirty="0" smtClean="0">
                <a:solidFill>
                  <a:prstClr val="black">
                    <a:lumMod val="95000"/>
                    <a:lumOff val="5000"/>
                  </a:prstClr>
                </a:solidFill>
                <a:latin typeface="Calibri" panose="020F0502020204030204" pitchFamily="34" charset="0"/>
              </a:rPr>
              <a:t>means </a:t>
            </a:r>
            <a:r>
              <a:rPr lang="en-US" sz="2800" b="1" dirty="0" smtClean="0">
                <a:solidFill>
                  <a:srgbClr val="FF0000"/>
                </a:solidFill>
                <a:latin typeface="Calibri" panose="020F0502020204030204" pitchFamily="34" charset="0"/>
              </a:rPr>
              <a:t>to </a:t>
            </a:r>
            <a:r>
              <a:rPr lang="en-US" sz="2800" b="1" dirty="0">
                <a:solidFill>
                  <a:srgbClr val="FF0000"/>
                </a:solidFill>
                <a:latin typeface="Calibri" panose="020F0502020204030204" pitchFamily="34" charset="0"/>
              </a:rPr>
              <a:t>be, to </a:t>
            </a:r>
            <a:r>
              <a:rPr lang="en-US" sz="2800" b="1" dirty="0" smtClean="0">
                <a:solidFill>
                  <a:srgbClr val="FF0000"/>
                </a:solidFill>
                <a:latin typeface="Calibri" panose="020F0502020204030204" pitchFamily="34" charset="0"/>
              </a:rPr>
              <a:t>exist … </a:t>
            </a:r>
            <a:br>
              <a:rPr lang="en-US" sz="2800" b="1" dirty="0" smtClean="0">
                <a:solidFill>
                  <a:srgbClr val="FF0000"/>
                </a:solidFill>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but </a:t>
            </a:r>
            <a:r>
              <a:rPr lang="en-US" sz="2800" dirty="0">
                <a:solidFill>
                  <a:prstClr val="black">
                    <a:lumMod val="95000"/>
                    <a:lumOff val="5000"/>
                  </a:prstClr>
                </a:solidFill>
                <a:latin typeface="Calibri" panose="020F0502020204030204" pitchFamily="34" charset="0"/>
              </a:rPr>
              <a:t>the Aramaic text here in v. 14 reads</a:t>
            </a:r>
            <a:r>
              <a:rPr lang="en-US" sz="2800" dirty="0" smtClean="0">
                <a:solidFill>
                  <a:prstClr val="black">
                    <a:lumMod val="95000"/>
                    <a:lumOff val="5000"/>
                  </a:prstClr>
                </a:solidFill>
                <a:latin typeface="Calibri" panose="020F0502020204030204" pitchFamily="34" charset="0"/>
              </a:rPr>
              <a:t>:  </a:t>
            </a:r>
            <a:r>
              <a:rPr lang="en-US" sz="2800" b="1" i="1" dirty="0">
                <a:solidFill>
                  <a:prstClr val="black">
                    <a:lumMod val="95000"/>
                    <a:lumOff val="5000"/>
                  </a:prstClr>
                </a:solidFill>
                <a:latin typeface="Calibri" panose="020F0502020204030204" pitchFamily="34" charset="0"/>
              </a:rPr>
              <a:t>ayah </a:t>
            </a:r>
            <a:r>
              <a:rPr lang="en-US" sz="2800" b="1" i="1" dirty="0" err="1">
                <a:solidFill>
                  <a:prstClr val="black">
                    <a:lumMod val="95000"/>
                    <a:lumOff val="5000"/>
                  </a:prstClr>
                </a:solidFill>
                <a:latin typeface="Calibri" panose="020F0502020204030204" pitchFamily="34" charset="0"/>
              </a:rPr>
              <a:t>ashar</a:t>
            </a:r>
            <a:r>
              <a:rPr lang="en-US" sz="2800" b="1" i="1" dirty="0">
                <a:solidFill>
                  <a:prstClr val="black">
                    <a:lumMod val="95000"/>
                    <a:lumOff val="5000"/>
                  </a:prstClr>
                </a:solidFill>
                <a:latin typeface="Calibri" panose="020F0502020204030204" pitchFamily="34" charset="0"/>
              </a:rPr>
              <a:t> </a:t>
            </a:r>
            <a:r>
              <a:rPr lang="en-US" sz="2800" b="1" i="1" dirty="0" smtClean="0">
                <a:solidFill>
                  <a:prstClr val="black">
                    <a:lumMod val="95000"/>
                    <a:lumOff val="5000"/>
                  </a:prstClr>
                </a:solidFill>
                <a:latin typeface="Calibri" panose="020F0502020204030204" pitchFamily="34" charset="0"/>
              </a:rPr>
              <a:t>ayah.</a:t>
            </a:r>
          </a:p>
          <a:p>
            <a:pPr algn="ctr">
              <a:spcAft>
                <a:spcPts val="1200"/>
              </a:spcAft>
            </a:pPr>
            <a:r>
              <a:rPr lang="en-US" sz="2800" dirty="0" smtClean="0">
                <a:solidFill>
                  <a:prstClr val="black">
                    <a:lumMod val="95000"/>
                    <a:lumOff val="5000"/>
                  </a:prstClr>
                </a:solidFill>
                <a:latin typeface="Calibri" panose="020F0502020204030204" pitchFamily="34" charset="0"/>
              </a:rPr>
              <a:t>This </a:t>
            </a:r>
            <a:r>
              <a:rPr lang="en-US" sz="2800" dirty="0">
                <a:solidFill>
                  <a:prstClr val="black">
                    <a:lumMod val="95000"/>
                    <a:lumOff val="5000"/>
                  </a:prstClr>
                </a:solidFill>
                <a:latin typeface="Calibri" panose="020F0502020204030204" pitchFamily="34" charset="0"/>
              </a:rPr>
              <a:t>is not His Name, but it is an explanation that leads up to </a:t>
            </a:r>
            <a:r>
              <a:rPr lang="en-US" sz="2800" dirty="0" smtClean="0">
                <a:solidFill>
                  <a:prstClr val="black">
                    <a:lumMod val="95000"/>
                    <a:lumOff val="5000"/>
                  </a:prstClr>
                </a:solidFill>
                <a:latin typeface="Calibri" panose="020F0502020204030204" pitchFamily="34" charset="0"/>
              </a:rPr>
              <a:t/>
            </a:r>
            <a:br>
              <a:rPr lang="en-US" sz="2800" dirty="0" smtClean="0">
                <a:solidFill>
                  <a:prstClr val="black">
                    <a:lumMod val="95000"/>
                    <a:lumOff val="5000"/>
                  </a:prstClr>
                </a:solidFill>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the </a:t>
            </a:r>
            <a:r>
              <a:rPr lang="en-US" sz="2800" dirty="0">
                <a:solidFill>
                  <a:prstClr val="black">
                    <a:lumMod val="95000"/>
                    <a:lumOff val="5000"/>
                  </a:prstClr>
                </a:solidFill>
                <a:latin typeface="Calibri" panose="020F0502020204030204" pitchFamily="34" charset="0"/>
              </a:rPr>
              <a:t>revelation of His Name in v. </a:t>
            </a:r>
            <a:r>
              <a:rPr lang="en-US" sz="2800" dirty="0" smtClean="0">
                <a:solidFill>
                  <a:prstClr val="black">
                    <a:lumMod val="95000"/>
                    <a:lumOff val="5000"/>
                  </a:prstClr>
                </a:solidFill>
                <a:latin typeface="Calibri" panose="020F0502020204030204" pitchFamily="34" charset="0"/>
              </a:rPr>
              <a:t>15, namely:</a:t>
            </a:r>
            <a:r>
              <a:rPr lang="en-US" sz="2800" dirty="0">
                <a:solidFill>
                  <a:prstClr val="black">
                    <a:lumMod val="95000"/>
                    <a:lumOff val="5000"/>
                  </a:prstClr>
                </a:solidFill>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   </a:t>
            </a:r>
            <a:r>
              <a:rPr lang="he-IL" sz="3600" b="1" dirty="0">
                <a:solidFill>
                  <a:srgbClr val="0000CC"/>
                </a:solidFill>
                <a:latin typeface="Times New Roman" pitchFamily="18" charset="0"/>
                <a:cs typeface="Times New Roman" pitchFamily="18" charset="0"/>
              </a:rPr>
              <a:t>יהוה</a:t>
            </a:r>
            <a:r>
              <a:rPr lang="en-US" sz="3600" dirty="0">
                <a:solidFill>
                  <a:prstClr val="black">
                    <a:lumMod val="95000"/>
                    <a:lumOff val="5000"/>
                  </a:prstClr>
                </a:solidFill>
                <a:latin typeface="Calibri" panose="020F0502020204030204" pitchFamily="34" charset="0"/>
              </a:rPr>
              <a:t> </a:t>
            </a:r>
            <a:r>
              <a:rPr lang="en-US" sz="3600" dirty="0" smtClean="0">
                <a:solidFill>
                  <a:prstClr val="black">
                    <a:lumMod val="95000"/>
                    <a:lumOff val="5000"/>
                  </a:prstClr>
                </a:solidFill>
                <a:latin typeface="Calibri" panose="020F0502020204030204" pitchFamily="34" charset="0"/>
              </a:rPr>
              <a:t>(</a:t>
            </a:r>
            <a:r>
              <a:rPr lang="en-US" sz="3600" b="1" dirty="0" smtClean="0">
                <a:solidFill>
                  <a:srgbClr val="0000CC"/>
                </a:solidFill>
                <a:latin typeface="Calibri" panose="020F0502020204030204" pitchFamily="34" charset="0"/>
              </a:rPr>
              <a:t>Yahuah</a:t>
            </a:r>
            <a:r>
              <a:rPr lang="en-US" sz="3600" dirty="0">
                <a:solidFill>
                  <a:prstClr val="black">
                    <a:lumMod val="95000"/>
                    <a:lumOff val="5000"/>
                  </a:prstClr>
                </a:solidFill>
                <a:latin typeface="Calibri" panose="020F0502020204030204" pitchFamily="34" charset="0"/>
              </a:rPr>
              <a:t>)</a:t>
            </a:r>
            <a:r>
              <a:rPr lang="en-US" sz="3600" dirty="0" smtClean="0">
                <a:solidFill>
                  <a:prstClr val="black">
                    <a:lumMod val="95000"/>
                    <a:lumOff val="5000"/>
                  </a:prstClr>
                </a:solidFill>
                <a:latin typeface="Calibri" panose="020F0502020204030204" pitchFamily="34" charset="0"/>
              </a:rPr>
              <a:t>. </a:t>
            </a:r>
            <a:endParaRPr lang="en-CA" sz="3600" dirty="0"/>
          </a:p>
        </p:txBody>
      </p:sp>
      <p:sp>
        <p:nvSpPr>
          <p:cNvPr id="4" name="Slide Number Placeholder 3"/>
          <p:cNvSpPr>
            <a:spLocks noGrp="1"/>
          </p:cNvSpPr>
          <p:nvPr>
            <p:ph type="sldNum" sz="quarter" idx="12"/>
          </p:nvPr>
        </p:nvSpPr>
        <p:spPr>
          <a:xfrm>
            <a:off x="11700164" y="6464300"/>
            <a:ext cx="453736" cy="365125"/>
          </a:xfrm>
        </p:spPr>
        <p:txBody>
          <a:bodyPr/>
          <a:lstStyle/>
          <a:p>
            <a:fld id="{79D454C9-693C-4B68-AEF7-F33F1BD73953}" type="slidenum">
              <a:rPr lang="en-US" sz="1400" b="1" smtClean="0">
                <a:solidFill>
                  <a:schemeClr val="tx1"/>
                </a:solidFill>
              </a:rPr>
              <a:t>12</a:t>
            </a:fld>
            <a:endParaRPr lang="en-US" sz="1400" b="1" dirty="0">
              <a:solidFill>
                <a:schemeClr val="tx1"/>
              </a:solidFill>
            </a:endParaRPr>
          </a:p>
        </p:txBody>
      </p:sp>
    </p:spTree>
    <p:extLst>
      <p:ext uri="{BB962C8B-B14F-4D97-AF65-F5344CB8AC3E}">
        <p14:creationId xmlns:p14="http://schemas.microsoft.com/office/powerpoint/2010/main" val="3242402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00FF">
                <a:lumMod val="37000"/>
                <a:lumOff val="63000"/>
              </a:srgbClr>
            </a:gs>
            <a:gs pos="50000">
              <a:srgbClr val="E2FD59">
                <a:lumMod val="38000"/>
                <a:lumOff val="62000"/>
              </a:srgbClr>
            </a:gs>
            <a:gs pos="100000">
              <a:schemeClr val="accent6">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373" y="540327"/>
            <a:ext cx="11274136" cy="5766955"/>
          </a:xfrm>
          <a:ln>
            <a:noFill/>
          </a:ln>
        </p:spPr>
        <p:txBody>
          <a:bodyPr>
            <a:noAutofit/>
            <a:scene3d>
              <a:camera prst="orthographicFront"/>
              <a:lightRig rig="threePt" dir="t"/>
            </a:scene3d>
            <a:sp3d extrusionH="57150">
              <a:bevelT w="38100" h="38100"/>
            </a:sp3d>
          </a:bodyPr>
          <a:lstStyle/>
          <a:p>
            <a:pPr>
              <a:lnSpc>
                <a:spcPct val="100000"/>
              </a:lnSpc>
            </a:pPr>
            <a:r>
              <a:rPr lang="en-US" sz="2800" dirty="0" smtClean="0">
                <a:solidFill>
                  <a:prstClr val="black">
                    <a:lumMod val="95000"/>
                    <a:lumOff val="5000"/>
                  </a:prstClr>
                </a:solidFill>
                <a:latin typeface="Trebuchet MS" panose="020B0603020202020204"/>
              </a:rPr>
              <a:t>The </a:t>
            </a:r>
            <a:r>
              <a:rPr lang="en-US" sz="2800" dirty="0">
                <a:solidFill>
                  <a:prstClr val="black">
                    <a:lumMod val="95000"/>
                    <a:lumOff val="5000"/>
                  </a:prstClr>
                </a:solidFill>
                <a:latin typeface="Trebuchet MS" panose="020B0603020202020204"/>
              </a:rPr>
              <a:t>light </a:t>
            </a:r>
            <a:r>
              <a:rPr lang="en-US" sz="2800" dirty="0" smtClean="0">
                <a:solidFill>
                  <a:prstClr val="black">
                    <a:lumMod val="95000"/>
                    <a:lumOff val="5000"/>
                  </a:prstClr>
                </a:solidFill>
                <a:latin typeface="Trebuchet MS" panose="020B0603020202020204"/>
              </a:rPr>
              <a:t>radiating </a:t>
            </a:r>
            <a:r>
              <a:rPr lang="en-US" sz="2800" dirty="0">
                <a:solidFill>
                  <a:prstClr val="black">
                    <a:lumMod val="95000"/>
                    <a:lumOff val="5000"/>
                  </a:prstClr>
                </a:solidFill>
                <a:latin typeface="Trebuchet MS" panose="020B0603020202020204"/>
              </a:rPr>
              <a:t>from </a:t>
            </a:r>
            <a:r>
              <a:rPr lang="en-US" sz="2800" b="1" dirty="0" smtClean="0">
                <a:solidFill>
                  <a:srgbClr val="0000CC"/>
                </a:solidFill>
                <a:latin typeface="Trebuchet MS" panose="020B0603020202020204"/>
              </a:rPr>
              <a:t>Yahusha</a:t>
            </a:r>
            <a:r>
              <a:rPr lang="en-US" sz="2800" dirty="0" smtClean="0">
                <a:solidFill>
                  <a:prstClr val="black">
                    <a:lumMod val="95000"/>
                    <a:lumOff val="5000"/>
                  </a:prstClr>
                </a:solidFill>
                <a:latin typeface="Trebuchet MS" panose="020B0603020202020204"/>
              </a:rPr>
              <a:t> </a:t>
            </a:r>
            <a:r>
              <a:rPr lang="en-US" sz="2800" dirty="0">
                <a:solidFill>
                  <a:prstClr val="black">
                    <a:lumMod val="95000"/>
                    <a:lumOff val="5000"/>
                  </a:prstClr>
                </a:solidFill>
                <a:latin typeface="Trebuchet MS" panose="020B0603020202020204"/>
              </a:rPr>
              <a:t>was the </a:t>
            </a:r>
            <a:r>
              <a:rPr lang="en-US" sz="2800" b="1" i="1" dirty="0">
                <a:solidFill>
                  <a:schemeClr val="accent2">
                    <a:lumMod val="75000"/>
                  </a:schemeClr>
                </a:solidFill>
                <a:latin typeface="Trebuchet MS" panose="020B0603020202020204"/>
              </a:rPr>
              <a:t>first </a:t>
            </a:r>
            <a:r>
              <a:rPr lang="en-US" sz="2800" b="1" i="1" dirty="0" smtClean="0">
                <a:solidFill>
                  <a:schemeClr val="accent2">
                    <a:lumMod val="75000"/>
                  </a:schemeClr>
                </a:solidFill>
                <a:latin typeface="Trebuchet MS" panose="020B0603020202020204"/>
              </a:rPr>
              <a:t>visual light </a:t>
            </a:r>
            <a:br>
              <a:rPr lang="en-US" sz="2800" b="1" i="1" dirty="0" smtClean="0">
                <a:solidFill>
                  <a:schemeClr val="accent2">
                    <a:lumMod val="75000"/>
                  </a:schemeClr>
                </a:solidFill>
                <a:latin typeface="Trebuchet MS" panose="020B0603020202020204"/>
              </a:rPr>
            </a:br>
            <a:r>
              <a:rPr lang="en-US" sz="2800" u="sng" dirty="0" smtClean="0">
                <a:solidFill>
                  <a:prstClr val="black">
                    <a:lumMod val="95000"/>
                    <a:lumOff val="5000"/>
                  </a:prstClr>
                </a:solidFill>
                <a:latin typeface="Trebuchet MS" panose="020B0603020202020204"/>
              </a:rPr>
              <a:t>on </a:t>
            </a:r>
            <a:r>
              <a:rPr lang="en-US" sz="2800" u="sng" dirty="0">
                <a:solidFill>
                  <a:prstClr val="black">
                    <a:lumMod val="95000"/>
                    <a:lumOff val="5000"/>
                  </a:prstClr>
                </a:solidFill>
                <a:latin typeface="Trebuchet MS" panose="020B0603020202020204"/>
              </a:rPr>
              <a:t>the scene of </a:t>
            </a:r>
            <a:r>
              <a:rPr lang="en-US" sz="2800" u="sng" dirty="0" smtClean="0">
                <a:solidFill>
                  <a:prstClr val="black">
                    <a:lumMod val="95000"/>
                    <a:lumOff val="5000"/>
                  </a:prstClr>
                </a:solidFill>
                <a:latin typeface="Trebuchet MS" panose="020B0603020202020204"/>
              </a:rPr>
              <a:t>creation</a:t>
            </a:r>
            <a:r>
              <a:rPr lang="en-US" sz="2800" dirty="0" smtClean="0">
                <a:solidFill>
                  <a:prstClr val="black">
                    <a:lumMod val="95000"/>
                    <a:lumOff val="5000"/>
                  </a:prstClr>
                </a:solidFill>
                <a:latin typeface="Trebuchet MS" panose="020B0603020202020204"/>
              </a:rPr>
              <a:t>. </a:t>
            </a:r>
            <a:br>
              <a:rPr lang="en-US" sz="2800" dirty="0" smtClean="0">
                <a:solidFill>
                  <a:prstClr val="black">
                    <a:lumMod val="95000"/>
                    <a:lumOff val="5000"/>
                  </a:prstClr>
                </a:solidFill>
                <a:latin typeface="Trebuchet MS" panose="020B0603020202020204"/>
              </a:rPr>
            </a:br>
            <a:r>
              <a:rPr lang="en-US" sz="2800" dirty="0" smtClean="0">
                <a:solidFill>
                  <a:prstClr val="black">
                    <a:lumMod val="95000"/>
                    <a:lumOff val="5000"/>
                  </a:prstClr>
                </a:solidFill>
                <a:latin typeface="Trebuchet MS" panose="020B0603020202020204"/>
              </a:rPr>
              <a:t> </a:t>
            </a:r>
            <a:br>
              <a:rPr lang="en-US" sz="2800" dirty="0" smtClean="0">
                <a:solidFill>
                  <a:prstClr val="black">
                    <a:lumMod val="95000"/>
                    <a:lumOff val="5000"/>
                  </a:prstClr>
                </a:solidFill>
                <a:latin typeface="Trebuchet MS" panose="020B0603020202020204"/>
              </a:rPr>
            </a:br>
            <a:r>
              <a:rPr lang="en-US" sz="2800" dirty="0" smtClean="0">
                <a:solidFill>
                  <a:prstClr val="black">
                    <a:lumMod val="95000"/>
                    <a:lumOff val="5000"/>
                  </a:prstClr>
                </a:solidFill>
                <a:latin typeface="Trebuchet MS" panose="020B0603020202020204"/>
              </a:rPr>
              <a:t>Genesis </a:t>
            </a:r>
            <a:r>
              <a:rPr lang="en-US" sz="2800" dirty="0">
                <a:solidFill>
                  <a:prstClr val="black">
                    <a:lumMod val="95000"/>
                    <a:lumOff val="5000"/>
                  </a:prstClr>
                </a:solidFill>
                <a:latin typeface="Trebuchet MS" panose="020B0603020202020204"/>
              </a:rPr>
              <a:t>1 explains exactly what was created on that </a:t>
            </a:r>
            <a:r>
              <a:rPr lang="en-US" sz="2800" dirty="0" smtClean="0">
                <a:solidFill>
                  <a:prstClr val="black">
                    <a:lumMod val="95000"/>
                    <a:lumOff val="5000"/>
                  </a:prstClr>
                </a:solidFill>
                <a:latin typeface="Trebuchet MS" panose="020B0603020202020204"/>
              </a:rPr>
              <a:t>1</a:t>
            </a:r>
            <a:r>
              <a:rPr lang="en-US" sz="2800" baseline="30000" dirty="0" smtClean="0">
                <a:solidFill>
                  <a:prstClr val="black">
                    <a:lumMod val="95000"/>
                    <a:lumOff val="5000"/>
                  </a:prstClr>
                </a:solidFill>
                <a:latin typeface="Trebuchet MS" panose="020B0603020202020204"/>
              </a:rPr>
              <a:t>st</a:t>
            </a:r>
            <a:r>
              <a:rPr lang="en-US" sz="2800" dirty="0" smtClean="0">
                <a:solidFill>
                  <a:prstClr val="black">
                    <a:lumMod val="95000"/>
                    <a:lumOff val="5000"/>
                  </a:prstClr>
                </a:solidFill>
                <a:latin typeface="Trebuchet MS" panose="020B0603020202020204"/>
              </a:rPr>
              <a:t> Light Season.</a:t>
            </a:r>
            <a:br>
              <a:rPr lang="en-US" sz="2800" dirty="0" smtClean="0">
                <a:solidFill>
                  <a:prstClr val="black">
                    <a:lumMod val="95000"/>
                    <a:lumOff val="5000"/>
                  </a:prstClr>
                </a:solidFill>
                <a:latin typeface="Trebuchet MS" panose="020B0603020202020204"/>
              </a:rPr>
            </a:br>
            <a:r>
              <a:rPr lang="en-US" sz="2800" dirty="0" smtClean="0">
                <a:solidFill>
                  <a:prstClr val="black">
                    <a:lumMod val="95000"/>
                    <a:lumOff val="5000"/>
                  </a:prstClr>
                </a:solidFill>
                <a:latin typeface="Trebuchet MS" panose="020B0603020202020204"/>
              </a:rPr>
              <a:t> </a:t>
            </a:r>
            <a:r>
              <a:rPr lang="en-US" sz="2800" dirty="0">
                <a:solidFill>
                  <a:prstClr val="black">
                    <a:lumMod val="95000"/>
                    <a:lumOff val="5000"/>
                  </a:prstClr>
                </a:solidFill>
                <a:latin typeface="Trebuchet MS" panose="020B0603020202020204"/>
              </a:rPr>
              <a:t/>
            </a:r>
            <a:br>
              <a:rPr lang="en-US" sz="2800" dirty="0">
                <a:solidFill>
                  <a:prstClr val="black">
                    <a:lumMod val="95000"/>
                    <a:lumOff val="5000"/>
                  </a:prstClr>
                </a:solidFill>
                <a:latin typeface="Trebuchet MS" panose="020B0603020202020204"/>
              </a:rPr>
            </a:br>
            <a:r>
              <a:rPr lang="en-US" sz="2800" dirty="0">
                <a:solidFill>
                  <a:prstClr val="black">
                    <a:lumMod val="95000"/>
                    <a:lumOff val="5000"/>
                  </a:prstClr>
                </a:solidFill>
                <a:latin typeface="Trebuchet MS" panose="020B0603020202020204"/>
              </a:rPr>
              <a:t>How do we know this light was </a:t>
            </a:r>
            <a:r>
              <a:rPr lang="en-US" sz="2800" b="1" u="sng" dirty="0">
                <a:solidFill>
                  <a:prstClr val="black">
                    <a:lumMod val="95000"/>
                    <a:lumOff val="5000"/>
                  </a:prstClr>
                </a:solidFill>
                <a:latin typeface="Trebuchet MS" panose="020B0603020202020204"/>
              </a:rPr>
              <a:t>a physical</a:t>
            </a:r>
            <a:r>
              <a:rPr lang="en-US" sz="2800" b="1" dirty="0">
                <a:solidFill>
                  <a:prstClr val="black">
                    <a:lumMod val="95000"/>
                    <a:lumOff val="5000"/>
                  </a:prstClr>
                </a:solidFill>
                <a:latin typeface="Trebuchet MS" panose="020B0603020202020204"/>
              </a:rPr>
              <a:t> </a:t>
            </a:r>
            <a:r>
              <a:rPr lang="en-US" sz="2800" b="1" dirty="0" smtClean="0">
                <a:solidFill>
                  <a:prstClr val="black">
                    <a:lumMod val="95000"/>
                    <a:lumOff val="5000"/>
                  </a:prstClr>
                </a:solidFill>
                <a:latin typeface="Trebuchet MS" panose="020B0603020202020204"/>
              </a:rPr>
              <a:t>/ </a:t>
            </a:r>
            <a:r>
              <a:rPr lang="en-US" sz="2800" b="1" i="1" u="sng" dirty="0" smtClean="0">
                <a:solidFill>
                  <a:schemeClr val="accent2">
                    <a:lumMod val="75000"/>
                  </a:schemeClr>
                </a:solidFill>
                <a:latin typeface="Trebuchet MS" panose="020B0603020202020204"/>
              </a:rPr>
              <a:t>visual</a:t>
            </a:r>
            <a:r>
              <a:rPr lang="en-US" sz="2800" b="1" dirty="0" smtClean="0">
                <a:solidFill>
                  <a:prstClr val="black">
                    <a:lumMod val="95000"/>
                    <a:lumOff val="5000"/>
                  </a:prstClr>
                </a:solidFill>
                <a:latin typeface="Trebuchet MS" panose="020B0603020202020204"/>
              </a:rPr>
              <a:t> </a:t>
            </a:r>
            <a:r>
              <a:rPr lang="en-US" sz="2800" b="1" u="sng" dirty="0" smtClean="0">
                <a:solidFill>
                  <a:prstClr val="black">
                    <a:lumMod val="95000"/>
                    <a:lumOff val="5000"/>
                  </a:prstClr>
                </a:solidFill>
                <a:latin typeface="Trebuchet MS" panose="020B0603020202020204"/>
              </a:rPr>
              <a:t>light </a:t>
            </a:r>
            <a:r>
              <a:rPr lang="en-US" sz="2800" b="1" u="sng" dirty="0">
                <a:solidFill>
                  <a:prstClr val="black">
                    <a:lumMod val="95000"/>
                    <a:lumOff val="5000"/>
                  </a:prstClr>
                </a:solidFill>
                <a:latin typeface="Trebuchet MS" panose="020B0603020202020204"/>
              </a:rPr>
              <a:t>as well as spiritual</a:t>
            </a:r>
            <a:r>
              <a:rPr lang="en-US" sz="2800" b="1" dirty="0">
                <a:solidFill>
                  <a:prstClr val="black">
                    <a:lumMod val="95000"/>
                    <a:lumOff val="5000"/>
                  </a:prstClr>
                </a:solidFill>
                <a:latin typeface="Trebuchet MS" panose="020B0603020202020204"/>
              </a:rPr>
              <a:t>?   </a:t>
            </a:r>
            <a:r>
              <a:rPr lang="en-US" sz="2800" b="1" dirty="0" smtClean="0">
                <a:solidFill>
                  <a:prstClr val="black">
                    <a:lumMod val="95000"/>
                    <a:lumOff val="5000"/>
                  </a:prstClr>
                </a:solidFill>
                <a:latin typeface="Trebuchet MS" panose="020B0603020202020204"/>
              </a:rPr>
              <a:t/>
            </a:r>
            <a:br>
              <a:rPr lang="en-US" sz="2800" b="1" dirty="0" smtClean="0">
                <a:solidFill>
                  <a:prstClr val="black">
                    <a:lumMod val="95000"/>
                    <a:lumOff val="5000"/>
                  </a:prstClr>
                </a:solidFill>
                <a:latin typeface="Trebuchet MS" panose="020B0603020202020204"/>
              </a:rPr>
            </a:br>
            <a:r>
              <a:rPr lang="en-US" sz="2800" b="1" dirty="0">
                <a:solidFill>
                  <a:prstClr val="black">
                    <a:lumMod val="95000"/>
                    <a:lumOff val="5000"/>
                  </a:prstClr>
                </a:solidFill>
                <a:latin typeface="Trebuchet MS" panose="020B0603020202020204"/>
              </a:rPr>
              <a:t/>
            </a:r>
            <a:br>
              <a:rPr lang="en-US" sz="2800" b="1" dirty="0">
                <a:solidFill>
                  <a:prstClr val="black">
                    <a:lumMod val="95000"/>
                    <a:lumOff val="5000"/>
                  </a:prstClr>
                </a:solidFill>
                <a:latin typeface="Trebuchet MS" panose="020B0603020202020204"/>
              </a:rPr>
            </a:br>
            <a:r>
              <a:rPr lang="en-US" sz="2800" b="1" dirty="0" smtClean="0">
                <a:solidFill>
                  <a:prstClr val="black">
                    <a:lumMod val="95000"/>
                    <a:lumOff val="5000"/>
                  </a:prstClr>
                </a:solidFill>
                <a:latin typeface="Trebuchet MS" panose="020B0603020202020204"/>
              </a:rPr>
              <a:t>Remember:  </a:t>
            </a:r>
            <a:r>
              <a:rPr lang="en-US" sz="2800" dirty="0" smtClean="0">
                <a:solidFill>
                  <a:prstClr val="black">
                    <a:lumMod val="95000"/>
                    <a:lumOff val="5000"/>
                  </a:prstClr>
                </a:solidFill>
                <a:latin typeface="Trebuchet MS" panose="020B0603020202020204"/>
              </a:rPr>
              <a:t>Moses </a:t>
            </a:r>
            <a:r>
              <a:rPr lang="en-US" sz="2800" dirty="0">
                <a:solidFill>
                  <a:prstClr val="black">
                    <a:lumMod val="95000"/>
                    <a:lumOff val="5000"/>
                  </a:prstClr>
                </a:solidFill>
                <a:latin typeface="Trebuchet MS" panose="020B0603020202020204"/>
              </a:rPr>
              <a:t>went up onto Mt Sinai to commune with our </a:t>
            </a:r>
            <a:r>
              <a:rPr lang="en-US" sz="2800" dirty="0" smtClean="0">
                <a:solidFill>
                  <a:prstClr val="black">
                    <a:lumMod val="95000"/>
                    <a:lumOff val="5000"/>
                  </a:prstClr>
                </a:solidFill>
                <a:latin typeface="Trebuchet MS" panose="020B0603020202020204"/>
              </a:rPr>
              <a:t>Creator.  When Moses </a:t>
            </a:r>
            <a:r>
              <a:rPr lang="en-US" sz="2800" dirty="0">
                <a:solidFill>
                  <a:prstClr val="black">
                    <a:lumMod val="95000"/>
                    <a:lumOff val="5000"/>
                  </a:prstClr>
                </a:solidFill>
                <a:latin typeface="Trebuchet MS" panose="020B0603020202020204"/>
              </a:rPr>
              <a:t>came back down to the Hebrew people, </a:t>
            </a:r>
            <a:r>
              <a:rPr lang="en-US" sz="2800" dirty="0" smtClean="0">
                <a:solidFill>
                  <a:prstClr val="black">
                    <a:lumMod val="95000"/>
                    <a:lumOff val="5000"/>
                  </a:prstClr>
                </a:solidFill>
                <a:latin typeface="Trebuchet MS" panose="020B0603020202020204"/>
              </a:rPr>
              <a:t>he </a:t>
            </a:r>
            <a:r>
              <a:rPr lang="en-US" sz="2800" dirty="0">
                <a:solidFill>
                  <a:prstClr val="black">
                    <a:lumMod val="95000"/>
                    <a:lumOff val="5000"/>
                  </a:prstClr>
                </a:solidFill>
                <a:latin typeface="Trebuchet MS" panose="020B0603020202020204"/>
              </a:rPr>
              <a:t>needed to cover his </a:t>
            </a:r>
            <a:r>
              <a:rPr lang="en-US" sz="2800" dirty="0" smtClean="0">
                <a:solidFill>
                  <a:prstClr val="black">
                    <a:lumMod val="95000"/>
                    <a:lumOff val="5000"/>
                  </a:prstClr>
                </a:solidFill>
                <a:latin typeface="Trebuchet MS" panose="020B0603020202020204"/>
              </a:rPr>
              <a:t>brilliantly glowing face </a:t>
            </a:r>
            <a:r>
              <a:rPr lang="en-US" sz="2800" dirty="0">
                <a:solidFill>
                  <a:prstClr val="black">
                    <a:lumMod val="95000"/>
                    <a:lumOff val="5000"/>
                  </a:prstClr>
                </a:solidFill>
                <a:latin typeface="Trebuchet MS" panose="020B0603020202020204"/>
              </a:rPr>
              <a:t>to keep from harming the people who looked at him. </a:t>
            </a:r>
            <a:r>
              <a:rPr lang="en-US" sz="2800" dirty="0" smtClean="0">
                <a:solidFill>
                  <a:prstClr val="black">
                    <a:lumMod val="95000"/>
                    <a:lumOff val="5000"/>
                  </a:prstClr>
                </a:solidFill>
                <a:latin typeface="Trebuchet MS" panose="020B0603020202020204"/>
              </a:rPr>
              <a:t/>
            </a:r>
            <a:br>
              <a:rPr lang="en-US" sz="2800" dirty="0" smtClean="0">
                <a:solidFill>
                  <a:prstClr val="black">
                    <a:lumMod val="95000"/>
                    <a:lumOff val="5000"/>
                  </a:prstClr>
                </a:solidFill>
                <a:latin typeface="Trebuchet MS" panose="020B0603020202020204"/>
              </a:rPr>
            </a:br>
            <a:r>
              <a:rPr lang="en-US" sz="2800" dirty="0">
                <a:solidFill>
                  <a:prstClr val="black">
                    <a:lumMod val="95000"/>
                    <a:lumOff val="5000"/>
                  </a:prstClr>
                </a:solidFill>
                <a:latin typeface="Trebuchet MS" panose="020B0603020202020204"/>
              </a:rPr>
              <a:t>	</a:t>
            </a:r>
            <a:r>
              <a:rPr lang="en-US" sz="2800" dirty="0" smtClean="0">
                <a:solidFill>
                  <a:prstClr val="black">
                    <a:lumMod val="95000"/>
                    <a:lumOff val="5000"/>
                  </a:prstClr>
                </a:solidFill>
                <a:latin typeface="Trebuchet MS" panose="020B0603020202020204"/>
              </a:rPr>
              <a:t>				                  (See </a:t>
            </a:r>
            <a:r>
              <a:rPr lang="en-US" sz="2800" dirty="0" smtClean="0">
                <a:solidFill>
                  <a:srgbClr val="7030A0"/>
                </a:solidFill>
                <a:latin typeface="Trebuchet MS" panose="020B0603020202020204"/>
              </a:rPr>
              <a:t>Ex 34:29-35.) </a:t>
            </a:r>
            <a:endParaRPr lang="en-US" sz="2800" dirty="0"/>
          </a:p>
        </p:txBody>
      </p:sp>
      <p:sp>
        <p:nvSpPr>
          <p:cNvPr id="3" name="Slide Number Placeholder 2"/>
          <p:cNvSpPr>
            <a:spLocks noGrp="1"/>
          </p:cNvSpPr>
          <p:nvPr>
            <p:ph type="sldNum" sz="quarter" idx="12"/>
          </p:nvPr>
        </p:nvSpPr>
        <p:spPr>
          <a:xfrm>
            <a:off x="9363075" y="6413500"/>
            <a:ext cx="2743200" cy="365125"/>
          </a:xfrm>
        </p:spPr>
        <p:txBody>
          <a:bodyPr/>
          <a:lstStyle/>
          <a:p>
            <a:fld id="{79D454C9-693C-4B68-AEF7-F33F1BD73953}" type="slidenum">
              <a:rPr lang="en-US" sz="1400" b="1" smtClean="0">
                <a:solidFill>
                  <a:schemeClr val="tx1"/>
                </a:solidFill>
              </a:rPr>
              <a:t>13</a:t>
            </a:fld>
            <a:endParaRPr lang="en-US" sz="1400" b="1" dirty="0">
              <a:solidFill>
                <a:schemeClr val="tx1"/>
              </a:solidFill>
            </a:endParaRPr>
          </a:p>
        </p:txBody>
      </p:sp>
    </p:spTree>
    <p:extLst>
      <p:ext uri="{BB962C8B-B14F-4D97-AF65-F5344CB8AC3E}">
        <p14:creationId xmlns:p14="http://schemas.microsoft.com/office/powerpoint/2010/main" val="304249826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26000"/>
                <a:lumOff val="74000"/>
              </a:srgbClr>
            </a:gs>
            <a:gs pos="50000">
              <a:srgbClr val="E2FD59">
                <a:lumMod val="33000"/>
                <a:lumOff val="67000"/>
              </a:srgbClr>
            </a:gs>
            <a:gs pos="100000">
              <a:srgbClr val="CC00FF">
                <a:alpha val="51000"/>
                <a:lumMod val="41000"/>
                <a:lumOff val="59000"/>
              </a:srgb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1263746" cy="6215979"/>
          </a:xfrm>
          <a:solidFill>
            <a:schemeClr val="bg1">
              <a:lumMod val="95000"/>
            </a:schemeClr>
          </a:solidFill>
          <a:ln w="28575">
            <a:noFill/>
          </a:ln>
          <a:effectLst>
            <a:glow rad="63500">
              <a:schemeClr val="accent1">
                <a:satMod val="175000"/>
                <a:alpha val="40000"/>
              </a:schemeClr>
            </a:glow>
          </a:effectLst>
        </p:spPr>
        <p:txBody>
          <a:bodyPr>
            <a:normAutofit/>
            <a:scene3d>
              <a:camera prst="orthographicFront"/>
              <a:lightRig rig="threePt" dir="t"/>
            </a:scene3d>
            <a:sp3d extrusionH="57150">
              <a:bevelT w="38100" h="38100"/>
            </a:sp3d>
          </a:bodyPr>
          <a:lstStyle/>
          <a:p>
            <a:pPr indent="-731520"/>
            <a:r>
              <a:rPr lang="en-US" sz="3600" dirty="0" smtClean="0">
                <a:solidFill>
                  <a:prstClr val="black">
                    <a:lumMod val="95000"/>
                    <a:lumOff val="5000"/>
                  </a:prstClr>
                </a:solidFill>
                <a:latin typeface="Trebuchet MS" panose="020B0603020202020204"/>
              </a:rPr>
              <a:t>In earth’s </a:t>
            </a:r>
            <a:r>
              <a:rPr lang="en-US" sz="3600" dirty="0">
                <a:solidFill>
                  <a:prstClr val="black">
                    <a:lumMod val="95000"/>
                    <a:lumOff val="5000"/>
                  </a:prstClr>
                </a:solidFill>
                <a:latin typeface="Trebuchet MS" panose="020B0603020202020204"/>
              </a:rPr>
              <a:t>premier </a:t>
            </a:r>
            <a:r>
              <a:rPr lang="en-US" sz="3600" dirty="0" smtClean="0">
                <a:solidFill>
                  <a:prstClr val="black">
                    <a:lumMod val="95000"/>
                    <a:lumOff val="5000"/>
                  </a:prstClr>
                </a:solidFill>
                <a:latin typeface="Trebuchet MS" panose="020B0603020202020204"/>
              </a:rPr>
              <a:t>Light Season </a:t>
            </a:r>
            <a:r>
              <a:rPr lang="en-US" sz="3600" dirty="0">
                <a:solidFill>
                  <a:prstClr val="black">
                    <a:lumMod val="95000"/>
                    <a:lumOff val="5000"/>
                  </a:prstClr>
                </a:solidFill>
                <a:latin typeface="Trebuchet MS" panose="020B0603020202020204"/>
              </a:rPr>
              <a:t>provided by </a:t>
            </a:r>
            <a:r>
              <a:rPr lang="en-US" sz="3600" dirty="0" smtClean="0">
                <a:solidFill>
                  <a:srgbClr val="0000CC"/>
                </a:solidFill>
                <a:latin typeface="Trebuchet MS" panose="020B0603020202020204"/>
              </a:rPr>
              <a:t>Yahusha</a:t>
            </a:r>
            <a:r>
              <a:rPr lang="en-US" sz="3600" dirty="0">
                <a:solidFill>
                  <a:srgbClr val="0000CC"/>
                </a:solidFill>
                <a:latin typeface="Trebuchet MS" panose="020B0603020202020204"/>
              </a:rPr>
              <a:t>, </a:t>
            </a:r>
            <a:r>
              <a:rPr lang="en-US" sz="3600" dirty="0">
                <a:solidFill>
                  <a:prstClr val="black">
                    <a:lumMod val="95000"/>
                    <a:lumOff val="5000"/>
                  </a:prstClr>
                </a:solidFill>
                <a:latin typeface="Trebuchet MS" panose="020B0603020202020204"/>
              </a:rPr>
              <a:t>what was the </a:t>
            </a:r>
            <a:r>
              <a:rPr lang="en-US" sz="3600" dirty="0" smtClean="0">
                <a:solidFill>
                  <a:prstClr val="black">
                    <a:lumMod val="95000"/>
                    <a:lumOff val="5000"/>
                  </a:prstClr>
                </a:solidFill>
                <a:latin typeface="Trebuchet MS" panose="020B0603020202020204"/>
              </a:rPr>
              <a:t>very first recorded event of creation?</a:t>
            </a:r>
            <a:br>
              <a:rPr lang="en-US" sz="3600" dirty="0" smtClean="0">
                <a:solidFill>
                  <a:prstClr val="black">
                    <a:lumMod val="95000"/>
                    <a:lumOff val="5000"/>
                  </a:prstClr>
                </a:solidFill>
                <a:latin typeface="Trebuchet MS" panose="020B0603020202020204"/>
              </a:rPr>
            </a:br>
            <a:r>
              <a:rPr lang="en-US" sz="3600" dirty="0" smtClean="0">
                <a:solidFill>
                  <a:prstClr val="black">
                    <a:lumMod val="95000"/>
                    <a:lumOff val="5000"/>
                  </a:prstClr>
                </a:solidFill>
                <a:latin typeface="Trebuchet MS" panose="020B0603020202020204"/>
              </a:rPr>
              <a:t> </a:t>
            </a:r>
            <a:r>
              <a:rPr lang="en-US" sz="3600" dirty="0">
                <a:solidFill>
                  <a:prstClr val="black">
                    <a:lumMod val="95000"/>
                    <a:lumOff val="5000"/>
                  </a:prstClr>
                </a:solidFill>
                <a:latin typeface="Trebuchet MS" panose="020B0603020202020204"/>
              </a:rPr>
              <a:t/>
            </a:r>
            <a:br>
              <a:rPr lang="en-US" sz="3600" dirty="0">
                <a:solidFill>
                  <a:prstClr val="black">
                    <a:lumMod val="95000"/>
                    <a:lumOff val="5000"/>
                  </a:prstClr>
                </a:solidFill>
                <a:latin typeface="Trebuchet MS" panose="020B0603020202020204"/>
              </a:rPr>
            </a:br>
            <a:r>
              <a:rPr lang="en-US" sz="2400" dirty="0">
                <a:solidFill>
                  <a:srgbClr val="008080"/>
                </a:solidFill>
                <a:latin typeface="Georgia" panose="02040502050405020303" pitchFamily="18" charset="0"/>
              </a:rPr>
              <a:t>Gen </a:t>
            </a:r>
            <a:r>
              <a:rPr lang="en-US" sz="2400" dirty="0" smtClean="0">
                <a:solidFill>
                  <a:srgbClr val="008080"/>
                </a:solidFill>
                <a:latin typeface="Georgia" panose="02040502050405020303" pitchFamily="18" charset="0"/>
              </a:rPr>
              <a:t>1:1   </a:t>
            </a:r>
            <a:r>
              <a:rPr lang="en-US" sz="3600" i="1" dirty="0" smtClean="0">
                <a:solidFill>
                  <a:srgbClr val="DE0AC0"/>
                </a:solidFill>
                <a:latin typeface="Georgia" panose="02040502050405020303" pitchFamily="18" charset="0"/>
              </a:rPr>
              <a:t>In </a:t>
            </a:r>
            <a:r>
              <a:rPr lang="en-US" sz="3600" i="1" dirty="0">
                <a:solidFill>
                  <a:srgbClr val="DE0AC0"/>
                </a:solidFill>
                <a:latin typeface="Georgia" panose="02040502050405020303" pitchFamily="18" charset="0"/>
              </a:rPr>
              <a:t>the beginning </a:t>
            </a:r>
            <a:r>
              <a:rPr lang="en-US" sz="3600" b="1" i="1" dirty="0">
                <a:solidFill>
                  <a:srgbClr val="0000CC"/>
                </a:solidFill>
                <a:latin typeface="Georgia" panose="02040502050405020303" pitchFamily="18" charset="0"/>
              </a:rPr>
              <a:t>Elohim</a:t>
            </a:r>
            <a:r>
              <a:rPr lang="en-US" sz="3600" b="1" i="1" dirty="0">
                <a:solidFill>
                  <a:srgbClr val="54A021">
                    <a:lumMod val="75000"/>
                  </a:srgbClr>
                </a:solidFill>
                <a:latin typeface="Georgia" panose="02040502050405020303" pitchFamily="18" charset="0"/>
              </a:rPr>
              <a:t> </a:t>
            </a:r>
            <a:r>
              <a:rPr lang="en-US" sz="3600" b="1" i="1" dirty="0" smtClean="0">
                <a:solidFill>
                  <a:srgbClr val="54A021">
                    <a:lumMod val="75000"/>
                  </a:srgbClr>
                </a:solidFill>
                <a:latin typeface="Georgia" panose="02040502050405020303" pitchFamily="18" charset="0"/>
              </a:rPr>
              <a:t>created &lt;</a:t>
            </a:r>
            <a:r>
              <a:rPr lang="en-US" sz="3600" b="1" i="1" dirty="0" err="1" smtClean="0">
                <a:solidFill>
                  <a:srgbClr val="CC00FF"/>
                </a:solidFill>
                <a:effectLst>
                  <a:glow rad="101600">
                    <a:schemeClr val="tx1"/>
                  </a:glow>
                </a:effectLst>
                <a:latin typeface="Georgia" panose="02040502050405020303" pitchFamily="18" charset="0"/>
              </a:rPr>
              <a:t>bara</a:t>
            </a:r>
            <a:r>
              <a:rPr lang="en-US" sz="3600" b="1" i="1" dirty="0" smtClean="0">
                <a:solidFill>
                  <a:srgbClr val="CC00FF"/>
                </a:solidFill>
                <a:effectLst>
                  <a:glow rad="101600">
                    <a:schemeClr val="tx1"/>
                  </a:glow>
                </a:effectLst>
                <a:latin typeface="Georgia" panose="02040502050405020303" pitchFamily="18" charset="0"/>
              </a:rPr>
              <a:t>`</a:t>
            </a:r>
            <a:r>
              <a:rPr lang="en-US" sz="3600" b="1" i="1" dirty="0" smtClean="0">
                <a:solidFill>
                  <a:srgbClr val="54A021">
                    <a:lumMod val="75000"/>
                  </a:srgbClr>
                </a:solidFill>
                <a:latin typeface="Georgia" panose="02040502050405020303" pitchFamily="18" charset="0"/>
              </a:rPr>
              <a:t>&gt;</a:t>
            </a:r>
            <a:br>
              <a:rPr lang="en-US" sz="3600" b="1" i="1" dirty="0" smtClean="0">
                <a:solidFill>
                  <a:srgbClr val="54A021">
                    <a:lumMod val="75000"/>
                  </a:srgbClr>
                </a:solidFill>
                <a:latin typeface="Georgia" panose="02040502050405020303" pitchFamily="18" charset="0"/>
              </a:rPr>
            </a:br>
            <a:r>
              <a:rPr lang="en-US" sz="3600" b="1" i="1" dirty="0" smtClean="0">
                <a:solidFill>
                  <a:srgbClr val="54A021">
                    <a:lumMod val="75000"/>
                  </a:srgbClr>
                </a:solidFill>
                <a:latin typeface="Georgia" panose="02040502050405020303" pitchFamily="18" charset="0"/>
              </a:rPr>
              <a:t>          </a:t>
            </a:r>
            <a:r>
              <a:rPr lang="en-US" sz="3600" i="1" dirty="0" smtClean="0">
                <a:solidFill>
                  <a:srgbClr val="DE0AC0"/>
                </a:solidFill>
                <a:latin typeface="Georgia" panose="02040502050405020303" pitchFamily="18" charset="0"/>
              </a:rPr>
              <a:t>the </a:t>
            </a:r>
            <a:r>
              <a:rPr lang="en-US" sz="3600" i="1" dirty="0">
                <a:solidFill>
                  <a:srgbClr val="DE0AC0"/>
                </a:solidFill>
                <a:latin typeface="Georgia" panose="02040502050405020303" pitchFamily="18" charset="0"/>
              </a:rPr>
              <a:t>heaven and the earth</a:t>
            </a:r>
            <a:r>
              <a:rPr lang="en-US" sz="3600" i="1" dirty="0" smtClean="0">
                <a:solidFill>
                  <a:srgbClr val="DE0AC0"/>
                </a:solidFill>
                <a:latin typeface="Georgia" panose="02040502050405020303" pitchFamily="18" charset="0"/>
              </a:rPr>
              <a:t>.</a:t>
            </a:r>
            <a:br>
              <a:rPr lang="en-US" sz="3600" i="1" dirty="0" smtClean="0">
                <a:solidFill>
                  <a:srgbClr val="DE0AC0"/>
                </a:solidFill>
                <a:latin typeface="Georgia" panose="02040502050405020303" pitchFamily="18" charset="0"/>
              </a:rPr>
            </a:br>
            <a:r>
              <a:rPr lang="en-US" sz="3600" i="1" dirty="0" smtClean="0">
                <a:solidFill>
                  <a:srgbClr val="DE0AC0"/>
                </a:solidFill>
                <a:latin typeface="Georgia" panose="02040502050405020303" pitchFamily="18" charset="0"/>
              </a:rPr>
              <a:t/>
            </a:r>
            <a:br>
              <a:rPr lang="en-US" sz="3600" i="1" dirty="0" smtClean="0">
                <a:solidFill>
                  <a:srgbClr val="DE0AC0"/>
                </a:solidFill>
                <a:latin typeface="Georgia" panose="02040502050405020303" pitchFamily="18" charset="0"/>
              </a:rPr>
            </a:br>
            <a:r>
              <a:rPr lang="en-US" sz="3600" i="1" dirty="0" smtClean="0">
                <a:solidFill>
                  <a:srgbClr val="DE0AC0"/>
                </a:solidFill>
                <a:latin typeface="Georgia" panose="02040502050405020303" pitchFamily="18" charset="0"/>
              </a:rPr>
              <a:t/>
            </a:r>
            <a:br>
              <a:rPr lang="en-US" sz="3600" i="1" dirty="0" smtClean="0">
                <a:solidFill>
                  <a:srgbClr val="DE0AC0"/>
                </a:solidFill>
                <a:latin typeface="Georgia" panose="02040502050405020303" pitchFamily="18" charset="0"/>
              </a:rPr>
            </a:br>
            <a:r>
              <a:rPr lang="en-US" sz="3600" dirty="0" smtClean="0">
                <a:solidFill>
                  <a:prstClr val="black">
                    <a:lumMod val="95000"/>
                    <a:lumOff val="5000"/>
                  </a:prstClr>
                </a:solidFill>
                <a:latin typeface="Trebuchet MS" panose="020B0603020202020204"/>
              </a:rPr>
              <a:t>   </a:t>
            </a:r>
            <a:r>
              <a:rPr lang="en-US" sz="3600" dirty="0">
                <a:solidFill>
                  <a:prstClr val="black">
                    <a:lumMod val="95000"/>
                    <a:lumOff val="5000"/>
                  </a:prstClr>
                </a:solidFill>
                <a:latin typeface="Trebuchet MS" panose="020B0603020202020204"/>
              </a:rPr>
              <a:t/>
            </a:r>
            <a:br>
              <a:rPr lang="en-US" sz="3600" dirty="0">
                <a:solidFill>
                  <a:prstClr val="black">
                    <a:lumMod val="95000"/>
                    <a:lumOff val="5000"/>
                  </a:prstClr>
                </a:solidFill>
                <a:latin typeface="Trebuchet MS" panose="020B0603020202020204"/>
              </a:rPr>
            </a:br>
            <a:r>
              <a:rPr lang="en-US" sz="3600" dirty="0" smtClean="0">
                <a:solidFill>
                  <a:prstClr val="black">
                    <a:lumMod val="95000"/>
                    <a:lumOff val="5000"/>
                  </a:prstClr>
                </a:solidFill>
                <a:latin typeface="Trebuchet MS" panose="020B0603020202020204"/>
              </a:rPr>
              <a:t/>
            </a:r>
            <a:br>
              <a:rPr lang="en-US" sz="3600" dirty="0" smtClean="0">
                <a:solidFill>
                  <a:prstClr val="black">
                    <a:lumMod val="95000"/>
                    <a:lumOff val="5000"/>
                  </a:prstClr>
                </a:solidFill>
                <a:latin typeface="Trebuchet MS" panose="020B0603020202020204"/>
              </a:rPr>
            </a:br>
            <a:r>
              <a:rPr lang="en-US" sz="3600" dirty="0" smtClean="0">
                <a:solidFill>
                  <a:prstClr val="black">
                    <a:lumMod val="95000"/>
                    <a:lumOff val="5000"/>
                  </a:prstClr>
                </a:solidFill>
                <a:latin typeface="Trebuchet MS" panose="020B0603020202020204"/>
              </a:rPr>
              <a:t/>
            </a:r>
            <a:br>
              <a:rPr lang="en-US" sz="3600" dirty="0" smtClean="0">
                <a:solidFill>
                  <a:prstClr val="black">
                    <a:lumMod val="95000"/>
                    <a:lumOff val="5000"/>
                  </a:prstClr>
                </a:solidFill>
                <a:latin typeface="Trebuchet MS" panose="020B0603020202020204"/>
              </a:rPr>
            </a:br>
            <a:r>
              <a:rPr lang="en-US" sz="3600" dirty="0" smtClean="0">
                <a:solidFill>
                  <a:prstClr val="black">
                    <a:lumMod val="95000"/>
                    <a:lumOff val="5000"/>
                  </a:prstClr>
                </a:solidFill>
                <a:latin typeface="Trebuchet MS" panose="020B0603020202020204"/>
              </a:rPr>
              <a:t>  </a:t>
            </a:r>
            <a:br>
              <a:rPr lang="en-US" sz="3600" dirty="0" smtClean="0">
                <a:solidFill>
                  <a:prstClr val="black">
                    <a:lumMod val="95000"/>
                    <a:lumOff val="5000"/>
                  </a:prstClr>
                </a:solidFill>
                <a:latin typeface="Trebuchet MS" panose="020B0603020202020204"/>
              </a:rPr>
            </a:br>
            <a:endParaRPr lang="en-US" dirty="0"/>
          </a:p>
        </p:txBody>
      </p:sp>
      <p:sp>
        <p:nvSpPr>
          <p:cNvPr id="3" name="Rectangle 2"/>
          <p:cNvSpPr/>
          <p:nvPr/>
        </p:nvSpPr>
        <p:spPr>
          <a:xfrm>
            <a:off x="774975" y="3054927"/>
            <a:ext cx="10545066" cy="1693718"/>
          </a:xfrm>
          <a:prstGeom prst="rect">
            <a:avLst/>
          </a:prstGeom>
          <a:noFill/>
          <a:ln w="57150">
            <a:solidFill>
              <a:srgbClr val="5BD4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lumMod val="95000"/>
                    <a:lumOff val="5000"/>
                  </a:prstClr>
                </a:solidFill>
                <a:latin typeface="Trebuchet MS" panose="020B0603020202020204"/>
              </a:rPr>
              <a:t>Is there </a:t>
            </a:r>
            <a:r>
              <a:rPr lang="en-US" sz="3200" b="1" i="1" dirty="0">
                <a:solidFill>
                  <a:prstClr val="black">
                    <a:lumMod val="95000"/>
                    <a:lumOff val="5000"/>
                  </a:prstClr>
                </a:solidFill>
                <a:latin typeface="Trebuchet MS" panose="020B0603020202020204"/>
              </a:rPr>
              <a:t>anything that can be excluded, </a:t>
            </a:r>
            <a:r>
              <a:rPr lang="en-US" sz="3200" b="1" i="1" dirty="0" smtClean="0">
                <a:solidFill>
                  <a:prstClr val="black">
                    <a:lumMod val="95000"/>
                    <a:lumOff val="5000"/>
                  </a:prstClr>
                </a:solidFill>
                <a:latin typeface="Trebuchet MS" panose="020B0603020202020204"/>
              </a:rPr>
              <a:t/>
            </a:r>
            <a:br>
              <a:rPr lang="en-US" sz="3200" b="1" i="1" dirty="0" smtClean="0">
                <a:solidFill>
                  <a:prstClr val="black">
                    <a:lumMod val="95000"/>
                    <a:lumOff val="5000"/>
                  </a:prstClr>
                </a:solidFill>
                <a:latin typeface="Trebuchet MS" panose="020B0603020202020204"/>
              </a:rPr>
            </a:br>
            <a:r>
              <a:rPr lang="en-US" sz="3200" dirty="0" smtClean="0">
                <a:solidFill>
                  <a:prstClr val="black">
                    <a:lumMod val="95000"/>
                    <a:lumOff val="5000"/>
                  </a:prstClr>
                </a:solidFill>
                <a:latin typeface="Trebuchet MS" panose="020B0603020202020204"/>
              </a:rPr>
              <a:t>left </a:t>
            </a:r>
            <a:r>
              <a:rPr lang="en-US" sz="3200" dirty="0">
                <a:solidFill>
                  <a:prstClr val="black">
                    <a:lumMod val="95000"/>
                    <a:lumOff val="5000"/>
                  </a:prstClr>
                </a:solidFill>
                <a:latin typeface="Trebuchet MS" panose="020B0603020202020204"/>
              </a:rPr>
              <a:t>out or </a:t>
            </a:r>
            <a:r>
              <a:rPr lang="en-US" sz="3200" dirty="0" smtClean="0">
                <a:solidFill>
                  <a:prstClr val="black">
                    <a:lumMod val="95000"/>
                    <a:lumOff val="5000"/>
                  </a:prstClr>
                </a:solidFill>
                <a:latin typeface="Trebuchet MS" panose="020B0603020202020204"/>
              </a:rPr>
              <a:t>not </a:t>
            </a:r>
            <a:r>
              <a:rPr lang="en-US" sz="3200" dirty="0">
                <a:solidFill>
                  <a:prstClr val="black">
                    <a:lumMod val="95000"/>
                    <a:lumOff val="5000"/>
                  </a:prstClr>
                </a:solidFill>
                <a:latin typeface="Trebuchet MS" panose="020B0603020202020204"/>
              </a:rPr>
              <a:t>accounted </a:t>
            </a:r>
            <a:r>
              <a:rPr lang="en-US" sz="3200" dirty="0" smtClean="0">
                <a:solidFill>
                  <a:prstClr val="black">
                    <a:lumMod val="95000"/>
                    <a:lumOff val="5000"/>
                  </a:prstClr>
                </a:solidFill>
                <a:latin typeface="Trebuchet MS" panose="020B0603020202020204"/>
              </a:rPr>
              <a:t>for, (in </a:t>
            </a:r>
            <a:r>
              <a:rPr lang="en-US" sz="3200" dirty="0">
                <a:solidFill>
                  <a:prstClr val="black">
                    <a:lumMod val="95000"/>
                    <a:lumOff val="5000"/>
                  </a:prstClr>
                </a:solidFill>
                <a:latin typeface="Trebuchet MS" panose="020B0603020202020204"/>
              </a:rPr>
              <a:t>the creation </a:t>
            </a:r>
            <a:r>
              <a:rPr lang="en-US" sz="3200" dirty="0" smtClean="0">
                <a:solidFill>
                  <a:prstClr val="black">
                    <a:lumMod val="95000"/>
                    <a:lumOff val="5000"/>
                  </a:prstClr>
                </a:solidFill>
                <a:latin typeface="Trebuchet MS" panose="020B0603020202020204"/>
              </a:rPr>
              <a:t>event) </a:t>
            </a:r>
            <a:br>
              <a:rPr lang="en-US" sz="3200" dirty="0" smtClean="0">
                <a:solidFill>
                  <a:prstClr val="black">
                    <a:lumMod val="95000"/>
                    <a:lumOff val="5000"/>
                  </a:prstClr>
                </a:solidFill>
                <a:latin typeface="Trebuchet MS" panose="020B0603020202020204"/>
              </a:rPr>
            </a:br>
            <a:r>
              <a:rPr lang="en-US" sz="3200" dirty="0" smtClean="0">
                <a:solidFill>
                  <a:prstClr val="black">
                    <a:lumMod val="95000"/>
                    <a:lumOff val="5000"/>
                  </a:prstClr>
                </a:solidFill>
                <a:latin typeface="Trebuchet MS" panose="020B0603020202020204"/>
              </a:rPr>
              <a:t>by </a:t>
            </a:r>
            <a:r>
              <a:rPr lang="en-US" sz="3200" dirty="0">
                <a:solidFill>
                  <a:prstClr val="black">
                    <a:lumMod val="95000"/>
                    <a:lumOff val="5000"/>
                  </a:prstClr>
                </a:solidFill>
                <a:latin typeface="Trebuchet MS" panose="020B0603020202020204"/>
              </a:rPr>
              <a:t>the words – “heavens and </a:t>
            </a:r>
            <a:r>
              <a:rPr lang="en-US" sz="3200" dirty="0" smtClean="0">
                <a:solidFill>
                  <a:prstClr val="black">
                    <a:lumMod val="95000"/>
                    <a:lumOff val="5000"/>
                  </a:prstClr>
                </a:solidFill>
                <a:latin typeface="Trebuchet MS" panose="020B0603020202020204"/>
              </a:rPr>
              <a:t>earth”?</a:t>
            </a:r>
            <a:endParaRPr lang="en-CA" sz="3200" dirty="0"/>
          </a:p>
        </p:txBody>
      </p:sp>
      <p:sp>
        <p:nvSpPr>
          <p:cNvPr id="4" name="Rectangle 3"/>
          <p:cNvSpPr/>
          <p:nvPr/>
        </p:nvSpPr>
        <p:spPr>
          <a:xfrm>
            <a:off x="446807" y="4748645"/>
            <a:ext cx="11201401" cy="181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dirty="0">
                <a:solidFill>
                  <a:prstClr val="black">
                    <a:lumMod val="95000"/>
                    <a:lumOff val="5000"/>
                  </a:prstClr>
                </a:solidFill>
                <a:latin typeface="Trebuchet MS" panose="020B0603020202020204"/>
              </a:rPr>
              <a:t>No, this is an all inclusive complete statement that </a:t>
            </a:r>
            <a:r>
              <a:rPr lang="en-US" sz="3200" u="sng" dirty="0">
                <a:solidFill>
                  <a:prstClr val="black">
                    <a:lumMod val="95000"/>
                    <a:lumOff val="5000"/>
                  </a:prstClr>
                </a:solidFill>
                <a:latin typeface="Trebuchet MS" panose="020B0603020202020204"/>
              </a:rPr>
              <a:t>encompasses</a:t>
            </a:r>
            <a:r>
              <a:rPr lang="en-US" sz="3200" dirty="0">
                <a:solidFill>
                  <a:prstClr val="black">
                    <a:lumMod val="95000"/>
                    <a:lumOff val="5000"/>
                  </a:prstClr>
                </a:solidFill>
                <a:latin typeface="Trebuchet MS" panose="020B0603020202020204"/>
              </a:rPr>
              <a:t> our </a:t>
            </a:r>
            <a:r>
              <a:rPr lang="en-US" sz="3200" u="sng" dirty="0">
                <a:solidFill>
                  <a:prstClr val="black">
                    <a:lumMod val="95000"/>
                    <a:lumOff val="5000"/>
                  </a:prstClr>
                </a:solidFill>
                <a:latin typeface="Trebuchet MS" panose="020B0603020202020204"/>
              </a:rPr>
              <a:t>complete universe</a:t>
            </a:r>
            <a:r>
              <a:rPr lang="en-US" sz="3200" dirty="0">
                <a:solidFill>
                  <a:prstClr val="black">
                    <a:lumMod val="95000"/>
                    <a:lumOff val="5000"/>
                  </a:prstClr>
                </a:solidFill>
                <a:latin typeface="Trebuchet MS" panose="020B0603020202020204"/>
              </a:rPr>
              <a:t>. </a:t>
            </a:r>
            <a:r>
              <a:rPr lang="en-US" sz="3200" dirty="0" smtClean="0">
                <a:solidFill>
                  <a:prstClr val="black">
                    <a:lumMod val="95000"/>
                    <a:lumOff val="5000"/>
                  </a:prstClr>
                </a:solidFill>
                <a:latin typeface="Trebuchet MS" panose="020B0603020202020204"/>
              </a:rPr>
              <a:t>A closer look </a:t>
            </a:r>
            <a:r>
              <a:rPr lang="en-US" sz="3200" dirty="0">
                <a:solidFill>
                  <a:prstClr val="black">
                    <a:lumMod val="95000"/>
                    <a:lumOff val="5000"/>
                  </a:prstClr>
                </a:solidFill>
                <a:latin typeface="Trebuchet MS" panose="020B0603020202020204"/>
              </a:rPr>
              <a:t>at the Hebrew word </a:t>
            </a:r>
            <a:r>
              <a:rPr lang="en-US" sz="3200" b="1" i="1" dirty="0" smtClean="0">
                <a:solidFill>
                  <a:srgbClr val="54A021">
                    <a:lumMod val="75000"/>
                  </a:srgbClr>
                </a:solidFill>
                <a:latin typeface="Georgia" panose="02040502050405020303" pitchFamily="18" charset="0"/>
              </a:rPr>
              <a:t>&lt;</a:t>
            </a:r>
            <a:r>
              <a:rPr lang="en-US" sz="3200" b="1" i="1" dirty="0" err="1" smtClean="0">
                <a:solidFill>
                  <a:srgbClr val="CC00FF"/>
                </a:solidFill>
                <a:effectLst>
                  <a:glow rad="101600">
                    <a:schemeClr val="tx1"/>
                  </a:glow>
                </a:effectLst>
                <a:latin typeface="Georgia" panose="02040502050405020303" pitchFamily="18" charset="0"/>
              </a:rPr>
              <a:t>bara</a:t>
            </a:r>
            <a:r>
              <a:rPr lang="en-US" sz="3200" b="1" i="1" dirty="0" smtClean="0">
                <a:solidFill>
                  <a:srgbClr val="CC00FF"/>
                </a:solidFill>
                <a:effectLst>
                  <a:glow rad="101600">
                    <a:schemeClr val="tx1"/>
                  </a:glow>
                </a:effectLst>
                <a:latin typeface="Georgia" panose="02040502050405020303" pitchFamily="18" charset="0"/>
              </a:rPr>
              <a:t>`</a:t>
            </a:r>
            <a:r>
              <a:rPr lang="en-US" sz="3200" b="1" i="1" dirty="0" smtClean="0">
                <a:solidFill>
                  <a:srgbClr val="54A021">
                    <a:lumMod val="75000"/>
                  </a:srgbClr>
                </a:solidFill>
                <a:latin typeface="Georgia" panose="02040502050405020303" pitchFamily="18" charset="0"/>
              </a:rPr>
              <a:t>&gt; </a:t>
            </a:r>
            <a:r>
              <a:rPr lang="en-US" sz="3200" dirty="0">
                <a:solidFill>
                  <a:schemeClr val="tx1"/>
                </a:solidFill>
                <a:latin typeface="Trebuchet MS" pitchFamily="34" charset="0"/>
              </a:rPr>
              <a:t>reveals a much deeper </a:t>
            </a:r>
            <a:r>
              <a:rPr lang="en-US" sz="3200" dirty="0" smtClean="0">
                <a:solidFill>
                  <a:schemeClr val="tx1"/>
                </a:solidFill>
                <a:latin typeface="Trebuchet MS" pitchFamily="34" charset="0"/>
              </a:rPr>
              <a:t>revelation</a:t>
            </a:r>
            <a:r>
              <a:rPr lang="en-US" sz="3200" dirty="0">
                <a:solidFill>
                  <a:schemeClr val="tx1"/>
                </a:solidFill>
                <a:latin typeface="Trebuchet MS" pitchFamily="34" charset="0"/>
              </a:rPr>
              <a:t>. </a:t>
            </a:r>
            <a:endParaRPr lang="en-CA" sz="3200" dirty="0">
              <a:solidFill>
                <a:schemeClr val="tx1"/>
              </a:solidFill>
              <a:latin typeface="Trebuchet MS" pitchFamily="34" charset="0"/>
            </a:endParaRPr>
          </a:p>
        </p:txBody>
      </p:sp>
      <p:sp>
        <p:nvSpPr>
          <p:cNvPr id="5" name="Slide Number Placeholder 4"/>
          <p:cNvSpPr>
            <a:spLocks noGrp="1"/>
          </p:cNvSpPr>
          <p:nvPr>
            <p:ph type="sldNum" sz="quarter" idx="12"/>
          </p:nvPr>
        </p:nvSpPr>
        <p:spPr>
          <a:xfrm>
            <a:off x="9373466" y="6384492"/>
            <a:ext cx="2743200" cy="365125"/>
          </a:xfrm>
        </p:spPr>
        <p:txBody>
          <a:bodyPr/>
          <a:lstStyle/>
          <a:p>
            <a:fld id="{79D454C9-693C-4B68-AEF7-F33F1BD73953}" type="slidenum">
              <a:rPr lang="en-US" sz="1400" b="1" smtClean="0">
                <a:solidFill>
                  <a:schemeClr val="tx1"/>
                </a:solidFill>
              </a:rPr>
              <a:t>14</a:t>
            </a:fld>
            <a:endParaRPr lang="en-US" sz="1400" b="1" dirty="0">
              <a:solidFill>
                <a:schemeClr val="tx1"/>
              </a:solidFill>
            </a:endParaRPr>
          </a:p>
        </p:txBody>
      </p:sp>
    </p:spTree>
    <p:extLst>
      <p:ext uri="{BB962C8B-B14F-4D97-AF65-F5344CB8AC3E}">
        <p14:creationId xmlns:p14="http://schemas.microsoft.com/office/powerpoint/2010/main" val="3798781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26000"/>
                <a:lumOff val="74000"/>
              </a:srgbClr>
            </a:gs>
            <a:gs pos="50000">
              <a:srgbClr val="E2FD59">
                <a:lumMod val="33000"/>
                <a:lumOff val="67000"/>
              </a:srgbClr>
            </a:gs>
            <a:gs pos="100000">
              <a:srgbClr val="CC00FF">
                <a:alpha val="51000"/>
                <a:lumMod val="41000"/>
                <a:lumOff val="59000"/>
              </a:srgbClr>
            </a:gs>
          </a:gsLst>
          <a:lin ang="27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85544"/>
            <a:ext cx="11308079" cy="5230495"/>
          </a:xfrm>
          <a:solidFill>
            <a:schemeClr val="accent2">
              <a:lumMod val="20000"/>
              <a:lumOff val="80000"/>
            </a:schemeClr>
          </a:solidFill>
          <a:ln w="57150">
            <a:solidFill>
              <a:schemeClr val="accent2">
                <a:lumMod val="75000"/>
              </a:schemeClr>
            </a:solidFill>
          </a:ln>
          <a:scene3d>
            <a:camera prst="orthographicFront"/>
            <a:lightRig rig="threePt" dir="t"/>
          </a:scene3d>
          <a:sp3d>
            <a:bevelT w="152400" h="50800" prst="softRound"/>
          </a:sp3d>
        </p:spPr>
        <p:txBody>
          <a:bodyPr>
            <a:normAutofit fontScale="92500"/>
            <a:sp3d extrusionH="57150">
              <a:bevelT h="25400" prst="softRound"/>
            </a:sp3d>
          </a:bodyPr>
          <a:lstStyle/>
          <a:p>
            <a:pPr>
              <a:lnSpc>
                <a:spcPct val="100000"/>
              </a:lnSpc>
            </a:pPr>
            <a:r>
              <a:rPr lang="en-US" sz="3200" b="1" u="sng" dirty="0" smtClean="0">
                <a:solidFill>
                  <a:srgbClr val="FF0000"/>
                </a:solidFill>
                <a:latin typeface="Trebuchet MS" panose="020B0603020202020204"/>
              </a:rPr>
              <a:t>created</a:t>
            </a:r>
            <a:r>
              <a:rPr lang="en-US" sz="3200" dirty="0" smtClean="0">
                <a:solidFill>
                  <a:srgbClr val="FF0000"/>
                </a:solidFill>
                <a:latin typeface="Trebuchet MS" panose="020B0603020202020204"/>
              </a:rPr>
              <a:t>   </a:t>
            </a:r>
            <a:r>
              <a:rPr lang="en-US" sz="2400" dirty="0" smtClean="0">
                <a:solidFill>
                  <a:prstClr val="black">
                    <a:lumMod val="95000"/>
                    <a:lumOff val="5000"/>
                  </a:prstClr>
                </a:solidFill>
                <a:latin typeface="Trebuchet MS" panose="020B0603020202020204"/>
              </a:rPr>
              <a:t>H1254</a:t>
            </a:r>
            <a:r>
              <a:rPr lang="en-US" sz="3200" dirty="0" smtClean="0">
                <a:solidFill>
                  <a:prstClr val="black">
                    <a:lumMod val="95000"/>
                    <a:lumOff val="5000"/>
                  </a:prstClr>
                </a:solidFill>
                <a:latin typeface="Trebuchet MS" panose="020B0603020202020204"/>
              </a:rPr>
              <a:t>  </a:t>
            </a:r>
            <a:r>
              <a:rPr lang="en-US" sz="3200" b="1" i="1" spc="300" dirty="0" smtClean="0">
                <a:solidFill>
                  <a:srgbClr val="CC00FF"/>
                </a:solidFill>
                <a:effectLst>
                  <a:glow rad="101600">
                    <a:schemeClr val="tx1"/>
                  </a:glow>
                </a:effectLst>
                <a:latin typeface="Georgia" panose="02040502050405020303" pitchFamily="18" charset="0"/>
              </a:rPr>
              <a:t>&lt;</a:t>
            </a:r>
            <a:r>
              <a:rPr lang="en-US" sz="3200" b="1" i="1" spc="300" dirty="0" err="1" smtClean="0">
                <a:solidFill>
                  <a:srgbClr val="CC00FF"/>
                </a:solidFill>
                <a:effectLst>
                  <a:glow rad="101600">
                    <a:schemeClr val="tx1"/>
                  </a:glow>
                </a:effectLst>
                <a:latin typeface="Georgia" panose="02040502050405020303" pitchFamily="18" charset="0"/>
              </a:rPr>
              <a:t>bara</a:t>
            </a:r>
            <a:r>
              <a:rPr lang="en-US" sz="3200" b="1" i="1" spc="300" dirty="0" smtClean="0">
                <a:solidFill>
                  <a:srgbClr val="CC00FF"/>
                </a:solidFill>
                <a:effectLst>
                  <a:glow rad="101600">
                    <a:schemeClr val="tx1"/>
                  </a:glow>
                </a:effectLst>
                <a:latin typeface="Georgia" panose="02040502050405020303" pitchFamily="18" charset="0"/>
              </a:rPr>
              <a:t>`</a:t>
            </a:r>
            <a:r>
              <a:rPr lang="en-US" sz="3200" b="1" i="1" dirty="0" smtClean="0">
                <a:solidFill>
                  <a:srgbClr val="CC00FF"/>
                </a:solidFill>
                <a:effectLst>
                  <a:glow rad="101600">
                    <a:schemeClr val="tx1"/>
                  </a:glow>
                </a:effectLst>
                <a:latin typeface="Georgia" panose="02040502050405020303" pitchFamily="18" charset="0"/>
              </a:rPr>
              <a:t>&gt;</a:t>
            </a:r>
            <a:r>
              <a:rPr lang="en-US" sz="3200" dirty="0" smtClean="0">
                <a:solidFill>
                  <a:srgbClr val="00B050"/>
                </a:solidFill>
                <a:latin typeface="Trebuchet MS" panose="020B0603020202020204"/>
              </a:rPr>
              <a:t> </a:t>
            </a:r>
            <a:br>
              <a:rPr lang="en-US" sz="3200" dirty="0" smtClean="0">
                <a:solidFill>
                  <a:srgbClr val="00B050"/>
                </a:solidFill>
                <a:latin typeface="Trebuchet MS" panose="020B0603020202020204"/>
              </a:rPr>
            </a:br>
            <a:r>
              <a:rPr lang="en-US" sz="3200" dirty="0" smtClean="0">
                <a:solidFill>
                  <a:srgbClr val="00B050"/>
                </a:solidFill>
                <a:latin typeface="Trebuchet MS" panose="020B0603020202020204"/>
              </a:rPr>
              <a:t>  </a:t>
            </a:r>
            <a:r>
              <a:rPr lang="en-US" sz="3200" dirty="0">
                <a:solidFill>
                  <a:srgbClr val="00B050"/>
                </a:solidFill>
                <a:latin typeface="Trebuchet MS" panose="020B0603020202020204"/>
              </a:rPr>
              <a:t/>
            </a:r>
            <a:br>
              <a:rPr lang="en-US" sz="3200" dirty="0">
                <a:solidFill>
                  <a:srgbClr val="00B050"/>
                </a:solidFill>
                <a:latin typeface="Trebuchet MS" panose="020B0603020202020204"/>
              </a:rPr>
            </a:br>
            <a:r>
              <a:rPr lang="en-US" sz="3200" dirty="0">
                <a:solidFill>
                  <a:prstClr val="black">
                    <a:lumMod val="95000"/>
                    <a:lumOff val="5000"/>
                  </a:prstClr>
                </a:solidFill>
                <a:latin typeface="Trebuchet MS" panose="020B0603020202020204"/>
              </a:rPr>
              <a:t>1)  to create, to shape, to form </a:t>
            </a:r>
            <a:r>
              <a:rPr lang="en-US" sz="2400" i="1" dirty="0">
                <a:solidFill>
                  <a:prstClr val="black">
                    <a:lumMod val="95000"/>
                    <a:lumOff val="5000"/>
                  </a:prstClr>
                </a:solidFill>
                <a:latin typeface="Calibri" panose="020F0502020204030204" pitchFamily="34" charset="0"/>
              </a:rPr>
              <a:t>(always with </a:t>
            </a:r>
            <a:r>
              <a:rPr lang="en-US" sz="2400" i="1" dirty="0">
                <a:solidFill>
                  <a:srgbClr val="0000CC"/>
                </a:solidFill>
                <a:latin typeface="Calibri" panose="020F0502020204030204" pitchFamily="34" charset="0"/>
              </a:rPr>
              <a:t>Yahuah </a:t>
            </a:r>
            <a:r>
              <a:rPr lang="en-US" sz="2400" i="1" dirty="0">
                <a:solidFill>
                  <a:prstClr val="black">
                    <a:lumMod val="95000"/>
                    <a:lumOff val="5000"/>
                  </a:prstClr>
                </a:solidFill>
                <a:latin typeface="Calibri" panose="020F0502020204030204" pitchFamily="34" charset="0"/>
              </a:rPr>
              <a:t>as the subject) </a:t>
            </a:r>
            <a:r>
              <a:rPr lang="en-US" sz="3200" i="1" dirty="0">
                <a:solidFill>
                  <a:prstClr val="black">
                    <a:lumMod val="95000"/>
                    <a:lumOff val="5000"/>
                  </a:prstClr>
                </a:solidFill>
                <a:latin typeface="Calibri" panose="020F0502020204030204" pitchFamily="34" charset="0"/>
              </a:rPr>
              <a:t/>
            </a:r>
            <a:br>
              <a:rPr lang="en-US" sz="3200" i="1" dirty="0">
                <a:solidFill>
                  <a:prstClr val="black">
                    <a:lumMod val="95000"/>
                    <a:lumOff val="5000"/>
                  </a:prstClr>
                </a:solidFill>
                <a:latin typeface="Calibri" panose="020F0502020204030204" pitchFamily="34" charset="0"/>
              </a:rPr>
            </a:br>
            <a:r>
              <a:rPr lang="en-US" sz="3200" i="1" dirty="0">
                <a:solidFill>
                  <a:prstClr val="black">
                    <a:lumMod val="95000"/>
                    <a:lumOff val="5000"/>
                  </a:prstClr>
                </a:solidFill>
                <a:latin typeface="Calibri" panose="020F0502020204030204" pitchFamily="34" charset="0"/>
              </a:rPr>
              <a:t>            </a:t>
            </a:r>
            <a:r>
              <a:rPr lang="en-US" sz="3200" dirty="0">
                <a:solidFill>
                  <a:prstClr val="black">
                    <a:lumMod val="95000"/>
                    <a:lumOff val="5000"/>
                  </a:prstClr>
                </a:solidFill>
                <a:latin typeface="Trebuchet MS" panose="020B0603020202020204"/>
              </a:rPr>
              <a:t>a)  (</a:t>
            </a:r>
            <a:r>
              <a:rPr lang="en-US" sz="3200" dirty="0" err="1">
                <a:solidFill>
                  <a:prstClr val="black">
                    <a:lumMod val="95000"/>
                    <a:lumOff val="5000"/>
                  </a:prstClr>
                </a:solidFill>
                <a:latin typeface="Trebuchet MS" panose="020B0603020202020204"/>
              </a:rPr>
              <a:t>Qal</a:t>
            </a:r>
            <a:r>
              <a:rPr lang="en-US" sz="3200" dirty="0">
                <a:solidFill>
                  <a:prstClr val="black">
                    <a:lumMod val="95000"/>
                    <a:lumOff val="5000"/>
                  </a:prstClr>
                </a:solidFill>
                <a:latin typeface="Trebuchet MS" panose="020B0603020202020204"/>
              </a:rPr>
              <a:t>) to shape, to fashion, to create </a:t>
            </a:r>
            <a:br>
              <a:rPr lang="en-US" sz="3200" dirty="0">
                <a:solidFill>
                  <a:prstClr val="black">
                    <a:lumMod val="95000"/>
                    <a:lumOff val="5000"/>
                  </a:prstClr>
                </a:solidFill>
                <a:latin typeface="Trebuchet MS" panose="020B0603020202020204"/>
              </a:rPr>
            </a:br>
            <a:r>
              <a:rPr lang="en-US" sz="3200" dirty="0">
                <a:solidFill>
                  <a:prstClr val="black">
                    <a:lumMod val="95000"/>
                    <a:lumOff val="5000"/>
                  </a:prstClr>
                </a:solidFill>
                <a:latin typeface="Trebuchet MS" panose="020B0603020202020204"/>
              </a:rPr>
              <a:t>1)  used of heaven and earth       </a:t>
            </a:r>
            <a:r>
              <a:rPr lang="en-US" sz="3200" dirty="0">
                <a:solidFill>
                  <a:srgbClr val="C42F1A">
                    <a:lumMod val="75000"/>
                  </a:srgbClr>
                </a:solidFill>
                <a:latin typeface="Trebuchet MS" panose="020B0603020202020204"/>
              </a:rPr>
              <a:t>[foun</a:t>
            </a:r>
            <a:r>
              <a:rPr lang="en-US" sz="3200" dirty="0">
                <a:solidFill>
                  <a:srgbClr val="932313"/>
                </a:solidFill>
                <a:latin typeface="Trebuchet MS" panose="020B0603020202020204"/>
              </a:rPr>
              <a:t>d</a:t>
            </a:r>
            <a:r>
              <a:rPr lang="en-US" sz="3200" dirty="0">
                <a:solidFill>
                  <a:srgbClr val="C42F1A">
                    <a:lumMod val="75000"/>
                  </a:srgbClr>
                </a:solidFill>
                <a:latin typeface="Trebuchet MS" panose="020B0603020202020204"/>
              </a:rPr>
              <a:t> in Gen 1:1]   </a:t>
            </a:r>
            <a:r>
              <a:rPr lang="en-US" sz="3200" dirty="0">
                <a:solidFill>
                  <a:prstClr val="black">
                    <a:lumMod val="95000"/>
                    <a:lumOff val="5000"/>
                  </a:prstClr>
                </a:solidFill>
                <a:latin typeface="Trebuchet MS" panose="020B0603020202020204"/>
              </a:rPr>
              <a:t/>
            </a:r>
            <a:br>
              <a:rPr lang="en-US" sz="3200" dirty="0">
                <a:solidFill>
                  <a:prstClr val="black">
                    <a:lumMod val="95000"/>
                    <a:lumOff val="5000"/>
                  </a:prstClr>
                </a:solidFill>
                <a:latin typeface="Trebuchet MS" panose="020B0603020202020204"/>
              </a:rPr>
            </a:br>
            <a:r>
              <a:rPr lang="en-US" sz="3200" dirty="0">
                <a:solidFill>
                  <a:prstClr val="black">
                    <a:lumMod val="95000"/>
                    <a:lumOff val="5000"/>
                  </a:prstClr>
                </a:solidFill>
                <a:latin typeface="Trebuchet MS" panose="020B0603020202020204"/>
              </a:rPr>
              <a:t>2)  used of individual </a:t>
            </a:r>
            <a:r>
              <a:rPr lang="en-US" sz="3200" dirty="0">
                <a:solidFill>
                  <a:schemeClr val="tx1">
                    <a:lumMod val="95000"/>
                    <a:lumOff val="5000"/>
                  </a:schemeClr>
                </a:solidFill>
                <a:latin typeface="Trebuchet MS" panose="020B0603020202020204"/>
              </a:rPr>
              <a:t>man </a:t>
            </a:r>
            <a:r>
              <a:rPr lang="en-US" sz="3200" dirty="0">
                <a:solidFill>
                  <a:srgbClr val="FF33CC"/>
                </a:solidFill>
                <a:latin typeface="Trebuchet MS" panose="020B0603020202020204"/>
              </a:rPr>
              <a:t>          </a:t>
            </a:r>
            <a:r>
              <a:rPr lang="en-US" sz="3200" dirty="0">
                <a:solidFill>
                  <a:srgbClr val="932313"/>
                </a:solidFill>
                <a:latin typeface="Trebuchet MS" panose="020B0603020202020204"/>
              </a:rPr>
              <a:t>[found in Gen 1:27]    </a:t>
            </a:r>
            <a:r>
              <a:rPr lang="en-US" sz="3200" dirty="0">
                <a:solidFill>
                  <a:srgbClr val="C42F1A">
                    <a:lumMod val="75000"/>
                  </a:srgbClr>
                </a:solidFill>
                <a:latin typeface="Trebuchet MS" panose="020B0603020202020204"/>
              </a:rPr>
              <a:t/>
            </a:r>
            <a:br>
              <a:rPr lang="en-US" sz="3200" dirty="0">
                <a:solidFill>
                  <a:srgbClr val="C42F1A">
                    <a:lumMod val="75000"/>
                  </a:srgbClr>
                </a:solidFill>
                <a:latin typeface="Trebuchet MS" panose="020B0603020202020204"/>
              </a:rPr>
            </a:br>
            <a:r>
              <a:rPr lang="en-US" sz="3200" dirty="0">
                <a:solidFill>
                  <a:prstClr val="black">
                    <a:lumMod val="95000"/>
                    <a:lumOff val="5000"/>
                  </a:prstClr>
                </a:solidFill>
                <a:latin typeface="Trebuchet MS" panose="020B0603020202020204"/>
              </a:rPr>
              <a:t>3)  used of new conditions and circumstances</a:t>
            </a:r>
            <a:br>
              <a:rPr lang="en-US" sz="3200" dirty="0">
                <a:solidFill>
                  <a:prstClr val="black">
                    <a:lumMod val="95000"/>
                    <a:lumOff val="5000"/>
                  </a:prstClr>
                </a:solidFill>
                <a:latin typeface="Trebuchet MS" panose="020B0603020202020204"/>
              </a:rPr>
            </a:br>
            <a:r>
              <a:rPr lang="en-US" sz="3200" dirty="0">
                <a:solidFill>
                  <a:prstClr val="black">
                    <a:lumMod val="95000"/>
                    <a:lumOff val="5000"/>
                  </a:prstClr>
                </a:solidFill>
                <a:latin typeface="Trebuchet MS" panose="020B0603020202020204"/>
              </a:rPr>
              <a:t>     	</a:t>
            </a:r>
            <a:r>
              <a:rPr lang="en-US" sz="3200" dirty="0">
                <a:solidFill>
                  <a:srgbClr val="C42F1A">
                    <a:lumMod val="75000"/>
                  </a:srgbClr>
                </a:solidFill>
                <a:latin typeface="Trebuchet MS" panose="020B0603020202020204"/>
              </a:rPr>
              <a:t>[after day #1, the </a:t>
            </a:r>
            <a:r>
              <a:rPr lang="en-US" sz="3200" dirty="0">
                <a:solidFill>
                  <a:srgbClr val="FF33CC"/>
                </a:solidFill>
                <a:latin typeface="Trebuchet MS" panose="020B0603020202020204"/>
              </a:rPr>
              <a:t>next usage of </a:t>
            </a:r>
            <a:r>
              <a:rPr lang="en-US" sz="3200" b="1" i="1" dirty="0" smtClean="0">
                <a:solidFill>
                  <a:srgbClr val="9900FF"/>
                </a:solidFill>
                <a:latin typeface="Trebuchet MS" panose="020B0603020202020204"/>
              </a:rPr>
              <a:t>&lt;</a:t>
            </a:r>
            <a:r>
              <a:rPr lang="en-US" sz="3200" b="1" i="1" dirty="0" err="1" smtClean="0">
                <a:solidFill>
                  <a:srgbClr val="9900FF"/>
                </a:solidFill>
                <a:latin typeface="Trebuchet MS" panose="020B0603020202020204"/>
              </a:rPr>
              <a:t>bara</a:t>
            </a:r>
            <a:r>
              <a:rPr lang="en-US" sz="3200" b="1" i="1" dirty="0" smtClean="0">
                <a:solidFill>
                  <a:srgbClr val="9900FF"/>
                </a:solidFill>
                <a:latin typeface="Trebuchet MS" panose="020B0603020202020204"/>
              </a:rPr>
              <a:t>`&gt;</a:t>
            </a:r>
            <a:r>
              <a:rPr lang="en-US" sz="3200" i="1" dirty="0" smtClean="0">
                <a:solidFill>
                  <a:srgbClr val="FF33CC"/>
                </a:solidFill>
                <a:latin typeface="Trebuchet MS" panose="020B0603020202020204"/>
              </a:rPr>
              <a:t> </a:t>
            </a:r>
            <a:r>
              <a:rPr lang="en-US" sz="3200" dirty="0">
                <a:solidFill>
                  <a:srgbClr val="FF33CC"/>
                </a:solidFill>
                <a:latin typeface="Trebuchet MS" panose="020B0603020202020204"/>
              </a:rPr>
              <a:t>after Gen 1:1 </a:t>
            </a:r>
            <a:r>
              <a:rPr lang="en-US" sz="3200" dirty="0" smtClean="0">
                <a:solidFill>
                  <a:srgbClr val="C42F1A">
                    <a:lumMod val="75000"/>
                  </a:srgbClr>
                </a:solidFill>
                <a:latin typeface="Trebuchet MS" panose="020B0603020202020204"/>
              </a:rPr>
              <a:t>is found </a:t>
            </a:r>
            <a:r>
              <a:rPr lang="en-US" sz="3200" dirty="0">
                <a:solidFill>
                  <a:srgbClr val="C42F1A">
                    <a:lumMod val="75000"/>
                  </a:srgbClr>
                </a:solidFill>
                <a:latin typeface="Trebuchet MS" panose="020B0603020202020204"/>
              </a:rPr>
              <a:t>in </a:t>
            </a:r>
            <a:r>
              <a:rPr lang="en-US" sz="3200" dirty="0" smtClean="0">
                <a:solidFill>
                  <a:srgbClr val="C42F1A">
                    <a:lumMod val="75000"/>
                  </a:srgbClr>
                </a:solidFill>
                <a:latin typeface="Trebuchet MS" panose="020B0603020202020204"/>
              </a:rPr>
              <a:t>Gen </a:t>
            </a:r>
            <a:r>
              <a:rPr lang="en-US" sz="3200" dirty="0">
                <a:solidFill>
                  <a:srgbClr val="C42F1A">
                    <a:lumMod val="75000"/>
                  </a:srgbClr>
                </a:solidFill>
                <a:latin typeface="Trebuchet MS" panose="020B0603020202020204"/>
              </a:rPr>
              <a:t>1:21 with the creation of the </a:t>
            </a:r>
            <a:r>
              <a:rPr lang="en-US" sz="3200" dirty="0" smtClean="0">
                <a:solidFill>
                  <a:srgbClr val="C42F1A">
                    <a:lumMod val="75000"/>
                  </a:srgbClr>
                </a:solidFill>
                <a:latin typeface="Trebuchet MS" panose="020B0603020202020204"/>
              </a:rPr>
              <a:t>breathing wildlife</a:t>
            </a:r>
            <a:r>
              <a:rPr lang="en-US" sz="3200" dirty="0">
                <a:solidFill>
                  <a:srgbClr val="C42F1A">
                    <a:lumMod val="75000"/>
                  </a:srgbClr>
                </a:solidFill>
                <a:latin typeface="Trebuchet MS" panose="020B0603020202020204"/>
              </a:rPr>
              <a:t>]    </a:t>
            </a:r>
            <a:br>
              <a:rPr lang="en-US" sz="3200" dirty="0">
                <a:solidFill>
                  <a:srgbClr val="C42F1A">
                    <a:lumMod val="75000"/>
                  </a:srgbClr>
                </a:solidFill>
                <a:latin typeface="Trebuchet MS" panose="020B0603020202020204"/>
              </a:rPr>
            </a:br>
            <a:r>
              <a:rPr lang="en-US" sz="3200" dirty="0">
                <a:solidFill>
                  <a:prstClr val="black">
                    <a:lumMod val="95000"/>
                    <a:lumOff val="5000"/>
                  </a:prstClr>
                </a:solidFill>
                <a:latin typeface="Trebuchet MS" panose="020B0603020202020204"/>
              </a:rPr>
              <a:t>4)  used of transformations  </a:t>
            </a:r>
            <a:br>
              <a:rPr lang="en-US" sz="3200" dirty="0">
                <a:solidFill>
                  <a:prstClr val="black">
                    <a:lumMod val="95000"/>
                    <a:lumOff val="5000"/>
                  </a:prstClr>
                </a:solidFill>
                <a:latin typeface="Trebuchet MS" panose="020B0603020202020204"/>
              </a:rPr>
            </a:br>
            <a:r>
              <a:rPr lang="en-US" sz="3200" dirty="0">
                <a:solidFill>
                  <a:prstClr val="black">
                    <a:lumMod val="95000"/>
                    <a:lumOff val="5000"/>
                  </a:prstClr>
                </a:solidFill>
                <a:latin typeface="Trebuchet MS" panose="020B0603020202020204"/>
              </a:rPr>
              <a:t>                                 	</a:t>
            </a:r>
            <a:r>
              <a:rPr lang="en-US" sz="3200" dirty="0">
                <a:solidFill>
                  <a:srgbClr val="C42F1A">
                    <a:lumMod val="75000"/>
                  </a:srgbClr>
                </a:solidFill>
                <a:latin typeface="Trebuchet MS" panose="020B0603020202020204"/>
              </a:rPr>
              <a:t>[not applicable to this study] </a:t>
            </a:r>
            <a:endParaRPr lang="en-US" sz="3200" dirty="0"/>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15</a:t>
            </a:fld>
            <a:endParaRPr lang="en-US" sz="1400" b="1" dirty="0">
              <a:solidFill>
                <a:schemeClr val="tx1"/>
              </a:solidFill>
            </a:endParaRPr>
          </a:p>
        </p:txBody>
      </p:sp>
      <p:sp>
        <p:nvSpPr>
          <p:cNvPr id="4" name="Title 1"/>
          <p:cNvSpPr txBox="1">
            <a:spLocks/>
          </p:cNvSpPr>
          <p:nvPr/>
        </p:nvSpPr>
        <p:spPr>
          <a:xfrm>
            <a:off x="-66675" y="0"/>
            <a:ext cx="12192000" cy="929640"/>
          </a:xfrm>
          <a:prstGeom prst="rect">
            <a:avLst/>
          </a:prstGeom>
          <a:ln w="28575">
            <a:noFill/>
          </a:ln>
          <a:effectLst>
            <a:glow rad="127000">
              <a:srgbClr val="7DDDFF"/>
            </a:glow>
          </a:effectLst>
          <a:scene3d>
            <a:camera prst="orthographicFront"/>
            <a:lightRig rig="threePt" dir="t"/>
          </a:scene3d>
          <a:sp3d>
            <a:bevelT w="152400" h="50800" prst="softRound"/>
          </a:sp3d>
        </p:spPr>
        <p:txBody>
          <a:bodyPr vert="horz" lIns="91440" tIns="45720" rIns="91440" bIns="45720" rtlCol="0"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Brown-Driver-Briggs Lexicon </a:t>
            </a:r>
            <a: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&lt;</a:t>
            </a:r>
            <a:r>
              <a:rPr lang="en-US" b="1" spc="50" dirty="0" err="1"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bara</a:t>
            </a:r>
            <a: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`&gt; </a:t>
            </a:r>
            <a:endParaRPr lang="en-US" sz="3600" b="1" spc="50" dirty="0">
              <a:ln w="11430"/>
              <a:solidFill>
                <a:schemeClr val="accent6"/>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1624202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32000"/>
                <a:lumOff val="68000"/>
              </a:srgbClr>
            </a:gs>
            <a:gs pos="50000">
              <a:srgbClr val="E2FD59">
                <a:lumMod val="38000"/>
                <a:lumOff val="62000"/>
              </a:srgbClr>
            </a:gs>
            <a:gs pos="100000">
              <a:srgbClr val="CC00FF">
                <a:alpha val="51000"/>
                <a:lumMod val="39000"/>
                <a:lumOff val="6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485" y="2955"/>
            <a:ext cx="10515600" cy="1325563"/>
          </a:xfrm>
        </p:spPr>
        <p:txBody>
          <a:bodyPr anchor="t">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Bef>
                <a:spcPts val="0"/>
              </a:spcBef>
              <a:spcAft>
                <a:spcPts val="600"/>
              </a:spcAft>
            </a:pPr>
            <a:r>
              <a:rPr lang="en-US" sz="6000" b="1" spc="50" dirty="0" smtClean="0">
                <a:ln w="11430"/>
                <a:solidFill>
                  <a:schemeClr val="accent6"/>
                </a:solidFill>
                <a:effectLst>
                  <a:outerShdw blurRad="76200" dist="50800" dir="5400000" algn="tl" rotWithShape="0">
                    <a:srgbClr val="000000">
                      <a:alpha val="65000"/>
                    </a:srgbClr>
                  </a:outerShdw>
                </a:effectLst>
                <a:latin typeface="+mn-lt"/>
                <a:ea typeface="Calibri" panose="020F0502020204030204" pitchFamily="34" charset="0"/>
                <a:cs typeface="Times New Roman" panose="02020603050405020304" pitchFamily="18" charset="0"/>
              </a:rPr>
              <a:t>Study Tools Help Define &lt;</a:t>
            </a:r>
            <a:r>
              <a:rPr lang="en-US" sz="6000" b="1" spc="50" dirty="0" err="1" smtClean="0">
                <a:ln w="11430"/>
                <a:solidFill>
                  <a:schemeClr val="accent6"/>
                </a:solidFill>
                <a:effectLst>
                  <a:outerShdw blurRad="76200" dist="50800" dir="5400000" algn="tl" rotWithShape="0">
                    <a:srgbClr val="000000">
                      <a:alpha val="65000"/>
                    </a:srgbClr>
                  </a:outerShdw>
                </a:effectLst>
                <a:latin typeface="+mn-lt"/>
                <a:ea typeface="Calibri" panose="020F0502020204030204" pitchFamily="34" charset="0"/>
                <a:cs typeface="Times New Roman" panose="02020603050405020304" pitchFamily="18" charset="0"/>
              </a:rPr>
              <a:t>bara</a:t>
            </a:r>
            <a:r>
              <a:rPr lang="en-US" sz="6000" b="1" spc="50" dirty="0" smtClean="0">
                <a:ln w="11430"/>
                <a:solidFill>
                  <a:schemeClr val="accent6"/>
                </a:solidFill>
                <a:effectLst>
                  <a:outerShdw blurRad="76200" dist="50800" dir="5400000" algn="tl" rotWithShape="0">
                    <a:srgbClr val="000000">
                      <a:alpha val="65000"/>
                    </a:srgbClr>
                  </a:outerShdw>
                </a:effectLst>
                <a:latin typeface="+mn-lt"/>
                <a:ea typeface="Calibri" panose="020F0502020204030204" pitchFamily="34" charset="0"/>
                <a:cs typeface="Times New Roman" panose="02020603050405020304" pitchFamily="18" charset="0"/>
              </a:rPr>
              <a:t>`&gt;</a:t>
            </a:r>
            <a:endParaRPr lang="en-US" sz="6000" b="1" spc="50" dirty="0">
              <a:ln w="11430"/>
              <a:solidFill>
                <a:schemeClr val="accent6"/>
              </a:solidFill>
              <a:effectLst>
                <a:outerShdw blurRad="76200" dist="50800" dir="5400000" algn="tl" rotWithShape="0">
                  <a:srgbClr val="000000">
                    <a:alpha val="65000"/>
                  </a:srgbClr>
                </a:outerShdw>
              </a:effectLst>
              <a:latin typeface="+mn-lt"/>
              <a:ea typeface="Calibri" panose="020F0502020204030204" pitchFamily="34" charset="0"/>
              <a:cs typeface="Times New Roman" panose="02020603050405020304" pitchFamily="18" charset="0"/>
            </a:endParaRPr>
          </a:p>
        </p:txBody>
      </p:sp>
      <p:sp>
        <p:nvSpPr>
          <p:cNvPr id="7" name="Content Placeholder 6"/>
          <p:cNvSpPr>
            <a:spLocks noGrp="1"/>
          </p:cNvSpPr>
          <p:nvPr>
            <p:ph sz="half" idx="1"/>
          </p:nvPr>
        </p:nvSpPr>
        <p:spPr>
          <a:xfrm>
            <a:off x="312515" y="1242266"/>
            <a:ext cx="6265567" cy="5503762"/>
          </a:xfrm>
        </p:spPr>
        <p:txBody>
          <a:bodyPr>
            <a:normAutofit fontScale="70000" lnSpcReduction="20000"/>
            <a:scene3d>
              <a:camera prst="orthographicFront"/>
              <a:lightRig rig="threePt" dir="t"/>
            </a:scene3d>
            <a:sp3d extrusionH="57150">
              <a:bevelT w="38100" h="38100"/>
            </a:sp3d>
          </a:bodyPr>
          <a:lstStyle/>
          <a:p>
            <a:pPr marL="0" indent="0" algn="ctr">
              <a:lnSpc>
                <a:spcPct val="120000"/>
              </a:lnSpc>
              <a:buNone/>
            </a:pPr>
            <a:r>
              <a:rPr lang="en-US" sz="3600" b="1" i="1" dirty="0">
                <a:solidFill>
                  <a:srgbClr val="008080"/>
                </a:solidFill>
                <a:latin typeface="Georgia" panose="02040502050405020303" pitchFamily="18" charset="0"/>
              </a:rPr>
              <a:t>Etymological Dictionary of the Hebrew Language </a:t>
            </a:r>
            <a:r>
              <a:rPr lang="en-US" sz="2400" dirty="0" smtClean="0"/>
              <a:t> </a:t>
            </a:r>
            <a:br>
              <a:rPr lang="en-US" sz="2400" dirty="0" smtClean="0"/>
            </a:br>
            <a:r>
              <a:rPr lang="en-US" sz="2400" dirty="0" smtClean="0"/>
              <a:t>Earnest </a:t>
            </a:r>
            <a:r>
              <a:rPr lang="en-US" sz="2400" dirty="0"/>
              <a:t>Klein </a:t>
            </a:r>
            <a:r>
              <a:rPr lang="en-US" sz="2400" dirty="0" smtClean="0"/>
              <a:t> </a:t>
            </a:r>
            <a:r>
              <a:rPr lang="en-US" sz="2100" dirty="0" smtClean="0"/>
              <a:t>pg. 82</a:t>
            </a:r>
            <a:r>
              <a:rPr lang="en-US" sz="2400" dirty="0"/>
              <a:t/>
            </a:r>
            <a:br>
              <a:rPr lang="en-US" sz="2400" dirty="0"/>
            </a:br>
            <a:endParaRPr lang="en-US" sz="1100" dirty="0" smtClean="0"/>
          </a:p>
          <a:p>
            <a:pPr>
              <a:lnSpc>
                <a:spcPct val="120000"/>
              </a:lnSpc>
            </a:pPr>
            <a:r>
              <a:rPr lang="en-US" b="1" u="sng" dirty="0" smtClean="0">
                <a:solidFill>
                  <a:srgbClr val="C00000"/>
                </a:solidFill>
              </a:rPr>
              <a:t>Created</a:t>
            </a:r>
            <a:r>
              <a:rPr lang="en-US" dirty="0" smtClean="0">
                <a:solidFill>
                  <a:srgbClr val="FF0000"/>
                </a:solidFill>
              </a:rPr>
              <a:t>  </a:t>
            </a:r>
            <a:r>
              <a:rPr lang="en-US" dirty="0" smtClean="0">
                <a:solidFill>
                  <a:prstClr val="black">
                    <a:lumMod val="95000"/>
                    <a:lumOff val="5000"/>
                  </a:prstClr>
                </a:solidFill>
              </a:rPr>
              <a:t>H1254 </a:t>
            </a:r>
            <a:r>
              <a:rPr lang="en-US" dirty="0" smtClean="0">
                <a:solidFill>
                  <a:srgbClr val="00B050"/>
                </a:solidFill>
              </a:rPr>
              <a:t>&lt;</a:t>
            </a:r>
            <a:r>
              <a:rPr lang="en-US" b="1" dirty="0" err="1" smtClean="0">
                <a:solidFill>
                  <a:srgbClr val="00B050"/>
                </a:solidFill>
              </a:rPr>
              <a:t>bara</a:t>
            </a:r>
            <a:r>
              <a:rPr lang="en-US" b="1" dirty="0" smtClean="0">
                <a:solidFill>
                  <a:srgbClr val="00B050"/>
                </a:solidFill>
              </a:rPr>
              <a:t>`</a:t>
            </a:r>
            <a:r>
              <a:rPr lang="en-US" dirty="0" smtClean="0">
                <a:solidFill>
                  <a:srgbClr val="00B050"/>
                </a:solidFill>
              </a:rPr>
              <a:t>&gt; </a:t>
            </a:r>
            <a:r>
              <a:rPr lang="en-US" dirty="0" smtClean="0">
                <a:solidFill>
                  <a:schemeClr val="tx1">
                    <a:lumMod val="95000"/>
                    <a:lumOff val="5000"/>
                  </a:schemeClr>
                </a:solidFill>
              </a:rPr>
              <a:t>to </a:t>
            </a:r>
            <a:r>
              <a:rPr lang="en-US" dirty="0">
                <a:solidFill>
                  <a:schemeClr val="tx1">
                    <a:lumMod val="95000"/>
                    <a:lumOff val="5000"/>
                  </a:schemeClr>
                </a:solidFill>
              </a:rPr>
              <a:t>create, to found, to build </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smtClean="0">
                <a:solidFill>
                  <a:schemeClr val="tx1">
                    <a:lumMod val="95000"/>
                    <a:lumOff val="5000"/>
                  </a:schemeClr>
                </a:solidFill>
              </a:rPr>
              <a:t>[</a:t>
            </a:r>
            <a:r>
              <a:rPr lang="en-US" dirty="0">
                <a:solidFill>
                  <a:schemeClr val="tx1">
                    <a:lumMod val="95000"/>
                    <a:lumOff val="5000"/>
                  </a:schemeClr>
                </a:solidFill>
              </a:rPr>
              <a:t>a structure], to bear a </a:t>
            </a:r>
            <a:r>
              <a:rPr lang="en-US" dirty="0" smtClean="0">
                <a:solidFill>
                  <a:schemeClr val="tx1">
                    <a:lumMod val="95000"/>
                    <a:lumOff val="5000"/>
                  </a:schemeClr>
                </a:solidFill>
              </a:rPr>
              <a:t>child.</a:t>
            </a:r>
            <a:r>
              <a:rPr lang="en-US" sz="2200" dirty="0" smtClean="0">
                <a:solidFill>
                  <a:schemeClr val="tx1">
                    <a:lumMod val="95000"/>
                    <a:lumOff val="5000"/>
                  </a:schemeClr>
                </a:solidFill>
                <a:latin typeface="Trebuchet MS" panose="020B0603020202020204"/>
              </a:rPr>
              <a:t/>
            </a:r>
            <a:br>
              <a:rPr lang="en-US" sz="2200" dirty="0" smtClean="0">
                <a:solidFill>
                  <a:schemeClr val="tx1">
                    <a:lumMod val="95000"/>
                    <a:lumOff val="5000"/>
                  </a:schemeClr>
                </a:solidFill>
                <a:latin typeface="Trebuchet MS" panose="020B0603020202020204"/>
              </a:rPr>
            </a:br>
            <a:endParaRPr lang="en-US" sz="1400" dirty="0" smtClean="0"/>
          </a:p>
          <a:p>
            <a:pPr marL="0" indent="0">
              <a:lnSpc>
                <a:spcPct val="120000"/>
              </a:lnSpc>
              <a:spcAft>
                <a:spcPts val="600"/>
              </a:spcAft>
              <a:buNone/>
            </a:pPr>
            <a:r>
              <a:rPr lang="en-US" sz="3600" b="1" i="1" dirty="0">
                <a:solidFill>
                  <a:srgbClr val="008080"/>
                </a:solidFill>
                <a:latin typeface="Georgia" panose="02040502050405020303" pitchFamily="18" charset="0"/>
              </a:rPr>
              <a:t>A Hebrew </a:t>
            </a:r>
            <a:r>
              <a:rPr lang="en-US" sz="3600" b="1" i="1" dirty="0" smtClean="0">
                <a:solidFill>
                  <a:srgbClr val="008080"/>
                </a:solidFill>
                <a:latin typeface="Georgia" panose="02040502050405020303" pitchFamily="18" charset="0"/>
              </a:rPr>
              <a:t>Lexicon </a:t>
            </a:r>
            <a:r>
              <a:rPr lang="en-US" b="1" i="1" dirty="0" smtClean="0">
                <a:solidFill>
                  <a:srgbClr val="008080"/>
                </a:solidFill>
              </a:rPr>
              <a:t> </a:t>
            </a:r>
            <a:r>
              <a:rPr lang="en-US" sz="2500" dirty="0">
                <a:solidFill>
                  <a:schemeClr val="tx1">
                    <a:lumMod val="95000"/>
                    <a:lumOff val="5000"/>
                  </a:schemeClr>
                </a:solidFill>
              </a:rPr>
              <a:t>John </a:t>
            </a:r>
            <a:r>
              <a:rPr lang="en-US" sz="2500" dirty="0" err="1" smtClean="0">
                <a:solidFill>
                  <a:schemeClr val="tx1">
                    <a:lumMod val="95000"/>
                    <a:lumOff val="5000"/>
                  </a:schemeClr>
                </a:solidFill>
              </a:rPr>
              <a:t>Parkhurst</a:t>
            </a:r>
            <a:r>
              <a:rPr lang="en-US" sz="2500" dirty="0" smtClean="0">
                <a:solidFill>
                  <a:schemeClr val="tx1">
                    <a:lumMod val="95000"/>
                    <a:lumOff val="5000"/>
                  </a:schemeClr>
                </a:solidFill>
              </a:rPr>
              <a:t>  </a:t>
            </a:r>
            <a:br>
              <a:rPr lang="en-US" sz="2500" dirty="0" smtClean="0">
                <a:solidFill>
                  <a:schemeClr val="tx1">
                    <a:lumMod val="95000"/>
                    <a:lumOff val="5000"/>
                  </a:schemeClr>
                </a:solidFill>
              </a:rPr>
            </a:br>
            <a:r>
              <a:rPr lang="en-US" sz="2500" dirty="0" smtClean="0">
                <a:solidFill>
                  <a:schemeClr val="tx1">
                    <a:lumMod val="95000"/>
                    <a:lumOff val="5000"/>
                  </a:schemeClr>
                </a:solidFill>
              </a:rPr>
              <a:t>                                      (1762)  </a:t>
            </a:r>
            <a:r>
              <a:rPr lang="en-US" sz="2000" dirty="0" smtClean="0">
                <a:solidFill>
                  <a:schemeClr val="tx1">
                    <a:lumMod val="95000"/>
                    <a:lumOff val="5000"/>
                  </a:schemeClr>
                </a:solidFill>
                <a:ea typeface="Calibri" panose="020F0502020204030204" pitchFamily="34" charset="0"/>
                <a:cs typeface="Times New Roman" panose="02020603050405020304" pitchFamily="18" charset="0"/>
              </a:rPr>
              <a:t>pgs. </a:t>
            </a:r>
            <a:r>
              <a:rPr lang="en-US" sz="2000" dirty="0">
                <a:solidFill>
                  <a:schemeClr val="tx1">
                    <a:lumMod val="95000"/>
                    <a:lumOff val="5000"/>
                  </a:schemeClr>
                </a:solidFill>
                <a:ea typeface="Calibri" panose="020F0502020204030204" pitchFamily="34" charset="0"/>
                <a:cs typeface="Times New Roman" panose="02020603050405020304" pitchFamily="18" charset="0"/>
              </a:rPr>
              <a:t>59 - 60</a:t>
            </a:r>
            <a:br>
              <a:rPr lang="en-US" sz="2000" dirty="0">
                <a:solidFill>
                  <a:schemeClr val="tx1">
                    <a:lumMod val="95000"/>
                    <a:lumOff val="5000"/>
                  </a:schemeClr>
                </a:solidFill>
                <a:ea typeface="Calibri" panose="020F0502020204030204" pitchFamily="34" charset="0"/>
                <a:cs typeface="Times New Roman" panose="02020603050405020304" pitchFamily="18" charset="0"/>
              </a:rPr>
            </a:br>
            <a:r>
              <a:rPr lang="en-US" sz="2000" dirty="0" smtClean="0">
                <a:solidFill>
                  <a:schemeClr val="tx1">
                    <a:lumMod val="95000"/>
                    <a:lumOff val="5000"/>
                  </a:schemeClr>
                </a:solidFill>
                <a:ea typeface="Calibri" panose="020F0502020204030204" pitchFamily="34" charset="0"/>
                <a:cs typeface="Times New Roman" panose="02020603050405020304" pitchFamily="18" charset="0"/>
              </a:rPr>
              <a:t> </a:t>
            </a:r>
            <a:br>
              <a:rPr lang="en-US" sz="2000" dirty="0" smtClean="0">
                <a:solidFill>
                  <a:schemeClr val="tx1">
                    <a:lumMod val="95000"/>
                    <a:lumOff val="5000"/>
                  </a:schemeClr>
                </a:solidFill>
                <a:ea typeface="Calibri" panose="020F0502020204030204" pitchFamily="34" charset="0"/>
                <a:cs typeface="Times New Roman" panose="02020603050405020304" pitchFamily="18" charset="0"/>
              </a:rPr>
            </a:br>
            <a:r>
              <a:rPr lang="en-US" b="1" u="sng" dirty="0" smtClean="0">
                <a:solidFill>
                  <a:srgbClr val="FF0000"/>
                </a:solidFill>
                <a:latin typeface="Trebuchet MS" panose="020B0603020202020204"/>
              </a:rPr>
              <a:t>Note</a:t>
            </a:r>
            <a:r>
              <a:rPr lang="en-US" dirty="0" smtClean="0">
                <a:solidFill>
                  <a:srgbClr val="FF0000"/>
                </a:solidFill>
                <a:latin typeface="Trebuchet MS" panose="020B0603020202020204"/>
              </a:rPr>
              <a:t>:  </a:t>
            </a:r>
            <a:r>
              <a:rPr lang="en-US" dirty="0">
                <a:solidFill>
                  <a:schemeClr val="accent1">
                    <a:lumMod val="75000"/>
                  </a:schemeClr>
                </a:solidFill>
                <a:latin typeface="Trebuchet MS" panose="020B0603020202020204"/>
              </a:rPr>
              <a:t>This Lexicon does </a:t>
            </a:r>
            <a:r>
              <a:rPr lang="en-US" b="1" dirty="0">
                <a:solidFill>
                  <a:srgbClr val="FF0000"/>
                </a:solidFill>
                <a:latin typeface="Trebuchet MS" panose="020B0603020202020204"/>
              </a:rPr>
              <a:t>not</a:t>
            </a:r>
            <a:r>
              <a:rPr lang="en-US" dirty="0">
                <a:solidFill>
                  <a:schemeClr val="accent1">
                    <a:lumMod val="75000"/>
                  </a:schemeClr>
                </a:solidFill>
                <a:latin typeface="Trebuchet MS" panose="020B0603020202020204"/>
              </a:rPr>
              <a:t> use the </a:t>
            </a:r>
            <a:r>
              <a:rPr lang="en-US" dirty="0" smtClean="0">
                <a:solidFill>
                  <a:schemeClr val="accent1">
                    <a:lumMod val="75000"/>
                  </a:schemeClr>
                </a:solidFill>
                <a:latin typeface="Trebuchet MS" panose="020B0603020202020204"/>
              </a:rPr>
              <a:t/>
            </a:r>
            <a:br>
              <a:rPr lang="en-US" dirty="0" smtClean="0">
                <a:solidFill>
                  <a:schemeClr val="accent1">
                    <a:lumMod val="75000"/>
                  </a:schemeClr>
                </a:solidFill>
                <a:latin typeface="Trebuchet MS" panose="020B0603020202020204"/>
              </a:rPr>
            </a:br>
            <a:r>
              <a:rPr lang="en-US" b="1" dirty="0" smtClean="0">
                <a:solidFill>
                  <a:srgbClr val="FF0000"/>
                </a:solidFill>
                <a:latin typeface="Trebuchet MS" panose="020B0603020202020204"/>
              </a:rPr>
              <a:t>Masoretic </a:t>
            </a:r>
            <a:r>
              <a:rPr lang="en-US" b="1" dirty="0">
                <a:solidFill>
                  <a:srgbClr val="FF0000"/>
                </a:solidFill>
                <a:latin typeface="Trebuchet MS" panose="020B0603020202020204"/>
              </a:rPr>
              <a:t>tainted </a:t>
            </a:r>
            <a:r>
              <a:rPr lang="en-US" dirty="0">
                <a:solidFill>
                  <a:schemeClr val="accent1">
                    <a:lumMod val="75000"/>
                  </a:schemeClr>
                </a:solidFill>
                <a:latin typeface="Trebuchet MS" panose="020B0603020202020204"/>
              </a:rPr>
              <a:t>vowel points</a:t>
            </a:r>
            <a:r>
              <a:rPr lang="en-US" dirty="0" smtClean="0">
                <a:solidFill>
                  <a:schemeClr val="accent1">
                    <a:lumMod val="75000"/>
                  </a:schemeClr>
                </a:solidFill>
                <a:latin typeface="Trebuchet MS" panose="020B0603020202020204"/>
              </a:rPr>
              <a:t>.  </a:t>
            </a:r>
            <a:br>
              <a:rPr lang="en-US" dirty="0" smtClean="0">
                <a:solidFill>
                  <a:schemeClr val="accent1">
                    <a:lumMod val="75000"/>
                  </a:schemeClr>
                </a:solidFill>
                <a:latin typeface="Trebuchet MS" panose="020B0603020202020204"/>
              </a:rPr>
            </a:br>
            <a:r>
              <a:rPr lang="en-US" sz="2400" dirty="0" smtClean="0">
                <a:solidFill>
                  <a:schemeClr val="accent1">
                    <a:lumMod val="75000"/>
                  </a:schemeClr>
                </a:solidFill>
                <a:latin typeface="Trebuchet MS" panose="020B0603020202020204"/>
              </a:rPr>
              <a:t>(Only the references for creation are provided.) </a:t>
            </a:r>
          </a:p>
          <a:p>
            <a:pPr>
              <a:lnSpc>
                <a:spcPct val="120000"/>
              </a:lnSpc>
              <a:spcAft>
                <a:spcPts val="600"/>
              </a:spcAft>
            </a:pPr>
            <a:r>
              <a:rPr lang="en-US" b="1" dirty="0" smtClean="0">
                <a:solidFill>
                  <a:srgbClr val="9900FF"/>
                </a:solidFill>
                <a:latin typeface="Times New Roman" panose="02020603050405020304" pitchFamily="18" charset="0"/>
                <a:ea typeface="Calibri" panose="020F0502020204030204" pitchFamily="34" charset="0"/>
              </a:rPr>
              <a:t>ב </a:t>
            </a:r>
            <a:r>
              <a:rPr lang="en-US" b="1" dirty="0">
                <a:solidFill>
                  <a:srgbClr val="9900FF"/>
                </a:solidFill>
                <a:latin typeface="Times New Roman" panose="02020603050405020304" pitchFamily="18" charset="0"/>
                <a:ea typeface="Calibri" panose="020F0502020204030204" pitchFamily="34" charset="0"/>
              </a:rPr>
              <a:t>ר </a:t>
            </a:r>
            <a:r>
              <a:rPr lang="en-US" b="1" dirty="0" smtClean="0">
                <a:solidFill>
                  <a:srgbClr val="9900FF"/>
                </a:solidFill>
                <a:latin typeface="Times New Roman" panose="02020603050405020304" pitchFamily="18" charset="0"/>
                <a:ea typeface="Calibri" panose="020F0502020204030204" pitchFamily="34" charset="0"/>
              </a:rPr>
              <a:t>א </a:t>
            </a:r>
            <a:r>
              <a:rPr lang="en-US"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00B050"/>
                </a:solidFill>
                <a:ea typeface="Calibri" panose="020F0502020204030204" pitchFamily="34" charset="0"/>
                <a:cs typeface="Times New Roman" panose="02020603050405020304" pitchFamily="18" charset="0"/>
              </a:rPr>
              <a:t>&lt;</a:t>
            </a:r>
            <a:r>
              <a:rPr lang="en-US" b="1" dirty="0" err="1" smtClean="0">
                <a:solidFill>
                  <a:srgbClr val="00B050"/>
                </a:solidFill>
                <a:ea typeface="Calibri" panose="020F0502020204030204" pitchFamily="34" charset="0"/>
                <a:cs typeface="Times New Roman" panose="02020603050405020304" pitchFamily="18" charset="0"/>
              </a:rPr>
              <a:t>bara</a:t>
            </a:r>
            <a:r>
              <a:rPr lang="en-US" b="1" dirty="0" smtClean="0">
                <a:solidFill>
                  <a:srgbClr val="00B050"/>
                </a:solidFill>
                <a:ea typeface="Calibri" panose="020F0502020204030204" pitchFamily="34" charset="0"/>
                <a:cs typeface="Times New Roman" panose="02020603050405020304" pitchFamily="18" charset="0"/>
              </a:rPr>
              <a:t>`</a:t>
            </a:r>
            <a:r>
              <a:rPr lang="en-US" dirty="0" smtClean="0">
                <a:solidFill>
                  <a:srgbClr val="00B050"/>
                </a:solidFill>
                <a:ea typeface="Calibri" panose="020F0502020204030204" pitchFamily="34" charset="0"/>
                <a:cs typeface="Times New Roman" panose="02020603050405020304" pitchFamily="18" charset="0"/>
              </a:rPr>
              <a:t>&gt;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Denotes the production of either substance or form, the creation or </a:t>
            </a:r>
            <a:r>
              <a:rPr lang="en-US" u="sng" dirty="0" smtClean="0">
                <a:solidFill>
                  <a:schemeClr val="tx1">
                    <a:lumMod val="95000"/>
                    <a:lumOff val="5000"/>
                  </a:schemeClr>
                </a:solidFill>
                <a:ea typeface="Calibri" panose="020F0502020204030204" pitchFamily="34" charset="0"/>
                <a:cs typeface="Times New Roman" panose="02020603050405020304" pitchFamily="18" charset="0"/>
              </a:rPr>
              <a:t>accretion</a:t>
            </a:r>
            <a:r>
              <a:rPr lang="en-US" dirty="0" smtClean="0">
                <a:solidFill>
                  <a:schemeClr val="tx1">
                    <a:lumMod val="95000"/>
                    <a:lumOff val="5000"/>
                  </a:schemeClr>
                </a:solidFill>
                <a:ea typeface="Calibri" panose="020F0502020204030204" pitchFamily="34" charset="0"/>
                <a:cs typeface="Times New Roman" panose="02020603050405020304" pitchFamily="18" charset="0"/>
              </a:rPr>
              <a:t> of substance or matter.</a:t>
            </a:r>
            <a:br>
              <a:rPr lang="en-US" dirty="0" smtClean="0">
                <a:solidFill>
                  <a:schemeClr val="tx1">
                    <a:lumMod val="95000"/>
                    <a:lumOff val="5000"/>
                  </a:schemeClr>
                </a:solidFill>
                <a:ea typeface="Calibri" panose="020F0502020204030204" pitchFamily="34" charset="0"/>
                <a:cs typeface="Times New Roman" panose="02020603050405020304" pitchFamily="18" charset="0"/>
              </a:rPr>
            </a:br>
            <a:endParaRPr lang="en-CA" dirty="0"/>
          </a:p>
          <a:p>
            <a:endParaRPr lang="en-US" dirty="0"/>
          </a:p>
        </p:txBody>
      </p:sp>
      <p:sp>
        <p:nvSpPr>
          <p:cNvPr id="8" name="Content Placeholder 7"/>
          <p:cNvSpPr>
            <a:spLocks noGrp="1"/>
          </p:cNvSpPr>
          <p:nvPr>
            <p:ph sz="half" idx="2"/>
          </p:nvPr>
        </p:nvSpPr>
        <p:spPr>
          <a:xfrm>
            <a:off x="6564101" y="1297539"/>
            <a:ext cx="5229809" cy="5243332"/>
          </a:xfrm>
        </p:spPr>
        <p:txBody>
          <a:bodyPr>
            <a:normAutofit fontScale="70000" lnSpcReduction="20000"/>
            <a:scene3d>
              <a:camera prst="orthographicFront"/>
              <a:lightRig rig="threePt" dir="t"/>
            </a:scene3d>
            <a:sp3d extrusionH="57150">
              <a:bevelT w="38100" h="38100"/>
            </a:sp3d>
          </a:bodyPr>
          <a:lstStyle/>
          <a:p>
            <a:pPr marL="0" indent="0">
              <a:buNone/>
            </a:pPr>
            <a:r>
              <a:rPr lang="en-US" dirty="0" smtClean="0">
                <a:ea typeface="Calibri" panose="020F0502020204030204" pitchFamily="34" charset="0"/>
                <a:cs typeface="Times New Roman" panose="02020603050405020304" pitchFamily="18" charset="0"/>
              </a:rPr>
              <a:t>(</a:t>
            </a:r>
            <a:r>
              <a:rPr lang="en-US" dirty="0" err="1" smtClean="0">
                <a:ea typeface="Calibri" panose="020F0502020204030204" pitchFamily="34" charset="0"/>
                <a:cs typeface="Times New Roman" panose="02020603050405020304" pitchFamily="18" charset="0"/>
              </a:rPr>
              <a:t>Parkhurst</a:t>
            </a:r>
            <a:r>
              <a:rPr lang="en-US" dirty="0" smtClean="0">
                <a:ea typeface="Calibri" panose="020F0502020204030204" pitchFamily="34" charset="0"/>
                <a:cs typeface="Times New Roman" panose="02020603050405020304" pitchFamily="18" charset="0"/>
              </a:rPr>
              <a:t> </a:t>
            </a:r>
            <a:r>
              <a:rPr lang="en-US" dirty="0" err="1" smtClean="0">
                <a:ea typeface="Calibri" panose="020F0502020204030204" pitchFamily="34" charset="0"/>
                <a:cs typeface="Times New Roman" panose="02020603050405020304" pitchFamily="18" charset="0"/>
              </a:rPr>
              <a:t>con’t</a:t>
            </a:r>
            <a:r>
              <a:rPr lang="en-US" dirty="0" smtClean="0">
                <a:ea typeface="Calibri" panose="020F0502020204030204" pitchFamily="34" charset="0"/>
                <a:cs typeface="Times New Roman" panose="02020603050405020304" pitchFamily="18" charset="0"/>
              </a:rPr>
              <a:t>)</a:t>
            </a:r>
          </a:p>
          <a:p>
            <a:pPr>
              <a:lnSpc>
                <a:spcPct val="120000"/>
              </a:lnSpc>
            </a:pPr>
            <a:r>
              <a:rPr lang="en-US" b="1" dirty="0" smtClean="0">
                <a:solidFill>
                  <a:srgbClr val="FF0000"/>
                </a:solidFill>
                <a:ea typeface="Calibri" panose="020F0502020204030204" pitchFamily="34" charset="0"/>
                <a:cs typeface="Times New Roman" panose="02020603050405020304" pitchFamily="18" charset="0"/>
              </a:rPr>
              <a:t>I</a:t>
            </a:r>
            <a:r>
              <a:rPr lang="en-US" b="1" dirty="0">
                <a:solidFill>
                  <a:srgbClr val="FF0000"/>
                </a:solidFill>
                <a:ea typeface="Calibri" panose="020F0502020204030204" pitchFamily="34" charset="0"/>
                <a:cs typeface="Times New Roman" panose="02020603050405020304" pitchFamily="18" charset="0"/>
              </a:rPr>
              <a:t>.  </a:t>
            </a:r>
            <a:r>
              <a:rPr lang="en-US" b="1" dirty="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To create, produce into being.  </a:t>
            </a:r>
            <a:r>
              <a:rPr lang="en-US" b="1" dirty="0" smtClean="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
            </a:r>
            <a:br>
              <a:rPr lang="en-US" b="1" dirty="0" smtClean="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br>
            <a:r>
              <a:rPr lang="en-US" b="1" dirty="0" smtClean="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Gen </a:t>
            </a:r>
            <a:r>
              <a:rPr lang="en-US" b="1" dirty="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1:1 In the beginning the </a:t>
            </a:r>
            <a:r>
              <a:rPr lang="en-US" b="1" dirty="0" err="1">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Aleim</a:t>
            </a:r>
            <a:r>
              <a:rPr lang="en-US" b="1" dirty="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 </a:t>
            </a:r>
            <a:r>
              <a:rPr lang="en-US" dirty="0">
                <a:solidFill>
                  <a:schemeClr val="tx1">
                    <a:lumMod val="95000"/>
                    <a:lumOff val="5000"/>
                  </a:schemeClr>
                </a:solidFill>
                <a:ea typeface="Calibri" panose="020F0502020204030204" pitchFamily="34" charset="0"/>
                <a:cs typeface="Times New Roman" panose="02020603050405020304" pitchFamily="18" charset="0"/>
              </a:rPr>
              <a:t>[</a:t>
            </a:r>
            <a:r>
              <a:rPr lang="en-US" dirty="0">
                <a:solidFill>
                  <a:srgbClr val="0000CC"/>
                </a:solidFill>
                <a:ea typeface="Calibri" panose="020F0502020204030204" pitchFamily="34" charset="0"/>
                <a:cs typeface="Times New Roman" panose="02020603050405020304" pitchFamily="18" charset="0"/>
              </a:rPr>
              <a:t>Yahusha</a:t>
            </a:r>
            <a:r>
              <a:rPr lang="en-US" dirty="0">
                <a:solidFill>
                  <a:schemeClr val="tx1">
                    <a:lumMod val="95000"/>
                    <a:lumOff val="5000"/>
                  </a:schemeClr>
                </a:solidFill>
                <a:ea typeface="Calibri" panose="020F0502020204030204" pitchFamily="34" charset="0"/>
                <a:cs typeface="Times New Roman" panose="02020603050405020304" pitchFamily="18" charset="0"/>
              </a:rPr>
              <a:t>] </a:t>
            </a:r>
            <a:r>
              <a:rPr lang="en-US" b="1" dirty="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rPr>
              <a:t>created the heavens and the earth.  </a:t>
            </a:r>
            <a:endParaRPr lang="en-US" b="1" dirty="0" smtClean="0">
              <a:solidFill>
                <a:schemeClr val="tx1">
                  <a:lumMod val="95000"/>
                  <a:lumOff val="5000"/>
                </a:schemeClr>
              </a:solidFill>
              <a:effectLst>
                <a:glow rad="127000">
                  <a:schemeClr val="accent2">
                    <a:lumMod val="60000"/>
                    <a:lumOff val="40000"/>
                  </a:schemeClr>
                </a:glow>
              </a:effectLst>
              <a:ea typeface="Calibri" panose="020F0502020204030204" pitchFamily="34" charset="0"/>
              <a:cs typeface="Times New Roman" panose="02020603050405020304" pitchFamily="18" charset="0"/>
            </a:endParaRPr>
          </a:p>
          <a:p>
            <a:pPr>
              <a:lnSpc>
                <a:spcPct val="120000"/>
              </a:lnSpc>
            </a:pPr>
            <a:r>
              <a:rPr lang="en-US" dirty="0" smtClean="0">
                <a:solidFill>
                  <a:schemeClr val="tx1">
                    <a:lumMod val="95000"/>
                    <a:lumOff val="5000"/>
                  </a:schemeClr>
                </a:solidFill>
                <a:ea typeface="Calibri" panose="020F0502020204030204" pitchFamily="34" charset="0"/>
                <a:cs typeface="Times New Roman" panose="02020603050405020304" pitchFamily="18" charset="0"/>
              </a:rPr>
              <a:t>This </a:t>
            </a:r>
            <a:r>
              <a:rPr lang="en-US" dirty="0">
                <a:solidFill>
                  <a:schemeClr val="tx1">
                    <a:lumMod val="95000"/>
                    <a:lumOff val="5000"/>
                  </a:schemeClr>
                </a:solidFill>
                <a:ea typeface="Calibri" panose="020F0502020204030204" pitchFamily="34" charset="0"/>
                <a:cs typeface="Times New Roman" panose="02020603050405020304" pitchFamily="18" charset="0"/>
              </a:rPr>
              <a:t>cannot relate to form, because as follows in the next verse the earth was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 </a:t>
            </a:r>
            <a:r>
              <a:rPr lang="en-US" b="1" dirty="0">
                <a:solidFill>
                  <a:srgbClr val="9900FF"/>
                </a:solidFill>
                <a:latin typeface="Times New Roman" panose="02020603050405020304" pitchFamily="18" charset="0"/>
                <a:ea typeface="Calibri" panose="020F0502020204030204" pitchFamily="34" charset="0"/>
              </a:rPr>
              <a:t>- </a:t>
            </a:r>
            <a:r>
              <a:rPr lang="en-US" dirty="0"/>
              <a:t>[</a:t>
            </a:r>
            <a:r>
              <a:rPr lang="en-US" dirty="0" err="1"/>
              <a:t>tohu</a:t>
            </a:r>
            <a:r>
              <a:rPr lang="en-US" dirty="0">
                <a:ea typeface="Calibri" panose="020F0502020204030204" pitchFamily="34" charset="0"/>
                <a:cs typeface="Times New Roman" panose="02020603050405020304" pitchFamily="18" charset="0"/>
              </a:rPr>
              <a:t>] without form, or in loose atoms. </a:t>
            </a:r>
            <a:endParaRPr lang="en-US" dirty="0" smtClean="0">
              <a:ea typeface="Calibri" panose="020F0502020204030204" pitchFamily="34" charset="0"/>
              <a:cs typeface="Times New Roman" panose="02020603050405020304" pitchFamily="18" charset="0"/>
            </a:endParaRPr>
          </a:p>
          <a:p>
            <a:pPr>
              <a:lnSpc>
                <a:spcPct val="120000"/>
              </a:lnSpc>
            </a:pPr>
            <a:r>
              <a:rPr lang="en-US" dirty="0" smtClean="0">
                <a:ea typeface="Calibri" panose="020F0502020204030204" pitchFamily="34" charset="0"/>
                <a:cs typeface="Times New Roman" panose="02020603050405020304" pitchFamily="18" charset="0"/>
              </a:rPr>
              <a:t>So </a:t>
            </a:r>
            <a:r>
              <a:rPr lang="en-US" dirty="0">
                <a:ea typeface="Calibri" panose="020F0502020204030204" pitchFamily="34" charset="0"/>
                <a:cs typeface="Times New Roman" panose="02020603050405020304" pitchFamily="18" charset="0"/>
              </a:rPr>
              <a:t>v. 27, The </a:t>
            </a:r>
            <a:r>
              <a:rPr lang="en-US" dirty="0" err="1">
                <a:ea typeface="Calibri" panose="020F0502020204030204" pitchFamily="34" charset="0"/>
                <a:cs typeface="Times New Roman" panose="02020603050405020304" pitchFamily="18" charset="0"/>
              </a:rPr>
              <a:t>Aleim</a:t>
            </a:r>
            <a:r>
              <a:rPr lang="en-US" dirty="0">
                <a:ea typeface="Calibri" panose="020F0502020204030204" pitchFamily="34" charset="0"/>
                <a:cs typeface="Times New Roman" panose="02020603050405020304" pitchFamily="18" charset="0"/>
              </a:rPr>
              <a:t> [</a:t>
            </a:r>
            <a:r>
              <a:rPr lang="en-US" dirty="0">
                <a:solidFill>
                  <a:srgbClr val="0000CC"/>
                </a:solidFill>
                <a:ea typeface="Calibri" panose="020F0502020204030204" pitchFamily="34" charset="0"/>
                <a:cs typeface="Times New Roman" panose="02020603050405020304" pitchFamily="18" charset="0"/>
              </a:rPr>
              <a:t>Yahusha</a:t>
            </a:r>
            <a:r>
              <a:rPr lang="en-US" dirty="0">
                <a:ea typeface="Calibri" panose="020F0502020204030204" pitchFamily="34" charset="0"/>
                <a:cs typeface="Times New Roman" panose="02020603050405020304" pitchFamily="18" charset="0"/>
              </a:rPr>
              <a:t>] created man in his own image, refers to the creation of the human soul, as well as the formation of the body; for the image of </a:t>
            </a:r>
            <a:r>
              <a:rPr lang="en-US" dirty="0" err="1">
                <a:ea typeface="Calibri" panose="020F0502020204030204" pitchFamily="34" charset="0"/>
                <a:cs typeface="Times New Roman" panose="02020603050405020304" pitchFamily="18" charset="0"/>
              </a:rPr>
              <a:t>Aleim</a:t>
            </a:r>
            <a:r>
              <a:rPr lang="en-US" dirty="0">
                <a:ea typeface="Calibri" panose="020F0502020204030204" pitchFamily="34" charset="0"/>
                <a:cs typeface="Times New Roman" panose="02020603050405020304" pitchFamily="18" charset="0"/>
              </a:rPr>
              <a:t> [</a:t>
            </a:r>
            <a:r>
              <a:rPr lang="en-US" dirty="0">
                <a:solidFill>
                  <a:srgbClr val="0000CC"/>
                </a:solidFill>
                <a:ea typeface="Calibri" panose="020F0502020204030204" pitchFamily="34" charset="0"/>
                <a:cs typeface="Times New Roman" panose="02020603050405020304" pitchFamily="18" charset="0"/>
              </a:rPr>
              <a:t>Yahusha</a:t>
            </a:r>
            <a:r>
              <a:rPr lang="en-US" dirty="0">
                <a:ea typeface="Calibri" panose="020F0502020204030204" pitchFamily="34" charset="0"/>
                <a:cs typeface="Times New Roman" panose="02020603050405020304" pitchFamily="18" charset="0"/>
              </a:rPr>
              <a:t>] eminently consists in righteousness and true holiness, seated in the spirit of the mind.  </a:t>
            </a:r>
            <a:r>
              <a:rPr lang="en-US" dirty="0" smtClean="0">
                <a:ea typeface="Calibri" panose="020F0502020204030204" pitchFamily="34" charset="0"/>
                <a:cs typeface="Times New Roman" panose="02020603050405020304" pitchFamily="18" charset="0"/>
              </a:rPr>
              <a:t/>
            </a:r>
            <a:br>
              <a:rPr lang="en-US" dirty="0" smtClean="0">
                <a:ea typeface="Calibri" panose="020F0502020204030204" pitchFamily="34"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See </a:t>
            </a:r>
            <a:r>
              <a:rPr lang="en-US" sz="2400" dirty="0" err="1">
                <a:ea typeface="Calibri" panose="020F0502020204030204" pitchFamily="34" charset="0"/>
                <a:cs typeface="Times New Roman" panose="02020603050405020304" pitchFamily="18" charset="0"/>
              </a:rPr>
              <a:t>Eph</a:t>
            </a:r>
            <a:r>
              <a:rPr lang="en-US" sz="2400" dirty="0">
                <a:ea typeface="Calibri" panose="020F0502020204030204" pitchFamily="34" charset="0"/>
                <a:cs typeface="Times New Roman" panose="02020603050405020304" pitchFamily="18" charset="0"/>
              </a:rPr>
              <a:t> 4:24, Col 3:10.</a:t>
            </a:r>
            <a:endParaRPr lang="en-CA" sz="2400" dirty="0"/>
          </a:p>
          <a:p>
            <a:endParaRPr lang="en-US" dirty="0"/>
          </a:p>
        </p:txBody>
      </p:sp>
      <p:sp>
        <p:nvSpPr>
          <p:cNvPr id="4" name="Slide Number Placeholder 3"/>
          <p:cNvSpPr>
            <a:spLocks noGrp="1"/>
          </p:cNvSpPr>
          <p:nvPr>
            <p:ph type="sldNum" sz="quarter" idx="12"/>
          </p:nvPr>
        </p:nvSpPr>
        <p:spPr/>
        <p:txBody>
          <a:bodyPr/>
          <a:lstStyle/>
          <a:p>
            <a:fld id="{79D454C9-693C-4B68-AEF7-F33F1BD73953}" type="slidenum">
              <a:rPr lang="en-US" sz="1400" b="1" smtClean="0">
                <a:solidFill>
                  <a:schemeClr val="tx1"/>
                </a:solidFill>
              </a:rPr>
              <a:t>16</a:t>
            </a:fld>
            <a:endParaRPr lang="en-US" sz="1400" b="1" dirty="0">
              <a:solidFill>
                <a:schemeClr val="tx1"/>
              </a:solidFill>
            </a:endParaRPr>
          </a:p>
        </p:txBody>
      </p:sp>
    </p:spTree>
    <p:extLst>
      <p:ext uri="{BB962C8B-B14F-4D97-AF65-F5344CB8AC3E}">
        <p14:creationId xmlns:p14="http://schemas.microsoft.com/office/powerpoint/2010/main" val="409542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000"/>
                                        <p:tgtEl>
                                          <p:spTgt spid="8">
                                            <p:txEl>
                                              <p:pRg st="2" end="2"/>
                                            </p:txEl>
                                          </p:spTgt>
                                        </p:tgtEl>
                                      </p:cBhvr>
                                    </p:animEffect>
                                    <p:anim calcmode="lin" valueType="num">
                                      <p:cBhvr>
                                        <p:cTn id="1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8080">
                <a:lumMod val="62000"/>
                <a:lumOff val="38000"/>
                <a:alpha val="21000"/>
              </a:srgbClr>
            </a:gs>
            <a:gs pos="50000">
              <a:srgbClr val="E2FD59"/>
            </a:gs>
            <a:gs pos="100000">
              <a:srgbClr val="00FF00">
                <a:lumMod val="14000"/>
                <a:lumOff val="8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43" y="198609"/>
            <a:ext cx="11076008" cy="815493"/>
          </a:xfrm>
        </p:spPr>
        <p:txBody>
          <a:bodyPr>
            <a:noAutofit/>
            <a:scene3d>
              <a:camera prst="orthographicFront"/>
              <a:lightRig rig="threePt" dir="t"/>
            </a:scene3d>
            <a:sp3d extrusionH="57150">
              <a:bevelT h="25400" prst="softRound"/>
            </a:sp3d>
          </a:bodyPr>
          <a:lstStyle/>
          <a:p>
            <a:pPr>
              <a:lnSpc>
                <a:spcPct val="115000"/>
              </a:lnSpc>
              <a:spcBef>
                <a:spcPts val="0"/>
              </a:spcBef>
              <a:spcAft>
                <a:spcPts val="1000"/>
              </a:spcAft>
            </a:pPr>
            <a:r>
              <a:rPr lang="en-US" b="1" i="1" dirty="0" smtClean="0">
                <a:solidFill>
                  <a:srgbClr val="008080"/>
                </a:solidFill>
                <a:latin typeface="Georgia" panose="02040502050405020303" pitchFamily="18" charset="0"/>
              </a:rPr>
              <a:t>A </a:t>
            </a:r>
            <a:r>
              <a:rPr lang="en-US" b="1" i="1" dirty="0">
                <a:solidFill>
                  <a:srgbClr val="008080"/>
                </a:solidFill>
                <a:latin typeface="Georgia" panose="02040502050405020303" pitchFamily="18" charset="0"/>
              </a:rPr>
              <a:t>Hebrew Lexicon </a:t>
            </a:r>
            <a:r>
              <a:rPr lang="en-US" b="1" i="1" dirty="0" smtClean="0">
                <a:solidFill>
                  <a:srgbClr val="008080"/>
                </a:solidFill>
                <a:latin typeface="Georgia" panose="02040502050405020303" pitchFamily="18" charset="0"/>
              </a:rPr>
              <a:t> </a:t>
            </a:r>
            <a:r>
              <a:rPr lang="en-US" sz="2800" dirty="0" smtClean="0">
                <a:solidFill>
                  <a:prstClr val="black">
                    <a:lumMod val="95000"/>
                    <a:lumOff val="5000"/>
                  </a:prstClr>
                </a:solidFill>
                <a:latin typeface="Calibri" panose="020F0502020204030204"/>
              </a:rPr>
              <a:t>(</a:t>
            </a:r>
            <a:r>
              <a:rPr lang="en-US" sz="2800" dirty="0" err="1" smtClean="0">
                <a:solidFill>
                  <a:prstClr val="black">
                    <a:lumMod val="95000"/>
                    <a:lumOff val="5000"/>
                  </a:prstClr>
                </a:solidFill>
                <a:latin typeface="Calibri" panose="020F0502020204030204"/>
              </a:rPr>
              <a:t>Parkhurst</a:t>
            </a:r>
            <a:r>
              <a:rPr lang="en-US" sz="2800" dirty="0" smtClean="0">
                <a:solidFill>
                  <a:prstClr val="black">
                    <a:lumMod val="95000"/>
                    <a:lumOff val="5000"/>
                  </a:prstClr>
                </a:solidFill>
                <a:latin typeface="Calibri" panose="020F0502020204030204"/>
              </a:rPr>
              <a:t>)  </a:t>
            </a:r>
            <a:r>
              <a:rPr lang="en-US" sz="3600" dirty="0" smtClean="0">
                <a:solidFill>
                  <a:prstClr val="black">
                    <a:lumMod val="95000"/>
                    <a:lumOff val="5000"/>
                  </a:prstClr>
                </a:solidFill>
                <a:latin typeface="Calibri" panose="020F0502020204030204"/>
              </a:rPr>
              <a:t> </a:t>
            </a:r>
            <a:r>
              <a:rPr lang="en-US" sz="3200" dirty="0" smtClean="0">
                <a:solidFill>
                  <a:srgbClr val="FF0000"/>
                </a:solidFill>
                <a:latin typeface="Calibri" panose="020F0502020204030204"/>
              </a:rPr>
              <a:t>(</a:t>
            </a:r>
            <a:r>
              <a:rPr lang="en-US" sz="3200" dirty="0" err="1" smtClean="0">
                <a:solidFill>
                  <a:srgbClr val="FF0000"/>
                </a:solidFill>
                <a:latin typeface="Calibri" panose="020F0502020204030204"/>
              </a:rPr>
              <a:t>Con’t</a:t>
            </a:r>
            <a:r>
              <a:rPr lang="en-US" sz="3200" dirty="0" smtClean="0">
                <a:solidFill>
                  <a:srgbClr val="FF0000"/>
                </a:solidFill>
                <a:latin typeface="Calibri" panose="020F0502020204030204"/>
              </a:rPr>
              <a:t>)</a:t>
            </a:r>
            <a:endParaRPr lang="en-US" sz="2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p:txBody>
      </p:sp>
      <p:sp>
        <p:nvSpPr>
          <p:cNvPr id="7" name="Content Placeholder 6"/>
          <p:cNvSpPr>
            <a:spLocks noGrp="1"/>
          </p:cNvSpPr>
          <p:nvPr>
            <p:ph sz="half" idx="1"/>
          </p:nvPr>
        </p:nvSpPr>
        <p:spPr>
          <a:xfrm>
            <a:off x="393539" y="1273214"/>
            <a:ext cx="5626261" cy="5405377"/>
          </a:xfrm>
        </p:spPr>
        <p:txBody>
          <a:bodyPr>
            <a:normAutofit fontScale="92500" lnSpcReduction="10000"/>
          </a:bodyPr>
          <a:lstStyle/>
          <a:p>
            <a:r>
              <a:rPr lang="en-US" b="1" dirty="0">
                <a:solidFill>
                  <a:srgbClr val="FF0000"/>
                </a:solidFill>
              </a:rPr>
              <a:t>II.</a:t>
            </a:r>
            <a:r>
              <a:rPr lang="en-US" sz="3000" b="1" dirty="0">
                <a:solidFill>
                  <a:srgbClr val="FF0000"/>
                </a:solidFill>
              </a:rPr>
              <a:t>  </a:t>
            </a:r>
            <a:r>
              <a:rPr lang="en-US" dirty="0">
                <a:solidFill>
                  <a:prstClr val="black">
                    <a:lumMod val="95000"/>
                    <a:lumOff val="5000"/>
                  </a:prstClr>
                </a:solidFill>
              </a:rPr>
              <a:t>To form by </a:t>
            </a:r>
            <a:r>
              <a:rPr lang="en-US" b="1" i="1" dirty="0">
                <a:solidFill>
                  <a:srgbClr val="CC00FF"/>
                </a:solidFill>
              </a:rPr>
              <a:t>accretion</a:t>
            </a:r>
            <a:r>
              <a:rPr lang="en-US" dirty="0">
                <a:solidFill>
                  <a:prstClr val="black">
                    <a:lumMod val="95000"/>
                    <a:lumOff val="5000"/>
                  </a:prstClr>
                </a:solidFill>
              </a:rPr>
              <a:t> or concretion of matter.  </a:t>
            </a:r>
            <a:r>
              <a:rPr lang="en-US" dirty="0" smtClean="0">
                <a:solidFill>
                  <a:prstClr val="black">
                    <a:lumMod val="95000"/>
                    <a:lumOff val="5000"/>
                  </a:prstClr>
                </a:solidFill>
              </a:rPr>
              <a:t/>
            </a:r>
            <a:br>
              <a:rPr lang="en-US" dirty="0" smtClean="0">
                <a:solidFill>
                  <a:prstClr val="black">
                    <a:lumMod val="95000"/>
                    <a:lumOff val="5000"/>
                  </a:prstClr>
                </a:solidFill>
              </a:rPr>
            </a:br>
            <a:r>
              <a:rPr lang="en-US" dirty="0" smtClean="0">
                <a:solidFill>
                  <a:prstClr val="black">
                    <a:lumMod val="95000"/>
                    <a:lumOff val="5000"/>
                  </a:prstClr>
                </a:solidFill>
              </a:rPr>
              <a:t/>
            </a:r>
            <a:br>
              <a:rPr lang="en-US" dirty="0" smtClean="0">
                <a:solidFill>
                  <a:prstClr val="black">
                    <a:lumMod val="95000"/>
                    <a:lumOff val="5000"/>
                  </a:prstClr>
                </a:solidFill>
              </a:rPr>
            </a:br>
            <a:r>
              <a:rPr lang="en-US" dirty="0" smtClean="0">
                <a:solidFill>
                  <a:prstClr val="black">
                    <a:lumMod val="95000"/>
                    <a:lumOff val="5000"/>
                  </a:prstClr>
                </a:solidFill>
              </a:rPr>
              <a:t>Gen </a:t>
            </a:r>
            <a:r>
              <a:rPr lang="en-US" dirty="0">
                <a:solidFill>
                  <a:prstClr val="black">
                    <a:lumMod val="95000"/>
                    <a:lumOff val="5000"/>
                  </a:prstClr>
                </a:solidFill>
              </a:rPr>
              <a:t>1:21 so the </a:t>
            </a:r>
            <a:r>
              <a:rPr lang="en-US" dirty="0" err="1">
                <a:solidFill>
                  <a:prstClr val="black">
                    <a:lumMod val="95000"/>
                    <a:lumOff val="5000"/>
                  </a:prstClr>
                </a:solidFill>
              </a:rPr>
              <a:t>Aleim</a:t>
            </a:r>
            <a:r>
              <a:rPr lang="en-US" dirty="0">
                <a:solidFill>
                  <a:prstClr val="black">
                    <a:lumMod val="95000"/>
                    <a:lumOff val="5000"/>
                  </a:prstClr>
                </a:solidFill>
              </a:rPr>
              <a:t> [</a:t>
            </a:r>
            <a:r>
              <a:rPr lang="en-US" dirty="0">
                <a:solidFill>
                  <a:srgbClr val="0000CC"/>
                </a:solidFill>
              </a:rPr>
              <a:t>Yahusha</a:t>
            </a:r>
            <a:r>
              <a:rPr lang="en-US" dirty="0">
                <a:solidFill>
                  <a:prstClr val="black">
                    <a:lumMod val="95000"/>
                    <a:lumOff val="5000"/>
                  </a:prstClr>
                </a:solidFill>
              </a:rPr>
              <a:t>] formed the great aquatic monsters, </a:t>
            </a:r>
            <a:r>
              <a:rPr lang="en-US" dirty="0" smtClean="0">
                <a:solidFill>
                  <a:prstClr val="black">
                    <a:lumMod val="95000"/>
                    <a:lumOff val="5000"/>
                  </a:prstClr>
                </a:solidFill>
              </a:rPr>
              <a:t/>
            </a:r>
            <a:br>
              <a:rPr lang="en-US" dirty="0" smtClean="0">
                <a:solidFill>
                  <a:prstClr val="black">
                    <a:lumMod val="95000"/>
                    <a:lumOff val="5000"/>
                  </a:prstClr>
                </a:solidFill>
              </a:rPr>
            </a:br>
            <a:r>
              <a:rPr lang="en-US" dirty="0" smtClean="0">
                <a:solidFill>
                  <a:prstClr val="black">
                    <a:lumMod val="95000"/>
                    <a:lumOff val="5000"/>
                  </a:prstClr>
                </a:solidFill>
              </a:rPr>
              <a:t>no </a:t>
            </a:r>
            <a:r>
              <a:rPr lang="en-US" dirty="0">
                <a:solidFill>
                  <a:prstClr val="black">
                    <a:lumMod val="95000"/>
                    <a:lumOff val="5000"/>
                  </a:prstClr>
                </a:solidFill>
              </a:rPr>
              <a:t>doubt of pre-existent matter. </a:t>
            </a:r>
            <a:r>
              <a:rPr lang="en-US" dirty="0" smtClean="0">
                <a:solidFill>
                  <a:prstClr val="black">
                    <a:lumMod val="95000"/>
                    <a:lumOff val="5000"/>
                  </a:prstClr>
                </a:solidFill>
              </a:rPr>
              <a:t/>
            </a:r>
            <a:br>
              <a:rPr lang="en-US" dirty="0" smtClean="0">
                <a:solidFill>
                  <a:prstClr val="black">
                    <a:lumMod val="95000"/>
                    <a:lumOff val="5000"/>
                  </a:prstClr>
                </a:solidFill>
              </a:rPr>
            </a:br>
            <a:r>
              <a:rPr lang="en-US" i="1" dirty="0" smtClean="0">
                <a:solidFill>
                  <a:schemeClr val="accent2">
                    <a:lumMod val="75000"/>
                  </a:schemeClr>
                </a:solidFill>
              </a:rPr>
              <a:t>[</a:t>
            </a:r>
            <a:r>
              <a:rPr lang="en-US" i="1" dirty="0">
                <a:solidFill>
                  <a:schemeClr val="accent2">
                    <a:lumMod val="75000"/>
                  </a:schemeClr>
                </a:solidFill>
              </a:rPr>
              <a:t>Pre-existent from the first cycle </a:t>
            </a:r>
            <a:r>
              <a:rPr lang="en-US" i="1" dirty="0" smtClean="0">
                <a:solidFill>
                  <a:schemeClr val="accent2">
                    <a:lumMod val="75000"/>
                  </a:schemeClr>
                </a:solidFill>
              </a:rPr>
              <a:t/>
            </a:r>
            <a:br>
              <a:rPr lang="en-US" i="1" dirty="0" smtClean="0">
                <a:solidFill>
                  <a:schemeClr val="accent2">
                    <a:lumMod val="75000"/>
                  </a:schemeClr>
                </a:solidFill>
              </a:rPr>
            </a:br>
            <a:r>
              <a:rPr lang="en-US" i="1" dirty="0" smtClean="0">
                <a:solidFill>
                  <a:schemeClr val="accent2">
                    <a:lumMod val="75000"/>
                  </a:schemeClr>
                </a:solidFill>
              </a:rPr>
              <a:t>(</a:t>
            </a:r>
            <a:r>
              <a:rPr lang="en-US" i="1" dirty="0">
                <a:solidFill>
                  <a:schemeClr val="accent2">
                    <a:lumMod val="75000"/>
                  </a:schemeClr>
                </a:solidFill>
              </a:rPr>
              <a:t>day) of creation].  </a:t>
            </a:r>
            <a:r>
              <a:rPr lang="en-US" i="1" dirty="0" smtClean="0">
                <a:solidFill>
                  <a:schemeClr val="accent2">
                    <a:lumMod val="75000"/>
                  </a:schemeClr>
                </a:solidFill>
              </a:rPr>
              <a:t/>
            </a:r>
            <a:br>
              <a:rPr lang="en-US" i="1" dirty="0" smtClean="0">
                <a:solidFill>
                  <a:schemeClr val="accent2">
                    <a:lumMod val="75000"/>
                  </a:schemeClr>
                </a:solidFill>
              </a:rPr>
            </a:br>
            <a:r>
              <a:rPr lang="en-US" i="1" dirty="0" smtClean="0">
                <a:solidFill>
                  <a:schemeClr val="accent2">
                    <a:lumMod val="75000"/>
                  </a:schemeClr>
                </a:solidFill>
              </a:rPr>
              <a:t> </a:t>
            </a:r>
            <a:r>
              <a:rPr lang="en-US" dirty="0">
                <a:solidFill>
                  <a:prstClr val="black">
                    <a:lumMod val="95000"/>
                    <a:lumOff val="5000"/>
                  </a:prstClr>
                </a:solidFill>
              </a:rPr>
              <a:t>And v. 27, </a:t>
            </a:r>
            <a:r>
              <a:rPr lang="en-US" sz="2900" b="1" dirty="0">
                <a:solidFill>
                  <a:srgbClr val="9900FF"/>
                </a:solidFill>
                <a:latin typeface="Times New Roman" panose="02020603050405020304" pitchFamily="18" charset="0"/>
                <a:ea typeface="Calibri" panose="020F0502020204030204" pitchFamily="34" charset="0"/>
              </a:rPr>
              <a:t>ב</a:t>
            </a:r>
            <a:r>
              <a:rPr lang="en-US" sz="800" b="1" dirty="0">
                <a:solidFill>
                  <a:srgbClr val="9900FF"/>
                </a:solidFill>
                <a:latin typeface="Times New Roman" panose="02020603050405020304" pitchFamily="18" charset="0"/>
                <a:ea typeface="Calibri" panose="020F0502020204030204" pitchFamily="34" charset="0"/>
              </a:rPr>
              <a:t> </a:t>
            </a:r>
            <a:r>
              <a:rPr lang="en-US" sz="2900" b="1" dirty="0">
                <a:solidFill>
                  <a:srgbClr val="9900FF"/>
                </a:solidFill>
                <a:latin typeface="Times New Roman" panose="02020603050405020304" pitchFamily="18" charset="0"/>
                <a:ea typeface="Calibri" panose="020F0502020204030204" pitchFamily="34" charset="0"/>
              </a:rPr>
              <a:t>ר</a:t>
            </a:r>
            <a:r>
              <a:rPr lang="en-US" sz="800" b="1" dirty="0">
                <a:solidFill>
                  <a:srgbClr val="9900FF"/>
                </a:solidFill>
                <a:latin typeface="Times New Roman" panose="02020603050405020304" pitchFamily="18" charset="0"/>
                <a:ea typeface="Calibri" panose="020F0502020204030204" pitchFamily="34" charset="0"/>
              </a:rPr>
              <a:t> </a:t>
            </a:r>
            <a:r>
              <a:rPr lang="en-US" sz="2900" b="1" dirty="0">
                <a:solidFill>
                  <a:srgbClr val="9900FF"/>
                </a:solidFill>
                <a:latin typeface="Times New Roman" panose="02020603050405020304" pitchFamily="18" charset="0"/>
                <a:ea typeface="Calibri" panose="020F0502020204030204" pitchFamily="34" charset="0"/>
              </a:rPr>
              <a:t>א – </a:t>
            </a:r>
            <a:r>
              <a:rPr lang="en-US"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bara</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b="1" dirty="0" smtClean="0">
                <a:solidFill>
                  <a:srgbClr val="008080"/>
                </a:solidFill>
                <a:ea typeface="Calibri" panose="020F0502020204030204" pitchFamily="34" charset="0"/>
                <a:cs typeface="Times New Roman" panose="02020603050405020304" pitchFamily="18" charset="0"/>
              </a:rPr>
              <a:t>,</a:t>
            </a:r>
            <a:r>
              <a:rPr lang="en-US" dirty="0" smtClean="0">
                <a:solidFill>
                  <a:prstClr val="black"/>
                </a:solidFill>
                <a:ea typeface="Calibri" panose="020F0502020204030204" pitchFamily="34" charset="0"/>
                <a:cs typeface="Times New Roman" panose="02020603050405020304" pitchFamily="18" charset="0"/>
              </a:rPr>
              <a:t> [created</a:t>
            </a:r>
            <a:r>
              <a:rPr lang="en-US" dirty="0">
                <a:solidFill>
                  <a:prstClr val="black"/>
                </a:solidFill>
                <a:ea typeface="Calibri" panose="020F0502020204030204" pitchFamily="34" charset="0"/>
                <a:cs typeface="Times New Roman" panose="02020603050405020304" pitchFamily="18" charset="0"/>
              </a:rPr>
              <a:t>] formed man, male and female. </a:t>
            </a:r>
            <a:endParaRPr lang="en-US" dirty="0" smtClean="0">
              <a:solidFill>
                <a:prstClr val="black"/>
              </a:solidFill>
              <a:ea typeface="Calibri" panose="020F0502020204030204" pitchFamily="34" charset="0"/>
              <a:cs typeface="Times New Roman" panose="02020603050405020304" pitchFamily="18" charset="0"/>
            </a:endParaRPr>
          </a:p>
          <a:p>
            <a:pPr marL="0" indent="0">
              <a:buNone/>
            </a:pPr>
            <a:r>
              <a:rPr lang="en-US" b="1" u="sng" dirty="0" smtClean="0">
                <a:solidFill>
                  <a:srgbClr val="0070C0"/>
                </a:solidFill>
                <a:ea typeface="Calibri" panose="020F0502020204030204" pitchFamily="34" charset="0"/>
                <a:cs typeface="Times New Roman" panose="02020603050405020304" pitchFamily="18" charset="0"/>
              </a:rPr>
              <a:t>Note</a:t>
            </a:r>
            <a:r>
              <a:rPr lang="en-US" dirty="0" smtClean="0">
                <a:solidFill>
                  <a:srgbClr val="0070C0"/>
                </a:solidFill>
                <a:ea typeface="Calibri" panose="020F0502020204030204" pitchFamily="34" charset="0"/>
                <a:cs typeface="Times New Roman" panose="02020603050405020304" pitchFamily="18" charset="0"/>
              </a:rPr>
              <a:t>:  </a:t>
            </a:r>
            <a:r>
              <a:rPr lang="en-US" dirty="0" smtClean="0">
                <a:solidFill>
                  <a:prstClr val="black"/>
                </a:solidFill>
                <a:ea typeface="Calibri" panose="020F0502020204030204" pitchFamily="34" charset="0"/>
                <a:cs typeface="Times New Roman" panose="02020603050405020304" pitchFamily="18" charset="0"/>
              </a:rPr>
              <a:t>Most people are </a:t>
            </a:r>
            <a:r>
              <a:rPr lang="en-US" dirty="0">
                <a:solidFill>
                  <a:prstClr val="black"/>
                </a:solidFill>
                <a:ea typeface="Calibri" panose="020F0502020204030204" pitchFamily="34" charset="0"/>
                <a:cs typeface="Times New Roman" panose="02020603050405020304" pitchFamily="18" charset="0"/>
              </a:rPr>
              <a:t>not familiar </a:t>
            </a:r>
            <a:r>
              <a:rPr lang="en-US" dirty="0" smtClean="0">
                <a:solidFill>
                  <a:prstClr val="black"/>
                </a:solidFill>
                <a:ea typeface="Calibri" panose="020F0502020204030204" pitchFamily="34" charset="0"/>
                <a:cs typeface="Times New Roman" panose="02020603050405020304" pitchFamily="18" charset="0"/>
              </a:rPr>
              <a:t/>
            </a:r>
            <a:br>
              <a:rPr lang="en-US" dirty="0" smtClean="0">
                <a:solidFill>
                  <a:prstClr val="black"/>
                </a:solidFill>
                <a:ea typeface="Calibri" panose="020F0502020204030204" pitchFamily="34" charset="0"/>
                <a:cs typeface="Times New Roman" panose="02020603050405020304" pitchFamily="18" charset="0"/>
              </a:rPr>
            </a:br>
            <a:r>
              <a:rPr lang="en-US" dirty="0" smtClean="0">
                <a:solidFill>
                  <a:prstClr val="black"/>
                </a:solidFill>
                <a:ea typeface="Calibri" panose="020F0502020204030204" pitchFamily="34" charset="0"/>
                <a:cs typeface="Times New Roman" panose="02020603050405020304" pitchFamily="18" charset="0"/>
              </a:rPr>
              <a:t>with </a:t>
            </a:r>
            <a:r>
              <a:rPr lang="en-US" dirty="0">
                <a:solidFill>
                  <a:prstClr val="black"/>
                </a:solidFill>
                <a:ea typeface="Calibri" panose="020F0502020204030204" pitchFamily="34" charset="0"/>
                <a:cs typeface="Times New Roman" panose="02020603050405020304" pitchFamily="18" charset="0"/>
              </a:rPr>
              <a:t>the word – </a:t>
            </a:r>
            <a:r>
              <a:rPr lang="en-US" b="1" i="1" dirty="0" smtClean="0">
                <a:solidFill>
                  <a:srgbClr val="CC00FF"/>
                </a:solidFill>
                <a:ea typeface="Calibri" panose="020F0502020204030204" pitchFamily="34" charset="0"/>
                <a:cs typeface="Times New Roman" panose="02020603050405020304" pitchFamily="18" charset="0"/>
              </a:rPr>
              <a:t>accretion</a:t>
            </a:r>
            <a:r>
              <a:rPr lang="en-US" i="1" dirty="0" smtClean="0">
                <a:solidFill>
                  <a:srgbClr val="CC00FF"/>
                </a:solidFill>
                <a:ea typeface="Calibri" panose="020F0502020204030204" pitchFamily="34" charset="0"/>
                <a:cs typeface="Times New Roman" panose="02020603050405020304" pitchFamily="18" charset="0"/>
              </a:rPr>
              <a:t>. </a:t>
            </a:r>
          </a:p>
          <a:p>
            <a:pPr marL="0" indent="0">
              <a:buNone/>
            </a:pPr>
            <a:r>
              <a:rPr lang="en-US" dirty="0" smtClean="0">
                <a:solidFill>
                  <a:prstClr val="black"/>
                </a:solidFill>
                <a:ea typeface="Calibri" panose="020F0502020204030204" pitchFamily="34" charset="0"/>
                <a:cs typeface="Times New Roman" panose="02020603050405020304" pitchFamily="18" charset="0"/>
              </a:rPr>
              <a:t>The </a:t>
            </a:r>
            <a:r>
              <a:rPr lang="en-US" dirty="0">
                <a:solidFill>
                  <a:prstClr val="black"/>
                </a:solidFill>
                <a:ea typeface="Calibri" panose="020F0502020204030204" pitchFamily="34" charset="0"/>
                <a:cs typeface="Times New Roman" panose="02020603050405020304" pitchFamily="18" charset="0"/>
              </a:rPr>
              <a:t>New Webster Encyclopedic Dictionary of the English Language (1952</a:t>
            </a:r>
            <a:r>
              <a:rPr lang="en-US" dirty="0" smtClean="0">
                <a:solidFill>
                  <a:prstClr val="black"/>
                </a:solidFill>
                <a:ea typeface="Calibri" panose="020F0502020204030204" pitchFamily="34" charset="0"/>
                <a:cs typeface="Times New Roman" panose="02020603050405020304" pitchFamily="18" charset="0"/>
              </a:rPr>
              <a:t>) defines </a:t>
            </a:r>
            <a:r>
              <a:rPr lang="en-US" b="1" i="1" dirty="0">
                <a:solidFill>
                  <a:srgbClr val="CC00FF"/>
                </a:solidFill>
                <a:ea typeface="Calibri" panose="020F0502020204030204" pitchFamily="34" charset="0"/>
                <a:cs typeface="Times New Roman" panose="02020603050405020304" pitchFamily="18" charset="0"/>
              </a:rPr>
              <a:t>accretion</a:t>
            </a:r>
            <a:r>
              <a:rPr lang="en-US" dirty="0" smtClean="0">
                <a:solidFill>
                  <a:prstClr val="black"/>
                </a:solidFill>
                <a:ea typeface="Calibri" panose="020F0502020204030204" pitchFamily="34" charset="0"/>
                <a:cs typeface="Times New Roman" panose="02020603050405020304" pitchFamily="18" charset="0"/>
              </a:rPr>
              <a:t> this way.</a:t>
            </a:r>
            <a:endParaRPr lang="en-US" dirty="0"/>
          </a:p>
        </p:txBody>
      </p:sp>
      <p:sp>
        <p:nvSpPr>
          <p:cNvPr id="8" name="Content Placeholder 7"/>
          <p:cNvSpPr>
            <a:spLocks noGrp="1"/>
          </p:cNvSpPr>
          <p:nvPr>
            <p:ph sz="half" idx="2"/>
          </p:nvPr>
        </p:nvSpPr>
        <p:spPr>
          <a:xfrm>
            <a:off x="6380551" y="1134318"/>
            <a:ext cx="5181600" cy="5544273"/>
          </a:xfrm>
        </p:spPr>
        <p:txBody>
          <a:bodyPr>
            <a:noAutofit/>
          </a:bodyPr>
          <a:lstStyle/>
          <a:p>
            <a:pPr marL="0" indent="0">
              <a:buNone/>
            </a:pPr>
            <a:r>
              <a:rPr lang="en-US" b="1" i="1" dirty="0" smtClean="0">
                <a:solidFill>
                  <a:srgbClr val="CC00FF"/>
                </a:solidFill>
                <a:ea typeface="Calibri" panose="020F0502020204030204" pitchFamily="34" charset="0"/>
                <a:cs typeface="Times New Roman" panose="02020603050405020304" pitchFamily="18" charset="0"/>
              </a:rPr>
              <a:t>Accretion:</a:t>
            </a:r>
            <a:r>
              <a:rPr lang="en-US" dirty="0" smtClean="0">
                <a:solidFill>
                  <a:prstClr val="black"/>
                </a:solidFill>
                <a:ea typeface="Calibri" panose="020F0502020204030204" pitchFamily="34" charset="0"/>
                <a:cs typeface="Times New Roman" panose="02020603050405020304" pitchFamily="18" charset="0"/>
              </a:rPr>
              <a:t> </a:t>
            </a:r>
            <a:br>
              <a:rPr lang="en-US" dirty="0" smtClean="0">
                <a:solidFill>
                  <a:prstClr val="black"/>
                </a:solidFill>
                <a:ea typeface="Calibri" panose="020F0502020204030204" pitchFamily="34" charset="0"/>
                <a:cs typeface="Times New Roman" panose="02020603050405020304" pitchFamily="18" charset="0"/>
              </a:rPr>
            </a:br>
            <a:r>
              <a:rPr lang="en-US" sz="1200" dirty="0" smtClean="0">
                <a:solidFill>
                  <a:prstClr val="black"/>
                </a:solidFill>
                <a:ea typeface="Calibri" panose="020F0502020204030204" pitchFamily="34" charset="0"/>
                <a:cs typeface="Times New Roman" panose="02020603050405020304" pitchFamily="18" charset="0"/>
              </a:rPr>
              <a:t/>
            </a:r>
            <a:br>
              <a:rPr lang="en-US" sz="1200" dirty="0" smtClean="0">
                <a:solidFill>
                  <a:prstClr val="black"/>
                </a:solidFill>
                <a:ea typeface="Calibri" panose="020F0502020204030204" pitchFamily="34" charset="0"/>
                <a:cs typeface="Times New Roman" panose="02020603050405020304" pitchFamily="18" charset="0"/>
              </a:rPr>
            </a:br>
            <a:r>
              <a:rPr lang="en-US" sz="2600" dirty="0" smtClean="0">
                <a:solidFill>
                  <a:prstClr val="black"/>
                </a:solidFill>
                <a:ea typeface="Calibri" panose="020F0502020204030204" pitchFamily="34" charset="0"/>
                <a:cs typeface="Times New Roman" panose="02020603050405020304" pitchFamily="18" charset="0"/>
              </a:rPr>
              <a:t>The </a:t>
            </a:r>
            <a:r>
              <a:rPr lang="en-US" sz="2600" dirty="0">
                <a:solidFill>
                  <a:prstClr val="black"/>
                </a:solidFill>
                <a:ea typeface="Calibri" panose="020F0502020204030204" pitchFamily="34" charset="0"/>
                <a:cs typeface="Times New Roman" panose="02020603050405020304" pitchFamily="18" charset="0"/>
              </a:rPr>
              <a:t>act of accreting </a:t>
            </a:r>
            <a:r>
              <a:rPr lang="en-US" sz="2600" dirty="0" smtClean="0">
                <a:solidFill>
                  <a:prstClr val="black"/>
                </a:solidFill>
                <a:ea typeface="Calibri" panose="020F0502020204030204" pitchFamily="34" charset="0"/>
                <a:cs typeface="Times New Roman" panose="02020603050405020304" pitchFamily="18" charset="0"/>
              </a:rPr>
              <a:t/>
            </a:r>
            <a:br>
              <a:rPr lang="en-US" sz="2600" dirty="0" smtClean="0">
                <a:solidFill>
                  <a:prstClr val="black"/>
                </a:solidFill>
                <a:ea typeface="Calibri" panose="020F0502020204030204" pitchFamily="34" charset="0"/>
                <a:cs typeface="Times New Roman" panose="02020603050405020304" pitchFamily="18" charset="0"/>
              </a:rPr>
            </a:br>
            <a:r>
              <a:rPr lang="en-US" sz="2600" dirty="0" smtClean="0">
                <a:solidFill>
                  <a:prstClr val="black"/>
                </a:solidFill>
                <a:ea typeface="Calibri" panose="020F0502020204030204" pitchFamily="34" charset="0"/>
                <a:cs typeface="Times New Roman" panose="02020603050405020304" pitchFamily="18" charset="0"/>
              </a:rPr>
              <a:t>or </a:t>
            </a:r>
            <a:r>
              <a:rPr lang="en-US" sz="2600" dirty="0" err="1">
                <a:solidFill>
                  <a:prstClr val="black"/>
                </a:solidFill>
                <a:ea typeface="Calibri" panose="020F0502020204030204" pitchFamily="34" charset="0"/>
                <a:cs typeface="Times New Roman" panose="02020603050405020304" pitchFamily="18" charset="0"/>
              </a:rPr>
              <a:t>accrescing</a:t>
            </a:r>
            <a:r>
              <a:rPr lang="en-US" sz="2600" dirty="0">
                <a:solidFill>
                  <a:prstClr val="black"/>
                </a:solidFill>
                <a:ea typeface="Calibri" panose="020F0502020204030204" pitchFamily="34" charset="0"/>
                <a:cs typeface="Times New Roman" panose="02020603050405020304" pitchFamily="18" charset="0"/>
              </a:rPr>
              <a:t>; </a:t>
            </a:r>
            <a:endParaRPr lang="en-US" sz="2600" dirty="0" smtClean="0">
              <a:solidFill>
                <a:prstClr val="black"/>
              </a:solidFill>
              <a:ea typeface="Calibri" panose="020F0502020204030204" pitchFamily="34" charset="0"/>
              <a:cs typeface="Times New Roman" panose="02020603050405020304" pitchFamily="18" charset="0"/>
            </a:endParaRP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a </a:t>
            </a:r>
            <a:r>
              <a:rPr lang="en-US" sz="2600" dirty="0">
                <a:solidFill>
                  <a:prstClr val="black"/>
                </a:solidFill>
                <a:ea typeface="Calibri" panose="020F0502020204030204" pitchFamily="34" charset="0"/>
                <a:cs typeface="Times New Roman" panose="02020603050405020304" pitchFamily="18" charset="0"/>
              </a:rPr>
              <a:t>growing to, </a:t>
            </a:r>
            <a:endParaRPr lang="en-US" sz="2600" dirty="0" smtClean="0">
              <a:solidFill>
                <a:prstClr val="black"/>
              </a:solidFill>
              <a:ea typeface="Calibri" panose="020F0502020204030204" pitchFamily="34" charset="0"/>
              <a:cs typeface="Times New Roman" panose="02020603050405020304" pitchFamily="18" charset="0"/>
            </a:endParaRP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an </a:t>
            </a:r>
            <a:r>
              <a:rPr lang="en-US" sz="2600" dirty="0">
                <a:solidFill>
                  <a:prstClr val="black"/>
                </a:solidFill>
                <a:ea typeface="Calibri" panose="020F0502020204030204" pitchFamily="34" charset="0"/>
                <a:cs typeface="Times New Roman" panose="02020603050405020304" pitchFamily="18" charset="0"/>
              </a:rPr>
              <a:t>increase by natural growth, </a:t>
            </a:r>
            <a:endParaRPr lang="en-US" sz="2600" dirty="0" smtClean="0">
              <a:solidFill>
                <a:prstClr val="black"/>
              </a:solidFill>
              <a:ea typeface="Calibri" panose="020F0502020204030204" pitchFamily="34" charset="0"/>
              <a:cs typeface="Times New Roman" panose="02020603050405020304" pitchFamily="18" charset="0"/>
            </a:endParaRP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an </a:t>
            </a:r>
            <a:r>
              <a:rPr lang="en-US" sz="2600" dirty="0">
                <a:solidFill>
                  <a:prstClr val="black"/>
                </a:solidFill>
                <a:ea typeface="Calibri" panose="020F0502020204030204" pitchFamily="34" charset="0"/>
                <a:cs typeface="Times New Roman" panose="02020603050405020304" pitchFamily="18" charset="0"/>
              </a:rPr>
              <a:t>increase by an accession of parts naturally separate, </a:t>
            </a:r>
            <a:endParaRPr lang="en-US" sz="2600" dirty="0" smtClean="0">
              <a:solidFill>
                <a:prstClr val="black"/>
              </a:solidFill>
              <a:ea typeface="Calibri" panose="020F0502020204030204" pitchFamily="34" charset="0"/>
              <a:cs typeface="Times New Roman" panose="02020603050405020304" pitchFamily="18" charset="0"/>
            </a:endParaRP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a </a:t>
            </a:r>
            <a:r>
              <a:rPr lang="en-US" sz="2600" dirty="0">
                <a:solidFill>
                  <a:prstClr val="black"/>
                </a:solidFill>
                <a:ea typeface="Calibri" panose="020F0502020204030204" pitchFamily="34" charset="0"/>
                <a:cs typeface="Times New Roman" panose="02020603050405020304" pitchFamily="18" charset="0"/>
              </a:rPr>
              <a:t>growing together of parts naturally separate</a:t>
            </a:r>
            <a:r>
              <a:rPr lang="en-US" sz="2600" dirty="0" smtClean="0">
                <a:solidFill>
                  <a:prstClr val="black"/>
                </a:solidFill>
                <a:ea typeface="Calibri" panose="020F0502020204030204" pitchFamily="34" charset="0"/>
                <a:cs typeface="Times New Roman" panose="02020603050405020304" pitchFamily="18" charset="0"/>
              </a:rPr>
              <a:t>,</a:t>
            </a: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as </a:t>
            </a:r>
            <a:r>
              <a:rPr lang="en-US" sz="2600" dirty="0">
                <a:solidFill>
                  <a:prstClr val="black"/>
                </a:solidFill>
                <a:ea typeface="Calibri" panose="020F0502020204030204" pitchFamily="34" charset="0"/>
                <a:cs typeface="Times New Roman" panose="02020603050405020304" pitchFamily="18" charset="0"/>
              </a:rPr>
              <a:t>the fingers or toes; </a:t>
            </a:r>
            <a:endParaRPr lang="en-US" sz="2600" dirty="0" smtClean="0">
              <a:solidFill>
                <a:prstClr val="black"/>
              </a:solidFill>
              <a:ea typeface="Calibri" panose="020F0502020204030204" pitchFamily="34" charset="0"/>
              <a:cs typeface="Times New Roman" panose="02020603050405020304" pitchFamily="18" charset="0"/>
            </a:endParaRP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the </a:t>
            </a:r>
            <a:r>
              <a:rPr lang="en-US" sz="2600" dirty="0">
                <a:solidFill>
                  <a:prstClr val="black"/>
                </a:solidFill>
                <a:ea typeface="Calibri" panose="020F0502020204030204" pitchFamily="34" charset="0"/>
                <a:cs typeface="Times New Roman" panose="02020603050405020304" pitchFamily="18" charset="0"/>
              </a:rPr>
              <a:t>thing added by growth; </a:t>
            </a:r>
            <a:endParaRPr lang="en-US" sz="2600" dirty="0" smtClean="0">
              <a:solidFill>
                <a:prstClr val="black"/>
              </a:solidFill>
              <a:ea typeface="Calibri" panose="020F0502020204030204" pitchFamily="34" charset="0"/>
              <a:cs typeface="Times New Roman" panose="02020603050405020304" pitchFamily="18" charset="0"/>
            </a:endParaRPr>
          </a:p>
          <a:p>
            <a:pPr marL="514350" indent="-514350">
              <a:buAutoNum type="arabicPeriod"/>
            </a:pPr>
            <a:r>
              <a:rPr lang="en-US" sz="2600" dirty="0" smtClean="0">
                <a:solidFill>
                  <a:prstClr val="black"/>
                </a:solidFill>
                <a:ea typeface="Calibri" panose="020F0502020204030204" pitchFamily="34" charset="0"/>
                <a:cs typeface="Times New Roman" panose="02020603050405020304" pitchFamily="18" charset="0"/>
              </a:rPr>
              <a:t>an </a:t>
            </a:r>
            <a:r>
              <a:rPr lang="en-US" sz="2600" dirty="0">
                <a:solidFill>
                  <a:prstClr val="black"/>
                </a:solidFill>
                <a:ea typeface="Calibri" panose="020F0502020204030204" pitchFamily="34" charset="0"/>
                <a:cs typeface="Times New Roman" panose="02020603050405020304" pitchFamily="18" charset="0"/>
              </a:rPr>
              <a:t>accession. </a:t>
            </a:r>
            <a:endParaRPr lang="en-US" sz="2600" dirty="0"/>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17</a:t>
            </a:fld>
            <a:endParaRPr lang="en-US" sz="1400" b="1" dirty="0">
              <a:solidFill>
                <a:schemeClr val="tx1"/>
              </a:solidFill>
            </a:endParaRPr>
          </a:p>
        </p:txBody>
      </p:sp>
      <p:grpSp>
        <p:nvGrpSpPr>
          <p:cNvPr id="11" name="Group 10"/>
          <p:cNvGrpSpPr/>
          <p:nvPr/>
        </p:nvGrpSpPr>
        <p:grpSpPr>
          <a:xfrm>
            <a:off x="9275783" y="868101"/>
            <a:ext cx="2704014" cy="1765384"/>
            <a:chOff x="9275783" y="868101"/>
            <a:chExt cx="3008814" cy="1765384"/>
          </a:xfrm>
        </p:grpSpPr>
        <p:sp>
          <p:nvSpPr>
            <p:cNvPr id="4" name="Cloud Callout 3"/>
            <p:cNvSpPr/>
            <p:nvPr/>
          </p:nvSpPr>
          <p:spPr>
            <a:xfrm>
              <a:off x="9275783" y="868101"/>
              <a:ext cx="3008814" cy="1765383"/>
            </a:xfrm>
            <a:prstGeom prst="cloudCallout">
              <a:avLst>
                <a:gd name="adj1" fmla="val -92638"/>
                <a:gd name="adj2" fmla="val -20720"/>
              </a:avLst>
            </a:prstGeom>
            <a:solidFill>
              <a:srgbClr val="FF33CC"/>
            </a:solidFill>
            <a:ln w="57150">
              <a:solidFill>
                <a:srgbClr val="00FF00"/>
              </a:solidFill>
            </a:ln>
            <a:effectLst>
              <a:glow rad="127000">
                <a:schemeClr val="tx1">
                  <a:lumMod val="50000"/>
                  <a:lumOff val="5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sz="2800" dirty="0"/>
            </a:p>
          </p:txBody>
        </p:sp>
        <p:sp>
          <p:nvSpPr>
            <p:cNvPr id="10" name="TextBox 9"/>
            <p:cNvSpPr txBox="1"/>
            <p:nvPr/>
          </p:nvSpPr>
          <p:spPr>
            <a:xfrm>
              <a:off x="9418534" y="971492"/>
              <a:ext cx="2657716" cy="166199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CA" sz="2800" b="1" i="1" dirty="0" smtClean="0">
                  <a:solidFill>
                    <a:srgbClr val="0000CC"/>
                  </a:solidFill>
                  <a:latin typeface="Georgia" pitchFamily="18" charset="0"/>
                </a:rPr>
                <a:t>Purpose</a:t>
              </a:r>
              <a:r>
                <a:rPr lang="en-CA" sz="2800" b="1" i="1" dirty="0">
                  <a:solidFill>
                    <a:srgbClr val="0000CC"/>
                  </a:solidFill>
                  <a:latin typeface="Georgia" pitchFamily="18" charset="0"/>
                </a:rPr>
                <a:t>,  </a:t>
              </a:r>
              <a:r>
                <a:rPr lang="en-CA" sz="2800" b="1" i="1" dirty="0" smtClean="0">
                  <a:solidFill>
                    <a:srgbClr val="0000CC"/>
                  </a:solidFill>
                  <a:latin typeface="Georgia" pitchFamily="18" charset="0"/>
                </a:rPr>
                <a:t/>
              </a:r>
              <a:br>
                <a:rPr lang="en-CA" sz="2800" b="1" i="1" dirty="0" smtClean="0">
                  <a:solidFill>
                    <a:srgbClr val="0000CC"/>
                  </a:solidFill>
                  <a:latin typeface="Georgia" pitchFamily="18" charset="0"/>
                </a:rPr>
              </a:br>
              <a:r>
                <a:rPr lang="en-CA" sz="2800" b="1" i="1" dirty="0" smtClean="0">
                  <a:solidFill>
                    <a:schemeClr val="bg1"/>
                  </a:solidFill>
                </a:rPr>
                <a:t>or</a:t>
              </a:r>
              <a:r>
                <a:rPr lang="en-CA" sz="2800" b="1" dirty="0" smtClean="0">
                  <a:solidFill>
                    <a:schemeClr val="bg1"/>
                  </a:solidFill>
                </a:rPr>
                <a:t>  </a:t>
              </a:r>
              <a:endParaRPr lang="en-CA" sz="2800" b="1" dirty="0">
                <a:solidFill>
                  <a:schemeClr val="bg1"/>
                </a:solidFill>
              </a:endParaRPr>
            </a:p>
            <a:p>
              <a:pPr algn="ctr"/>
              <a:r>
                <a:rPr lang="en-CA" sz="2800" b="1" dirty="0">
                  <a:solidFill>
                    <a:schemeClr val="bg1"/>
                  </a:solidFill>
                </a:rPr>
                <a:t>“Haphazard”?</a:t>
              </a:r>
            </a:p>
            <a:p>
              <a:endParaRPr lang="en-US" dirty="0"/>
            </a:p>
          </p:txBody>
        </p:sp>
      </p:grpSp>
    </p:spTree>
    <p:extLst>
      <p:ext uri="{BB962C8B-B14F-4D97-AF65-F5344CB8AC3E}">
        <p14:creationId xmlns:p14="http://schemas.microsoft.com/office/powerpoint/2010/main" val="1035474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750"/>
                                        <p:tgtEl>
                                          <p:spTgt spid="7">
                                            <p:txEl>
                                              <p:pRg st="1" end="1"/>
                                            </p:txEl>
                                          </p:spTgt>
                                        </p:tgtEl>
                                      </p:cBhvr>
                                    </p:animEffect>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up)">
                                      <p:cBhvr>
                                        <p:cTn id="16" dur="175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1750"/>
                                        <p:tgtEl>
                                          <p:spTgt spid="8">
                                            <p:txEl>
                                              <p:pRg st="0" end="0"/>
                                            </p:txEl>
                                          </p:spTgt>
                                        </p:tgtEl>
                                      </p:cBhvr>
                                    </p:animEffect>
                                  </p:childTnLst>
                                </p:cTn>
                              </p:par>
                            </p:childTnLst>
                          </p:cTn>
                        </p:par>
                        <p:par>
                          <p:cTn id="22" fill="hold">
                            <p:stCondLst>
                              <p:cond delay="1750"/>
                            </p:stCondLst>
                            <p:childTnLst>
                              <p:par>
                                <p:cTn id="23" presetID="6" presetClass="entr" presetSubtype="3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up)">
                                      <p:cBhvr>
                                        <p:cTn id="30" dur="1750"/>
                                        <p:tgtEl>
                                          <p:spTgt spid="8">
                                            <p:txEl>
                                              <p:pRg st="1" end="1"/>
                                            </p:txEl>
                                          </p:spTgt>
                                        </p:tgtEl>
                                      </p:cBhvr>
                                    </p:animEffect>
                                  </p:childTnLst>
                                </p:cTn>
                              </p:par>
                            </p:childTnLst>
                          </p:cTn>
                        </p:par>
                        <p:par>
                          <p:cTn id="31" fill="hold">
                            <p:stCondLst>
                              <p:cond delay="1750"/>
                            </p:stCondLst>
                            <p:childTnLst>
                              <p:par>
                                <p:cTn id="32" presetID="22" presetClass="entr" presetSubtype="1" fill="hold" nodeType="after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up)">
                                      <p:cBhvr>
                                        <p:cTn id="34" dur="1750"/>
                                        <p:tgtEl>
                                          <p:spTgt spid="8">
                                            <p:txEl>
                                              <p:pRg st="2" end="2"/>
                                            </p:txEl>
                                          </p:spTgt>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750"/>
                                        <p:tgtEl>
                                          <p:spTgt spid="8">
                                            <p:txEl>
                                              <p:pRg st="3" end="3"/>
                                            </p:txEl>
                                          </p:spTgt>
                                        </p:tgtEl>
                                      </p:cBhvr>
                                    </p:animEffect>
                                  </p:childTnLst>
                                </p:cTn>
                              </p:par>
                            </p:childTnLst>
                          </p:cTn>
                        </p:par>
                        <p:par>
                          <p:cTn id="39" fill="hold">
                            <p:stCondLst>
                              <p:cond delay="5250"/>
                            </p:stCondLst>
                            <p:childTnLst>
                              <p:par>
                                <p:cTn id="40" presetID="22" presetClass="entr" presetSubtype="1" fill="hold" nodeType="after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up)">
                                      <p:cBhvr>
                                        <p:cTn id="42" dur="1750"/>
                                        <p:tgtEl>
                                          <p:spTgt spid="8">
                                            <p:txEl>
                                              <p:pRg st="4" end="4"/>
                                            </p:txEl>
                                          </p:spTgt>
                                        </p:tgtEl>
                                      </p:cBhvr>
                                    </p:animEffect>
                                  </p:childTnLst>
                                </p:cTn>
                              </p:par>
                            </p:childTnLst>
                          </p:cTn>
                        </p:par>
                        <p:par>
                          <p:cTn id="43" fill="hold">
                            <p:stCondLst>
                              <p:cond delay="7000"/>
                            </p:stCondLst>
                            <p:childTnLst>
                              <p:par>
                                <p:cTn id="44" presetID="22" presetClass="entr" presetSubtype="1" fill="hold" nodeType="after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Effect transition="in" filter="wipe(up)">
                                      <p:cBhvr>
                                        <p:cTn id="46" dur="1750"/>
                                        <p:tgtEl>
                                          <p:spTgt spid="8">
                                            <p:txEl>
                                              <p:pRg st="5" end="5"/>
                                            </p:txEl>
                                          </p:spTgt>
                                        </p:tgtEl>
                                      </p:cBhvr>
                                    </p:animEffect>
                                  </p:childTnLst>
                                </p:cTn>
                              </p:par>
                            </p:childTnLst>
                          </p:cTn>
                        </p:par>
                        <p:par>
                          <p:cTn id="47" fill="hold">
                            <p:stCondLst>
                              <p:cond delay="8750"/>
                            </p:stCondLst>
                            <p:childTnLst>
                              <p:par>
                                <p:cTn id="48" presetID="22" presetClass="entr" presetSubtype="1" fill="hold" nodeType="after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wipe(up)">
                                      <p:cBhvr>
                                        <p:cTn id="50" dur="1750"/>
                                        <p:tgtEl>
                                          <p:spTgt spid="8">
                                            <p:txEl>
                                              <p:pRg st="6" end="6"/>
                                            </p:txEl>
                                          </p:spTgt>
                                        </p:tgtEl>
                                      </p:cBhvr>
                                    </p:animEffect>
                                  </p:childTnLst>
                                </p:cTn>
                              </p:par>
                            </p:childTnLst>
                          </p:cTn>
                        </p:par>
                        <p:par>
                          <p:cTn id="51" fill="hold">
                            <p:stCondLst>
                              <p:cond delay="10500"/>
                            </p:stCondLst>
                            <p:childTnLst>
                              <p:par>
                                <p:cTn id="52" presetID="22" presetClass="entr" presetSubtype="1" fill="hold" nodeType="after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Effect transition="in" filter="wipe(up)">
                                      <p:cBhvr>
                                        <p:cTn id="54" dur="175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6469" y="133631"/>
            <a:ext cx="10515600" cy="1325563"/>
          </a:xfrm>
        </p:spPr>
        <p:txBody>
          <a:bodyPr>
            <a:noAutofit/>
            <a:scene3d>
              <a:camera prst="orthographicFront"/>
              <a:lightRig rig="threePt" dir="t"/>
            </a:scene3d>
            <a:sp3d extrusionH="57150">
              <a:bevelT h="25400" prst="softRound"/>
            </a:sp3d>
          </a:bodyPr>
          <a:lstStyle/>
          <a:p>
            <a:pPr algn="ctr"/>
            <a:r>
              <a:rPr lang="en-US" sz="4800" b="1" i="1" spc="300" dirty="0" smtClean="0">
                <a:solidFill>
                  <a:srgbClr val="008080"/>
                </a:solidFill>
                <a:latin typeface="Georgia" panose="02040502050405020303" pitchFamily="18" charset="0"/>
              </a:rPr>
              <a:t>Understanding </a:t>
            </a:r>
            <a:r>
              <a:rPr lang="en-US" sz="4800" b="1" i="1" spc="300" dirty="0" err="1" smtClean="0">
                <a:solidFill>
                  <a:srgbClr val="008080"/>
                </a:solidFill>
                <a:latin typeface="Georgia" panose="02040502050405020303" pitchFamily="18" charset="0"/>
              </a:rPr>
              <a:t>Parkhurst’s</a:t>
            </a:r>
            <a:r>
              <a:rPr lang="en-US" sz="4800" b="1" i="1" spc="300" dirty="0" smtClean="0">
                <a:solidFill>
                  <a:srgbClr val="008080"/>
                </a:solidFill>
                <a:latin typeface="Georgia" panose="02040502050405020303" pitchFamily="18" charset="0"/>
              </a:rPr>
              <a:t> Definitions</a:t>
            </a:r>
            <a:endParaRPr lang="en-US" sz="4800" b="1" i="1" spc="300" dirty="0">
              <a:solidFill>
                <a:srgbClr val="008080"/>
              </a:solidFill>
            </a:endParaRPr>
          </a:p>
        </p:txBody>
      </p:sp>
      <p:sp>
        <p:nvSpPr>
          <p:cNvPr id="7" name="Content Placeholder 6"/>
          <p:cNvSpPr>
            <a:spLocks noGrp="1"/>
          </p:cNvSpPr>
          <p:nvPr>
            <p:ph sz="half" idx="1"/>
          </p:nvPr>
        </p:nvSpPr>
        <p:spPr>
          <a:xfrm>
            <a:off x="324091" y="1516284"/>
            <a:ext cx="5695709" cy="5081286"/>
          </a:xfrm>
        </p:spPr>
        <p:txBody>
          <a:bodyPr>
            <a:normAutofit fontScale="92500" lnSpcReduction="10000"/>
          </a:bodyPr>
          <a:lstStyle/>
          <a:p>
            <a:pPr marL="0" indent="0">
              <a:buNone/>
            </a:pPr>
            <a:r>
              <a:rPr lang="en-US" sz="3900" dirty="0" smtClean="0">
                <a:ea typeface="Calibri" panose="020F0502020204030204" pitchFamily="34" charset="0"/>
                <a:cs typeface="Times New Roman" panose="02020603050405020304" pitchFamily="18" charset="0"/>
              </a:rPr>
              <a:t>With </a:t>
            </a:r>
            <a:r>
              <a:rPr lang="en-US" sz="3900" dirty="0" err="1" smtClean="0">
                <a:ea typeface="Calibri" panose="020F0502020204030204" pitchFamily="34" charset="0"/>
                <a:cs typeface="Times New Roman" panose="02020603050405020304" pitchFamily="18" charset="0"/>
              </a:rPr>
              <a:t>Parkhurst</a:t>
            </a:r>
            <a:r>
              <a:rPr lang="en-US" sz="3900" dirty="0" smtClean="0">
                <a:ea typeface="Calibri" panose="020F0502020204030204" pitchFamily="34" charset="0"/>
                <a:cs typeface="Times New Roman" panose="02020603050405020304" pitchFamily="18" charset="0"/>
              </a:rPr>
              <a:t> </a:t>
            </a:r>
            <a:r>
              <a:rPr lang="en-US" sz="3900" dirty="0">
                <a:ea typeface="Calibri" panose="020F0502020204030204" pitchFamily="34" charset="0"/>
                <a:cs typeface="Times New Roman" panose="02020603050405020304" pitchFamily="18" charset="0"/>
              </a:rPr>
              <a:t>there is </a:t>
            </a:r>
            <a:r>
              <a:rPr lang="en-US" sz="3900" dirty="0" smtClean="0">
                <a:ea typeface="Calibri" panose="020F0502020204030204" pitchFamily="34" charset="0"/>
                <a:cs typeface="Times New Roman" panose="02020603050405020304" pitchFamily="18" charset="0"/>
              </a:rPr>
              <a:t/>
            </a:r>
            <a:br>
              <a:rPr lang="en-US" sz="3900" dirty="0" smtClean="0">
                <a:ea typeface="Calibri" panose="020F0502020204030204" pitchFamily="34" charset="0"/>
                <a:cs typeface="Times New Roman" panose="02020603050405020304" pitchFamily="18" charset="0"/>
              </a:rPr>
            </a:br>
            <a:r>
              <a:rPr lang="en-US" sz="3900" b="1" dirty="0" smtClean="0">
                <a:ea typeface="Calibri" panose="020F0502020204030204" pitchFamily="34" charset="0"/>
                <a:cs typeface="Times New Roman" panose="02020603050405020304" pitchFamily="18" charset="0"/>
              </a:rPr>
              <a:t>NO </a:t>
            </a:r>
            <a:r>
              <a:rPr lang="en-US" sz="3900" b="1" dirty="0">
                <a:ea typeface="Calibri" panose="020F0502020204030204" pitchFamily="34" charset="0"/>
                <a:cs typeface="Times New Roman" panose="02020603050405020304" pitchFamily="18" charset="0"/>
              </a:rPr>
              <a:t>ALLOWANCE </a:t>
            </a:r>
            <a:r>
              <a:rPr lang="en-US" sz="3900" dirty="0">
                <a:ea typeface="Calibri" panose="020F0502020204030204" pitchFamily="34" charset="0"/>
                <a:cs typeface="Times New Roman" panose="02020603050405020304" pitchFamily="18" charset="0"/>
              </a:rPr>
              <a:t>for the </a:t>
            </a:r>
            <a:r>
              <a:rPr lang="en-US" sz="3900" dirty="0" smtClean="0">
                <a:ea typeface="Calibri" panose="020F0502020204030204" pitchFamily="34" charset="0"/>
                <a:cs typeface="Times New Roman" panose="02020603050405020304" pitchFamily="18" charset="0"/>
              </a:rPr>
              <a:t/>
            </a:r>
            <a:br>
              <a:rPr lang="en-US" sz="3900" dirty="0" smtClean="0">
                <a:ea typeface="Calibri" panose="020F0502020204030204" pitchFamily="34" charset="0"/>
                <a:cs typeface="Times New Roman" panose="02020603050405020304" pitchFamily="18" charset="0"/>
              </a:rPr>
            </a:br>
            <a:r>
              <a:rPr lang="en-US" sz="3900" u="sng" dirty="0" smtClean="0">
                <a:ea typeface="Calibri" panose="020F0502020204030204" pitchFamily="34" charset="0"/>
                <a:cs typeface="Times New Roman" panose="02020603050405020304" pitchFamily="18" charset="0"/>
              </a:rPr>
              <a:t>newly </a:t>
            </a:r>
            <a:r>
              <a:rPr lang="en-US" sz="3900" u="sng" dirty="0">
                <a:ea typeface="Calibri" panose="020F0502020204030204" pitchFamily="34" charset="0"/>
                <a:cs typeface="Times New Roman" panose="02020603050405020304" pitchFamily="18" charset="0"/>
              </a:rPr>
              <a:t>created</a:t>
            </a:r>
            <a:r>
              <a:rPr lang="en-US" sz="3900" dirty="0">
                <a:ea typeface="Calibri" panose="020F0502020204030204" pitchFamily="34" charset="0"/>
                <a:cs typeface="Times New Roman" panose="02020603050405020304" pitchFamily="18" charset="0"/>
              </a:rPr>
              <a:t> earth to be </a:t>
            </a:r>
            <a:r>
              <a:rPr lang="en-US" sz="3900" dirty="0" smtClean="0">
                <a:ea typeface="Calibri" panose="020F0502020204030204" pitchFamily="34" charset="0"/>
                <a:cs typeface="Times New Roman" panose="02020603050405020304" pitchFamily="18" charset="0"/>
              </a:rPr>
              <a:t/>
            </a:r>
            <a:br>
              <a:rPr lang="en-US" sz="3900" dirty="0" smtClean="0">
                <a:ea typeface="Calibri" panose="020F0502020204030204" pitchFamily="34" charset="0"/>
                <a:cs typeface="Times New Roman" panose="02020603050405020304" pitchFamily="18" charset="0"/>
              </a:rPr>
            </a:br>
            <a:r>
              <a:rPr lang="en-US" sz="3900" b="1" i="1" dirty="0" smtClean="0">
                <a:effectLst>
                  <a:glow rad="63500">
                    <a:schemeClr val="accent2">
                      <a:satMod val="175000"/>
                      <a:alpha val="40000"/>
                    </a:schemeClr>
                  </a:glow>
                </a:effectLst>
                <a:ea typeface="Calibri" panose="020F0502020204030204" pitchFamily="34" charset="0"/>
                <a:cs typeface="Times New Roman" panose="02020603050405020304" pitchFamily="18" charset="0"/>
              </a:rPr>
              <a:t>without </a:t>
            </a:r>
            <a:r>
              <a:rPr lang="en-US" sz="3900" b="1" i="1" dirty="0">
                <a:effectLst>
                  <a:glow rad="63500">
                    <a:schemeClr val="accent2">
                      <a:satMod val="175000"/>
                      <a:alpha val="40000"/>
                    </a:schemeClr>
                  </a:glow>
                </a:effectLst>
                <a:ea typeface="Calibri" panose="020F0502020204030204" pitchFamily="34" charset="0"/>
                <a:cs typeface="Times New Roman" panose="02020603050405020304" pitchFamily="18" charset="0"/>
              </a:rPr>
              <a:t>form and void.</a:t>
            </a:r>
            <a:r>
              <a:rPr lang="en-US" sz="3200"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
            </a:r>
            <a:br>
              <a:rPr lang="en-US" dirty="0" smtClean="0">
                <a:ea typeface="Calibri" panose="020F0502020204030204" pitchFamily="34" charset="0"/>
                <a:cs typeface="Times New Roman" panose="02020603050405020304" pitchFamily="18" charset="0"/>
              </a:rPr>
            </a:br>
            <a:endParaRPr lang="en-US" dirty="0" smtClean="0">
              <a:ea typeface="Calibri" panose="020F0502020204030204" pitchFamily="34" charset="0"/>
              <a:cs typeface="Times New Roman" panose="02020603050405020304" pitchFamily="18" charset="0"/>
            </a:endParaRPr>
          </a:p>
          <a:p>
            <a:r>
              <a:rPr lang="en-US" sz="3000" dirty="0" smtClean="0">
                <a:ea typeface="Calibri" panose="020F0502020204030204" pitchFamily="34" charset="0"/>
                <a:cs typeface="Times New Roman" panose="02020603050405020304" pitchFamily="18" charset="0"/>
              </a:rPr>
              <a:t>Every </a:t>
            </a:r>
            <a:r>
              <a:rPr lang="en-US" sz="3000" dirty="0">
                <a:ea typeface="Calibri" panose="020F0502020204030204" pitchFamily="34" charset="0"/>
                <a:cs typeface="Times New Roman" panose="02020603050405020304" pitchFamily="18" charset="0"/>
              </a:rPr>
              <a:t>elemental substance that was needed to </a:t>
            </a:r>
            <a:r>
              <a:rPr lang="en-US" sz="3000" b="1" u="sng" dirty="0">
                <a:solidFill>
                  <a:srgbClr val="FF0000"/>
                </a:solidFill>
                <a:ea typeface="Calibri" panose="020F0502020204030204" pitchFamily="34" charset="0"/>
                <a:cs typeface="Times New Roman" panose="02020603050405020304" pitchFamily="18" charset="0"/>
              </a:rPr>
              <a:t>continue to fashion and create</a:t>
            </a:r>
            <a:r>
              <a:rPr lang="en-US" sz="3000" i="1" dirty="0">
                <a:solidFill>
                  <a:srgbClr val="FF0000"/>
                </a:solidFill>
                <a:ea typeface="Calibri" panose="020F0502020204030204" pitchFamily="34" charset="0"/>
                <a:cs typeface="Times New Roman" panose="02020603050405020304" pitchFamily="18" charset="0"/>
              </a:rPr>
              <a:t> </a:t>
            </a:r>
            <a:r>
              <a:rPr lang="en-US" sz="3000" dirty="0" smtClean="0">
                <a:ea typeface="Calibri" panose="020F0502020204030204" pitchFamily="34" charset="0"/>
                <a:cs typeface="Times New Roman" panose="02020603050405020304" pitchFamily="18" charset="0"/>
              </a:rPr>
              <a:t>in order to </a:t>
            </a:r>
            <a:r>
              <a:rPr lang="en-US" sz="4300" b="1" i="1" dirty="0">
                <a:solidFill>
                  <a:srgbClr val="0000CC"/>
                </a:solidFill>
                <a:effectLst>
                  <a:glow rad="127000">
                    <a:srgbClr val="E2FD59"/>
                  </a:glow>
                </a:effectLst>
                <a:ea typeface="Calibri" panose="020F0502020204030204" pitchFamily="34" charset="0"/>
                <a:cs typeface="Times New Roman" panose="02020603050405020304" pitchFamily="18" charset="0"/>
              </a:rPr>
              <a:t>purposely</a:t>
            </a:r>
            <a:r>
              <a:rPr lang="en-US" sz="3000" dirty="0">
                <a:ea typeface="Calibri" panose="020F0502020204030204" pitchFamily="34" charset="0"/>
                <a:cs typeface="Times New Roman" panose="02020603050405020304" pitchFamily="18" charset="0"/>
              </a:rPr>
              <a:t> </a:t>
            </a:r>
            <a:r>
              <a:rPr lang="en-US" sz="3000" dirty="0" smtClean="0">
                <a:ea typeface="Calibri" panose="020F0502020204030204" pitchFamily="34" charset="0"/>
                <a:cs typeface="Times New Roman" panose="02020603050405020304" pitchFamily="18" charset="0"/>
              </a:rPr>
              <a:t/>
            </a:r>
            <a:br>
              <a:rPr lang="en-US" sz="3000" dirty="0" smtClean="0">
                <a:ea typeface="Calibri" panose="020F0502020204030204" pitchFamily="34" charset="0"/>
                <a:cs typeface="Times New Roman" panose="02020603050405020304" pitchFamily="18" charset="0"/>
              </a:rPr>
            </a:br>
            <a:r>
              <a:rPr lang="en-US" sz="3000" dirty="0" smtClean="0">
                <a:ea typeface="Calibri" panose="020F0502020204030204" pitchFamily="34" charset="0"/>
                <a:cs typeface="Times New Roman" panose="02020603050405020304" pitchFamily="18" charset="0"/>
              </a:rPr>
              <a:t>form </a:t>
            </a:r>
            <a:r>
              <a:rPr lang="en-US" sz="3000" dirty="0">
                <a:ea typeface="Calibri" panose="020F0502020204030204" pitchFamily="34" charset="0"/>
                <a:cs typeface="Times New Roman" panose="02020603050405020304" pitchFamily="18" charset="0"/>
              </a:rPr>
              <a:t>this universe was </a:t>
            </a:r>
            <a:r>
              <a:rPr lang="en-US" sz="3000" u="sng" dirty="0">
                <a:ea typeface="Calibri" panose="020F0502020204030204" pitchFamily="34" charset="0"/>
                <a:cs typeface="Times New Roman" panose="02020603050405020304" pitchFamily="18" charset="0"/>
              </a:rPr>
              <a:t>brought </a:t>
            </a:r>
            <a:r>
              <a:rPr lang="en-US" sz="3000" u="sng" dirty="0" smtClean="0">
                <a:ea typeface="Calibri" panose="020F0502020204030204" pitchFamily="34" charset="0"/>
                <a:cs typeface="Times New Roman" panose="02020603050405020304" pitchFamily="18" charset="0"/>
              </a:rPr>
              <a:t/>
            </a:r>
            <a:br>
              <a:rPr lang="en-US" sz="3000" u="sng" dirty="0" smtClean="0">
                <a:ea typeface="Calibri" panose="020F0502020204030204" pitchFamily="34" charset="0"/>
                <a:cs typeface="Times New Roman" panose="02020603050405020304" pitchFamily="18" charset="0"/>
              </a:rPr>
            </a:br>
            <a:r>
              <a:rPr lang="en-US" sz="3000" u="sng" dirty="0" smtClean="0">
                <a:ea typeface="Calibri" panose="020F0502020204030204" pitchFamily="34" charset="0"/>
                <a:cs typeface="Times New Roman" panose="02020603050405020304" pitchFamily="18" charset="0"/>
              </a:rPr>
              <a:t>forth </a:t>
            </a:r>
            <a:r>
              <a:rPr lang="en-US" sz="3000" u="sng" dirty="0">
                <a:ea typeface="Calibri" panose="020F0502020204030204" pitchFamily="34" charset="0"/>
                <a:cs typeface="Times New Roman" panose="02020603050405020304" pitchFamily="18" charset="0"/>
              </a:rPr>
              <a:t>at the first act of creation</a:t>
            </a:r>
            <a:r>
              <a:rPr lang="en-US" sz="3000" dirty="0">
                <a:ea typeface="Calibri" panose="020F0502020204030204" pitchFamily="34" charset="0"/>
                <a:cs typeface="Times New Roman" panose="02020603050405020304" pitchFamily="18" charset="0"/>
              </a:rPr>
              <a:t>.  </a:t>
            </a:r>
          </a:p>
          <a:p>
            <a:pPr marL="0" indent="0">
              <a:buNone/>
            </a:pPr>
            <a:endParaRPr lang="en-US" dirty="0"/>
          </a:p>
        </p:txBody>
      </p:sp>
      <p:sp>
        <p:nvSpPr>
          <p:cNvPr id="8" name="Content Placeholder 7"/>
          <p:cNvSpPr>
            <a:spLocks noGrp="1"/>
          </p:cNvSpPr>
          <p:nvPr>
            <p:ph sz="half" idx="2"/>
          </p:nvPr>
        </p:nvSpPr>
        <p:spPr>
          <a:xfrm>
            <a:off x="6299525" y="2314938"/>
            <a:ext cx="5181600" cy="2895600"/>
          </a:xfrm>
        </p:spPr>
        <p:txBody>
          <a:bodyPr>
            <a:normAutofit fontScale="92500" lnSpcReduction="10000"/>
          </a:bodyPr>
          <a:lstStyle/>
          <a:p>
            <a:pPr marL="0" indent="0">
              <a:lnSpc>
                <a:spcPct val="110000"/>
              </a:lnSpc>
              <a:buNone/>
            </a:pPr>
            <a:r>
              <a:rPr lang="en-US" b="1" dirty="0" smtClean="0">
                <a:ln>
                  <a:solidFill>
                    <a:schemeClr val="tx1"/>
                  </a:solidFill>
                </a:ln>
                <a:solidFill>
                  <a:srgbClr val="0070C0"/>
                </a:solidFill>
              </a:rPr>
              <a:t>For </a:t>
            </a:r>
            <a:r>
              <a:rPr lang="en-US" b="1" dirty="0">
                <a:ln>
                  <a:solidFill>
                    <a:schemeClr val="tx1"/>
                  </a:solidFill>
                </a:ln>
                <a:solidFill>
                  <a:srgbClr val="0070C0"/>
                </a:solidFill>
              </a:rPr>
              <a:t>thus saith </a:t>
            </a:r>
            <a:r>
              <a:rPr lang="en-US" b="1" dirty="0" smtClean="0">
                <a:ln>
                  <a:solidFill>
                    <a:schemeClr val="tx1"/>
                  </a:solidFill>
                </a:ln>
                <a:solidFill>
                  <a:srgbClr val="0070C0"/>
                </a:solidFill>
              </a:rPr>
              <a:t>[Yahuah]that </a:t>
            </a:r>
            <a:r>
              <a:rPr lang="en-US" b="1" dirty="0">
                <a:ln>
                  <a:solidFill>
                    <a:schemeClr val="tx1"/>
                  </a:solidFill>
                </a:ln>
                <a:solidFill>
                  <a:srgbClr val="0070C0"/>
                </a:solidFill>
              </a:rPr>
              <a:t>created the heavens; </a:t>
            </a:r>
            <a:r>
              <a:rPr lang="en-US" b="1" dirty="0" smtClean="0">
                <a:ln>
                  <a:solidFill>
                    <a:schemeClr val="tx1"/>
                  </a:solidFill>
                </a:ln>
                <a:solidFill>
                  <a:srgbClr val="0070C0"/>
                </a:solidFill>
              </a:rPr>
              <a:t>[Yahuah] </a:t>
            </a:r>
            <a:r>
              <a:rPr lang="en-US" b="1" dirty="0">
                <a:ln>
                  <a:solidFill>
                    <a:schemeClr val="tx1"/>
                  </a:solidFill>
                </a:ln>
                <a:solidFill>
                  <a:srgbClr val="0070C0"/>
                </a:solidFill>
              </a:rPr>
              <a:t>himself that formed the earth and made it; he hath established it, he created </a:t>
            </a:r>
            <a:r>
              <a:rPr lang="en-US" b="1" dirty="0" smtClean="0">
                <a:ln>
                  <a:solidFill>
                    <a:schemeClr val="tx1"/>
                  </a:solidFill>
                </a:ln>
                <a:solidFill>
                  <a:srgbClr val="0070C0"/>
                </a:solidFill>
              </a:rPr>
              <a:t>it</a:t>
            </a:r>
            <a:br>
              <a:rPr lang="en-US" b="1" dirty="0" smtClean="0">
                <a:ln>
                  <a:solidFill>
                    <a:schemeClr val="tx1"/>
                  </a:solidFill>
                </a:ln>
                <a:solidFill>
                  <a:srgbClr val="0070C0"/>
                </a:solidFill>
              </a:rPr>
            </a:br>
            <a:r>
              <a:rPr lang="en-US" b="1" dirty="0" smtClean="0">
                <a:ln>
                  <a:solidFill>
                    <a:schemeClr val="tx1"/>
                  </a:solidFill>
                </a:ln>
                <a:solidFill>
                  <a:srgbClr val="0070C0"/>
                </a:solidFill>
              </a:rPr>
              <a:t>not </a:t>
            </a:r>
            <a:r>
              <a:rPr lang="en-US" b="1" dirty="0">
                <a:ln>
                  <a:solidFill>
                    <a:schemeClr val="tx1"/>
                  </a:solidFill>
                </a:ln>
                <a:solidFill>
                  <a:srgbClr val="0070C0"/>
                </a:solidFill>
              </a:rPr>
              <a:t>in vain, </a:t>
            </a:r>
            <a:r>
              <a:rPr lang="en-US" b="1" dirty="0">
                <a:ln>
                  <a:solidFill>
                    <a:schemeClr val="tx1"/>
                  </a:solidFill>
                </a:ln>
                <a:solidFill>
                  <a:srgbClr val="0070C0"/>
                </a:solidFill>
                <a:effectLst>
                  <a:glow rad="127000">
                    <a:schemeClr val="accent2">
                      <a:lumMod val="60000"/>
                      <a:lumOff val="40000"/>
                    </a:schemeClr>
                  </a:glow>
                </a:effectLst>
              </a:rPr>
              <a:t>he formed it to be inhabited: </a:t>
            </a:r>
            <a:r>
              <a:rPr lang="en-US" b="1" dirty="0">
                <a:ln>
                  <a:solidFill>
                    <a:schemeClr val="tx1"/>
                  </a:solidFill>
                </a:ln>
                <a:solidFill>
                  <a:srgbClr val="0070C0"/>
                </a:solidFill>
              </a:rPr>
              <a:t>I am </a:t>
            </a:r>
            <a:r>
              <a:rPr lang="en-US" b="1" dirty="0" smtClean="0">
                <a:ln>
                  <a:solidFill>
                    <a:schemeClr val="tx1"/>
                  </a:solidFill>
                </a:ln>
                <a:solidFill>
                  <a:srgbClr val="0070C0"/>
                </a:solidFill>
              </a:rPr>
              <a:t>[Yahuah]; </a:t>
            </a:r>
            <a:r>
              <a:rPr lang="en-US" b="1" dirty="0">
                <a:ln>
                  <a:solidFill>
                    <a:schemeClr val="tx1"/>
                  </a:solidFill>
                </a:ln>
                <a:solidFill>
                  <a:srgbClr val="0070C0"/>
                </a:solidFill>
              </a:rPr>
              <a:t>and </a:t>
            </a:r>
            <a:r>
              <a:rPr lang="en-US" b="1" dirty="0" smtClean="0">
                <a:ln>
                  <a:solidFill>
                    <a:schemeClr val="tx1"/>
                  </a:solidFill>
                </a:ln>
                <a:solidFill>
                  <a:srgbClr val="0070C0"/>
                </a:solidFill>
              </a:rPr>
              <a:t/>
            </a:r>
            <a:br>
              <a:rPr lang="en-US" b="1" dirty="0" smtClean="0">
                <a:ln>
                  <a:solidFill>
                    <a:schemeClr val="tx1"/>
                  </a:solidFill>
                </a:ln>
                <a:solidFill>
                  <a:srgbClr val="0070C0"/>
                </a:solidFill>
              </a:rPr>
            </a:br>
            <a:r>
              <a:rPr lang="en-US" b="1" dirty="0" smtClean="0">
                <a:ln>
                  <a:solidFill>
                    <a:schemeClr val="tx1"/>
                  </a:solidFill>
                </a:ln>
                <a:solidFill>
                  <a:srgbClr val="0070C0"/>
                </a:solidFill>
              </a:rPr>
              <a:t>there </a:t>
            </a:r>
            <a:r>
              <a:rPr lang="en-US" b="1" dirty="0">
                <a:ln>
                  <a:solidFill>
                    <a:schemeClr val="tx1"/>
                  </a:solidFill>
                </a:ln>
                <a:solidFill>
                  <a:srgbClr val="0070C0"/>
                </a:solidFill>
              </a:rPr>
              <a:t>is none else</a:t>
            </a:r>
            <a:r>
              <a:rPr lang="en-US" b="1" dirty="0" smtClean="0">
                <a:ln>
                  <a:solidFill>
                    <a:schemeClr val="tx1"/>
                  </a:solidFill>
                </a:ln>
                <a:solidFill>
                  <a:srgbClr val="0070C0"/>
                </a:solidFill>
              </a:rPr>
              <a:t>.  </a:t>
            </a:r>
            <a:r>
              <a:rPr lang="en-US" sz="1800" i="1" dirty="0" smtClean="0">
                <a:ln>
                  <a:solidFill>
                    <a:schemeClr val="tx1"/>
                  </a:solidFill>
                </a:ln>
                <a:solidFill>
                  <a:srgbClr val="0070C0"/>
                </a:solidFill>
              </a:rPr>
              <a:t>KJV</a:t>
            </a:r>
            <a:endParaRPr lang="en-US" i="1" dirty="0">
              <a:ln>
                <a:solidFill>
                  <a:schemeClr val="tx1"/>
                </a:solidFill>
              </a:ln>
              <a:solidFill>
                <a:srgbClr val="0070C0"/>
              </a:solidFill>
            </a:endParaRPr>
          </a:p>
          <a:p>
            <a:endParaRPr lang="en-US" dirty="0"/>
          </a:p>
        </p:txBody>
      </p:sp>
      <p:sp>
        <p:nvSpPr>
          <p:cNvPr id="2" name="Slide Number Placeholder 1"/>
          <p:cNvSpPr>
            <a:spLocks noGrp="1"/>
          </p:cNvSpPr>
          <p:nvPr>
            <p:ph type="sldNum" sz="quarter" idx="12"/>
          </p:nvPr>
        </p:nvSpPr>
        <p:spPr/>
        <p:txBody>
          <a:bodyPr/>
          <a:lstStyle/>
          <a:p>
            <a:fld id="{79D454C9-693C-4B68-AEF7-F33F1BD73953}" type="slidenum">
              <a:rPr lang="en-US" sz="1400" b="1" smtClean="0">
                <a:solidFill>
                  <a:schemeClr val="tx1"/>
                </a:solidFill>
              </a:rPr>
              <a:t>18</a:t>
            </a:fld>
            <a:endParaRPr lang="en-US" sz="1400" b="1" dirty="0">
              <a:solidFill>
                <a:schemeClr val="tx1"/>
              </a:solidFill>
            </a:endParaRPr>
          </a:p>
        </p:txBody>
      </p:sp>
      <p:sp>
        <p:nvSpPr>
          <p:cNvPr id="3" name="Rounded Rectangle 2"/>
          <p:cNvSpPr/>
          <p:nvPr/>
        </p:nvSpPr>
        <p:spPr>
          <a:xfrm>
            <a:off x="6389226" y="1504708"/>
            <a:ext cx="4698006" cy="654627"/>
          </a:xfrm>
          <a:prstGeom prst="roundRect">
            <a:avLst/>
          </a:prstGeom>
          <a:solidFill>
            <a:srgbClr val="0000CC"/>
          </a:solidFill>
          <a:ln w="57150">
            <a:solidFill>
              <a:srgbClr val="FB35F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b="1" i="1" u="sng" dirty="0">
                <a:solidFill>
                  <a:srgbClr val="00FF00"/>
                </a:solidFill>
                <a:latin typeface="Comic Sans MS" pitchFamily="66" charset="0"/>
                <a:ea typeface="Calibri" panose="020F0502020204030204" pitchFamily="34" charset="0"/>
                <a:cs typeface="Times New Roman" panose="02020603050405020304" pitchFamily="18" charset="0"/>
              </a:rPr>
              <a:t>Let’s read Isa 45:18</a:t>
            </a:r>
            <a:r>
              <a:rPr lang="en-US" sz="3200" b="1" i="1" dirty="0">
                <a:solidFill>
                  <a:srgbClr val="00FF00"/>
                </a:solidFill>
                <a:latin typeface="Comic Sans MS" pitchFamily="66" charset="0"/>
                <a:ea typeface="Calibri" panose="020F0502020204030204" pitchFamily="34" charset="0"/>
                <a:cs typeface="Times New Roman" panose="02020603050405020304" pitchFamily="18" charset="0"/>
              </a:rPr>
              <a:t>!</a:t>
            </a:r>
          </a:p>
        </p:txBody>
      </p:sp>
      <p:sp>
        <p:nvSpPr>
          <p:cNvPr id="9" name="Rounded Rectangle 8"/>
          <p:cNvSpPr/>
          <p:nvPr/>
        </p:nvSpPr>
        <p:spPr>
          <a:xfrm>
            <a:off x="6389224" y="5210537"/>
            <a:ext cx="4698007" cy="1294436"/>
          </a:xfrm>
          <a:prstGeom prst="roundRect">
            <a:avLst/>
          </a:prstGeom>
          <a:solidFill>
            <a:srgbClr val="0000CC"/>
          </a:solidFill>
          <a:ln w="57150">
            <a:solidFill>
              <a:srgbClr val="FB35F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i="1" dirty="0" smtClean="0">
                <a:solidFill>
                  <a:srgbClr val="00FF00"/>
                </a:solidFill>
                <a:latin typeface="Comic Sans MS" pitchFamily="66" charset="0"/>
                <a:ea typeface="Calibri" panose="020F0502020204030204" pitchFamily="34" charset="0"/>
                <a:cs typeface="Times New Roman" panose="02020603050405020304" pitchFamily="18" charset="0"/>
              </a:rPr>
              <a:t>How can this be understood?</a:t>
            </a:r>
            <a:endParaRPr lang="en-US" sz="4000" b="1" i="1" dirty="0">
              <a:solidFill>
                <a:srgbClr val="00FF00"/>
              </a:solidFill>
              <a:latin typeface="Comic Sans MS"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564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175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8344" y="17881"/>
            <a:ext cx="11771850" cy="1325563"/>
          </a:xfrm>
        </p:spPr>
        <p:txBody>
          <a:bodyPr>
            <a:noAutofit/>
            <a:scene3d>
              <a:camera prst="orthographicFront"/>
              <a:lightRig rig="threePt" dir="t"/>
            </a:scene3d>
            <a:sp3d extrusionH="57150">
              <a:bevelT h="25400" prst="softRound"/>
            </a:sp3d>
          </a:bodyPr>
          <a:lstStyle/>
          <a:p>
            <a:pPr algn="ctr"/>
            <a:r>
              <a:rPr lang="en-US" sz="5400" b="1" spc="300" dirty="0" smtClean="0">
                <a:solidFill>
                  <a:schemeClr val="accent4"/>
                </a:solidFill>
                <a:latin typeface="Georgia" panose="02040502050405020303" pitchFamily="18" charset="0"/>
              </a:rPr>
              <a:t>Understanding  “accretion”</a:t>
            </a:r>
            <a:endParaRPr lang="en-US" sz="5400" b="1" spc="300" dirty="0">
              <a:solidFill>
                <a:schemeClr val="accent4"/>
              </a:solidFill>
            </a:endParaRPr>
          </a:p>
        </p:txBody>
      </p:sp>
      <p:sp>
        <p:nvSpPr>
          <p:cNvPr id="7" name="Content Placeholder 6"/>
          <p:cNvSpPr>
            <a:spLocks noGrp="1"/>
          </p:cNvSpPr>
          <p:nvPr>
            <p:ph sz="half" idx="1"/>
          </p:nvPr>
        </p:nvSpPr>
        <p:spPr>
          <a:xfrm>
            <a:off x="324091" y="1259712"/>
            <a:ext cx="5695709" cy="4917251"/>
          </a:xfrm>
          <a:solidFill>
            <a:schemeClr val="bg1">
              <a:alpha val="43000"/>
            </a:schemeClr>
          </a:solidFill>
          <a:ln w="57150">
            <a:solidFill>
              <a:schemeClr val="accent6">
                <a:lumMod val="60000"/>
                <a:lumOff val="40000"/>
              </a:schemeClr>
            </a:solidFill>
          </a:ln>
          <a:scene3d>
            <a:camera prst="orthographicFront"/>
            <a:lightRig rig="soft" dir="t">
              <a:rot lat="0" lon="0" rev="10800000"/>
            </a:lightRig>
          </a:scene3d>
          <a:sp3d>
            <a:bevelT w="152400" h="50800" prst="softRound"/>
          </a:sp3d>
        </p:spPr>
        <p:txBody>
          <a:bodyPr>
            <a:noAutofit/>
            <a:sp3d>
              <a:bevelT w="27940" h="12700"/>
              <a:contourClr>
                <a:srgbClr val="DDDDDD"/>
              </a:contourClr>
            </a:sp3d>
          </a:bodyPr>
          <a:lstStyle/>
          <a:p>
            <a:r>
              <a:rPr lang="en-US" sz="3200" b="1" spc="150" dirty="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For example: </a:t>
            </a:r>
            <a:r>
              <a:rPr lang="en-US" sz="3200" b="1" spc="150" dirty="0" smtClean="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 </a:t>
            </a:r>
            <a:r>
              <a:rPr lang="en-US" sz="3200" b="1" u="sng" spc="150" dirty="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tree</a:t>
            </a:r>
            <a:r>
              <a:rPr lang="en-US" sz="3200" b="1" spc="150" dirty="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was not standing with leaves.  Yet the elements that required assembly for a tree </a:t>
            </a:r>
            <a:r>
              <a:rPr lang="en-US" sz="3200" b="1" spc="150" dirty="0">
                <a:ln w="11430"/>
                <a:solidFill>
                  <a:schemeClr val="accent6">
                    <a:lumMod val="75000"/>
                  </a:schemeClr>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to grow </a:t>
            </a:r>
            <a:r>
              <a:rPr lang="en-US" sz="3200" b="1" spc="150" dirty="0">
                <a:ln w="11430"/>
                <a:solidFill>
                  <a:srgbClr val="FD83F7"/>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(accretion) </a:t>
            </a:r>
            <a:r>
              <a:rPr lang="en-US" sz="3200" b="1" spc="150" dirty="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were brought forth into the localized area.  The final assembly and subsequent growth had yet to be accomplished.  Our universe </a:t>
            </a:r>
            <a:r>
              <a:rPr lang="en-US" sz="3200" b="1" spc="150" dirty="0" smtClean="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r>
            <a:br>
              <a:rPr lang="en-US" sz="3200" b="1" spc="150" dirty="0" smtClean="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br>
            <a:r>
              <a:rPr lang="en-US" sz="3200" b="1" spc="150" dirty="0" smtClean="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was </a:t>
            </a:r>
            <a:r>
              <a:rPr lang="en-US" sz="3200" b="1" spc="150" dirty="0">
                <a:ln w="11430"/>
                <a:solidFill>
                  <a:srgbClr val="F8F8F8"/>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yet without </a:t>
            </a:r>
            <a:r>
              <a:rPr lang="en-US" sz="3200" b="1" i="1" spc="150" dirty="0">
                <a:ln w="11430"/>
                <a:solidFill>
                  <a:srgbClr val="FFFF00"/>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final </a:t>
            </a:r>
            <a:r>
              <a:rPr lang="en-US" sz="3200" b="1" i="1" spc="150" dirty="0" smtClean="0">
                <a:ln w="11430"/>
                <a:solidFill>
                  <a:srgbClr val="FFFF00"/>
                </a:solidFill>
                <a:effectLst>
                  <a:glow rad="228600">
                    <a:schemeClr val="accent6">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form.</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365196" y="2272466"/>
            <a:ext cx="2117407" cy="2895600"/>
          </a:xfrm>
        </p:spPr>
      </p:pic>
      <p:sp>
        <p:nvSpPr>
          <p:cNvPr id="2" name="Slide Number Placeholder 1"/>
          <p:cNvSpPr>
            <a:spLocks noGrp="1"/>
          </p:cNvSpPr>
          <p:nvPr>
            <p:ph type="sldNum" sz="quarter" idx="12"/>
          </p:nvPr>
        </p:nvSpPr>
        <p:spPr/>
        <p:txBody>
          <a:bodyPr/>
          <a:lstStyle/>
          <a:p>
            <a:fld id="{79D454C9-693C-4B68-AEF7-F33F1BD73953}" type="slidenum">
              <a:rPr lang="en-US" sz="1400" b="1" smtClean="0">
                <a:solidFill>
                  <a:schemeClr val="tx1"/>
                </a:solidFill>
              </a:rPr>
              <a:t>19</a:t>
            </a:fld>
            <a:endParaRPr lang="en-US" sz="1400" b="1" dirty="0">
              <a:solidFill>
                <a:schemeClr val="tx1"/>
              </a:solidFill>
            </a:endParaRPr>
          </a:p>
        </p:txBody>
      </p:sp>
      <p:sp>
        <p:nvSpPr>
          <p:cNvPr id="12" name="Content Placeholder 6"/>
          <p:cNvSpPr txBox="1">
            <a:spLocks/>
          </p:cNvSpPr>
          <p:nvPr/>
        </p:nvSpPr>
        <p:spPr>
          <a:xfrm>
            <a:off x="6298557" y="1261641"/>
            <a:ext cx="5695709" cy="4917251"/>
          </a:xfrm>
          <a:prstGeom prst="rect">
            <a:avLst/>
          </a:prstGeom>
          <a:solidFill>
            <a:schemeClr val="bg1">
              <a:alpha val="43000"/>
            </a:schemeClr>
          </a:solidFill>
          <a:ln w="57150">
            <a:solidFill>
              <a:schemeClr val="accent6">
                <a:lumMod val="60000"/>
                <a:lumOff val="40000"/>
              </a:schemeClr>
            </a:solidFill>
          </a:ln>
          <a:scene3d>
            <a:camera prst="orthographicFront"/>
            <a:lightRig rig="soft" dir="t">
              <a:rot lat="0" lon="0" rev="10800000"/>
            </a:lightRig>
          </a:scene3d>
          <a:sp3d>
            <a:bevelT w="152400" h="50800" prst="softRound"/>
          </a:sp3d>
        </p:spPr>
        <p:txBody>
          <a:bodyPr vert="horz" lIns="91440" tIns="45720" rIns="91440" bIns="45720" rtlCol="0">
            <a:normAutofit fontScale="77500" lnSpcReduction="20000"/>
            <a:sp3d>
              <a:bevelT w="27940" h="12700"/>
              <a:contourClr>
                <a:srgbClr val="DDDDDD"/>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600" b="1" spc="150" dirty="0" smtClean="0">
                <a:ln w="11430"/>
                <a:solidFill>
                  <a:srgbClr val="00B0F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Gen </a:t>
            </a:r>
            <a:r>
              <a:rPr lang="en-US" sz="4600" b="1" spc="150" dirty="0">
                <a:ln w="11430"/>
                <a:solidFill>
                  <a:srgbClr val="00B0F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2:4-6 </a:t>
            </a:r>
            <a:r>
              <a:rPr lang="en-US" sz="4600" b="1" spc="150" dirty="0" smtClean="0">
                <a:ln w="11430"/>
                <a:solidFill>
                  <a:srgbClr val="00B0F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t>
            </a:r>
            <a:r>
              <a:rPr lang="en-US" sz="2600" b="1" i="1" spc="150" dirty="0">
                <a:ln w="11430"/>
                <a:solidFill>
                  <a:srgbClr val="00B0F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KJV</a:t>
            </a:r>
            <a:endParaRPr lang="en-US" sz="4400" b="1" i="1" spc="150" dirty="0">
              <a:ln w="11430"/>
              <a:solidFill>
                <a:srgbClr val="00B0F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endParaRPr>
          </a:p>
          <a:p>
            <a:pPr marL="0" indent="0">
              <a:buNone/>
            </a:pPr>
            <a:r>
              <a:rPr lang="en-US" sz="3100" b="1" spc="150" dirty="0" smtClean="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4  These </a:t>
            </a:r>
            <a:r>
              <a:rPr lang="en-US" sz="3100" b="1" spc="150" dirty="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are the generations of the heavens and of the earth when they were created, in the day </a:t>
            </a:r>
            <a:r>
              <a:rPr lang="en-US" sz="3100" b="1" spc="150" dirty="0" smtClean="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a:t>
            </a:r>
            <a:r>
              <a:rPr lang="en-US" sz="3100" b="1" spc="150" dirty="0" err="1" smtClean="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Yahuah</a:t>
            </a:r>
            <a:r>
              <a:rPr lang="en-US" sz="3100" b="1" spc="150" dirty="0" smtClean="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t>
            </a:r>
            <a:r>
              <a:rPr lang="en-US" sz="3100" b="1" spc="150" dirty="0" err="1" smtClean="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Elohim</a:t>
            </a:r>
            <a:r>
              <a:rPr lang="en-US" sz="3100" b="1" spc="150" dirty="0" smtClean="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made </a:t>
            </a:r>
            <a:r>
              <a:rPr lang="en-US" sz="3100" b="1" spc="150" dirty="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the earth and the heavens,</a:t>
            </a:r>
          </a:p>
          <a:p>
            <a:pPr marL="0" indent="0">
              <a:buNone/>
            </a:pPr>
            <a:endParaRPr lang="en-US" sz="1200" b="1" spc="150" dirty="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endParaRPr>
          </a:p>
          <a:p>
            <a:pPr marL="0" indent="0">
              <a:buNone/>
            </a:pPr>
            <a:r>
              <a:rPr lang="en-US" sz="3100" b="1" spc="150" dirty="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5 </a:t>
            </a:r>
            <a:r>
              <a:rPr lang="en-US" sz="3100" b="1" spc="150" dirty="0" smtClean="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And </a:t>
            </a:r>
            <a:r>
              <a:rPr lang="en-US" sz="3100" b="1" spc="150" dirty="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every plant of the field before it was in the earth, and every herb of the field before it grew: for </a:t>
            </a:r>
            <a:r>
              <a:rPr lang="en-US" sz="3100" b="1" spc="150" dirty="0" smtClean="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a:t>
            </a:r>
            <a:r>
              <a:rPr lang="en-US" sz="3100" b="1" spc="150" dirty="0" err="1" smtClean="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Yahuah</a:t>
            </a:r>
            <a:r>
              <a:rPr lang="en-US" sz="3100" b="1" spc="150" dirty="0" smtClean="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t>
            </a:r>
            <a:r>
              <a:rPr lang="en-US" sz="3100" b="1" spc="150" dirty="0" err="1" smtClean="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Elohim</a:t>
            </a:r>
            <a:r>
              <a:rPr lang="en-US" sz="3100" b="1" spc="150" dirty="0" smtClean="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a:t>
            </a:r>
            <a:r>
              <a:rPr lang="en-US" sz="3100" b="1" spc="150" dirty="0">
                <a:ln w="11430"/>
                <a:solidFill>
                  <a:srgbClr val="7030A0"/>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had not caused it to rain upon the earth, and there was not a man to till the ground.</a:t>
            </a:r>
          </a:p>
          <a:p>
            <a:pPr marL="0" indent="0">
              <a:buNone/>
            </a:pPr>
            <a:endParaRPr lang="en-US" sz="1200" b="1" spc="150" dirty="0">
              <a:ln w="11430"/>
              <a:solidFill>
                <a:schemeClr val="accent2">
                  <a:lumMod val="75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endParaRPr>
          </a:p>
          <a:p>
            <a:pPr marL="0" indent="0">
              <a:buNone/>
            </a:pPr>
            <a:r>
              <a:rPr lang="en-US" sz="3100" b="1" spc="150" dirty="0">
                <a:ln w="11430"/>
                <a:solidFill>
                  <a:schemeClr val="accent6">
                    <a:lumMod val="50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6 </a:t>
            </a:r>
            <a:r>
              <a:rPr lang="en-US" sz="3100" b="1" spc="150" dirty="0" smtClean="0">
                <a:ln w="11430"/>
                <a:solidFill>
                  <a:schemeClr val="accent6">
                    <a:lumMod val="50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 But </a:t>
            </a:r>
            <a:r>
              <a:rPr lang="en-US" sz="3100" b="1" spc="150" dirty="0">
                <a:ln w="11430"/>
                <a:solidFill>
                  <a:schemeClr val="accent6">
                    <a:lumMod val="50000"/>
                  </a:schemeClr>
                </a:solidFill>
                <a:effectLst>
                  <a:glow rad="139700">
                    <a:schemeClr val="accent4">
                      <a:satMod val="175000"/>
                      <a:alpha val="40000"/>
                    </a:schemeClr>
                  </a:glow>
                  <a:outerShdw blurRad="25400" algn="tl" rotWithShape="0">
                    <a:srgbClr val="000000">
                      <a:alpha val="43000"/>
                    </a:srgbClr>
                  </a:outerShdw>
                </a:effectLst>
                <a:ea typeface="Calibri" panose="020F0502020204030204" pitchFamily="34" charset="0"/>
                <a:cs typeface="Times New Roman" panose="02020603050405020304" pitchFamily="18" charset="0"/>
              </a:rPr>
              <a:t>there went up a mist from the earth, and watered the whole face of the ground.</a:t>
            </a:r>
          </a:p>
          <a:p>
            <a:pPr marL="0" indent="0">
              <a:buNone/>
            </a:pPr>
            <a:endParaRPr lang="en-US" b="1" spc="150" dirty="0">
              <a:ln w="11430"/>
              <a:solidFill>
                <a:srgbClr val="002060"/>
              </a:solidFill>
              <a:effectLst>
                <a:glow rad="139700">
                  <a:schemeClr val="accent4">
                    <a:satMod val="175000"/>
                    <a:alpha val="40000"/>
                  </a:schemeClr>
                </a:glow>
                <a:outerShdw blurRad="25400" algn="tl" rotWithShape="0">
                  <a:srgbClr val="000000">
                    <a:alpha val="43000"/>
                  </a:srgbClr>
                </a:outerShdw>
              </a:effectLst>
            </a:endParaRPr>
          </a:p>
        </p:txBody>
      </p:sp>
    </p:spTree>
    <p:extLst>
      <p:ext uri="{BB962C8B-B14F-4D97-AF65-F5344CB8AC3E}">
        <p14:creationId xmlns:p14="http://schemas.microsoft.com/office/powerpoint/2010/main" val="1014175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6655" y="6411850"/>
            <a:ext cx="2743200" cy="365125"/>
          </a:xfrm>
        </p:spPr>
        <p:txBody>
          <a:bodyPr/>
          <a:lstStyle/>
          <a:p>
            <a:fld id="{79D454C9-693C-4B68-AEF7-F33F1BD73953}" type="slidenum">
              <a:rPr lang="en-US" b="1" smtClean="0">
                <a:solidFill>
                  <a:schemeClr val="tx1"/>
                </a:solidFill>
              </a:rPr>
              <a:t>2</a:t>
            </a:fld>
            <a:endParaRPr lang="en-US" b="1" dirty="0">
              <a:solidFill>
                <a:schemeClr val="tx1"/>
              </a:solidFill>
            </a:endParaRPr>
          </a:p>
        </p:txBody>
      </p:sp>
      <p:sp>
        <p:nvSpPr>
          <p:cNvPr id="3" name="Rectangle 2"/>
          <p:cNvSpPr/>
          <p:nvPr/>
        </p:nvSpPr>
        <p:spPr>
          <a:xfrm>
            <a:off x="150471" y="4191652"/>
            <a:ext cx="11869399" cy="258532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This</a:t>
            </a:r>
            <a:r>
              <a:rPr lang="en-US" sz="5400" b="1" cap="none" spc="0" dirty="0" smtClean="0">
                <a:ln w="3175">
                  <a:solidFill>
                    <a:srgbClr val="C00000"/>
                  </a:solidFill>
                </a:ln>
                <a:solidFill>
                  <a:schemeClr val="bg1">
                    <a:shade val="50000"/>
                  </a:schemeClr>
                </a:solidFill>
                <a:effectLst>
                  <a:glow rad="228600">
                    <a:schemeClr val="accent2">
                      <a:satMod val="175000"/>
                      <a:alpha val="40000"/>
                    </a:schemeClr>
                  </a:glow>
                </a:effectLst>
                <a:latin typeface="Arial Rounded MT Bold" pitchFamily="34" charset="0"/>
              </a:rPr>
              <a:t> </a:t>
            </a: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study is another examination </a:t>
            </a:r>
            <a:b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b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of the 1</a:t>
            </a:r>
            <a:r>
              <a:rPr lang="en-US" sz="5400" b="1" cap="none" spc="0" baseline="3000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st</a:t>
            </a: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 day of creation, </a:t>
            </a:r>
            <a:b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br>
            <a:r>
              <a:rPr lang="en-US" sz="5400" b="1" cap="none" spc="0" dirty="0" smtClean="0">
                <a:ln w="3175">
                  <a:solidFill>
                    <a:srgbClr val="C00000"/>
                  </a:solidFill>
                </a:ln>
                <a:solidFill>
                  <a:srgbClr val="00B0F0"/>
                </a:solidFill>
                <a:effectLst>
                  <a:glow rad="228600">
                    <a:schemeClr val="accent2">
                      <a:satMod val="175000"/>
                      <a:alpha val="40000"/>
                    </a:schemeClr>
                  </a:glow>
                </a:effectLst>
                <a:latin typeface="Arial Rounded MT Bold" pitchFamily="34" charset="0"/>
              </a:rPr>
              <a:t>specifically verses 1 &amp; 2.</a:t>
            </a:r>
            <a:endParaRPr lang="en-US" sz="5400" b="1" cap="none" spc="0" dirty="0">
              <a:ln w="3175">
                <a:solidFill>
                  <a:srgbClr val="C00000"/>
                </a:solidFill>
              </a:ln>
              <a:solidFill>
                <a:srgbClr val="00B0F0"/>
              </a:solidFill>
              <a:effectLst>
                <a:glow rad="228600">
                  <a:schemeClr val="accent2">
                    <a:satMod val="175000"/>
                    <a:alpha val="40000"/>
                  </a:schemeClr>
                </a:glow>
              </a:effectLst>
              <a:latin typeface="Arial Rounded MT Bold" pitchFamily="34" charset="0"/>
            </a:endParaRPr>
          </a:p>
        </p:txBody>
      </p:sp>
    </p:spTree>
    <p:extLst>
      <p:ext uri="{BB962C8B-B14F-4D97-AF65-F5344CB8AC3E}">
        <p14:creationId xmlns:p14="http://schemas.microsoft.com/office/powerpoint/2010/main" val="383710443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29000"/>
                <a:lumOff val="71000"/>
              </a:srgbClr>
            </a:gs>
            <a:gs pos="50000">
              <a:srgbClr val="E2FD59">
                <a:lumMod val="32000"/>
                <a:lumOff val="68000"/>
              </a:srgbClr>
            </a:gs>
            <a:gs pos="100000">
              <a:srgbClr val="CC00FF">
                <a:alpha val="51000"/>
                <a:lumMod val="38000"/>
                <a:lumOff val="6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59773" y="1087338"/>
            <a:ext cx="5434971" cy="2547114"/>
          </a:xfrm>
        </p:spPr>
        <p:txBody>
          <a:bodyPr>
            <a:scene3d>
              <a:camera prst="orthographicFront"/>
              <a:lightRig rig="threePt" dir="t"/>
            </a:scene3d>
            <a:sp3d extrusionH="57150">
              <a:bevelT w="38100" h="38100"/>
            </a:sp3d>
          </a:bodyPr>
          <a:lstStyle/>
          <a:p>
            <a:r>
              <a:rPr lang="en-US" sz="2400" dirty="0" smtClean="0">
                <a:solidFill>
                  <a:prstClr val="black"/>
                </a:solidFill>
                <a:latin typeface="Calibri Light"/>
              </a:rPr>
              <a:t> </a:t>
            </a:r>
            <a:r>
              <a:rPr lang="en-US" b="1" dirty="0">
                <a:solidFill>
                  <a:srgbClr val="9900FF"/>
                </a:solidFill>
                <a:latin typeface="Times New Roman" panose="02020603050405020304" pitchFamily="18" charset="0"/>
                <a:ea typeface="Calibri" panose="020F0502020204030204" pitchFamily="34" charset="0"/>
              </a:rPr>
              <a:t>ב</a:t>
            </a:r>
            <a:r>
              <a:rPr lang="en-US" sz="400" b="1" dirty="0">
                <a:solidFill>
                  <a:srgbClr val="9900FF"/>
                </a:solidFill>
                <a:latin typeface="Times New Roman" panose="02020603050405020304" pitchFamily="18" charset="0"/>
                <a:ea typeface="Calibri" panose="020F0502020204030204" pitchFamily="34" charset="0"/>
              </a:rPr>
              <a:t> </a:t>
            </a:r>
            <a:r>
              <a:rPr lang="en-US" b="1" dirty="0">
                <a:solidFill>
                  <a:srgbClr val="9900FF"/>
                </a:solidFill>
                <a:latin typeface="Times New Roman" panose="02020603050405020304" pitchFamily="18" charset="0"/>
                <a:ea typeface="Calibri" panose="020F0502020204030204" pitchFamily="34" charset="0"/>
              </a:rPr>
              <a:t>ר</a:t>
            </a:r>
            <a:r>
              <a:rPr lang="en-US" sz="400" b="1" dirty="0">
                <a:solidFill>
                  <a:srgbClr val="9900FF"/>
                </a:solidFill>
                <a:latin typeface="Times New Roman" panose="02020603050405020304" pitchFamily="18" charset="0"/>
                <a:ea typeface="Calibri" panose="020F0502020204030204" pitchFamily="34" charset="0"/>
              </a:rPr>
              <a:t> </a:t>
            </a:r>
            <a:r>
              <a:rPr lang="en-US" b="1" dirty="0">
                <a:solidFill>
                  <a:srgbClr val="9900FF"/>
                </a:solidFill>
                <a:latin typeface="Times New Roman" panose="02020603050405020304" pitchFamily="18" charset="0"/>
                <a:ea typeface="Calibri" panose="020F0502020204030204" pitchFamily="34" charset="0"/>
              </a:rPr>
              <a:t>א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00B050"/>
                </a:solidFill>
                <a:ea typeface="Calibri" panose="020F0502020204030204" pitchFamily="34" charset="0"/>
                <a:cs typeface="Times New Roman" panose="02020603050405020304" pitchFamily="18" charset="0"/>
              </a:rPr>
              <a:t>&lt;</a:t>
            </a:r>
            <a:r>
              <a:rPr lang="en-US" b="1" dirty="0" err="1" smtClean="0">
                <a:solidFill>
                  <a:srgbClr val="00B050"/>
                </a:solidFill>
                <a:ea typeface="Calibri" panose="020F0502020204030204" pitchFamily="34" charset="0"/>
                <a:cs typeface="Times New Roman" panose="02020603050405020304" pitchFamily="18" charset="0"/>
              </a:rPr>
              <a:t>bara</a:t>
            </a:r>
            <a:r>
              <a:rPr lang="en-US" b="1" dirty="0" smtClean="0">
                <a:solidFill>
                  <a:srgbClr val="00B050"/>
                </a:solidFill>
                <a:ea typeface="Calibri" panose="020F0502020204030204" pitchFamily="34" charset="0"/>
                <a:cs typeface="Times New Roman" panose="02020603050405020304" pitchFamily="18" charset="0"/>
              </a:rPr>
              <a:t>`&gt;</a:t>
            </a:r>
            <a:r>
              <a:rPr lang="en-US" dirty="0" smtClean="0">
                <a:solidFill>
                  <a:srgbClr val="00B050"/>
                </a:solidFill>
                <a:ea typeface="Calibri" panose="020F0502020204030204" pitchFamily="34" charset="0"/>
                <a:cs typeface="Times New Roman" panose="02020603050405020304" pitchFamily="18" charset="0"/>
              </a:rPr>
              <a:t> </a:t>
            </a:r>
            <a:r>
              <a:rPr lang="en-US" b="1" dirty="0">
                <a:solidFill>
                  <a:srgbClr val="008080"/>
                </a:solidFill>
                <a:ea typeface="Calibri" panose="020F0502020204030204" pitchFamily="34" charset="0"/>
                <a:cs typeface="Times New Roman" panose="02020603050405020304" pitchFamily="18" charset="0"/>
              </a:rPr>
              <a:t>– </a:t>
            </a:r>
            <a:r>
              <a:rPr lang="en-US" b="1" dirty="0">
                <a:solidFill>
                  <a:srgbClr val="FF0000"/>
                </a:solidFill>
                <a:ea typeface="Calibri" panose="020F0502020204030204" pitchFamily="34" charset="0"/>
                <a:cs typeface="Times New Roman" panose="02020603050405020304" pitchFamily="18" charset="0"/>
              </a:rPr>
              <a:t>create </a:t>
            </a:r>
            <a:r>
              <a:rPr lang="en-US" dirty="0">
                <a:solidFill>
                  <a:prstClr val="black">
                    <a:lumMod val="95000"/>
                    <a:lumOff val="5000"/>
                  </a:prstClr>
                </a:solidFill>
                <a:ea typeface="Calibri" panose="020F0502020204030204" pitchFamily="34" charset="0"/>
                <a:cs typeface="Times New Roman" panose="02020603050405020304" pitchFamily="18" charset="0"/>
              </a:rPr>
              <a:t>to concrete, form anew by </a:t>
            </a:r>
            <a:r>
              <a:rPr lang="en-US" b="1" u="sng" dirty="0">
                <a:solidFill>
                  <a:srgbClr val="FF0000"/>
                </a:solidFill>
                <a:ea typeface="Calibri" panose="020F0502020204030204" pitchFamily="34" charset="0"/>
                <a:cs typeface="Times New Roman" panose="02020603050405020304" pitchFamily="18" charset="0"/>
              </a:rPr>
              <a:t>concretion</a:t>
            </a:r>
            <a:r>
              <a:rPr lang="en-US" b="1" dirty="0">
                <a:solidFill>
                  <a:srgbClr val="FF0000"/>
                </a:solidFill>
                <a:ea typeface="Calibri" panose="020F0502020204030204" pitchFamily="34" charset="0"/>
                <a:cs typeface="Times New Roman" panose="02020603050405020304" pitchFamily="18" charset="0"/>
              </a:rPr>
              <a:t>, </a:t>
            </a:r>
            <a:r>
              <a:rPr lang="en-US" dirty="0">
                <a:solidFill>
                  <a:prstClr val="black">
                    <a:lumMod val="95000"/>
                    <a:lumOff val="5000"/>
                  </a:prstClr>
                </a:solidFill>
                <a:ea typeface="Calibri" panose="020F0502020204030204" pitchFamily="34" charset="0"/>
                <a:cs typeface="Times New Roman" panose="02020603050405020304" pitchFamily="18" charset="0"/>
              </a:rPr>
              <a:t>to create, </a:t>
            </a:r>
            <a:r>
              <a:rPr lang="en-US" dirty="0" smtClean="0">
                <a:solidFill>
                  <a:prstClr val="black">
                    <a:lumMod val="95000"/>
                    <a:lumOff val="5000"/>
                  </a:prstClr>
                </a:solidFill>
                <a:ea typeface="Calibri" panose="020F0502020204030204" pitchFamily="34" charset="0"/>
                <a:cs typeface="Times New Roman" panose="02020603050405020304" pitchFamily="18" charset="0"/>
              </a:rPr>
              <a:t>choose.</a:t>
            </a:r>
            <a:endParaRPr lang="en-US" dirty="0">
              <a:solidFill>
                <a:prstClr val="black">
                  <a:lumMod val="95000"/>
                  <a:lumOff val="5000"/>
                </a:prstClr>
              </a:solidFill>
              <a:ea typeface="Calibri" panose="020F0502020204030204" pitchFamily="34" charset="0"/>
              <a:cs typeface="Times New Roman" panose="02020603050405020304" pitchFamily="18" charset="0"/>
            </a:endParaRPr>
          </a:p>
          <a:p>
            <a:endParaRPr lang="en-US" sz="700" dirty="0">
              <a:solidFill>
                <a:prstClr val="black">
                  <a:lumMod val="95000"/>
                  <a:lumOff val="5000"/>
                </a:prstClr>
              </a:solidFill>
              <a:ea typeface="Calibri" panose="020F0502020204030204" pitchFamily="34" charset="0"/>
              <a:cs typeface="Times New Roman" panose="02020603050405020304" pitchFamily="18" charset="0"/>
            </a:endParaRPr>
          </a:p>
          <a:p>
            <a:r>
              <a:rPr lang="en-US" b="1" dirty="0">
                <a:solidFill>
                  <a:srgbClr val="FF0000"/>
                </a:solidFill>
                <a:ea typeface="Calibri" panose="020F0502020204030204" pitchFamily="34" charset="0"/>
                <a:cs typeface="Times New Roman" panose="02020603050405020304" pitchFamily="18" charset="0"/>
              </a:rPr>
              <a:t>Concretion</a:t>
            </a:r>
            <a:r>
              <a:rPr lang="en-US" dirty="0">
                <a:solidFill>
                  <a:prstClr val="black">
                    <a:lumMod val="95000"/>
                    <a:lumOff val="5000"/>
                  </a:prstClr>
                </a:solidFill>
                <a:ea typeface="Calibri" panose="020F0502020204030204" pitchFamily="34" charset="0"/>
                <a:cs typeface="Times New Roman" panose="02020603050405020304" pitchFamily="18" charset="0"/>
              </a:rPr>
              <a:t> is a different word </a:t>
            </a:r>
            <a:r>
              <a:rPr lang="en-US" dirty="0" smtClean="0">
                <a:solidFill>
                  <a:prstClr val="black">
                    <a:lumMod val="95000"/>
                    <a:lumOff val="5000"/>
                  </a:prstClr>
                </a:solidFill>
                <a:ea typeface="Calibri" panose="020F0502020204030204" pitchFamily="34" charset="0"/>
                <a:cs typeface="Times New Roman" panose="02020603050405020304" pitchFamily="18" charset="0"/>
              </a:rPr>
              <a:t>than the definition of </a:t>
            </a:r>
            <a:r>
              <a:rPr lang="en-US" b="1" dirty="0" smtClean="0">
                <a:solidFill>
                  <a:srgbClr val="CC0099"/>
                </a:solidFill>
                <a:ea typeface="Calibri" panose="020F0502020204030204" pitchFamily="34" charset="0"/>
                <a:cs typeface="Times New Roman" panose="02020603050405020304" pitchFamily="18" charset="0"/>
              </a:rPr>
              <a:t>accretion.</a:t>
            </a:r>
            <a:r>
              <a:rPr lang="en-US" dirty="0" smtClean="0">
                <a:solidFill>
                  <a:prstClr val="black">
                    <a:lumMod val="95000"/>
                    <a:lumOff val="5000"/>
                  </a:prstClr>
                </a:solidFill>
                <a:ea typeface="Calibri" panose="020F0502020204030204" pitchFamily="34" charset="0"/>
                <a:cs typeface="Times New Roman" panose="02020603050405020304" pitchFamily="18" charset="0"/>
              </a:rPr>
              <a:t> </a:t>
            </a:r>
            <a:endParaRPr lang="en-US" dirty="0"/>
          </a:p>
        </p:txBody>
      </p:sp>
      <p:sp>
        <p:nvSpPr>
          <p:cNvPr id="7" name="Content Placeholder 6"/>
          <p:cNvSpPr>
            <a:spLocks noGrp="1"/>
          </p:cNvSpPr>
          <p:nvPr>
            <p:ph sz="half" idx="2"/>
          </p:nvPr>
        </p:nvSpPr>
        <p:spPr>
          <a:xfrm>
            <a:off x="5613714" y="1027423"/>
            <a:ext cx="5937813" cy="3794507"/>
          </a:xfrm>
        </p:spPr>
        <p:txBody>
          <a:bodyPr>
            <a:scene3d>
              <a:camera prst="orthographicFront"/>
              <a:lightRig rig="threePt" dir="t"/>
            </a:scene3d>
            <a:sp3d extrusionH="57150">
              <a:bevelT w="38100" h="38100"/>
            </a:sp3d>
          </a:bodyPr>
          <a:lstStyle/>
          <a:p>
            <a:pPr marL="0" lvl="0" indent="0" algn="ctr">
              <a:buNone/>
            </a:pPr>
            <a:r>
              <a:rPr lang="en-US" b="1" dirty="0">
                <a:solidFill>
                  <a:srgbClr val="008080"/>
                </a:solidFill>
                <a:ea typeface="Calibri" panose="020F0502020204030204" pitchFamily="34" charset="0"/>
                <a:cs typeface="Times New Roman" panose="02020603050405020304" pitchFamily="18" charset="0"/>
              </a:rPr>
              <a:t>Webster’s Encyclopedic Dictionary </a:t>
            </a:r>
            <a:r>
              <a:rPr lang="en-US" b="1" dirty="0" smtClean="0">
                <a:solidFill>
                  <a:srgbClr val="008080"/>
                </a:solidFill>
                <a:ea typeface="Calibri" panose="020F0502020204030204" pitchFamily="34" charset="0"/>
                <a:cs typeface="Times New Roman" panose="02020603050405020304" pitchFamily="18" charset="0"/>
              </a:rPr>
              <a:t/>
            </a:r>
            <a:br>
              <a:rPr lang="en-US" b="1" dirty="0" smtClean="0">
                <a:solidFill>
                  <a:srgbClr val="008080"/>
                </a:solidFill>
                <a:ea typeface="Calibri" panose="020F0502020204030204" pitchFamily="34" charset="0"/>
                <a:cs typeface="Times New Roman" panose="02020603050405020304" pitchFamily="18" charset="0"/>
              </a:rPr>
            </a:br>
            <a:r>
              <a:rPr lang="en-US" b="1" dirty="0" smtClean="0">
                <a:solidFill>
                  <a:srgbClr val="008080"/>
                </a:solidFill>
                <a:ea typeface="Calibri" panose="020F0502020204030204" pitchFamily="34" charset="0"/>
                <a:cs typeface="Times New Roman" panose="02020603050405020304" pitchFamily="18" charset="0"/>
              </a:rPr>
              <a:t>of </a:t>
            </a:r>
            <a:r>
              <a:rPr lang="en-US" b="1" dirty="0">
                <a:solidFill>
                  <a:srgbClr val="008080"/>
                </a:solidFill>
                <a:ea typeface="Calibri" panose="020F0502020204030204" pitchFamily="34" charset="0"/>
                <a:cs typeface="Times New Roman" panose="02020603050405020304" pitchFamily="18" charset="0"/>
              </a:rPr>
              <a:t>the English Language</a:t>
            </a:r>
          </a:p>
          <a:p>
            <a:pPr lvl="0"/>
            <a:r>
              <a:rPr lang="en-US" b="1" u="sng" dirty="0" smtClean="0">
                <a:solidFill>
                  <a:srgbClr val="FF0000"/>
                </a:solidFill>
                <a:ea typeface="Calibri" panose="020F0502020204030204" pitchFamily="34" charset="0"/>
                <a:cs typeface="Times New Roman" panose="02020603050405020304" pitchFamily="18" charset="0"/>
              </a:rPr>
              <a:t>Concretion</a:t>
            </a:r>
            <a:r>
              <a:rPr lang="en-US" b="1" dirty="0" smtClean="0">
                <a:solidFill>
                  <a:srgbClr val="FF0000"/>
                </a:solidFill>
                <a:ea typeface="Calibri" panose="020F0502020204030204" pitchFamily="34" charset="0"/>
                <a:cs typeface="Times New Roman" panose="02020603050405020304" pitchFamily="18" charset="0"/>
              </a:rPr>
              <a:t>;  </a:t>
            </a:r>
            <a:r>
              <a:rPr lang="en-US" dirty="0" smtClean="0">
                <a:solidFill>
                  <a:srgbClr val="CC00FF"/>
                </a:solidFill>
                <a:ea typeface="Calibri" panose="020F0502020204030204" pitchFamily="34" charset="0"/>
                <a:cs typeface="Times New Roman" panose="02020603050405020304" pitchFamily="18" charset="0"/>
              </a:rPr>
              <a:t>the </a:t>
            </a:r>
            <a:r>
              <a:rPr lang="en-US" dirty="0">
                <a:solidFill>
                  <a:srgbClr val="CC00FF"/>
                </a:solidFill>
                <a:ea typeface="Calibri" panose="020F0502020204030204" pitchFamily="34" charset="0"/>
                <a:cs typeface="Times New Roman" panose="02020603050405020304" pitchFamily="18" charset="0"/>
              </a:rPr>
              <a:t>act of concreting or growing together so as to form one mass, </a:t>
            </a:r>
            <a:r>
              <a:rPr lang="en-US" dirty="0">
                <a:solidFill>
                  <a:prstClr val="black">
                    <a:lumMod val="95000"/>
                    <a:lumOff val="5000"/>
                  </a:prstClr>
                </a:solidFill>
                <a:ea typeface="Calibri" panose="020F0502020204030204" pitchFamily="34" charset="0"/>
                <a:cs typeface="Times New Roman" panose="02020603050405020304" pitchFamily="18" charset="0"/>
              </a:rPr>
              <a:t>the mass or solid matter formed by growing together, a clot, </a:t>
            </a:r>
            <a:r>
              <a:rPr lang="en-US" dirty="0" smtClean="0">
                <a:solidFill>
                  <a:prstClr val="black">
                    <a:lumMod val="95000"/>
                    <a:lumOff val="5000"/>
                  </a:prstClr>
                </a:solidFill>
                <a:ea typeface="Calibri" panose="020F0502020204030204" pitchFamily="34" charset="0"/>
                <a:cs typeface="Times New Roman" panose="02020603050405020304" pitchFamily="18" charset="0"/>
              </a:rPr>
              <a:t/>
            </a:r>
            <a:br>
              <a:rPr lang="en-US" dirty="0" smtClean="0">
                <a:solidFill>
                  <a:prstClr val="black">
                    <a:lumMod val="95000"/>
                    <a:lumOff val="5000"/>
                  </a:prstClr>
                </a:solidFill>
                <a:ea typeface="Calibri" panose="020F0502020204030204" pitchFamily="34" charset="0"/>
                <a:cs typeface="Times New Roman" panose="02020603050405020304" pitchFamily="18" charset="0"/>
              </a:rPr>
            </a:br>
            <a:r>
              <a:rPr lang="en-US" dirty="0" smtClean="0">
                <a:solidFill>
                  <a:prstClr val="black">
                    <a:lumMod val="95000"/>
                    <a:lumOff val="5000"/>
                  </a:prstClr>
                </a:solidFill>
                <a:ea typeface="Calibri" panose="020F0502020204030204" pitchFamily="34" charset="0"/>
                <a:cs typeface="Times New Roman" panose="02020603050405020304" pitchFamily="18" charset="0"/>
              </a:rPr>
              <a:t>a </a:t>
            </a:r>
            <a:r>
              <a:rPr lang="en-US" dirty="0">
                <a:solidFill>
                  <a:prstClr val="black">
                    <a:lumMod val="95000"/>
                    <a:lumOff val="5000"/>
                  </a:prstClr>
                </a:solidFill>
                <a:ea typeface="Calibri" panose="020F0502020204030204" pitchFamily="34" charset="0"/>
                <a:cs typeface="Times New Roman" panose="02020603050405020304" pitchFamily="18" charset="0"/>
              </a:rPr>
              <a:t>lump, </a:t>
            </a:r>
            <a:r>
              <a:rPr lang="en-US" i="1" dirty="0">
                <a:solidFill>
                  <a:prstClr val="black">
                    <a:lumMod val="95000"/>
                    <a:lumOff val="5000"/>
                  </a:prstClr>
                </a:solidFill>
                <a:ea typeface="Calibri" panose="020F0502020204030204" pitchFamily="34" charset="0"/>
                <a:cs typeface="Times New Roman" panose="02020603050405020304" pitchFamily="18" charset="0"/>
              </a:rPr>
              <a:t>geol. </a:t>
            </a:r>
            <a:r>
              <a:rPr lang="en-US" dirty="0">
                <a:solidFill>
                  <a:prstClr val="black">
                    <a:lumMod val="95000"/>
                    <a:lumOff val="5000"/>
                  </a:prstClr>
                </a:solidFill>
                <a:ea typeface="Calibri" panose="020F0502020204030204" pitchFamily="34" charset="0"/>
                <a:cs typeface="Times New Roman" panose="02020603050405020304" pitchFamily="18" charset="0"/>
              </a:rPr>
              <a:t>a lump or nodule formed by molecular aggregation </a:t>
            </a:r>
            <a:r>
              <a:rPr lang="en-US" dirty="0" smtClean="0">
                <a:solidFill>
                  <a:prstClr val="black">
                    <a:lumMod val="95000"/>
                    <a:lumOff val="5000"/>
                  </a:prstClr>
                </a:solidFill>
                <a:ea typeface="Calibri" panose="020F0502020204030204" pitchFamily="34" charset="0"/>
                <a:cs typeface="Times New Roman" panose="02020603050405020304" pitchFamily="18" charset="0"/>
              </a:rPr>
              <a:t/>
            </a:r>
            <a:br>
              <a:rPr lang="en-US" dirty="0" smtClean="0">
                <a:solidFill>
                  <a:prstClr val="black">
                    <a:lumMod val="95000"/>
                    <a:lumOff val="5000"/>
                  </a:prstClr>
                </a:solidFill>
                <a:ea typeface="Calibri" panose="020F0502020204030204" pitchFamily="34" charset="0"/>
                <a:cs typeface="Times New Roman" panose="02020603050405020304" pitchFamily="18" charset="0"/>
              </a:rPr>
            </a:br>
            <a:r>
              <a:rPr lang="en-US" dirty="0" smtClean="0">
                <a:solidFill>
                  <a:prstClr val="black">
                    <a:lumMod val="95000"/>
                    <a:lumOff val="5000"/>
                  </a:prstClr>
                </a:solidFill>
                <a:ea typeface="Calibri" panose="020F0502020204030204" pitchFamily="34" charset="0"/>
                <a:cs typeface="Times New Roman" panose="02020603050405020304" pitchFamily="18" charset="0"/>
              </a:rPr>
              <a:t>as </a:t>
            </a:r>
            <a:r>
              <a:rPr lang="en-US" dirty="0">
                <a:solidFill>
                  <a:prstClr val="black">
                    <a:lumMod val="95000"/>
                    <a:lumOff val="5000"/>
                  </a:prstClr>
                </a:solidFill>
                <a:ea typeface="Calibri" panose="020F0502020204030204" pitchFamily="34" charset="0"/>
                <a:cs typeface="Times New Roman" panose="02020603050405020304" pitchFamily="18" charset="0"/>
              </a:rPr>
              <a:t>distinct from crystallization.</a:t>
            </a:r>
          </a:p>
          <a:p>
            <a:pPr marL="0" indent="0">
              <a:buNone/>
            </a:pPr>
            <a:endParaRPr lang="en-US" dirty="0"/>
          </a:p>
        </p:txBody>
      </p:sp>
      <p:sp>
        <p:nvSpPr>
          <p:cNvPr id="3" name="Slide Number Placeholder 2"/>
          <p:cNvSpPr>
            <a:spLocks noGrp="1"/>
          </p:cNvSpPr>
          <p:nvPr>
            <p:ph type="sldNum" sz="quarter" idx="12"/>
          </p:nvPr>
        </p:nvSpPr>
        <p:spPr>
          <a:xfrm>
            <a:off x="9448800" y="6492875"/>
            <a:ext cx="2743200" cy="365125"/>
          </a:xfrm>
        </p:spPr>
        <p:txBody>
          <a:bodyPr/>
          <a:lstStyle/>
          <a:p>
            <a:fld id="{79D454C9-693C-4B68-AEF7-F33F1BD73953}" type="slidenum">
              <a:rPr lang="en-US" sz="1400" b="1" smtClean="0">
                <a:solidFill>
                  <a:schemeClr val="tx1"/>
                </a:solidFill>
              </a:rPr>
              <a:t>20</a:t>
            </a:fld>
            <a:endParaRPr lang="en-US" sz="1400" b="1" dirty="0">
              <a:solidFill>
                <a:schemeClr val="tx1"/>
              </a:solidFill>
            </a:endParaRPr>
          </a:p>
        </p:txBody>
      </p:sp>
      <p:sp>
        <p:nvSpPr>
          <p:cNvPr id="8" name="Title 1"/>
          <p:cNvSpPr txBox="1">
            <a:spLocks/>
          </p:cNvSpPr>
          <p:nvPr/>
        </p:nvSpPr>
        <p:spPr>
          <a:xfrm>
            <a:off x="259773" y="2955"/>
            <a:ext cx="11723024" cy="1325563"/>
          </a:xfrm>
          <a:prstGeom prst="rect">
            <a:avLst/>
          </a:prstGeom>
        </p:spPr>
        <p:txBody>
          <a:bodyPr vert="horz" lIns="91440" tIns="45720" rIns="91440" bIns="45720" rtlCol="0" anchor="t">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spcAft>
                <a:spcPts val="600"/>
              </a:spcAft>
            </a:pPr>
            <a:r>
              <a:rPr lang="en-US" sz="6000" b="1" spc="50" dirty="0" smtClean="0">
                <a:ln w="11430"/>
                <a:solidFill>
                  <a:schemeClr val="accent6"/>
                </a:solidFill>
                <a:effectLst>
                  <a:outerShdw blurRad="76200" dist="50800" dir="5400000" algn="tl" rotWithShape="0">
                    <a:srgbClr val="000000">
                      <a:alpha val="65000"/>
                    </a:srgbClr>
                  </a:outerShdw>
                </a:effectLst>
                <a:latin typeface="+mn-lt"/>
                <a:ea typeface="Calibri" panose="020F0502020204030204" pitchFamily="34" charset="0"/>
                <a:cs typeface="Times New Roman" panose="02020603050405020304" pitchFamily="18" charset="0"/>
              </a:rPr>
              <a:t>Barker’s Hebrew Lexicon  </a:t>
            </a:r>
            <a:r>
              <a:rPr lang="en-US" sz="4800"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&lt;</a:t>
            </a:r>
            <a:r>
              <a:rPr lang="en-US" sz="4800" b="1" spc="50" dirty="0" err="1"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bara</a:t>
            </a:r>
            <a:r>
              <a:rPr lang="en-US" sz="4800"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`&gt; </a:t>
            </a:r>
            <a:endParaRPr lang="en-US" sz="6000" b="1" spc="50" dirty="0">
              <a:ln w="11430"/>
              <a:solidFill>
                <a:schemeClr val="accent6"/>
              </a:solidFill>
              <a:effectLst>
                <a:outerShdw blurRad="76200" dist="50800" dir="5400000" algn="tl" rotWithShape="0">
                  <a:srgbClr val="000000">
                    <a:alpha val="65000"/>
                  </a:srgbClr>
                </a:outerShdw>
              </a:effectLst>
              <a:latin typeface="+mn-lt"/>
              <a:ea typeface="Calibri" panose="020F0502020204030204" pitchFamily="34" charset="0"/>
              <a:cs typeface="Times New Roman" panose="02020603050405020304" pitchFamily="18" charset="0"/>
            </a:endParaRPr>
          </a:p>
        </p:txBody>
      </p:sp>
      <p:sp>
        <p:nvSpPr>
          <p:cNvPr id="9" name="Rounded Rectangle 8"/>
          <p:cNvSpPr/>
          <p:nvPr/>
        </p:nvSpPr>
        <p:spPr>
          <a:xfrm>
            <a:off x="658440" y="3527493"/>
            <a:ext cx="4434420" cy="1294436"/>
          </a:xfrm>
          <a:prstGeom prst="roundRect">
            <a:avLst/>
          </a:prstGeom>
          <a:solidFill>
            <a:srgbClr val="0000CC"/>
          </a:solidFill>
          <a:ln w="57150">
            <a:solidFill>
              <a:srgbClr val="FB35F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i="1" dirty="0">
                <a:solidFill>
                  <a:srgbClr val="00FF00"/>
                </a:solidFill>
                <a:ea typeface="Calibri" panose="020F0502020204030204" pitchFamily="34" charset="0"/>
                <a:cs typeface="Times New Roman" panose="02020603050405020304" pitchFamily="18" charset="0"/>
              </a:rPr>
              <a:t>What is the meaning of - </a:t>
            </a:r>
            <a:r>
              <a:rPr lang="en-US" sz="3600" b="1" i="1" dirty="0">
                <a:ln>
                  <a:solidFill>
                    <a:sysClr val="windowText" lastClr="000000"/>
                  </a:solidFill>
                </a:ln>
                <a:solidFill>
                  <a:srgbClr val="00FF00"/>
                </a:solidFill>
                <a:effectLst>
                  <a:glow rad="127000">
                    <a:schemeClr val="accent2">
                      <a:lumMod val="60000"/>
                      <a:lumOff val="40000"/>
                    </a:schemeClr>
                  </a:glow>
                </a:effectLst>
                <a:ea typeface="Calibri" panose="020F0502020204030204" pitchFamily="34" charset="0"/>
                <a:cs typeface="Times New Roman" panose="02020603050405020304" pitchFamily="18" charset="0"/>
              </a:rPr>
              <a:t>concretion?</a:t>
            </a:r>
          </a:p>
        </p:txBody>
      </p:sp>
      <p:sp>
        <p:nvSpPr>
          <p:cNvPr id="10" name="Rounded Rectangle 9"/>
          <p:cNvSpPr/>
          <p:nvPr/>
        </p:nvSpPr>
        <p:spPr>
          <a:xfrm>
            <a:off x="994102" y="5011838"/>
            <a:ext cx="10291212" cy="1574157"/>
          </a:xfrm>
          <a:prstGeom prst="roundRect">
            <a:avLst/>
          </a:prstGeom>
          <a:solidFill>
            <a:srgbClr val="0000CC"/>
          </a:solidFill>
          <a:ln w="57150">
            <a:solidFill>
              <a:srgbClr val="FB35F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i="1" dirty="0" smtClean="0">
                <a:solidFill>
                  <a:srgbClr val="00FF00"/>
                </a:solidFill>
                <a:ea typeface="Calibri" panose="020F0502020204030204" pitchFamily="34" charset="0"/>
                <a:cs typeface="Times New Roman" panose="02020603050405020304" pitchFamily="18" charset="0"/>
              </a:rPr>
              <a:t>This is an allowance for an elemental substance accumulation ready for final formation of this earth </a:t>
            </a:r>
            <a:br>
              <a:rPr lang="en-US" sz="3600" b="1" i="1" dirty="0" smtClean="0">
                <a:solidFill>
                  <a:srgbClr val="00FF00"/>
                </a:solidFill>
                <a:ea typeface="Calibri" panose="020F0502020204030204" pitchFamily="34" charset="0"/>
                <a:cs typeface="Times New Roman" panose="02020603050405020304" pitchFamily="18" charset="0"/>
              </a:rPr>
            </a:br>
            <a:r>
              <a:rPr lang="en-US" sz="3600" b="1" i="1" dirty="0" smtClean="0">
                <a:solidFill>
                  <a:srgbClr val="00FF00"/>
                </a:solidFill>
                <a:ea typeface="Calibri" panose="020F0502020204030204" pitchFamily="34" charset="0"/>
                <a:cs typeface="Times New Roman" panose="02020603050405020304" pitchFamily="18" charset="0"/>
              </a:rPr>
              <a:t>into one inhabitable unit.</a:t>
            </a:r>
            <a:endParaRPr lang="en-US" sz="3600" b="1" i="1" dirty="0">
              <a:solidFill>
                <a:srgbClr val="00FF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164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lumMod val="44000"/>
                <a:lumOff val="56000"/>
                <a:alpha val="24000"/>
              </a:srgbClr>
            </a:gs>
            <a:gs pos="50000">
              <a:srgbClr val="F0FEAC">
                <a:alpha val="66000"/>
              </a:srgbClr>
            </a:gs>
            <a:gs pos="100000">
              <a:schemeClr val="accent5">
                <a:lumMod val="60000"/>
                <a:lumOff val="40000"/>
                <a:alpha val="32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98694" cy="1325563"/>
          </a:xfrm>
          <a:ln w="28575">
            <a:noFill/>
          </a:ln>
          <a:effectLst>
            <a:glow rad="127000">
              <a:srgbClr val="7DDDFF"/>
            </a:glow>
          </a:effectLst>
          <a:scene3d>
            <a:camera prst="orthographicFront"/>
            <a:lightRig rig="threePt" dir="t"/>
          </a:scene3d>
          <a:sp3d>
            <a:bevelT w="152400" h="50800" prst="softRound"/>
          </a:sp3d>
        </p:spPr>
        <p:txBody>
          <a:bodyPr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00000"/>
              </a:lnSpc>
            </a:pPr>
            <a: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Hebrew &amp; English Lexicon </a:t>
            </a:r>
            <a:b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br>
            <a: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of the Old Testament   &lt;</a:t>
            </a:r>
            <a:r>
              <a:rPr lang="en-US" b="1" spc="50" dirty="0" err="1">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bara</a:t>
            </a:r>
            <a:r>
              <a:rPr lang="en-US" b="1" spc="50" dirty="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`&gt;</a:t>
            </a:r>
            <a:r>
              <a:rPr lang="en-US" sz="3200" b="1" i="1" spc="50" dirty="0" smtClean="0">
                <a:ln w="11430"/>
                <a:solidFill>
                  <a:schemeClr val="accent6"/>
                </a:solidFill>
                <a:effectLst>
                  <a:outerShdw blurRad="76200" dist="50800" dir="5400000" algn="tl" rotWithShape="0">
                    <a:srgbClr val="000000">
                      <a:alpha val="65000"/>
                    </a:srgbClr>
                  </a:outerShdw>
                </a:effectLst>
                <a:latin typeface="Calibri" panose="020F0502020204030204"/>
                <a:ea typeface="Calibri" panose="020F0502020204030204" pitchFamily="34" charset="0"/>
                <a:cs typeface="Times New Roman" panose="02020603050405020304" pitchFamily="18" charset="0"/>
              </a:rPr>
              <a:t>   </a:t>
            </a:r>
            <a:r>
              <a:rPr lang="en-US" sz="3200" b="1" spc="50" dirty="0" smtClean="0">
                <a:ln w="11430"/>
                <a:solidFill>
                  <a:schemeClr val="accent6"/>
                </a:solidFill>
                <a:effectLst>
                  <a:outerShdw blurRad="76200" dist="50800" dir="5400000" algn="tl" rotWithShape="0">
                    <a:srgbClr val="000000">
                      <a:alpha val="65000"/>
                    </a:srgbClr>
                  </a:outerShdw>
                </a:effectLst>
                <a:latin typeface="Calibri" panose="020F0502020204030204"/>
                <a:ea typeface="Calibri" panose="020F0502020204030204" pitchFamily="34" charset="0"/>
                <a:cs typeface="Times New Roman" panose="02020603050405020304" pitchFamily="18" charset="0"/>
              </a:rPr>
              <a:t> </a:t>
            </a:r>
            <a:endParaRPr lang="en-US" sz="3200" b="1" spc="50" dirty="0">
              <a:ln w="11430"/>
              <a:solidFill>
                <a:schemeClr val="accent6"/>
              </a:solidFill>
              <a:effectLst>
                <a:outerShdw blurRad="76200" dist="50800" dir="5400000" algn="tl" rotWithShape="0">
                  <a:srgbClr val="000000">
                    <a:alpha val="65000"/>
                  </a:srgbClr>
                </a:outerShdw>
              </a:effectLst>
            </a:endParaRPr>
          </a:p>
        </p:txBody>
      </p:sp>
      <p:sp>
        <p:nvSpPr>
          <p:cNvPr id="6" name="Content Placeholder 5"/>
          <p:cNvSpPr>
            <a:spLocks noGrp="1"/>
          </p:cNvSpPr>
          <p:nvPr>
            <p:ph sz="half" idx="1"/>
          </p:nvPr>
        </p:nvSpPr>
        <p:spPr>
          <a:xfrm>
            <a:off x="495300" y="1582124"/>
            <a:ext cx="5524500" cy="5168385"/>
          </a:xfrm>
        </p:spPr>
        <p:txBody>
          <a:bodyPr>
            <a:normAutofit fontScale="85000" lnSpcReduction="10000"/>
            <a:scene3d>
              <a:camera prst="orthographicFront"/>
              <a:lightRig rig="threePt" dir="t"/>
            </a:scene3d>
            <a:sp3d extrusionH="57150">
              <a:bevelT w="38100" h="38100"/>
            </a:sp3d>
          </a:bodyPr>
          <a:lstStyle/>
          <a:p>
            <a:pPr>
              <a:lnSpc>
                <a:spcPct val="110000"/>
              </a:lnSpc>
            </a:pPr>
            <a:r>
              <a:rPr lang="en-US" b="1" dirty="0" smtClean="0">
                <a:solidFill>
                  <a:srgbClr val="9900FF"/>
                </a:solidFill>
                <a:latin typeface="Times New Roman" panose="02020603050405020304" pitchFamily="18" charset="0"/>
                <a:ea typeface="Calibri" panose="020F0502020204030204" pitchFamily="34" charset="0"/>
              </a:rPr>
              <a:t>ב </a:t>
            </a:r>
            <a:r>
              <a:rPr lang="en-US" b="1" dirty="0">
                <a:solidFill>
                  <a:srgbClr val="9900FF"/>
                </a:solidFill>
                <a:latin typeface="Times New Roman" panose="02020603050405020304" pitchFamily="18" charset="0"/>
                <a:ea typeface="Calibri" panose="020F0502020204030204" pitchFamily="34" charset="0"/>
              </a:rPr>
              <a:t>ר א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00B050"/>
                </a:solidFill>
                <a:ea typeface="Calibri" panose="020F0502020204030204" pitchFamily="34" charset="0"/>
                <a:cs typeface="Times New Roman" panose="02020603050405020304" pitchFamily="18" charset="0"/>
              </a:rPr>
              <a:t>&lt;</a:t>
            </a:r>
            <a:r>
              <a:rPr lang="en-US" b="1" dirty="0" err="1" smtClean="0">
                <a:solidFill>
                  <a:srgbClr val="00B050"/>
                </a:solidFill>
                <a:ea typeface="Calibri" panose="020F0502020204030204" pitchFamily="34" charset="0"/>
                <a:cs typeface="Times New Roman" panose="02020603050405020304" pitchFamily="18" charset="0"/>
              </a:rPr>
              <a:t>bara</a:t>
            </a:r>
            <a:r>
              <a:rPr lang="en-US" b="1" dirty="0" smtClean="0">
                <a:solidFill>
                  <a:srgbClr val="00B050"/>
                </a:solidFill>
                <a:ea typeface="Calibri" panose="020F0502020204030204" pitchFamily="34" charset="0"/>
                <a:cs typeface="Times New Roman" panose="02020603050405020304" pitchFamily="18" charset="0"/>
              </a:rPr>
              <a:t>`&gt;</a:t>
            </a:r>
            <a:r>
              <a:rPr lang="en-US" dirty="0" smtClean="0">
                <a:solidFill>
                  <a:srgbClr val="00B050"/>
                </a:solidFill>
                <a:ea typeface="Calibri" panose="020F0502020204030204" pitchFamily="34" charset="0"/>
                <a:cs typeface="Times New Roman" panose="02020603050405020304" pitchFamily="18" charset="0"/>
              </a:rPr>
              <a:t> </a:t>
            </a:r>
            <a:r>
              <a:rPr lang="en-US" b="1" dirty="0" smtClean="0">
                <a:solidFill>
                  <a:srgbClr val="008080"/>
                </a:solidFill>
                <a:ea typeface="Calibri" panose="020F0502020204030204" pitchFamily="34" charset="0"/>
                <a:cs typeface="Times New Roman" panose="02020603050405020304" pitchFamily="18" charset="0"/>
              </a:rPr>
              <a:t> </a:t>
            </a:r>
            <a:r>
              <a:rPr lang="en-US" b="1" dirty="0" smtClean="0">
                <a:solidFill>
                  <a:srgbClr val="FF0000"/>
                </a:solidFill>
                <a:ea typeface="Calibri" panose="020F0502020204030204" pitchFamily="34" charset="0"/>
                <a:cs typeface="Times New Roman" panose="02020603050405020304" pitchFamily="18" charset="0"/>
              </a:rPr>
              <a:t>create;  </a:t>
            </a:r>
            <a:r>
              <a:rPr lang="en-US" dirty="0">
                <a:solidFill>
                  <a:schemeClr val="tx1">
                    <a:lumMod val="95000"/>
                    <a:lumOff val="5000"/>
                  </a:schemeClr>
                </a:solidFill>
                <a:ea typeface="Calibri" panose="020F0502020204030204" pitchFamily="34" charset="0"/>
                <a:cs typeface="Times New Roman" panose="02020603050405020304" pitchFamily="18" charset="0"/>
              </a:rPr>
              <a:t>vb.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
            </a:r>
            <a:br>
              <a:rPr lang="en-US" dirty="0" smtClean="0">
                <a:solidFill>
                  <a:schemeClr val="tx1">
                    <a:lumMod val="95000"/>
                    <a:lumOff val="5000"/>
                  </a:schemeClr>
                </a:solidFill>
                <a:ea typeface="Calibri" panose="020F0502020204030204" pitchFamily="34" charset="0"/>
                <a:cs typeface="Times New Roman" panose="02020603050405020304" pitchFamily="18" charset="0"/>
              </a:rPr>
            </a:br>
            <a:r>
              <a:rPr lang="en-US" sz="1300"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1300" dirty="0" smtClean="0">
                <a:solidFill>
                  <a:schemeClr val="tx1">
                    <a:lumMod val="95000"/>
                    <a:lumOff val="5000"/>
                  </a:schemeClr>
                </a:solidFill>
                <a:ea typeface="Calibri" panose="020F0502020204030204" pitchFamily="34" charset="0"/>
                <a:cs typeface="Times New Roman" panose="02020603050405020304" pitchFamily="18" charset="0"/>
              </a:rPr>
            </a:br>
            <a:r>
              <a:rPr lang="en-US" dirty="0" smtClean="0">
                <a:solidFill>
                  <a:schemeClr val="tx1">
                    <a:lumMod val="95000"/>
                    <a:lumOff val="5000"/>
                  </a:schemeClr>
                </a:solidFill>
                <a:ea typeface="Calibri" panose="020F0502020204030204" pitchFamily="34" charset="0"/>
                <a:cs typeface="Times New Roman" panose="02020603050405020304" pitchFamily="18" charset="0"/>
              </a:rPr>
              <a:t>Shape</a:t>
            </a:r>
            <a:r>
              <a:rPr lang="en-US" dirty="0">
                <a:solidFill>
                  <a:schemeClr val="tx1">
                    <a:lumMod val="95000"/>
                    <a:lumOff val="5000"/>
                  </a:schemeClr>
                </a:solidFill>
                <a:ea typeface="Calibri" panose="020F0502020204030204" pitchFamily="34" charset="0"/>
                <a:cs typeface="Times New Roman" panose="02020603050405020304" pitchFamily="18" charset="0"/>
              </a:rPr>
              <a:t>, create, form, fashion by cutting, shape out, pare a reed for writing,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
            </a:r>
            <a:br>
              <a:rPr lang="en-US" dirty="0" smtClean="0">
                <a:solidFill>
                  <a:schemeClr val="tx1">
                    <a:lumMod val="95000"/>
                    <a:lumOff val="5000"/>
                  </a:schemeClr>
                </a:solidFill>
                <a:ea typeface="Calibri" panose="020F0502020204030204" pitchFamily="34" charset="0"/>
                <a:cs typeface="Times New Roman" panose="02020603050405020304" pitchFamily="18" charset="0"/>
              </a:rPr>
            </a:br>
            <a:r>
              <a:rPr lang="en-US" dirty="0" smtClean="0">
                <a:solidFill>
                  <a:schemeClr val="tx1">
                    <a:lumMod val="95000"/>
                    <a:lumOff val="5000"/>
                  </a:schemeClr>
                </a:solidFill>
                <a:ea typeface="Calibri" panose="020F0502020204030204" pitchFamily="34" charset="0"/>
                <a:cs typeface="Times New Roman" panose="02020603050405020304" pitchFamily="18" charset="0"/>
              </a:rPr>
              <a:t>a </a:t>
            </a:r>
            <a:r>
              <a:rPr lang="en-US" dirty="0">
                <a:solidFill>
                  <a:schemeClr val="tx1">
                    <a:lumMod val="95000"/>
                    <a:lumOff val="5000"/>
                  </a:schemeClr>
                </a:solidFill>
                <a:ea typeface="Calibri" panose="020F0502020204030204" pitchFamily="34" charset="0"/>
                <a:cs typeface="Times New Roman" panose="02020603050405020304" pitchFamily="18" charset="0"/>
              </a:rPr>
              <a:t>stick for an arrow,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but </a:t>
            </a:r>
            <a:r>
              <a:rPr lang="en-US" dirty="0">
                <a:solidFill>
                  <a:schemeClr val="tx1">
                    <a:lumMod val="95000"/>
                    <a:lumOff val="5000"/>
                  </a:schemeClr>
                </a:solidFill>
                <a:ea typeface="Calibri" panose="020F0502020204030204" pitchFamily="34" charset="0"/>
                <a:cs typeface="Times New Roman" panose="02020603050405020304" pitchFamily="18" charset="0"/>
              </a:rPr>
              <a:t>also create, found, build beget, </a:t>
            </a:r>
            <a:r>
              <a:rPr lang="en-US" b="1" dirty="0">
                <a:solidFill>
                  <a:srgbClr val="FF0000"/>
                </a:solidFill>
                <a:ea typeface="Calibri" panose="020F0502020204030204" pitchFamily="34" charset="0"/>
                <a:cs typeface="Times New Roman" panose="02020603050405020304" pitchFamily="18" charset="0"/>
              </a:rPr>
              <a:t>a change of liquid, </a:t>
            </a:r>
            <a:r>
              <a:rPr lang="en-US" dirty="0">
                <a:solidFill>
                  <a:schemeClr val="tx1">
                    <a:lumMod val="95000"/>
                    <a:lumOff val="5000"/>
                  </a:schemeClr>
                </a:solidFill>
                <a:ea typeface="Calibri" panose="020F0502020204030204" pitchFamily="34" charset="0"/>
                <a:cs typeface="Times New Roman" panose="02020603050405020304" pitchFamily="18" charset="0"/>
              </a:rPr>
              <a:t>fashion, </a:t>
            </a:r>
            <a:r>
              <a:rPr lang="en-US" u="sng" dirty="0">
                <a:solidFill>
                  <a:schemeClr val="tx1">
                    <a:lumMod val="95000"/>
                    <a:lumOff val="5000"/>
                  </a:schemeClr>
                </a:solidFill>
                <a:ea typeface="Calibri" panose="020F0502020204030204" pitchFamily="34" charset="0"/>
                <a:cs typeface="Times New Roman" panose="02020603050405020304" pitchFamily="18" charset="0"/>
              </a:rPr>
              <a:t>shape always of Divine activity</a:t>
            </a:r>
            <a:r>
              <a:rPr lang="en-US" dirty="0">
                <a:solidFill>
                  <a:schemeClr val="tx1">
                    <a:lumMod val="95000"/>
                    <a:lumOff val="5000"/>
                  </a:schemeClr>
                </a:solidFill>
                <a:ea typeface="Calibri" panose="020F0502020204030204" pitchFamily="34" charset="0"/>
                <a:cs typeface="Times New Roman" panose="02020603050405020304" pitchFamily="18" charset="0"/>
              </a:rPr>
              <a:t>.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
            </a:r>
            <a:br>
              <a:rPr lang="en-US" dirty="0" smtClean="0">
                <a:solidFill>
                  <a:schemeClr val="tx1">
                    <a:lumMod val="95000"/>
                    <a:lumOff val="5000"/>
                  </a:schemeClr>
                </a:solidFill>
                <a:ea typeface="Calibri" panose="020F0502020204030204" pitchFamily="34" charset="0"/>
                <a:cs typeface="Times New Roman" panose="02020603050405020304" pitchFamily="18" charset="0"/>
              </a:rPr>
            </a:br>
            <a:r>
              <a:rPr lang="en-US" dirty="0" smtClean="0">
                <a:solidFill>
                  <a:schemeClr val="tx1">
                    <a:lumMod val="95000"/>
                    <a:lumOff val="5000"/>
                  </a:schemeClr>
                </a:solidFill>
                <a:ea typeface="Calibri" panose="020F0502020204030204" pitchFamily="34" charset="0"/>
                <a:cs typeface="Times New Roman" panose="02020603050405020304" pitchFamily="18" charset="0"/>
              </a:rPr>
              <a:t/>
            </a:r>
            <a:br>
              <a:rPr lang="en-US" dirty="0" smtClean="0">
                <a:solidFill>
                  <a:schemeClr val="tx1">
                    <a:lumMod val="95000"/>
                    <a:lumOff val="5000"/>
                  </a:schemeClr>
                </a:solidFill>
                <a:ea typeface="Calibri" panose="020F0502020204030204" pitchFamily="34" charset="0"/>
                <a:cs typeface="Times New Roman" panose="02020603050405020304" pitchFamily="18" charset="0"/>
              </a:rPr>
            </a:br>
            <a:r>
              <a:rPr lang="en-US" b="1" u="sng" dirty="0" smtClean="0">
                <a:solidFill>
                  <a:schemeClr val="tx1">
                    <a:lumMod val="95000"/>
                    <a:lumOff val="5000"/>
                  </a:schemeClr>
                </a:solidFill>
                <a:ea typeface="Calibri" panose="020F0502020204030204" pitchFamily="34" charset="0"/>
                <a:cs typeface="Times New Roman" panose="02020603050405020304" pitchFamily="18" charset="0"/>
              </a:rPr>
              <a:t>Object</a:t>
            </a:r>
            <a:r>
              <a:rPr lang="en-US" dirty="0">
                <a:solidFill>
                  <a:schemeClr val="tx1">
                    <a:lumMod val="95000"/>
                    <a:lumOff val="5000"/>
                  </a:schemeClr>
                </a:solidFill>
                <a:ea typeface="Calibri" panose="020F0502020204030204" pitchFamily="34" charset="0"/>
                <a:cs typeface="Times New Roman" panose="02020603050405020304" pitchFamily="18" charset="0"/>
              </a:rPr>
              <a:t>: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 heaven </a:t>
            </a:r>
            <a:r>
              <a:rPr lang="en-US" dirty="0">
                <a:solidFill>
                  <a:schemeClr val="tx1">
                    <a:lumMod val="95000"/>
                    <a:lumOff val="5000"/>
                  </a:schemeClr>
                </a:solidFill>
                <a:ea typeface="Calibri" panose="020F0502020204030204" pitchFamily="34" charset="0"/>
                <a:cs typeface="Times New Roman" panose="02020603050405020304" pitchFamily="18" charset="0"/>
              </a:rPr>
              <a:t>and earth, mankind, </a:t>
            </a:r>
            <a:r>
              <a:rPr lang="en-US" dirty="0" smtClean="0">
                <a:solidFill>
                  <a:schemeClr val="tx1">
                    <a:lumMod val="95000"/>
                    <a:lumOff val="5000"/>
                  </a:schemeClr>
                </a:solidFill>
                <a:ea typeface="Calibri" panose="020F0502020204030204" pitchFamily="34" charset="0"/>
                <a:cs typeface="Times New Roman" panose="02020603050405020304" pitchFamily="18" charset="0"/>
              </a:rPr>
              <a:t>the </a:t>
            </a:r>
            <a:r>
              <a:rPr lang="en-US" dirty="0">
                <a:solidFill>
                  <a:schemeClr val="tx1">
                    <a:lumMod val="95000"/>
                    <a:lumOff val="5000"/>
                  </a:schemeClr>
                </a:solidFill>
                <a:ea typeface="Calibri" panose="020F0502020204030204" pitchFamily="34" charset="0"/>
                <a:cs typeface="Times New Roman" panose="02020603050405020304" pitchFamily="18" charset="0"/>
              </a:rPr>
              <a:t>host of heaven, the heavens, ends of the earth, north and south, individual man. </a:t>
            </a:r>
            <a:endParaRPr lang="en-US" dirty="0" smtClean="0">
              <a:solidFill>
                <a:schemeClr val="tx1">
                  <a:lumMod val="95000"/>
                  <a:lumOff val="5000"/>
                </a:schemeClr>
              </a:solidFill>
              <a:ea typeface="Calibri" panose="020F0502020204030204" pitchFamily="34" charset="0"/>
              <a:cs typeface="Times New Roman" panose="02020603050405020304" pitchFamily="18" charset="0"/>
            </a:endParaRPr>
          </a:p>
          <a:p>
            <a:pPr marL="0" indent="0">
              <a:buNone/>
            </a:pPr>
            <a:endParaRPr lang="en-US" sz="1200" dirty="0">
              <a:solidFill>
                <a:schemeClr val="tx1">
                  <a:lumMod val="95000"/>
                  <a:lumOff val="5000"/>
                </a:schemeClr>
              </a:solidFill>
              <a:ea typeface="Calibri" panose="020F0502020204030204" pitchFamily="34" charset="0"/>
              <a:cs typeface="Times New Roman" panose="02020603050405020304" pitchFamily="18" charset="0"/>
            </a:endParaRPr>
          </a:p>
          <a:p>
            <a:pPr>
              <a:lnSpc>
                <a:spcPct val="120000"/>
              </a:lnSpc>
            </a:pP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[Based </a:t>
            </a:r>
            <a:r>
              <a:rPr lang="en-US" sz="2400" dirty="0">
                <a:solidFill>
                  <a:prstClr val="black">
                    <a:lumMod val="95000"/>
                    <a:lumOff val="5000"/>
                  </a:prstClr>
                </a:solidFill>
                <a:ea typeface="Calibri" panose="020F0502020204030204" pitchFamily="34" charset="0"/>
                <a:cs typeface="Times New Roman" panose="02020603050405020304" pitchFamily="18" charset="0"/>
              </a:rPr>
              <a:t>on the Lexicon of William </a:t>
            </a:r>
            <a:r>
              <a:rPr lang="en-US" sz="2400" dirty="0" err="1">
                <a:solidFill>
                  <a:prstClr val="black">
                    <a:lumMod val="95000"/>
                    <a:lumOff val="5000"/>
                  </a:prstClr>
                </a:solidFill>
                <a:ea typeface="Calibri" panose="020F0502020204030204" pitchFamily="34" charset="0"/>
                <a:cs typeface="Times New Roman" panose="02020603050405020304" pitchFamily="18" charset="0"/>
              </a:rPr>
              <a:t>Gesenius</a:t>
            </a:r>
            <a:r>
              <a:rPr lang="en-US" sz="2400" dirty="0">
                <a:solidFill>
                  <a:prstClr val="black">
                    <a:lumMod val="95000"/>
                    <a:lumOff val="5000"/>
                  </a:prstClr>
                </a:solidFill>
                <a:ea typeface="Calibri" panose="020F0502020204030204" pitchFamily="34" charset="0"/>
                <a:cs typeface="Times New Roman" panose="02020603050405020304" pitchFamily="18" charset="0"/>
              </a:rPr>
              <a:t>, </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translated </a:t>
            </a:r>
            <a:r>
              <a:rPr lang="en-US" sz="2400" dirty="0">
                <a:solidFill>
                  <a:prstClr val="black">
                    <a:lumMod val="95000"/>
                    <a:lumOff val="5000"/>
                  </a:prstClr>
                </a:solidFill>
                <a:ea typeface="Calibri" panose="020F0502020204030204" pitchFamily="34" charset="0"/>
                <a:cs typeface="Times New Roman" panose="02020603050405020304" pitchFamily="18" charset="0"/>
              </a:rPr>
              <a:t>by Edward Robinson  </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a:t>
            </a:r>
            <a:r>
              <a:rPr lang="en-US" sz="2400" dirty="0">
                <a:solidFill>
                  <a:prstClr val="black">
                    <a:lumMod val="95000"/>
                    <a:lumOff val="5000"/>
                  </a:prstClr>
                </a:solidFill>
                <a:ea typeface="Calibri" panose="020F0502020204030204" pitchFamily="34" charset="0"/>
                <a:cs typeface="Times New Roman" panose="02020603050405020304" pitchFamily="18" charset="0"/>
              </a:rPr>
              <a:t>1906)  </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 </a:t>
            </a:r>
            <a:r>
              <a:rPr lang="en-US" sz="2400" dirty="0">
                <a:solidFill>
                  <a:prstClr val="black">
                    <a:lumMod val="95000"/>
                    <a:lumOff val="5000"/>
                  </a:prstClr>
                </a:solidFill>
                <a:ea typeface="Calibri" panose="020F0502020204030204" pitchFamily="34" charset="0"/>
                <a:cs typeface="Times New Roman" panose="02020603050405020304" pitchFamily="18" charset="0"/>
              </a:rPr>
              <a:t>pg. </a:t>
            </a:r>
            <a:r>
              <a:rPr lang="en-US" sz="2100" dirty="0" smtClean="0">
                <a:solidFill>
                  <a:prstClr val="black">
                    <a:lumMod val="95000"/>
                    <a:lumOff val="5000"/>
                  </a:prstClr>
                </a:solidFill>
                <a:ea typeface="Calibri" panose="020F0502020204030204" pitchFamily="34" charset="0"/>
                <a:cs typeface="Times New Roman" panose="02020603050405020304" pitchFamily="18" charset="0"/>
              </a:rPr>
              <a:t>135]</a:t>
            </a:r>
            <a:endParaRPr lang="en-US" dirty="0"/>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21</a:t>
            </a:fld>
            <a:endParaRPr lang="en-US" sz="1400" b="1" dirty="0">
              <a:solidFill>
                <a:schemeClr val="tx1"/>
              </a:solidFill>
            </a:endParaRPr>
          </a:p>
        </p:txBody>
      </p:sp>
      <p:sp>
        <p:nvSpPr>
          <p:cNvPr id="4" name="Rectangle 3"/>
          <p:cNvSpPr/>
          <p:nvPr/>
        </p:nvSpPr>
        <p:spPr>
          <a:xfrm>
            <a:off x="6286671" y="1587959"/>
            <a:ext cx="5171904" cy="4724399"/>
          </a:xfrm>
          <a:prstGeom prst="rect">
            <a:avLst/>
          </a:prstGeom>
          <a:solidFill>
            <a:schemeClr val="bg1">
              <a:lumMod val="75000"/>
            </a:schemeClr>
          </a:solidFill>
          <a:ln w="38100">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This definition gives </a:t>
            </a:r>
            <a:r>
              <a:rPr lang="en-US" sz="3200" i="1" dirty="0">
                <a:solidFill>
                  <a:schemeClr val="tx1">
                    <a:lumMod val="95000"/>
                    <a:lumOff val="5000"/>
                  </a:schemeClr>
                </a:solidFill>
                <a:ea typeface="Calibri" panose="020F0502020204030204" pitchFamily="34" charset="0"/>
                <a:cs typeface="Times New Roman" panose="02020603050405020304" pitchFamily="18" charset="0"/>
              </a:rPr>
              <a:t>recognition </a:t>
            </a: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to </a:t>
            </a:r>
            <a:b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br>
            <a:r>
              <a:rPr lang="en-US" sz="3200" i="1" dirty="0" smtClean="0">
                <a:solidFill>
                  <a:srgbClr val="CC00FF"/>
                </a:solidFill>
                <a:ea typeface="Calibri" panose="020F0502020204030204" pitchFamily="34" charset="0"/>
                <a:cs typeface="Times New Roman" panose="02020603050405020304" pitchFamily="18" charset="0"/>
              </a:rPr>
              <a:t>a </a:t>
            </a:r>
            <a:r>
              <a:rPr lang="en-US" sz="3200" i="1" dirty="0">
                <a:solidFill>
                  <a:srgbClr val="CC00FF"/>
                </a:solidFill>
                <a:ea typeface="Calibri" panose="020F0502020204030204" pitchFamily="34" charset="0"/>
                <a:cs typeface="Times New Roman" panose="02020603050405020304" pitchFamily="18" charset="0"/>
              </a:rPr>
              <a:t>liquid changing form.   </a:t>
            </a:r>
            <a:r>
              <a:rPr lang="en-US" sz="3200" i="1" dirty="0" smtClean="0">
                <a:solidFill>
                  <a:srgbClr val="CC00FF"/>
                </a:solidFill>
                <a:ea typeface="Calibri" panose="020F0502020204030204" pitchFamily="34" charset="0"/>
                <a:cs typeface="Times New Roman" panose="02020603050405020304" pitchFamily="18" charset="0"/>
              </a:rPr>
              <a:t/>
            </a:r>
            <a:br>
              <a:rPr lang="en-US" sz="3200" i="1" dirty="0" smtClean="0">
                <a:solidFill>
                  <a:srgbClr val="CC00FF"/>
                </a:solidFill>
                <a:ea typeface="Calibri" panose="020F0502020204030204" pitchFamily="34" charset="0"/>
                <a:cs typeface="Times New Roman" panose="02020603050405020304" pitchFamily="18" charset="0"/>
              </a:rPr>
            </a:b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This </a:t>
            </a:r>
            <a:r>
              <a:rPr lang="en-US" sz="3200" i="1" dirty="0">
                <a:solidFill>
                  <a:schemeClr val="tx1">
                    <a:lumMod val="95000"/>
                    <a:lumOff val="5000"/>
                  </a:schemeClr>
                </a:solidFill>
                <a:ea typeface="Calibri" panose="020F0502020204030204" pitchFamily="34" charset="0"/>
                <a:cs typeface="Times New Roman" panose="02020603050405020304" pitchFamily="18" charset="0"/>
              </a:rPr>
              <a:t>earth was enveloped </a:t>
            </a: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b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in </a:t>
            </a:r>
            <a:r>
              <a:rPr lang="en-US" sz="3200" i="1" dirty="0">
                <a:solidFill>
                  <a:schemeClr val="tx1">
                    <a:lumMod val="95000"/>
                    <a:lumOff val="5000"/>
                  </a:schemeClr>
                </a:solidFill>
                <a:ea typeface="Calibri" panose="020F0502020204030204" pitchFamily="34" charset="0"/>
                <a:cs typeface="Times New Roman" panose="02020603050405020304" pitchFamily="18" charset="0"/>
              </a:rPr>
              <a:t>water.  </a:t>
            </a: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b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Gen </a:t>
            </a:r>
            <a:r>
              <a:rPr lang="en-US" sz="3200" i="1" dirty="0">
                <a:solidFill>
                  <a:schemeClr val="tx1">
                    <a:lumMod val="95000"/>
                    <a:lumOff val="5000"/>
                  </a:schemeClr>
                </a:solidFill>
                <a:ea typeface="Calibri" panose="020F0502020204030204" pitchFamily="34" charset="0"/>
                <a:cs typeface="Times New Roman" panose="02020603050405020304" pitchFamily="18" charset="0"/>
              </a:rPr>
              <a:t>1:2 </a:t>
            </a: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will demonstrate it was </a:t>
            </a:r>
            <a:r>
              <a:rPr lang="en-US" sz="3200" i="1" dirty="0">
                <a:solidFill>
                  <a:schemeClr val="tx1">
                    <a:lumMod val="95000"/>
                    <a:lumOff val="5000"/>
                  </a:schemeClr>
                </a:solidFill>
                <a:ea typeface="Calibri" panose="020F0502020204030204" pitchFamily="34" charset="0"/>
                <a:cs typeface="Times New Roman" panose="02020603050405020304" pitchFamily="18" charset="0"/>
              </a:rPr>
              <a:t>the </a:t>
            </a:r>
            <a:r>
              <a:rPr lang="en-US" sz="3200" i="1" dirty="0" err="1">
                <a:solidFill>
                  <a:schemeClr val="tx1">
                    <a:lumMod val="95000"/>
                    <a:lumOff val="5000"/>
                  </a:schemeClr>
                </a:solidFill>
                <a:ea typeface="Calibri" panose="020F0502020204030204" pitchFamily="34" charset="0"/>
                <a:cs typeface="Times New Roman" panose="02020603050405020304" pitchFamily="18" charset="0"/>
              </a:rPr>
              <a:t>Ruach</a:t>
            </a:r>
            <a:r>
              <a:rPr lang="en-US" sz="3200" i="1" dirty="0">
                <a:solidFill>
                  <a:schemeClr val="tx1">
                    <a:lumMod val="95000"/>
                    <a:lumOff val="5000"/>
                  </a:schemeClr>
                </a:solidFill>
                <a:ea typeface="Calibri" panose="020F0502020204030204" pitchFamily="34" charset="0"/>
                <a:cs typeface="Times New Roman" panose="02020603050405020304" pitchFamily="18" charset="0"/>
              </a:rPr>
              <a:t> (Spirit) of Elohim (</a:t>
            </a:r>
            <a:r>
              <a:rPr lang="en-US" sz="3200" b="1" i="1" dirty="0">
                <a:solidFill>
                  <a:srgbClr val="0000CC"/>
                </a:solidFill>
                <a:ea typeface="Calibri" panose="020F0502020204030204" pitchFamily="34" charset="0"/>
                <a:cs typeface="Times New Roman" panose="02020603050405020304" pitchFamily="18" charset="0"/>
              </a:rPr>
              <a:t>Yahusha</a:t>
            </a:r>
            <a:r>
              <a:rPr lang="en-US" sz="3200" i="1" dirty="0">
                <a:solidFill>
                  <a:schemeClr val="tx1">
                    <a:lumMod val="95000"/>
                    <a:lumOff val="5000"/>
                  </a:schemeClr>
                </a:solidFill>
                <a:ea typeface="Calibri" panose="020F0502020204030204" pitchFamily="34" charset="0"/>
                <a:cs typeface="Times New Roman" panose="02020603050405020304" pitchFamily="18" charset="0"/>
              </a:rPr>
              <a:t>) </a:t>
            </a: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hovering </a:t>
            </a:r>
            <a:b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br>
            <a:r>
              <a:rPr lang="en-US" sz="3200" i="1" dirty="0" smtClean="0">
                <a:solidFill>
                  <a:schemeClr val="tx1">
                    <a:lumMod val="95000"/>
                    <a:lumOff val="5000"/>
                  </a:schemeClr>
                </a:solidFill>
                <a:ea typeface="Calibri" panose="020F0502020204030204" pitchFamily="34" charset="0"/>
                <a:cs typeface="Times New Roman" panose="02020603050405020304" pitchFamily="18" charset="0"/>
              </a:rPr>
              <a:t>above </a:t>
            </a:r>
            <a:r>
              <a:rPr lang="en-US" sz="3200" i="1" dirty="0">
                <a:solidFill>
                  <a:schemeClr val="tx1">
                    <a:lumMod val="95000"/>
                    <a:lumOff val="5000"/>
                  </a:schemeClr>
                </a:solidFill>
                <a:ea typeface="Calibri" panose="020F0502020204030204" pitchFamily="34" charset="0"/>
                <a:cs typeface="Times New Roman" panose="02020603050405020304" pitchFamily="18" charset="0"/>
              </a:rPr>
              <a:t>the waters. </a:t>
            </a:r>
            <a:endParaRPr lang="en-CA" sz="3200" dirty="0"/>
          </a:p>
        </p:txBody>
      </p:sp>
    </p:spTree>
    <p:extLst>
      <p:ext uri="{BB962C8B-B14F-4D97-AF65-F5344CB8AC3E}">
        <p14:creationId xmlns:p14="http://schemas.microsoft.com/office/powerpoint/2010/main" val="2854801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15000"/>
              </a:srgbClr>
            </a:gs>
            <a:gs pos="50000">
              <a:srgbClr val="E2FD59">
                <a:lumMod val="73000"/>
                <a:lumOff val="27000"/>
                <a:alpha val="16000"/>
              </a:srgbClr>
            </a:gs>
            <a:gs pos="100000">
              <a:srgbClr val="00FF00">
                <a:alpha val="1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4563" y="1188720"/>
            <a:ext cx="5665237" cy="5445345"/>
          </a:xfrm>
        </p:spPr>
        <p:txBody>
          <a:bodyPr>
            <a:normAutofit fontScale="32500" lnSpcReduction="20000"/>
            <a:scene3d>
              <a:camera prst="orthographicFront"/>
              <a:lightRig rig="threePt" dir="t"/>
            </a:scene3d>
            <a:sp3d extrusionH="57150">
              <a:bevelT w="38100" h="38100"/>
            </a:sp3d>
          </a:bodyPr>
          <a:lstStyle/>
          <a:p>
            <a:pPr>
              <a:lnSpc>
                <a:spcPct val="120000"/>
              </a:lnSpc>
            </a:pPr>
            <a:r>
              <a:rPr lang="en-US" sz="8000" b="1" dirty="0" smtClean="0">
                <a:solidFill>
                  <a:srgbClr val="9900FF"/>
                </a:solidFill>
                <a:latin typeface="Times New Roman" panose="02020603050405020304" pitchFamily="18" charset="0"/>
                <a:ea typeface="Calibri" panose="020F0502020204030204" pitchFamily="34" charset="0"/>
              </a:rPr>
              <a:t> ב ר א </a:t>
            </a:r>
            <a:r>
              <a:rPr lang="en-US" sz="8000" b="1" dirty="0" smtClean="0">
                <a:solidFill>
                  <a:srgbClr val="00B050"/>
                </a:solidFill>
                <a:ea typeface="Calibri" panose="020F0502020204030204" pitchFamily="34" charset="0"/>
                <a:cs typeface="Times New Roman" panose="02020603050405020304" pitchFamily="18" charset="0"/>
              </a:rPr>
              <a:t>&lt;</a:t>
            </a:r>
            <a:r>
              <a:rPr lang="en-US" sz="8000" b="1" dirty="0" err="1" smtClean="0">
                <a:solidFill>
                  <a:srgbClr val="00B050"/>
                </a:solidFill>
                <a:ea typeface="Calibri" panose="020F0502020204030204" pitchFamily="34" charset="0"/>
                <a:cs typeface="Times New Roman" panose="02020603050405020304" pitchFamily="18" charset="0"/>
              </a:rPr>
              <a:t>bara</a:t>
            </a:r>
            <a:r>
              <a:rPr lang="en-US" sz="8000" b="1" dirty="0" smtClean="0">
                <a:solidFill>
                  <a:srgbClr val="00B050"/>
                </a:solidFill>
                <a:ea typeface="Calibri" panose="020F0502020204030204" pitchFamily="34" charset="0"/>
                <a:cs typeface="Times New Roman" panose="02020603050405020304" pitchFamily="18" charset="0"/>
              </a:rPr>
              <a:t>`&gt; </a:t>
            </a:r>
            <a:r>
              <a:rPr lang="en-US" sz="8000" b="1" dirty="0" smtClean="0">
                <a:solidFill>
                  <a:srgbClr val="008080"/>
                </a:solidFill>
                <a:ea typeface="Calibri" panose="020F0502020204030204" pitchFamily="34" charset="0"/>
                <a:cs typeface="Times New Roman" panose="02020603050405020304" pitchFamily="18" charset="0"/>
              </a:rPr>
              <a:t> </a:t>
            </a:r>
            <a:r>
              <a:rPr lang="en-US" sz="8000" b="1" dirty="0" smtClean="0">
                <a:solidFill>
                  <a:srgbClr val="FF0000"/>
                </a:solidFill>
                <a:ea typeface="Calibri" panose="020F0502020204030204" pitchFamily="34" charset="0"/>
                <a:cs typeface="Times New Roman" panose="02020603050405020304" pitchFamily="18" charset="0"/>
              </a:rPr>
              <a:t>create;  </a:t>
            </a:r>
            <a:r>
              <a:rPr lang="en-US" sz="8000" dirty="0">
                <a:solidFill>
                  <a:schemeClr val="tx1">
                    <a:lumMod val="95000"/>
                    <a:lumOff val="5000"/>
                  </a:schemeClr>
                </a:solidFill>
                <a:ea typeface="Calibri" panose="020F0502020204030204" pitchFamily="34" charset="0"/>
                <a:cs typeface="Times New Roman" panose="02020603050405020304" pitchFamily="18" charset="0"/>
              </a:rPr>
              <a:t>a prim root; (absolutely) to create, (qualified) </a:t>
            </a:r>
            <a:r>
              <a:rPr lang="en-US" sz="8000"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8000" dirty="0" smtClean="0">
                <a:solidFill>
                  <a:schemeClr val="tx1">
                    <a:lumMod val="95000"/>
                    <a:lumOff val="5000"/>
                  </a:schemeClr>
                </a:solidFill>
                <a:ea typeface="Calibri" panose="020F0502020204030204" pitchFamily="34" charset="0"/>
                <a:cs typeface="Times New Roman" panose="02020603050405020304" pitchFamily="18" charset="0"/>
              </a:rPr>
            </a:br>
            <a:r>
              <a:rPr lang="en-US" sz="8000" dirty="0" smtClean="0">
                <a:solidFill>
                  <a:schemeClr val="tx1">
                    <a:lumMod val="95000"/>
                    <a:lumOff val="5000"/>
                  </a:schemeClr>
                </a:solidFill>
                <a:ea typeface="Calibri" panose="020F0502020204030204" pitchFamily="34" charset="0"/>
                <a:cs typeface="Times New Roman" panose="02020603050405020304" pitchFamily="18" charset="0"/>
              </a:rPr>
              <a:t>to </a:t>
            </a:r>
            <a:r>
              <a:rPr lang="en-US" sz="8000" dirty="0">
                <a:solidFill>
                  <a:schemeClr val="tx1">
                    <a:lumMod val="95000"/>
                    <a:lumOff val="5000"/>
                  </a:schemeClr>
                </a:solidFill>
                <a:ea typeface="Calibri" panose="020F0502020204030204" pitchFamily="34" charset="0"/>
                <a:cs typeface="Times New Roman" panose="02020603050405020304" pitchFamily="18" charset="0"/>
              </a:rPr>
              <a:t>cut down (a wood), select, feed, </a:t>
            </a:r>
            <a:r>
              <a:rPr lang="en-US" sz="8000"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8000" dirty="0" smtClean="0">
                <a:solidFill>
                  <a:schemeClr val="tx1">
                    <a:lumMod val="95000"/>
                    <a:lumOff val="5000"/>
                  </a:schemeClr>
                </a:solidFill>
                <a:ea typeface="Calibri" panose="020F0502020204030204" pitchFamily="34" charset="0"/>
                <a:cs typeface="Times New Roman" panose="02020603050405020304" pitchFamily="18" charset="0"/>
              </a:rPr>
            </a:br>
            <a:r>
              <a:rPr lang="en-US" sz="8000" dirty="0" smtClean="0">
                <a:solidFill>
                  <a:schemeClr val="tx1">
                    <a:lumMod val="95000"/>
                    <a:lumOff val="5000"/>
                  </a:schemeClr>
                </a:solidFill>
                <a:ea typeface="Calibri" panose="020F0502020204030204" pitchFamily="34" charset="0"/>
                <a:cs typeface="Times New Roman" panose="02020603050405020304" pitchFamily="18" charset="0"/>
              </a:rPr>
              <a:t>(</a:t>
            </a:r>
            <a:r>
              <a:rPr lang="en-US" sz="8000" dirty="0">
                <a:solidFill>
                  <a:schemeClr val="tx1">
                    <a:lumMod val="95000"/>
                    <a:lumOff val="5000"/>
                  </a:schemeClr>
                </a:solidFill>
                <a:ea typeface="Calibri" panose="020F0502020204030204" pitchFamily="34" charset="0"/>
                <a:cs typeface="Times New Roman" panose="02020603050405020304" pitchFamily="18" charset="0"/>
              </a:rPr>
              <a:t>as formative processes):  choose, create (creator), cut down, dispatch, do, make, </a:t>
            </a:r>
            <a:r>
              <a:rPr lang="en-US" sz="8000" dirty="0" smtClean="0">
                <a:solidFill>
                  <a:schemeClr val="tx1">
                    <a:lumMod val="95000"/>
                    <a:lumOff val="5000"/>
                  </a:schemeClr>
                </a:solidFill>
                <a:ea typeface="Calibri" panose="020F0502020204030204" pitchFamily="34" charset="0"/>
                <a:cs typeface="Times New Roman" panose="02020603050405020304" pitchFamily="18" charset="0"/>
              </a:rPr>
              <a:t>fat.</a:t>
            </a:r>
          </a:p>
          <a:p>
            <a:pPr>
              <a:lnSpc>
                <a:spcPct val="120000"/>
              </a:lnSpc>
            </a:pPr>
            <a:r>
              <a:rPr lang="en-US" sz="8000" dirty="0">
                <a:solidFill>
                  <a:schemeClr val="tx1">
                    <a:lumMod val="95000"/>
                    <a:lumOff val="5000"/>
                  </a:schemeClr>
                </a:solidFill>
                <a:ea typeface="Calibri" panose="020F0502020204030204" pitchFamily="34" charset="0"/>
                <a:cs typeface="Times New Roman" panose="02020603050405020304" pitchFamily="18" charset="0"/>
              </a:rPr>
              <a:t>“Strong’s” </a:t>
            </a:r>
            <a:r>
              <a:rPr lang="en-US" sz="8000" dirty="0" smtClean="0">
                <a:solidFill>
                  <a:schemeClr val="tx1">
                    <a:lumMod val="95000"/>
                    <a:lumOff val="5000"/>
                  </a:schemeClr>
                </a:solidFill>
                <a:ea typeface="Calibri" panose="020F0502020204030204" pitchFamily="34" charset="0"/>
                <a:cs typeface="Times New Roman" panose="02020603050405020304" pitchFamily="18" charset="0"/>
              </a:rPr>
              <a:t>has </a:t>
            </a:r>
            <a:r>
              <a:rPr lang="en-US" sz="8000" dirty="0">
                <a:solidFill>
                  <a:schemeClr val="tx1">
                    <a:lumMod val="95000"/>
                    <a:lumOff val="5000"/>
                  </a:schemeClr>
                </a:solidFill>
                <a:ea typeface="Calibri" panose="020F0502020204030204" pitchFamily="34" charset="0"/>
                <a:cs typeface="Times New Roman" panose="02020603050405020304" pitchFamily="18" charset="0"/>
              </a:rPr>
              <a:t>stayed in agreement with the other sources. Interestingly it also cites a </a:t>
            </a:r>
            <a:r>
              <a:rPr lang="en-US" sz="8000" b="1" i="1" dirty="0">
                <a:solidFill>
                  <a:srgbClr val="CC0099"/>
                </a:solidFill>
                <a:ea typeface="Calibri" panose="020F0502020204030204" pitchFamily="34" charset="0"/>
                <a:cs typeface="Times New Roman" panose="02020603050405020304" pitchFamily="18" charset="0"/>
              </a:rPr>
              <a:t>“formative process” </a:t>
            </a:r>
            <a:r>
              <a:rPr lang="en-US" sz="8000" dirty="0">
                <a:solidFill>
                  <a:schemeClr val="tx1">
                    <a:lumMod val="95000"/>
                    <a:lumOff val="5000"/>
                  </a:schemeClr>
                </a:solidFill>
                <a:ea typeface="Calibri" panose="020F0502020204030204" pitchFamily="34" charset="0"/>
                <a:cs typeface="Times New Roman" panose="02020603050405020304" pitchFamily="18" charset="0"/>
              </a:rPr>
              <a:t>which can align with the </a:t>
            </a:r>
            <a:r>
              <a:rPr lang="en-US" sz="8000" b="1" i="1" dirty="0">
                <a:solidFill>
                  <a:srgbClr val="9900CC"/>
                </a:solidFill>
                <a:ea typeface="Calibri" panose="020F0502020204030204" pitchFamily="34" charset="0"/>
                <a:cs typeface="Times New Roman" panose="02020603050405020304" pitchFamily="18" charset="0"/>
              </a:rPr>
              <a:t>accretion growth </a:t>
            </a:r>
            <a:r>
              <a:rPr lang="en-US" sz="8000" dirty="0">
                <a:solidFill>
                  <a:schemeClr val="tx1">
                    <a:lumMod val="95000"/>
                    <a:lumOff val="5000"/>
                  </a:schemeClr>
                </a:solidFill>
                <a:ea typeface="Calibri" panose="020F0502020204030204" pitchFamily="34" charset="0"/>
                <a:cs typeface="Times New Roman" panose="02020603050405020304" pitchFamily="18" charset="0"/>
              </a:rPr>
              <a:t>system seen in the other sources as well.</a:t>
            </a:r>
            <a:r>
              <a:rPr lang="en-US" sz="4700" dirty="0">
                <a:solidFill>
                  <a:schemeClr val="tx1">
                    <a:lumMod val="95000"/>
                    <a:lumOff val="5000"/>
                  </a:schemeClr>
                </a:solidFill>
                <a:ea typeface="Calibri" panose="020F0502020204030204" pitchFamily="34" charset="0"/>
                <a:cs typeface="Times New Roman" panose="02020603050405020304" pitchFamily="18" charset="0"/>
              </a:rPr>
              <a:t/>
            </a:r>
            <a:br>
              <a:rPr lang="en-US" sz="4700" dirty="0">
                <a:solidFill>
                  <a:schemeClr val="tx1">
                    <a:lumMod val="95000"/>
                    <a:lumOff val="5000"/>
                  </a:schemeClr>
                </a:solidFill>
                <a:ea typeface="Calibri" panose="020F0502020204030204" pitchFamily="34" charset="0"/>
                <a:cs typeface="Times New Roman" panose="02020603050405020304" pitchFamily="18" charset="0"/>
              </a:rPr>
            </a:br>
            <a:r>
              <a:rPr lang="en-US" dirty="0">
                <a:solidFill>
                  <a:schemeClr val="tx1">
                    <a:lumMod val="95000"/>
                    <a:lumOff val="5000"/>
                  </a:schemeClr>
                </a:solidFill>
                <a:ea typeface="Calibri" panose="020F0502020204030204" pitchFamily="34" charset="0"/>
                <a:cs typeface="Times New Roman" panose="02020603050405020304" pitchFamily="18" charset="0"/>
              </a:rPr>
              <a:t/>
            </a:r>
            <a:br>
              <a:rPr lang="en-US" dirty="0">
                <a:solidFill>
                  <a:schemeClr val="tx1">
                    <a:lumMod val="95000"/>
                    <a:lumOff val="5000"/>
                  </a:schemeClr>
                </a:solidFill>
                <a:ea typeface="Calibri" panose="020F0502020204030204" pitchFamily="34" charset="0"/>
                <a:cs typeface="Times New Roman" panose="02020603050405020304" pitchFamily="18" charset="0"/>
              </a:rPr>
            </a:br>
            <a:r>
              <a:rPr lang="en-US" dirty="0">
                <a:solidFill>
                  <a:schemeClr val="tx1">
                    <a:lumMod val="95000"/>
                    <a:lumOff val="5000"/>
                  </a:schemeClr>
                </a:solidFill>
                <a:ea typeface="Calibri" panose="020F0502020204030204" pitchFamily="34" charset="0"/>
                <a:cs typeface="Times New Roman" panose="02020603050405020304" pitchFamily="18" charset="0"/>
              </a:rPr>
              <a:t/>
            </a:r>
            <a:br>
              <a:rPr lang="en-US" dirty="0">
                <a:solidFill>
                  <a:schemeClr val="tx1">
                    <a:lumMod val="95000"/>
                    <a:lumOff val="5000"/>
                  </a:schemeClr>
                </a:solidFill>
                <a:ea typeface="Calibri" panose="020F0502020204030204" pitchFamily="34" charset="0"/>
                <a:cs typeface="Times New Roman" panose="02020603050405020304" pitchFamily="18" charset="0"/>
              </a:rPr>
            </a:br>
            <a:endParaRPr lang="en-US" dirty="0"/>
          </a:p>
        </p:txBody>
      </p:sp>
      <p:sp>
        <p:nvSpPr>
          <p:cNvPr id="6" name="Content Placeholder 5"/>
          <p:cNvSpPr>
            <a:spLocks noGrp="1"/>
          </p:cNvSpPr>
          <p:nvPr>
            <p:ph sz="half" idx="2"/>
          </p:nvPr>
        </p:nvSpPr>
        <p:spPr>
          <a:xfrm>
            <a:off x="6172200" y="1188720"/>
            <a:ext cx="5472404" cy="5240655"/>
          </a:xfrm>
          <a:solidFill>
            <a:schemeClr val="accent2">
              <a:lumMod val="20000"/>
              <a:lumOff val="80000"/>
            </a:schemeClr>
          </a:solidFill>
          <a:ln w="76200">
            <a:solidFill>
              <a:srgbClr val="3B3BFF"/>
            </a:solidFill>
          </a:ln>
          <a:scene3d>
            <a:camera prst="orthographicFront"/>
            <a:lightRig rig="threePt" dir="t"/>
          </a:scene3d>
          <a:sp3d>
            <a:bevelT w="152400" h="50800" prst="softRound"/>
          </a:sp3d>
        </p:spPr>
        <p:txBody>
          <a:bodyPr>
            <a:noAutofit/>
          </a:bodyPr>
          <a:lstStyle/>
          <a:p>
            <a:pPr>
              <a:lnSpc>
                <a:spcPct val="100000"/>
              </a:lnSpc>
            </a:pPr>
            <a:r>
              <a:rPr lang="en-US" sz="2900" b="1" dirty="0">
                <a:ln>
                  <a:solidFill>
                    <a:schemeClr val="tx1"/>
                  </a:solidFill>
                </a:ln>
                <a:solidFill>
                  <a:srgbClr val="3B3BFF"/>
                </a:solidFill>
                <a:ea typeface="Calibri" panose="020F0502020204030204" pitchFamily="34" charset="0"/>
                <a:cs typeface="Times New Roman" panose="02020603050405020304" pitchFamily="18" charset="0"/>
              </a:rPr>
              <a:t>A series of definitions have been accumulated that portray the idea of the creation process on the first cycle (day) of creation </a:t>
            </a:r>
            <a: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t/>
            </a:r>
            <a:b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br>
            <a: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t>as </a:t>
            </a:r>
            <a:r>
              <a:rPr lang="en-US" sz="2900" b="1" dirty="0">
                <a:ln>
                  <a:solidFill>
                    <a:schemeClr val="tx1"/>
                  </a:solidFill>
                </a:ln>
                <a:solidFill>
                  <a:srgbClr val="3B3BFF"/>
                </a:solidFill>
                <a:ea typeface="Calibri" panose="020F0502020204030204" pitchFamily="34" charset="0"/>
                <a:cs typeface="Times New Roman" panose="02020603050405020304" pitchFamily="18" charset="0"/>
              </a:rPr>
              <a:t>a:  beginning state of creation. </a:t>
            </a:r>
            <a: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t/>
            </a:r>
            <a:b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br>
            <a: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t/>
            </a:r>
            <a:br>
              <a:rPr lang="en-US" sz="2900" b="1" dirty="0" smtClean="0">
                <a:ln>
                  <a:solidFill>
                    <a:schemeClr val="tx1"/>
                  </a:solidFill>
                </a:ln>
                <a:solidFill>
                  <a:srgbClr val="3B3BFF"/>
                </a:solidFill>
                <a:ea typeface="Calibri" panose="020F0502020204030204" pitchFamily="34" charset="0"/>
                <a:cs typeface="Times New Roman" panose="02020603050405020304" pitchFamily="18" charset="0"/>
              </a:rPr>
            </a:br>
            <a:r>
              <a:rPr lang="en-US" sz="2900" b="1" dirty="0" smtClean="0">
                <a:ln>
                  <a:solidFill>
                    <a:schemeClr val="tx1"/>
                  </a:solidFill>
                </a:ln>
                <a:solidFill>
                  <a:srgbClr val="00B0F0"/>
                </a:solidFill>
                <a:ea typeface="Calibri" panose="020F0502020204030204" pitchFamily="34" charset="0"/>
                <a:cs typeface="Times New Roman" panose="02020603050405020304" pitchFamily="18" charset="0"/>
              </a:rPr>
              <a:t>This </a:t>
            </a:r>
            <a:r>
              <a:rPr lang="en-US" sz="2900" b="1" dirty="0">
                <a:ln>
                  <a:solidFill>
                    <a:schemeClr val="tx1"/>
                  </a:solidFill>
                </a:ln>
                <a:solidFill>
                  <a:srgbClr val="00B0F0"/>
                </a:solidFill>
                <a:ea typeface="Calibri" panose="020F0502020204030204" pitchFamily="34" charset="0"/>
                <a:cs typeface="Times New Roman" panose="02020603050405020304" pitchFamily="18" charset="0"/>
              </a:rPr>
              <a:t>state of creation enlists a systematic approach of fine tuning for a final inhabitable product such as our earth and ultimately our full universe. </a:t>
            </a:r>
            <a:endParaRPr lang="en-US" sz="2900" b="1" dirty="0">
              <a:ln>
                <a:solidFill>
                  <a:schemeClr val="tx1"/>
                </a:solidFill>
              </a:ln>
              <a:solidFill>
                <a:srgbClr val="00B0F0"/>
              </a:solidFill>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22</a:t>
            </a:fld>
            <a:endParaRPr lang="en-US" sz="1400" b="1" dirty="0">
              <a:solidFill>
                <a:schemeClr val="tx1"/>
              </a:solidFill>
            </a:endParaRPr>
          </a:p>
        </p:txBody>
      </p:sp>
      <p:sp>
        <p:nvSpPr>
          <p:cNvPr id="7" name="Title 1"/>
          <p:cNvSpPr txBox="1">
            <a:spLocks/>
          </p:cNvSpPr>
          <p:nvPr/>
        </p:nvSpPr>
        <p:spPr>
          <a:xfrm>
            <a:off x="0" y="106681"/>
            <a:ext cx="12192000" cy="929640"/>
          </a:xfrm>
          <a:prstGeom prst="rect">
            <a:avLst/>
          </a:prstGeom>
          <a:ln w="28575">
            <a:noFill/>
          </a:ln>
          <a:effectLst>
            <a:glow rad="127000">
              <a:srgbClr val="7DDDFF"/>
            </a:glow>
          </a:effectLst>
          <a:scene3d>
            <a:camera prst="orthographicFront"/>
            <a:lightRig rig="threePt" dir="t"/>
          </a:scene3d>
          <a:sp3d>
            <a:bevelT w="152400" h="50800" prst="softRound"/>
          </a:sp3d>
        </p:spPr>
        <p:txBody>
          <a:bodyPr vert="horz" lIns="91440" tIns="45720" rIns="91440" bIns="45720" rtlCol="0"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Strong’s Exhaustive </a:t>
            </a:r>
            <a:r>
              <a:rPr lang="en-US" b="1" spc="50" dirty="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Concordance </a:t>
            </a:r>
            <a:r>
              <a:rPr lang="en-US" b="1" spc="50" dirty="0" smtClean="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 &lt;</a:t>
            </a:r>
            <a:r>
              <a:rPr lang="en-US" b="1" spc="50" dirty="0" err="1">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bara</a:t>
            </a:r>
            <a:r>
              <a:rPr lang="en-US" b="1" spc="50" dirty="0">
                <a:ln w="11430"/>
                <a:solidFill>
                  <a:schemeClr val="accent6"/>
                </a:solidFill>
                <a:effectLst>
                  <a:outerShdw blurRad="76200" dist="50800" dir="5400000" algn="tl" rotWithShape="0">
                    <a:srgbClr val="000000">
                      <a:alpha val="65000"/>
                    </a:srgbClr>
                  </a:outerShdw>
                </a:effectLst>
                <a:ea typeface="Calibri" panose="020F0502020204030204" pitchFamily="34" charset="0"/>
                <a:cs typeface="Times New Roman" panose="02020603050405020304" pitchFamily="18" charset="0"/>
              </a:rPr>
              <a:t>`&gt; </a:t>
            </a:r>
            <a:endParaRPr lang="en-US" sz="3200" b="1" spc="50" dirty="0">
              <a:ln w="11430"/>
              <a:solidFill>
                <a:schemeClr val="accent6"/>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68973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15000"/>
              </a:srgbClr>
            </a:gs>
            <a:gs pos="50000">
              <a:srgbClr val="E2FD59">
                <a:lumMod val="73000"/>
                <a:lumOff val="27000"/>
                <a:alpha val="16000"/>
              </a:srgbClr>
            </a:gs>
            <a:gs pos="100000">
              <a:srgbClr val="00FF00">
                <a:alpha val="1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90" y="265546"/>
            <a:ext cx="11856027" cy="6478154"/>
          </a:xfrm>
          <a:effectLst>
            <a:glow rad="228600">
              <a:srgbClr val="FFFF00">
                <a:alpha val="40000"/>
              </a:srgbClr>
            </a:glow>
          </a:effectLst>
        </p:spPr>
        <p:txBody>
          <a:bodyPr anchor="t">
            <a:normAutofit/>
            <a:scene3d>
              <a:camera prst="orthographicFront"/>
              <a:lightRig rig="threePt" dir="t"/>
            </a:scene3d>
            <a:sp3d extrusionH="57150">
              <a:bevelT w="38100" h="38100"/>
            </a:sp3d>
          </a:bodyPr>
          <a:lstStyle/>
          <a:p>
            <a:pPr algn="ctr"/>
            <a: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t>This has by no means been an exhaustive search but it is a good </a:t>
            </a:r>
            <a:b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br>
            <a:r>
              <a:rPr lang="en-US" sz="3200" u="sng"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t>starting point</a:t>
            </a:r>
            <a: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t> from which you are able to begin your own research. </a:t>
            </a:r>
            <a:b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br>
            <a: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t>Please do not just accept what is written here, </a:t>
            </a:r>
            <a:b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br>
            <a:r>
              <a:rPr lang="en-US" sz="3200" dirty="0" smtClean="0">
                <a:solidFill>
                  <a:schemeClr val="tx1">
                    <a:lumMod val="95000"/>
                    <a:lumOff val="5000"/>
                  </a:schemeClr>
                </a:solidFill>
                <a:latin typeface="Calibri" panose="020F0502020204030204"/>
                <a:ea typeface="Calibri" panose="020F0502020204030204" pitchFamily="34" charset="0"/>
                <a:cs typeface="Times New Roman" panose="02020603050405020304" pitchFamily="18" charset="0"/>
              </a:rPr>
              <a:t>but take up the challenge </a:t>
            </a:r>
            <a:r>
              <a:rPr lang="en-US" sz="3200" dirty="0" smtClean="0">
                <a:solidFill>
                  <a:srgbClr val="FF0000"/>
                </a:solidFill>
                <a:latin typeface="Calibri" panose="020F0502020204030204"/>
                <a:ea typeface="Calibri" panose="020F0502020204030204" pitchFamily="34" charset="0"/>
                <a:cs typeface="Times New Roman" panose="02020603050405020304" pitchFamily="18" charset="0"/>
              </a:rPr>
              <a:t>and do your own research.</a:t>
            </a:r>
            <a:r>
              <a:rPr lang="en-US" sz="2700" dirty="0" smtClean="0">
                <a:solidFill>
                  <a:srgbClr val="FF0000"/>
                </a:solidFill>
                <a:latin typeface="Calibri" panose="020F0502020204030204"/>
                <a:ea typeface="Calibri" panose="020F0502020204030204" pitchFamily="34" charset="0"/>
                <a:cs typeface="Times New Roman" panose="02020603050405020304" pitchFamily="18" charset="0"/>
              </a:rPr>
              <a:t/>
            </a:r>
            <a:br>
              <a:rPr lang="en-US" sz="2700" dirty="0" smtClean="0">
                <a:solidFill>
                  <a:srgbClr val="FF0000"/>
                </a:solidFill>
                <a:latin typeface="Calibri" panose="020F0502020204030204"/>
                <a:ea typeface="Calibri" panose="020F0502020204030204" pitchFamily="34" charset="0"/>
                <a:cs typeface="Times New Roman" panose="02020603050405020304" pitchFamily="18" charset="0"/>
              </a:rPr>
            </a:br>
            <a:r>
              <a:rPr lang="en-US" sz="2700" dirty="0" smtClean="0">
                <a:solidFill>
                  <a:srgbClr val="FF0000"/>
                </a:solidFill>
                <a:latin typeface="Calibri" panose="020F0502020204030204"/>
                <a:ea typeface="Calibri" panose="020F0502020204030204" pitchFamily="34" charset="0"/>
                <a:cs typeface="Times New Roman" panose="02020603050405020304" pitchFamily="18" charset="0"/>
              </a:rPr>
              <a:t> </a:t>
            </a:r>
            <a:br>
              <a:rPr lang="en-US" sz="2700" dirty="0" smtClean="0">
                <a:solidFill>
                  <a:srgbClr val="FF0000"/>
                </a:solidFill>
                <a:latin typeface="Calibri" panose="020F0502020204030204"/>
                <a:ea typeface="Calibri" panose="020F0502020204030204" pitchFamily="34" charset="0"/>
                <a:cs typeface="Times New Roman" panose="02020603050405020304" pitchFamily="18" charset="0"/>
              </a:rPr>
            </a:br>
            <a:endParaRPr lang="en-US" sz="2700" b="1" i="1" dirty="0">
              <a:solidFill>
                <a:srgbClr val="0000CC"/>
              </a:solidFill>
              <a:latin typeface="Georgia" panose="02040502050405020303" pitchFamily="18" charset="0"/>
            </a:endParaRPr>
          </a:p>
        </p:txBody>
      </p:sp>
      <p:sp>
        <p:nvSpPr>
          <p:cNvPr id="3" name="Slide Number Placeholder 2"/>
          <p:cNvSpPr>
            <a:spLocks noGrp="1"/>
          </p:cNvSpPr>
          <p:nvPr>
            <p:ph type="sldNum" sz="quarter" idx="12"/>
          </p:nvPr>
        </p:nvSpPr>
        <p:spPr>
          <a:xfrm>
            <a:off x="9315450" y="6375400"/>
            <a:ext cx="2743200" cy="365125"/>
          </a:xfrm>
        </p:spPr>
        <p:txBody>
          <a:bodyPr/>
          <a:lstStyle/>
          <a:p>
            <a:fld id="{79D454C9-693C-4B68-AEF7-F33F1BD73953}" type="slidenum">
              <a:rPr lang="en-US" sz="1400" b="1" smtClean="0">
                <a:solidFill>
                  <a:schemeClr val="tx1"/>
                </a:solidFill>
              </a:rPr>
              <a:t>23</a:t>
            </a:fld>
            <a:endParaRPr lang="en-US" sz="1400" b="1" dirty="0">
              <a:solidFill>
                <a:schemeClr val="tx1"/>
              </a:solidFill>
            </a:endParaRPr>
          </a:p>
        </p:txBody>
      </p:sp>
      <p:sp>
        <p:nvSpPr>
          <p:cNvPr id="5" name="Oval 4"/>
          <p:cNvSpPr/>
          <p:nvPr/>
        </p:nvSpPr>
        <p:spPr>
          <a:xfrm>
            <a:off x="345225" y="2436545"/>
            <a:ext cx="10723420" cy="3617782"/>
          </a:xfrm>
          <a:prstGeom prst="ellipse">
            <a:avLst/>
          </a:prstGeom>
          <a:solidFill>
            <a:schemeClr val="accent2">
              <a:lumMod val="20000"/>
              <a:lumOff val="80000"/>
            </a:schemeClr>
          </a:solidFill>
          <a:ln w="76200">
            <a:solidFill>
              <a:srgbClr val="0000CC"/>
            </a:solidFill>
          </a:ln>
          <a:effectLst>
            <a:glow rad="127000">
              <a:srgbClr val="7DDDFF"/>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srgbClr val="AD45A1"/>
                </a:solidFill>
                <a:latin typeface="Comic Sans MS" pitchFamily="66" charset="0"/>
                <a:ea typeface="Calibri" panose="020F0502020204030204" pitchFamily="34" charset="0"/>
                <a:cs typeface="Times New Roman" panose="02020603050405020304" pitchFamily="18" charset="0"/>
              </a:rPr>
              <a:t>We are to be </a:t>
            </a:r>
            <a:r>
              <a:rPr lang="en-US" sz="3200" b="1" dirty="0" err="1">
                <a:solidFill>
                  <a:srgbClr val="AD45A1"/>
                </a:solidFill>
                <a:latin typeface="Comic Sans MS" pitchFamily="66" charset="0"/>
                <a:ea typeface="Calibri" panose="020F0502020204030204" pitchFamily="34" charset="0"/>
                <a:cs typeface="Times New Roman" panose="02020603050405020304" pitchFamily="18" charset="0"/>
              </a:rPr>
              <a:t>Bereans</a:t>
            </a:r>
            <a:r>
              <a:rPr lang="en-US" sz="3200" dirty="0">
                <a:solidFill>
                  <a:srgbClr val="AD45A1"/>
                </a:solidFill>
                <a:latin typeface="Comic Sans MS" pitchFamily="66" charset="0"/>
                <a:ea typeface="Calibri" panose="020F0502020204030204" pitchFamily="34" charset="0"/>
                <a:cs typeface="Times New Roman" panose="02020603050405020304" pitchFamily="18" charset="0"/>
              </a:rPr>
              <a:t> and prove ourselves worthy of </a:t>
            </a:r>
            <a:r>
              <a:rPr lang="en-US" sz="3200" u="sng" dirty="0">
                <a:solidFill>
                  <a:srgbClr val="AD45A1"/>
                </a:solidFill>
                <a:latin typeface="Comic Sans MS" pitchFamily="66" charset="0"/>
                <a:ea typeface="Calibri" panose="020F0502020204030204" pitchFamily="34" charset="0"/>
                <a:cs typeface="Times New Roman" panose="02020603050405020304" pitchFamily="18" charset="0"/>
              </a:rPr>
              <a:t>consideration</a:t>
            </a:r>
            <a:r>
              <a:rPr lang="en-US" sz="3200" dirty="0">
                <a:solidFill>
                  <a:srgbClr val="AD45A1"/>
                </a:solidFill>
                <a:latin typeface="Comic Sans MS" pitchFamily="66" charset="0"/>
                <a:ea typeface="Calibri" panose="020F0502020204030204" pitchFamily="34" charset="0"/>
                <a:cs typeface="Times New Roman" panose="02020603050405020304" pitchFamily="18" charset="0"/>
              </a:rPr>
              <a:t> for salvation even though there is nothing we are able to do to accomplish that final goal. Our full dependence is </a:t>
            </a:r>
            <a:r>
              <a:rPr lang="en-US" sz="3200" dirty="0" smtClean="0">
                <a:solidFill>
                  <a:srgbClr val="AD45A1"/>
                </a:solidFill>
                <a:latin typeface="Comic Sans MS" pitchFamily="66" charset="0"/>
                <a:ea typeface="Calibri" panose="020F0502020204030204" pitchFamily="34" charset="0"/>
                <a:cs typeface="Times New Roman" panose="02020603050405020304" pitchFamily="18" charset="0"/>
              </a:rPr>
              <a:t/>
            </a:r>
            <a:br>
              <a:rPr lang="en-US" sz="3200" dirty="0" smtClean="0">
                <a:solidFill>
                  <a:srgbClr val="AD45A1"/>
                </a:solidFill>
                <a:latin typeface="Comic Sans MS" pitchFamily="66" charset="0"/>
                <a:ea typeface="Calibri" panose="020F0502020204030204" pitchFamily="34" charset="0"/>
                <a:cs typeface="Times New Roman" panose="02020603050405020304" pitchFamily="18" charset="0"/>
              </a:rPr>
            </a:br>
            <a:r>
              <a:rPr lang="en-US" sz="3200" dirty="0" smtClean="0">
                <a:solidFill>
                  <a:srgbClr val="AD45A1"/>
                </a:solidFill>
                <a:latin typeface="Comic Sans MS" pitchFamily="66" charset="0"/>
                <a:ea typeface="Calibri" panose="020F0502020204030204" pitchFamily="34" charset="0"/>
                <a:cs typeface="Times New Roman" panose="02020603050405020304" pitchFamily="18" charset="0"/>
              </a:rPr>
              <a:t>on </a:t>
            </a:r>
            <a:r>
              <a:rPr lang="en-US" sz="3200" dirty="0">
                <a:solidFill>
                  <a:srgbClr val="AD45A1"/>
                </a:solidFill>
                <a:latin typeface="Comic Sans MS" pitchFamily="66" charset="0"/>
                <a:ea typeface="Calibri" panose="020F0502020204030204" pitchFamily="34" charset="0"/>
                <a:cs typeface="Times New Roman" panose="02020603050405020304" pitchFamily="18" charset="0"/>
              </a:rPr>
              <a:t>the </a:t>
            </a:r>
            <a:r>
              <a:rPr lang="en-US" sz="3200" b="1" i="1" dirty="0">
                <a:ln>
                  <a:solidFill>
                    <a:sysClr val="windowText" lastClr="000000"/>
                  </a:solidFill>
                </a:ln>
                <a:solidFill>
                  <a:srgbClr val="0000CC"/>
                </a:solidFill>
                <a:effectLst>
                  <a:glow rad="431800">
                    <a:srgbClr val="FFFF00"/>
                  </a:glow>
                </a:effectLst>
                <a:latin typeface="Arial Black" pitchFamily="34" charset="0"/>
                <a:ea typeface="Calibri" panose="020F0502020204030204" pitchFamily="34" charset="0"/>
                <a:cs typeface="Times New Roman" panose="02020603050405020304" pitchFamily="18" charset="0"/>
              </a:rPr>
              <a:t>Light.</a:t>
            </a:r>
            <a:endParaRPr lang="en-CA" sz="3200" dirty="0">
              <a:ln>
                <a:solidFill>
                  <a:sysClr val="windowText" lastClr="000000"/>
                </a:solidFill>
              </a:ln>
              <a:effectLst>
                <a:glow rad="431800">
                  <a:srgbClr val="FFFF00"/>
                </a:glow>
              </a:effectLst>
              <a:latin typeface="Arial Black" pitchFamily="34" charset="0"/>
            </a:endParaRPr>
          </a:p>
        </p:txBody>
      </p:sp>
      <p:sp>
        <p:nvSpPr>
          <p:cNvPr id="6" name="Oval 5"/>
          <p:cNvSpPr/>
          <p:nvPr/>
        </p:nvSpPr>
        <p:spPr>
          <a:xfrm rot="20915305">
            <a:off x="7502485" y="5070868"/>
            <a:ext cx="4582800" cy="1536610"/>
          </a:xfrm>
          <a:prstGeom prst="ellipse">
            <a:avLst/>
          </a:prstGeom>
          <a:solidFill>
            <a:srgbClr val="FB35F2"/>
          </a:solidFill>
          <a:ln w="76200">
            <a:solidFill>
              <a:srgbClr val="FF9900"/>
            </a:solidFill>
          </a:ln>
          <a:effectLst>
            <a:glow rad="1270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5400" b="1" dirty="0" err="1" smtClean="0">
                <a:ln w="12700">
                  <a:solidFill>
                    <a:schemeClr val="tx1"/>
                  </a:solidFill>
                </a:ln>
                <a:solidFill>
                  <a:srgbClr val="5BD4FF"/>
                </a:solidFill>
                <a:effectLst>
                  <a:glow rad="711200">
                    <a:srgbClr val="FFFF00"/>
                  </a:glow>
                </a:effectLst>
              </a:rPr>
              <a:t>Yahusha</a:t>
            </a:r>
            <a:r>
              <a:rPr lang="en-US" sz="5400" b="1" dirty="0" smtClean="0">
                <a:ln w="12700">
                  <a:solidFill>
                    <a:schemeClr val="tx1"/>
                  </a:solidFill>
                </a:ln>
                <a:solidFill>
                  <a:srgbClr val="5BD4FF"/>
                </a:solidFill>
                <a:effectLst>
                  <a:glow rad="711200">
                    <a:srgbClr val="FFFF00"/>
                  </a:glow>
                </a:effectLst>
              </a:rPr>
              <a:t> !</a:t>
            </a:r>
            <a:endParaRPr lang="en-CA" sz="5400" b="1" dirty="0">
              <a:ln w="12700">
                <a:solidFill>
                  <a:schemeClr val="tx1"/>
                </a:solidFill>
              </a:ln>
              <a:solidFill>
                <a:srgbClr val="5BD4FF"/>
              </a:solidFill>
              <a:effectLst>
                <a:glow rad="711200">
                  <a:srgbClr val="FFFF00"/>
                </a:glow>
              </a:effectLst>
            </a:endParaRPr>
          </a:p>
        </p:txBody>
      </p:sp>
      <p:pic>
        <p:nvPicPr>
          <p:cNvPr id="7"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339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0-#ppt_h/2"/>
                                          </p:val>
                                        </p:tav>
                                        <p:tav tm="100000">
                                          <p:val>
                                            <p:strVal val="#ppt_y"/>
                                          </p:val>
                                        </p:tav>
                                      </p:tavLst>
                                    </p:anim>
                                  </p:childTnLst>
                                </p:cTn>
                              </p:par>
                              <p:par>
                                <p:cTn id="14" presetID="23" presetClass="emph" presetSubtype="0" repeatCount="3000" fill="hold" grpId="1" nodeType="withEffect">
                                  <p:stCondLst>
                                    <p:cond delay="1500"/>
                                  </p:stCondLst>
                                  <p:childTnLst>
                                    <p:animClr clrSpc="hsl" dir="cw">
                                      <p:cBhvr override="childStyle">
                                        <p:cTn id="15" dur="500" fill="hold"/>
                                        <p:tgtEl>
                                          <p:spTgt spid="6"/>
                                        </p:tgtEl>
                                        <p:attrNameLst>
                                          <p:attrName>style.color</p:attrName>
                                        </p:attrNameLst>
                                      </p:cBhvr>
                                      <p:by>
                                        <p:hsl h="10842353" s="0" l="0"/>
                                      </p:by>
                                    </p:animClr>
                                    <p:animClr clrSpc="hsl" dir="cw">
                                      <p:cBhvr>
                                        <p:cTn id="16" dur="500" fill="hold"/>
                                        <p:tgtEl>
                                          <p:spTgt spid="6"/>
                                        </p:tgtEl>
                                        <p:attrNameLst>
                                          <p:attrName>fillcolor</p:attrName>
                                        </p:attrNameLst>
                                      </p:cBhvr>
                                      <p:by>
                                        <p:hsl h="10842353" s="0" l="0"/>
                                      </p:by>
                                    </p:animClr>
                                    <p:animClr clrSpc="hsl" dir="cw">
                                      <p:cBhvr>
                                        <p:cTn id="17" dur="500" fill="hold"/>
                                        <p:tgtEl>
                                          <p:spTgt spid="6"/>
                                        </p:tgtEl>
                                        <p:attrNameLst>
                                          <p:attrName>stroke.color</p:attrName>
                                        </p:attrNameLst>
                                      </p:cBhvr>
                                      <p:by>
                                        <p:hsl h="10842353" s="0" l="0"/>
                                      </p:by>
                                    </p:animClr>
                                    <p:set>
                                      <p:cBhvr>
                                        <p:cTn id="1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989125"/>
            <a:ext cx="12192000" cy="1325563"/>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solidFill>
                  <a:srgbClr val="FF0000"/>
                </a:solidFill>
                <a:effectLst>
                  <a:outerShdw blurRad="50800" dist="39000" dir="5460000" algn="tl">
                    <a:srgbClr val="000000">
                      <a:alpha val="38000"/>
                    </a:srgbClr>
                  </a:outerShdw>
                </a:effectLst>
                <a:latin typeface="Arial Rounded MT Bold" pitchFamily="34" charset="0"/>
              </a:rPr>
              <a:t>(a)</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The Formless Earth</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11" name="Content Placeholder 10"/>
          <p:cNvSpPr>
            <a:spLocks noGrp="1"/>
          </p:cNvSpPr>
          <p:nvPr>
            <p:ph idx="1"/>
          </p:nvPr>
        </p:nvSpPr>
        <p:spPr>
          <a:xfrm>
            <a:off x="716280" y="2606071"/>
            <a:ext cx="11125200" cy="3573745"/>
          </a:xfrm>
        </p:spPr>
        <p:txBody>
          <a:bodyPr>
            <a:normAutofit fontScale="92500" lnSpcReduction="20000"/>
          </a:bodyPr>
          <a:lstStyle/>
          <a:p>
            <a:r>
              <a:rPr lang="en-US" sz="3500" b="1" dirty="0">
                <a:solidFill>
                  <a:schemeClr val="accent4">
                    <a:lumMod val="20000"/>
                    <a:lumOff val="80000"/>
                  </a:schemeClr>
                </a:solidFill>
                <a:latin typeface="Georgia" panose="02040502050405020303" pitchFamily="18" charset="0"/>
              </a:rPr>
              <a:t>Gen 1:2  </a:t>
            </a:r>
            <a:r>
              <a:rPr lang="en-US" sz="3500" b="1" dirty="0" smtClean="0">
                <a:solidFill>
                  <a:schemeClr val="accent4">
                    <a:lumMod val="20000"/>
                    <a:lumOff val="80000"/>
                  </a:schemeClr>
                </a:solidFill>
                <a:latin typeface="Georgia" panose="02040502050405020303" pitchFamily="18" charset="0"/>
              </a:rPr>
              <a:t>   </a:t>
            </a:r>
            <a:r>
              <a:rPr lang="en-US" b="1" dirty="0" smtClean="0">
                <a:solidFill>
                  <a:schemeClr val="bg1"/>
                </a:solidFill>
                <a:latin typeface="Georgia" panose="02040502050405020303" pitchFamily="18" charset="0"/>
              </a:rPr>
              <a:t>And </a:t>
            </a:r>
            <a:r>
              <a:rPr lang="en-US" b="1" dirty="0">
                <a:solidFill>
                  <a:schemeClr val="bg1"/>
                </a:solidFill>
                <a:latin typeface="Georgia" panose="02040502050405020303" pitchFamily="18" charset="0"/>
              </a:rPr>
              <a:t>the </a:t>
            </a:r>
            <a:r>
              <a:rPr lang="en-US" sz="3600" b="1" i="1" dirty="0">
                <a:ln>
                  <a:solidFill>
                    <a:schemeClr val="accent2">
                      <a:lumMod val="20000"/>
                      <a:lumOff val="80000"/>
                    </a:schemeClr>
                  </a:solidFill>
                </a:ln>
                <a:solidFill>
                  <a:schemeClr val="accent2">
                    <a:lumMod val="75000"/>
                  </a:schemeClr>
                </a:solidFill>
                <a:latin typeface="Georgia" panose="02040502050405020303" pitchFamily="18" charset="0"/>
              </a:rPr>
              <a:t>earth</a:t>
            </a:r>
            <a:r>
              <a:rPr lang="en-US" b="1" i="1" dirty="0">
                <a:solidFill>
                  <a:schemeClr val="accent2">
                    <a:lumMod val="75000"/>
                  </a:schemeClr>
                </a:solidFill>
                <a:latin typeface="Georgia" panose="02040502050405020303" pitchFamily="18" charset="0"/>
              </a:rPr>
              <a:t> 		          </a:t>
            </a:r>
            <a:r>
              <a:rPr lang="en-US" b="1" i="1" dirty="0" smtClean="0">
                <a:ln>
                  <a:solidFill>
                    <a:schemeClr val="tx1"/>
                  </a:solidFill>
                </a:ln>
                <a:solidFill>
                  <a:srgbClr val="C00000"/>
                </a:solidFill>
                <a:latin typeface="Georgia" panose="02040502050405020303" pitchFamily="18" charset="0"/>
              </a:rPr>
              <a:t>formless </a:t>
            </a:r>
            <a:r>
              <a:rPr lang="en-US" b="1" i="1" dirty="0">
                <a:ln>
                  <a:solidFill>
                    <a:schemeClr val="tx1"/>
                  </a:solidFill>
                </a:ln>
                <a:solidFill>
                  <a:srgbClr val="C00000"/>
                </a:solidFill>
                <a:latin typeface="Georgia" panose="02040502050405020303" pitchFamily="18" charset="0"/>
              </a:rPr>
              <a:t>and empty, </a:t>
            </a:r>
            <a:r>
              <a:rPr lang="en-US" dirty="0">
                <a:solidFill>
                  <a:prstClr val="black"/>
                </a:solidFill>
                <a:latin typeface="Georgia" panose="02040502050405020303" pitchFamily="18" charset="0"/>
              </a:rPr>
              <a:t>and</a:t>
            </a:r>
            <a:r>
              <a:rPr lang="en-US" dirty="0">
                <a:solidFill>
                  <a:srgbClr val="5BD4FF"/>
                </a:solidFill>
                <a:latin typeface="Georgia" panose="02040502050405020303" pitchFamily="18" charset="0"/>
              </a:rPr>
              <a:t/>
            </a:r>
            <a:br>
              <a:rPr lang="en-US" dirty="0">
                <a:solidFill>
                  <a:srgbClr val="5BD4FF"/>
                </a:solidFill>
                <a:latin typeface="Georgia" panose="02040502050405020303" pitchFamily="18" charset="0"/>
              </a:rPr>
            </a:br>
            <a:r>
              <a:rPr lang="en-US" dirty="0">
                <a:solidFill>
                  <a:schemeClr val="bg1"/>
                </a:solidFill>
                <a:latin typeface="Georgia" panose="02040502050405020303" pitchFamily="18" charset="0"/>
              </a:rPr>
              <a:t>               </a:t>
            </a:r>
            <a:r>
              <a:rPr lang="en-US" dirty="0">
                <a:solidFill>
                  <a:srgbClr val="5BD4FF"/>
                </a:solidFill>
                <a:latin typeface="Georgia" panose="02040502050405020303" pitchFamily="18" charset="0"/>
              </a:rPr>
              <a:t> </a:t>
            </a:r>
            <a:r>
              <a:rPr lang="en-US" b="1" dirty="0" err="1" smtClean="0">
                <a:solidFill>
                  <a:schemeClr val="bg1"/>
                </a:solidFill>
                <a:latin typeface="Georgia" pitchFamily="18" charset="0"/>
              </a:rPr>
              <a:t>and</a:t>
            </a:r>
            <a:r>
              <a:rPr lang="en-US" b="1" dirty="0" smtClean="0">
                <a:solidFill>
                  <a:schemeClr val="bg1"/>
                </a:solidFill>
                <a:latin typeface="Arial Black" panose="020B0A04020102020204" pitchFamily="34" charset="0"/>
              </a:rPr>
              <a:t> darkness</a:t>
            </a:r>
            <a:r>
              <a:rPr lang="en-US" b="1" dirty="0" smtClean="0">
                <a:solidFill>
                  <a:schemeClr val="bg1"/>
                </a:solidFill>
                <a:latin typeface="Georgia" panose="02040502050405020303" pitchFamily="18" charset="0"/>
              </a:rPr>
              <a:t> </a:t>
            </a:r>
            <a:r>
              <a:rPr lang="en-US" b="1" dirty="0">
                <a:solidFill>
                  <a:schemeClr val="bg1"/>
                </a:solidFill>
                <a:latin typeface="Georgia" panose="02040502050405020303" pitchFamily="18" charset="0"/>
              </a:rPr>
              <a:t>was on the face of the deep.  </a:t>
            </a:r>
            <a:r>
              <a:rPr lang="en-US" b="1" dirty="0" smtClean="0">
                <a:solidFill>
                  <a:schemeClr val="bg1"/>
                </a:solidFill>
                <a:latin typeface="Georgia" panose="02040502050405020303" pitchFamily="18" charset="0"/>
              </a:rPr>
              <a:t/>
            </a:r>
            <a:br>
              <a:rPr lang="en-US" b="1" dirty="0" smtClean="0">
                <a:solidFill>
                  <a:schemeClr val="bg1"/>
                </a:solidFill>
                <a:latin typeface="Georgia" panose="02040502050405020303" pitchFamily="18" charset="0"/>
              </a:rPr>
            </a:br>
            <a:r>
              <a:rPr lang="en-US" b="1" dirty="0" smtClean="0">
                <a:solidFill>
                  <a:schemeClr val="bg1"/>
                </a:solidFill>
                <a:latin typeface="Georgia" panose="02040502050405020303" pitchFamily="18" charset="0"/>
              </a:rPr>
              <a:t/>
            </a:r>
            <a:br>
              <a:rPr lang="en-US" b="1" dirty="0" smtClean="0">
                <a:solidFill>
                  <a:schemeClr val="bg1"/>
                </a:solidFill>
                <a:latin typeface="Georgia" panose="02040502050405020303" pitchFamily="18" charset="0"/>
              </a:rPr>
            </a:br>
            <a:r>
              <a:rPr lang="en-US" b="1" dirty="0" smtClean="0">
                <a:solidFill>
                  <a:schemeClr val="bg1"/>
                </a:solidFill>
                <a:latin typeface="Georgia" panose="02040502050405020303" pitchFamily="18" charset="0"/>
              </a:rPr>
              <a:t>And </a:t>
            </a:r>
            <a:r>
              <a:rPr lang="en-US" b="1" dirty="0">
                <a:solidFill>
                  <a:schemeClr val="bg1"/>
                </a:solidFill>
                <a:latin typeface="Georgia" panose="02040502050405020303" pitchFamily="18" charset="0"/>
              </a:rPr>
              <a:t>the Spirit of </a:t>
            </a:r>
            <a:r>
              <a:rPr lang="en-US" b="1" dirty="0" smtClean="0">
                <a:solidFill>
                  <a:schemeClr val="bg1"/>
                </a:solidFill>
                <a:latin typeface="Georgia" panose="02040502050405020303" pitchFamily="18" charset="0"/>
              </a:rPr>
              <a:t>Elohim was </a:t>
            </a:r>
            <a:r>
              <a:rPr lang="en-US" b="1" dirty="0">
                <a:solidFill>
                  <a:schemeClr val="bg1"/>
                </a:solidFill>
                <a:latin typeface="Georgia" panose="02040502050405020303" pitchFamily="18" charset="0"/>
              </a:rPr>
              <a:t>moving on the face of the waters. </a:t>
            </a:r>
            <a:br>
              <a:rPr lang="en-US" b="1" dirty="0">
                <a:solidFill>
                  <a:schemeClr val="bg1"/>
                </a:solidFill>
                <a:latin typeface="Georgia" panose="02040502050405020303" pitchFamily="18" charset="0"/>
              </a:rPr>
            </a:br>
            <a:r>
              <a:rPr lang="en-US" dirty="0">
                <a:solidFill>
                  <a:prstClr val="black"/>
                </a:solidFill>
                <a:latin typeface="Georgia" panose="02040502050405020303" pitchFamily="18" charset="0"/>
              </a:rPr>
              <a:t>                             </a:t>
            </a:r>
            <a:endParaRPr lang="en-US" dirty="0" smtClean="0">
              <a:solidFill>
                <a:prstClr val="black"/>
              </a:solidFill>
              <a:latin typeface="Georgia" panose="02040502050405020303" pitchFamily="18" charset="0"/>
            </a:endParaRPr>
          </a:p>
          <a:p>
            <a:pPr marL="0" indent="0">
              <a:buNone/>
            </a:pPr>
            <a:r>
              <a:rPr lang="en-US" dirty="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                       </a:t>
            </a:r>
            <a:r>
              <a:rPr lang="en-US" b="1" dirty="0" smtClean="0">
                <a:solidFill>
                  <a:schemeClr val="bg1"/>
                </a:solidFill>
                <a:latin typeface="Georgia" panose="02040502050405020303" pitchFamily="18" charset="0"/>
              </a:rPr>
              <a:t>Footnote</a:t>
            </a:r>
            <a:r>
              <a:rPr lang="en-US" b="1" dirty="0">
                <a:solidFill>
                  <a:schemeClr val="bg1"/>
                </a:solidFill>
                <a:latin typeface="Georgia" panose="02040502050405020303" pitchFamily="18" charset="0"/>
              </a:rPr>
              <a:t>: </a:t>
            </a:r>
            <a:r>
              <a:rPr lang="en-US" b="1" dirty="0" smtClean="0">
                <a:solidFill>
                  <a:schemeClr val="bg1"/>
                </a:solidFill>
                <a:latin typeface="Georgia" panose="02040502050405020303" pitchFamily="18" charset="0"/>
              </a:rPr>
              <a:t> </a:t>
            </a:r>
            <a:r>
              <a:rPr lang="en-US" b="1" baseline="30000" dirty="0" smtClean="0">
                <a:solidFill>
                  <a:schemeClr val="bg1"/>
                </a:solidFill>
                <a:latin typeface="Georgia" panose="02040502050405020303" pitchFamily="18" charset="0"/>
              </a:rPr>
              <a:t>1</a:t>
            </a:r>
            <a:r>
              <a:rPr lang="en-US" b="1" dirty="0" smtClean="0">
                <a:solidFill>
                  <a:schemeClr val="bg1"/>
                </a:solidFill>
                <a:latin typeface="Georgia" panose="02040502050405020303" pitchFamily="18" charset="0"/>
              </a:rPr>
              <a:t>Or </a:t>
            </a:r>
            <a:r>
              <a:rPr lang="en-US" b="1" i="1" dirty="0">
                <a:solidFill>
                  <a:schemeClr val="bg1"/>
                </a:solidFill>
                <a:latin typeface="Georgia" panose="02040502050405020303" pitchFamily="18" charset="0"/>
              </a:rPr>
              <a:t>the earth</a:t>
            </a:r>
            <a:r>
              <a:rPr lang="en-US" i="1" dirty="0">
                <a:solidFill>
                  <a:srgbClr val="0000FF"/>
                </a:solidFill>
                <a:latin typeface="Georgia" panose="02040502050405020303" pitchFamily="18" charset="0"/>
              </a:rPr>
              <a:t/>
            </a:r>
            <a:br>
              <a:rPr lang="en-US" i="1" dirty="0">
                <a:solidFill>
                  <a:srgbClr val="0000FF"/>
                </a:solidFill>
                <a:latin typeface="Georgia" panose="02040502050405020303" pitchFamily="18" charset="0"/>
              </a:rPr>
            </a:br>
            <a:r>
              <a:rPr lang="en-US" i="1" dirty="0">
                <a:solidFill>
                  <a:srgbClr val="0000FF"/>
                </a:solidFill>
                <a:latin typeface="Georgia" panose="02040502050405020303" pitchFamily="18" charset="0"/>
              </a:rPr>
              <a:t/>
            </a:r>
            <a:br>
              <a:rPr lang="en-US" i="1" dirty="0">
                <a:solidFill>
                  <a:srgbClr val="0000FF"/>
                </a:solidFill>
                <a:latin typeface="Georgia" panose="02040502050405020303" pitchFamily="18" charset="0"/>
              </a:rPr>
            </a:br>
            <a:r>
              <a:rPr lang="en-US" i="1" dirty="0">
                <a:solidFill>
                  <a:srgbClr val="0000FF"/>
                </a:solidFill>
                <a:latin typeface="Georgia" panose="02040502050405020303" pitchFamily="18" charset="0"/>
              </a:rPr>
              <a:t/>
            </a:r>
            <a:br>
              <a:rPr lang="en-US" i="1" dirty="0">
                <a:solidFill>
                  <a:srgbClr val="0000FF"/>
                </a:solidFill>
                <a:latin typeface="Georgia" panose="02040502050405020303" pitchFamily="18" charset="0"/>
              </a:rPr>
            </a:br>
            <a:r>
              <a:rPr lang="en-US" i="1" dirty="0">
                <a:solidFill>
                  <a:srgbClr val="0000FF"/>
                </a:solidFill>
                <a:latin typeface="Georgia" panose="02040502050405020303" pitchFamily="18" charset="0"/>
              </a:rPr>
              <a:t/>
            </a:r>
            <a:br>
              <a:rPr lang="en-US" i="1" dirty="0">
                <a:solidFill>
                  <a:srgbClr val="0000FF"/>
                </a:solidFill>
                <a:latin typeface="Georgia" panose="02040502050405020303" pitchFamily="18" charset="0"/>
              </a:rPr>
            </a:br>
            <a:endParaRPr lang="en-US" dirty="0"/>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24</a:t>
            </a:fld>
            <a:endParaRPr lang="en-US" sz="1400" b="1" dirty="0">
              <a:solidFill>
                <a:schemeClr val="tx1"/>
              </a:solidFill>
            </a:endParaRPr>
          </a:p>
        </p:txBody>
      </p:sp>
      <p:pic>
        <p:nvPicPr>
          <p:cNvPr id="7"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040" y="100370"/>
            <a:ext cx="11521440" cy="1231106"/>
          </a:xfrm>
          <a:prstGeom prst="rect">
            <a:avLst/>
          </a:prstGeom>
          <a:noFill/>
        </p:spPr>
        <p:txBody>
          <a:bodyPr wrap="square" rtlCol="0">
            <a:spAutoFit/>
          </a:bodyPr>
          <a:lstStyle/>
          <a:p>
            <a:pPr algn="ctr"/>
            <a:r>
              <a:rPr lang="en-US" sz="2800" b="1" dirty="0">
                <a:solidFill>
                  <a:srgbClr val="5BD4FF"/>
                </a:solidFill>
              </a:rPr>
              <a:t>Summary thus far</a:t>
            </a:r>
            <a:r>
              <a:rPr lang="en-US" sz="2800" b="1" dirty="0" smtClean="0">
                <a:solidFill>
                  <a:srgbClr val="5BD4FF"/>
                </a:solidFill>
              </a:rPr>
              <a:t>:  </a:t>
            </a:r>
            <a:r>
              <a:rPr lang="en-US" sz="2800" b="1" dirty="0">
                <a:solidFill>
                  <a:schemeClr val="bg1"/>
                </a:solidFill>
              </a:rPr>
              <a:t>the basic elemental substances for this earth had been </a:t>
            </a:r>
            <a:r>
              <a:rPr lang="en-US" sz="2800" b="1" dirty="0" smtClean="0">
                <a:solidFill>
                  <a:schemeClr val="bg1"/>
                </a:solidFill>
              </a:rPr>
              <a:t>accumulated  </a:t>
            </a:r>
            <a:r>
              <a:rPr lang="en-US" sz="2800" b="1" dirty="0">
                <a:solidFill>
                  <a:schemeClr val="bg1"/>
                </a:solidFill>
              </a:rPr>
              <a:t>into a localized zone known as the creation scene. </a:t>
            </a:r>
            <a:r>
              <a:rPr lang="en-US" sz="2800" b="1" dirty="0" smtClean="0">
                <a:solidFill>
                  <a:schemeClr val="bg1"/>
                </a:solidFill>
              </a:rPr>
              <a:t>  Next …</a:t>
            </a:r>
            <a:r>
              <a:rPr lang="en-US" dirty="0">
                <a:solidFill>
                  <a:schemeClr val="bg1"/>
                </a:solidFill>
              </a:rPr>
              <a:t/>
            </a:r>
            <a:br>
              <a:rPr lang="en-US" dirty="0">
                <a:solidFill>
                  <a:schemeClr val="bg1"/>
                </a:solidFill>
              </a:rPr>
            </a:br>
            <a:endParaRPr lang="en-US" dirty="0">
              <a:solidFill>
                <a:schemeClr val="bg1"/>
              </a:solidFill>
            </a:endParaRPr>
          </a:p>
        </p:txBody>
      </p:sp>
      <p:sp>
        <p:nvSpPr>
          <p:cNvPr id="16" name="Rectangle 15"/>
          <p:cNvSpPr/>
          <p:nvPr/>
        </p:nvSpPr>
        <p:spPr>
          <a:xfrm>
            <a:off x="5676659" y="2563425"/>
            <a:ext cx="2572990" cy="399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2">
                    <a:lumMod val="75000"/>
                  </a:schemeClr>
                </a:solidFill>
                <a:effectLst>
                  <a:glow rad="127000">
                    <a:srgbClr val="E2FD59"/>
                  </a:glow>
                </a:effectLst>
                <a:latin typeface="Georgia" panose="02040502050405020303" pitchFamily="18" charset="0"/>
              </a:rPr>
              <a:t>c</a:t>
            </a:r>
            <a:r>
              <a:rPr lang="en-US" sz="2800" b="1" i="1" dirty="0" smtClean="0">
                <a:solidFill>
                  <a:schemeClr val="accent2">
                    <a:lumMod val="75000"/>
                  </a:schemeClr>
                </a:solidFill>
                <a:effectLst>
                  <a:glow rad="127000">
                    <a:srgbClr val="E2FD59"/>
                  </a:glow>
                </a:effectLst>
                <a:latin typeface="Georgia" panose="02040502050405020303" pitchFamily="18" charset="0"/>
              </a:rPr>
              <a:t>ame to be</a:t>
            </a:r>
            <a:r>
              <a:rPr lang="en-US" sz="2800" baseline="30000" dirty="0" smtClean="0">
                <a:solidFill>
                  <a:srgbClr val="0000CC"/>
                </a:solidFill>
                <a:latin typeface="Georgia" panose="02040502050405020303" pitchFamily="18" charset="0"/>
              </a:rPr>
              <a:t>1</a:t>
            </a:r>
            <a:r>
              <a:rPr lang="en-US" sz="2800" dirty="0" smtClean="0">
                <a:solidFill>
                  <a:schemeClr val="accent2">
                    <a:lumMod val="75000"/>
                  </a:schemeClr>
                </a:solidFill>
                <a:latin typeface="Georgia" panose="02040502050405020303" pitchFamily="18" charset="0"/>
              </a:rPr>
              <a:t> </a:t>
            </a:r>
            <a:endParaRPr lang="en-CA" sz="2800" dirty="0"/>
          </a:p>
        </p:txBody>
      </p:sp>
      <p:sp>
        <p:nvSpPr>
          <p:cNvPr id="17" name="Rectangle 16"/>
          <p:cNvSpPr/>
          <p:nvPr/>
        </p:nvSpPr>
        <p:spPr>
          <a:xfrm>
            <a:off x="6631318" y="4252031"/>
            <a:ext cx="2101202" cy="620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i="1" u="sng" dirty="0">
                <a:solidFill>
                  <a:srgbClr val="FF33CC"/>
                </a:solidFill>
                <a:latin typeface="Georgia" panose="02040502050405020303" pitchFamily="18" charset="0"/>
              </a:rPr>
              <a:t>became</a:t>
            </a:r>
            <a:r>
              <a:rPr lang="en-US" sz="2400" b="1" dirty="0">
                <a:solidFill>
                  <a:srgbClr val="FF33CC"/>
                </a:solidFill>
                <a:latin typeface="Georgia" panose="02040502050405020303" pitchFamily="18" charset="0"/>
              </a:rPr>
              <a:t>.</a:t>
            </a:r>
            <a:endParaRPr lang="en-CA" sz="2400" dirty="0"/>
          </a:p>
        </p:txBody>
      </p:sp>
      <p:sp>
        <p:nvSpPr>
          <p:cNvPr id="18" name="Lightning Bolt 17"/>
          <p:cNvSpPr/>
          <p:nvPr/>
        </p:nvSpPr>
        <p:spPr>
          <a:xfrm rot="10608965">
            <a:off x="8298478" y="4814515"/>
            <a:ext cx="2867884" cy="1838009"/>
          </a:xfrm>
          <a:prstGeom prst="lightningBolt">
            <a:avLst/>
          </a:prstGeom>
          <a:solidFill>
            <a:srgbClr val="FF33CC"/>
          </a:solidFill>
          <a:ln w="57150">
            <a:solidFill>
              <a:schemeClr val="tx1">
                <a:lumMod val="95000"/>
                <a:lumOff val="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13" name="Content Placeholder 11"/>
          <p:cNvSpPr txBox="1">
            <a:spLocks/>
          </p:cNvSpPr>
          <p:nvPr/>
        </p:nvSpPr>
        <p:spPr>
          <a:xfrm>
            <a:off x="320040" y="5010785"/>
            <a:ext cx="7929608" cy="1719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accent4">
                    <a:lumMod val="20000"/>
                    <a:lumOff val="80000"/>
                  </a:schemeClr>
                </a:solidFill>
              </a:rPr>
              <a:t>Verse 2 will be broken down into sections and analyzed for its original meaning that was intended/desired by the author and Inspiration.</a:t>
            </a:r>
            <a:br>
              <a:rPr lang="en-US" b="1" dirty="0" smtClean="0">
                <a:solidFill>
                  <a:schemeClr val="accent4">
                    <a:lumMod val="20000"/>
                    <a:lumOff val="80000"/>
                  </a:schemeClr>
                </a:solidFill>
              </a:rPr>
            </a:br>
            <a:r>
              <a:rPr lang="en-US" b="1" dirty="0" smtClean="0">
                <a:solidFill>
                  <a:schemeClr val="accent4">
                    <a:lumMod val="20000"/>
                    <a:lumOff val="80000"/>
                  </a:schemeClr>
                </a:solidFill>
              </a:rPr>
              <a:t>Next:  a comparison of the </a:t>
            </a:r>
            <a:r>
              <a:rPr lang="en-US" b="1" i="1" dirty="0" smtClean="0">
                <a:solidFill>
                  <a:schemeClr val="accent4">
                    <a:lumMod val="20000"/>
                    <a:lumOff val="80000"/>
                  </a:schemeClr>
                </a:solidFill>
                <a:latin typeface="Georgia" panose="02040502050405020303" pitchFamily="18" charset="0"/>
              </a:rPr>
              <a:t>KJV</a:t>
            </a:r>
            <a:r>
              <a:rPr lang="en-US" b="1" dirty="0" smtClean="0">
                <a:solidFill>
                  <a:schemeClr val="accent4">
                    <a:lumMod val="20000"/>
                    <a:lumOff val="80000"/>
                  </a:schemeClr>
                </a:solidFill>
              </a:rPr>
              <a:t> version … </a:t>
            </a:r>
            <a:endParaRPr lang="en-US" dirty="0"/>
          </a:p>
        </p:txBody>
      </p:sp>
    </p:spTree>
    <p:extLst>
      <p:ext uri="{BB962C8B-B14F-4D97-AF65-F5344CB8AC3E}">
        <p14:creationId xmlns:p14="http://schemas.microsoft.com/office/powerpoint/2010/main" val="3104029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1750"/>
                                        <p:tgtEl>
                                          <p:spTgt spid="11">
                                            <p:txEl>
                                              <p:pRg st="0" end="0"/>
                                            </p:txEl>
                                          </p:spTgt>
                                        </p:tgtEl>
                                      </p:cBhvr>
                                    </p:animEffect>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par>
                                <p:cTn id="31" presetID="21" presetClass="emph" presetSubtype="0" repeatCount="3000" fill="hold" grpId="1" nodeType="withEffect">
                                  <p:stCondLst>
                                    <p:cond delay="1500"/>
                                  </p:stCondLst>
                                  <p:childTnLst>
                                    <p:animClr clrSpc="hsl" dir="cw">
                                      <p:cBhvr override="childStyle">
                                        <p:cTn id="32" dur="1000" fill="hold"/>
                                        <p:tgtEl>
                                          <p:spTgt spid="17"/>
                                        </p:tgtEl>
                                        <p:attrNameLst>
                                          <p:attrName>style.color</p:attrName>
                                        </p:attrNameLst>
                                      </p:cBhvr>
                                      <p:by>
                                        <p:hsl h="7200000" s="0" l="0"/>
                                      </p:by>
                                    </p:animClr>
                                    <p:animClr clrSpc="hsl" dir="cw">
                                      <p:cBhvr>
                                        <p:cTn id="33" dur="1000" fill="hold"/>
                                        <p:tgtEl>
                                          <p:spTgt spid="17"/>
                                        </p:tgtEl>
                                        <p:attrNameLst>
                                          <p:attrName>fillcolor</p:attrName>
                                        </p:attrNameLst>
                                      </p:cBhvr>
                                      <p:by>
                                        <p:hsl h="7200000" s="0" l="0"/>
                                      </p:by>
                                    </p:animClr>
                                    <p:animClr clrSpc="hsl" dir="cw">
                                      <p:cBhvr>
                                        <p:cTn id="34" dur="1000" fill="hold"/>
                                        <p:tgtEl>
                                          <p:spTgt spid="17"/>
                                        </p:tgtEl>
                                        <p:attrNameLst>
                                          <p:attrName>stroke.color</p:attrName>
                                        </p:attrNameLst>
                                      </p:cBhvr>
                                      <p:by>
                                        <p:hsl h="7200000" s="0" l="0"/>
                                      </p:by>
                                    </p:animClr>
                                    <p:set>
                                      <p:cBhvr>
                                        <p:cTn id="35" dur="1000" fill="hold"/>
                                        <p:tgtEl>
                                          <p:spTgt spid="17"/>
                                        </p:tgtEl>
                                        <p:attrNameLst>
                                          <p:attrName>fill.type</p:attrName>
                                        </p:attrNameLst>
                                      </p:cBhvr>
                                      <p:to>
                                        <p:strVal val="solid"/>
                                      </p:to>
                                    </p:set>
                                  </p:childTnLst>
                                </p:cTn>
                              </p:par>
                              <p:par>
                                <p:cTn id="36" presetID="2" presetClass="entr" presetSubtype="6" fill="hold" grpId="0" nodeType="withEffect">
                                  <p:stCondLst>
                                    <p:cond delay="1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250" fill="hold"/>
                                        <p:tgtEl>
                                          <p:spTgt spid="18"/>
                                        </p:tgtEl>
                                        <p:attrNameLst>
                                          <p:attrName>ppt_x</p:attrName>
                                        </p:attrNameLst>
                                      </p:cBhvr>
                                      <p:tavLst>
                                        <p:tav tm="0">
                                          <p:val>
                                            <p:strVal val="1+#ppt_w/2"/>
                                          </p:val>
                                        </p:tav>
                                        <p:tav tm="100000">
                                          <p:val>
                                            <p:strVal val="#ppt_x"/>
                                          </p:val>
                                        </p:tav>
                                      </p:tavLst>
                                    </p:anim>
                                    <p:anim calcmode="lin" valueType="num">
                                      <p:cBhvr additive="base">
                                        <p:cTn id="39"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P spid="16" grpId="0"/>
      <p:bldP spid="17" grpId="0"/>
      <p:bldP spid="17" grpId="1"/>
      <p:bldP spid="18"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15000"/>
              </a:srgbClr>
            </a:gs>
            <a:gs pos="50000">
              <a:srgbClr val="E2FD59">
                <a:alpha val="20000"/>
              </a:srgbClr>
            </a:gs>
            <a:gs pos="100000">
              <a:srgbClr val="CC00FF">
                <a:alpha val="1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744" y="1"/>
            <a:ext cx="11849736" cy="1106350"/>
          </a:xfrm>
          <a:scene3d>
            <a:camera prst="orthographicFront"/>
            <a:lightRig rig="threePt" dir="t"/>
          </a:scene3d>
          <a:sp3d>
            <a:bevelT w="114300" prst="artDeco"/>
          </a:sp3d>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b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Special Attention for Gen 1:2</a:t>
            </a: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t/>
            </a:r>
            <a:b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eorgia" panose="02040502050405020303" pitchFamily="18" charset="0"/>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13" name="Text Placeholder 12"/>
          <p:cNvSpPr>
            <a:spLocks noGrp="1"/>
          </p:cNvSpPr>
          <p:nvPr>
            <p:ph type="body" idx="1"/>
          </p:nvPr>
        </p:nvSpPr>
        <p:spPr>
          <a:xfrm>
            <a:off x="565468" y="3073083"/>
            <a:ext cx="5157787" cy="82391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KJV Version</a:t>
            </a:r>
            <a:endPar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Content Placeholder 13"/>
          <p:cNvSpPr>
            <a:spLocks noGrp="1"/>
          </p:cNvSpPr>
          <p:nvPr>
            <p:ph sz="half" idx="2"/>
          </p:nvPr>
        </p:nvSpPr>
        <p:spPr>
          <a:xfrm>
            <a:off x="565468" y="3907155"/>
            <a:ext cx="5157787" cy="2844165"/>
          </a:xfrm>
        </p:spPr>
        <p:txBody>
          <a:bodyPr>
            <a:scene3d>
              <a:camera prst="orthographicFront"/>
              <a:lightRig rig="threePt" dir="t"/>
            </a:scene3d>
            <a:sp3d extrusionH="57150">
              <a:bevelT w="38100" h="38100"/>
            </a:sp3d>
          </a:bodyPr>
          <a:lstStyle/>
          <a:p>
            <a:r>
              <a:rPr lang="en-US" b="1" dirty="0">
                <a:solidFill>
                  <a:srgbClr val="008080"/>
                </a:solidFill>
                <a:latin typeface="Georgia" panose="02040502050405020303" pitchFamily="18" charset="0"/>
              </a:rPr>
              <a:t>Gen 1:2  </a:t>
            </a:r>
            <a:r>
              <a:rPr lang="en-US" dirty="0">
                <a:solidFill>
                  <a:prstClr val="black"/>
                </a:solidFill>
                <a:latin typeface="Georgia" panose="02040502050405020303" pitchFamily="18" charset="0"/>
              </a:rPr>
              <a:t>And the earth 	      without </a:t>
            </a:r>
            <a:r>
              <a:rPr lang="en-US" b="1" dirty="0">
                <a:solidFill>
                  <a:schemeClr val="accent2">
                    <a:lumMod val="75000"/>
                  </a:schemeClr>
                </a:solidFill>
                <a:latin typeface="Georgia" panose="02040502050405020303" pitchFamily="18" charset="0"/>
              </a:rPr>
              <a:t>form, </a:t>
            </a:r>
            <a:r>
              <a:rPr lang="en-US" dirty="0">
                <a:solidFill>
                  <a:prstClr val="black"/>
                </a:solidFill>
                <a:latin typeface="Georgia" panose="02040502050405020303" pitchFamily="18" charset="0"/>
              </a:rPr>
              <a:t>and </a:t>
            </a:r>
            <a:r>
              <a:rPr lang="en-US" b="1" dirty="0">
                <a:solidFill>
                  <a:schemeClr val="accent2">
                    <a:lumMod val="75000"/>
                  </a:schemeClr>
                </a:solidFill>
                <a:latin typeface="Georgia" panose="02040502050405020303" pitchFamily="18" charset="0"/>
              </a:rPr>
              <a:t>void; </a:t>
            </a:r>
            <a:r>
              <a:rPr lang="en-US" b="1" dirty="0" smtClean="0">
                <a:solidFill>
                  <a:schemeClr val="accent2">
                    <a:lumMod val="75000"/>
                  </a:schemeClr>
                </a:solidFill>
                <a:latin typeface="Georgia" panose="02040502050405020303" pitchFamily="18" charset="0"/>
              </a:rPr>
              <a:t/>
            </a:r>
            <a:br>
              <a:rPr lang="en-US" b="1" dirty="0" smtClean="0">
                <a:solidFill>
                  <a:schemeClr val="accent2">
                    <a:lumMod val="75000"/>
                  </a:schemeClr>
                </a:solidFill>
                <a:latin typeface="Georgia" panose="02040502050405020303" pitchFamily="18" charset="0"/>
              </a:rPr>
            </a:br>
            <a:r>
              <a:rPr lang="en-US" dirty="0" smtClean="0">
                <a:solidFill>
                  <a:prstClr val="black"/>
                </a:solidFill>
                <a:latin typeface="Georgia" panose="02040502050405020303" pitchFamily="18" charset="0"/>
              </a:rPr>
              <a:t>and </a:t>
            </a:r>
            <a:r>
              <a:rPr lang="en-US" dirty="0">
                <a:solidFill>
                  <a:prstClr val="black"/>
                </a:solidFill>
                <a:latin typeface="Arial Black" panose="020B0A04020102020204" pitchFamily="34" charset="0"/>
              </a:rPr>
              <a:t>darkness</a:t>
            </a:r>
            <a:r>
              <a:rPr lang="en-US" dirty="0">
                <a:solidFill>
                  <a:prstClr val="black"/>
                </a:solidFill>
                <a:latin typeface="Georgia" panose="02040502050405020303" pitchFamily="18" charset="0"/>
              </a:rPr>
              <a:t> </a:t>
            </a:r>
            <a:r>
              <a:rPr lang="en-US" i="1" dirty="0">
                <a:solidFill>
                  <a:srgbClr val="808080"/>
                </a:solidFill>
                <a:latin typeface="Georgia" panose="02040502050405020303" pitchFamily="18" charset="0"/>
              </a:rPr>
              <a:t>was</a:t>
            </a:r>
            <a:r>
              <a:rPr lang="en-US" dirty="0">
                <a:solidFill>
                  <a:prstClr val="black"/>
                </a:solidFill>
                <a:latin typeface="Georgia" panose="02040502050405020303" pitchFamily="18" charset="0"/>
              </a:rPr>
              <a:t> upon</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the face of the deep.  And the Spirit of </a:t>
            </a:r>
            <a:r>
              <a:rPr lang="en-US" dirty="0" smtClean="0">
                <a:solidFill>
                  <a:prstClr val="black"/>
                </a:solidFill>
                <a:latin typeface="Georgia" panose="02040502050405020303" pitchFamily="18" charset="0"/>
              </a:rPr>
              <a:t>[Yahuah] </a:t>
            </a:r>
            <a:r>
              <a:rPr lang="en-US" dirty="0">
                <a:solidFill>
                  <a:prstClr val="black"/>
                </a:solidFill>
                <a:latin typeface="Georgia" panose="02040502050405020303" pitchFamily="18" charset="0"/>
              </a:rPr>
              <a:t>moved upon </a:t>
            </a:r>
            <a:r>
              <a:rPr lang="en-US" dirty="0" smtClean="0">
                <a:solidFill>
                  <a:prstClr val="black"/>
                </a:solidFill>
                <a:latin typeface="Georgia" panose="02040502050405020303" pitchFamily="18" charset="0"/>
              </a:rPr>
              <a:t>the </a:t>
            </a:r>
            <a:r>
              <a:rPr lang="en-US" dirty="0">
                <a:solidFill>
                  <a:prstClr val="black"/>
                </a:solidFill>
                <a:latin typeface="Georgia" panose="02040502050405020303" pitchFamily="18" charset="0"/>
              </a:rPr>
              <a:t>face of the waters.</a:t>
            </a:r>
            <a:endParaRPr lang="en-US" dirty="0"/>
          </a:p>
        </p:txBody>
      </p:sp>
      <p:sp>
        <p:nvSpPr>
          <p:cNvPr id="16" name="Content Placeholder 15"/>
          <p:cNvSpPr>
            <a:spLocks noGrp="1"/>
          </p:cNvSpPr>
          <p:nvPr>
            <p:ph sz="quarter" idx="4"/>
          </p:nvPr>
        </p:nvSpPr>
        <p:spPr>
          <a:xfrm>
            <a:off x="5751791" y="4082485"/>
            <a:ext cx="6024006" cy="2717639"/>
          </a:xfrm>
        </p:spPr>
        <p:txBody>
          <a:bodyPr>
            <a:normAutofit fontScale="85000" lnSpcReduction="20000"/>
            <a:scene3d>
              <a:camera prst="orthographicFront"/>
              <a:lightRig rig="threePt" dir="t"/>
            </a:scene3d>
            <a:sp3d extrusionH="57150">
              <a:bevelT w="38100" h="38100"/>
            </a:sp3d>
          </a:bodyPr>
          <a:lstStyle/>
          <a:p>
            <a:pPr marL="0" indent="0" algn="ctr">
              <a:lnSpc>
                <a:spcPct val="120000"/>
              </a:lnSpc>
              <a:buNone/>
            </a:pPr>
            <a:r>
              <a:rPr lang="en-US" sz="4000" b="1" i="1" dirty="0">
                <a:solidFill>
                  <a:srgbClr val="CC00FF"/>
                </a:solidFill>
              </a:rPr>
              <a:t>D</a:t>
            </a:r>
            <a:r>
              <a:rPr lang="en-US" sz="4000" b="1" i="1" dirty="0" smtClean="0">
                <a:solidFill>
                  <a:srgbClr val="CC00FF"/>
                </a:solidFill>
              </a:rPr>
              <a:t>o </a:t>
            </a:r>
            <a:r>
              <a:rPr lang="en-US" sz="4000" b="1" i="1" dirty="0">
                <a:solidFill>
                  <a:srgbClr val="CC00FF"/>
                </a:solidFill>
              </a:rPr>
              <a:t>not mistake this </a:t>
            </a:r>
            <a:r>
              <a:rPr lang="en-US" sz="4000" b="1" i="1" dirty="0" smtClean="0">
                <a:solidFill>
                  <a:srgbClr val="CC00FF"/>
                </a:solidFill>
              </a:rPr>
              <a:t>as </a:t>
            </a:r>
            <a:br>
              <a:rPr lang="en-US" sz="4000" b="1" i="1" dirty="0" smtClean="0">
                <a:solidFill>
                  <a:srgbClr val="CC00FF"/>
                </a:solidFill>
              </a:rPr>
            </a:br>
            <a:r>
              <a:rPr lang="en-US" sz="4000" b="1" i="1" dirty="0" smtClean="0">
                <a:solidFill>
                  <a:srgbClr val="CC00FF"/>
                </a:solidFill>
              </a:rPr>
              <a:t>finding fault with the </a:t>
            </a:r>
            <a:r>
              <a:rPr lang="en-US" sz="4000" i="1" dirty="0" smtClean="0">
                <a:solidFill>
                  <a:srgbClr val="FF0000"/>
                </a:solidFill>
              </a:rPr>
              <a:t>KJV.</a:t>
            </a:r>
            <a:r>
              <a:rPr lang="en-US" sz="4000" i="1" dirty="0" smtClean="0">
                <a:solidFill>
                  <a:srgbClr val="CC00FF"/>
                </a:solidFill>
              </a:rPr>
              <a:t>  </a:t>
            </a:r>
            <a:r>
              <a:rPr lang="en-US" dirty="0" smtClean="0">
                <a:solidFill>
                  <a:schemeClr val="tx1">
                    <a:lumMod val="95000"/>
                    <a:lumOff val="5000"/>
                  </a:schemeClr>
                </a:solidFill>
              </a:rPr>
              <a:t>  </a:t>
            </a:r>
            <a:r>
              <a:rPr lang="en-US" dirty="0">
                <a:solidFill>
                  <a:schemeClr val="tx1">
                    <a:lumMod val="95000"/>
                    <a:lumOff val="5000"/>
                  </a:schemeClr>
                </a:solidFill>
              </a:rPr>
              <a:t/>
            </a:r>
            <a:br>
              <a:rPr lang="en-US" dirty="0">
                <a:solidFill>
                  <a:schemeClr val="tx1">
                    <a:lumMod val="95000"/>
                    <a:lumOff val="5000"/>
                  </a:schemeClr>
                </a:solidFill>
              </a:rPr>
            </a:br>
            <a:r>
              <a:rPr lang="en-US" sz="3100" dirty="0" smtClean="0">
                <a:solidFill>
                  <a:schemeClr val="tx1">
                    <a:lumMod val="95000"/>
                    <a:lumOff val="5000"/>
                  </a:schemeClr>
                </a:solidFill>
              </a:rPr>
              <a:t>Many [like me] have been </a:t>
            </a:r>
            <a:r>
              <a:rPr lang="en-US" sz="3100" dirty="0">
                <a:solidFill>
                  <a:schemeClr val="tx1">
                    <a:lumMod val="95000"/>
                    <a:lumOff val="5000"/>
                  </a:schemeClr>
                </a:solidFill>
              </a:rPr>
              <a:t>raised studying the </a:t>
            </a:r>
            <a:r>
              <a:rPr lang="en-US" sz="3100" i="1" dirty="0">
                <a:solidFill>
                  <a:srgbClr val="FF0000"/>
                </a:solidFill>
              </a:rPr>
              <a:t>KJV</a:t>
            </a:r>
            <a:r>
              <a:rPr lang="en-US" sz="3100" i="1" dirty="0">
                <a:solidFill>
                  <a:srgbClr val="CC00FF"/>
                </a:solidFill>
              </a:rPr>
              <a:t> </a:t>
            </a:r>
            <a:r>
              <a:rPr lang="en-US" sz="3100" b="1" i="1" dirty="0">
                <a:solidFill>
                  <a:prstClr val="black">
                    <a:lumMod val="95000"/>
                    <a:lumOff val="5000"/>
                  </a:prstClr>
                </a:solidFill>
              </a:rPr>
              <a:t>EVERY</a:t>
            </a:r>
            <a:r>
              <a:rPr lang="en-US" sz="3100" i="1" dirty="0">
                <a:solidFill>
                  <a:srgbClr val="CC00FF"/>
                </a:solidFill>
              </a:rPr>
              <a:t> </a:t>
            </a:r>
            <a:r>
              <a:rPr lang="en-US" sz="3100" dirty="0">
                <a:solidFill>
                  <a:schemeClr val="tx1">
                    <a:lumMod val="95000"/>
                    <a:lumOff val="5000"/>
                  </a:schemeClr>
                </a:solidFill>
              </a:rPr>
              <a:t>morning </a:t>
            </a:r>
            <a:r>
              <a:rPr lang="en-US" sz="3100" b="1" i="1" u="sng" dirty="0">
                <a:solidFill>
                  <a:schemeClr val="tx1">
                    <a:lumMod val="95000"/>
                    <a:lumOff val="5000"/>
                  </a:schemeClr>
                </a:solidFill>
              </a:rPr>
              <a:t>before</a:t>
            </a:r>
            <a:r>
              <a:rPr lang="en-US" sz="3100" dirty="0">
                <a:solidFill>
                  <a:schemeClr val="tx1">
                    <a:lumMod val="95000"/>
                    <a:lumOff val="5000"/>
                  </a:schemeClr>
                </a:solidFill>
              </a:rPr>
              <a:t> </a:t>
            </a:r>
            <a:r>
              <a:rPr lang="en-US" sz="3100" dirty="0" smtClean="0">
                <a:solidFill>
                  <a:schemeClr val="tx1">
                    <a:lumMod val="95000"/>
                    <a:lumOff val="5000"/>
                  </a:schemeClr>
                </a:solidFill>
              </a:rPr>
              <a:t>breakfast.  It’s wonderful the </a:t>
            </a:r>
            <a:r>
              <a:rPr lang="en-US" sz="3100" i="1" dirty="0">
                <a:solidFill>
                  <a:srgbClr val="FF0000"/>
                </a:solidFill>
              </a:rPr>
              <a:t>KJV</a:t>
            </a:r>
            <a:r>
              <a:rPr lang="en-US" sz="3100" dirty="0" smtClean="0">
                <a:solidFill>
                  <a:schemeClr val="tx1">
                    <a:lumMod val="95000"/>
                    <a:lumOff val="5000"/>
                  </a:schemeClr>
                </a:solidFill>
              </a:rPr>
              <a:t> is used regularly, retaining its </a:t>
            </a:r>
            <a:r>
              <a:rPr lang="en-US" sz="3100" u="sng" dirty="0" smtClean="0">
                <a:solidFill>
                  <a:schemeClr val="tx1">
                    <a:lumMod val="95000"/>
                    <a:lumOff val="5000"/>
                  </a:schemeClr>
                </a:solidFill>
              </a:rPr>
              <a:t>great value</a:t>
            </a:r>
            <a:r>
              <a:rPr lang="en-US" sz="3100" dirty="0" smtClean="0">
                <a:solidFill>
                  <a:schemeClr val="tx1">
                    <a:lumMod val="95000"/>
                    <a:lumOff val="5000"/>
                  </a:schemeClr>
                </a:solidFill>
              </a:rPr>
              <a:t>.</a:t>
            </a:r>
            <a:r>
              <a:rPr lang="en-US" sz="3100" dirty="0">
                <a:solidFill>
                  <a:schemeClr val="tx1">
                    <a:lumMod val="95000"/>
                    <a:lumOff val="5000"/>
                  </a:schemeClr>
                </a:solidFill>
              </a:rPr>
              <a:t> </a:t>
            </a:r>
            <a:r>
              <a:rPr lang="en-US" sz="3100" dirty="0" smtClean="0">
                <a:solidFill>
                  <a:schemeClr val="tx1">
                    <a:lumMod val="95000"/>
                    <a:lumOff val="5000"/>
                  </a:schemeClr>
                </a:solidFill>
              </a:rPr>
              <a:t> </a:t>
            </a:r>
            <a:endParaRPr lang="en-US" sz="3100" dirty="0"/>
          </a:p>
        </p:txBody>
      </p:sp>
      <p:sp>
        <p:nvSpPr>
          <p:cNvPr id="9" name="Slide Number Placeholder 8"/>
          <p:cNvSpPr>
            <a:spLocks noGrp="1"/>
          </p:cNvSpPr>
          <p:nvPr>
            <p:ph type="sldNum" sz="quarter" idx="12"/>
          </p:nvPr>
        </p:nvSpPr>
        <p:spPr>
          <a:xfrm>
            <a:off x="9368561" y="6492875"/>
            <a:ext cx="2743200" cy="365125"/>
          </a:xfrm>
        </p:spPr>
        <p:txBody>
          <a:bodyPr/>
          <a:lstStyle/>
          <a:p>
            <a:fld id="{79D454C9-693C-4B68-AEF7-F33F1BD73953}" type="slidenum">
              <a:rPr lang="en-US" sz="1400" b="1" smtClean="0">
                <a:solidFill>
                  <a:schemeClr val="tx1"/>
                </a:solidFill>
              </a:rPr>
              <a:t>25</a:t>
            </a:fld>
            <a:endParaRPr lang="en-US" sz="1400" b="1" dirty="0">
              <a:solidFill>
                <a:schemeClr val="tx1"/>
              </a:solidFill>
            </a:endParaRPr>
          </a:p>
        </p:txBody>
      </p:sp>
      <p:sp>
        <p:nvSpPr>
          <p:cNvPr id="6" name="Rectangle 5"/>
          <p:cNvSpPr/>
          <p:nvPr/>
        </p:nvSpPr>
        <p:spPr>
          <a:xfrm>
            <a:off x="443769" y="4618747"/>
            <a:ext cx="11332028" cy="276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95000"/>
                    <a:lumOff val="5000"/>
                  </a:schemeClr>
                </a:solidFill>
              </a:rPr>
              <a:t/>
            </a:r>
            <a:br>
              <a:rPr lang="en-US" sz="2400" dirty="0">
                <a:solidFill>
                  <a:schemeClr val="tx1">
                    <a:lumMod val="95000"/>
                    <a:lumOff val="5000"/>
                  </a:schemeClr>
                </a:solidFill>
              </a:rPr>
            </a:br>
            <a:endParaRPr lang="en-CA" dirty="0"/>
          </a:p>
        </p:txBody>
      </p:sp>
      <p:sp>
        <p:nvSpPr>
          <p:cNvPr id="7" name="Rectangle 6"/>
          <p:cNvSpPr/>
          <p:nvPr/>
        </p:nvSpPr>
        <p:spPr>
          <a:xfrm>
            <a:off x="30481" y="1106350"/>
            <a:ext cx="6109782" cy="19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chemeClr val="accent6"/>
                </a:solidFill>
              </a:rPr>
              <a:t>The question is</a:t>
            </a:r>
            <a:r>
              <a:rPr lang="en-US" sz="2800" b="1" i="1" dirty="0" smtClean="0">
                <a:solidFill>
                  <a:schemeClr val="accent6"/>
                </a:solidFill>
              </a:rPr>
              <a:t>:  </a:t>
            </a:r>
            <a:r>
              <a:rPr lang="en-US" sz="2800" i="1" dirty="0" smtClean="0">
                <a:solidFill>
                  <a:srgbClr val="932313"/>
                </a:solidFill>
                <a:latin typeface="Georgia" panose="02040502050405020303" pitchFamily="18" charset="0"/>
              </a:rPr>
              <a:t>Does </a:t>
            </a:r>
            <a:r>
              <a:rPr lang="en-US" sz="2800" i="1" dirty="0">
                <a:solidFill>
                  <a:srgbClr val="932313"/>
                </a:solidFill>
                <a:latin typeface="Georgia" panose="02040502050405020303" pitchFamily="18" charset="0"/>
              </a:rPr>
              <a:t>the </a:t>
            </a:r>
            <a:r>
              <a:rPr lang="en-US" sz="2800" b="1" i="1" dirty="0">
                <a:solidFill>
                  <a:srgbClr val="FF0000"/>
                </a:solidFill>
                <a:latin typeface="Georgia" panose="02040502050405020303" pitchFamily="18" charset="0"/>
              </a:rPr>
              <a:t>KJV</a:t>
            </a:r>
            <a:r>
              <a:rPr lang="en-US" sz="2800" i="1" dirty="0">
                <a:solidFill>
                  <a:srgbClr val="932313"/>
                </a:solidFill>
                <a:latin typeface="Georgia" panose="02040502050405020303" pitchFamily="18" charset="0"/>
              </a:rPr>
              <a:t> translation </a:t>
            </a:r>
            <a:r>
              <a:rPr lang="en-US" sz="2800" i="1" dirty="0" smtClean="0">
                <a:solidFill>
                  <a:srgbClr val="932313"/>
                </a:solidFill>
                <a:latin typeface="Georgia" panose="02040502050405020303" pitchFamily="18" charset="0"/>
              </a:rPr>
              <a:t>produce an </a:t>
            </a:r>
            <a:br>
              <a:rPr lang="en-US" sz="2800" i="1" dirty="0" smtClean="0">
                <a:solidFill>
                  <a:srgbClr val="932313"/>
                </a:solidFill>
                <a:latin typeface="Georgia" panose="02040502050405020303" pitchFamily="18" charset="0"/>
              </a:rPr>
            </a:br>
            <a:r>
              <a:rPr lang="en-US" sz="2800" b="1" i="1" u="sng" dirty="0" smtClean="0">
                <a:solidFill>
                  <a:srgbClr val="FF33CC"/>
                </a:solidFill>
                <a:latin typeface="Georgia" panose="02040502050405020303" pitchFamily="18" charset="0"/>
              </a:rPr>
              <a:t>accurate </a:t>
            </a:r>
            <a:r>
              <a:rPr lang="en-US" sz="2800" b="1" i="1" u="sng" dirty="0">
                <a:solidFill>
                  <a:srgbClr val="FF33CC"/>
                </a:solidFill>
                <a:latin typeface="Georgia" panose="02040502050405020303" pitchFamily="18" charset="0"/>
              </a:rPr>
              <a:t>meaning</a:t>
            </a:r>
            <a:r>
              <a:rPr lang="en-US" sz="2800" b="1" i="1" dirty="0">
                <a:solidFill>
                  <a:srgbClr val="FF33CC"/>
                </a:solidFill>
                <a:latin typeface="Georgia" panose="02040502050405020303" pitchFamily="18" charset="0"/>
              </a:rPr>
              <a:t> </a:t>
            </a:r>
            <a:r>
              <a:rPr lang="en-US" sz="2800" i="1" dirty="0" smtClean="0">
                <a:solidFill>
                  <a:srgbClr val="932313"/>
                </a:solidFill>
                <a:latin typeface="Georgia" panose="02040502050405020303" pitchFamily="18" charset="0"/>
              </a:rPr>
              <a:t>of the </a:t>
            </a:r>
            <a:br>
              <a:rPr lang="en-US" sz="2800" i="1" dirty="0" smtClean="0">
                <a:solidFill>
                  <a:srgbClr val="932313"/>
                </a:solidFill>
                <a:latin typeface="Georgia" panose="02040502050405020303" pitchFamily="18" charset="0"/>
              </a:rPr>
            </a:br>
            <a:r>
              <a:rPr lang="en-US" sz="2800" i="1" dirty="0" smtClean="0">
                <a:solidFill>
                  <a:srgbClr val="932313"/>
                </a:solidFill>
                <a:latin typeface="Georgia" panose="02040502050405020303" pitchFamily="18" charset="0"/>
              </a:rPr>
              <a:t>original Hebrew </a:t>
            </a:r>
            <a:r>
              <a:rPr lang="en-US" sz="2800" i="1" dirty="0">
                <a:solidFill>
                  <a:srgbClr val="932313"/>
                </a:solidFill>
                <a:latin typeface="Georgia" panose="02040502050405020303" pitchFamily="18" charset="0"/>
              </a:rPr>
              <a:t>language? </a:t>
            </a:r>
            <a:endParaRPr lang="en-CA" sz="2800" dirty="0"/>
          </a:p>
        </p:txBody>
      </p:sp>
      <p:sp>
        <p:nvSpPr>
          <p:cNvPr id="8" name="Rectangle 7"/>
          <p:cNvSpPr/>
          <p:nvPr/>
        </p:nvSpPr>
        <p:spPr>
          <a:xfrm>
            <a:off x="4660371" y="3913116"/>
            <a:ext cx="837694" cy="374543"/>
          </a:xfrm>
          <a:prstGeom prst="rect">
            <a:avLst/>
          </a:prstGeom>
          <a:solidFill>
            <a:srgbClr val="E2FD5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u="sng" dirty="0">
                <a:solidFill>
                  <a:srgbClr val="FF0000"/>
                </a:solidFill>
                <a:latin typeface="Georgia" panose="02040502050405020303" pitchFamily="18" charset="0"/>
              </a:rPr>
              <a:t>was</a:t>
            </a:r>
            <a:endParaRPr lang="en-CA" sz="2400" dirty="0"/>
          </a:p>
        </p:txBody>
      </p:sp>
      <p:pic>
        <p:nvPicPr>
          <p:cNvPr id="1026" name="Picture 2" descr="C:\Users\Rae\Desktop\open bible G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977" y="1048475"/>
            <a:ext cx="4600810" cy="30184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Oval 9"/>
          <p:cNvSpPr/>
          <p:nvPr/>
        </p:nvSpPr>
        <p:spPr>
          <a:xfrm>
            <a:off x="10740161" y="3704757"/>
            <a:ext cx="1035636" cy="722938"/>
          </a:xfrm>
          <a:prstGeom prst="ellipse">
            <a:avLst/>
          </a:prstGeom>
          <a:solidFill>
            <a:srgbClr val="7030A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FF00"/>
                </a:solidFill>
                <a:sym typeface="Wingdings" pitchFamily="2" charset="2"/>
              </a:rPr>
              <a:t></a:t>
            </a:r>
            <a:endParaRPr lang="en-CA" sz="6000" dirty="0">
              <a:solidFill>
                <a:srgbClr val="00FF00"/>
              </a:solidFill>
            </a:endParaRPr>
          </a:p>
        </p:txBody>
      </p:sp>
    </p:spTree>
    <p:extLst>
      <p:ext uri="{BB962C8B-B14F-4D97-AF65-F5344CB8AC3E}">
        <p14:creationId xmlns:p14="http://schemas.microsoft.com/office/powerpoint/2010/main" val="269462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1750"/>
                                        <p:tgtEl>
                                          <p:spTgt spid="14">
                                            <p:txEl>
                                              <p:pRg st="0" end="0"/>
                                            </p:txEl>
                                          </p:spTgt>
                                        </p:tgtEl>
                                      </p:cBhvr>
                                    </p:animEffect>
                                  </p:childTnLst>
                                </p:cTn>
                              </p:par>
                              <p:par>
                                <p:cTn id="13" presetID="2" presetClass="entr" presetSubtype="4"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1000"/>
                                        <p:tgtEl>
                                          <p:spTgt spid="16">
                                            <p:txEl>
                                              <p:pRg st="0" end="0"/>
                                            </p:txEl>
                                          </p:spTgt>
                                        </p:tgtEl>
                                      </p:cBhvr>
                                    </p:animEffect>
                                    <p:anim calcmode="lin" valueType="num">
                                      <p:cBhvr>
                                        <p:cTn id="2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build="p"/>
      <p:bldP spid="7" grpId="0"/>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6000"/>
              </a:srgbClr>
            </a:gs>
            <a:gs pos="50000">
              <a:srgbClr val="E2FD59">
                <a:alpha val="6000"/>
              </a:srgbClr>
            </a:gs>
            <a:gs pos="100000">
              <a:srgbClr val="CC00FF">
                <a:alpha val="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38335" y="234496"/>
            <a:ext cx="9915330" cy="941161"/>
          </a:xfrm>
          <a:prstGeom prst="roundRect">
            <a:avLst>
              <a:gd name="adj" fmla="val 50000"/>
            </a:avLst>
          </a:prstGeom>
          <a:solidFill>
            <a:srgbClr val="3B3BFF"/>
          </a:solidFill>
          <a:ln w="76200">
            <a:solidFill>
              <a:schemeClr val="accent4"/>
            </a:solidFill>
          </a:ln>
          <a:scene3d>
            <a:camera prst="orthographicFront"/>
            <a:lightRig rig="threePt" dir="t"/>
          </a:scene3d>
          <a:sp3d>
            <a:bevelT/>
          </a:sp3d>
        </p:spPr>
        <p:txBody>
          <a:bodyPr>
            <a:normAutofit fontScale="90000"/>
          </a:bodyPr>
          <a:lstStyle/>
          <a:p>
            <a:pPr algn="ctr"/>
            <a:r>
              <a:rPr lang="en-US" sz="60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a:rPr>
              <a:t>A Note about Bible Translations</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 Placeholder 3"/>
          <p:cNvSpPr>
            <a:spLocks noGrp="1"/>
          </p:cNvSpPr>
          <p:nvPr>
            <p:ph idx="1"/>
          </p:nvPr>
        </p:nvSpPr>
        <p:spPr>
          <a:xfrm>
            <a:off x="317240" y="1256458"/>
            <a:ext cx="11688147" cy="2251852"/>
          </a:xfrm>
        </p:spPr>
        <p:txBody>
          <a:bodyPr>
            <a:normAutofit lnSpcReduction="10000"/>
            <a:scene3d>
              <a:camera prst="orthographicFront"/>
              <a:lightRig rig="threePt" dir="t"/>
            </a:scene3d>
            <a:sp3d extrusionH="57150">
              <a:bevelT w="38100" h="38100"/>
            </a:sp3d>
          </a:bodyPr>
          <a:lstStyle/>
          <a:p>
            <a:r>
              <a:rPr lang="en-US" b="1" dirty="0" smtClean="0">
                <a:solidFill>
                  <a:srgbClr val="C00000"/>
                </a:solidFill>
              </a:rPr>
              <a:t>Every translation has defects!  </a:t>
            </a:r>
            <a:r>
              <a:rPr lang="en-US" dirty="0" smtClean="0">
                <a:solidFill>
                  <a:prstClr val="black">
                    <a:lumMod val="95000"/>
                    <a:lumOff val="5000"/>
                  </a:prstClr>
                </a:solidFill>
              </a:rPr>
              <a:t>Becoming familiar with </a:t>
            </a:r>
            <a:r>
              <a:rPr lang="en-US" dirty="0">
                <a:solidFill>
                  <a:prstClr val="black">
                    <a:lumMod val="95000"/>
                    <a:lumOff val="5000"/>
                  </a:prstClr>
                </a:solidFill>
              </a:rPr>
              <a:t>the Hebrew </a:t>
            </a:r>
            <a:r>
              <a:rPr lang="en-US" dirty="0" smtClean="0">
                <a:solidFill>
                  <a:prstClr val="black">
                    <a:lumMod val="95000"/>
                    <a:lumOff val="5000"/>
                  </a:prstClr>
                </a:solidFill>
              </a:rPr>
              <a:t>language will aid each one in detecting these flaws.  </a:t>
            </a:r>
          </a:p>
          <a:p>
            <a:r>
              <a:rPr lang="en-US" dirty="0" smtClean="0">
                <a:solidFill>
                  <a:prstClr val="black">
                    <a:lumMod val="95000"/>
                    <a:lumOff val="5000"/>
                  </a:prstClr>
                </a:solidFill>
              </a:rPr>
              <a:t>Keeping this in mind for the KJV, a further investigation is needed for the </a:t>
            </a:r>
            <a:r>
              <a:rPr lang="en-US" dirty="0">
                <a:solidFill>
                  <a:prstClr val="black">
                    <a:lumMod val="95000"/>
                    <a:lumOff val="5000"/>
                  </a:prstClr>
                </a:solidFill>
              </a:rPr>
              <a:t>real meaning of the word </a:t>
            </a:r>
            <a:r>
              <a:rPr lang="en-US" b="1" dirty="0">
                <a:solidFill>
                  <a:srgbClr val="ED7D31">
                    <a:lumMod val="75000"/>
                  </a:srgbClr>
                </a:solidFill>
              </a:rPr>
              <a:t> </a:t>
            </a:r>
            <a:r>
              <a:rPr lang="en-US" b="1" dirty="0">
                <a:solidFill>
                  <a:srgbClr val="9900FF"/>
                </a:solidFill>
                <a:latin typeface="Times New Roman" panose="02020603050405020304" pitchFamily="18" charset="0"/>
                <a:ea typeface="Calibri" panose="020F0502020204030204" pitchFamily="34" charset="0"/>
              </a:rPr>
              <a:t>ה</a:t>
            </a:r>
            <a:r>
              <a:rPr lang="en-US" b="1" baseline="-25000" dirty="0">
                <a:solidFill>
                  <a:srgbClr val="FFFFFF"/>
                </a:solidFill>
                <a:latin typeface="Times New Roman" panose="02020603050405020304" pitchFamily="18" charset="0"/>
                <a:ea typeface="Calibri" panose="020F0502020204030204" pitchFamily="34" charset="0"/>
              </a:rPr>
              <a:t> </a:t>
            </a:r>
            <a:r>
              <a:rPr lang="en-US" b="1" dirty="0">
                <a:solidFill>
                  <a:srgbClr val="9900FF"/>
                </a:solidFill>
                <a:latin typeface="Times New Roman" panose="02020603050405020304" pitchFamily="18" charset="0"/>
                <a:ea typeface="Calibri" panose="020F0502020204030204" pitchFamily="34" charset="0"/>
              </a:rPr>
              <a:t>וֹ</a:t>
            </a:r>
            <a:r>
              <a:rPr lang="en-US" b="1" baseline="-25000" dirty="0">
                <a:solidFill>
                  <a:srgbClr val="FFFFFF"/>
                </a:solidFill>
                <a:latin typeface="Times New Roman" panose="02020603050405020304" pitchFamily="18" charset="0"/>
                <a:ea typeface="Calibri" panose="020F0502020204030204" pitchFamily="34" charset="0"/>
              </a:rPr>
              <a:t> </a:t>
            </a:r>
            <a:r>
              <a:rPr lang="en-US" b="1" dirty="0">
                <a:solidFill>
                  <a:srgbClr val="9900FF"/>
                </a:solidFill>
                <a:latin typeface="Times New Roman" panose="02020603050405020304" pitchFamily="18" charset="0"/>
                <a:ea typeface="Calibri" panose="020F0502020204030204" pitchFamily="34" charset="0"/>
              </a:rPr>
              <a:t>ת</a:t>
            </a:r>
            <a:r>
              <a:rPr lang="en-US" b="1" baseline="-25000" dirty="0">
                <a:solidFill>
                  <a:srgbClr val="FFFFFF"/>
                </a:solidFill>
                <a:latin typeface="Times New Roman" panose="02020603050405020304" pitchFamily="18" charset="0"/>
                <a:ea typeface="Calibri" panose="020F0502020204030204" pitchFamily="34" charset="0"/>
              </a:rPr>
              <a:t> </a:t>
            </a:r>
            <a:r>
              <a:rPr lang="en-US" b="1" dirty="0">
                <a:solidFill>
                  <a:srgbClr val="9900FF"/>
                </a:solidFill>
                <a:latin typeface="Times New Roman" panose="02020603050405020304" pitchFamily="18" charset="0"/>
                <a:ea typeface="Calibri" panose="020F0502020204030204" pitchFamily="34" charset="0"/>
              </a:rPr>
              <a:t>ה – </a:t>
            </a:r>
            <a:r>
              <a:rPr lang="en-US" b="1" dirty="0" err="1">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b="1" u="sng" dirty="0" smtClean="0">
                <a:latin typeface="Calibri" panose="020F0502020204030204" pitchFamily="34" charset="0"/>
                <a:ea typeface="Calibri" panose="020F0502020204030204" pitchFamily="34" charset="0"/>
                <a:cs typeface="Times New Roman" panose="02020603050405020304" pitchFamily="18" charset="0"/>
              </a:rPr>
              <a:t>very poorly</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translated </a:t>
            </a:r>
            <a:r>
              <a:rPr lang="en-US"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as </a:t>
            </a:r>
            <a:r>
              <a:rPr lang="en-US"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a:t>
            </a:r>
            <a:r>
              <a:rPr lang="en-US" b="1"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was</a:t>
            </a:r>
            <a:r>
              <a:rPr lang="en-US"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r>
              <a:rPr lang="en-US"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Below </a:t>
            </a:r>
            <a:r>
              <a:rPr lang="en-US"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is </a:t>
            </a:r>
            <a:r>
              <a:rPr lang="en-US"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 detailed </a:t>
            </a:r>
            <a:r>
              <a:rPr lang="en-US"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break down of the first half of </a:t>
            </a:r>
            <a:r>
              <a:rPr lang="en-US"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Gen 1:2.  </a:t>
            </a:r>
            <a:endParaRPr lang="en-US" dirty="0">
              <a:noFill/>
            </a:endParaRPr>
          </a:p>
        </p:txBody>
      </p:sp>
      <p:sp>
        <p:nvSpPr>
          <p:cNvPr id="2" name="Slide Number Placeholder 1"/>
          <p:cNvSpPr>
            <a:spLocks noGrp="1"/>
          </p:cNvSpPr>
          <p:nvPr>
            <p:ph type="sldNum" sz="quarter" idx="12"/>
          </p:nvPr>
        </p:nvSpPr>
        <p:spPr/>
        <p:txBody>
          <a:bodyPr/>
          <a:lstStyle/>
          <a:p>
            <a:fld id="{79D454C9-693C-4B68-AEF7-F33F1BD73953}" type="slidenum">
              <a:rPr lang="en-US" sz="1400" b="1" smtClean="0">
                <a:solidFill>
                  <a:schemeClr val="tx1"/>
                </a:solidFill>
              </a:rPr>
              <a:t>26</a:t>
            </a:fld>
            <a:endParaRPr lang="en-US" sz="1400" b="1" dirty="0">
              <a:solidFill>
                <a:schemeClr val="tx1"/>
              </a:solidFill>
            </a:endParaRPr>
          </a:p>
        </p:txBody>
      </p:sp>
      <p:pic>
        <p:nvPicPr>
          <p:cNvPr id="5" name="Picture 4"/>
          <p:cNvPicPr>
            <a:picLocks noChangeAspect="1"/>
          </p:cNvPicPr>
          <p:nvPr/>
        </p:nvPicPr>
        <p:blipFill>
          <a:blip r:embed="rId2"/>
          <a:stretch>
            <a:fillRect/>
          </a:stretch>
        </p:blipFill>
        <p:spPr>
          <a:xfrm>
            <a:off x="1453995" y="3390429"/>
            <a:ext cx="9492890" cy="3663514"/>
          </a:xfrm>
          <a:prstGeom prst="rect">
            <a:avLst/>
          </a:prstGeom>
        </p:spPr>
      </p:pic>
      <p:pic>
        <p:nvPicPr>
          <p:cNvPr id="8" name="Picture 3" descr="C:\Users\Rae\Desktop\snow flowers 3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6964" y="5038645"/>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37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2">
                <a:lumMod val="40000"/>
                <a:lumOff val="60000"/>
              </a:schemeClr>
            </a:gs>
            <a:gs pos="38000">
              <a:srgbClr val="E2FD59"/>
            </a:gs>
            <a:gs pos="74000">
              <a:schemeClr val="accent5">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Rectangle 1"/>
          <p:cNvSpPr/>
          <p:nvPr/>
        </p:nvSpPr>
        <p:spPr>
          <a:xfrm>
            <a:off x="243068" y="3196055"/>
            <a:ext cx="11667281" cy="3397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900" b="1" i="1" dirty="0">
                <a:solidFill>
                  <a:srgbClr val="008080"/>
                </a:solidFill>
                <a:latin typeface="Georgia" panose="02040502050405020303" pitchFamily="18" charset="0"/>
                <a:ea typeface="+mj-ea"/>
                <a:cs typeface="+mj-cs"/>
              </a:rPr>
              <a:t>Etymological Dictionary of the Hebrew Language  </a:t>
            </a:r>
            <a:r>
              <a:rPr lang="en-US" sz="2000" dirty="0">
                <a:solidFill>
                  <a:prstClr val="black">
                    <a:lumMod val="95000"/>
                    <a:lumOff val="5000"/>
                  </a:prstClr>
                </a:solidFill>
                <a:ea typeface="+mj-ea"/>
                <a:cs typeface="+mj-cs"/>
              </a:rPr>
              <a:t>By Earnest </a:t>
            </a:r>
            <a:r>
              <a:rPr lang="en-US" sz="2000" dirty="0" smtClean="0">
                <a:solidFill>
                  <a:prstClr val="black">
                    <a:lumMod val="95000"/>
                    <a:lumOff val="5000"/>
                  </a:prstClr>
                </a:solidFill>
                <a:ea typeface="+mj-ea"/>
                <a:cs typeface="+mj-cs"/>
              </a:rPr>
              <a:t>Klein</a:t>
            </a:r>
          </a:p>
          <a:p>
            <a:pPr marL="342900" indent="-342900">
              <a:buFont typeface="Arial" pitchFamily="34" charset="0"/>
              <a:buChar char="•"/>
            </a:pPr>
            <a:r>
              <a:rPr lang="en-US" sz="2800" b="1" dirty="0" smtClean="0">
                <a:solidFill>
                  <a:srgbClr val="9900FF"/>
                </a:solidFill>
                <a:latin typeface="Times New Roman" panose="02020603050405020304" pitchFamily="18" charset="0"/>
                <a:ea typeface="Calibri" panose="020F0502020204030204" pitchFamily="34" charset="0"/>
                <a:cs typeface="+mj-cs"/>
              </a:rPr>
              <a:t>ה</a:t>
            </a:r>
            <a:r>
              <a:rPr lang="en-US" sz="900" b="1" baseline="-25000" dirty="0" smtClean="0">
                <a:solidFill>
                  <a:srgbClr val="FFFFFF"/>
                </a:solidFill>
                <a:latin typeface="Times New Roman" panose="02020603050405020304" pitchFamily="18" charset="0"/>
                <a:ea typeface="Calibri" panose="020F0502020204030204" pitchFamily="34" charset="0"/>
                <a:cs typeface="+mj-cs"/>
              </a:rPr>
              <a:t> </a:t>
            </a:r>
            <a:r>
              <a:rPr lang="en-US" sz="2800" b="1" dirty="0">
                <a:solidFill>
                  <a:srgbClr val="9900FF"/>
                </a:solidFill>
                <a:latin typeface="Times New Roman" panose="02020603050405020304" pitchFamily="18" charset="0"/>
                <a:ea typeface="Calibri" panose="020F0502020204030204" pitchFamily="34" charset="0"/>
                <a:cs typeface="+mj-cs"/>
              </a:rPr>
              <a:t>י</a:t>
            </a:r>
            <a:r>
              <a:rPr lang="en-US" sz="900" b="1" baseline="-25000" dirty="0">
                <a:solidFill>
                  <a:srgbClr val="FFFFFF"/>
                </a:solidFill>
                <a:latin typeface="Times New Roman" panose="02020603050405020304" pitchFamily="18" charset="0"/>
                <a:ea typeface="Calibri" panose="020F0502020204030204" pitchFamily="34" charset="0"/>
                <a:cs typeface="+mj-cs"/>
              </a:rPr>
              <a:t> </a:t>
            </a:r>
            <a:r>
              <a:rPr lang="en-US" sz="2800" b="1" dirty="0">
                <a:solidFill>
                  <a:srgbClr val="9900FF"/>
                </a:solidFill>
                <a:latin typeface="Times New Roman" panose="02020603050405020304" pitchFamily="18" charset="0"/>
                <a:ea typeface="Calibri" panose="020F0502020204030204" pitchFamily="34" charset="0"/>
                <a:cs typeface="+mj-cs"/>
              </a:rPr>
              <a:t>ת</a:t>
            </a:r>
            <a:r>
              <a:rPr lang="en-US" sz="900" b="1" baseline="-25000" dirty="0">
                <a:solidFill>
                  <a:srgbClr val="FFFFFF"/>
                </a:solidFill>
                <a:latin typeface="Times New Roman" panose="02020603050405020304" pitchFamily="18" charset="0"/>
                <a:ea typeface="Calibri" panose="020F0502020204030204" pitchFamily="34" charset="0"/>
                <a:cs typeface="+mj-cs"/>
              </a:rPr>
              <a:t> </a:t>
            </a:r>
            <a:r>
              <a:rPr lang="en-US" sz="2800" b="1" dirty="0">
                <a:solidFill>
                  <a:srgbClr val="9900FF"/>
                </a:solidFill>
                <a:latin typeface="Times New Roman" panose="02020603050405020304" pitchFamily="18" charset="0"/>
                <a:ea typeface="Calibri" panose="020F0502020204030204" pitchFamily="34" charset="0"/>
                <a:cs typeface="+mj-cs"/>
              </a:rPr>
              <a:t>ה– </a:t>
            </a:r>
            <a:r>
              <a:rPr lang="en-US" sz="2800" b="1" dirty="0" err="1">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sz="2800"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 </a:t>
            </a:r>
            <a:r>
              <a:rPr lang="en-US" sz="28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derivative of </a:t>
            </a:r>
            <a:r>
              <a:rPr lang="en-US" sz="2800" b="1" dirty="0">
                <a:solidFill>
                  <a:srgbClr val="9900FF"/>
                </a:solidFill>
                <a:latin typeface="Times New Roman" panose="02020603050405020304" pitchFamily="18" charset="0"/>
                <a:ea typeface="Calibri" panose="020F0502020204030204" pitchFamily="34" charset="0"/>
                <a:cs typeface="+mj-cs"/>
              </a:rPr>
              <a:t>ה</a:t>
            </a:r>
            <a:r>
              <a:rPr lang="en-US" sz="900" b="1" baseline="-25000" dirty="0">
                <a:solidFill>
                  <a:srgbClr val="FFFFFF"/>
                </a:solidFill>
                <a:latin typeface="Times New Roman" panose="02020603050405020304" pitchFamily="18" charset="0"/>
                <a:ea typeface="Calibri" panose="020F0502020204030204" pitchFamily="34" charset="0"/>
                <a:cs typeface="+mj-cs"/>
              </a:rPr>
              <a:t> </a:t>
            </a:r>
            <a:r>
              <a:rPr lang="en-US" sz="2800" b="1" dirty="0">
                <a:solidFill>
                  <a:srgbClr val="9900FF"/>
                </a:solidFill>
                <a:latin typeface="Times New Roman" panose="02020603050405020304" pitchFamily="18" charset="0"/>
                <a:ea typeface="Calibri" panose="020F0502020204030204" pitchFamily="34" charset="0"/>
                <a:cs typeface="+mj-cs"/>
              </a:rPr>
              <a:t>י</a:t>
            </a:r>
            <a:r>
              <a:rPr lang="en-US" sz="800" b="1" dirty="0">
                <a:solidFill>
                  <a:srgbClr val="92D050"/>
                </a:solidFill>
                <a:latin typeface="Times New Roman" panose="02020603050405020304" pitchFamily="18" charset="0"/>
                <a:ea typeface="Calibri" panose="020F0502020204030204" pitchFamily="34" charset="0"/>
                <a:cs typeface="+mj-cs"/>
              </a:rPr>
              <a:t> </a:t>
            </a:r>
            <a:r>
              <a:rPr lang="en-US" sz="2800" b="1" dirty="0" smtClean="0">
                <a:solidFill>
                  <a:srgbClr val="9900FF"/>
                </a:solidFill>
                <a:latin typeface="Times New Roman" panose="02020603050405020304" pitchFamily="18" charset="0"/>
                <a:ea typeface="Calibri" panose="020F0502020204030204" pitchFamily="34" charset="0"/>
                <a:cs typeface="+mj-cs"/>
              </a:rPr>
              <a:t>ה</a:t>
            </a:r>
            <a:r>
              <a:rPr lang="en-US" sz="20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t>
            </a:r>
            <a:r>
              <a:rPr lang="en-US" sz="2000" dirty="0" smtClean="0">
                <a:solidFill>
                  <a:srgbClr val="C55A11"/>
                </a:solidFill>
                <a:ea typeface="Calibri" panose="020F0502020204030204" pitchFamily="34" charset="0"/>
                <a:cs typeface="+mj-cs"/>
              </a:rPr>
              <a:t>   </a:t>
            </a:r>
            <a:r>
              <a:rPr lang="en-US" sz="2000" dirty="0">
                <a:solidFill>
                  <a:prstClr val="black">
                    <a:lumMod val="95000"/>
                    <a:lumOff val="5000"/>
                  </a:prstClr>
                </a:solidFill>
                <a:ea typeface="Calibri" panose="020F0502020204030204" pitchFamily="34" charset="0"/>
                <a:cs typeface="+mj-cs"/>
              </a:rPr>
              <a:t>pg. 148</a:t>
            </a:r>
            <a:r>
              <a:rPr lang="en-US" sz="2000" dirty="0">
                <a:solidFill>
                  <a:prstClr val="black"/>
                </a:solidFill>
                <a:latin typeface="Calibri Light"/>
                <a:ea typeface="+mj-ea"/>
                <a:cs typeface="+mj-cs"/>
              </a:rPr>
              <a:t/>
            </a:r>
            <a:br>
              <a:rPr lang="en-US" sz="2000" dirty="0">
                <a:solidFill>
                  <a:prstClr val="black"/>
                </a:solidFill>
                <a:latin typeface="Calibri Light"/>
                <a:ea typeface="+mj-ea"/>
                <a:cs typeface="+mj-cs"/>
              </a:rPr>
            </a:br>
            <a:r>
              <a:rPr lang="en-US" sz="2800" dirty="0" smtClean="0">
                <a:solidFill>
                  <a:prstClr val="black"/>
                </a:solidFill>
                <a:ea typeface="+mj-ea"/>
                <a:cs typeface="+mj-cs"/>
              </a:rPr>
              <a:t>to </a:t>
            </a:r>
            <a:r>
              <a:rPr lang="en-US" sz="2800" dirty="0">
                <a:solidFill>
                  <a:prstClr val="black"/>
                </a:solidFill>
                <a:ea typeface="+mj-ea"/>
                <a:cs typeface="+mj-cs"/>
              </a:rPr>
              <a:t>exist, happen, </a:t>
            </a:r>
            <a:r>
              <a:rPr lang="en-US" sz="2800" dirty="0">
                <a:solidFill>
                  <a:prstClr val="black"/>
                </a:solidFill>
                <a:effectLst>
                  <a:glow rad="127000">
                    <a:schemeClr val="accent2">
                      <a:lumMod val="60000"/>
                      <a:lumOff val="40000"/>
                    </a:schemeClr>
                  </a:glow>
                </a:effectLst>
                <a:ea typeface="+mj-ea"/>
                <a:cs typeface="+mj-cs"/>
              </a:rPr>
              <a:t>become</a:t>
            </a:r>
            <a:r>
              <a:rPr lang="en-US" sz="2800" dirty="0">
                <a:solidFill>
                  <a:prstClr val="black"/>
                </a:solidFill>
                <a:ea typeface="+mj-ea"/>
                <a:cs typeface="+mj-cs"/>
              </a:rPr>
              <a:t> – </a:t>
            </a:r>
            <a:r>
              <a:rPr lang="en-US" sz="2800" dirty="0" err="1">
                <a:solidFill>
                  <a:prstClr val="black"/>
                </a:solidFill>
                <a:ea typeface="+mj-ea"/>
                <a:cs typeface="+mj-cs"/>
              </a:rPr>
              <a:t>Qal</a:t>
            </a:r>
            <a:r>
              <a:rPr lang="en-US" sz="2800" dirty="0">
                <a:solidFill>
                  <a:prstClr val="black"/>
                </a:solidFill>
                <a:ea typeface="+mj-ea"/>
                <a:cs typeface="+mj-cs"/>
              </a:rPr>
              <a:t> – </a:t>
            </a:r>
            <a:r>
              <a:rPr lang="en-US" sz="2800" dirty="0">
                <a:solidFill>
                  <a:srgbClr val="CC00FF"/>
                </a:solidFill>
              </a:rPr>
              <a:t>1</a:t>
            </a:r>
            <a:r>
              <a:rPr lang="en-US" sz="2800" dirty="0" smtClean="0">
                <a:solidFill>
                  <a:srgbClr val="CC00FF"/>
                </a:solidFill>
              </a:rPr>
              <a:t>. </a:t>
            </a:r>
            <a:r>
              <a:rPr lang="en-US" sz="2800" dirty="0" smtClean="0">
                <a:solidFill>
                  <a:prstClr val="black"/>
                </a:solidFill>
                <a:ea typeface="+mj-ea"/>
                <a:cs typeface="+mj-cs"/>
              </a:rPr>
              <a:t>was</a:t>
            </a:r>
            <a:r>
              <a:rPr lang="en-US" sz="2800" dirty="0">
                <a:solidFill>
                  <a:prstClr val="black"/>
                </a:solidFill>
                <a:ea typeface="+mj-ea"/>
                <a:cs typeface="+mj-cs"/>
              </a:rPr>
              <a:t>, </a:t>
            </a:r>
            <a:r>
              <a:rPr lang="en-US" sz="2800" dirty="0" smtClean="0">
                <a:solidFill>
                  <a:prstClr val="black"/>
                </a:solidFill>
                <a:ea typeface="+mj-ea"/>
                <a:cs typeface="+mj-cs"/>
              </a:rPr>
              <a:t>existed; </a:t>
            </a:r>
            <a:r>
              <a:rPr lang="en-US" sz="2800" dirty="0">
                <a:solidFill>
                  <a:srgbClr val="CC00FF"/>
                </a:solidFill>
                <a:ea typeface="+mj-ea"/>
                <a:cs typeface="+mj-cs"/>
              </a:rPr>
              <a:t>2. </a:t>
            </a:r>
            <a:r>
              <a:rPr lang="en-US" sz="2800" dirty="0">
                <a:solidFill>
                  <a:prstClr val="black"/>
                </a:solidFill>
                <a:effectLst>
                  <a:glow rad="127000">
                    <a:srgbClr val="00FF00"/>
                  </a:glow>
                </a:effectLst>
                <a:ea typeface="+mj-ea"/>
                <a:cs typeface="+mj-cs"/>
              </a:rPr>
              <a:t>came into </a:t>
            </a:r>
            <a:r>
              <a:rPr lang="en-US" sz="2800" dirty="0" smtClean="0">
                <a:solidFill>
                  <a:prstClr val="black"/>
                </a:solidFill>
                <a:effectLst>
                  <a:glow rad="127000">
                    <a:srgbClr val="00FF00"/>
                  </a:glow>
                </a:effectLst>
                <a:ea typeface="+mj-ea"/>
                <a:cs typeface="+mj-cs"/>
              </a:rPr>
              <a:t>being</a:t>
            </a:r>
            <a:r>
              <a:rPr lang="en-US" sz="2800" dirty="0">
                <a:solidFill>
                  <a:prstClr val="black"/>
                </a:solidFill>
                <a:effectLst>
                  <a:glow rad="127000">
                    <a:srgbClr val="00FF00"/>
                  </a:glow>
                </a:effectLst>
                <a:ea typeface="+mj-ea"/>
                <a:cs typeface="+mj-cs"/>
              </a:rPr>
              <a:t>,</a:t>
            </a:r>
            <a:r>
              <a:rPr lang="en-US" sz="2800" dirty="0">
                <a:solidFill>
                  <a:prstClr val="black"/>
                </a:solidFill>
                <a:ea typeface="+mj-ea"/>
                <a:cs typeface="+mj-cs"/>
              </a:rPr>
              <a:t> </a:t>
            </a:r>
            <a:r>
              <a:rPr lang="en-US" sz="2800" dirty="0" smtClean="0">
                <a:solidFill>
                  <a:prstClr val="black"/>
                </a:solidFill>
                <a:ea typeface="+mj-ea"/>
                <a:cs typeface="+mj-cs"/>
              </a:rPr>
              <a:t>    became;  </a:t>
            </a:r>
            <a:r>
              <a:rPr lang="en-US" sz="2800" dirty="0">
                <a:solidFill>
                  <a:srgbClr val="CC00FF"/>
                </a:solidFill>
                <a:ea typeface="+mj-ea"/>
                <a:cs typeface="+mj-cs"/>
              </a:rPr>
              <a:t>3. </a:t>
            </a:r>
            <a:r>
              <a:rPr lang="en-US" sz="2800" dirty="0">
                <a:solidFill>
                  <a:prstClr val="black"/>
                </a:solidFill>
                <a:ea typeface="+mj-ea"/>
                <a:cs typeface="+mj-cs"/>
              </a:rPr>
              <a:t>he </a:t>
            </a:r>
            <a:r>
              <a:rPr lang="en-US" sz="2800" dirty="0" smtClean="0">
                <a:solidFill>
                  <a:prstClr val="black"/>
                </a:solidFill>
                <a:ea typeface="+mj-ea"/>
                <a:cs typeface="+mj-cs"/>
              </a:rPr>
              <a:t>remained;  </a:t>
            </a:r>
            <a:r>
              <a:rPr lang="en-US" sz="2800" dirty="0" smtClean="0">
                <a:solidFill>
                  <a:srgbClr val="CC00FF"/>
                </a:solidFill>
                <a:ea typeface="+mj-ea"/>
                <a:cs typeface="+mj-cs"/>
              </a:rPr>
              <a:t>4</a:t>
            </a:r>
            <a:r>
              <a:rPr lang="en-US" sz="2800" dirty="0">
                <a:solidFill>
                  <a:srgbClr val="CC00FF"/>
                </a:solidFill>
                <a:ea typeface="+mj-ea"/>
                <a:cs typeface="+mj-cs"/>
              </a:rPr>
              <a:t>. </a:t>
            </a:r>
            <a:r>
              <a:rPr lang="en-US" sz="2800" dirty="0">
                <a:solidFill>
                  <a:prstClr val="black"/>
                </a:solidFill>
                <a:effectLst>
                  <a:glow rad="127000">
                    <a:srgbClr val="00FF00"/>
                  </a:glow>
                </a:effectLst>
                <a:ea typeface="+mj-ea"/>
                <a:cs typeface="+mj-cs"/>
              </a:rPr>
              <a:t>it came to pass, </a:t>
            </a:r>
            <a:r>
              <a:rPr lang="en-US" sz="2800" dirty="0" smtClean="0">
                <a:solidFill>
                  <a:prstClr val="black"/>
                </a:solidFill>
                <a:ea typeface="+mj-ea"/>
                <a:cs typeface="+mj-cs"/>
              </a:rPr>
              <a:t>happened.</a:t>
            </a:r>
            <a:endParaRPr lang="en-US" sz="2800" dirty="0">
              <a:solidFill>
                <a:prstClr val="black"/>
              </a:solidFill>
              <a:ea typeface="+mj-ea"/>
              <a:cs typeface="+mj-cs"/>
            </a:endParaRPr>
          </a:p>
          <a:p>
            <a:pPr algn="ctr"/>
            <a:endParaRPr lang="en-US" sz="1600" i="1" dirty="0" smtClean="0">
              <a:solidFill>
                <a:prstClr val="black"/>
              </a:solidFill>
              <a:latin typeface="Georgia" panose="02040502050405020303" pitchFamily="18" charset="0"/>
              <a:ea typeface="+mj-ea"/>
              <a:cs typeface="+mj-cs"/>
            </a:endParaRPr>
          </a:p>
          <a:p>
            <a:r>
              <a:rPr lang="en-US" sz="2800" b="1" i="1" dirty="0" smtClean="0">
                <a:solidFill>
                  <a:srgbClr val="008080"/>
                </a:solidFill>
                <a:latin typeface="Georgia" panose="02040502050405020303" pitchFamily="18" charset="0"/>
                <a:ea typeface="Batang"/>
                <a:cs typeface="Calibri" panose="020F0502020204030204" pitchFamily="34" charset="0"/>
              </a:rPr>
              <a:t>A </a:t>
            </a:r>
            <a:r>
              <a:rPr lang="en-US" sz="2800" b="1" i="1" dirty="0">
                <a:solidFill>
                  <a:srgbClr val="008080"/>
                </a:solidFill>
                <a:latin typeface="Georgia" panose="02040502050405020303" pitchFamily="18" charset="0"/>
                <a:ea typeface="Batang"/>
                <a:cs typeface="Calibri" panose="020F0502020204030204" pitchFamily="34" charset="0"/>
              </a:rPr>
              <a:t>Hebrew English </a:t>
            </a:r>
            <a:r>
              <a:rPr lang="en-US" sz="2800" b="1" i="1" dirty="0" smtClean="0">
                <a:solidFill>
                  <a:srgbClr val="008080"/>
                </a:solidFill>
                <a:latin typeface="Georgia" panose="02040502050405020303" pitchFamily="18" charset="0"/>
                <a:ea typeface="Batang"/>
                <a:cs typeface="Calibri" panose="020F0502020204030204" pitchFamily="34" charset="0"/>
              </a:rPr>
              <a:t>Lexicon</a:t>
            </a:r>
            <a:r>
              <a:rPr lang="en-US" sz="2800" i="1" dirty="0" smtClean="0">
                <a:solidFill>
                  <a:srgbClr val="008080"/>
                </a:solidFill>
                <a:latin typeface="Georgia" panose="02040502050405020303" pitchFamily="18" charset="0"/>
                <a:ea typeface="Batang"/>
                <a:cs typeface="Calibri" panose="020F0502020204030204" pitchFamily="34" charset="0"/>
              </a:rPr>
              <a:t>	</a:t>
            </a:r>
            <a:r>
              <a:rPr lang="en-US" sz="2000" dirty="0" smtClean="0">
                <a:solidFill>
                  <a:prstClr val="black"/>
                </a:solidFill>
                <a:latin typeface="Calibri" panose="020F0502020204030204" pitchFamily="34" charset="0"/>
                <a:ea typeface="Batang"/>
                <a:cs typeface="Calibri" panose="020F0502020204030204" pitchFamily="34" charset="0"/>
              </a:rPr>
              <a:t>By </a:t>
            </a:r>
            <a:r>
              <a:rPr lang="en-US" sz="2000" dirty="0">
                <a:solidFill>
                  <a:prstClr val="black"/>
                </a:solidFill>
                <a:latin typeface="Calibri" panose="020F0502020204030204" pitchFamily="34" charset="0"/>
                <a:ea typeface="Batang"/>
                <a:cs typeface="Calibri" panose="020F0502020204030204" pitchFamily="34" charset="0"/>
              </a:rPr>
              <a:t>John </a:t>
            </a:r>
            <a:r>
              <a:rPr lang="en-US" sz="2000" dirty="0" err="1" smtClean="0">
                <a:solidFill>
                  <a:prstClr val="black"/>
                </a:solidFill>
                <a:latin typeface="Calibri" panose="020F0502020204030204" pitchFamily="34" charset="0"/>
                <a:ea typeface="Batang"/>
                <a:cs typeface="Calibri" panose="020F0502020204030204" pitchFamily="34" charset="0"/>
              </a:rPr>
              <a:t>Parkhurst</a:t>
            </a:r>
            <a:r>
              <a:rPr lang="en-US" sz="2000" dirty="0">
                <a:solidFill>
                  <a:prstClr val="black"/>
                </a:solidFill>
                <a:latin typeface="Calibri" panose="020F0502020204030204" pitchFamily="34" charset="0"/>
                <a:ea typeface="Batang"/>
                <a:cs typeface="Calibri" panose="020F0502020204030204" pitchFamily="34" charset="0"/>
              </a:rPr>
              <a:t> </a:t>
            </a:r>
            <a:r>
              <a:rPr lang="en-US" sz="2000" dirty="0" smtClean="0">
                <a:solidFill>
                  <a:prstClr val="black"/>
                </a:solidFill>
                <a:latin typeface="Calibri" panose="020F0502020204030204" pitchFamily="34" charset="0"/>
                <a:ea typeface="Batang"/>
                <a:cs typeface="Calibri" panose="020F0502020204030204" pitchFamily="34" charset="0"/>
              </a:rPr>
              <a:t>    (</a:t>
            </a:r>
            <a:r>
              <a:rPr lang="en-US" sz="2000" dirty="0" smtClean="0">
                <a:solidFill>
                  <a:prstClr val="black"/>
                </a:solidFill>
                <a:uFill>
                  <a:solidFill>
                    <a:srgbClr val="FF0000"/>
                  </a:solidFill>
                </a:uFill>
                <a:latin typeface="Calibri" panose="020F0502020204030204" pitchFamily="34" charset="0"/>
                <a:ea typeface="Batang"/>
                <a:cs typeface="Calibri" panose="020F0502020204030204" pitchFamily="34" charset="0"/>
              </a:rPr>
              <a:t>1762</a:t>
            </a:r>
            <a:r>
              <a:rPr lang="en-US" sz="2000" dirty="0" smtClean="0">
                <a:solidFill>
                  <a:prstClr val="black"/>
                </a:solidFill>
                <a:latin typeface="Calibri" panose="020F0502020204030204" pitchFamily="34" charset="0"/>
                <a:ea typeface="Batang"/>
                <a:cs typeface="Calibri" panose="020F0502020204030204" pitchFamily="34" charset="0"/>
              </a:rPr>
              <a:t>)</a:t>
            </a:r>
          </a:p>
          <a:p>
            <a:pPr marL="342900" indent="-342900">
              <a:buFont typeface="Arial" pitchFamily="34" charset="0"/>
              <a:buChar char="•"/>
            </a:pPr>
            <a:r>
              <a:rPr lang="en-US" sz="2800" dirty="0" smtClean="0">
                <a:solidFill>
                  <a:prstClr val="black"/>
                </a:solidFill>
                <a:latin typeface="Calibri" panose="020F0502020204030204" pitchFamily="34" charset="0"/>
                <a:ea typeface="Batang"/>
                <a:cs typeface="Calibri" panose="020F0502020204030204" pitchFamily="34" charset="0"/>
              </a:rPr>
              <a:t>to </a:t>
            </a:r>
            <a:r>
              <a:rPr lang="en-US" sz="2800" dirty="0">
                <a:solidFill>
                  <a:prstClr val="black"/>
                </a:solidFill>
                <a:latin typeface="Calibri" panose="020F0502020204030204" pitchFamily="34" charset="0"/>
                <a:ea typeface="Batang"/>
                <a:cs typeface="Calibri" panose="020F0502020204030204" pitchFamily="34" charset="0"/>
              </a:rPr>
              <a:t>be, exist, denoting the state of condition of being.</a:t>
            </a:r>
            <a:endParaRPr lang="en-CA" dirty="0"/>
          </a:p>
        </p:txBody>
      </p:sp>
      <p:sp>
        <p:nvSpPr>
          <p:cNvPr id="3" name="Slide Number Placeholder 2"/>
          <p:cNvSpPr>
            <a:spLocks noGrp="1"/>
          </p:cNvSpPr>
          <p:nvPr>
            <p:ph type="sldNum" sz="quarter" idx="12"/>
          </p:nvPr>
        </p:nvSpPr>
        <p:spPr>
          <a:xfrm>
            <a:off x="9324975" y="6415664"/>
            <a:ext cx="2743200" cy="365125"/>
          </a:xfrm>
        </p:spPr>
        <p:txBody>
          <a:bodyPr/>
          <a:lstStyle/>
          <a:p>
            <a:fld id="{79D454C9-693C-4B68-AEF7-F33F1BD73953}" type="slidenum">
              <a:rPr lang="en-US" sz="1400" b="1" smtClean="0">
                <a:solidFill>
                  <a:schemeClr val="tx1"/>
                </a:solidFill>
              </a:rPr>
              <a:t>27</a:t>
            </a:fld>
            <a:endParaRPr lang="en-US" sz="1400" b="1" dirty="0">
              <a:solidFill>
                <a:schemeClr val="tx1"/>
              </a:solidFill>
            </a:endParaRPr>
          </a:p>
        </p:txBody>
      </p:sp>
      <p:pic>
        <p:nvPicPr>
          <p:cNvPr id="2050" name="Picture 2" descr="C:\Users\Rae\Desktop\brad 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797" y="700460"/>
            <a:ext cx="2088145" cy="2597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050" y="949286"/>
            <a:ext cx="9910052" cy="2246769"/>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Font typeface="Arial" pitchFamily="34" charset="0"/>
              <a:buChar char="•"/>
            </a:pPr>
            <a:r>
              <a:rPr lang="en-US" sz="2800" b="1" dirty="0">
                <a:solidFill>
                  <a:srgbClr val="0070C0"/>
                </a:solidFill>
              </a:rPr>
              <a:t>Brad Scott </a:t>
            </a:r>
            <a:r>
              <a:rPr lang="en-US" sz="2800" dirty="0" smtClean="0"/>
              <a:t>is </a:t>
            </a:r>
            <a:r>
              <a:rPr lang="en-US" sz="2800" dirty="0" smtClean="0">
                <a:solidFill>
                  <a:schemeClr val="tx1">
                    <a:lumMod val="95000"/>
                    <a:lumOff val="5000"/>
                  </a:schemeClr>
                </a:solidFill>
              </a:rPr>
              <a:t>a </a:t>
            </a:r>
            <a:r>
              <a:rPr lang="en-US" sz="2800" dirty="0">
                <a:solidFill>
                  <a:schemeClr val="tx1">
                    <a:lumMod val="95000"/>
                    <a:lumOff val="5000"/>
                  </a:schemeClr>
                </a:solidFill>
              </a:rPr>
              <a:t>teacher of </a:t>
            </a:r>
            <a:r>
              <a:rPr lang="en-US" sz="2800" dirty="0" smtClean="0">
                <a:solidFill>
                  <a:schemeClr val="tx1">
                    <a:lumMod val="95000"/>
                    <a:lumOff val="5000"/>
                  </a:schemeClr>
                </a:solidFill>
              </a:rPr>
              <a:t>Hebrew </a:t>
            </a:r>
            <a:r>
              <a:rPr lang="en-US" sz="2400" dirty="0">
                <a:solidFill>
                  <a:schemeClr val="tx1">
                    <a:lumMod val="95000"/>
                    <a:lumOff val="5000"/>
                  </a:schemeClr>
                </a:solidFill>
              </a:rPr>
              <a:t>(including </a:t>
            </a:r>
            <a:r>
              <a:rPr lang="en-US" sz="2400" dirty="0" err="1">
                <a:solidFill>
                  <a:srgbClr val="CC00FF"/>
                </a:solidFill>
              </a:rPr>
              <a:t>Paleo</a:t>
            </a:r>
            <a:r>
              <a:rPr lang="en-US" sz="2400" dirty="0">
                <a:solidFill>
                  <a:srgbClr val="CC00FF"/>
                </a:solidFill>
              </a:rPr>
              <a:t>-Hebrew</a:t>
            </a:r>
            <a:r>
              <a:rPr lang="en-US" sz="2400" dirty="0">
                <a:solidFill>
                  <a:schemeClr val="tx1">
                    <a:lumMod val="95000"/>
                    <a:lumOff val="5000"/>
                  </a:schemeClr>
                </a:solidFill>
              </a:rPr>
              <a:t>) </a:t>
            </a:r>
            <a:r>
              <a:rPr lang="en-US" sz="2800" dirty="0">
                <a:solidFill>
                  <a:schemeClr val="tx1">
                    <a:lumMod val="95000"/>
                    <a:lumOff val="5000"/>
                  </a:schemeClr>
                </a:solidFill>
              </a:rPr>
              <a:t>for </a:t>
            </a:r>
            <a:r>
              <a:rPr lang="en-US" sz="2800" dirty="0" smtClean="0">
                <a:solidFill>
                  <a:schemeClr val="tx1">
                    <a:lumMod val="95000"/>
                    <a:lumOff val="5000"/>
                  </a:schemeClr>
                </a:solidFill>
              </a:rPr>
              <a:t/>
            </a:r>
            <a:br>
              <a:rPr lang="en-US" sz="2800" dirty="0" smtClean="0">
                <a:solidFill>
                  <a:schemeClr val="tx1">
                    <a:lumMod val="95000"/>
                    <a:lumOff val="5000"/>
                  </a:schemeClr>
                </a:solidFill>
              </a:rPr>
            </a:br>
            <a:r>
              <a:rPr lang="en-US" sz="2800" dirty="0" smtClean="0">
                <a:solidFill>
                  <a:schemeClr val="tx1">
                    <a:lumMod val="95000"/>
                    <a:lumOff val="5000"/>
                  </a:schemeClr>
                </a:solidFill>
              </a:rPr>
              <a:t>25</a:t>
            </a:r>
            <a:r>
              <a:rPr lang="en-US" sz="2800" dirty="0">
                <a:solidFill>
                  <a:schemeClr val="tx1">
                    <a:lumMod val="95000"/>
                    <a:lumOff val="5000"/>
                  </a:schemeClr>
                </a:solidFill>
              </a:rPr>
              <a:t>+ </a:t>
            </a:r>
            <a:r>
              <a:rPr lang="en-US" sz="2800" dirty="0" smtClean="0">
                <a:solidFill>
                  <a:schemeClr val="tx1">
                    <a:lumMod val="95000"/>
                    <a:lumOff val="5000"/>
                  </a:schemeClr>
                </a:solidFill>
              </a:rPr>
              <a:t>years.  He </a:t>
            </a:r>
            <a:r>
              <a:rPr lang="en-US" sz="2800" dirty="0">
                <a:solidFill>
                  <a:schemeClr val="tx1">
                    <a:lumMod val="95000"/>
                    <a:lumOff val="5000"/>
                  </a:schemeClr>
                </a:solidFill>
              </a:rPr>
              <a:t>writes - this word </a:t>
            </a:r>
            <a:r>
              <a:rPr lang="en-US" sz="2800" b="1" dirty="0">
                <a:solidFill>
                  <a:srgbClr val="9900FF"/>
                </a:solidFill>
                <a:latin typeface="Times New Roman" panose="02020603050405020304" pitchFamily="18" charset="0"/>
                <a:ea typeface="Calibri" panose="020F0502020204030204" pitchFamily="34" charset="0"/>
              </a:rPr>
              <a:t>ה</a:t>
            </a:r>
            <a:r>
              <a:rPr lang="en-US" sz="1050" b="1" baseline="-25000" dirty="0">
                <a:solidFill>
                  <a:srgbClr val="FFFFFF"/>
                </a:solidFill>
                <a:latin typeface="Times New Roman" panose="02020603050405020304" pitchFamily="18" charset="0"/>
                <a:ea typeface="Calibri" panose="020F0502020204030204" pitchFamily="34" charset="0"/>
              </a:rPr>
              <a:t> </a:t>
            </a:r>
            <a:r>
              <a:rPr lang="en-US" sz="2800" b="1" dirty="0">
                <a:solidFill>
                  <a:srgbClr val="9900FF"/>
                </a:solidFill>
                <a:latin typeface="Times New Roman" panose="02020603050405020304" pitchFamily="18" charset="0"/>
                <a:ea typeface="Calibri" panose="020F0502020204030204" pitchFamily="34" charset="0"/>
              </a:rPr>
              <a:t>י</a:t>
            </a:r>
            <a:r>
              <a:rPr lang="en-US" sz="1050" b="1" baseline="-25000" dirty="0">
                <a:solidFill>
                  <a:srgbClr val="FFFFFF"/>
                </a:solidFill>
                <a:latin typeface="Times New Roman" panose="02020603050405020304" pitchFamily="18" charset="0"/>
                <a:ea typeface="Calibri" panose="020F0502020204030204" pitchFamily="34" charset="0"/>
              </a:rPr>
              <a:t> </a:t>
            </a:r>
            <a:r>
              <a:rPr lang="en-US" sz="2800" b="1" dirty="0">
                <a:solidFill>
                  <a:srgbClr val="9900FF"/>
                </a:solidFill>
                <a:latin typeface="Times New Roman" panose="02020603050405020304" pitchFamily="18" charset="0"/>
                <a:ea typeface="Calibri" panose="020F0502020204030204" pitchFamily="34" charset="0"/>
              </a:rPr>
              <a:t>ת</a:t>
            </a:r>
            <a:r>
              <a:rPr lang="en-US" sz="1050" b="1" baseline="-25000" dirty="0">
                <a:solidFill>
                  <a:srgbClr val="FFFFFF"/>
                </a:solidFill>
                <a:latin typeface="Times New Roman" panose="02020603050405020304" pitchFamily="18" charset="0"/>
                <a:ea typeface="Calibri" panose="020F0502020204030204" pitchFamily="34" charset="0"/>
              </a:rPr>
              <a:t> </a:t>
            </a:r>
            <a:r>
              <a:rPr lang="en-US" sz="2800" b="1" dirty="0">
                <a:solidFill>
                  <a:srgbClr val="9900FF"/>
                </a:solidFill>
                <a:latin typeface="Times New Roman" panose="02020603050405020304" pitchFamily="18" charset="0"/>
                <a:ea typeface="Calibri" panose="020F0502020204030204" pitchFamily="34" charset="0"/>
              </a:rPr>
              <a:t>ה</a:t>
            </a:r>
            <a:r>
              <a:rPr lang="en-US" sz="2000" b="1" dirty="0">
                <a:solidFill>
                  <a:srgbClr val="9900FF"/>
                </a:solidFill>
                <a:latin typeface="Times New Roman" panose="02020603050405020304" pitchFamily="18" charset="0"/>
                <a:ea typeface="Calibri" panose="020F0502020204030204" pitchFamily="34" charset="0"/>
              </a:rPr>
              <a:t> </a:t>
            </a:r>
            <a:r>
              <a:rPr lang="en-US" sz="2800" b="1" dirty="0">
                <a:solidFill>
                  <a:srgbClr val="9900FF"/>
                </a:solidFill>
                <a:latin typeface="Times New Roman" panose="02020603050405020304" pitchFamily="18" charset="0"/>
                <a:ea typeface="Calibri" panose="020F0502020204030204" pitchFamily="34" charset="0"/>
              </a:rPr>
              <a:t>– </a:t>
            </a:r>
            <a:r>
              <a:rPr lang="en-US" sz="2800" b="1" dirty="0" err="1">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sz="2800"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to become) </a:t>
            </a:r>
            <a:r>
              <a:rPr lang="en-US" sz="2800"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has </a:t>
            </a:r>
            <a:r>
              <a:rPr lang="en-US" sz="2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 direct relation to the proper Name of </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י</a:t>
            </a:r>
            <a:r>
              <a:rPr lang="en-US" sz="12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ה</a:t>
            </a:r>
            <a:r>
              <a:rPr lang="en-US" sz="1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וֹ</a:t>
            </a:r>
            <a:r>
              <a:rPr lang="en-US" sz="1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ה</a:t>
            </a:r>
            <a:r>
              <a:rPr lang="en-US" sz="2400" b="1"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Georgia" panose="02040502050405020303" pitchFamily="18" charset="0"/>
                <a:ea typeface="Calibri" panose="020F0502020204030204" pitchFamily="34" charset="0"/>
                <a:cs typeface="Times New Roman" panose="02020603050405020304" pitchFamily="18" charset="0"/>
              </a:rPr>
              <a:t>–</a:t>
            </a:r>
            <a:r>
              <a:rPr lang="en-US" sz="2800" dirty="0">
                <a:solidFill>
                  <a:srgbClr val="0000CC"/>
                </a:solidFill>
                <a:latin typeface="Georgia" panose="02040502050405020303" pitchFamily="18" charset="0"/>
                <a:ea typeface="Calibri" panose="020F0502020204030204" pitchFamily="34" charset="0"/>
                <a:cs typeface="Times New Roman" panose="02020603050405020304" pitchFamily="18" charset="0"/>
              </a:rPr>
              <a:t> </a:t>
            </a:r>
            <a:r>
              <a:rPr lang="en-US" sz="2800" b="1" dirty="0">
                <a:solidFill>
                  <a:srgbClr val="0000CC"/>
                </a:solidFill>
                <a:ea typeface="Calibri" panose="020F0502020204030204" pitchFamily="34" charset="0"/>
                <a:cs typeface="Times New Roman" panose="02020603050405020304" pitchFamily="18" charset="0"/>
              </a:rPr>
              <a:t>Yahuah</a:t>
            </a:r>
            <a:r>
              <a:rPr lang="en-US" sz="2800" dirty="0">
                <a:solidFill>
                  <a:srgbClr val="0000CC"/>
                </a:solidFill>
                <a:latin typeface="Georgia" panose="02040502050405020303" pitchFamily="18" charset="0"/>
                <a:ea typeface="Calibri" panose="020F0502020204030204" pitchFamily="34" charset="0"/>
                <a:cs typeface="Times New Roman" panose="02020603050405020304" pitchFamily="18" charset="0"/>
              </a:rPr>
              <a:t>. </a:t>
            </a:r>
            <a:endParaRPr lang="en-US" sz="2800" dirty="0" smtClean="0">
              <a:solidFill>
                <a:srgbClr val="0000CC"/>
              </a:solidFill>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Arial"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This </a:t>
            </a:r>
            <a:r>
              <a:rPr lang="en-US" sz="2800" dirty="0">
                <a:latin typeface="Calibri" panose="020F0502020204030204" pitchFamily="34" charset="0"/>
                <a:ea typeface="Calibri" panose="020F0502020204030204" pitchFamily="34" charset="0"/>
                <a:cs typeface="Times New Roman" panose="02020603050405020304" pitchFamily="18" charset="0"/>
              </a:rPr>
              <a:t>should not surprise us as it was </a:t>
            </a:r>
            <a:r>
              <a:rPr lang="en-US" sz="28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Elohim</a:t>
            </a:r>
            <a:r>
              <a:rPr lang="en-US" sz="2800" dirty="0">
                <a:latin typeface="Calibri" panose="020F0502020204030204" pitchFamily="34" charset="0"/>
                <a:ea typeface="Calibri" panose="020F0502020204030204" pitchFamily="34" charset="0"/>
                <a:cs typeface="Times New Roman" panose="02020603050405020304" pitchFamily="18" charset="0"/>
              </a:rPr>
              <a:t> that was undertaking the creating</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
        <p:nvSpPr>
          <p:cNvPr id="5" name="Title 4"/>
          <p:cNvSpPr>
            <a:spLocks noGrp="1"/>
          </p:cNvSpPr>
          <p:nvPr>
            <p:ph type="title"/>
          </p:nvPr>
        </p:nvSpPr>
        <p:spPr>
          <a:xfrm>
            <a:off x="0" y="1"/>
            <a:ext cx="12192000" cy="949286"/>
          </a:xfrm>
        </p:spPr>
        <p:txBody>
          <a:bodyPr>
            <a:scene3d>
              <a:camera prst="orthographicFront"/>
              <a:lightRig rig="threePt" dir="t"/>
            </a:scene3d>
            <a:sp3d extrusionH="57150">
              <a:bevelT w="38100" h="38100"/>
            </a:sp3d>
          </a:bodyPr>
          <a:lstStyle/>
          <a:p>
            <a:r>
              <a:rPr lang="en-US"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4">
                    <a:lumMod val="20000"/>
                    <a:lumOff val="80000"/>
                  </a:schemeClr>
                </a:solidFill>
                <a:effectLst>
                  <a:outerShdw blurRad="50800" dist="40000" dir="5400000" algn="tl" rotWithShape="0">
                    <a:srgbClr val="000000">
                      <a:shade val="5000"/>
                      <a:satMod val="120000"/>
                      <a:alpha val="33000"/>
                    </a:srgbClr>
                  </a:outerShdw>
                </a:effectLst>
                <a:latin typeface="Cooper Black" pitchFamily="18" charset="0"/>
              </a:rPr>
              <a:t>Brad Scott </a:t>
            </a:r>
            <a:r>
              <a:rPr lang="en-US"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a:t>
            </a:r>
            <a:r>
              <a:rPr lang="en-US" b="1"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Wildbranch</a:t>
            </a:r>
            <a:r>
              <a:rPr lang="en-US"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 Ministries </a:t>
            </a:r>
            <a:r>
              <a:rPr lang="en-US" sz="3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&lt;</a:t>
            </a:r>
            <a:r>
              <a:rPr lang="en-US" sz="3600" b="1"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eithe</a:t>
            </a:r>
            <a:r>
              <a:rPr lang="en-US" sz="3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&gt;</a:t>
            </a:r>
            <a:endParaRPr lang="en-US" sz="3600" i="1" dirty="0">
              <a:latin typeface="Cooper Black" pitchFamily="18" charset="0"/>
            </a:endParaRPr>
          </a:p>
        </p:txBody>
      </p:sp>
    </p:spTree>
    <p:extLst>
      <p:ext uri="{BB962C8B-B14F-4D97-AF65-F5344CB8AC3E}">
        <p14:creationId xmlns:p14="http://schemas.microsoft.com/office/powerpoint/2010/main" val="3807676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45000"/>
              </a:srgbClr>
            </a:gs>
            <a:gs pos="50000">
              <a:srgbClr val="E2FD59">
                <a:alpha val="24000"/>
              </a:srgbClr>
            </a:gs>
            <a:gs pos="100000">
              <a:srgbClr val="CC00FF">
                <a:alpha val="15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706582" y="1274639"/>
            <a:ext cx="10858500" cy="2025571"/>
          </a:xfrm>
          <a:solidFill>
            <a:schemeClr val="accent4">
              <a:lumMod val="20000"/>
              <a:lumOff val="80000"/>
            </a:schemeClr>
          </a:solidFill>
          <a:scene3d>
            <a:camera prst="orthographicFront"/>
            <a:lightRig rig="threePt" dir="t"/>
          </a:scene3d>
          <a:sp3d>
            <a:bevelT w="152400" h="50800" prst="softRound"/>
          </a:sp3d>
        </p:spPr>
        <p:txBody>
          <a:bodyPr>
            <a:normAutofit/>
            <a:sp3d extrusionH="57150">
              <a:bevelT h="25400" prst="softRound"/>
            </a:sp3d>
          </a:bodyPr>
          <a:lstStyle/>
          <a:p>
            <a:pPr marL="457200" indent="-457200">
              <a:lnSpc>
                <a:spcPct val="115000"/>
              </a:lnSpc>
              <a:spcBef>
                <a:spcPts val="0"/>
              </a:spcBef>
              <a:spcAft>
                <a:spcPts val="1000"/>
              </a:spcAft>
              <a:buFont typeface="Arial" pitchFamily="34" charset="0"/>
              <a:buChar char="•"/>
            </a:pPr>
            <a:r>
              <a:rPr lang="en-US" sz="3200" dirty="0" smtClean="0">
                <a:solidFill>
                  <a:prstClr val="black">
                    <a:lumMod val="95000"/>
                    <a:lumOff val="5000"/>
                  </a:prstClr>
                </a:solidFill>
                <a:latin typeface="Calibri" panose="020F0502020204030204"/>
              </a:rPr>
              <a:t>Compare the first </a:t>
            </a:r>
            <a:r>
              <a:rPr lang="en-US" sz="3200" u="sng" dirty="0" smtClean="0">
                <a:solidFill>
                  <a:prstClr val="black">
                    <a:lumMod val="95000"/>
                    <a:lumOff val="5000"/>
                  </a:prstClr>
                </a:solidFill>
                <a:latin typeface="Calibri" panose="020F0502020204030204"/>
              </a:rPr>
              <a:t>four</a:t>
            </a:r>
            <a:r>
              <a:rPr lang="en-US" sz="3200" dirty="0" smtClean="0">
                <a:solidFill>
                  <a:prstClr val="black">
                    <a:lumMod val="95000"/>
                    <a:lumOff val="5000"/>
                  </a:prstClr>
                </a:solidFill>
                <a:latin typeface="Calibri" panose="020F0502020204030204"/>
              </a:rPr>
              <a:t> </a:t>
            </a:r>
            <a:r>
              <a:rPr lang="en-US" sz="3200" dirty="0">
                <a:solidFill>
                  <a:prstClr val="black">
                    <a:lumMod val="95000"/>
                    <a:lumOff val="5000"/>
                  </a:prstClr>
                </a:solidFill>
                <a:latin typeface="Calibri" panose="020F0502020204030204"/>
              </a:rPr>
              <a:t>words of </a:t>
            </a:r>
            <a:r>
              <a:rPr lang="en-US" sz="3200" b="1" dirty="0" smtClean="0">
                <a:solidFill>
                  <a:srgbClr val="00B050"/>
                </a:solidFill>
                <a:latin typeface="Calibri" panose="020F0502020204030204"/>
              </a:rPr>
              <a:t>Gen 1:2</a:t>
            </a:r>
            <a:r>
              <a:rPr lang="en-US" sz="3200" dirty="0" smtClean="0">
                <a:solidFill>
                  <a:prstClr val="black">
                    <a:lumMod val="95000"/>
                    <a:lumOff val="5000"/>
                  </a:prstClr>
                </a:solidFill>
                <a:latin typeface="Calibri" panose="020F0502020204030204"/>
              </a:rPr>
              <a:t>    </a:t>
            </a:r>
            <a:r>
              <a:rPr lang="en-US" sz="3200" dirty="0">
                <a:solidFill>
                  <a:prstClr val="black">
                    <a:lumMod val="95000"/>
                    <a:lumOff val="5000"/>
                  </a:prstClr>
                </a:solidFill>
                <a:latin typeface="Calibri" panose="020F0502020204030204"/>
              </a:rPr>
              <a:t>	</a:t>
            </a:r>
            <a:r>
              <a:rPr lang="en-US" sz="3200" dirty="0" smtClean="0">
                <a:solidFill>
                  <a:prstClr val="black">
                    <a:lumMod val="95000"/>
                    <a:lumOff val="5000"/>
                  </a:prstClr>
                </a:solidFill>
                <a:latin typeface="Calibri" panose="020F0502020204030204"/>
              </a:rPr>
              <a:t/>
            </a:r>
            <a:br>
              <a:rPr lang="en-US" sz="3200" dirty="0" smtClean="0">
                <a:solidFill>
                  <a:prstClr val="black">
                    <a:lumMod val="95000"/>
                    <a:lumOff val="5000"/>
                  </a:prstClr>
                </a:solidFill>
                <a:latin typeface="Calibri" panose="020F0502020204030204"/>
              </a:rPr>
            </a:br>
            <a:r>
              <a:rPr lang="en-US" sz="3200" dirty="0" smtClean="0">
                <a:solidFill>
                  <a:prstClr val="black">
                    <a:lumMod val="95000"/>
                    <a:lumOff val="5000"/>
                  </a:prstClr>
                </a:solidFill>
                <a:latin typeface="Calibri" panose="020F0502020204030204"/>
              </a:rPr>
              <a:t>			And </a:t>
            </a:r>
            <a:r>
              <a:rPr lang="en-US" sz="3200" dirty="0">
                <a:solidFill>
                  <a:prstClr val="black">
                    <a:lumMod val="95000"/>
                    <a:lumOff val="5000"/>
                  </a:prstClr>
                </a:solidFill>
                <a:latin typeface="Calibri" panose="020F0502020204030204"/>
              </a:rPr>
              <a:t>the earth </a:t>
            </a:r>
            <a:r>
              <a:rPr lang="en-US" sz="3200" dirty="0" smtClean="0">
                <a:solidFill>
                  <a:prstClr val="black">
                    <a:lumMod val="95000"/>
                    <a:lumOff val="5000"/>
                  </a:prstClr>
                </a:solidFill>
                <a:latin typeface="Calibri" panose="020F0502020204030204"/>
              </a:rPr>
              <a:t>	      …	  </a:t>
            </a:r>
            <a:r>
              <a:rPr lang="en-US" sz="2700" i="1" dirty="0">
                <a:solidFill>
                  <a:srgbClr val="008080"/>
                </a:solidFill>
                <a:latin typeface="Georgia" panose="02040502050405020303" pitchFamily="18" charset="0"/>
              </a:rPr>
              <a:t>KJV</a:t>
            </a:r>
            <a:r>
              <a:rPr lang="en-US" sz="3200" dirty="0">
                <a:solidFill>
                  <a:prstClr val="black">
                    <a:lumMod val="95000"/>
                    <a:lumOff val="5000"/>
                  </a:prstClr>
                </a:solidFill>
                <a:latin typeface="Calibri" panose="020F0502020204030204"/>
              </a:rPr>
              <a:t/>
            </a:r>
            <a:br>
              <a:rPr lang="en-US" sz="3200" dirty="0">
                <a:solidFill>
                  <a:prstClr val="black">
                    <a:lumMod val="95000"/>
                    <a:lumOff val="5000"/>
                  </a:prstClr>
                </a:solidFill>
                <a:latin typeface="Calibri" panose="020F0502020204030204"/>
              </a:rPr>
            </a:br>
            <a:r>
              <a:rPr lang="en-US" sz="3200" dirty="0" smtClean="0">
                <a:solidFill>
                  <a:prstClr val="black">
                    <a:lumMod val="95000"/>
                    <a:lumOff val="5000"/>
                  </a:prstClr>
                </a:solidFill>
                <a:latin typeface="Calibri" panose="020F0502020204030204"/>
              </a:rPr>
              <a:t>   </a:t>
            </a:r>
            <a:r>
              <a:rPr lang="en-US" sz="3200" b="1" i="1" dirty="0" smtClean="0">
                <a:solidFill>
                  <a:srgbClr val="CC0099"/>
                </a:solidFill>
                <a:latin typeface="Calibri" panose="020F0502020204030204"/>
              </a:rPr>
              <a:t>and/or </a:t>
            </a:r>
            <a:r>
              <a:rPr lang="en-US" sz="3200" dirty="0" smtClean="0">
                <a:solidFill>
                  <a:prstClr val="black">
                    <a:lumMod val="95000"/>
                    <a:lumOff val="5000"/>
                  </a:prstClr>
                </a:solidFill>
                <a:latin typeface="Calibri" panose="020F0502020204030204"/>
              </a:rPr>
              <a:t>	And </a:t>
            </a:r>
            <a:r>
              <a:rPr lang="en-US" sz="3200" dirty="0">
                <a:solidFill>
                  <a:prstClr val="black">
                    <a:lumMod val="95000"/>
                    <a:lumOff val="5000"/>
                  </a:prstClr>
                </a:solidFill>
                <a:latin typeface="Calibri" panose="020F0502020204030204"/>
              </a:rPr>
              <a:t>the earth </a:t>
            </a:r>
            <a:r>
              <a:rPr lang="en-US" sz="3200" dirty="0" smtClean="0">
                <a:solidFill>
                  <a:prstClr val="black">
                    <a:lumMod val="95000"/>
                    <a:lumOff val="5000"/>
                  </a:prstClr>
                </a:solidFill>
                <a:latin typeface="Calibri" panose="020F0502020204030204"/>
              </a:rPr>
              <a:t>		        … </a:t>
            </a:r>
            <a:r>
              <a:rPr lang="en-US" sz="3200" dirty="0">
                <a:solidFill>
                  <a:prstClr val="black">
                    <a:lumMod val="95000"/>
                    <a:lumOff val="5000"/>
                  </a:prstClr>
                </a:solidFill>
                <a:latin typeface="Calibri" panose="020F0502020204030204"/>
              </a:rPr>
              <a:t> </a:t>
            </a:r>
            <a:r>
              <a:rPr lang="en-US" sz="2700" i="1" dirty="0" smtClean="0">
                <a:solidFill>
                  <a:srgbClr val="008080"/>
                </a:solidFill>
                <a:latin typeface="Georgia" panose="02040502050405020303" pitchFamily="18" charset="0"/>
              </a:rPr>
              <a:t>The Scriptures</a:t>
            </a:r>
            <a:endParaRPr lang="en-US" sz="2000" dirty="0">
              <a:latin typeface="+mn-lt"/>
            </a:endParaRPr>
          </a:p>
        </p:txBody>
      </p:sp>
      <p:sp>
        <p:nvSpPr>
          <p:cNvPr id="2" name="Rectangle 1"/>
          <p:cNvSpPr/>
          <p:nvPr/>
        </p:nvSpPr>
        <p:spPr>
          <a:xfrm>
            <a:off x="5900852" y="2091812"/>
            <a:ext cx="893619" cy="36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i="1" u="sng" dirty="0">
                <a:solidFill>
                  <a:prstClr val="black">
                    <a:lumMod val="95000"/>
                    <a:lumOff val="5000"/>
                  </a:prstClr>
                </a:solidFill>
                <a:effectLst>
                  <a:glow rad="228600">
                    <a:srgbClr val="5B9BD5">
                      <a:satMod val="175000"/>
                      <a:alpha val="40000"/>
                    </a:srgbClr>
                  </a:glow>
                </a:effectLst>
                <a:ea typeface="+mj-ea"/>
                <a:cs typeface="+mj-cs"/>
              </a:rPr>
              <a:t>was</a:t>
            </a:r>
            <a:endParaRPr lang="en-CA" dirty="0"/>
          </a:p>
        </p:txBody>
      </p:sp>
      <p:sp>
        <p:nvSpPr>
          <p:cNvPr id="3" name="Rectangle 2"/>
          <p:cNvSpPr/>
          <p:nvPr/>
        </p:nvSpPr>
        <p:spPr>
          <a:xfrm>
            <a:off x="5796677" y="2646489"/>
            <a:ext cx="209945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i="1" u="sng" dirty="0">
                <a:solidFill>
                  <a:prstClr val="black">
                    <a:lumMod val="95000"/>
                    <a:lumOff val="5000"/>
                  </a:prstClr>
                </a:solidFill>
                <a:effectLst>
                  <a:glow rad="127000">
                    <a:srgbClr val="00FF00"/>
                  </a:glow>
                </a:effectLst>
                <a:ea typeface="+mj-ea"/>
                <a:cs typeface="+mj-cs"/>
              </a:rPr>
              <a:t>came to be</a:t>
            </a:r>
            <a:r>
              <a:rPr lang="en-US" sz="3200" b="1" i="1" dirty="0">
                <a:solidFill>
                  <a:prstClr val="black">
                    <a:lumMod val="95000"/>
                    <a:lumOff val="5000"/>
                  </a:prstClr>
                </a:solidFill>
                <a:effectLst>
                  <a:glow rad="127000">
                    <a:srgbClr val="00FF00"/>
                  </a:glow>
                </a:effectLst>
                <a:ea typeface="+mj-ea"/>
                <a:cs typeface="+mj-cs"/>
              </a:rPr>
              <a:t> </a:t>
            </a:r>
            <a:endParaRPr lang="en-CA" dirty="0"/>
          </a:p>
        </p:txBody>
      </p:sp>
      <p:sp>
        <p:nvSpPr>
          <p:cNvPr id="5" name="Slide Number Placeholder 4"/>
          <p:cNvSpPr>
            <a:spLocks noGrp="1"/>
          </p:cNvSpPr>
          <p:nvPr>
            <p:ph type="sldNum" sz="quarter" idx="12"/>
          </p:nvPr>
        </p:nvSpPr>
        <p:spPr>
          <a:xfrm>
            <a:off x="9334500" y="6403975"/>
            <a:ext cx="2743200" cy="365125"/>
          </a:xfrm>
        </p:spPr>
        <p:txBody>
          <a:bodyPr/>
          <a:lstStyle/>
          <a:p>
            <a:fld id="{79D454C9-693C-4B68-AEF7-F33F1BD73953}" type="slidenum">
              <a:rPr lang="en-US" sz="1400" b="1" smtClean="0">
                <a:solidFill>
                  <a:schemeClr val="tx1"/>
                </a:solidFill>
              </a:rPr>
              <a:t>28</a:t>
            </a:fld>
            <a:endParaRPr lang="en-US" sz="1400" b="1" dirty="0">
              <a:solidFill>
                <a:schemeClr val="tx1"/>
              </a:solidFill>
            </a:endParaRPr>
          </a:p>
        </p:txBody>
      </p:sp>
      <p:sp>
        <p:nvSpPr>
          <p:cNvPr id="10" name="Title 10"/>
          <p:cNvSpPr txBox="1">
            <a:spLocks/>
          </p:cNvSpPr>
          <p:nvPr/>
        </p:nvSpPr>
        <p:spPr>
          <a:xfrm>
            <a:off x="694482" y="3475147"/>
            <a:ext cx="10845478" cy="3051313"/>
          </a:xfrm>
          <a:prstGeom prst="rect">
            <a:avLst/>
          </a:prstGeom>
          <a:solidFill>
            <a:schemeClr val="accent4">
              <a:lumMod val="20000"/>
              <a:lumOff val="80000"/>
            </a:schemeClr>
          </a:solidFill>
          <a:scene3d>
            <a:camera prst="orthographicFront"/>
            <a:lightRig rig="threePt" dir="t"/>
          </a:scene3d>
          <a:sp3d>
            <a:bevelT w="152400" h="50800" prst="softRound"/>
          </a:sp3d>
        </p:spPr>
        <p:txBody>
          <a:bodyPr vert="horz" lIns="91440" tIns="45720" rIns="91440" bIns="45720" rtlCol="0" anchor="ctr">
            <a:normAutofit fontScale="90000" lnSpcReduction="10000"/>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15000"/>
              </a:lnSpc>
              <a:spcBef>
                <a:spcPts val="0"/>
              </a:spcBef>
              <a:spcAft>
                <a:spcPts val="1000"/>
              </a:spcAft>
              <a:buFont typeface="Arial" pitchFamily="34" charset="0"/>
              <a:buChar char="•"/>
            </a:pPr>
            <a:r>
              <a:rPr lang="en-US" sz="3200" dirty="0" smtClean="0">
                <a:solidFill>
                  <a:prstClr val="black">
                    <a:lumMod val="95000"/>
                    <a:lumOff val="5000"/>
                  </a:prstClr>
                </a:solidFill>
                <a:latin typeface="Calibri" panose="020F0502020204030204"/>
              </a:rPr>
              <a:t>What is the original Hebrew word for – </a:t>
            </a:r>
            <a:r>
              <a:rPr lang="en-US" sz="3200" b="1" dirty="0" smtClean="0">
                <a:solidFill>
                  <a:srgbClr val="C55A11"/>
                </a:solidFill>
                <a:latin typeface="Calibri" panose="020F0502020204030204"/>
              </a:rPr>
              <a:t>was</a:t>
            </a:r>
            <a:r>
              <a:rPr lang="en-US" sz="3200" b="1" dirty="0" smtClean="0">
                <a:solidFill>
                  <a:prstClr val="black">
                    <a:lumMod val="95000"/>
                    <a:lumOff val="5000"/>
                  </a:prstClr>
                </a:solidFill>
                <a:latin typeface="Calibri" panose="020F0502020204030204"/>
              </a:rPr>
              <a:t>/</a:t>
            </a:r>
            <a:r>
              <a:rPr lang="en-US" sz="3200" b="1" dirty="0" smtClean="0">
                <a:solidFill>
                  <a:srgbClr val="C55A11"/>
                </a:solidFill>
                <a:latin typeface="Calibri" panose="020F0502020204030204"/>
              </a:rPr>
              <a:t>c</a:t>
            </a:r>
            <a:r>
              <a:rPr lang="en-US" sz="3200" b="1" dirty="0" smtClean="0">
                <a:solidFill>
                  <a:srgbClr val="ED7D31">
                    <a:lumMod val="75000"/>
                  </a:srgbClr>
                </a:solidFill>
                <a:latin typeface="Calibri" panose="020F0502020204030204"/>
              </a:rPr>
              <a:t>ame to be?</a:t>
            </a:r>
            <a:br>
              <a:rPr lang="en-US" sz="3200" b="1" dirty="0" smtClean="0">
                <a:solidFill>
                  <a:srgbClr val="ED7D31">
                    <a:lumMod val="75000"/>
                  </a:srgbClr>
                </a:solidFill>
                <a:latin typeface="Calibri" panose="020F0502020204030204"/>
              </a:rPr>
            </a:br>
            <a:r>
              <a:rPr lang="en-US" sz="3200" b="1" dirty="0" smtClean="0">
                <a:solidFill>
                  <a:srgbClr val="ED7D31">
                    <a:lumMod val="75000"/>
                  </a:srgbClr>
                </a:solidFill>
                <a:latin typeface="Calibri" panose="020F0502020204030204"/>
              </a:rPr>
              <a:t/>
            </a:r>
            <a:br>
              <a:rPr lang="en-US" sz="3200" b="1" dirty="0" smtClean="0">
                <a:solidFill>
                  <a:srgbClr val="ED7D31">
                    <a:lumMod val="75000"/>
                  </a:srgbClr>
                </a:solidFill>
                <a:latin typeface="Calibri" panose="020F0502020204030204"/>
              </a:rPr>
            </a:br>
            <a:r>
              <a:rPr lang="en-US" sz="2000" b="1" dirty="0" smtClean="0">
                <a:solidFill>
                  <a:srgbClr val="ED7D31">
                    <a:lumMod val="75000"/>
                  </a:srgbClr>
                </a:solidFill>
                <a:latin typeface="Calibri" panose="020F0502020204030204"/>
              </a:rPr>
              <a:t>     </a:t>
            </a:r>
            <a:r>
              <a:rPr lang="en-US" sz="3200" b="1" dirty="0" smtClean="0">
                <a:solidFill>
                  <a:srgbClr val="9900FF"/>
                </a:solidFill>
                <a:latin typeface="Times New Roman" panose="02020603050405020304" pitchFamily="18" charset="0"/>
                <a:ea typeface="Calibri" panose="020F0502020204030204" pitchFamily="34" charset="0"/>
              </a:rPr>
              <a:t>ה</a:t>
            </a:r>
            <a:r>
              <a:rPr lang="en-US" sz="900" b="1" baseline="-25000" dirty="0" smtClean="0">
                <a:solidFill>
                  <a:srgbClr val="FFFFFF"/>
                </a:solidFill>
                <a:latin typeface="Times New Roman" panose="02020603050405020304" pitchFamily="18" charset="0"/>
                <a:ea typeface="Calibri" panose="020F0502020204030204" pitchFamily="34" charset="0"/>
              </a:rPr>
              <a:t> </a:t>
            </a:r>
            <a:r>
              <a:rPr lang="en-US" sz="3200" b="1" dirty="0" smtClean="0">
                <a:solidFill>
                  <a:srgbClr val="9900FF"/>
                </a:solidFill>
                <a:latin typeface="Times New Roman" panose="02020603050405020304" pitchFamily="18" charset="0"/>
                <a:ea typeface="Calibri" panose="020F0502020204030204" pitchFamily="34" charset="0"/>
              </a:rPr>
              <a:t>י</a:t>
            </a:r>
            <a:r>
              <a:rPr lang="en-US" sz="900" b="1" baseline="-25000" dirty="0" smtClean="0">
                <a:solidFill>
                  <a:srgbClr val="FFFFFF"/>
                </a:solidFill>
                <a:latin typeface="Times New Roman" panose="02020603050405020304" pitchFamily="18" charset="0"/>
                <a:ea typeface="Calibri" panose="020F0502020204030204" pitchFamily="34" charset="0"/>
              </a:rPr>
              <a:t> </a:t>
            </a:r>
            <a:r>
              <a:rPr lang="en-US" sz="3200" b="1" dirty="0" smtClean="0">
                <a:solidFill>
                  <a:srgbClr val="9900FF"/>
                </a:solidFill>
                <a:latin typeface="Times New Roman" panose="02020603050405020304" pitchFamily="18" charset="0"/>
                <a:ea typeface="Calibri" panose="020F0502020204030204" pitchFamily="34" charset="0"/>
              </a:rPr>
              <a:t>ת</a:t>
            </a:r>
            <a:r>
              <a:rPr lang="en-US" sz="900" b="1" baseline="-25000" dirty="0" smtClean="0">
                <a:solidFill>
                  <a:srgbClr val="FFFFFF"/>
                </a:solidFill>
                <a:latin typeface="Times New Roman" panose="02020603050405020304" pitchFamily="18" charset="0"/>
                <a:ea typeface="Calibri" panose="020F0502020204030204" pitchFamily="34" charset="0"/>
              </a:rPr>
              <a:t> </a:t>
            </a:r>
            <a:r>
              <a:rPr lang="en-US" sz="3200" b="1" dirty="0" smtClean="0">
                <a:solidFill>
                  <a:srgbClr val="9900FF"/>
                </a:solidFill>
                <a:latin typeface="Times New Roman" panose="02020603050405020304" pitchFamily="18" charset="0"/>
                <a:ea typeface="Calibri" panose="020F0502020204030204" pitchFamily="34" charset="0"/>
              </a:rPr>
              <a:t>ה</a:t>
            </a:r>
            <a:r>
              <a:rPr lang="en-US" sz="2000" b="1" dirty="0" smtClean="0">
                <a:solidFill>
                  <a:srgbClr val="9900FF"/>
                </a:solidFill>
                <a:latin typeface="Times New Roman" panose="02020603050405020304" pitchFamily="18" charset="0"/>
                <a:ea typeface="Calibri" panose="020F0502020204030204" pitchFamily="34" charset="0"/>
              </a:rPr>
              <a:t> </a:t>
            </a:r>
            <a:r>
              <a:rPr lang="en-US" sz="3200" b="1" dirty="0" smtClean="0">
                <a:solidFill>
                  <a:srgbClr val="9900FF"/>
                </a:solidFill>
                <a:latin typeface="Times New Roman" panose="02020603050405020304" pitchFamily="18" charset="0"/>
                <a:ea typeface="Calibri" panose="020F0502020204030204" pitchFamily="34" charset="0"/>
              </a:rPr>
              <a:t>–</a:t>
            </a:r>
            <a:r>
              <a:rPr lang="en-US" sz="3200" b="1" dirty="0" smtClean="0">
                <a:solidFill>
                  <a:srgbClr val="9900FF"/>
                </a:solidFill>
                <a:effectLst>
                  <a:glow rad="127000">
                    <a:srgbClr val="9900FF"/>
                  </a:glow>
                </a:effectLst>
                <a:latin typeface="Times New Roman" panose="02020603050405020304" pitchFamily="18" charset="0"/>
                <a:ea typeface="Calibri" panose="020F0502020204030204" pitchFamily="34" charset="0"/>
              </a:rPr>
              <a:t>		</a:t>
            </a:r>
            <a:r>
              <a:rPr lang="en-US" sz="3200" b="1" dirty="0" smtClean="0">
                <a:solidFill>
                  <a:srgbClr val="9900FF"/>
                </a:solidFill>
                <a:latin typeface="Times New Roman" panose="02020603050405020304" pitchFamily="18" charset="0"/>
                <a:ea typeface="Calibri" panose="020F0502020204030204" pitchFamily="34" charset="0"/>
              </a:rPr>
              <a:t>    </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smtClean="0">
                <a:solidFill>
                  <a:srgbClr val="CC0099"/>
                </a:solidFill>
                <a:latin typeface="Calibri" panose="020F0502020204030204" pitchFamily="34" charset="0"/>
                <a:ea typeface="Calibri" panose="020F0502020204030204" pitchFamily="34" charset="0"/>
                <a:cs typeface="Times New Roman" panose="02020603050405020304" pitchFamily="18" charset="0"/>
              </a:rPr>
              <a:t>became</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Interlinear Scripture Analyzer</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b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This word is found in the various Hebrew translations online and in the </a:t>
            </a:r>
            <a: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Stone Edition </a:t>
            </a:r>
            <a:r>
              <a:rPr lang="en-US" sz="3200" i="1" dirty="0" err="1"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Tanach</a:t>
            </a:r>
            <a: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a:t>
            </a:r>
            <a:b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br>
            <a:r>
              <a:rPr lang="en-US" sz="32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Next</a:t>
            </a:r>
            <a: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Verification of the meaning given for </a:t>
            </a:r>
            <a:r>
              <a:rPr lang="en-US" sz="3200" b="1" dirty="0" smtClean="0">
                <a:ln>
                  <a:solidFill>
                    <a:schemeClr val="tx1"/>
                  </a:solidFill>
                </a:ln>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&lt;</a:t>
            </a:r>
            <a:r>
              <a:rPr lang="en-US" sz="3200" b="1" dirty="0" err="1" smtClean="0">
                <a:ln>
                  <a:solidFill>
                    <a:schemeClr val="tx1"/>
                  </a:solidFill>
                </a:ln>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sz="3200" b="1" dirty="0" smtClean="0">
                <a:ln>
                  <a:solidFill>
                    <a:schemeClr val="tx1"/>
                  </a:solidFill>
                </a:ln>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&gt;.</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mn-lt"/>
            </a:endParaRPr>
          </a:p>
        </p:txBody>
      </p:sp>
      <p:sp>
        <p:nvSpPr>
          <p:cNvPr id="12" name="Rectangle 11"/>
          <p:cNvSpPr/>
          <p:nvPr/>
        </p:nvSpPr>
        <p:spPr>
          <a:xfrm>
            <a:off x="2594384" y="4467514"/>
            <a:ext cx="1284514" cy="56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err="1">
                <a:ln>
                  <a:solidFill>
                    <a:schemeClr val="tx1"/>
                  </a:solidFill>
                </a:ln>
                <a:solidFill>
                  <a:srgbClr val="ED7D31">
                    <a:lumMod val="75000"/>
                  </a:srgbClr>
                </a:solidFill>
                <a:effectLst/>
                <a:latin typeface="Calibri" panose="020F0502020204030204" pitchFamily="34" charset="0"/>
                <a:ea typeface="Calibri" panose="020F0502020204030204" pitchFamily="34" charset="0"/>
                <a:cs typeface="Times New Roman" panose="02020603050405020304" pitchFamily="18" charset="0"/>
              </a:rPr>
              <a:t>eithe</a:t>
            </a:r>
            <a:endParaRPr lang="en-CA" b="1" dirty="0">
              <a:ln>
                <a:solidFill>
                  <a:schemeClr val="tx1"/>
                </a:solidFill>
              </a:ln>
              <a:effectLst/>
            </a:endParaRPr>
          </a:p>
        </p:txBody>
      </p:sp>
      <p:sp>
        <p:nvSpPr>
          <p:cNvPr id="9" name="Title 1"/>
          <p:cNvSpPr txBox="1">
            <a:spLocks/>
          </p:cNvSpPr>
          <p:nvPr/>
        </p:nvSpPr>
        <p:spPr>
          <a:xfrm>
            <a:off x="109188" y="151765"/>
            <a:ext cx="11882184"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&lt;eithe&gt; </a:t>
            </a:r>
            <a:r>
              <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[was/came to be] (con’t)</a:t>
            </a:r>
            <a:endParaRPr lang="en-US" sz="5400" dirty="0"/>
          </a:p>
        </p:txBody>
      </p:sp>
    </p:spTree>
    <p:extLst>
      <p:ext uri="{BB962C8B-B14F-4D97-AF65-F5344CB8AC3E}">
        <p14:creationId xmlns:p14="http://schemas.microsoft.com/office/powerpoint/2010/main" val="805054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750"/>
                                        <p:tgtEl>
                                          <p:spTgt spid="10"/>
                                        </p:tgtEl>
                                      </p:cBhvr>
                                    </p:animEffect>
                                  </p:childTnLst>
                                </p:cTn>
                              </p:par>
                              <p:par>
                                <p:cTn id="18" presetID="21" presetClass="entr" presetSubtype="1" fill="hold" grpId="0" nodeType="withEffect">
                                  <p:stCondLst>
                                    <p:cond delay="125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27000"/>
              </a:srgb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90989" y="1290117"/>
            <a:ext cx="11009416" cy="5204203"/>
          </a:xfrm>
          <a:solidFill>
            <a:schemeClr val="accent6">
              <a:lumMod val="20000"/>
              <a:lumOff val="80000"/>
            </a:schemeClr>
          </a:solidFill>
          <a:scene3d>
            <a:camera prst="orthographicFront"/>
            <a:lightRig rig="threePt" dir="t"/>
          </a:scene3d>
          <a:sp3d>
            <a:bevelT w="152400" h="50800" prst="softRound"/>
          </a:sp3d>
        </p:spPr>
        <p:txBody>
          <a:bodyPr>
            <a:normAutofit fontScale="90000"/>
            <a:sp3d extrusionH="57150">
              <a:bevelT w="38100" h="38100"/>
            </a:sp3d>
          </a:bodyPr>
          <a:lstStyle/>
          <a:p>
            <a:pPr marL="0" marR="0">
              <a:lnSpc>
                <a:spcPct val="115000"/>
              </a:lnSpc>
              <a:spcBef>
                <a:spcPts val="0"/>
              </a:spcBef>
              <a:spcAft>
                <a:spcPts val="1000"/>
              </a:spcAft>
            </a:pPr>
            <a: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br>
              <a:rPr lang="en-US" sz="32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br>
            <a:r>
              <a:rPr lang="en-US" sz="32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Brown-Driver-Briggs</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lists several other definitions for the word “was” …               </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100" dirty="0" smtClean="0">
                <a:solidFill>
                  <a:srgbClr val="9900FF"/>
                </a:solidFill>
                <a:latin typeface="Times New Roman" panose="02020603050405020304" pitchFamily="18" charset="0"/>
                <a:ea typeface="Calibri" panose="020F0502020204030204" pitchFamily="34" charset="0"/>
              </a:rPr>
              <a:t>ה  </a:t>
            </a:r>
            <a:r>
              <a:rPr lang="en-US" sz="600" baseline="-25000" dirty="0" smtClean="0">
                <a:solidFill>
                  <a:srgbClr val="FFFFFF"/>
                </a:solidFill>
                <a:latin typeface="Times New Roman" panose="02020603050405020304" pitchFamily="18" charset="0"/>
                <a:ea typeface="Calibri" panose="020F0502020204030204" pitchFamily="34" charset="0"/>
              </a:rPr>
              <a:t>.</a:t>
            </a:r>
            <a:r>
              <a:rPr lang="en-US" sz="3100" dirty="0" err="1" smtClean="0">
                <a:solidFill>
                  <a:srgbClr val="9900FF"/>
                </a:solidFill>
                <a:latin typeface="Times New Roman" panose="02020603050405020304" pitchFamily="18" charset="0"/>
                <a:ea typeface="Calibri" panose="020F0502020204030204" pitchFamily="34" charset="0"/>
              </a:rPr>
              <a:t>ת</a:t>
            </a:r>
            <a:r>
              <a:rPr lang="en-US" sz="600" baseline="-25000" dirty="0" err="1" smtClean="0">
                <a:solidFill>
                  <a:srgbClr val="FFFFFF"/>
                </a:solidFill>
                <a:latin typeface="Times New Roman" panose="02020603050405020304" pitchFamily="18" charset="0"/>
                <a:ea typeface="Calibri" panose="020F0502020204030204" pitchFamily="34" charset="0"/>
              </a:rPr>
              <a:t>.</a:t>
            </a:r>
            <a:r>
              <a:rPr lang="en-US" sz="3100" dirty="0" err="1" smtClean="0">
                <a:solidFill>
                  <a:srgbClr val="9900FF"/>
                </a:solidFill>
                <a:latin typeface="Times New Roman" panose="02020603050405020304" pitchFamily="18" charset="0"/>
                <a:ea typeface="Calibri" panose="020F0502020204030204" pitchFamily="34" charset="0"/>
              </a:rPr>
              <a:t>י</a:t>
            </a:r>
            <a:r>
              <a:rPr lang="en-US" sz="600" baseline="30000" dirty="0" err="1" smtClean="0">
                <a:solidFill>
                  <a:srgbClr val="FFFFFF"/>
                </a:solidFill>
                <a:latin typeface="Times New Roman" panose="02020603050405020304" pitchFamily="18" charset="0"/>
                <a:ea typeface="Calibri" panose="020F0502020204030204" pitchFamily="34" charset="0"/>
              </a:rPr>
              <a:t>.</a:t>
            </a:r>
            <a:r>
              <a:rPr lang="en-US" sz="3100" dirty="0" err="1" smtClean="0">
                <a:solidFill>
                  <a:srgbClr val="9900FF"/>
                </a:solidFill>
                <a:latin typeface="Times New Roman" panose="02020603050405020304" pitchFamily="18" charset="0"/>
                <a:ea typeface="Calibri" panose="020F0502020204030204" pitchFamily="34" charset="0"/>
              </a:rPr>
              <a:t>ה</a:t>
            </a:r>
            <a:r>
              <a:rPr lang="en-US" sz="600" dirty="0" smtClean="0">
                <a:solidFill>
                  <a:prstClr val="white"/>
                </a:solidFill>
                <a:latin typeface="Calibri" panose="020F0502020204030204" pitchFamily="34" charset="0"/>
                <a:ea typeface="Calibri" panose="020F0502020204030204" pitchFamily="34" charset="0"/>
              </a:rPr>
              <a:t>  </a:t>
            </a:r>
            <a:r>
              <a:rPr lang="en-US" sz="2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OT:1961;     Please notice the 			   	         implications:</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1) to be, become, [became], </a:t>
            </a:r>
            <a:r>
              <a:rPr lang="en-US" sz="2800" b="1" dirty="0" smtClean="0">
                <a:solidFill>
                  <a:prstClr val="black"/>
                </a:solidFill>
                <a:effectLst>
                  <a:glow rad="127000">
                    <a:schemeClr val="accent2">
                      <a:lumMod val="60000"/>
                      <a:lumOff val="40000"/>
                    </a:schemeClr>
                  </a:glow>
                </a:effectLst>
                <a:latin typeface="Calibri" panose="020F0502020204030204" pitchFamily="34" charset="0"/>
                <a:ea typeface="Calibri" panose="020F0502020204030204" pitchFamily="34" charset="0"/>
                <a:cs typeface="Times New Roman" panose="02020603050405020304" pitchFamily="18" charset="0"/>
              </a:rPr>
              <a:t>come to pass,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exist, happen, fall out	</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en-US" sz="28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Qal</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1) 	a)  to happen, fall out, occur, take place, </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b)  </a:t>
            </a:r>
            <a:r>
              <a:rPr lang="en-US" sz="2800" b="1" dirty="0" smtClean="0">
                <a:solidFill>
                  <a:prstClr val="black"/>
                </a:solidFill>
                <a:effectLst>
                  <a:glow rad="127000">
                    <a:schemeClr val="accent2">
                      <a:lumMod val="60000"/>
                      <a:lumOff val="40000"/>
                    </a:schemeClr>
                  </a:glow>
                </a:effectLst>
                <a:latin typeface="Calibri" panose="020F0502020204030204" pitchFamily="34" charset="0"/>
                <a:ea typeface="Calibri" panose="020F0502020204030204" pitchFamily="34" charset="0"/>
                <a:cs typeface="Times New Roman" panose="02020603050405020304" pitchFamily="18" charset="0"/>
              </a:rPr>
              <a:t>to come about, come to pass</a:t>
            </a:r>
            <a:br>
              <a:rPr lang="en-US" sz="2800" b="1" dirty="0" smtClean="0">
                <a:solidFill>
                  <a:prstClr val="black"/>
                </a:solidFill>
                <a:effectLst>
                  <a:glow rad="127000">
                    <a:schemeClr val="accent2">
                      <a:lumMod val="60000"/>
                      <a:lumOff val="40000"/>
                    </a:schemeClr>
                  </a:glow>
                </a:effectLst>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2)  </a:t>
            </a:r>
            <a:r>
              <a:rPr lang="en-US" sz="2800" b="1" dirty="0" smtClean="0">
                <a:solidFill>
                  <a:prstClr val="black"/>
                </a:solidFill>
                <a:effectLst>
                  <a:glow rad="127000">
                    <a:schemeClr val="accent2">
                      <a:lumMod val="60000"/>
                      <a:lumOff val="40000"/>
                    </a:schemeClr>
                  </a:glow>
                </a:effectLst>
                <a:latin typeface="Calibri" panose="020F0502020204030204" pitchFamily="34" charset="0"/>
                <a:ea typeface="Calibri" panose="020F0502020204030204" pitchFamily="34" charset="0"/>
                <a:cs typeface="Times New Roman" panose="02020603050405020304" pitchFamily="18" charset="0"/>
              </a:rPr>
              <a:t>to come into being,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  to arise, appear, come</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1)  </a:t>
            </a:r>
            <a:r>
              <a:rPr lang="en-US" sz="2800" b="1" dirty="0" smtClean="0">
                <a:solidFill>
                  <a:prstClr val="black"/>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to become</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2)   </a:t>
            </a:r>
            <a:r>
              <a:rPr lang="en-US" sz="2800" b="1" dirty="0" smtClean="0">
                <a:solidFill>
                  <a:prstClr val="black"/>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to be instituted, be established</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800" strike="sngStrike" dirty="0">
              <a:solidFill>
                <a:srgbClr val="FF0000"/>
              </a:solidFill>
              <a:latin typeface="+mn-lt"/>
            </a:endParaRPr>
          </a:p>
        </p:txBody>
      </p:sp>
      <p:sp>
        <p:nvSpPr>
          <p:cNvPr id="2" name="Rectangle 1"/>
          <p:cNvSpPr/>
          <p:nvPr/>
        </p:nvSpPr>
        <p:spPr>
          <a:xfrm>
            <a:off x="5700760" y="2190618"/>
            <a:ext cx="3722913" cy="533400"/>
          </a:xfrm>
          <a:prstGeom prst="rect">
            <a:avLst/>
          </a:prstGeom>
          <a:solidFill>
            <a:srgbClr val="FF33CC"/>
          </a:solidFill>
          <a:ln w="38100">
            <a:solidFill>
              <a:schemeClr val="tx1">
                <a:lumMod val="95000"/>
                <a:lumOff val="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w="3175">
                  <a:solidFill>
                    <a:srgbClr val="7DDDFF"/>
                  </a:solidFill>
                </a:ln>
                <a:solidFill>
                  <a:srgbClr val="FFFF00"/>
                </a:solidFill>
              </a:rPr>
              <a:t>TRANSITIONAL ACTION</a:t>
            </a:r>
            <a:endParaRPr lang="en-CA" sz="2800" b="1" dirty="0">
              <a:ln w="3175">
                <a:solidFill>
                  <a:srgbClr val="7DDDFF"/>
                </a:solidFill>
              </a:ln>
              <a:solidFill>
                <a:srgbClr val="FFFF00"/>
              </a:solidFill>
            </a:endParaRPr>
          </a:p>
        </p:txBody>
      </p:sp>
      <p:sp>
        <p:nvSpPr>
          <p:cNvPr id="3" name="Slide Number Placeholder 2"/>
          <p:cNvSpPr>
            <a:spLocks noGrp="1"/>
          </p:cNvSpPr>
          <p:nvPr>
            <p:ph type="sldNum" sz="quarter" idx="12"/>
          </p:nvPr>
        </p:nvSpPr>
        <p:spPr>
          <a:xfrm>
            <a:off x="9334500" y="6413500"/>
            <a:ext cx="2743200" cy="365125"/>
          </a:xfrm>
        </p:spPr>
        <p:txBody>
          <a:bodyPr/>
          <a:lstStyle/>
          <a:p>
            <a:fld id="{79D454C9-693C-4B68-AEF7-F33F1BD73953}" type="slidenum">
              <a:rPr lang="en-US" sz="1400" b="1" smtClean="0">
                <a:solidFill>
                  <a:schemeClr val="tx1"/>
                </a:solidFill>
              </a:rPr>
              <a:t>29</a:t>
            </a:fld>
            <a:endParaRPr lang="en-US" sz="1400" b="1" dirty="0">
              <a:solidFill>
                <a:schemeClr val="tx1"/>
              </a:solidFill>
            </a:endParaRPr>
          </a:p>
        </p:txBody>
      </p:sp>
      <p:sp>
        <p:nvSpPr>
          <p:cNvPr id="5" name="Rectangle 4"/>
          <p:cNvSpPr/>
          <p:nvPr/>
        </p:nvSpPr>
        <p:spPr>
          <a:xfrm>
            <a:off x="671544" y="4448005"/>
            <a:ext cx="3464795" cy="1938992"/>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Only the </a:t>
            </a:r>
            <a:r>
              <a:rPr lang="en-US"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Qal</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definitions</a:t>
            </a:r>
            <a:b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are considered.</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1"/>
          <p:cNvSpPr txBox="1">
            <a:spLocks/>
          </p:cNvSpPr>
          <p:nvPr/>
        </p:nvSpPr>
        <p:spPr>
          <a:xfrm>
            <a:off x="200024" y="210262"/>
            <a:ext cx="11791347"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eithe</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[was/came to be]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dirty="0"/>
          </a:p>
        </p:txBody>
      </p:sp>
    </p:spTree>
    <p:extLst>
      <p:ext uri="{BB962C8B-B14F-4D97-AF65-F5344CB8AC3E}">
        <p14:creationId xmlns:p14="http://schemas.microsoft.com/office/powerpoint/2010/main" val="3191664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1090" y="1297972"/>
            <a:ext cx="6215160" cy="3507242"/>
          </a:xfrm>
          <a:noFill/>
          <a:scene3d>
            <a:camera prst="orthographicFront"/>
            <a:lightRig rig="threePt" dir="t"/>
          </a:scene3d>
          <a:sp3d>
            <a:bevelT w="152400" h="50800" prst="softRound"/>
          </a:sp3d>
        </p:spPr>
        <p:txBody>
          <a:bodyPr>
            <a:normAutofit fontScale="90000"/>
            <a:sp3d extrusionH="57150">
              <a:bevelT w="38100" h="38100"/>
            </a:sp3d>
          </a:bodyPr>
          <a:lstStyle/>
          <a:p>
            <a:r>
              <a:rPr lang="en-US" i="1" dirty="0" smtClean="0">
                <a:solidFill>
                  <a:srgbClr val="DE0AC0"/>
                </a:solidFill>
                <a:latin typeface="Georgia" panose="02040502050405020303" pitchFamily="18" charset="0"/>
              </a:rPr>
              <a:t> In the beginning     </a:t>
            </a:r>
            <a:r>
              <a:rPr lang="en-US" b="1" i="1" dirty="0" smtClean="0">
                <a:solidFill>
                  <a:srgbClr val="00B0F0"/>
                </a:solidFill>
                <a:latin typeface="Georgia" panose="02040502050405020303" pitchFamily="18" charset="0"/>
              </a:rPr>
              <a:t>Elohim created </a:t>
            </a:r>
            <a:br>
              <a:rPr lang="en-US" b="1" i="1" dirty="0" smtClean="0">
                <a:solidFill>
                  <a:srgbClr val="00B0F0"/>
                </a:solidFill>
                <a:latin typeface="Georgia" panose="02040502050405020303" pitchFamily="18" charset="0"/>
              </a:rPr>
            </a:br>
            <a:r>
              <a:rPr lang="en-US" i="1" dirty="0" smtClean="0">
                <a:solidFill>
                  <a:srgbClr val="DE0AC0"/>
                </a:solidFill>
                <a:latin typeface="Georgia" panose="02040502050405020303" pitchFamily="18" charset="0"/>
              </a:rPr>
              <a:t>the heaven and</a:t>
            </a:r>
            <a:br>
              <a:rPr lang="en-US" i="1" dirty="0" smtClean="0">
                <a:solidFill>
                  <a:srgbClr val="DE0AC0"/>
                </a:solidFill>
                <a:latin typeface="Georgia" panose="02040502050405020303" pitchFamily="18" charset="0"/>
              </a:rPr>
            </a:br>
            <a:r>
              <a:rPr lang="en-US" i="1" dirty="0" smtClean="0">
                <a:solidFill>
                  <a:srgbClr val="DE0AC0"/>
                </a:solidFill>
                <a:latin typeface="Georgia" panose="02040502050405020303" pitchFamily="18" charset="0"/>
              </a:rPr>
              <a:t>    the earth! </a:t>
            </a:r>
            <a:endParaRPr lang="en-US" dirty="0"/>
          </a:p>
        </p:txBody>
      </p:sp>
      <p:sp>
        <p:nvSpPr>
          <p:cNvPr id="4" name="Slide Number Placeholder 3"/>
          <p:cNvSpPr>
            <a:spLocks noGrp="1"/>
          </p:cNvSpPr>
          <p:nvPr>
            <p:ph type="sldNum" sz="quarter" idx="12"/>
          </p:nvPr>
        </p:nvSpPr>
        <p:spPr>
          <a:xfrm>
            <a:off x="9286875" y="6413500"/>
            <a:ext cx="2743200" cy="365125"/>
          </a:xfrm>
        </p:spPr>
        <p:txBody>
          <a:bodyPr/>
          <a:lstStyle/>
          <a:p>
            <a:fld id="{79D454C9-693C-4B68-AEF7-F33F1BD73953}" type="slidenum">
              <a:rPr lang="en-US" sz="1400" b="1" smtClean="0">
                <a:solidFill>
                  <a:schemeClr val="tx1"/>
                </a:solidFill>
              </a:rPr>
              <a:t>3</a:t>
            </a:fld>
            <a:endParaRPr lang="en-US" sz="1400" b="1" dirty="0">
              <a:solidFill>
                <a:schemeClr val="tx1"/>
              </a:solidFill>
            </a:endParaRPr>
          </a:p>
        </p:txBody>
      </p:sp>
      <p:grpSp>
        <p:nvGrpSpPr>
          <p:cNvPr id="7" name="Group 6"/>
          <p:cNvGrpSpPr/>
          <p:nvPr/>
        </p:nvGrpSpPr>
        <p:grpSpPr>
          <a:xfrm>
            <a:off x="505991" y="1113643"/>
            <a:ext cx="5304227" cy="3850520"/>
            <a:chOff x="6344816" y="2600531"/>
            <a:chExt cx="5304227" cy="3850520"/>
          </a:xfrm>
        </p:grpSpPr>
        <p:pic>
          <p:nvPicPr>
            <p:cNvPr id="2050" name="Picture 2" descr="C:\Users\Rae\Desktop\creation week day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816" y="2600531"/>
              <a:ext cx="5304227" cy="3850520"/>
            </a:xfrm>
            <a:prstGeom prst="rect">
              <a:avLst/>
            </a:prstGeom>
            <a:noFill/>
            <a:ln w="57150">
              <a:solidFill>
                <a:schemeClr val="accent4">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388219" y="2715410"/>
              <a:ext cx="3144417" cy="646986"/>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latin typeface="Arial Rounded MT Bold" pitchFamily="34" charset="0"/>
                </a:rPr>
                <a:t>Creation</a:t>
              </a:r>
              <a:r>
                <a:rPr lang="en-US" sz="2800" b="1" cap="none" spc="0" dirty="0" smtClean="0">
                  <a:ln w="50800"/>
                  <a:solidFill>
                    <a:schemeClr val="bg1">
                      <a:shade val="50000"/>
                    </a:schemeClr>
                  </a:solidFill>
                  <a:effectLst/>
                  <a:latin typeface="Arial Rounded MT Bold" pitchFamily="34" charset="0"/>
                </a:rPr>
                <a:t> </a:t>
              </a:r>
              <a:r>
                <a:rPr lang="en-US" sz="2800" b="1" dirty="0" err="1" smtClean="0">
                  <a:ln w="50800"/>
                  <a:solidFill>
                    <a:schemeClr val="bg1">
                      <a:shade val="50000"/>
                    </a:schemeClr>
                  </a:solidFill>
                  <a:latin typeface="Arial Rounded MT Bold" pitchFamily="34" charset="0"/>
                </a:rPr>
                <a:t>Vs</a:t>
              </a:r>
              <a:r>
                <a:rPr lang="en-US" sz="2800" b="1" dirty="0" smtClean="0">
                  <a:ln w="50800"/>
                  <a:solidFill>
                    <a:schemeClr val="bg1">
                      <a:shade val="50000"/>
                    </a:schemeClr>
                  </a:solidFill>
                  <a:latin typeface="Arial Rounded MT Bold" pitchFamily="34" charset="0"/>
                </a:rPr>
                <a:t> 1!</a:t>
              </a:r>
              <a:endParaRPr lang="en-US" sz="2800" b="1" cap="none" spc="0" dirty="0">
                <a:ln w="50800"/>
                <a:solidFill>
                  <a:schemeClr val="bg1">
                    <a:shade val="50000"/>
                  </a:schemeClr>
                </a:solidFill>
                <a:effectLst/>
                <a:latin typeface="Arial Rounded MT Bold" pitchFamily="34" charset="0"/>
              </a:endParaRPr>
            </a:p>
          </p:txBody>
        </p:sp>
      </p:grpSp>
      <p:sp>
        <p:nvSpPr>
          <p:cNvPr id="6" name="Rectangle 5"/>
          <p:cNvSpPr/>
          <p:nvPr/>
        </p:nvSpPr>
        <p:spPr>
          <a:xfrm>
            <a:off x="114300" y="107891"/>
            <a:ext cx="691515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you see here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380984" y="4991315"/>
            <a:ext cx="542923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70C0"/>
                </a:solidFill>
                <a:effectLst>
                  <a:outerShdw blurRad="50800" dist="39000" dir="5460000" algn="tl">
                    <a:srgbClr val="000000">
                      <a:alpha val="38000"/>
                    </a:srgbClr>
                  </a:outerShdw>
                </a:effectLst>
              </a:rPr>
              <a:t>i</a:t>
            </a:r>
            <a:r>
              <a:rPr lang="en-US" sz="5400" b="1" dirty="0" smtClean="0">
                <a:ln w="11430"/>
                <a:solidFill>
                  <a:srgbClr val="0070C0"/>
                </a:solidFill>
                <a:effectLst>
                  <a:outerShdw blurRad="50800" dist="39000" dir="5460000" algn="tl">
                    <a:srgbClr val="000000">
                      <a:alpha val="38000"/>
                    </a:srgbClr>
                  </a:outerShdw>
                </a:effectLst>
              </a:rPr>
              <a:t>s </a:t>
            </a:r>
            <a:r>
              <a:rPr lang="en-US" sz="5400" b="1" dirty="0" smtClean="0">
                <a:ln w="11430">
                  <a:solidFill>
                    <a:srgbClr val="0070C0"/>
                  </a:solidFill>
                </a:ln>
                <a:solidFill>
                  <a:srgbClr val="0070C0"/>
                </a:solidFill>
                <a:effectLst>
                  <a:outerShdw blurRad="50800" dist="39000" dir="5460000" algn="tl">
                    <a:srgbClr val="000000">
                      <a:alpha val="38000"/>
                    </a:srgbClr>
                  </a:outerShdw>
                </a:effectLst>
              </a:rPr>
              <a:t>what</a:t>
            </a:r>
            <a:r>
              <a:rPr lang="en-US" sz="5400" b="1" dirty="0" smtClean="0">
                <a:ln w="11430"/>
                <a:solidFill>
                  <a:srgbClr val="0070C0"/>
                </a:solidFill>
                <a:effectLst>
                  <a:outerShdw blurRad="50800" dist="39000" dir="5460000" algn="tl">
                    <a:srgbClr val="000000">
                      <a:alpha val="38000"/>
                    </a:srgbClr>
                  </a:outerShdw>
                </a:effectLst>
              </a:rPr>
              <a:t> happened </a:t>
            </a:r>
            <a:br>
              <a:rPr lang="en-US" sz="5400" b="1" dirty="0" smtClean="0">
                <a:ln w="11430"/>
                <a:solidFill>
                  <a:srgbClr val="0070C0"/>
                </a:solidFill>
                <a:effectLst>
                  <a:outerShdw blurRad="50800" dist="39000" dir="5460000" algn="tl">
                    <a:srgbClr val="000000">
                      <a:alpha val="38000"/>
                    </a:srgbClr>
                  </a:outerShdw>
                </a:effectLst>
              </a:rPr>
            </a:br>
            <a:r>
              <a:rPr lang="en-US" sz="5400" b="1" dirty="0" smtClean="0">
                <a:ln w="11430"/>
                <a:solidFill>
                  <a:srgbClr val="0070C0"/>
                </a:solidFill>
                <a:effectLst>
                  <a:outerShdw blurRad="50800" dist="39000" dir="5460000" algn="tl">
                    <a:srgbClr val="000000">
                      <a:alpha val="38000"/>
                    </a:srgbClr>
                  </a:outerShdw>
                </a:effectLst>
              </a:rPr>
              <a:t>in Verse 1.</a:t>
            </a:r>
            <a:endParaRPr lang="en-US" sz="5400" b="1" dirty="0">
              <a:ln w="11430"/>
              <a:solidFill>
                <a:srgbClr val="0070C0"/>
              </a:solidFill>
              <a:effectLst>
                <a:outerShdw blurRad="50800" dist="39000" dir="5460000" algn="tl">
                  <a:srgbClr val="000000">
                    <a:alpha val="38000"/>
                  </a:srgbClr>
                </a:outerShdw>
              </a:effectLst>
            </a:endParaRPr>
          </a:p>
        </p:txBody>
      </p:sp>
      <p:pic>
        <p:nvPicPr>
          <p:cNvPr id="2051" name="Picture 3" descr="C:\Users\Rae\Desktop\Art New Grammar 101\white man clip art\confused-3D-man.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0443" y="3861773"/>
            <a:ext cx="1540423" cy="287240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19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1750"/>
                                        <p:tgtEl>
                                          <p:spTgt spid="10">
                                            <p:txEl>
                                              <p:pRg st="0" end="0"/>
                                            </p:txEl>
                                          </p:spTgt>
                                        </p:tgtEl>
                                      </p:cBhvr>
                                    </p:animEffect>
                                  </p:childTnLst>
                                </p:cTn>
                              </p:par>
                            </p:childTnLst>
                          </p:cTn>
                        </p:par>
                        <p:par>
                          <p:cTn id="11" fill="hold">
                            <p:stCondLst>
                              <p:cond delay="1750"/>
                            </p:stCondLst>
                            <p:childTnLst>
                              <p:par>
                                <p:cTn id="12" presetID="22" presetClass="entr" presetSubtype="1"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2000"/>
                                        <p:tgtEl>
                                          <p:spTgt spid="2"/>
                                        </p:tgtEl>
                                      </p:cBhvr>
                                    </p:animEffect>
                                  </p:childTnLst>
                                </p:cTn>
                              </p:par>
                            </p:childTnLst>
                          </p:cTn>
                        </p:par>
                        <p:par>
                          <p:cTn id="15" fill="hold">
                            <p:stCondLst>
                              <p:cond delay="4750"/>
                            </p:stCondLst>
                            <p:childTnLst>
                              <p:par>
                                <p:cTn id="16" presetID="22" presetClass="entr" presetSubtype="1"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up)">
                                      <p:cBhvr>
                                        <p:cTn id="1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9000"/>
              </a:srgbClr>
            </a:gs>
            <a:gs pos="50000">
              <a:srgbClr val="E2FD59">
                <a:lumMod val="29000"/>
                <a:lumOff val="71000"/>
              </a:srgbClr>
            </a:gs>
            <a:gs pos="100000">
              <a:srgbClr val="CC00FF">
                <a:alpha val="2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188" y="198420"/>
            <a:ext cx="11882184"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&lt;</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eithe</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[was/came to be]</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dirty="0"/>
          </a:p>
        </p:txBody>
      </p:sp>
      <p:sp>
        <p:nvSpPr>
          <p:cNvPr id="7" name="Content Placeholder 6"/>
          <p:cNvSpPr>
            <a:spLocks noGrp="1"/>
          </p:cNvSpPr>
          <p:nvPr>
            <p:ph sz="half" idx="1"/>
          </p:nvPr>
        </p:nvSpPr>
        <p:spPr>
          <a:xfrm>
            <a:off x="457200" y="1348105"/>
            <a:ext cx="5562600" cy="5016316"/>
          </a:xfrm>
          <a:solidFill>
            <a:schemeClr val="accent4">
              <a:lumMod val="20000"/>
              <a:lumOff val="80000"/>
            </a:schemeClr>
          </a:solidFill>
          <a:scene3d>
            <a:camera prst="orthographicFront"/>
            <a:lightRig rig="threePt" dir="t"/>
          </a:scene3d>
          <a:sp3d>
            <a:bevelT/>
          </a:sp3d>
        </p:spPr>
        <p:txBody>
          <a:bodyPr>
            <a:normAutofit fontScale="85000" lnSpcReduction="20000"/>
            <a:sp3d extrusionH="57150">
              <a:bevelT w="38100" h="38100"/>
            </a:sp3d>
          </a:bodyPr>
          <a:lstStyle/>
          <a:p>
            <a:pPr marL="0" indent="0">
              <a:buNone/>
            </a:pPr>
            <a:endParaRPr lang="en-US" sz="1400" dirty="0" smtClean="0">
              <a:solidFill>
                <a:srgbClr val="CC00FF"/>
              </a:solidFill>
              <a:latin typeface="Georgia" panose="02040502050405020303" pitchFamily="18" charset="0"/>
            </a:endParaRPr>
          </a:p>
          <a:p>
            <a:pPr marL="0" indent="0" algn="ctr">
              <a:buNone/>
            </a:pPr>
            <a:r>
              <a:rPr lang="en-US" sz="3300" b="1" i="1" dirty="0" smtClean="0">
                <a:solidFill>
                  <a:srgbClr val="008080"/>
                </a:solidFill>
                <a:latin typeface="Georgia" panose="02040502050405020303" pitchFamily="18" charset="0"/>
              </a:rPr>
              <a:t>A </a:t>
            </a:r>
            <a:r>
              <a:rPr lang="en-US" sz="3300" b="1" i="1" dirty="0">
                <a:solidFill>
                  <a:srgbClr val="008080"/>
                </a:solidFill>
                <a:latin typeface="Georgia" panose="02040502050405020303" pitchFamily="18" charset="0"/>
              </a:rPr>
              <a:t>Hebrew Lexicon </a:t>
            </a:r>
            <a:r>
              <a:rPr lang="en-US" sz="2200" dirty="0" smtClean="0">
                <a:solidFill>
                  <a:prstClr val="black"/>
                </a:solidFill>
              </a:rPr>
              <a:t>Barker </a:t>
            </a:r>
            <a:r>
              <a:rPr lang="en-US" sz="2200" dirty="0">
                <a:solidFill>
                  <a:prstClr val="black"/>
                </a:solidFill>
              </a:rPr>
              <a:t>(1776</a:t>
            </a:r>
            <a:r>
              <a:rPr lang="en-US" sz="2200" dirty="0" smtClean="0">
                <a:solidFill>
                  <a:prstClr val="black"/>
                </a:solidFill>
              </a:rPr>
              <a:t>)</a:t>
            </a:r>
            <a:br>
              <a:rPr lang="en-US" sz="2200" dirty="0" smtClean="0">
                <a:solidFill>
                  <a:prstClr val="black"/>
                </a:solidFill>
              </a:rPr>
            </a:br>
            <a:endParaRPr lang="en-US" sz="2200" dirty="0" smtClean="0">
              <a:solidFill>
                <a:prstClr val="black"/>
              </a:solidFill>
            </a:endParaRPr>
          </a:p>
          <a:p>
            <a:r>
              <a:rPr lang="en-US" sz="3300" b="1" dirty="0" smtClean="0">
                <a:solidFill>
                  <a:srgbClr val="9900FF"/>
                </a:solidFill>
                <a:latin typeface="Arial" panose="020B0604020202020204" pitchFamily="34" charset="0"/>
                <a:ea typeface="Calibri" panose="020F0502020204030204" pitchFamily="34" charset="0"/>
              </a:rPr>
              <a:t>נ</a:t>
            </a:r>
            <a:r>
              <a:rPr lang="en-US" sz="3300" b="1" baseline="-25000" dirty="0" smtClean="0">
                <a:solidFill>
                  <a:srgbClr val="FFFFFF"/>
                </a:solidFill>
                <a:latin typeface="Arial" panose="020B0604020202020204" pitchFamily="34" charset="0"/>
                <a:ea typeface="Calibri" panose="020F0502020204030204" pitchFamily="34" charset="0"/>
              </a:rPr>
              <a:t> </a:t>
            </a:r>
            <a:r>
              <a:rPr lang="en-US" sz="3300" b="1" dirty="0">
                <a:solidFill>
                  <a:srgbClr val="9900FF"/>
                </a:solidFill>
                <a:latin typeface="Arial" panose="020B0604020202020204" pitchFamily="34" charset="0"/>
                <a:ea typeface="Calibri" panose="020F0502020204030204" pitchFamily="34" charset="0"/>
              </a:rPr>
              <a:t>ה</a:t>
            </a:r>
            <a:r>
              <a:rPr lang="en-US" sz="3300" b="1" baseline="-25000" dirty="0">
                <a:solidFill>
                  <a:srgbClr val="FFFFFF"/>
                </a:solidFill>
                <a:latin typeface="Calibri" panose="020F0502020204030204" pitchFamily="34" charset="0"/>
                <a:ea typeface="Calibri" panose="020F0502020204030204" pitchFamily="34" charset="0"/>
              </a:rPr>
              <a:t> </a:t>
            </a:r>
            <a:r>
              <a:rPr lang="en-US" sz="3300" b="1" dirty="0">
                <a:solidFill>
                  <a:srgbClr val="9900FF"/>
                </a:solidFill>
                <a:latin typeface="Arial" panose="020B0604020202020204" pitchFamily="34" charset="0"/>
                <a:ea typeface="Calibri" panose="020F0502020204030204" pitchFamily="34" charset="0"/>
              </a:rPr>
              <a:t>י</a:t>
            </a:r>
            <a:r>
              <a:rPr lang="en-US" sz="3300" b="1" dirty="0">
                <a:solidFill>
                  <a:srgbClr val="FFFFFF"/>
                </a:solidFill>
                <a:latin typeface="Calibri" panose="020F0502020204030204" pitchFamily="34" charset="0"/>
                <a:ea typeface="Calibri" panose="020F0502020204030204" pitchFamily="34" charset="0"/>
              </a:rPr>
              <a:t> </a:t>
            </a:r>
            <a:r>
              <a:rPr lang="en-US" sz="3200" b="1" dirty="0">
                <a:solidFill>
                  <a:srgbClr val="9900FF"/>
                </a:solidFill>
                <a:latin typeface="Arial" panose="020B0604020202020204" pitchFamily="34" charset="0"/>
                <a:ea typeface="Calibri" panose="020F0502020204030204" pitchFamily="34" charset="0"/>
              </a:rPr>
              <a:t>ה</a:t>
            </a:r>
            <a:r>
              <a:rPr lang="en-US" sz="3200" b="1" dirty="0">
                <a:solidFill>
                  <a:srgbClr val="9900FF"/>
                </a:solidFill>
                <a:latin typeface="Calibri" panose="020F0502020204030204" pitchFamily="34" charset="0"/>
                <a:ea typeface="Calibri" panose="020F0502020204030204" pitchFamily="34" charset="0"/>
              </a:rPr>
              <a:t> </a:t>
            </a:r>
            <a:r>
              <a:rPr lang="en-US" sz="3200" b="1" dirty="0" smtClean="0">
                <a:solidFill>
                  <a:srgbClr val="9900FF"/>
                </a:solidFill>
                <a:latin typeface="Calibri" panose="020F0502020204030204" pitchFamily="34" charset="0"/>
                <a:ea typeface="Calibri" panose="020F0502020204030204" pitchFamily="34" charset="0"/>
              </a:rPr>
              <a:t>–  </a:t>
            </a:r>
            <a:r>
              <a:rPr lang="en-US" sz="3200" b="1" dirty="0" err="1">
                <a:solidFill>
                  <a:srgbClr val="C55A11"/>
                </a:solidFill>
                <a:latin typeface="Calibri" panose="020F0502020204030204" pitchFamily="34" charset="0"/>
                <a:ea typeface="Calibri" panose="020F0502020204030204" pitchFamily="34" charset="0"/>
              </a:rPr>
              <a:t>neihe</a:t>
            </a:r>
            <a:r>
              <a:rPr lang="en-US" sz="3200" dirty="0">
                <a:solidFill>
                  <a:prstClr val="black">
                    <a:lumMod val="95000"/>
                    <a:lumOff val="5000"/>
                  </a:prstClr>
                </a:solidFill>
                <a:latin typeface="Calibri" panose="020F0502020204030204" pitchFamily="34" charset="0"/>
                <a:ea typeface="Calibri" panose="020F0502020204030204" pitchFamily="34" charset="0"/>
              </a:rPr>
              <a:t> – is cognate with (same family of words as </a:t>
            </a:r>
            <a:r>
              <a:rPr lang="en-US" sz="3200" dirty="0" smtClean="0">
                <a:solidFill>
                  <a:prstClr val="black">
                    <a:lumMod val="95000"/>
                    <a:lumOff val="5000"/>
                  </a:prstClr>
                </a:solidFill>
                <a:latin typeface="Calibri" panose="020F0502020204030204" pitchFamily="34" charset="0"/>
                <a:ea typeface="Calibri" panose="020F0502020204030204" pitchFamily="34" charset="0"/>
              </a:rPr>
              <a:t>-)</a:t>
            </a:r>
          </a:p>
          <a:p>
            <a:r>
              <a:rPr lang="en-US" sz="3200" dirty="0" smtClean="0">
                <a:solidFill>
                  <a:prstClr val="black">
                    <a:lumMod val="95000"/>
                    <a:lumOff val="5000"/>
                  </a:prstClr>
                </a:solidFill>
                <a:latin typeface="Calibri" panose="020F0502020204030204" pitchFamily="34"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ה</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י</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ת</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ה – </a:t>
            </a:r>
            <a:r>
              <a:rPr lang="en-US" sz="3200" b="1" dirty="0" err="1">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sz="3200"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C55A11"/>
                </a:solidFill>
                <a:latin typeface="Calibri" panose="020F0502020204030204" pitchFamily="34" charset="0"/>
                <a:ea typeface="Calibri" panose="020F0502020204030204" pitchFamily="34" charset="0"/>
                <a:cs typeface="Times New Roman" panose="02020603050405020304" pitchFamily="18" charset="0"/>
              </a:rPr>
              <a:t>become, be done, </a:t>
            </a:r>
            <a:r>
              <a:rPr lang="en-US" sz="3200" dirty="0" smtClean="0">
                <a:solidFill>
                  <a:srgbClr val="C55A11"/>
                </a:solidFill>
                <a:latin typeface="Calibri" panose="020F0502020204030204" pitchFamily="34" charset="0"/>
                <a:ea typeface="Calibri" panose="020F0502020204030204" pitchFamily="34" charset="0"/>
                <a:cs typeface="Times New Roman" panose="02020603050405020304" pitchFamily="18" charset="0"/>
              </a:rPr>
              <a:t>accomplished.</a:t>
            </a:r>
          </a:p>
          <a:p>
            <a:pPr marL="0" indent="0" algn="ctr">
              <a:lnSpc>
                <a:spcPct val="120000"/>
              </a:lnSpc>
              <a:buNone/>
            </a:pPr>
            <a:r>
              <a:rPr lang="en-US" sz="33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Hebrew </a:t>
            </a:r>
            <a:r>
              <a:rPr lang="en-US" sz="33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and English Lexicon </a:t>
            </a:r>
            <a:r>
              <a:rPr lang="en-US" sz="33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r>
            <a:br>
              <a:rPr lang="en-US" sz="33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br>
            <a:r>
              <a:rPr lang="en-US" sz="33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of </a:t>
            </a:r>
            <a:r>
              <a:rPr lang="en-US" sz="33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the Old Testament </a:t>
            </a:r>
            <a:r>
              <a:rPr lang="en-US" sz="3200" dirty="0">
                <a:solidFill>
                  <a:srgbClr val="CC00FF"/>
                </a:solidFill>
                <a:latin typeface="Georgia" panose="02040502050405020303" pitchFamily="18" charset="0"/>
                <a:ea typeface="Calibri" panose="020F0502020204030204" pitchFamily="34" charset="0"/>
                <a:cs typeface="Times New Roman" panose="02020603050405020304" pitchFamily="18" charset="0"/>
              </a:rPr>
              <a:t/>
            </a:r>
            <a:br>
              <a:rPr lang="en-US" sz="3200" dirty="0">
                <a:solidFill>
                  <a:srgbClr val="CC00FF"/>
                </a:solidFill>
                <a:latin typeface="Georgia" panose="02040502050405020303" pitchFamily="18" charset="0"/>
                <a:ea typeface="Calibri" panose="020F0502020204030204" pitchFamily="34" charset="0"/>
                <a:cs typeface="Times New Roman" panose="02020603050405020304" pitchFamily="18" charset="0"/>
              </a:rPr>
            </a:br>
            <a:r>
              <a:rPr lang="en-US" sz="2200" dirty="0">
                <a:solidFill>
                  <a:prstClr val="black">
                    <a:lumMod val="95000"/>
                    <a:lumOff val="5000"/>
                  </a:prstClr>
                </a:solidFill>
                <a:ea typeface="Calibri" panose="020F0502020204030204" pitchFamily="34" charset="0"/>
                <a:cs typeface="Times New Roman" panose="02020603050405020304" pitchFamily="18" charset="0"/>
              </a:rPr>
              <a:t>Based on the Lexicon of William </a:t>
            </a:r>
            <a:r>
              <a:rPr lang="en-US" sz="2200" dirty="0" err="1">
                <a:solidFill>
                  <a:prstClr val="black">
                    <a:lumMod val="95000"/>
                    <a:lumOff val="5000"/>
                  </a:prstClr>
                </a:solidFill>
                <a:ea typeface="Calibri" panose="020F0502020204030204" pitchFamily="34" charset="0"/>
                <a:cs typeface="Times New Roman" panose="02020603050405020304" pitchFamily="18" charset="0"/>
              </a:rPr>
              <a:t>Gesenius</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a:t>
            </a:r>
            <a:br>
              <a:rPr lang="en-US" sz="2200" dirty="0" smtClean="0">
                <a:solidFill>
                  <a:prstClr val="black">
                    <a:lumMod val="95000"/>
                    <a:lumOff val="5000"/>
                  </a:prstClr>
                </a:solidFill>
                <a:ea typeface="Calibri" panose="020F0502020204030204" pitchFamily="34" charset="0"/>
                <a:cs typeface="Times New Roman" panose="02020603050405020304" pitchFamily="18" charset="0"/>
              </a:rPr>
            </a:b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 </a:t>
            </a:r>
            <a:r>
              <a:rPr lang="en-US" sz="2200" dirty="0">
                <a:solidFill>
                  <a:prstClr val="black">
                    <a:lumMod val="95000"/>
                    <a:lumOff val="5000"/>
                  </a:prstClr>
                </a:solidFill>
                <a:ea typeface="Calibri" panose="020F0502020204030204" pitchFamily="34" charset="0"/>
                <a:cs typeface="Times New Roman" panose="02020603050405020304" pitchFamily="18" charset="0"/>
              </a:rPr>
              <a:t>translated by Edward Robinson   (1906</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  pg. 135</a:t>
            </a:r>
            <a:r>
              <a:rPr lang="en-US" sz="2200" dirty="0" smtClean="0">
                <a:solidFill>
                  <a:prstClr val="black">
                    <a:lumMod val="95000"/>
                    <a:lumOff val="5000"/>
                  </a:prstClr>
                </a:solidFill>
                <a:latin typeface="Georgia" panose="02040502050405020303" pitchFamily="18" charset="0"/>
                <a:ea typeface="Calibri" panose="020F0502020204030204" pitchFamily="34" charset="0"/>
                <a:cs typeface="Times New Roman" panose="02020603050405020304" pitchFamily="18" charset="0"/>
              </a:rPr>
              <a:t>   </a:t>
            </a:r>
          </a:p>
          <a:p>
            <a:r>
              <a:rPr lang="en-US" sz="3200" dirty="0" smtClean="0">
                <a:solidFill>
                  <a:prstClr val="black">
                    <a:lumMod val="95000"/>
                    <a:lumOff val="5000"/>
                  </a:prstClr>
                </a:solidFill>
                <a:ea typeface="Calibri" panose="020F0502020204030204" pitchFamily="34" charset="0"/>
                <a:cs typeface="Times New Roman" panose="02020603050405020304" pitchFamily="18" charset="0"/>
              </a:rPr>
              <a:t>H1961 </a:t>
            </a:r>
            <a:r>
              <a:rPr lang="en-US" sz="3200" dirty="0" smtClean="0">
                <a:solidFill>
                  <a:srgbClr val="C55A11"/>
                </a:solidFill>
                <a:ea typeface="Calibri" panose="020F0502020204030204" pitchFamily="34" charset="0"/>
                <a:cs typeface="Times New Roman" panose="02020603050405020304" pitchFamily="18" charset="0"/>
              </a:rPr>
              <a:t>– </a:t>
            </a:r>
            <a:r>
              <a:rPr lang="en-US" sz="3200" b="1" dirty="0" err="1" smtClean="0">
                <a:solidFill>
                  <a:srgbClr val="C55A11"/>
                </a:solidFill>
                <a:ea typeface="Calibri" panose="020F0502020204030204" pitchFamily="34" charset="0"/>
                <a:cs typeface="Times New Roman" panose="02020603050405020304" pitchFamily="18" charset="0"/>
              </a:rPr>
              <a:t>hayah</a:t>
            </a:r>
            <a:r>
              <a:rPr lang="en-US" sz="3200" b="1" dirty="0" smtClean="0">
                <a:solidFill>
                  <a:srgbClr val="C55A11"/>
                </a:solidFill>
                <a:ea typeface="Calibri" panose="020F0502020204030204" pitchFamily="34" charset="0"/>
                <a:cs typeface="Times New Roman" panose="02020603050405020304" pitchFamily="18" charset="0"/>
              </a:rPr>
              <a:t> </a:t>
            </a:r>
            <a:r>
              <a:rPr lang="en-US" sz="3200" dirty="0" smtClean="0">
                <a:solidFill>
                  <a:srgbClr val="C55A11"/>
                </a:solidFill>
                <a:ea typeface="Calibri" panose="020F0502020204030204" pitchFamily="34" charset="0"/>
                <a:cs typeface="Times New Roman" panose="02020603050405020304" pitchFamily="18" charset="0"/>
              </a:rPr>
              <a:t>– destruction</a:t>
            </a:r>
            <a:r>
              <a:rPr lang="en-US" sz="3200" dirty="0">
                <a:solidFill>
                  <a:srgbClr val="C55A11"/>
                </a:solidFill>
                <a:ea typeface="Calibri" panose="020F0502020204030204" pitchFamily="34" charset="0"/>
                <a:cs typeface="Times New Roman" panose="02020603050405020304" pitchFamily="18" charset="0"/>
              </a:rPr>
              <a:t>, ruin </a:t>
            </a:r>
            <a:r>
              <a:rPr lang="en-US" sz="3200" dirty="0" smtClean="0">
                <a:solidFill>
                  <a:srgbClr val="C55A11"/>
                </a:solidFill>
                <a:ea typeface="Calibri" panose="020F0502020204030204" pitchFamily="34" charset="0"/>
                <a:cs typeface="Times New Roman" panose="02020603050405020304" pitchFamily="18" charset="0"/>
              </a:rPr>
              <a:t>disaster.</a:t>
            </a:r>
            <a:r>
              <a:rPr lang="en-US" dirty="0">
                <a:solidFill>
                  <a:srgbClr val="C55A11"/>
                </a:solidFill>
                <a:ea typeface="Calibri" panose="020F0502020204030204" pitchFamily="34" charset="0"/>
                <a:cs typeface="Times New Roman" panose="02020603050405020304" pitchFamily="18" charset="0"/>
              </a:rPr>
              <a:t/>
            </a:r>
            <a:br>
              <a:rPr lang="en-US" dirty="0">
                <a:solidFill>
                  <a:srgbClr val="C55A11"/>
                </a:solidFill>
                <a:ea typeface="Calibri" panose="020F0502020204030204" pitchFamily="34" charset="0"/>
                <a:cs typeface="Times New Roman" panose="02020603050405020304" pitchFamily="18" charset="0"/>
              </a:rPr>
            </a:br>
            <a:endParaRPr lang="en-US" dirty="0"/>
          </a:p>
        </p:txBody>
      </p:sp>
      <p:sp>
        <p:nvSpPr>
          <p:cNvPr id="8" name="Content Placeholder 7"/>
          <p:cNvSpPr>
            <a:spLocks noGrp="1"/>
          </p:cNvSpPr>
          <p:nvPr>
            <p:ph sz="half" idx="2"/>
          </p:nvPr>
        </p:nvSpPr>
        <p:spPr>
          <a:xfrm>
            <a:off x="6172200" y="3769360"/>
            <a:ext cx="5461000" cy="2590800"/>
          </a:xfrm>
          <a:solidFill>
            <a:schemeClr val="accent4">
              <a:lumMod val="20000"/>
              <a:lumOff val="80000"/>
            </a:schemeClr>
          </a:solidFill>
          <a:scene3d>
            <a:camera prst="orthographicFront"/>
            <a:lightRig rig="threePt" dir="t"/>
          </a:scene3d>
          <a:sp3d>
            <a:bevelT/>
          </a:sp3d>
        </p:spPr>
        <p:txBody>
          <a:bodyPr>
            <a:normAutofit fontScale="85000" lnSpcReduction="20000"/>
            <a:sp3d extrusionH="57150">
              <a:bevelT w="38100" h="38100"/>
            </a:sp3d>
          </a:bodyPr>
          <a:lstStyle/>
          <a:p>
            <a:pPr marL="0" indent="0" algn="ctr">
              <a:lnSpc>
                <a:spcPct val="110000"/>
              </a:lnSpc>
              <a:buNone/>
            </a:pPr>
            <a:r>
              <a:rPr lang="en-US" sz="33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Strong’s Exhaustive </a:t>
            </a:r>
            <a:r>
              <a:rPr lang="en-US" sz="33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Concordance</a:t>
            </a:r>
          </a:p>
          <a:p>
            <a:pPr>
              <a:lnSpc>
                <a:spcPct val="110000"/>
              </a:lnSpc>
            </a:pPr>
            <a:r>
              <a:rPr lang="en-US" sz="3200" dirty="0" smtClean="0">
                <a:solidFill>
                  <a:prstClr val="black">
                    <a:lumMod val="95000"/>
                    <a:lumOff val="5000"/>
                  </a:prstClr>
                </a:solidFill>
                <a:ea typeface="Calibri" panose="020F0502020204030204" pitchFamily="34" charset="0"/>
                <a:cs typeface="Times New Roman" panose="02020603050405020304" pitchFamily="18" charset="0"/>
              </a:rPr>
              <a:t>H1961</a:t>
            </a:r>
            <a:r>
              <a:rPr lang="en-US" sz="3200" dirty="0" smtClean="0">
                <a:solidFill>
                  <a:srgbClr val="CC00FF"/>
                </a:solidFill>
                <a:ea typeface="Calibri" panose="020F0502020204030204" pitchFamily="34" charset="0"/>
                <a:cs typeface="Times New Roman" panose="02020603050405020304" pitchFamily="18" charset="0"/>
              </a:rPr>
              <a:t> </a:t>
            </a:r>
            <a:r>
              <a:rPr lang="en-US" sz="3200" dirty="0">
                <a:solidFill>
                  <a:srgbClr val="C55A11"/>
                </a:solidFill>
                <a:ea typeface="Calibri" panose="020F0502020204030204" pitchFamily="34" charset="0"/>
                <a:cs typeface="Times New Roman" panose="02020603050405020304" pitchFamily="18" charset="0"/>
              </a:rPr>
              <a:t>– </a:t>
            </a:r>
            <a:r>
              <a:rPr lang="en-US" sz="3200" b="1" dirty="0" err="1">
                <a:solidFill>
                  <a:srgbClr val="C55A11"/>
                </a:solidFill>
                <a:ea typeface="Calibri" panose="020F0502020204030204" pitchFamily="34" charset="0"/>
                <a:cs typeface="Times New Roman" panose="02020603050405020304" pitchFamily="18" charset="0"/>
              </a:rPr>
              <a:t>hayah</a:t>
            </a:r>
            <a:r>
              <a:rPr lang="en-US" sz="3200" dirty="0">
                <a:solidFill>
                  <a:srgbClr val="C55A11"/>
                </a:solidFill>
                <a:ea typeface="Calibri" panose="020F0502020204030204" pitchFamily="34" charset="0"/>
                <a:cs typeface="Times New Roman" panose="02020603050405020304" pitchFamily="18" charset="0"/>
              </a:rPr>
              <a:t> – to exist, </a:t>
            </a:r>
            <a:r>
              <a:rPr lang="en-US" sz="3200" dirty="0" smtClean="0">
                <a:solidFill>
                  <a:srgbClr val="C55A11"/>
                </a:solidFill>
                <a:ea typeface="Calibri" panose="020F0502020204030204" pitchFamily="34" charset="0"/>
                <a:cs typeface="Times New Roman" panose="02020603050405020304" pitchFamily="18" charset="0"/>
              </a:rPr>
              <a:t/>
            </a:r>
            <a:br>
              <a:rPr lang="en-US" sz="3200" dirty="0" smtClean="0">
                <a:solidFill>
                  <a:srgbClr val="C55A11"/>
                </a:solidFill>
                <a:ea typeface="Calibri" panose="020F0502020204030204" pitchFamily="34" charset="0"/>
                <a:cs typeface="Times New Roman" panose="02020603050405020304" pitchFamily="18" charset="0"/>
              </a:rPr>
            </a:br>
            <a:r>
              <a:rPr lang="en-US" sz="3200" dirty="0" smtClean="0">
                <a:solidFill>
                  <a:srgbClr val="C55A11"/>
                </a:solidFill>
                <a:ea typeface="Calibri" panose="020F0502020204030204" pitchFamily="34" charset="0"/>
                <a:cs typeface="Times New Roman" panose="02020603050405020304" pitchFamily="18" charset="0"/>
              </a:rPr>
              <a:t>be </a:t>
            </a:r>
            <a:r>
              <a:rPr lang="en-US" sz="3200" dirty="0">
                <a:solidFill>
                  <a:srgbClr val="C55A11"/>
                </a:solidFill>
                <a:ea typeface="Calibri" panose="020F0502020204030204" pitchFamily="34" charset="0"/>
                <a:cs typeface="Times New Roman" panose="02020603050405020304" pitchFamily="18" charset="0"/>
              </a:rPr>
              <a:t>or become, come to pass, </a:t>
            </a:r>
            <a:r>
              <a:rPr lang="en-US" sz="3200" dirty="0" smtClean="0">
                <a:solidFill>
                  <a:srgbClr val="C55A11"/>
                </a:solidFill>
                <a:ea typeface="Calibri" panose="020F0502020204030204" pitchFamily="34" charset="0"/>
                <a:cs typeface="Times New Roman" panose="02020603050405020304" pitchFamily="18" charset="0"/>
              </a:rPr>
              <a:t>accomplished.</a:t>
            </a:r>
            <a:endParaRPr lang="en-CA" sz="3200" dirty="0"/>
          </a:p>
        </p:txBody>
      </p:sp>
      <p:sp>
        <p:nvSpPr>
          <p:cNvPr id="5" name="Slide Number Placeholder 4"/>
          <p:cNvSpPr>
            <a:spLocks noGrp="1"/>
          </p:cNvSpPr>
          <p:nvPr>
            <p:ph type="sldNum" sz="quarter" idx="12"/>
          </p:nvPr>
        </p:nvSpPr>
        <p:spPr/>
        <p:txBody>
          <a:bodyPr/>
          <a:lstStyle/>
          <a:p>
            <a:fld id="{79D454C9-693C-4B68-AEF7-F33F1BD73953}" type="slidenum">
              <a:rPr lang="en-US" sz="1400" b="1" smtClean="0">
                <a:solidFill>
                  <a:schemeClr val="tx1"/>
                </a:solidFill>
              </a:rPr>
              <a:t>30</a:t>
            </a:fld>
            <a:endParaRPr lang="en-US" sz="1400" b="1" dirty="0">
              <a:solidFill>
                <a:schemeClr val="tx1"/>
              </a:solidFill>
            </a:endParaRPr>
          </a:p>
        </p:txBody>
      </p:sp>
      <p:sp>
        <p:nvSpPr>
          <p:cNvPr id="3" name="Rectangle 2"/>
          <p:cNvSpPr/>
          <p:nvPr/>
        </p:nvSpPr>
        <p:spPr>
          <a:xfrm>
            <a:off x="6197600" y="1351280"/>
            <a:ext cx="5377084" cy="2275839"/>
          </a:xfrm>
          <a:prstGeom prst="rect">
            <a:avLst/>
          </a:prstGeom>
          <a:solidFill>
            <a:schemeClr val="accent2">
              <a:lumMod val="20000"/>
              <a:lumOff val="80000"/>
            </a:schemeClr>
          </a:solidFill>
          <a:ln w="38100">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u="sng" dirty="0" smtClean="0">
                <a:solidFill>
                  <a:schemeClr val="tx1"/>
                </a:solidFill>
              </a:rPr>
              <a:t>Please note</a:t>
            </a:r>
            <a:r>
              <a:rPr lang="en-CA" sz="2800" dirty="0" smtClean="0">
                <a:solidFill>
                  <a:schemeClr val="tx1"/>
                </a:solidFill>
              </a:rPr>
              <a:t>:  It is very common </a:t>
            </a:r>
            <a:br>
              <a:rPr lang="en-CA" sz="2800" dirty="0" smtClean="0">
                <a:solidFill>
                  <a:schemeClr val="tx1"/>
                </a:solidFill>
              </a:rPr>
            </a:br>
            <a:r>
              <a:rPr lang="en-CA" sz="2800" dirty="0" smtClean="0">
                <a:solidFill>
                  <a:schemeClr val="tx1"/>
                </a:solidFill>
              </a:rPr>
              <a:t>for one Hebrew word to have </a:t>
            </a:r>
            <a:br>
              <a:rPr lang="en-CA" sz="2800" dirty="0" smtClean="0">
                <a:solidFill>
                  <a:schemeClr val="tx1"/>
                </a:solidFill>
              </a:rPr>
            </a:br>
            <a:r>
              <a:rPr lang="en-CA" sz="2800" dirty="0" smtClean="0">
                <a:solidFill>
                  <a:schemeClr val="tx1"/>
                </a:solidFill>
              </a:rPr>
              <a:t>exact opposite meanings, </a:t>
            </a:r>
            <a:br>
              <a:rPr lang="en-CA" sz="2800" dirty="0" smtClean="0">
                <a:solidFill>
                  <a:schemeClr val="tx1"/>
                </a:solidFill>
              </a:rPr>
            </a:br>
            <a:r>
              <a:rPr lang="en-CA" sz="2800" dirty="0" smtClean="0">
                <a:solidFill>
                  <a:schemeClr val="tx1"/>
                </a:solidFill>
              </a:rPr>
              <a:t>especially within the </a:t>
            </a:r>
            <a:br>
              <a:rPr lang="en-CA" sz="2800" dirty="0" smtClean="0">
                <a:solidFill>
                  <a:schemeClr val="tx1"/>
                </a:solidFill>
              </a:rPr>
            </a:br>
            <a:r>
              <a:rPr lang="en-CA" sz="2800" dirty="0" smtClean="0">
                <a:solidFill>
                  <a:schemeClr val="tx1"/>
                </a:solidFill>
              </a:rPr>
              <a:t>same family of words. </a:t>
            </a:r>
            <a:endParaRPr lang="en-CA" sz="2800" dirty="0">
              <a:solidFill>
                <a:schemeClr val="tx1"/>
              </a:solidFill>
            </a:endParaRPr>
          </a:p>
        </p:txBody>
      </p:sp>
      <p:sp>
        <p:nvSpPr>
          <p:cNvPr id="4" name="Rectangle 3"/>
          <p:cNvSpPr/>
          <p:nvPr/>
        </p:nvSpPr>
        <p:spPr>
          <a:xfrm>
            <a:off x="173622" y="7021361"/>
            <a:ext cx="11292812" cy="96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endParaRPr lang="en-CA" dirty="0"/>
          </a:p>
        </p:txBody>
      </p:sp>
    </p:spTree>
    <p:extLst>
      <p:ext uri="{BB962C8B-B14F-4D97-AF65-F5344CB8AC3E}">
        <p14:creationId xmlns:p14="http://schemas.microsoft.com/office/powerpoint/2010/main" val="1758749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up)">
                                      <p:cBhvr>
                                        <p:cTn id="7" dur="1750"/>
                                        <p:tgtEl>
                                          <p:spTgt spid="7">
                                            <p:txEl>
                                              <p:pRg st="2" end="2"/>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wipe(up)">
                                      <p:cBhvr>
                                        <p:cTn id="11" dur="175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wipe(up)">
                                      <p:cBhvr>
                                        <p:cTn id="16" dur="5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1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1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9000"/>
              </a:srgbClr>
            </a:gs>
            <a:gs pos="50000">
              <a:srgbClr val="E2FD59">
                <a:lumMod val="29000"/>
                <a:lumOff val="71000"/>
              </a:srgbClr>
            </a:gs>
            <a:gs pos="100000">
              <a:srgbClr val="CC00FF">
                <a:alpha val="2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622" y="222885"/>
            <a:ext cx="11834596"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 for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&lt;</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eithe</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[was/came to be]</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000" dirty="0"/>
          </a:p>
        </p:txBody>
      </p:sp>
      <p:sp>
        <p:nvSpPr>
          <p:cNvPr id="7" name="Content Placeholder 6"/>
          <p:cNvSpPr>
            <a:spLocks noGrp="1"/>
          </p:cNvSpPr>
          <p:nvPr>
            <p:ph sz="half" idx="1"/>
          </p:nvPr>
        </p:nvSpPr>
        <p:spPr>
          <a:xfrm>
            <a:off x="497840" y="1348105"/>
            <a:ext cx="6431280" cy="5016316"/>
          </a:xfrm>
          <a:solidFill>
            <a:schemeClr val="accent4">
              <a:lumMod val="20000"/>
              <a:lumOff val="80000"/>
            </a:schemeClr>
          </a:solidFill>
          <a:scene3d>
            <a:camera prst="orthographicFront"/>
            <a:lightRig rig="threePt" dir="t"/>
          </a:scene3d>
          <a:sp3d>
            <a:bevelT/>
          </a:sp3d>
        </p:spPr>
        <p:txBody>
          <a:bodyPr>
            <a:noAutofit/>
            <a:sp3d extrusionH="57150">
              <a:bevelT w="38100" h="38100"/>
            </a:sp3d>
          </a:bodyPr>
          <a:lstStyle/>
          <a:p>
            <a:r>
              <a:rPr lang="en-US" sz="3200" dirty="0">
                <a:solidFill>
                  <a:srgbClr val="C55A11"/>
                </a:solidFill>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rgbClr val="9900FF"/>
                </a:solidFill>
                <a:latin typeface="Times New Roman" panose="02020603050405020304" pitchFamily="18" charset="0"/>
                <a:ea typeface="Calibri" panose="020F0502020204030204" pitchFamily="34" charset="0"/>
              </a:rPr>
              <a:t>ה</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וֹ</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ת</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ה – </a:t>
            </a:r>
            <a:r>
              <a:rPr lang="en-US" sz="3200" b="1" dirty="0" err="1">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sz="3200"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3200" i="1" dirty="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the transition from one state of being into </a:t>
            </a:r>
            <a:r>
              <a:rPr lang="en-US" sz="3200" i="1" dirty="0" smtClean="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
            </a:r>
            <a:br>
              <a:rPr lang="en-US" sz="3200" i="1" dirty="0" smtClean="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br>
            <a:r>
              <a:rPr lang="en-US" sz="3200" i="1" dirty="0" smtClean="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another </a:t>
            </a:r>
            <a:r>
              <a:rPr lang="en-US" sz="3200" i="1" dirty="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different state of being </a:t>
            </a:r>
            <a:r>
              <a:rPr lang="en-US" sz="3200" i="1" dirty="0" smtClean="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
            </a:r>
            <a:br>
              <a:rPr lang="en-US" sz="3200" i="1" dirty="0" smtClean="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br>
            <a:r>
              <a:rPr lang="en-US" sz="3200" i="1" dirty="0" smtClean="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is </a:t>
            </a:r>
            <a:r>
              <a:rPr lang="en-US" sz="3200" i="1" dirty="0">
                <a:solidFill>
                  <a:prstClr val="black">
                    <a:lumMod val="95000"/>
                    <a:lumOff val="5000"/>
                  </a:prstClr>
                </a:solidFill>
                <a:effectLst>
                  <a:glow rad="25400">
                    <a:srgbClr val="00FF00"/>
                  </a:glow>
                </a:effectLst>
                <a:ea typeface="Calibri" panose="020F0502020204030204" pitchFamily="34" charset="0"/>
                <a:cs typeface="Times New Roman" panose="02020603050405020304" pitchFamily="18" charset="0"/>
              </a:rPr>
              <a:t>very evident </a:t>
            </a:r>
            <a:r>
              <a:rPr lang="en-US" dirty="0">
                <a:solidFill>
                  <a:prstClr val="black">
                    <a:lumMod val="95000"/>
                    <a:lumOff val="5000"/>
                  </a:prstClr>
                </a:solidFill>
                <a:ea typeface="Calibri" panose="020F0502020204030204" pitchFamily="34" charset="0"/>
                <a:cs typeface="Times New Roman" panose="02020603050405020304" pitchFamily="18" charset="0"/>
              </a:rPr>
              <a:t>{the creation of the earth being the context here}</a:t>
            </a:r>
            <a:r>
              <a:rPr lang="en-US" sz="3200" dirty="0">
                <a:solidFill>
                  <a:prstClr val="black">
                    <a:lumMod val="95000"/>
                    <a:lumOff val="5000"/>
                  </a:prstClr>
                </a:solidFill>
                <a:ea typeface="Calibri" panose="020F0502020204030204" pitchFamily="34" charset="0"/>
                <a:cs typeface="Times New Roman" panose="02020603050405020304" pitchFamily="18" charset="0"/>
              </a:rPr>
              <a:t>. </a:t>
            </a:r>
            <a:endParaRPr lang="en-US" sz="3200" dirty="0" smtClean="0">
              <a:solidFill>
                <a:prstClr val="black">
                  <a:lumMod val="95000"/>
                  <a:lumOff val="5000"/>
                </a:prstClr>
              </a:solidFill>
              <a:ea typeface="Calibri" panose="020F0502020204030204" pitchFamily="34" charset="0"/>
              <a:cs typeface="Times New Roman" panose="02020603050405020304" pitchFamily="18" charset="0"/>
            </a:endParaRPr>
          </a:p>
          <a:p>
            <a:r>
              <a:rPr lang="en-US" sz="3200" dirty="0">
                <a:solidFill>
                  <a:prstClr val="black">
                    <a:lumMod val="95000"/>
                    <a:lumOff val="5000"/>
                  </a:prstClr>
                </a:solidFill>
                <a:ea typeface="Calibri" panose="020F0502020204030204" pitchFamily="34" charset="0"/>
                <a:cs typeface="Times New Roman" panose="02020603050405020304" pitchFamily="18" charset="0"/>
              </a:rPr>
              <a:t>If this word </a:t>
            </a:r>
            <a:r>
              <a:rPr lang="en-US" sz="3200" b="1" dirty="0">
                <a:solidFill>
                  <a:srgbClr val="9900FF"/>
                </a:solidFill>
                <a:latin typeface="Times New Roman" panose="02020603050405020304" pitchFamily="18" charset="0"/>
                <a:ea typeface="Calibri" panose="020F0502020204030204" pitchFamily="34" charset="0"/>
              </a:rPr>
              <a:t>ה</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וֹ</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ת</a:t>
            </a:r>
            <a:r>
              <a:rPr lang="en-US" sz="3200" b="1" baseline="-25000" dirty="0">
                <a:solidFill>
                  <a:srgbClr val="FFFFFF"/>
                </a:solidFill>
                <a:latin typeface="Times New Roman" panose="02020603050405020304" pitchFamily="18" charset="0"/>
                <a:ea typeface="Calibri" panose="020F0502020204030204" pitchFamily="34" charset="0"/>
              </a:rPr>
              <a:t> </a:t>
            </a:r>
            <a:r>
              <a:rPr lang="en-US" sz="3200" b="1" dirty="0">
                <a:solidFill>
                  <a:srgbClr val="9900FF"/>
                </a:solidFill>
                <a:latin typeface="Times New Roman" panose="02020603050405020304" pitchFamily="18" charset="0"/>
                <a:ea typeface="Calibri" panose="020F0502020204030204" pitchFamily="34" charset="0"/>
              </a:rPr>
              <a:t>ה – </a:t>
            </a:r>
            <a:r>
              <a:rPr lang="en-US" sz="3200" b="1" dirty="0" err="1">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eithe</a:t>
            </a:r>
            <a:r>
              <a:rPr lang="en-US" sz="3200" dirty="0">
                <a:solidFill>
                  <a:srgbClr val="ED7D31">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was to mean an </a:t>
            </a:r>
            <a:r>
              <a:rPr lang="en-US" sz="3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existing</a:t>
            </a:r>
            <a:r>
              <a:rPr lang="en-US" sz="32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state of being</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as opposed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to a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r>
            <a:b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of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existence, then we have a much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greater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controversy.</a:t>
            </a:r>
            <a:endParaRPr lang="en-US" sz="3200" dirty="0" smtClean="0">
              <a:solidFill>
                <a:srgbClr val="CC00FF"/>
              </a:solidFill>
              <a:latin typeface="Georgia" panose="02040502050405020303" pitchFamily="18" charset="0"/>
            </a:endParaRPr>
          </a:p>
        </p:txBody>
      </p:sp>
      <p:sp>
        <p:nvSpPr>
          <p:cNvPr id="8" name="Content Placeholder 7"/>
          <p:cNvSpPr>
            <a:spLocks noGrp="1"/>
          </p:cNvSpPr>
          <p:nvPr>
            <p:ph sz="half" idx="2"/>
          </p:nvPr>
        </p:nvSpPr>
        <p:spPr>
          <a:xfrm>
            <a:off x="7294880" y="1330960"/>
            <a:ext cx="4433646" cy="5049520"/>
          </a:xfrm>
          <a:solidFill>
            <a:schemeClr val="accent6">
              <a:lumMod val="20000"/>
              <a:lumOff val="80000"/>
            </a:schemeClr>
          </a:solidFill>
          <a:scene3d>
            <a:camera prst="orthographicFront"/>
            <a:lightRig rig="threePt" dir="t"/>
          </a:scene3d>
          <a:sp3d>
            <a:bevelT/>
          </a:sp3d>
        </p:spPr>
        <p:txBody>
          <a:bodyPr>
            <a:normAutofit fontScale="92500" lnSpcReduction="20000"/>
            <a:sp3d extrusionH="57150">
              <a:bevelT w="38100" h="38100"/>
            </a:sp3d>
          </a:bodyPr>
          <a:lstStyle/>
          <a:p>
            <a:pPr marL="0" indent="0" algn="ctr">
              <a:lnSpc>
                <a:spcPct val="110000"/>
              </a:lnSpc>
              <a:buNone/>
            </a:pP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That would mean we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must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accept that - </a:t>
            </a:r>
            <a:r>
              <a:rPr lang="en-US" sz="3200" b="1" dirty="0" err="1" smtClean="0">
                <a:solidFill>
                  <a:srgbClr val="0000CC"/>
                </a:solidFill>
                <a:latin typeface="Calibri" panose="020F0502020204030204" pitchFamily="34" charset="0"/>
                <a:ea typeface="Calibri" panose="020F0502020204030204" pitchFamily="34" charset="0"/>
                <a:cs typeface="Times New Roman" panose="02020603050405020304" pitchFamily="18" charset="0"/>
              </a:rPr>
              <a:t>Yahusha</a:t>
            </a:r>
            <a:r>
              <a:rPr lang="en-US" sz="3200" dirty="0" smtClean="0">
                <a:solidFill>
                  <a:srgbClr val="0000CC"/>
                </a:solidFill>
                <a:latin typeface="Calibri" panose="020F0502020204030204" pitchFamily="34" charset="0"/>
                <a:ea typeface="Calibri" panose="020F0502020204030204" pitchFamily="34" charset="0"/>
                <a:cs typeface="Times New Roman" panose="02020603050405020304" pitchFamily="18" charset="0"/>
              </a:rPr>
              <a:t>,</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t>
            </a:r>
            <a:b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as the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epitome of perfection above and beyond our human comprehension,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r>
            <a:b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created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a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r>
            <a:b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br>
            <a:r>
              <a:rPr lang="en-US" sz="3200" b="1" dirty="0" smtClean="0">
                <a:solidFill>
                  <a:prstClr val="black">
                    <a:lumMod val="95000"/>
                    <a:lumOff val="5000"/>
                  </a:prstClr>
                </a:solidFill>
                <a:effectLst>
                  <a:glow rad="228600">
                    <a:srgbClr val="ED7D31">
                      <a:satMod val="175000"/>
                      <a:alpha val="40000"/>
                    </a:srgbClr>
                  </a:glow>
                </a:effectLst>
                <a:latin typeface="Calibri" panose="020F0502020204030204" pitchFamily="34" charset="0"/>
                <a:ea typeface="Calibri" panose="020F0502020204030204" pitchFamily="34" charset="0"/>
                <a:cs typeface="Times New Roman" panose="02020603050405020304" pitchFamily="18" charset="0"/>
              </a:rPr>
              <a:t>highly </a:t>
            </a:r>
            <a:r>
              <a:rPr lang="en-US" sz="3200" b="1" dirty="0">
                <a:solidFill>
                  <a:prstClr val="black">
                    <a:lumMod val="95000"/>
                    <a:lumOff val="5000"/>
                  </a:prstClr>
                </a:solidFill>
                <a:effectLst>
                  <a:glow rad="228600">
                    <a:srgbClr val="ED7D31">
                      <a:satMod val="175000"/>
                      <a:alpha val="40000"/>
                    </a:srgbClr>
                  </a:glow>
                </a:effectLst>
                <a:latin typeface="Calibri" panose="020F0502020204030204" pitchFamily="34" charset="0"/>
                <a:ea typeface="Calibri" panose="020F0502020204030204" pitchFamily="34" charset="0"/>
                <a:cs typeface="Times New Roman" panose="02020603050405020304" pitchFamily="18" charset="0"/>
              </a:rPr>
              <a:t>imperfect creation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which would be </a:t>
            </a: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completely devastating </a:t>
            </a:r>
            <a:b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to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His pure character. </a:t>
            </a:r>
            <a:endParaRPr lang="en-CA" sz="3200" dirty="0"/>
          </a:p>
          <a:p>
            <a:pPr marL="0" indent="0" algn="ctr">
              <a:lnSpc>
                <a:spcPct val="110000"/>
              </a:lnSpc>
              <a:buNone/>
            </a:pPr>
            <a:endParaRPr lang="en-CA" sz="3200" dirty="0"/>
          </a:p>
        </p:txBody>
      </p:sp>
      <p:sp>
        <p:nvSpPr>
          <p:cNvPr id="5" name="Slide Number Placeholder 4"/>
          <p:cNvSpPr>
            <a:spLocks noGrp="1"/>
          </p:cNvSpPr>
          <p:nvPr>
            <p:ph type="sldNum" sz="quarter" idx="12"/>
          </p:nvPr>
        </p:nvSpPr>
        <p:spPr/>
        <p:txBody>
          <a:bodyPr/>
          <a:lstStyle/>
          <a:p>
            <a:fld id="{79D454C9-693C-4B68-AEF7-F33F1BD73953}" type="slidenum">
              <a:rPr lang="en-US" sz="1400" b="1" smtClean="0">
                <a:solidFill>
                  <a:schemeClr val="tx1"/>
                </a:solidFill>
              </a:rPr>
              <a:t>31</a:t>
            </a:fld>
            <a:endParaRPr lang="en-US" sz="1400" b="1" dirty="0">
              <a:solidFill>
                <a:schemeClr val="tx1"/>
              </a:solidFill>
            </a:endParaRPr>
          </a:p>
        </p:txBody>
      </p:sp>
      <p:sp>
        <p:nvSpPr>
          <p:cNvPr id="9" name="Rectangle 8"/>
          <p:cNvSpPr/>
          <p:nvPr/>
        </p:nvSpPr>
        <p:spPr>
          <a:xfrm>
            <a:off x="3104778" y="4593227"/>
            <a:ext cx="3528508" cy="451821"/>
          </a:xfrm>
          <a:prstGeom prst="rect">
            <a:avLst/>
          </a:prstGeom>
          <a:solidFill>
            <a:schemeClr val="tx1">
              <a:lumMod val="95000"/>
              <a:lumOff val="5000"/>
            </a:schemeClr>
          </a:solidFill>
          <a:effectLst>
            <a:glow rad="88900">
              <a:srgbClr val="FFFF00"/>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i="1" dirty="0">
                <a:solidFill>
                  <a:srgbClr val="FF33CC"/>
                </a:solidFill>
                <a:latin typeface="Calibri" panose="020F0502020204030204" pitchFamily="34" charset="0"/>
                <a:ea typeface="Calibri" panose="020F0502020204030204" pitchFamily="34" charset="0"/>
                <a:cs typeface="Times New Roman" panose="02020603050405020304" pitchFamily="18" charset="0"/>
              </a:rPr>
              <a:t>transitional state </a:t>
            </a:r>
            <a:endParaRPr lang="en-CA" sz="3600" dirty="0"/>
          </a:p>
        </p:txBody>
      </p:sp>
      <p:pic>
        <p:nvPicPr>
          <p:cNvPr id="11" name="Picture 3" descr="C:\Users\Rae\Desktop\snow flowers 3 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156" y="5463528"/>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45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750"/>
                                        <p:tgtEl>
                                          <p:spTgt spid="7">
                                            <p:txEl>
                                              <p:pRg st="1" end="1"/>
                                            </p:txEl>
                                          </p:spTgt>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081723"/>
            <a:ext cx="12192000" cy="196241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solidFill>
                  <a:srgbClr val="FF0000"/>
                </a:solidFill>
                <a:effectLst>
                  <a:outerShdw blurRad="50800" dist="39000" dir="5460000" algn="tl">
                    <a:srgbClr val="000000">
                      <a:alpha val="38000"/>
                    </a:srgbClr>
                  </a:outerShdw>
                </a:effectLst>
                <a:latin typeface="Arial Rounded MT Bold" pitchFamily="34" charset="0"/>
              </a:rPr>
              <a:t>(a)</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The Formless Earth</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dirty="0" smtClean="0">
                <a:solidFill>
                  <a:srgbClr val="CC00FF"/>
                </a:solidFill>
              </a:rPr>
              <a:t>without </a:t>
            </a:r>
            <a:r>
              <a:rPr lang="en-US" u="sng" dirty="0">
                <a:solidFill>
                  <a:srgbClr val="CC00FF"/>
                </a:solidFill>
              </a:rPr>
              <a:t>form</a:t>
            </a:r>
            <a:r>
              <a:rPr lang="en-US" dirty="0"/>
              <a:t>	</a:t>
            </a:r>
            <a:r>
              <a:rPr lang="en-US" dirty="0" smtClean="0">
                <a:solidFill>
                  <a:schemeClr val="accent2"/>
                </a:solidFill>
              </a:rPr>
              <a:t>OT:8414 - </a:t>
            </a:r>
            <a:r>
              <a:rPr lang="en-US" b="1" u="sng" dirty="0" smtClean="0">
                <a:solidFill>
                  <a:schemeClr val="accent2"/>
                </a:solidFill>
              </a:rPr>
              <a:t>chaos</a:t>
            </a:r>
            <a:r>
              <a:rPr lang="en-US" dirty="0"/>
              <a:t>	  </a:t>
            </a:r>
            <a:r>
              <a:rPr lang="en-US" dirty="0" smtClean="0"/>
              <a:t>&lt;</a:t>
            </a:r>
            <a:r>
              <a:rPr lang="en-US" dirty="0" err="1" smtClean="0"/>
              <a:t>theu</a:t>
            </a:r>
            <a:r>
              <a:rPr lang="en-US" dirty="0" smtClean="0"/>
              <a:t>&gt;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11" name="Content Placeholder 10"/>
          <p:cNvSpPr>
            <a:spLocks noGrp="1"/>
          </p:cNvSpPr>
          <p:nvPr>
            <p:ph idx="1"/>
          </p:nvPr>
        </p:nvSpPr>
        <p:spPr>
          <a:xfrm>
            <a:off x="1647567" y="3265710"/>
            <a:ext cx="5730818" cy="1261851"/>
          </a:xfrm>
        </p:spPr>
        <p:txBody>
          <a:bodyPr>
            <a:normAutofit/>
          </a:bodyPr>
          <a:lstStyle/>
          <a:p>
            <a:r>
              <a:rPr lang="en-US" sz="3500" b="1" dirty="0">
                <a:solidFill>
                  <a:schemeClr val="accent4">
                    <a:lumMod val="20000"/>
                    <a:lumOff val="80000"/>
                  </a:schemeClr>
                </a:solidFill>
                <a:latin typeface="Georgia" panose="02040502050405020303" pitchFamily="18" charset="0"/>
              </a:rPr>
              <a:t>Gen 1:2  </a:t>
            </a:r>
            <a:r>
              <a:rPr lang="en-US" sz="3500" b="1" dirty="0" smtClean="0">
                <a:solidFill>
                  <a:schemeClr val="accent4">
                    <a:lumMod val="20000"/>
                    <a:lumOff val="80000"/>
                  </a:schemeClr>
                </a:solidFill>
                <a:latin typeface="Georgia" panose="02040502050405020303" pitchFamily="18" charset="0"/>
              </a:rPr>
              <a:t>   </a:t>
            </a:r>
            <a:r>
              <a:rPr lang="en-US" b="1" dirty="0" smtClean="0">
                <a:solidFill>
                  <a:schemeClr val="bg1"/>
                </a:solidFill>
                <a:latin typeface="Georgia" panose="02040502050405020303" pitchFamily="18" charset="0"/>
              </a:rPr>
              <a:t>And </a:t>
            </a:r>
            <a:r>
              <a:rPr lang="en-US" b="1" dirty="0">
                <a:solidFill>
                  <a:schemeClr val="bg1"/>
                </a:solidFill>
                <a:latin typeface="Georgia" panose="02040502050405020303" pitchFamily="18" charset="0"/>
              </a:rPr>
              <a:t>the </a:t>
            </a:r>
            <a:r>
              <a:rPr lang="en-US" sz="3600" b="1" i="1" dirty="0">
                <a:ln>
                  <a:solidFill>
                    <a:schemeClr val="accent2">
                      <a:lumMod val="20000"/>
                      <a:lumOff val="80000"/>
                    </a:schemeClr>
                  </a:solidFill>
                </a:ln>
                <a:solidFill>
                  <a:schemeClr val="accent2">
                    <a:lumMod val="75000"/>
                  </a:schemeClr>
                </a:solidFill>
                <a:latin typeface="Georgia" panose="02040502050405020303" pitchFamily="18" charset="0"/>
              </a:rPr>
              <a:t>earth</a:t>
            </a:r>
            <a:r>
              <a:rPr lang="en-US" b="1" i="1" dirty="0">
                <a:solidFill>
                  <a:schemeClr val="accent2">
                    <a:lumMod val="75000"/>
                  </a:schemeClr>
                </a:solidFill>
                <a:latin typeface="Georgia" panose="02040502050405020303" pitchFamily="18" charset="0"/>
              </a:rPr>
              <a:t> </a:t>
            </a:r>
            <a:r>
              <a:rPr lang="en-US" b="1" i="1" dirty="0" smtClean="0">
                <a:solidFill>
                  <a:schemeClr val="accent2">
                    <a:lumMod val="75000"/>
                  </a:schemeClr>
                </a:solidFill>
                <a:latin typeface="Georgia" panose="02040502050405020303" pitchFamily="18" charset="0"/>
              </a:rPr>
              <a:t> </a:t>
            </a:r>
            <a:r>
              <a:rPr lang="en-US" b="1" i="1" dirty="0">
                <a:solidFill>
                  <a:schemeClr val="accent2">
                    <a:lumMod val="75000"/>
                  </a:schemeClr>
                </a:solidFill>
                <a:effectLst>
                  <a:glow rad="127000">
                    <a:srgbClr val="E2FD59"/>
                  </a:glow>
                </a:effectLst>
                <a:latin typeface="Georgia" panose="02040502050405020303" pitchFamily="18" charset="0"/>
              </a:rPr>
              <a:t>came </a:t>
            </a:r>
            <a:r>
              <a:rPr lang="en-US" b="1" i="1" dirty="0" smtClean="0">
                <a:solidFill>
                  <a:schemeClr val="accent2">
                    <a:lumMod val="75000"/>
                  </a:schemeClr>
                </a:solidFill>
                <a:effectLst>
                  <a:glow rad="127000">
                    <a:srgbClr val="E2FD59"/>
                  </a:glow>
                </a:effectLst>
                <a:latin typeface="Georgia" panose="02040502050405020303" pitchFamily="18" charset="0"/>
              </a:rPr>
              <a:t>to be  </a:t>
            </a:r>
            <a:r>
              <a:rPr lang="en-US" sz="3600" b="1" i="1" dirty="0" smtClean="0">
                <a:ln>
                  <a:solidFill>
                    <a:schemeClr val="accent4">
                      <a:lumMod val="20000"/>
                      <a:lumOff val="80000"/>
                    </a:schemeClr>
                  </a:solidFill>
                </a:ln>
                <a:solidFill>
                  <a:srgbClr val="C00000"/>
                </a:solidFill>
                <a:latin typeface="Georgia" panose="02040502050405020303" pitchFamily="18" charset="0"/>
              </a:rPr>
              <a:t>formless …</a:t>
            </a:r>
            <a:endParaRPr lang="en-US" sz="3600" dirty="0">
              <a:ln>
                <a:solidFill>
                  <a:schemeClr val="accent4">
                    <a:lumMod val="20000"/>
                    <a:lumOff val="80000"/>
                  </a:schemeClr>
                </a:solidFill>
              </a:ln>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32</a:t>
            </a:fld>
            <a:endParaRPr lang="en-US" sz="1400" b="1" dirty="0">
              <a:solidFill>
                <a:schemeClr val="tx1"/>
              </a:solidFill>
            </a:endParaRPr>
          </a:p>
        </p:txBody>
      </p:sp>
      <p:pic>
        <p:nvPicPr>
          <p:cNvPr id="7"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040" y="100370"/>
            <a:ext cx="11521440" cy="1231106"/>
          </a:xfrm>
          <a:prstGeom prst="rect">
            <a:avLst/>
          </a:prstGeom>
          <a:noFill/>
        </p:spPr>
        <p:txBody>
          <a:bodyPr wrap="square" rtlCol="0">
            <a:spAutoFit/>
          </a:bodyPr>
          <a:lstStyle/>
          <a:p>
            <a:pPr algn="ctr"/>
            <a:r>
              <a:rPr lang="en-US" sz="2800" b="1" dirty="0">
                <a:solidFill>
                  <a:srgbClr val="5BD4FF"/>
                </a:solidFill>
              </a:rPr>
              <a:t>Summary thus far</a:t>
            </a:r>
            <a:r>
              <a:rPr lang="en-US" sz="2800" b="1" dirty="0" smtClean="0">
                <a:solidFill>
                  <a:srgbClr val="5BD4FF"/>
                </a:solidFill>
              </a:rPr>
              <a:t>:  </a:t>
            </a:r>
            <a:r>
              <a:rPr lang="en-US" sz="2800" b="1" dirty="0">
                <a:solidFill>
                  <a:schemeClr val="bg1"/>
                </a:solidFill>
              </a:rPr>
              <a:t>the basic </a:t>
            </a:r>
            <a:r>
              <a:rPr lang="en-US" sz="2800" b="1" dirty="0" smtClean="0">
                <a:solidFill>
                  <a:schemeClr val="bg1"/>
                </a:solidFill>
              </a:rPr>
              <a:t>understanding for the terms </a:t>
            </a:r>
            <a:r>
              <a:rPr lang="en-US" sz="2800" b="1" dirty="0" smtClean="0">
                <a:ln>
                  <a:solidFill>
                    <a:schemeClr val="accent2">
                      <a:lumMod val="50000"/>
                    </a:schemeClr>
                  </a:solidFill>
                </a:ln>
                <a:solidFill>
                  <a:schemeClr val="bg1"/>
                </a:solidFill>
              </a:rPr>
              <a:t>“was/came to be” </a:t>
            </a:r>
            <a:r>
              <a:rPr lang="en-US" sz="2800" b="1" dirty="0" smtClean="0">
                <a:solidFill>
                  <a:schemeClr val="bg1"/>
                </a:solidFill>
              </a:rPr>
              <a:t>has been covered through the Hebrew word &lt;</a:t>
            </a:r>
            <a:r>
              <a:rPr lang="en-US" sz="2800" b="1" dirty="0" err="1" smtClean="0">
                <a:solidFill>
                  <a:schemeClr val="bg1"/>
                </a:solidFill>
              </a:rPr>
              <a:t>eithe</a:t>
            </a:r>
            <a:r>
              <a:rPr lang="en-US" sz="2800" b="1" dirty="0" smtClean="0">
                <a:solidFill>
                  <a:schemeClr val="bg1"/>
                </a:solidFill>
              </a:rPr>
              <a:t>&gt;.   Next …</a:t>
            </a:r>
            <a:r>
              <a:rPr lang="en-US" dirty="0">
                <a:solidFill>
                  <a:schemeClr val="bg1"/>
                </a:solidFill>
              </a:rPr>
              <a:t/>
            </a:r>
            <a:br>
              <a:rPr lang="en-US" dirty="0">
                <a:solidFill>
                  <a:schemeClr val="bg1"/>
                </a:solidFill>
              </a:rPr>
            </a:br>
            <a:endParaRPr lang="en-US" dirty="0">
              <a:solidFill>
                <a:schemeClr val="bg1"/>
              </a:solidFill>
            </a:endParaRPr>
          </a:p>
        </p:txBody>
      </p:sp>
      <p:sp>
        <p:nvSpPr>
          <p:cNvPr id="18" name="Lightning Bolt 17"/>
          <p:cNvSpPr/>
          <p:nvPr/>
        </p:nvSpPr>
        <p:spPr>
          <a:xfrm rot="11350314">
            <a:off x="8045158" y="3168360"/>
            <a:ext cx="2867884" cy="1838009"/>
          </a:xfrm>
          <a:prstGeom prst="lightningBolt">
            <a:avLst/>
          </a:prstGeom>
          <a:solidFill>
            <a:srgbClr val="FF33CC"/>
          </a:solidFill>
          <a:ln w="57150">
            <a:solidFill>
              <a:schemeClr val="tx1">
                <a:lumMod val="95000"/>
                <a:lumOff val="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14" name="Content Placeholder 11"/>
          <p:cNvSpPr txBox="1">
            <a:spLocks/>
          </p:cNvSpPr>
          <p:nvPr/>
        </p:nvSpPr>
        <p:spPr>
          <a:xfrm>
            <a:off x="320040" y="4527561"/>
            <a:ext cx="9159060" cy="2162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next part of Gen 1:2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expose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 highly </a:t>
            </a:r>
            <a:r>
              <a:rPr lang="en-US" sz="3200" b="1" spc="50" dirty="0" smtClean="0">
                <a:ln w="13500">
                  <a:solidFill>
                    <a:schemeClr val="tx1">
                      <a:alpha val="6500"/>
                    </a:schemeClr>
                  </a:solidFill>
                  <a:prstDash val="solid"/>
                </a:ln>
                <a:solidFill>
                  <a:srgbClr val="FFFF00"/>
                </a:solidFill>
                <a:effectLst>
                  <a:innerShdw blurRad="50900" dist="38500" dir="13500000">
                    <a:srgbClr val="000000">
                      <a:alpha val="60000"/>
                    </a:srgbClr>
                  </a:innerShdw>
                </a:effectLst>
              </a:rPr>
              <a:t>temporary</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of this earth’s existence?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b="1" spc="50" dirty="0" smtClean="0">
                <a:ln w="13500">
                  <a:solidFill>
                    <a:schemeClr val="tx1">
                      <a:alpha val="6500"/>
                    </a:schemeClr>
                  </a:solidFill>
                  <a:prstDash val="solid"/>
                </a:ln>
                <a:solidFill>
                  <a:srgbClr val="FFFF00"/>
                </a:solidFill>
                <a:effectLst>
                  <a:innerShdw blurRad="50900" dist="38500" dir="13500000">
                    <a:srgbClr val="000000">
                      <a:alpha val="60000"/>
                    </a:srgbClr>
                  </a:innerShdw>
                </a:effectLst>
              </a:rPr>
              <a:t>Temporary</a:t>
            </a:r>
            <a:r>
              <a:rPr lang="en-US" b="1" spc="50" dirty="0" smtClean="0">
                <a:ln w="13500">
                  <a:solidFill>
                    <a:schemeClr val="tx1">
                      <a:alpha val="6500"/>
                    </a:schemeClr>
                  </a:solidFill>
                  <a:prstDash val="solid"/>
                </a:ln>
                <a:solidFill>
                  <a:srgbClr val="FFFF00"/>
                </a:solidFill>
                <a:effectLst>
                  <a:innerShdw blurRad="50900" dist="38500" dir="13500000">
                    <a:srgbClr val="000000">
                      <a:alpha val="60000"/>
                    </a:srgbClr>
                  </a:innerShdw>
                </a:effectLst>
              </a:rPr>
              <a:t>! …</a:t>
            </a:r>
            <a:r>
              <a:rPr lang="en-US" dirty="0" smtClean="0">
                <a:solidFill>
                  <a:srgbClr val="FFFF00"/>
                </a:solidFill>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considering </a:t>
            </a:r>
            <a:r>
              <a:rPr lang="en-US" b="1" dirty="0" smtClean="0">
                <a:ln w="18415" cmpd="sng">
                  <a:noFill/>
                  <a:prstDash val="solid"/>
                </a:ln>
                <a:solidFill>
                  <a:srgbClr val="00B0F0"/>
                </a:solidFill>
              </a:rPr>
              <a:t>Yahuah</a:t>
            </a:r>
            <a:r>
              <a:rPr lang="en-US" dirty="0" smtClean="0"/>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be</a:t>
            </a:r>
            <a:r>
              <a:rPr lang="en-US" dirty="0" smtClean="0"/>
              <a:t> </a:t>
            </a:r>
            <a:r>
              <a:rPr lang="en-US" sz="3200" b="1" u="sng" dirty="0" smtClean="0">
                <a:ln w="3175">
                  <a:solidFill>
                    <a:schemeClr val="tx1"/>
                  </a:solidFill>
                </a:ln>
                <a:solidFill>
                  <a:srgbClr val="FFFF00"/>
                </a:solidFill>
              </a:rPr>
              <a:t>rebuilding</a:t>
            </a:r>
            <a:r>
              <a:rPr lang="en-US" b="1" dirty="0" smtClean="0">
                <a:solidFill>
                  <a:srgbClr val="FFFF00"/>
                </a:solidFill>
              </a:rPr>
              <a:t> </a:t>
            </a:r>
            <a:br>
              <a:rPr lang="en-US" b="1" dirty="0" smtClean="0">
                <a:solidFill>
                  <a:srgbClr val="FFFF00"/>
                </a:solidFill>
              </a:rPr>
            </a:br>
            <a:r>
              <a:rPr lang="en-US" sz="3200" b="1" dirty="0" smtClean="0">
                <a:ln>
                  <a:solidFill>
                    <a:schemeClr val="tx1"/>
                  </a:solidFill>
                </a:ln>
                <a:solidFill>
                  <a:srgbClr val="FFFF00"/>
                </a:solidFill>
              </a:rPr>
              <a:t>or </a:t>
            </a:r>
            <a:r>
              <a:rPr lang="en-US" sz="3200" b="1" u="sng" dirty="0" smtClean="0">
                <a:ln>
                  <a:solidFill>
                    <a:schemeClr val="tx1"/>
                  </a:solidFill>
                </a:ln>
                <a:solidFill>
                  <a:srgbClr val="FFFF00"/>
                </a:solidFill>
              </a:rPr>
              <a:t>restoring</a:t>
            </a:r>
            <a:r>
              <a:rPr lang="en-US" sz="3200" b="1" dirty="0" smtClean="0">
                <a:ln>
                  <a:solidFill>
                    <a:schemeClr val="tx1"/>
                  </a:solidFill>
                </a:ln>
                <a:solidFill>
                  <a:srgbClr val="FFFF00"/>
                </a:solidFill>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His creation,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whereupon He deems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it </a:t>
            </a:r>
            <a:r>
              <a:rPr lang="en-US" sz="3600" b="1" i="1" dirty="0">
                <a:ln>
                  <a:solidFill>
                    <a:schemeClr val="tx1"/>
                  </a:solidFill>
                </a:ln>
                <a:solidFill>
                  <a:srgbClr val="FF33CC"/>
                </a:solidFill>
              </a:rPr>
              <a:t>good</a:t>
            </a:r>
            <a:r>
              <a:rPr lang="en-US" sz="3600" i="1" dirty="0">
                <a:ln>
                  <a:solidFill>
                    <a:schemeClr val="tx1"/>
                  </a:solidFill>
                </a:ln>
                <a:solidFill>
                  <a:srgbClr val="FF33CC"/>
                </a:solidFill>
              </a:rPr>
              <a:t>!  </a:t>
            </a:r>
            <a:r>
              <a:rPr lang="en-US" sz="3600" i="1" dirty="0" smtClean="0">
                <a:ln>
                  <a:solidFill>
                    <a:schemeClr val="tx1"/>
                  </a:solidFill>
                </a:ln>
                <a:solidFill>
                  <a:srgbClr val="FF33CC"/>
                </a:solidFill>
              </a:rPr>
              <a:t/>
            </a:r>
            <a:br>
              <a:rPr lang="en-US" sz="3600" i="1" dirty="0" smtClean="0">
                <a:ln>
                  <a:solidFill>
                    <a:schemeClr val="tx1"/>
                  </a:solidFill>
                </a:ln>
                <a:solidFill>
                  <a:srgbClr val="FF33CC"/>
                </a:solidFill>
              </a:rPr>
            </a:b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i="1" dirty="0" smtClean="0">
                <a:solidFill>
                  <a:schemeClr val="tx1">
                    <a:lumMod val="95000"/>
                    <a:lumOff val="5000"/>
                  </a:schemeClr>
                </a:solidFill>
              </a:rPr>
              <a:t> </a:t>
            </a:r>
            <a:r>
              <a:rPr lang="en-US" b="1" i="1" dirty="0">
                <a:solidFill>
                  <a:srgbClr val="FFFF00"/>
                </a:solidFill>
              </a:rPr>
              <a:t>“rebuilding”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action will be addressed later.)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3820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par>
                          <p:cTn id="8" fill="hold">
                            <p:stCondLst>
                              <p:cond delay="1750"/>
                            </p:stCondLst>
                            <p:childTnLst>
                              <p:par>
                                <p:cTn id="9" presetID="2" presetClass="entr" presetSubtype="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1+#ppt_w/2"/>
                                          </p:val>
                                        </p:tav>
                                        <p:tav tm="100000">
                                          <p:val>
                                            <p:strVal val="#ppt_x"/>
                                          </p:val>
                                        </p:tav>
                                      </p:tavLst>
                                    </p:anim>
                                    <p:anim calcmode="lin" valueType="num">
                                      <p:cBhvr additive="base">
                                        <p:cTn id="12" dur="125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1000"/>
                                        <p:tgtEl>
                                          <p:spTgt spid="11">
                                            <p:txEl>
                                              <p:pRg st="0" end="0"/>
                                            </p:txEl>
                                          </p:spTgt>
                                        </p:tgtEl>
                                      </p:cBhvr>
                                    </p:animEffect>
                                    <p:anim calcmode="lin" valueType="num">
                                      <p:cBhvr>
                                        <p:cTn id="1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18"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9000"/>
              </a:srgbClr>
            </a:gs>
            <a:gs pos="50000">
              <a:srgbClr val="E2FD59">
                <a:lumMod val="29000"/>
                <a:lumOff val="71000"/>
              </a:srgbClr>
            </a:gs>
            <a:gs pos="100000">
              <a:srgbClr val="CC00FF">
                <a:alpha val="2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126" y="151765"/>
            <a:ext cx="10832308"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theu</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[chaos]</a:t>
            </a:r>
            <a:endParaRPr lang="en-US" sz="5400" dirty="0"/>
          </a:p>
        </p:txBody>
      </p:sp>
      <p:sp>
        <p:nvSpPr>
          <p:cNvPr id="7" name="Content Placeholder 6"/>
          <p:cNvSpPr>
            <a:spLocks noGrp="1"/>
          </p:cNvSpPr>
          <p:nvPr>
            <p:ph sz="half" idx="1"/>
          </p:nvPr>
        </p:nvSpPr>
        <p:spPr>
          <a:xfrm>
            <a:off x="462987" y="1918456"/>
            <a:ext cx="5578117" cy="4621240"/>
          </a:xfrm>
          <a:solidFill>
            <a:schemeClr val="bg2">
              <a:lumMod val="90000"/>
            </a:schemeClr>
          </a:solidFill>
          <a:effectLst>
            <a:glow rad="228600">
              <a:schemeClr val="accent2">
                <a:satMod val="175000"/>
                <a:alpha val="40000"/>
              </a:schemeClr>
            </a:glow>
          </a:effectLst>
          <a:scene3d>
            <a:camera prst="orthographicFront"/>
            <a:lightRig rig="threePt" dir="t"/>
          </a:scene3d>
          <a:sp3d>
            <a:bevelT/>
          </a:sp3d>
        </p:spPr>
        <p:txBody>
          <a:bodyPr>
            <a:normAutofit fontScale="62500" lnSpcReduction="20000"/>
            <a:sp3d extrusionH="57150">
              <a:bevelT w="38100" h="38100"/>
            </a:sp3d>
          </a:bodyPr>
          <a:lstStyle/>
          <a:p>
            <a:pPr marL="0" indent="0" algn="ctr">
              <a:lnSpc>
                <a:spcPct val="110000"/>
              </a:lnSpc>
              <a:buNone/>
            </a:pPr>
            <a:r>
              <a:rPr lang="en-US" sz="5100" b="1" dirty="0">
                <a:ln>
                  <a:solidFill>
                    <a:srgbClr val="0000CC"/>
                  </a:solidFill>
                </a:ln>
                <a:solidFill>
                  <a:srgbClr val="C00000"/>
                </a:solidFill>
                <a:latin typeface="Cooper Black" panose="0208090404030B020404" pitchFamily="18" charset="0"/>
                <a:ea typeface="Calibri" panose="020F0502020204030204" pitchFamily="34" charset="0"/>
                <a:cs typeface="Arial" panose="020B0604020202020204" pitchFamily="34" charset="0"/>
              </a:rPr>
              <a:t>Some very important </a:t>
            </a:r>
            <a:br>
              <a:rPr lang="en-US" sz="5100" b="1" dirty="0">
                <a:ln>
                  <a:solidFill>
                    <a:srgbClr val="0000CC"/>
                  </a:solidFill>
                </a:ln>
                <a:solidFill>
                  <a:srgbClr val="C00000"/>
                </a:solidFill>
                <a:latin typeface="Cooper Black" panose="0208090404030B020404" pitchFamily="18" charset="0"/>
                <a:ea typeface="Calibri" panose="020F0502020204030204" pitchFamily="34" charset="0"/>
                <a:cs typeface="Arial" panose="020B0604020202020204" pitchFamily="34" charset="0"/>
              </a:rPr>
            </a:br>
            <a:r>
              <a:rPr lang="en-US" sz="5100" b="1" dirty="0">
                <a:ln>
                  <a:solidFill>
                    <a:srgbClr val="0000CC"/>
                  </a:solidFill>
                </a:ln>
                <a:solidFill>
                  <a:srgbClr val="C00000"/>
                </a:solidFill>
                <a:latin typeface="Cooper Black" panose="0208090404030B020404" pitchFamily="18" charset="0"/>
                <a:ea typeface="Calibri" panose="020F0502020204030204" pitchFamily="34" charset="0"/>
                <a:cs typeface="Arial" panose="020B0604020202020204" pitchFamily="34" charset="0"/>
              </a:rPr>
              <a:t>questions must be asked:</a:t>
            </a:r>
            <a:endParaRPr lang="en-US" sz="5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10000"/>
              </a:lnSpc>
              <a:buNone/>
            </a:pPr>
            <a:r>
              <a:rPr lang="en-US" sz="30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3000" dirty="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4100" dirty="0">
                <a:solidFill>
                  <a:prstClr val="black"/>
                </a:solidFill>
                <a:latin typeface="Calibri" panose="020F0502020204030204" pitchFamily="34" charset="0"/>
                <a:ea typeface="Calibri" panose="020F0502020204030204" pitchFamily="34" charset="0"/>
                <a:cs typeface="Arial" panose="020B0604020202020204" pitchFamily="34" charset="0"/>
              </a:rPr>
              <a:t>With each and every definition</a:t>
            </a:r>
            <a:br>
              <a:rPr lang="en-US" sz="4100" dirty="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4100" dirty="0">
                <a:solidFill>
                  <a:prstClr val="black"/>
                </a:solidFill>
                <a:latin typeface="Calibri" panose="020F0502020204030204" pitchFamily="34" charset="0"/>
                <a:ea typeface="Calibri" panose="020F0502020204030204" pitchFamily="34" charset="0"/>
                <a:cs typeface="Arial" panose="020B0604020202020204" pitchFamily="34" charset="0"/>
              </a:rPr>
              <a:t> in Gen 1:2(</a:t>
            </a:r>
            <a:r>
              <a:rPr lang="en-US" sz="4100" b="1" u="sng" dirty="0">
                <a:solidFill>
                  <a:srgbClr val="FF0000"/>
                </a:solidFill>
                <a:latin typeface="Calibri" panose="020F0502020204030204" pitchFamily="34" charset="0"/>
                <a:ea typeface="Calibri" panose="020F0502020204030204" pitchFamily="34" charset="0"/>
                <a:cs typeface="Arial" panose="020B0604020202020204" pitchFamily="34" charset="0"/>
              </a:rPr>
              <a:t>a</a:t>
            </a:r>
            <a:r>
              <a:rPr lang="en-US" sz="41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4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10000"/>
              </a:lnSpc>
              <a:buNone/>
            </a:pPr>
            <a:r>
              <a:rPr lang="en-US" sz="26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600" dirty="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4500" u="sng" dirty="0">
                <a:solidFill>
                  <a:srgbClr val="C00000"/>
                </a:solidFill>
                <a:latin typeface="Calibri" panose="020F0502020204030204" pitchFamily="34" charset="0"/>
                <a:ea typeface="Calibri" panose="020F0502020204030204" pitchFamily="34" charset="0"/>
                <a:cs typeface="Arial" panose="020B0604020202020204" pitchFamily="34" charset="0"/>
              </a:rPr>
              <a:t>Did our Creator</a:t>
            </a:r>
            <a:r>
              <a:rPr lang="en-US" sz="4500"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en-US" sz="3800" dirty="0">
                <a:solidFill>
                  <a:srgbClr val="0070C0"/>
                </a:solidFill>
                <a:latin typeface="Calibri" panose="020F0502020204030204" pitchFamily="34" charset="0"/>
                <a:ea typeface="Calibri" panose="020F0502020204030204" pitchFamily="34" charset="0"/>
                <a:cs typeface="Arial" panose="020B0604020202020204" pitchFamily="34" charset="0"/>
              </a:rPr>
              <a:t>[who is the epitome of perfection in every way</a:t>
            </a:r>
            <a:r>
              <a:rPr lang="en-US" sz="3800" dirty="0" smtClean="0">
                <a:solidFill>
                  <a:srgbClr val="0070C0"/>
                </a:solidFill>
                <a:latin typeface="Calibri" panose="020F0502020204030204" pitchFamily="34" charset="0"/>
                <a:ea typeface="Calibri" panose="020F0502020204030204" pitchFamily="34" charset="0"/>
                <a:cs typeface="Arial" panose="020B0604020202020204" pitchFamily="34" charset="0"/>
              </a:rPr>
              <a:t>], </a:t>
            </a:r>
            <a:br>
              <a:rPr lang="en-US" sz="3800" dirty="0" smtClean="0">
                <a:solidFill>
                  <a:srgbClr val="0070C0"/>
                </a:solidFill>
                <a:latin typeface="Calibri" panose="020F0502020204030204" pitchFamily="34" charset="0"/>
                <a:ea typeface="Calibri" panose="020F0502020204030204" pitchFamily="34" charset="0"/>
                <a:cs typeface="Arial" panose="020B0604020202020204" pitchFamily="34" charset="0"/>
              </a:rPr>
            </a:br>
            <a:r>
              <a:rPr lang="en-US" sz="4500" u="sng" dirty="0" smtClean="0">
                <a:solidFill>
                  <a:srgbClr val="C00000"/>
                </a:solidFill>
                <a:latin typeface="Calibri" panose="020F0502020204030204" pitchFamily="34" charset="0"/>
                <a:ea typeface="Calibri" panose="020F0502020204030204" pitchFamily="34" charset="0"/>
                <a:cs typeface="Arial" panose="020B0604020202020204" pitchFamily="34" charset="0"/>
              </a:rPr>
              <a:t>create </a:t>
            </a:r>
            <a:r>
              <a:rPr lang="en-US" sz="4500" u="sng" dirty="0">
                <a:solidFill>
                  <a:srgbClr val="C00000"/>
                </a:solidFill>
                <a:latin typeface="Calibri" panose="020F0502020204030204" pitchFamily="34" charset="0"/>
                <a:ea typeface="Calibri" panose="020F0502020204030204" pitchFamily="34" charset="0"/>
                <a:cs typeface="Arial" panose="020B0604020202020204" pitchFamily="34" charset="0"/>
              </a:rPr>
              <a:t>anything that will </a:t>
            </a:r>
            <a:r>
              <a:rPr lang="en-US" sz="4500" u="sng" dirty="0" smtClean="0">
                <a:solidFill>
                  <a:srgbClr val="C00000"/>
                </a:solidFill>
                <a:latin typeface="Calibri" panose="020F0502020204030204" pitchFamily="34" charset="0"/>
                <a:ea typeface="Calibri" panose="020F0502020204030204" pitchFamily="34" charset="0"/>
                <a:cs typeface="Arial" panose="020B0604020202020204" pitchFamily="34" charset="0"/>
              </a:rPr>
              <a:t>profess a </a:t>
            </a:r>
            <a:r>
              <a:rPr lang="en-US" sz="4500" b="1" i="1" dirty="0" smtClean="0">
                <a:ln>
                  <a:solidFill>
                    <a:schemeClr val="tx1"/>
                  </a:solidFill>
                </a:ln>
                <a:solidFill>
                  <a:srgbClr val="C00000"/>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“description </a:t>
            </a:r>
            <a:r>
              <a:rPr lang="en-US" sz="4500" b="1" i="1" dirty="0">
                <a:ln>
                  <a:solidFill>
                    <a:schemeClr val="tx1"/>
                  </a:solidFill>
                </a:ln>
                <a:solidFill>
                  <a:srgbClr val="C00000"/>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of </a:t>
            </a:r>
            <a:r>
              <a:rPr lang="en-US" sz="4500" b="1" i="1" dirty="0" smtClean="0">
                <a:ln>
                  <a:solidFill>
                    <a:schemeClr val="tx1"/>
                  </a:solidFill>
                </a:ln>
                <a:solidFill>
                  <a:srgbClr val="C00000"/>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contamination” </a:t>
            </a:r>
            <a:br>
              <a:rPr lang="en-US" sz="4500" b="1" i="1" dirty="0" smtClean="0">
                <a:ln>
                  <a:solidFill>
                    <a:schemeClr val="tx1"/>
                  </a:solidFill>
                </a:ln>
                <a:solidFill>
                  <a:srgbClr val="C00000"/>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br>
            <a:r>
              <a:rPr lang="en-US" sz="4500" u="sng" dirty="0" smtClean="0">
                <a:solidFill>
                  <a:srgbClr val="C00000"/>
                </a:solidFill>
                <a:latin typeface="Calibri" panose="020F0502020204030204" pitchFamily="34" charset="0"/>
                <a:ea typeface="Calibri" panose="020F0502020204030204" pitchFamily="34" charset="0"/>
                <a:cs typeface="Arial" panose="020B0604020202020204" pitchFamily="34" charset="0"/>
              </a:rPr>
              <a:t>on </a:t>
            </a:r>
            <a:r>
              <a:rPr lang="en-US" sz="4500" u="sng" dirty="0">
                <a:solidFill>
                  <a:srgbClr val="C00000"/>
                </a:solidFill>
                <a:latin typeface="Calibri" panose="020F0502020204030204" pitchFamily="34" charset="0"/>
                <a:ea typeface="Calibri" panose="020F0502020204030204" pitchFamily="34" charset="0"/>
                <a:cs typeface="Arial" panose="020B0604020202020204" pitchFamily="34" charset="0"/>
              </a:rPr>
              <a:t>the first day of creation</a:t>
            </a:r>
            <a:r>
              <a:rPr lang="en-US" sz="4500" dirty="0">
                <a:solidFill>
                  <a:srgbClr val="C00000"/>
                </a:solidFill>
                <a:latin typeface="Calibri" panose="020F0502020204030204" pitchFamily="34" charset="0"/>
                <a:ea typeface="Calibri" panose="020F0502020204030204" pitchFamily="34" charset="0"/>
                <a:cs typeface="Arial" panose="020B0604020202020204" pitchFamily="34" charset="0"/>
              </a:rPr>
              <a:t>?</a:t>
            </a:r>
            <a:endParaRPr lang="en-CA" sz="5100" dirty="0">
              <a:ln>
                <a:solidFill>
                  <a:srgbClr val="0000CC"/>
                </a:solidFill>
              </a:ln>
              <a:solidFill>
                <a:srgbClr val="C00000"/>
              </a:solidFill>
            </a:endParaRPr>
          </a:p>
          <a:p>
            <a:pPr marL="0" indent="0">
              <a:buNone/>
            </a:pPr>
            <a:endParaRPr lang="en-US" sz="1400" dirty="0" smtClean="0">
              <a:solidFill>
                <a:srgbClr val="CC00FF"/>
              </a:solidFill>
              <a:latin typeface="Georgia" panose="02040502050405020303" pitchFamily="18" charset="0"/>
            </a:endParaRPr>
          </a:p>
        </p:txBody>
      </p:sp>
      <p:sp>
        <p:nvSpPr>
          <p:cNvPr id="8" name="Content Placeholder 7"/>
          <p:cNvSpPr>
            <a:spLocks noGrp="1"/>
          </p:cNvSpPr>
          <p:nvPr>
            <p:ph sz="half" idx="2"/>
          </p:nvPr>
        </p:nvSpPr>
        <p:spPr>
          <a:xfrm>
            <a:off x="6336496" y="4255510"/>
            <a:ext cx="5481255" cy="2318910"/>
          </a:xfrm>
          <a:solidFill>
            <a:schemeClr val="accent4">
              <a:lumMod val="20000"/>
              <a:lumOff val="80000"/>
            </a:schemeClr>
          </a:solidFill>
          <a:scene3d>
            <a:camera prst="orthographicFront"/>
            <a:lightRig rig="threePt" dir="t"/>
          </a:scene3d>
          <a:sp3d>
            <a:bevelT/>
          </a:sp3d>
        </p:spPr>
        <p:txBody>
          <a:bodyPr>
            <a:normAutofit fontScale="62500" lnSpcReduction="20000"/>
            <a:sp3d extrusionH="57150">
              <a:bevelT w="38100" h="38100"/>
            </a:sp3d>
          </a:bodyPr>
          <a:lstStyle/>
          <a:p>
            <a:pPr marL="0" indent="0" algn="ctr">
              <a:buNone/>
            </a:pPr>
            <a:endParaRPr lang="en-US" sz="1900" b="1" i="1" dirty="0" smtClean="0">
              <a:solidFill>
                <a:srgbClr val="008080"/>
              </a:solidFill>
              <a:latin typeface="Georgia" panose="02040502050405020303" pitchFamily="18" charset="0"/>
              <a:ea typeface="Batang"/>
              <a:cs typeface="Calibri" panose="020F0502020204030204" pitchFamily="34" charset="0"/>
            </a:endParaRPr>
          </a:p>
          <a:p>
            <a:pPr marL="0" indent="0" algn="ctr">
              <a:buNone/>
            </a:pPr>
            <a:r>
              <a:rPr lang="en-US" sz="3800" b="1" i="1" dirty="0" smtClean="0">
                <a:solidFill>
                  <a:srgbClr val="008080"/>
                </a:solidFill>
                <a:latin typeface="Georgia" panose="02040502050405020303" pitchFamily="18" charset="0"/>
                <a:ea typeface="Batang"/>
                <a:cs typeface="Calibri" panose="020F0502020204030204" pitchFamily="34" charset="0"/>
              </a:rPr>
              <a:t>Interlinear </a:t>
            </a:r>
            <a:r>
              <a:rPr lang="en-US" sz="3800" b="1" i="1" dirty="0">
                <a:solidFill>
                  <a:srgbClr val="008080"/>
                </a:solidFill>
                <a:latin typeface="Georgia" panose="02040502050405020303" pitchFamily="18" charset="0"/>
                <a:ea typeface="Batang"/>
                <a:cs typeface="Calibri" panose="020F0502020204030204" pitchFamily="34" charset="0"/>
              </a:rPr>
              <a:t>Scripture Analyzer </a:t>
            </a:r>
            <a:endParaRPr lang="en-US" sz="3800" b="1" i="1" dirty="0" smtClean="0">
              <a:solidFill>
                <a:srgbClr val="008080"/>
              </a:solidFill>
              <a:latin typeface="Georgia" panose="02040502050405020303" pitchFamily="18" charset="0"/>
              <a:ea typeface="Batang"/>
              <a:cs typeface="Calibri" panose="020F0502020204030204" pitchFamily="34" charset="0"/>
            </a:endParaRPr>
          </a:p>
          <a:p>
            <a:pPr marL="514350" indent="-514350">
              <a:lnSpc>
                <a:spcPct val="120000"/>
              </a:lnSpc>
              <a:buAutoNum type="arabicPeriod"/>
            </a:pP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emptiness</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 waste, desert, chaos, confusion, vanity, </a:t>
            </a: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nothingness</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worthlessness;</a:t>
            </a:r>
          </a:p>
          <a:p>
            <a:pPr marL="514350" indent="-514350">
              <a:lnSpc>
                <a:spcPct val="120000"/>
              </a:lnSpc>
              <a:buAutoNum type="arabicPeriod" startAt="2"/>
            </a:pP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depth</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3200" b="1" dirty="0">
                <a:solidFill>
                  <a:prstClr val="black"/>
                </a:solidFill>
                <a:effectLst>
                  <a:glow rad="127000">
                    <a:schemeClr val="accent4">
                      <a:lumMod val="60000"/>
                      <a:lumOff val="40000"/>
                    </a:schemeClr>
                  </a:glow>
                </a:effectLst>
                <a:latin typeface="Calibri" panose="020F0502020204030204" pitchFamily="34" charset="0"/>
                <a:ea typeface="Calibri" panose="020F0502020204030204" pitchFamily="34" charset="0"/>
                <a:cs typeface="Arial" panose="020B0604020202020204" pitchFamily="34" charset="0"/>
              </a:rPr>
              <a:t>deep, abyss, deep sea, primeval </a:t>
            </a:r>
            <a:r>
              <a:rPr lang="en-US" sz="3200" b="1" dirty="0" smtClean="0">
                <a:solidFill>
                  <a:prstClr val="black"/>
                </a:solidFill>
                <a:effectLst>
                  <a:glow rad="127000">
                    <a:schemeClr val="accent4">
                      <a:lumMod val="60000"/>
                      <a:lumOff val="40000"/>
                    </a:schemeClr>
                  </a:glow>
                </a:effectLst>
                <a:latin typeface="Calibri" panose="020F0502020204030204" pitchFamily="34" charset="0"/>
                <a:ea typeface="Calibri" panose="020F0502020204030204" pitchFamily="34" charset="0"/>
                <a:cs typeface="Arial" panose="020B0604020202020204" pitchFamily="34" charset="0"/>
              </a:rPr>
              <a:t>ocean.</a:t>
            </a:r>
            <a:endParaRPr lang="en-CA" b="1" dirty="0">
              <a:effectLst>
                <a:glow rad="127000">
                  <a:schemeClr val="accent4">
                    <a:lumMod val="60000"/>
                    <a:lumOff val="40000"/>
                  </a:schemeClr>
                </a:glow>
              </a:effectLst>
            </a:endParaRPr>
          </a:p>
        </p:txBody>
      </p:sp>
      <p:sp>
        <p:nvSpPr>
          <p:cNvPr id="5" name="Slide Number Placeholder 4"/>
          <p:cNvSpPr>
            <a:spLocks noGrp="1"/>
          </p:cNvSpPr>
          <p:nvPr>
            <p:ph type="sldNum" sz="quarter" idx="12"/>
          </p:nvPr>
        </p:nvSpPr>
        <p:spPr/>
        <p:txBody>
          <a:bodyPr/>
          <a:lstStyle/>
          <a:p>
            <a:fld id="{79D454C9-693C-4B68-AEF7-F33F1BD73953}" type="slidenum">
              <a:rPr lang="en-US" sz="1400" b="1" smtClean="0">
                <a:solidFill>
                  <a:schemeClr val="tx1"/>
                </a:solidFill>
              </a:rPr>
              <a:t>33</a:t>
            </a:fld>
            <a:endParaRPr lang="en-US" sz="1400" b="1" dirty="0">
              <a:solidFill>
                <a:schemeClr val="tx1"/>
              </a:solidFill>
            </a:endParaRPr>
          </a:p>
        </p:txBody>
      </p:sp>
      <p:sp>
        <p:nvSpPr>
          <p:cNvPr id="3" name="Rectangle 2"/>
          <p:cNvSpPr/>
          <p:nvPr/>
        </p:nvSpPr>
        <p:spPr>
          <a:xfrm>
            <a:off x="6359646" y="1825860"/>
            <a:ext cx="5377084" cy="2275839"/>
          </a:xfrm>
          <a:prstGeom prst="rect">
            <a:avLst/>
          </a:prstGeom>
          <a:solidFill>
            <a:srgbClr val="F0FEAC"/>
          </a:solidFill>
          <a:ln w="38100">
            <a:solidFill>
              <a:srgbClr val="0000CC"/>
            </a:solidFill>
            <a:prstDash val="dash"/>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In other words, was the first day of creation by </a:t>
            </a:r>
            <a:r>
              <a:rPr lang="en-US" sz="2800" b="1" dirty="0">
                <a:solidFill>
                  <a:srgbClr val="0000CC"/>
                </a:solidFill>
                <a:latin typeface="Calibri" panose="020F0502020204030204" pitchFamily="34" charset="0"/>
                <a:ea typeface="Calibri" panose="020F0502020204030204" pitchFamily="34" charset="0"/>
                <a:cs typeface="Arial" panose="020B0604020202020204" pitchFamily="34" charset="0"/>
              </a:rPr>
              <a:t>Yahuah (Yahusha)  –  </a:t>
            </a:r>
            <a:r>
              <a:rPr lang="en-US" sz="4000" b="1" dirty="0">
                <a:ln>
                  <a:solidFill>
                    <a:srgbClr val="0000CC"/>
                  </a:solidFill>
                </a:ln>
                <a:solidFill>
                  <a:srgbClr val="C00000"/>
                </a:solidFill>
                <a:latin typeface="Cooper Black" panose="0208090404030B020404" pitchFamily="18" charset="0"/>
                <a:ea typeface="Calibri" panose="020F0502020204030204" pitchFamily="34" charset="0"/>
                <a:cs typeface="Arial" panose="020B0604020202020204" pitchFamily="34" charset="0"/>
              </a:rPr>
              <a:t>A FAILURE?</a:t>
            </a:r>
          </a:p>
          <a:p>
            <a:pPr algn="ct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We will </a:t>
            </a: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define </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sz="3200" b="1" u="sng" dirty="0">
                <a:solidFill>
                  <a:prstClr val="black"/>
                </a:solidFill>
                <a:latin typeface="Calibri" panose="020F0502020204030204" pitchFamily="34" charset="0"/>
                <a:ea typeface="Calibri" panose="020F0502020204030204" pitchFamily="34" charset="0"/>
                <a:cs typeface="Arial" panose="020B0604020202020204" pitchFamily="34" charset="0"/>
              </a:rPr>
              <a:t>form</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 first.</a:t>
            </a:r>
            <a:endParaRPr lang="en-CA" sz="3200" dirty="0">
              <a:ln>
                <a:solidFill>
                  <a:srgbClr val="0000CC"/>
                </a:solidFill>
              </a:ln>
              <a:solidFill>
                <a:srgbClr val="C00000"/>
              </a:solidFill>
            </a:endParaRPr>
          </a:p>
        </p:txBody>
      </p:sp>
      <p:sp>
        <p:nvSpPr>
          <p:cNvPr id="4" name="Rectangle 3"/>
          <p:cNvSpPr/>
          <p:nvPr/>
        </p:nvSpPr>
        <p:spPr>
          <a:xfrm>
            <a:off x="173622" y="7021361"/>
            <a:ext cx="11292812" cy="96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endParaRPr lang="en-CA" dirty="0"/>
          </a:p>
        </p:txBody>
      </p:sp>
      <p:sp>
        <p:nvSpPr>
          <p:cNvPr id="9" name="Content Placeholder 6"/>
          <p:cNvSpPr txBox="1">
            <a:spLocks/>
          </p:cNvSpPr>
          <p:nvPr/>
        </p:nvSpPr>
        <p:spPr>
          <a:xfrm>
            <a:off x="1572395" y="1164857"/>
            <a:ext cx="8937418" cy="536623"/>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CC00FF"/>
                </a:solidFill>
              </a:rPr>
              <a:t>without </a:t>
            </a:r>
            <a:r>
              <a:rPr lang="en-US" sz="3200" b="1" u="sng" dirty="0">
                <a:solidFill>
                  <a:srgbClr val="CC00FF"/>
                </a:solidFill>
              </a:rPr>
              <a:t>form</a:t>
            </a:r>
            <a:r>
              <a:rPr lang="en-US" sz="3200" dirty="0"/>
              <a:t>	</a:t>
            </a:r>
            <a:r>
              <a:rPr lang="en-US" sz="3200" dirty="0" smtClean="0"/>
              <a:t>OT:8414 </a:t>
            </a:r>
            <a:r>
              <a:rPr lang="en-US" sz="3200" dirty="0"/>
              <a:t>– </a:t>
            </a:r>
            <a:r>
              <a:rPr lang="en-US" sz="3200" b="1" u="sng" dirty="0">
                <a:solidFill>
                  <a:srgbClr val="CC00FF"/>
                </a:solidFill>
              </a:rPr>
              <a:t>chaos</a:t>
            </a:r>
            <a:r>
              <a:rPr lang="en-US" sz="3200" dirty="0"/>
              <a:t>	  &lt;</a:t>
            </a:r>
            <a:r>
              <a:rPr lang="en-US" sz="3200" dirty="0" err="1"/>
              <a:t>theu</a:t>
            </a:r>
            <a:r>
              <a:rPr lang="en-US" sz="3200" dirty="0"/>
              <a:t>&gt;	</a:t>
            </a:r>
            <a:r>
              <a:rPr lang="he-IL" sz="3200" dirty="0">
                <a:solidFill>
                  <a:srgbClr val="CC00FF"/>
                </a:solidFill>
                <a:latin typeface="Calibri" panose="020F0502020204030204" pitchFamily="34" charset="0"/>
                <a:ea typeface="PMingLiU"/>
              </a:rPr>
              <a:t> ת</a:t>
            </a:r>
            <a:r>
              <a:rPr lang="he-IL" sz="3200" dirty="0">
                <a:solidFill>
                  <a:srgbClr val="FFFFFF"/>
                </a:solidFill>
                <a:latin typeface="Calibri" panose="020F0502020204030204" pitchFamily="34" charset="0"/>
                <a:ea typeface="PMingLiU"/>
              </a:rPr>
              <a:t> </a:t>
            </a:r>
            <a:r>
              <a:rPr lang="he-IL" sz="3200" dirty="0">
                <a:solidFill>
                  <a:srgbClr val="CC00FF"/>
                </a:solidFill>
                <a:latin typeface="Calibri" panose="020F0502020204030204" pitchFamily="34" charset="0"/>
                <a:ea typeface="PMingLiU"/>
              </a:rPr>
              <a:t>ה</a:t>
            </a:r>
            <a:r>
              <a:rPr lang="he-IL" sz="3200" dirty="0">
                <a:solidFill>
                  <a:srgbClr val="FFFFFF"/>
                </a:solidFill>
                <a:latin typeface="Calibri" panose="020F0502020204030204" pitchFamily="34" charset="0"/>
                <a:ea typeface="PMingLiU"/>
              </a:rPr>
              <a:t> </a:t>
            </a:r>
            <a:r>
              <a:rPr lang="he-IL" sz="3200" dirty="0">
                <a:solidFill>
                  <a:srgbClr val="CC00FF"/>
                </a:solidFill>
                <a:latin typeface="Calibri" panose="020F0502020204030204" pitchFamily="34" charset="0"/>
                <a:ea typeface="PMingLiU"/>
              </a:rPr>
              <a:t>וֹ</a:t>
            </a:r>
            <a:endParaRPr lang="en-US" sz="3200" dirty="0" smtClean="0">
              <a:solidFill>
                <a:srgbClr val="CC00FF"/>
              </a:solidFill>
              <a:latin typeface="Georgia" panose="02040502050405020303" pitchFamily="18" charset="0"/>
            </a:endParaRPr>
          </a:p>
        </p:txBody>
      </p:sp>
    </p:spTree>
    <p:extLst>
      <p:ext uri="{BB962C8B-B14F-4D97-AF65-F5344CB8AC3E}">
        <p14:creationId xmlns:p14="http://schemas.microsoft.com/office/powerpoint/2010/main" val="3957670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75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1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up)">
                                      <p:cBhvr>
                                        <p:cTn id="30" dur="1750"/>
                                        <p:tgtEl>
                                          <p:spTgt spid="8">
                                            <p:txEl>
                                              <p:pRg st="1" end="1"/>
                                            </p:txEl>
                                          </p:spTgt>
                                        </p:tgtEl>
                                      </p:cBhvr>
                                    </p:animEffect>
                                  </p:childTnLst>
                                </p:cTn>
                              </p:par>
                            </p:childTnLst>
                          </p:cTn>
                        </p:par>
                        <p:par>
                          <p:cTn id="31" fill="hold">
                            <p:stCondLst>
                              <p:cond delay="1750"/>
                            </p:stCondLst>
                            <p:childTnLst>
                              <p:par>
                                <p:cTn id="32" presetID="22" presetClass="entr" presetSubtype="1" fill="hold" nodeType="after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up)">
                                      <p:cBhvr>
                                        <p:cTn id="34" dur="1750"/>
                                        <p:tgtEl>
                                          <p:spTgt spid="8">
                                            <p:txEl>
                                              <p:pRg st="2" end="2"/>
                                            </p:txEl>
                                          </p:spTgt>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0000"/>
              </a:srgbClr>
            </a:gs>
            <a:gs pos="50000">
              <a:srgbClr val="E2FD59">
                <a:alpha val="24000"/>
              </a:srgbClr>
            </a:gs>
            <a:gs pos="100000">
              <a:schemeClr val="accent6">
                <a:lumMod val="60000"/>
                <a:lumOff val="40000"/>
                <a:alpha val="6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D454C9-693C-4B68-AEF7-F33F1BD73953}" type="slidenum">
              <a:rPr lang="en-US" sz="1400" b="1" smtClean="0">
                <a:solidFill>
                  <a:schemeClr val="tx1"/>
                </a:solidFill>
              </a:rPr>
              <a:t>34</a:t>
            </a:fld>
            <a:endParaRPr lang="en-US" sz="1400" b="1" dirty="0">
              <a:solidFill>
                <a:schemeClr val="tx1"/>
              </a:solidFill>
            </a:endParaRPr>
          </a:p>
        </p:txBody>
      </p:sp>
      <p:sp>
        <p:nvSpPr>
          <p:cNvPr id="3" name="Rectangle 2"/>
          <p:cNvSpPr/>
          <p:nvPr/>
        </p:nvSpPr>
        <p:spPr>
          <a:xfrm>
            <a:off x="6317187" y="3293454"/>
            <a:ext cx="3548173" cy="3221181"/>
          </a:xfrm>
          <a:prstGeom prst="rect">
            <a:avLst/>
          </a:prstGeom>
          <a:solidFill>
            <a:srgbClr val="FF99FF"/>
          </a:solidFill>
          <a:ln w="381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400" b="1" dirty="0" smtClean="0">
                <a:solidFill>
                  <a:srgbClr val="008080"/>
                </a:solidFill>
                <a:ea typeface="+mj-ea"/>
                <a:cs typeface="+mj-cs"/>
              </a:rPr>
              <a:t>1.</a:t>
            </a:r>
            <a:r>
              <a:rPr lang="en-US" sz="2400" dirty="0">
                <a:solidFill>
                  <a:srgbClr val="C00000"/>
                </a:solidFill>
                <a:ea typeface="+mj-ea"/>
                <a:cs typeface="+mj-cs"/>
              </a:rPr>
              <a:t> </a:t>
            </a:r>
            <a:r>
              <a:rPr lang="en-US" sz="2400" dirty="0" smtClean="0">
                <a:solidFill>
                  <a:srgbClr val="C00000"/>
                </a:solidFill>
                <a:ea typeface="+mj-ea"/>
                <a:cs typeface="+mj-cs"/>
              </a:rPr>
              <a:t> </a:t>
            </a:r>
            <a:r>
              <a:rPr lang="en-US" sz="2400" dirty="0" smtClean="0">
                <a:solidFill>
                  <a:prstClr val="black"/>
                </a:solidFill>
                <a:ea typeface="+mj-ea"/>
                <a:cs typeface="+mj-cs"/>
              </a:rPr>
              <a:t>a </a:t>
            </a:r>
            <a:r>
              <a:rPr lang="en-US" sz="2400" dirty="0">
                <a:solidFill>
                  <a:prstClr val="black"/>
                </a:solidFill>
                <a:ea typeface="+mj-ea"/>
                <a:cs typeface="+mj-cs"/>
              </a:rPr>
              <a:t>waste</a:t>
            </a:r>
            <a:br>
              <a:rPr lang="en-US" sz="2400" dirty="0">
                <a:solidFill>
                  <a:prstClr val="black"/>
                </a:solidFill>
                <a:ea typeface="+mj-ea"/>
                <a:cs typeface="+mj-cs"/>
              </a:rPr>
            </a:br>
            <a:r>
              <a:rPr lang="en-US" sz="2400" b="1" dirty="0" smtClean="0">
                <a:solidFill>
                  <a:srgbClr val="008080"/>
                </a:solidFill>
                <a:ea typeface="+mj-ea"/>
                <a:cs typeface="+mj-cs"/>
              </a:rPr>
              <a:t>2.  </a:t>
            </a:r>
            <a:r>
              <a:rPr lang="en-US" sz="2400" dirty="0" smtClean="0">
                <a:solidFill>
                  <a:prstClr val="black"/>
                </a:solidFill>
                <a:ea typeface="+mj-ea"/>
                <a:cs typeface="+mj-cs"/>
              </a:rPr>
              <a:t>a </a:t>
            </a:r>
            <a:r>
              <a:rPr lang="en-US" sz="2400" dirty="0">
                <a:solidFill>
                  <a:prstClr val="black"/>
                </a:solidFill>
                <a:ea typeface="+mj-ea"/>
                <a:cs typeface="+mj-cs"/>
              </a:rPr>
              <a:t>desolation</a:t>
            </a:r>
            <a:br>
              <a:rPr lang="en-US" sz="2400" dirty="0">
                <a:solidFill>
                  <a:prstClr val="black"/>
                </a:solidFill>
                <a:ea typeface="+mj-ea"/>
                <a:cs typeface="+mj-cs"/>
              </a:rPr>
            </a:br>
            <a:r>
              <a:rPr lang="en-US" sz="2400" b="1" dirty="0" smtClean="0">
                <a:solidFill>
                  <a:srgbClr val="008080"/>
                </a:solidFill>
                <a:ea typeface="+mj-ea"/>
                <a:cs typeface="+mj-cs"/>
              </a:rPr>
              <a:t>3.  </a:t>
            </a:r>
            <a:r>
              <a:rPr lang="en-US" sz="2400" dirty="0" smtClean="0">
                <a:solidFill>
                  <a:prstClr val="black"/>
                </a:solidFill>
                <a:ea typeface="+mj-ea"/>
                <a:cs typeface="+mj-cs"/>
              </a:rPr>
              <a:t>a </a:t>
            </a:r>
            <a:r>
              <a:rPr lang="en-US" sz="2400" dirty="0">
                <a:solidFill>
                  <a:prstClr val="black"/>
                </a:solidFill>
                <a:ea typeface="+mj-ea"/>
                <a:cs typeface="+mj-cs"/>
              </a:rPr>
              <a:t>worthless thing</a:t>
            </a:r>
            <a:br>
              <a:rPr lang="en-US" sz="2400" dirty="0">
                <a:solidFill>
                  <a:prstClr val="black"/>
                </a:solidFill>
                <a:ea typeface="+mj-ea"/>
                <a:cs typeface="+mj-cs"/>
              </a:rPr>
            </a:br>
            <a:r>
              <a:rPr lang="en-US" sz="2400" b="1" dirty="0" smtClean="0">
                <a:solidFill>
                  <a:srgbClr val="008080"/>
                </a:solidFill>
                <a:ea typeface="+mj-ea"/>
                <a:cs typeface="+mj-cs"/>
              </a:rPr>
              <a:t>4.  </a:t>
            </a:r>
            <a:r>
              <a:rPr lang="en-US" sz="2400" dirty="0" smtClean="0">
                <a:solidFill>
                  <a:prstClr val="black"/>
                </a:solidFill>
                <a:ea typeface="+mj-ea"/>
                <a:cs typeface="+mj-cs"/>
              </a:rPr>
              <a:t>confusion</a:t>
            </a:r>
            <a:r>
              <a:rPr lang="en-US" sz="2400" dirty="0">
                <a:solidFill>
                  <a:prstClr val="black"/>
                </a:solidFill>
                <a:ea typeface="+mj-ea"/>
                <a:cs typeface="+mj-cs"/>
              </a:rPr>
              <a:t/>
            </a:r>
            <a:br>
              <a:rPr lang="en-US" sz="2400" dirty="0">
                <a:solidFill>
                  <a:prstClr val="black"/>
                </a:solidFill>
                <a:ea typeface="+mj-ea"/>
                <a:cs typeface="+mj-cs"/>
              </a:rPr>
            </a:br>
            <a:r>
              <a:rPr lang="en-US" sz="2400" b="1" dirty="0" smtClean="0">
                <a:solidFill>
                  <a:srgbClr val="008080"/>
                </a:solidFill>
                <a:ea typeface="+mj-ea"/>
                <a:cs typeface="+mj-cs"/>
              </a:rPr>
              <a:t>5.  </a:t>
            </a:r>
            <a:r>
              <a:rPr lang="en-US" sz="2400" dirty="0" smtClean="0">
                <a:solidFill>
                  <a:prstClr val="black"/>
                </a:solidFill>
                <a:ea typeface="+mj-ea"/>
                <a:cs typeface="+mj-cs"/>
              </a:rPr>
              <a:t>an </a:t>
            </a:r>
            <a:r>
              <a:rPr lang="en-US" sz="2400" dirty="0">
                <a:solidFill>
                  <a:prstClr val="black"/>
                </a:solidFill>
                <a:ea typeface="+mj-ea"/>
                <a:cs typeface="+mj-cs"/>
              </a:rPr>
              <a:t>empty place</a:t>
            </a:r>
            <a:br>
              <a:rPr lang="en-US" sz="2400" dirty="0">
                <a:solidFill>
                  <a:prstClr val="black"/>
                </a:solidFill>
                <a:ea typeface="+mj-ea"/>
                <a:cs typeface="+mj-cs"/>
              </a:rPr>
            </a:br>
            <a:r>
              <a:rPr lang="en-US" sz="2400" b="1" dirty="0" smtClean="0">
                <a:solidFill>
                  <a:srgbClr val="008080"/>
                </a:solidFill>
                <a:ea typeface="+mj-ea"/>
                <a:cs typeface="+mj-cs"/>
              </a:rPr>
              <a:t>6.  </a:t>
            </a:r>
            <a:r>
              <a:rPr lang="en-US" sz="2400" dirty="0" smtClean="0">
                <a:solidFill>
                  <a:prstClr val="black"/>
                </a:solidFill>
                <a:ea typeface="+mj-ea"/>
                <a:cs typeface="+mj-cs"/>
              </a:rPr>
              <a:t>a </a:t>
            </a:r>
            <a:r>
              <a:rPr lang="en-US" sz="2400" dirty="0">
                <a:solidFill>
                  <a:prstClr val="black"/>
                </a:solidFill>
                <a:ea typeface="+mj-ea"/>
                <a:cs typeface="+mj-cs"/>
              </a:rPr>
              <a:t>thing of </a:t>
            </a:r>
            <a:r>
              <a:rPr lang="en-US" sz="2400" dirty="0" err="1">
                <a:solidFill>
                  <a:prstClr val="black"/>
                </a:solidFill>
                <a:ea typeface="+mj-ea"/>
                <a:cs typeface="+mj-cs"/>
              </a:rPr>
              <a:t>nought</a:t>
            </a:r>
            <a:r>
              <a:rPr lang="en-US" sz="2400" dirty="0">
                <a:solidFill>
                  <a:prstClr val="black"/>
                </a:solidFill>
                <a:ea typeface="+mj-ea"/>
                <a:cs typeface="+mj-cs"/>
              </a:rPr>
              <a:t/>
            </a:r>
            <a:br>
              <a:rPr lang="en-US" sz="2400" dirty="0">
                <a:solidFill>
                  <a:prstClr val="black"/>
                </a:solidFill>
                <a:ea typeface="+mj-ea"/>
                <a:cs typeface="+mj-cs"/>
              </a:rPr>
            </a:br>
            <a:r>
              <a:rPr lang="en-US" sz="2400" b="1" dirty="0" smtClean="0">
                <a:solidFill>
                  <a:srgbClr val="008080"/>
                </a:solidFill>
                <a:ea typeface="+mj-ea"/>
                <a:cs typeface="+mj-cs"/>
              </a:rPr>
              <a:t>7.  </a:t>
            </a:r>
            <a:r>
              <a:rPr lang="en-US" sz="2400" dirty="0" smtClean="0">
                <a:solidFill>
                  <a:prstClr val="black"/>
                </a:solidFill>
                <a:ea typeface="+mj-ea"/>
                <a:cs typeface="+mj-cs"/>
              </a:rPr>
              <a:t>something </a:t>
            </a:r>
            <a:r>
              <a:rPr lang="en-US" sz="2400" dirty="0">
                <a:solidFill>
                  <a:prstClr val="black"/>
                </a:solidFill>
                <a:ea typeface="+mj-ea"/>
                <a:cs typeface="+mj-cs"/>
              </a:rPr>
              <a:t>in vain</a:t>
            </a:r>
            <a:br>
              <a:rPr lang="en-US" sz="2400" dirty="0">
                <a:solidFill>
                  <a:prstClr val="black"/>
                </a:solidFill>
                <a:ea typeface="+mj-ea"/>
                <a:cs typeface="+mj-cs"/>
              </a:rPr>
            </a:br>
            <a:r>
              <a:rPr lang="en-US" sz="2400" b="1" dirty="0" smtClean="0">
                <a:solidFill>
                  <a:srgbClr val="008080"/>
                </a:solidFill>
                <a:ea typeface="+mj-ea"/>
                <a:cs typeface="+mj-cs"/>
              </a:rPr>
              <a:t>8.  </a:t>
            </a:r>
            <a:r>
              <a:rPr lang="en-US" sz="2400" dirty="0" smtClean="0">
                <a:solidFill>
                  <a:prstClr val="black"/>
                </a:solidFill>
                <a:ea typeface="+mj-ea"/>
                <a:cs typeface="+mj-cs"/>
              </a:rPr>
              <a:t>waste </a:t>
            </a:r>
            <a:r>
              <a:rPr lang="en-US" sz="2400" dirty="0">
                <a:solidFill>
                  <a:prstClr val="black"/>
                </a:solidFill>
                <a:ea typeface="+mj-ea"/>
                <a:cs typeface="+mj-cs"/>
              </a:rPr>
              <a:t>and wilderness? </a:t>
            </a:r>
            <a:endParaRPr lang="en-CA" dirty="0"/>
          </a:p>
        </p:txBody>
      </p:sp>
      <p:sp>
        <p:nvSpPr>
          <p:cNvPr id="4" name="Cloud 3"/>
          <p:cNvSpPr/>
          <p:nvPr/>
        </p:nvSpPr>
        <p:spPr>
          <a:xfrm>
            <a:off x="9076853" y="3566160"/>
            <a:ext cx="2779867" cy="2498894"/>
          </a:xfrm>
          <a:prstGeom prst="cloud">
            <a:avLst/>
          </a:prstGeom>
          <a:solidFill>
            <a:srgbClr val="66FF99"/>
          </a:solidFill>
          <a:ln w="76200">
            <a:solidFill>
              <a:srgbClr val="9900FF"/>
            </a:solidFill>
          </a:ln>
          <a:effectLst>
            <a:glow rad="127000">
              <a:srgbClr val="FF00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5000" dirty="0" smtClean="0">
                <a:ln w="38100">
                  <a:solidFill>
                    <a:schemeClr val="tx1"/>
                  </a:solidFill>
                </a:ln>
                <a:solidFill>
                  <a:srgbClr val="FFFF00"/>
                </a:solidFill>
                <a:effectLst>
                  <a:glow rad="127000">
                    <a:srgbClr val="7DDDFF"/>
                  </a:glow>
                </a:effectLst>
                <a:latin typeface="Comic Sans MS" pitchFamily="66" charset="0"/>
              </a:rPr>
              <a:t>?!</a:t>
            </a:r>
            <a:endParaRPr lang="en-CA" sz="15000" dirty="0">
              <a:ln w="38100">
                <a:solidFill>
                  <a:schemeClr val="tx1"/>
                </a:solidFill>
              </a:ln>
              <a:solidFill>
                <a:srgbClr val="FFFF00"/>
              </a:solidFill>
              <a:effectLst>
                <a:glow rad="127000">
                  <a:srgbClr val="7DDDFF"/>
                </a:glow>
              </a:effectLst>
              <a:latin typeface="Comic Sans MS" pitchFamily="66" charset="0"/>
            </a:endParaRPr>
          </a:p>
        </p:txBody>
      </p:sp>
      <p:sp>
        <p:nvSpPr>
          <p:cNvPr id="5" name="Rectangle 4"/>
          <p:cNvSpPr/>
          <p:nvPr/>
        </p:nvSpPr>
        <p:spPr>
          <a:xfrm>
            <a:off x="6050280" y="1442720"/>
            <a:ext cx="4256314" cy="1629753"/>
          </a:xfrm>
          <a:prstGeom prst="rect">
            <a:avLst/>
          </a:prstGeom>
          <a:blipFill>
            <a:blip r:embed="rId2"/>
            <a:tile tx="0" ty="0" sx="100000" sy="100000" flip="none" algn="tl"/>
          </a:blipFill>
          <a:ln w="5715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rgbClr val="00B0F0"/>
                </a:solidFill>
                <a:latin typeface="Arial Black" panose="020B0A04020102020204" pitchFamily="34" charset="0"/>
              </a:rPr>
              <a:t>Our Question:</a:t>
            </a:r>
            <a:endParaRPr lang="en-US" sz="3200" dirty="0" smtClean="0">
              <a:solidFill>
                <a:prstClr val="black"/>
              </a:solidFill>
              <a:ea typeface="+mj-ea"/>
              <a:cs typeface="+mj-cs"/>
            </a:endParaRPr>
          </a:p>
          <a:p>
            <a:pPr algn="ctr"/>
            <a:r>
              <a:rPr lang="en-US" sz="3200" dirty="0" smtClean="0">
                <a:solidFill>
                  <a:prstClr val="black"/>
                </a:solidFill>
                <a:ea typeface="+mj-ea"/>
                <a:cs typeface="+mj-cs"/>
              </a:rPr>
              <a:t>On creation’s</a:t>
            </a:r>
            <a:r>
              <a:rPr lang="en-US" sz="3200" u="sng" dirty="0" smtClean="0">
                <a:solidFill>
                  <a:prstClr val="black"/>
                </a:solidFill>
                <a:ea typeface="+mj-ea"/>
                <a:cs typeface="+mj-cs"/>
              </a:rPr>
              <a:t> first cycle</a:t>
            </a:r>
            <a:r>
              <a:rPr lang="en-US" sz="3200" dirty="0">
                <a:solidFill>
                  <a:prstClr val="black"/>
                </a:solidFill>
                <a:ea typeface="+mj-ea"/>
                <a:cs typeface="+mj-cs"/>
              </a:rPr>
              <a:t>,</a:t>
            </a:r>
            <a:r>
              <a:rPr lang="en-US" sz="3200" dirty="0" smtClean="0">
                <a:solidFill>
                  <a:prstClr val="black"/>
                </a:solidFill>
                <a:ea typeface="+mj-ea"/>
                <a:cs typeface="+mj-cs"/>
              </a:rPr>
              <a:t/>
            </a:r>
            <a:br>
              <a:rPr lang="en-US" sz="3200" dirty="0" smtClean="0">
                <a:solidFill>
                  <a:prstClr val="black"/>
                </a:solidFill>
                <a:ea typeface="+mj-ea"/>
                <a:cs typeface="+mj-cs"/>
              </a:rPr>
            </a:br>
            <a:r>
              <a:rPr lang="en-US" sz="3600" dirty="0">
                <a:solidFill>
                  <a:prstClr val="black"/>
                </a:solidFill>
                <a:ea typeface="+mj-ea"/>
                <a:cs typeface="+mj-cs"/>
              </a:rPr>
              <a:t>d</a:t>
            </a:r>
            <a:r>
              <a:rPr lang="en-US" sz="3600" dirty="0" smtClean="0">
                <a:solidFill>
                  <a:prstClr val="black"/>
                </a:solidFill>
                <a:ea typeface="+mj-ea"/>
                <a:cs typeface="+mj-cs"/>
              </a:rPr>
              <a:t>id </a:t>
            </a:r>
            <a:r>
              <a:rPr lang="en-US" sz="3600" b="1" dirty="0" err="1">
                <a:solidFill>
                  <a:srgbClr val="0000CC"/>
                </a:solidFill>
                <a:ea typeface="+mj-ea"/>
                <a:cs typeface="+mj-cs"/>
              </a:rPr>
              <a:t>Yahuah</a:t>
            </a:r>
            <a:r>
              <a:rPr lang="en-US" sz="3600" dirty="0">
                <a:solidFill>
                  <a:srgbClr val="0000CC"/>
                </a:solidFill>
                <a:ea typeface="+mj-ea"/>
                <a:cs typeface="+mj-cs"/>
              </a:rPr>
              <a:t> </a:t>
            </a:r>
            <a:r>
              <a:rPr lang="en-US" sz="3600" dirty="0" smtClean="0">
                <a:solidFill>
                  <a:prstClr val="black"/>
                </a:solidFill>
                <a:ea typeface="+mj-ea"/>
                <a:cs typeface="+mj-cs"/>
              </a:rPr>
              <a:t>create - </a:t>
            </a:r>
            <a:endParaRPr lang="en-CA" sz="3600" dirty="0"/>
          </a:p>
        </p:txBody>
      </p:sp>
      <p:sp>
        <p:nvSpPr>
          <p:cNvPr id="8" name="Title 1"/>
          <p:cNvSpPr txBox="1">
            <a:spLocks/>
          </p:cNvSpPr>
          <p:nvPr/>
        </p:nvSpPr>
        <p:spPr>
          <a:xfrm>
            <a:off x="866775" y="151765"/>
            <a:ext cx="10367010"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theu</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[chaos]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dirty="0"/>
          </a:p>
        </p:txBody>
      </p:sp>
      <p:sp>
        <p:nvSpPr>
          <p:cNvPr id="9" name="TextBox 8"/>
          <p:cNvSpPr txBox="1"/>
          <p:nvPr/>
        </p:nvSpPr>
        <p:spPr>
          <a:xfrm>
            <a:off x="386080" y="1261647"/>
            <a:ext cx="5516880" cy="4598182"/>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10000"/>
              </a:lnSpc>
            </a:pPr>
            <a:r>
              <a:rPr lang="en-US" sz="2400" b="1" i="1" dirty="0">
                <a:solidFill>
                  <a:srgbClr val="008080"/>
                </a:solidFill>
                <a:latin typeface="Georgia" panose="02040502050405020303" pitchFamily="18" charset="0"/>
              </a:rPr>
              <a:t>Strong’s Exhaustive Concordance</a:t>
            </a:r>
            <a:endParaRPr lang="en-US" sz="2400" i="1" dirty="0">
              <a:solidFill>
                <a:srgbClr val="008080"/>
              </a:solidFill>
              <a:latin typeface="Georgia" panose="02040502050405020303" pitchFamily="18" charset="0"/>
            </a:endParaRPr>
          </a:p>
          <a:p>
            <a:pPr>
              <a:lnSpc>
                <a:spcPct val="120000"/>
              </a:lnSpc>
            </a:pPr>
            <a:r>
              <a:rPr lang="en-US" sz="2400" b="1" u="sng" dirty="0"/>
              <a:t>form</a:t>
            </a:r>
            <a:r>
              <a:rPr lang="en-US" sz="2400" dirty="0"/>
              <a:t> – </a:t>
            </a:r>
            <a:r>
              <a:rPr lang="en-US" sz="2400" b="1" dirty="0"/>
              <a:t>OT:8414</a:t>
            </a:r>
            <a:r>
              <a:rPr lang="en-US" sz="2400" dirty="0"/>
              <a:t>; </a:t>
            </a:r>
            <a:r>
              <a:rPr lang="en-US" sz="2400" dirty="0" err="1"/>
              <a:t>tohuw</a:t>
            </a:r>
            <a:r>
              <a:rPr lang="en-US" sz="2400" dirty="0"/>
              <a:t> (to'-</a:t>
            </a:r>
            <a:r>
              <a:rPr lang="en-US" sz="2400" dirty="0" err="1"/>
              <a:t>hoo</a:t>
            </a:r>
            <a:r>
              <a:rPr lang="en-US" sz="2400" dirty="0"/>
              <a:t>);</a:t>
            </a:r>
            <a:br>
              <a:rPr lang="en-US" sz="2400" dirty="0"/>
            </a:br>
            <a:r>
              <a:rPr lang="en-US" sz="2400" dirty="0"/>
              <a:t>	from an unused root meaning </a:t>
            </a:r>
            <a:r>
              <a:rPr lang="en-US" dirty="0"/>
              <a:t/>
            </a:r>
            <a:br>
              <a:rPr lang="en-US" dirty="0"/>
            </a:br>
            <a:r>
              <a:rPr lang="en-US" sz="3200" b="1" i="1" dirty="0">
                <a:ln>
                  <a:solidFill>
                    <a:schemeClr val="tx1"/>
                  </a:solidFill>
                </a:ln>
                <a:solidFill>
                  <a:srgbClr val="00FF00"/>
                </a:solidFill>
                <a:effectLst>
                  <a:glow rad="76200">
                    <a:srgbClr val="FF9900"/>
                  </a:glow>
                </a:effectLst>
              </a:rPr>
              <a:t>to lie waste</a:t>
            </a:r>
            <a:r>
              <a:rPr lang="en-US" sz="3200" b="1" dirty="0">
                <a:ln>
                  <a:solidFill>
                    <a:schemeClr val="tx1"/>
                  </a:solidFill>
                </a:ln>
                <a:solidFill>
                  <a:srgbClr val="00FF00"/>
                </a:solidFill>
                <a:effectLst>
                  <a:glow rad="76200">
                    <a:srgbClr val="FF9900"/>
                  </a:glow>
                </a:effectLst>
              </a:rPr>
              <a:t>; </a:t>
            </a:r>
            <a:r>
              <a:rPr lang="en-US" sz="2400" dirty="0"/>
              <a:t>a </a:t>
            </a:r>
            <a:r>
              <a:rPr lang="en-US" sz="2400" b="1" u="sng" dirty="0"/>
              <a:t>desolation</a:t>
            </a:r>
            <a:r>
              <a:rPr lang="en-US" sz="2400" dirty="0"/>
              <a:t> (of surface), i.e. </a:t>
            </a:r>
            <a:r>
              <a:rPr lang="en-US" sz="2400" b="1" u="sng" dirty="0"/>
              <a:t>desert</a:t>
            </a:r>
            <a:r>
              <a:rPr lang="en-US" sz="2400" dirty="0"/>
              <a:t>; </a:t>
            </a:r>
            <a:r>
              <a:rPr lang="en-US" dirty="0"/>
              <a:t>figuratively, </a:t>
            </a:r>
            <a:r>
              <a:rPr lang="en-US" sz="2400" b="1" dirty="0" smtClean="0">
                <a:effectLst>
                  <a:glow rad="127000">
                    <a:schemeClr val="accent2">
                      <a:lumMod val="60000"/>
                      <a:lumOff val="40000"/>
                    </a:schemeClr>
                  </a:glow>
                </a:effectLst>
              </a:rPr>
              <a:t>a </a:t>
            </a:r>
            <a:r>
              <a:rPr lang="en-US" sz="2400" b="1" dirty="0">
                <a:effectLst>
                  <a:glow rad="127000">
                    <a:schemeClr val="accent2">
                      <a:lumMod val="60000"/>
                      <a:lumOff val="40000"/>
                    </a:schemeClr>
                  </a:glow>
                </a:effectLst>
              </a:rPr>
              <a:t>worthless thing</a:t>
            </a:r>
            <a:r>
              <a:rPr lang="en-US" sz="2400" dirty="0">
                <a:effectLst>
                  <a:glow rad="127000">
                    <a:schemeClr val="accent2">
                      <a:lumMod val="60000"/>
                      <a:lumOff val="40000"/>
                    </a:schemeClr>
                  </a:glow>
                </a:effectLst>
              </a:rPr>
              <a:t>; </a:t>
            </a:r>
            <a:r>
              <a:rPr lang="en-US" dirty="0"/>
              <a:t>adverbially,</a:t>
            </a:r>
            <a:r>
              <a:rPr lang="en-US" sz="2400" dirty="0"/>
              <a:t> </a:t>
            </a:r>
            <a:r>
              <a:rPr lang="en-US" sz="2400" b="1" i="1" dirty="0" smtClean="0">
                <a:solidFill>
                  <a:srgbClr val="FF33CC"/>
                </a:solidFill>
              </a:rPr>
              <a:t>in </a:t>
            </a:r>
            <a:r>
              <a:rPr lang="en-US" sz="2400" b="1" i="1" dirty="0">
                <a:solidFill>
                  <a:srgbClr val="FF33CC"/>
                </a:solidFill>
              </a:rPr>
              <a:t>vain.</a:t>
            </a:r>
            <a:r>
              <a:rPr lang="en-US" sz="2400" dirty="0"/>
              <a:t>  </a:t>
            </a:r>
            <a:br>
              <a:rPr lang="en-US" sz="2400" dirty="0"/>
            </a:br>
            <a:r>
              <a:rPr lang="en-US" sz="2400" dirty="0"/>
              <a:t>KJV - </a:t>
            </a:r>
            <a:r>
              <a:rPr lang="en-US" sz="2400" b="1" u="sng" dirty="0"/>
              <a:t>confusion</a:t>
            </a:r>
            <a:r>
              <a:rPr lang="en-US" sz="2400" dirty="0"/>
              <a:t>, </a:t>
            </a:r>
            <a:r>
              <a:rPr lang="en-US" sz="2400" b="1" u="sng" dirty="0"/>
              <a:t>empty</a:t>
            </a:r>
            <a:r>
              <a:rPr lang="en-US" sz="2400" dirty="0"/>
              <a:t> </a:t>
            </a:r>
            <a:r>
              <a:rPr lang="en-US" sz="2400" b="1" u="sng" dirty="0"/>
              <a:t>place</a:t>
            </a:r>
            <a:r>
              <a:rPr lang="en-US" sz="2400" dirty="0"/>
              <a:t>, </a:t>
            </a:r>
            <a:r>
              <a:rPr lang="en-US" sz="2400" b="1" u="sng" dirty="0"/>
              <a:t>without form</a:t>
            </a:r>
            <a:r>
              <a:rPr lang="en-US" sz="2400" dirty="0"/>
              <a:t>, nothing, </a:t>
            </a:r>
            <a:r>
              <a:rPr lang="en-US" sz="2400" dirty="0" smtClean="0"/>
              <a:t>(</a:t>
            </a:r>
            <a:r>
              <a:rPr lang="en-US" sz="2400" dirty="0"/>
              <a:t>thing of) </a:t>
            </a:r>
            <a:r>
              <a:rPr lang="en-US" sz="2400" dirty="0" err="1"/>
              <a:t>nought</a:t>
            </a:r>
            <a:r>
              <a:rPr lang="en-US" sz="2400" dirty="0"/>
              <a:t>, vain, vanity, </a:t>
            </a:r>
            <a:r>
              <a:rPr lang="en-US" sz="2400" b="1" u="sng" dirty="0" smtClean="0"/>
              <a:t>waste</a:t>
            </a:r>
            <a:r>
              <a:rPr lang="en-US" sz="2400" dirty="0"/>
              <a:t>, </a:t>
            </a:r>
            <a:r>
              <a:rPr lang="en-US" sz="2400" b="1" u="sng" dirty="0"/>
              <a:t>wilderness</a:t>
            </a:r>
            <a:r>
              <a:rPr lang="en-US" dirty="0"/>
              <a:t>.</a:t>
            </a:r>
          </a:p>
        </p:txBody>
      </p:sp>
    </p:spTree>
    <p:extLst>
      <p:ext uri="{BB962C8B-B14F-4D97-AF65-F5344CB8AC3E}">
        <p14:creationId xmlns:p14="http://schemas.microsoft.com/office/powerpoint/2010/main" val="1733494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repeatCount="3000" fill="hold" grpId="0" nodeType="withEffect">
                                  <p:stCondLst>
                                    <p:cond delay="9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2910840" y="1993265"/>
            <a:ext cx="10515600" cy="4351338"/>
          </a:xfrm>
        </p:spPr>
        <p:txBody>
          <a:bodyPr/>
          <a:lstStyle/>
          <a:p>
            <a:pPr marL="0" indent="0">
              <a:buNone/>
            </a:pPr>
            <a:r>
              <a:rPr lang="en-CA" dirty="0" smtClean="0">
                <a:ln w="6350">
                  <a:solidFill>
                    <a:srgbClr val="0000CC"/>
                  </a:solidFill>
                </a:ln>
                <a:solidFill>
                  <a:sysClr val="windowText" lastClr="000000"/>
                </a:solidFill>
              </a:rPr>
              <a:t>For </a:t>
            </a:r>
            <a:r>
              <a:rPr lang="en-CA" dirty="0">
                <a:ln w="6350">
                  <a:solidFill>
                    <a:srgbClr val="0000CC"/>
                  </a:solidFill>
                </a:ln>
                <a:solidFill>
                  <a:sysClr val="windowText" lastClr="000000"/>
                </a:solidFill>
              </a:rPr>
              <a:t>thus said [</a:t>
            </a:r>
            <a:r>
              <a:rPr lang="en-CA" dirty="0">
                <a:ln w="6350">
                  <a:solidFill>
                    <a:srgbClr val="0000CC"/>
                  </a:solidFill>
                </a:ln>
                <a:solidFill>
                  <a:srgbClr val="0000CC"/>
                </a:solidFill>
              </a:rPr>
              <a:t>Yahuah</a:t>
            </a:r>
            <a:r>
              <a:rPr lang="en-CA" dirty="0">
                <a:ln w="6350">
                  <a:solidFill>
                    <a:srgbClr val="0000CC"/>
                  </a:solidFill>
                </a:ln>
                <a:solidFill>
                  <a:sysClr val="windowText" lastClr="000000"/>
                </a:solidFill>
              </a:rPr>
              <a:t>], Creator of the </a:t>
            </a:r>
            <a:r>
              <a:rPr lang="en-CA" dirty="0" err="1">
                <a:ln w="6350">
                  <a:solidFill>
                    <a:srgbClr val="0000CC"/>
                  </a:solidFill>
                </a:ln>
                <a:solidFill>
                  <a:sysClr val="windowText" lastClr="000000"/>
                </a:solidFill>
              </a:rPr>
              <a:t>shamayim</a:t>
            </a:r>
            <a:r>
              <a:rPr lang="en-CA" dirty="0">
                <a:ln w="6350">
                  <a:solidFill>
                    <a:srgbClr val="0000CC"/>
                  </a:solidFill>
                </a:ln>
                <a:solidFill>
                  <a:sysClr val="windowText" lastClr="000000"/>
                </a:solidFill>
              </a:rPr>
              <a:t>, He is Elohim, </a:t>
            </a:r>
            <a:r>
              <a:rPr lang="en-CA" dirty="0" smtClean="0">
                <a:ln w="6350">
                  <a:solidFill>
                    <a:srgbClr val="0000CC"/>
                  </a:solidFill>
                </a:ln>
                <a:solidFill>
                  <a:sysClr val="windowText" lastClr="000000"/>
                </a:solidFill>
              </a:rPr>
              <a:t/>
            </a:r>
            <a:br>
              <a:rPr lang="en-CA" dirty="0" smtClean="0">
                <a:ln w="6350">
                  <a:solidFill>
                    <a:srgbClr val="0000CC"/>
                  </a:solidFill>
                </a:ln>
                <a:solidFill>
                  <a:sysClr val="windowText" lastClr="000000"/>
                </a:solidFill>
              </a:rPr>
            </a:br>
            <a:r>
              <a:rPr lang="en-CA" dirty="0" smtClean="0">
                <a:ln w="6350">
                  <a:solidFill>
                    <a:srgbClr val="0000CC"/>
                  </a:solidFill>
                </a:ln>
                <a:solidFill>
                  <a:sysClr val="windowText" lastClr="000000"/>
                </a:solidFill>
              </a:rPr>
              <a:t>Former </a:t>
            </a:r>
            <a:r>
              <a:rPr lang="en-CA" dirty="0">
                <a:ln w="6350">
                  <a:solidFill>
                    <a:srgbClr val="0000CC"/>
                  </a:solidFill>
                </a:ln>
                <a:solidFill>
                  <a:sysClr val="windowText" lastClr="000000"/>
                </a:solidFill>
              </a:rPr>
              <a:t>of the earth and its Maker. He established it.</a:t>
            </a:r>
          </a:p>
          <a:p>
            <a:endParaRPr lang="en-CA" dirty="0">
              <a:ln w="6350">
                <a:solidFill>
                  <a:srgbClr val="0000CC"/>
                </a:solidFill>
              </a:ln>
              <a:solidFill>
                <a:sysClr val="windowText" lastClr="000000"/>
              </a:solidFill>
            </a:endParaRPr>
          </a:p>
          <a:p>
            <a:pPr marL="0" indent="0" algn="ctr">
              <a:buNone/>
            </a:pPr>
            <a:r>
              <a:rPr lang="en-CA" dirty="0">
                <a:ln w="6350">
                  <a:solidFill>
                    <a:srgbClr val="0000CC"/>
                  </a:solidFill>
                </a:ln>
                <a:solidFill>
                  <a:sysClr val="windowText" lastClr="000000"/>
                </a:solidFill>
              </a:rPr>
              <a:t> </a:t>
            </a:r>
          </a:p>
          <a:p>
            <a:pPr marL="0" indent="0" algn="ctr">
              <a:buNone/>
            </a:pPr>
            <a:r>
              <a:rPr lang="en-CA" dirty="0">
                <a:ln w="6350">
                  <a:solidFill>
                    <a:srgbClr val="0000CC"/>
                  </a:solidFill>
                </a:ln>
                <a:solidFill>
                  <a:sysClr val="windowText" lastClr="000000"/>
                </a:solidFill>
              </a:rPr>
              <a:t>				</a:t>
            </a:r>
            <a:br>
              <a:rPr lang="en-CA" dirty="0">
                <a:ln w="6350">
                  <a:solidFill>
                    <a:srgbClr val="0000CC"/>
                  </a:solidFill>
                </a:ln>
                <a:solidFill>
                  <a:sysClr val="windowText" lastClr="000000"/>
                </a:solidFill>
              </a:rPr>
            </a:br>
            <a:r>
              <a:rPr lang="en-CA" dirty="0">
                <a:ln w="6350">
                  <a:solidFill>
                    <a:srgbClr val="0000CC"/>
                  </a:solidFill>
                </a:ln>
              </a:rPr>
              <a:t>I am [</a:t>
            </a:r>
            <a:r>
              <a:rPr lang="en-CA" dirty="0">
                <a:ln w="6350">
                  <a:solidFill>
                    <a:srgbClr val="0000CC"/>
                  </a:solidFill>
                </a:ln>
                <a:solidFill>
                  <a:srgbClr val="0000CC"/>
                </a:solidFill>
              </a:rPr>
              <a:t>Yahuah</a:t>
            </a:r>
            <a:r>
              <a:rPr lang="en-CA" dirty="0">
                <a:ln w="6350">
                  <a:solidFill>
                    <a:srgbClr val="0000CC"/>
                  </a:solidFill>
                </a:ln>
              </a:rPr>
              <a:t>], and there is none else.</a:t>
            </a:r>
            <a:br>
              <a:rPr lang="en-CA" dirty="0">
                <a:ln w="6350">
                  <a:solidFill>
                    <a:srgbClr val="0000CC"/>
                  </a:solidFill>
                </a:ln>
              </a:rPr>
            </a:br>
            <a:r>
              <a:rPr lang="en-CA" sz="1600" dirty="0">
                <a:ln w="6350">
                  <a:solidFill>
                    <a:srgbClr val="0000CC"/>
                  </a:solidFill>
                </a:ln>
                <a:solidFill>
                  <a:sysClr val="windowText" lastClr="000000"/>
                </a:solidFill>
              </a:rPr>
              <a:t>HalleluYah Scriptures </a:t>
            </a:r>
          </a:p>
          <a:p>
            <a:endParaRPr lang="en-US" dirty="0"/>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35</a:t>
            </a:fld>
            <a:endParaRPr lang="en-US" sz="1400" b="1" dirty="0">
              <a:solidFill>
                <a:schemeClr val="tx1"/>
              </a:solidFill>
            </a:endParaRPr>
          </a:p>
        </p:txBody>
      </p:sp>
      <p:sp>
        <p:nvSpPr>
          <p:cNvPr id="6" name="Rectangle 5"/>
          <p:cNvSpPr/>
          <p:nvPr/>
        </p:nvSpPr>
        <p:spPr>
          <a:xfrm>
            <a:off x="3328593" y="2764219"/>
            <a:ext cx="9230061" cy="1442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nSpc>
                <a:spcPct val="150000"/>
              </a:lnSpc>
            </a:pPr>
            <a:r>
              <a:rPr lang="en-CA" sz="4000" b="1" dirty="0" smtClean="0">
                <a:ln w="9525">
                  <a:solidFill>
                    <a:srgbClr val="0000CC"/>
                  </a:solidFill>
                </a:ln>
                <a:solidFill>
                  <a:srgbClr val="FFFF00"/>
                </a:solidFill>
                <a:effectLst>
                  <a:glow rad="127000">
                    <a:srgbClr val="5BD4FF"/>
                  </a:glow>
                </a:effectLst>
              </a:rPr>
              <a:t>HE </a:t>
            </a:r>
            <a:r>
              <a:rPr lang="en-CA" sz="4000" b="1" dirty="0">
                <a:ln w="9525">
                  <a:solidFill>
                    <a:srgbClr val="0000CC"/>
                  </a:solidFill>
                </a:ln>
                <a:solidFill>
                  <a:srgbClr val="FFFF00"/>
                </a:solidFill>
                <a:effectLst>
                  <a:glow rad="127000">
                    <a:srgbClr val="5BD4FF"/>
                  </a:glow>
                </a:effectLst>
              </a:rPr>
              <a:t>DID NOT </a:t>
            </a:r>
            <a:r>
              <a:rPr lang="en-CA" sz="4000" b="1" dirty="0" smtClean="0">
                <a:ln w="9525">
                  <a:solidFill>
                    <a:srgbClr val="0000CC"/>
                  </a:solidFill>
                </a:ln>
                <a:solidFill>
                  <a:srgbClr val="FFFF00"/>
                </a:solidFill>
                <a:effectLst>
                  <a:glow rad="127000">
                    <a:srgbClr val="5BD4FF"/>
                  </a:glow>
                </a:effectLst>
              </a:rPr>
              <a:t>CREATE </a:t>
            </a:r>
            <a:r>
              <a:rPr lang="en-CA" sz="4000" b="1" dirty="0">
                <a:ln w="9525">
                  <a:solidFill>
                    <a:srgbClr val="0000CC"/>
                  </a:solidFill>
                </a:ln>
                <a:solidFill>
                  <a:srgbClr val="FFFF00"/>
                </a:solidFill>
                <a:effectLst>
                  <a:glow rad="127000">
                    <a:srgbClr val="5BD4FF"/>
                  </a:glow>
                </a:effectLst>
              </a:rPr>
              <a:t>IT TO BE EMPTY</a:t>
            </a:r>
            <a:r>
              <a:rPr lang="en-CA" sz="4000" b="1" dirty="0" smtClean="0">
                <a:ln w="9525">
                  <a:solidFill>
                    <a:srgbClr val="0000CC"/>
                  </a:solidFill>
                </a:ln>
                <a:solidFill>
                  <a:srgbClr val="FFFF00"/>
                </a:solidFill>
                <a:effectLst>
                  <a:glow rad="127000">
                    <a:srgbClr val="5BD4FF"/>
                  </a:glow>
                </a:effectLst>
              </a:rPr>
              <a:t>, </a:t>
            </a:r>
            <a:r>
              <a:rPr lang="en-CA" sz="4000" b="1" dirty="0" smtClean="0">
                <a:ln w="6350">
                  <a:solidFill>
                    <a:srgbClr val="0000CC"/>
                  </a:solidFill>
                </a:ln>
                <a:solidFill>
                  <a:srgbClr val="FFFF00"/>
                </a:solidFill>
              </a:rPr>
              <a:t> </a:t>
            </a:r>
            <a:r>
              <a:rPr lang="en-CA" sz="3600" b="1" dirty="0" smtClean="0">
                <a:ln w="6350">
                  <a:solidFill>
                    <a:srgbClr val="0000CC"/>
                  </a:solidFill>
                </a:ln>
                <a:solidFill>
                  <a:srgbClr val="FFFF00"/>
                </a:solidFill>
              </a:rPr>
              <a:t/>
            </a:r>
            <a:br>
              <a:rPr lang="en-CA" sz="3600" b="1" dirty="0" smtClean="0">
                <a:ln w="6350">
                  <a:solidFill>
                    <a:srgbClr val="0000CC"/>
                  </a:solidFill>
                </a:ln>
                <a:solidFill>
                  <a:srgbClr val="FFFF00"/>
                </a:solidFill>
              </a:rPr>
            </a:br>
            <a:r>
              <a:rPr lang="en-CA" sz="3600" b="1" dirty="0" smtClean="0">
                <a:ln w="28575">
                  <a:solidFill>
                    <a:srgbClr val="0000CC"/>
                  </a:solidFill>
                </a:ln>
                <a:solidFill>
                  <a:srgbClr val="FFFF00"/>
                </a:solidFill>
                <a:effectLst>
                  <a:glow rad="127000">
                    <a:srgbClr val="FF9900"/>
                  </a:glow>
                </a:effectLst>
                <a:latin typeface="Comic Sans MS" pitchFamily="66" charset="0"/>
              </a:rPr>
              <a:t>HE FORMED IT </a:t>
            </a:r>
            <a:r>
              <a:rPr lang="en-CA" sz="3600" b="1" dirty="0">
                <a:ln w="28575">
                  <a:solidFill>
                    <a:srgbClr val="0000CC"/>
                  </a:solidFill>
                </a:ln>
                <a:solidFill>
                  <a:srgbClr val="FFFF00"/>
                </a:solidFill>
                <a:effectLst>
                  <a:glow rad="127000">
                    <a:srgbClr val="FF9900"/>
                  </a:glow>
                </a:effectLst>
                <a:latin typeface="Comic Sans MS" pitchFamily="66" charset="0"/>
              </a:rPr>
              <a:t>TO BE INHABITED</a:t>
            </a:r>
            <a:r>
              <a:rPr lang="en-CA" sz="3600" b="1" dirty="0" smtClean="0">
                <a:ln w="28575">
                  <a:solidFill>
                    <a:srgbClr val="0000CC"/>
                  </a:solidFill>
                </a:ln>
                <a:solidFill>
                  <a:srgbClr val="FFFF00"/>
                </a:solidFill>
                <a:effectLst>
                  <a:glow rad="127000">
                    <a:srgbClr val="FF9900"/>
                  </a:glow>
                </a:effectLst>
                <a:latin typeface="Comic Sans MS" pitchFamily="66" charset="0"/>
              </a:rPr>
              <a:t>:</a:t>
            </a:r>
            <a:endParaRPr lang="en-CA" dirty="0">
              <a:ln w="28575">
                <a:solidFill>
                  <a:srgbClr val="0000CC"/>
                </a:solidFill>
              </a:ln>
              <a:effectLst>
                <a:glow rad="127000">
                  <a:srgbClr val="FF9900"/>
                </a:glow>
              </a:effectLst>
              <a:latin typeface="Comic Sans MS" pitchFamily="66" charset="0"/>
            </a:endParaRPr>
          </a:p>
        </p:txBody>
      </p:sp>
      <p:sp>
        <p:nvSpPr>
          <p:cNvPr id="5" name="Rounded Rectangle 4"/>
          <p:cNvSpPr/>
          <p:nvPr/>
        </p:nvSpPr>
        <p:spPr>
          <a:xfrm>
            <a:off x="7604567" y="5184799"/>
            <a:ext cx="4285685" cy="1183341"/>
          </a:xfrm>
          <a:prstGeom prst="roundRect">
            <a:avLst/>
          </a:prstGeom>
          <a:solidFill>
            <a:srgbClr val="0000CC"/>
          </a:solidFill>
          <a:ln w="76200">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600" b="1" dirty="0" smtClean="0">
                <a:solidFill>
                  <a:schemeClr val="accent4"/>
                </a:solidFill>
              </a:rPr>
              <a:t>Moving on to </a:t>
            </a:r>
            <a:br>
              <a:rPr lang="en-US" sz="3600" b="1" dirty="0" smtClean="0">
                <a:solidFill>
                  <a:schemeClr val="accent4"/>
                </a:solidFill>
              </a:rPr>
            </a:br>
            <a:r>
              <a:rPr lang="en-US" sz="3600" b="1" dirty="0" smtClean="0">
                <a:solidFill>
                  <a:schemeClr val="accent4"/>
                </a:solidFill>
              </a:rPr>
              <a:t>“more about chaos.”</a:t>
            </a:r>
            <a:endParaRPr lang="en-CA" sz="3600" b="1" dirty="0">
              <a:solidFill>
                <a:schemeClr val="accent4"/>
              </a:solidFill>
            </a:endParaRPr>
          </a:p>
        </p:txBody>
      </p:sp>
      <p:pic>
        <p:nvPicPr>
          <p:cNvPr id="1027" name="Picture 3" descr="C:\Users\Rae\Desktop\is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2523508"/>
            <a:ext cx="2240221" cy="1678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548640" y="151004"/>
            <a:ext cx="10561320" cy="1845436"/>
          </a:xfrm>
          <a:prstGeom prst="round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1430"/>
                <a:solidFill>
                  <a:srgbClr val="5BD4FF"/>
                </a:solidFill>
                <a:effectLst>
                  <a:outerShdw blurRad="50800" dist="39000" dir="5460000" algn="tl">
                    <a:srgbClr val="000000">
                      <a:alpha val="38000"/>
                    </a:srgbClr>
                  </a:outerShdw>
                </a:effectLst>
                <a:latin typeface="Arial Rounded MT Bold" pitchFamily="34" charset="0"/>
              </a:rPr>
              <a:t>               Isa 45:18  Provides   </a:t>
            </a:r>
            <a:br>
              <a:rPr lang="en-US" sz="5400" b="1" dirty="0" smtClean="0">
                <a:ln w="11430"/>
                <a:solidFill>
                  <a:srgbClr val="5BD4FF"/>
                </a:solidFill>
                <a:effectLst>
                  <a:outerShdw blurRad="50800" dist="39000" dir="5460000" algn="tl">
                    <a:srgbClr val="000000">
                      <a:alpha val="38000"/>
                    </a:srgbClr>
                  </a:outerShdw>
                </a:effectLst>
                <a:latin typeface="Arial Rounded MT Bold" pitchFamily="34" charset="0"/>
              </a:rPr>
            </a:br>
            <a:r>
              <a:rPr lang="en-US" sz="5400" b="1" dirty="0" smtClean="0">
                <a:ln w="11430"/>
                <a:solidFill>
                  <a:srgbClr val="5BD4FF"/>
                </a:solidFill>
                <a:effectLst>
                  <a:outerShdw blurRad="50800" dist="39000" dir="5460000" algn="tl">
                    <a:srgbClr val="000000">
                      <a:alpha val="38000"/>
                    </a:srgbClr>
                  </a:outerShdw>
                </a:effectLst>
                <a:latin typeface="Arial Rounded MT Bold" pitchFamily="34" charset="0"/>
              </a:rPr>
              <a:t>                Understanding</a:t>
            </a:r>
            <a:endParaRPr lang="en-US" sz="5400" b="1" dirty="0">
              <a:ln w="11430"/>
              <a:solidFill>
                <a:srgbClr val="5BD4FF"/>
              </a:solidFill>
              <a:effectLst>
                <a:outerShdw blurRad="50800" dist="39000" dir="5460000" algn="tl">
                  <a:srgbClr val="000000">
                    <a:alpha val="38000"/>
                  </a:srgbClr>
                </a:outerShdw>
              </a:effectLst>
              <a:latin typeface="Arial Rounded MT Bold" pitchFamily="34" charset="0"/>
            </a:endParaRPr>
          </a:p>
        </p:txBody>
      </p:sp>
      <p:pic>
        <p:nvPicPr>
          <p:cNvPr id="1028" name="Picture 4" descr="C:\Users\Rae\Desktop\Isaiah-300x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 y="181484"/>
            <a:ext cx="2346960" cy="15802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41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9000"/>
              </a:srgbClr>
            </a:gs>
            <a:gs pos="50000">
              <a:srgbClr val="E2FD59">
                <a:lumMod val="29000"/>
                <a:lumOff val="71000"/>
              </a:srgbClr>
            </a:gs>
            <a:gs pos="100000">
              <a:srgbClr val="CC00FF">
                <a:alpha val="2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622" y="151765"/>
            <a:ext cx="11817750"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theu</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[chaos]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dirty="0"/>
          </a:p>
        </p:txBody>
      </p:sp>
      <p:sp>
        <p:nvSpPr>
          <p:cNvPr id="8" name="Content Placeholder 7"/>
          <p:cNvSpPr>
            <a:spLocks noGrp="1"/>
          </p:cNvSpPr>
          <p:nvPr>
            <p:ph sz="half" idx="2"/>
          </p:nvPr>
        </p:nvSpPr>
        <p:spPr>
          <a:xfrm>
            <a:off x="6172200" y="3778885"/>
            <a:ext cx="5582920" cy="2376918"/>
          </a:xfrm>
          <a:solidFill>
            <a:schemeClr val="accent4">
              <a:lumMod val="20000"/>
              <a:lumOff val="80000"/>
            </a:schemeClr>
          </a:solidFill>
          <a:scene3d>
            <a:camera prst="orthographicFront"/>
            <a:lightRig rig="threePt" dir="t"/>
          </a:scene3d>
          <a:sp3d>
            <a:bevelT/>
          </a:sp3d>
        </p:spPr>
        <p:txBody>
          <a:bodyPr>
            <a:normAutofit fontScale="70000" lnSpcReduction="20000"/>
            <a:sp3d extrusionH="57150">
              <a:bevelT w="38100" h="38100"/>
            </a:sp3d>
          </a:bodyPr>
          <a:lstStyle/>
          <a:p>
            <a:pPr marL="0" indent="0" algn="ctr">
              <a:lnSpc>
                <a:spcPct val="110000"/>
              </a:lnSpc>
              <a:buNone/>
            </a:pPr>
            <a:r>
              <a:rPr lang="en-US" sz="37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Hebrew and English  Lexicon </a:t>
            </a:r>
            <a:r>
              <a:rPr lang="en-US" sz="37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r>
            <a:br>
              <a:rPr lang="en-US" sz="37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br>
            <a:r>
              <a:rPr lang="en-US" sz="37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of </a:t>
            </a:r>
            <a:r>
              <a:rPr lang="en-US" sz="37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the Old </a:t>
            </a:r>
            <a:r>
              <a:rPr lang="en-US" sz="37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Testament</a:t>
            </a:r>
            <a:r>
              <a:rPr lang="en-US" sz="34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100" dirty="0" smtClean="0">
                <a:solidFill>
                  <a:prstClr val="black">
                    <a:lumMod val="95000"/>
                    <a:lumOff val="5000"/>
                  </a:prstClr>
                </a:solidFill>
                <a:ea typeface="Calibri" panose="020F0502020204030204" pitchFamily="34" charset="0"/>
                <a:cs typeface="Times New Roman" panose="02020603050405020304" pitchFamily="18" charset="0"/>
              </a:rPr>
              <a:t>[pg</a:t>
            </a:r>
            <a:r>
              <a:rPr lang="en-US" sz="2100" dirty="0">
                <a:solidFill>
                  <a:prstClr val="black">
                    <a:lumMod val="95000"/>
                    <a:lumOff val="5000"/>
                  </a:prstClr>
                </a:solidFill>
                <a:ea typeface="Calibri" panose="020F0502020204030204" pitchFamily="34" charset="0"/>
                <a:cs typeface="Times New Roman" panose="02020603050405020304" pitchFamily="18" charset="0"/>
              </a:rPr>
              <a:t>. </a:t>
            </a:r>
            <a:r>
              <a:rPr lang="en-US" sz="2100" dirty="0" smtClean="0">
                <a:solidFill>
                  <a:prstClr val="black">
                    <a:lumMod val="95000"/>
                    <a:lumOff val="5000"/>
                  </a:prstClr>
                </a:solidFill>
                <a:ea typeface="Calibri" panose="020F0502020204030204" pitchFamily="34" charset="0"/>
                <a:cs typeface="Times New Roman" panose="02020603050405020304" pitchFamily="18" charset="0"/>
              </a:rPr>
              <a:t>1026]</a:t>
            </a:r>
            <a:r>
              <a:rPr lang="en-US" sz="2100" b="1" i="1" dirty="0" smtClean="0">
                <a:solidFill>
                  <a:srgbClr val="008080"/>
                </a:solidFill>
                <a:ea typeface="Calibri" panose="020F0502020204030204" pitchFamily="34" charset="0"/>
                <a:cs typeface="Times New Roman" panose="02020603050405020304" pitchFamily="18" charset="0"/>
              </a:rPr>
              <a:t> </a:t>
            </a:r>
            <a:endParaRPr lang="en-US" b="1" i="1" dirty="0" smtClean="0">
              <a:solidFill>
                <a:srgbClr val="008080"/>
              </a:solidFill>
              <a:ea typeface="Calibri" panose="020F0502020204030204" pitchFamily="34" charset="0"/>
              <a:cs typeface="Times New Roman" panose="02020603050405020304" pitchFamily="18" charset="0"/>
            </a:endParaRPr>
          </a:p>
          <a:p>
            <a:pPr>
              <a:lnSpc>
                <a:spcPct val="120000"/>
              </a:lnSpc>
            </a:pPr>
            <a:r>
              <a:rPr lang="en-US" sz="3200" dirty="0">
                <a:solidFill>
                  <a:prstClr val="black">
                    <a:lumMod val="95000"/>
                    <a:lumOff val="5000"/>
                  </a:prstClr>
                </a:solidFill>
                <a:ea typeface="Calibri" panose="020F0502020204030204" pitchFamily="34" charset="0"/>
                <a:cs typeface="Times New Roman" panose="02020603050405020304" pitchFamily="18" charset="0"/>
              </a:rPr>
              <a:t>formlessness, confusion, unreality, emptiness, </a:t>
            </a:r>
            <a:r>
              <a:rPr lang="en-US" sz="3200" dirty="0" err="1" smtClean="0">
                <a:solidFill>
                  <a:prstClr val="black">
                    <a:lumMod val="95000"/>
                    <a:lumOff val="5000"/>
                  </a:prstClr>
                </a:solidFill>
                <a:ea typeface="Calibri" panose="020F0502020204030204" pitchFamily="34" charset="0"/>
                <a:cs typeface="Times New Roman" panose="02020603050405020304" pitchFamily="18" charset="0"/>
              </a:rPr>
              <a:t>vaccuum</a:t>
            </a:r>
            <a:r>
              <a:rPr lang="en-US" sz="3200" dirty="0">
                <a:solidFill>
                  <a:prstClr val="black">
                    <a:lumMod val="95000"/>
                    <a:lumOff val="5000"/>
                  </a:prstClr>
                </a:solidFill>
                <a:ea typeface="Calibri" panose="020F0502020204030204" pitchFamily="34" charset="0"/>
                <a:cs typeface="Times New Roman" panose="02020603050405020304" pitchFamily="18" charset="0"/>
              </a:rPr>
              <a:t>.  1.  formlessness, of </a:t>
            </a:r>
            <a:r>
              <a:rPr lang="en-US" sz="3200" dirty="0" err="1">
                <a:solidFill>
                  <a:prstClr val="black">
                    <a:lumMod val="95000"/>
                    <a:lumOff val="5000"/>
                  </a:prstClr>
                </a:solidFill>
                <a:ea typeface="Calibri" panose="020F0502020204030204" pitchFamily="34" charset="0"/>
                <a:cs typeface="Times New Roman" panose="02020603050405020304" pitchFamily="18" charset="0"/>
              </a:rPr>
              <a:t>primaeval</a:t>
            </a:r>
            <a:r>
              <a:rPr lang="en-US" sz="3200" dirty="0">
                <a:solidFill>
                  <a:prstClr val="black">
                    <a:lumMod val="95000"/>
                    <a:lumOff val="5000"/>
                  </a:prstClr>
                </a:solidFill>
                <a:ea typeface="Calibri" panose="020F0502020204030204" pitchFamily="34" charset="0"/>
                <a:cs typeface="Times New Roman" panose="02020603050405020304" pitchFamily="18" charset="0"/>
              </a:rPr>
              <a:t> earth (Gen 1:2) </a:t>
            </a:r>
            <a:r>
              <a:rPr lang="en-US" sz="3200" b="1" i="1" u="sng" dirty="0" smtClean="0">
                <a:solidFill>
                  <a:srgbClr val="FF33CC"/>
                </a:solidFill>
                <a:ea typeface="Calibri" panose="020F0502020204030204" pitchFamily="34" charset="0"/>
                <a:cs typeface="Times New Roman" panose="02020603050405020304" pitchFamily="18" charset="0"/>
              </a:rPr>
              <a:t>of </a:t>
            </a:r>
            <a:r>
              <a:rPr lang="en-US" sz="3200" b="1" i="1" u="sng" dirty="0">
                <a:solidFill>
                  <a:srgbClr val="FF33CC"/>
                </a:solidFill>
                <a:ea typeface="Calibri" panose="020F0502020204030204" pitchFamily="34" charset="0"/>
                <a:cs typeface="Times New Roman" panose="02020603050405020304" pitchFamily="18" charset="0"/>
              </a:rPr>
              <a:t>land reduced </a:t>
            </a:r>
            <a:r>
              <a:rPr lang="en-US" sz="3200" b="1" i="1" u="sng" dirty="0" smtClean="0">
                <a:solidFill>
                  <a:srgbClr val="FF33CC"/>
                </a:solidFill>
                <a:ea typeface="Calibri" panose="020F0502020204030204" pitchFamily="34" charset="0"/>
                <a:cs typeface="Times New Roman" panose="02020603050405020304" pitchFamily="18" charset="0"/>
              </a:rPr>
              <a:t/>
            </a:r>
            <a:br>
              <a:rPr lang="en-US" sz="3200" b="1" i="1" u="sng" dirty="0" smtClean="0">
                <a:solidFill>
                  <a:srgbClr val="FF33CC"/>
                </a:solidFill>
                <a:ea typeface="Calibri" panose="020F0502020204030204" pitchFamily="34" charset="0"/>
                <a:cs typeface="Times New Roman" panose="02020603050405020304" pitchFamily="18" charset="0"/>
              </a:rPr>
            </a:br>
            <a:r>
              <a:rPr lang="en-US" sz="3200" b="1" i="1" u="sng" dirty="0" smtClean="0">
                <a:solidFill>
                  <a:srgbClr val="FF33CC"/>
                </a:solidFill>
                <a:ea typeface="Calibri" panose="020F0502020204030204" pitchFamily="34" charset="0"/>
                <a:cs typeface="Times New Roman" panose="02020603050405020304" pitchFamily="18" charset="0"/>
              </a:rPr>
              <a:t>to </a:t>
            </a:r>
            <a:r>
              <a:rPr lang="en-US" sz="3200" b="1" i="1" u="sng" dirty="0" err="1">
                <a:solidFill>
                  <a:srgbClr val="FF33CC"/>
                </a:solidFill>
                <a:ea typeface="Calibri" panose="020F0502020204030204" pitchFamily="34" charset="0"/>
                <a:cs typeface="Times New Roman" panose="02020603050405020304" pitchFamily="18" charset="0"/>
              </a:rPr>
              <a:t>primaeval</a:t>
            </a:r>
            <a:r>
              <a:rPr lang="en-US" sz="3200" b="1" i="1" u="sng" dirty="0">
                <a:solidFill>
                  <a:srgbClr val="FF33CC"/>
                </a:solidFill>
                <a:ea typeface="Calibri" panose="020F0502020204030204" pitchFamily="34" charset="0"/>
                <a:cs typeface="Times New Roman" panose="02020603050405020304" pitchFamily="18" charset="0"/>
              </a:rPr>
              <a:t> </a:t>
            </a:r>
            <a:r>
              <a:rPr lang="en-US" sz="3200" b="1" i="1" u="sng" dirty="0" smtClean="0">
                <a:solidFill>
                  <a:srgbClr val="FF33CC"/>
                </a:solidFill>
                <a:ea typeface="Calibri" panose="020F0502020204030204" pitchFamily="34" charset="0"/>
                <a:cs typeface="Times New Roman" panose="02020603050405020304" pitchFamily="18" charset="0"/>
              </a:rPr>
              <a:t>chaos</a:t>
            </a:r>
            <a:r>
              <a:rPr lang="en-US" sz="3200" b="1" i="1" dirty="0" smtClean="0">
                <a:solidFill>
                  <a:srgbClr val="FF33CC"/>
                </a:solidFill>
                <a:ea typeface="Calibri" panose="020F0502020204030204" pitchFamily="34" charset="0"/>
                <a:cs typeface="Times New Roman" panose="02020603050405020304" pitchFamily="18" charset="0"/>
              </a:rPr>
              <a:t>  -   </a:t>
            </a:r>
            <a:r>
              <a:rPr lang="en-US" sz="3200" b="1" i="1" dirty="0">
                <a:ln>
                  <a:solidFill>
                    <a:sysClr val="windowText" lastClr="000000"/>
                  </a:solidFill>
                </a:ln>
                <a:solidFill>
                  <a:srgbClr val="FF33CC"/>
                </a:solidFill>
                <a:effectLst>
                  <a:glow rad="228600">
                    <a:schemeClr val="accent5">
                      <a:satMod val="175000"/>
                      <a:alpha val="40000"/>
                    </a:schemeClr>
                  </a:glow>
                </a:effectLst>
                <a:ea typeface="Calibri" panose="020F0502020204030204" pitchFamily="34" charset="0"/>
                <a:cs typeface="Times New Roman" panose="02020603050405020304" pitchFamily="18" charset="0"/>
              </a:rPr>
              <a:t>Jeremiah </a:t>
            </a:r>
            <a:r>
              <a:rPr lang="en-US" sz="3200" b="1" i="1" dirty="0" smtClean="0">
                <a:ln>
                  <a:solidFill>
                    <a:sysClr val="windowText" lastClr="000000"/>
                  </a:solidFill>
                </a:ln>
                <a:solidFill>
                  <a:srgbClr val="FF33CC"/>
                </a:solidFill>
                <a:effectLst>
                  <a:glow rad="228600">
                    <a:schemeClr val="accent5">
                      <a:satMod val="175000"/>
                      <a:alpha val="40000"/>
                    </a:schemeClr>
                  </a:glow>
                </a:effectLst>
                <a:ea typeface="Calibri" panose="020F0502020204030204" pitchFamily="34" charset="0"/>
                <a:cs typeface="Times New Roman" panose="02020603050405020304" pitchFamily="18" charset="0"/>
              </a:rPr>
              <a:t>4. </a:t>
            </a:r>
            <a:endParaRPr lang="en-CA" dirty="0">
              <a:ln>
                <a:solidFill>
                  <a:sysClr val="windowText" lastClr="000000"/>
                </a:solidFill>
              </a:ln>
              <a:effectLst>
                <a:glow rad="228600">
                  <a:schemeClr val="accent5">
                    <a:satMod val="175000"/>
                    <a:alpha val="40000"/>
                  </a:schemeClr>
                </a:glow>
              </a:effectLst>
            </a:endParaRPr>
          </a:p>
        </p:txBody>
      </p:sp>
      <p:sp>
        <p:nvSpPr>
          <p:cNvPr id="5" name="Slide Number Placeholder 4"/>
          <p:cNvSpPr>
            <a:spLocks noGrp="1"/>
          </p:cNvSpPr>
          <p:nvPr>
            <p:ph type="sldNum" sz="quarter" idx="12"/>
          </p:nvPr>
        </p:nvSpPr>
        <p:spPr/>
        <p:txBody>
          <a:bodyPr/>
          <a:lstStyle/>
          <a:p>
            <a:fld id="{79D454C9-693C-4B68-AEF7-F33F1BD73953}" type="slidenum">
              <a:rPr lang="en-US" sz="1400" b="1" smtClean="0">
                <a:solidFill>
                  <a:schemeClr val="tx1"/>
                </a:solidFill>
              </a:rPr>
              <a:t>36</a:t>
            </a:fld>
            <a:endParaRPr lang="en-US" sz="1400" b="1" dirty="0">
              <a:solidFill>
                <a:schemeClr val="tx1"/>
              </a:solidFill>
            </a:endParaRPr>
          </a:p>
        </p:txBody>
      </p:sp>
      <p:sp>
        <p:nvSpPr>
          <p:cNvPr id="4" name="Rectangle 3"/>
          <p:cNvSpPr/>
          <p:nvPr/>
        </p:nvSpPr>
        <p:spPr>
          <a:xfrm>
            <a:off x="173622" y="7021361"/>
            <a:ext cx="11292812" cy="96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endParaRPr lang="en-CA" dirty="0"/>
          </a:p>
        </p:txBody>
      </p:sp>
      <p:sp>
        <p:nvSpPr>
          <p:cNvPr id="12" name="Content Placeholder 6"/>
          <p:cNvSpPr txBox="1">
            <a:spLocks/>
          </p:cNvSpPr>
          <p:nvPr/>
        </p:nvSpPr>
        <p:spPr>
          <a:xfrm>
            <a:off x="1359035" y="1162925"/>
            <a:ext cx="8937418" cy="536623"/>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CC00FF"/>
                </a:solidFill>
              </a:rPr>
              <a:t>without </a:t>
            </a:r>
            <a:r>
              <a:rPr lang="en-US" sz="3200" b="1" u="sng" dirty="0">
                <a:solidFill>
                  <a:srgbClr val="CC00FF"/>
                </a:solidFill>
              </a:rPr>
              <a:t>form</a:t>
            </a:r>
            <a:r>
              <a:rPr lang="en-US" sz="3200" dirty="0"/>
              <a:t>	</a:t>
            </a:r>
            <a:r>
              <a:rPr lang="en-US" sz="3200" dirty="0" smtClean="0"/>
              <a:t>OT:8414 </a:t>
            </a:r>
            <a:r>
              <a:rPr lang="en-US" sz="3200" dirty="0"/>
              <a:t>– </a:t>
            </a:r>
            <a:r>
              <a:rPr lang="en-US" sz="3200" b="1" u="sng" dirty="0">
                <a:solidFill>
                  <a:srgbClr val="CC00FF"/>
                </a:solidFill>
              </a:rPr>
              <a:t>chaos</a:t>
            </a:r>
            <a:r>
              <a:rPr lang="en-US" sz="3200" dirty="0"/>
              <a:t>	  &lt;</a:t>
            </a:r>
            <a:r>
              <a:rPr lang="en-US" sz="3200" dirty="0" err="1"/>
              <a:t>theu</a:t>
            </a:r>
            <a:r>
              <a:rPr lang="en-US" sz="3200" dirty="0"/>
              <a:t>&gt;	</a:t>
            </a:r>
            <a:r>
              <a:rPr lang="he-IL" sz="3200" dirty="0">
                <a:solidFill>
                  <a:srgbClr val="CC00FF"/>
                </a:solidFill>
                <a:latin typeface="Calibri" panose="020F0502020204030204" pitchFamily="34" charset="0"/>
                <a:ea typeface="PMingLiU"/>
              </a:rPr>
              <a:t> ת</a:t>
            </a:r>
            <a:r>
              <a:rPr lang="he-IL" sz="3200" dirty="0">
                <a:solidFill>
                  <a:srgbClr val="FFFFFF"/>
                </a:solidFill>
                <a:latin typeface="Calibri" panose="020F0502020204030204" pitchFamily="34" charset="0"/>
                <a:ea typeface="PMingLiU"/>
              </a:rPr>
              <a:t> </a:t>
            </a:r>
            <a:r>
              <a:rPr lang="he-IL" sz="3200" dirty="0">
                <a:solidFill>
                  <a:srgbClr val="CC00FF"/>
                </a:solidFill>
                <a:latin typeface="Calibri" panose="020F0502020204030204" pitchFamily="34" charset="0"/>
                <a:ea typeface="PMingLiU"/>
              </a:rPr>
              <a:t>ה</a:t>
            </a:r>
            <a:r>
              <a:rPr lang="he-IL" sz="3200" dirty="0">
                <a:solidFill>
                  <a:srgbClr val="FFFFFF"/>
                </a:solidFill>
                <a:latin typeface="Calibri" panose="020F0502020204030204" pitchFamily="34" charset="0"/>
                <a:ea typeface="PMingLiU"/>
              </a:rPr>
              <a:t> </a:t>
            </a:r>
            <a:r>
              <a:rPr lang="he-IL" sz="3200" dirty="0">
                <a:solidFill>
                  <a:srgbClr val="CC00FF"/>
                </a:solidFill>
                <a:latin typeface="Calibri" panose="020F0502020204030204" pitchFamily="34" charset="0"/>
                <a:ea typeface="PMingLiU"/>
              </a:rPr>
              <a:t>וֹ</a:t>
            </a:r>
            <a:endParaRPr lang="en-US" sz="3200" dirty="0" smtClean="0">
              <a:solidFill>
                <a:srgbClr val="CC00FF"/>
              </a:solidFill>
              <a:latin typeface="Georgia" panose="02040502050405020303" pitchFamily="18" charset="0"/>
            </a:endParaRPr>
          </a:p>
        </p:txBody>
      </p:sp>
      <p:sp>
        <p:nvSpPr>
          <p:cNvPr id="13" name="TextBox 12"/>
          <p:cNvSpPr txBox="1"/>
          <p:nvPr/>
        </p:nvSpPr>
        <p:spPr>
          <a:xfrm>
            <a:off x="6235668" y="1760508"/>
            <a:ext cx="5417852" cy="1892826"/>
          </a:xfrm>
          <a:prstGeom prst="rect">
            <a:avLst/>
          </a:prstGeom>
          <a:noFill/>
          <a:ln>
            <a:noFill/>
          </a:ln>
        </p:spPr>
        <p:txBody>
          <a:bodyPr wrap="square" rtlCol="0">
            <a:spAutoFit/>
            <a:scene3d>
              <a:camera prst="orthographicFront"/>
              <a:lightRig rig="threePt" dir="t"/>
            </a:scene3d>
            <a:sp3d extrusionH="57150">
              <a:bevelT w="38100" h="38100"/>
            </a:sp3d>
          </a:bodyPr>
          <a:lstStyle/>
          <a:p>
            <a:pPr algn="ctr"/>
            <a:r>
              <a:rPr lang="en-US" sz="2600" b="1" i="1" dirty="0">
                <a:solidFill>
                  <a:srgbClr val="008080"/>
                </a:solidFill>
                <a:latin typeface="Georgia" panose="02040502050405020303" pitchFamily="18" charset="0"/>
              </a:rPr>
              <a:t>A Hebrew </a:t>
            </a:r>
            <a:r>
              <a:rPr lang="en-US" sz="2600" b="1" i="1" dirty="0" smtClean="0">
                <a:solidFill>
                  <a:srgbClr val="008080"/>
                </a:solidFill>
                <a:latin typeface="Georgia" panose="02040502050405020303" pitchFamily="18" charset="0"/>
              </a:rPr>
              <a:t>Lexicon </a:t>
            </a:r>
            <a:r>
              <a:rPr lang="en-US" sz="1400" dirty="0" smtClean="0">
                <a:solidFill>
                  <a:prstClr val="black"/>
                </a:solidFill>
              </a:rPr>
              <a:t>W. H</a:t>
            </a:r>
            <a:r>
              <a:rPr lang="en-US" sz="1400" dirty="0">
                <a:solidFill>
                  <a:prstClr val="black"/>
                </a:solidFill>
              </a:rPr>
              <a:t>. Barker   (1776</a:t>
            </a:r>
            <a:r>
              <a:rPr lang="en-US" sz="1400" dirty="0" smtClean="0">
                <a:solidFill>
                  <a:prstClr val="black"/>
                </a:solidFill>
              </a:rPr>
              <a:t>)</a:t>
            </a:r>
          </a:p>
          <a:p>
            <a:pPr algn="ctr"/>
            <a:endParaRPr lang="en-US" sz="1100" dirty="0">
              <a:solidFill>
                <a:prstClr val="black"/>
              </a:solidFill>
            </a:endParaRPr>
          </a:p>
          <a:p>
            <a:pPr marL="228600" indent="-228600">
              <a:buFont typeface="+mj-lt"/>
              <a:buAutoNum type="arabicPeriod"/>
            </a:pPr>
            <a:r>
              <a:rPr lang="en-US" sz="2000" b="1" dirty="0" smtClean="0">
                <a:solidFill>
                  <a:prstClr val="black"/>
                </a:solidFill>
                <a:effectLst>
                  <a:glow rad="127000">
                    <a:schemeClr val="accent2">
                      <a:lumMod val="60000"/>
                      <a:lumOff val="40000"/>
                    </a:schemeClr>
                  </a:glow>
                </a:effectLst>
              </a:rPr>
              <a:t>to </a:t>
            </a:r>
            <a:r>
              <a:rPr lang="en-US" sz="2000" b="1" dirty="0">
                <a:solidFill>
                  <a:prstClr val="black"/>
                </a:solidFill>
                <a:effectLst>
                  <a:glow rad="127000">
                    <a:schemeClr val="accent2">
                      <a:lumMod val="60000"/>
                      <a:lumOff val="40000"/>
                    </a:schemeClr>
                  </a:glow>
                </a:effectLst>
              </a:rPr>
              <a:t>be without form, order, or irregularity, </a:t>
            </a:r>
            <a:r>
              <a:rPr lang="en-US" sz="2000" b="1" dirty="0" smtClean="0">
                <a:solidFill>
                  <a:prstClr val="black"/>
                </a:solidFill>
                <a:effectLst>
                  <a:glow rad="127000">
                    <a:schemeClr val="accent2">
                      <a:lumMod val="60000"/>
                      <a:lumOff val="40000"/>
                    </a:schemeClr>
                  </a:glow>
                </a:effectLst>
              </a:rPr>
              <a:t/>
            </a:r>
            <a:br>
              <a:rPr lang="en-US" sz="2000" b="1" dirty="0" smtClean="0">
                <a:solidFill>
                  <a:prstClr val="black"/>
                </a:solidFill>
                <a:effectLst>
                  <a:glow rad="127000">
                    <a:schemeClr val="accent2">
                      <a:lumMod val="60000"/>
                      <a:lumOff val="40000"/>
                    </a:schemeClr>
                  </a:glow>
                </a:effectLst>
              </a:rPr>
            </a:br>
            <a:r>
              <a:rPr lang="en-US" sz="2000" dirty="0" smtClean="0">
                <a:solidFill>
                  <a:prstClr val="black"/>
                </a:solidFill>
              </a:rPr>
              <a:t>as </a:t>
            </a:r>
            <a:r>
              <a:rPr lang="en-US" sz="2000" dirty="0">
                <a:solidFill>
                  <a:prstClr val="black"/>
                </a:solidFill>
              </a:rPr>
              <a:t>waste, chaos. </a:t>
            </a:r>
            <a:r>
              <a:rPr lang="en-US" sz="2000" dirty="0" smtClean="0">
                <a:solidFill>
                  <a:prstClr val="black"/>
                </a:solidFill>
              </a:rPr>
              <a:t>  </a:t>
            </a:r>
          </a:p>
          <a:p>
            <a:pPr marL="228600" indent="-228600">
              <a:buFont typeface="+mj-lt"/>
              <a:buAutoNum type="arabicPeriod"/>
            </a:pPr>
            <a:r>
              <a:rPr lang="en-US" sz="2000" dirty="0" smtClean="0">
                <a:solidFill>
                  <a:prstClr val="black"/>
                </a:solidFill>
              </a:rPr>
              <a:t>without </a:t>
            </a:r>
            <a:r>
              <a:rPr lang="en-US" sz="2000" dirty="0">
                <a:solidFill>
                  <a:prstClr val="black"/>
                </a:solidFill>
              </a:rPr>
              <a:t>form, vain, vanity, emptiness, nothing worth, and idol, </a:t>
            </a:r>
            <a:r>
              <a:rPr lang="en-US" sz="2000" b="1" dirty="0">
                <a:solidFill>
                  <a:prstClr val="black"/>
                </a:solidFill>
                <a:effectLst>
                  <a:glow rad="127000">
                    <a:schemeClr val="accent2">
                      <a:lumMod val="60000"/>
                      <a:lumOff val="40000"/>
                    </a:schemeClr>
                  </a:glow>
                </a:effectLst>
              </a:rPr>
              <a:t>barren wilderness</a:t>
            </a:r>
            <a:r>
              <a:rPr lang="en-US" sz="2000" b="1" dirty="0" smtClean="0">
                <a:solidFill>
                  <a:prstClr val="black"/>
                </a:solidFill>
                <a:effectLst>
                  <a:glow rad="127000">
                    <a:schemeClr val="accent2">
                      <a:lumMod val="60000"/>
                      <a:lumOff val="40000"/>
                    </a:schemeClr>
                  </a:glow>
                </a:effectLst>
              </a:rPr>
              <a:t>.</a:t>
            </a:r>
            <a:endParaRPr lang="en-US" b="1" dirty="0">
              <a:effectLst>
                <a:glow rad="127000">
                  <a:schemeClr val="accent2">
                    <a:lumMod val="60000"/>
                    <a:lumOff val="40000"/>
                  </a:schemeClr>
                </a:glow>
              </a:effectLst>
            </a:endParaRPr>
          </a:p>
        </p:txBody>
      </p:sp>
      <p:sp>
        <p:nvSpPr>
          <p:cNvPr id="14" name="TextBox 13"/>
          <p:cNvSpPr txBox="1"/>
          <p:nvPr/>
        </p:nvSpPr>
        <p:spPr>
          <a:xfrm>
            <a:off x="400050" y="1800225"/>
            <a:ext cx="5589270" cy="4677434"/>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10000"/>
              </a:lnSpc>
            </a:pPr>
            <a:r>
              <a:rPr lang="en-US" sz="2600" b="1" i="1" dirty="0">
                <a:solidFill>
                  <a:srgbClr val="008080"/>
                </a:solidFill>
                <a:latin typeface="Georgia" panose="02040502050405020303" pitchFamily="18" charset="0"/>
              </a:rPr>
              <a:t>Etymological Dictionary of </a:t>
            </a:r>
            <a:r>
              <a:rPr lang="en-US" sz="2600" b="1" i="1" dirty="0" smtClean="0">
                <a:solidFill>
                  <a:srgbClr val="008080"/>
                </a:solidFill>
                <a:latin typeface="Georgia" panose="02040502050405020303" pitchFamily="18" charset="0"/>
              </a:rPr>
              <a:t/>
            </a:r>
            <a:br>
              <a:rPr lang="en-US" sz="2600" b="1" i="1" dirty="0" smtClean="0">
                <a:solidFill>
                  <a:srgbClr val="008080"/>
                </a:solidFill>
                <a:latin typeface="Georgia" panose="02040502050405020303" pitchFamily="18" charset="0"/>
              </a:rPr>
            </a:br>
            <a:r>
              <a:rPr lang="en-US" sz="2600" b="1" i="1" dirty="0" smtClean="0">
                <a:solidFill>
                  <a:srgbClr val="008080"/>
                </a:solidFill>
                <a:latin typeface="Georgia" panose="02040502050405020303" pitchFamily="18" charset="0"/>
              </a:rPr>
              <a:t>the </a:t>
            </a:r>
            <a:r>
              <a:rPr lang="en-US" sz="2600" b="1" i="1" dirty="0">
                <a:solidFill>
                  <a:srgbClr val="008080"/>
                </a:solidFill>
                <a:latin typeface="Georgia" panose="02040502050405020303" pitchFamily="18" charset="0"/>
              </a:rPr>
              <a:t>Hebrew Language</a:t>
            </a:r>
            <a:r>
              <a:rPr lang="en-US" sz="1600" b="1" i="1" dirty="0">
                <a:solidFill>
                  <a:srgbClr val="008080"/>
                </a:solidFill>
                <a:latin typeface="Georgia" panose="02040502050405020303" pitchFamily="18" charset="0"/>
              </a:rPr>
              <a:t>  </a:t>
            </a:r>
            <a:r>
              <a:rPr lang="en-US" sz="1600" b="1" i="1" dirty="0">
                <a:solidFill>
                  <a:srgbClr val="008080"/>
                </a:solidFill>
              </a:rPr>
              <a:t>  </a:t>
            </a:r>
            <a:r>
              <a:rPr lang="en-US" sz="1400" dirty="0"/>
              <a:t>Earnest </a:t>
            </a:r>
            <a:r>
              <a:rPr lang="en-US" sz="1400" dirty="0" smtClean="0"/>
              <a:t>Klein</a:t>
            </a:r>
            <a:br>
              <a:rPr lang="en-US" sz="1400" dirty="0" smtClean="0"/>
            </a:br>
            <a:r>
              <a:rPr lang="he-IL" sz="1100" dirty="0" smtClean="0">
                <a:solidFill>
                  <a:srgbClr val="CC00FF"/>
                </a:solidFill>
                <a:latin typeface="Calibri" panose="020F0502020204030204" pitchFamily="34" charset="0"/>
                <a:ea typeface="PMingLiU"/>
              </a:rPr>
              <a:t> </a:t>
            </a:r>
            <a:endParaRPr lang="en-US" sz="1100" dirty="0">
              <a:solidFill>
                <a:prstClr val="black"/>
              </a:solidFill>
            </a:endParaRPr>
          </a:p>
          <a:p>
            <a:pPr marL="514350" indent="-514350">
              <a:lnSpc>
                <a:spcPct val="110000"/>
              </a:lnSpc>
              <a:buAutoNum type="arabicPeriod"/>
            </a:pPr>
            <a:r>
              <a:rPr lang="en-US" sz="2000" b="1" dirty="0">
                <a:solidFill>
                  <a:prstClr val="black"/>
                </a:solidFill>
                <a:effectLst>
                  <a:glow rad="127000">
                    <a:srgbClr val="00FF00"/>
                  </a:glow>
                </a:effectLst>
              </a:rPr>
              <a:t>emptiness, waste, </a:t>
            </a:r>
            <a:r>
              <a:rPr lang="en-US" sz="2000" dirty="0">
                <a:solidFill>
                  <a:prstClr val="black"/>
                </a:solidFill>
              </a:rPr>
              <a:t>desert, </a:t>
            </a:r>
            <a:r>
              <a:rPr lang="en-US" sz="2000" b="1" dirty="0">
                <a:solidFill>
                  <a:prstClr val="black"/>
                </a:solidFill>
                <a:effectLst>
                  <a:glow rad="127000">
                    <a:srgbClr val="00FF00"/>
                  </a:glow>
                </a:effectLst>
              </a:rPr>
              <a:t>chaos, confusion.  </a:t>
            </a:r>
          </a:p>
          <a:p>
            <a:pPr marL="514350" indent="-514350">
              <a:lnSpc>
                <a:spcPct val="110000"/>
              </a:lnSpc>
              <a:buAutoNum type="arabicPeriod"/>
            </a:pPr>
            <a:r>
              <a:rPr lang="en-US" sz="2000" b="1" dirty="0">
                <a:solidFill>
                  <a:prstClr val="black"/>
                </a:solidFill>
                <a:effectLst>
                  <a:glow rad="127000">
                    <a:srgbClr val="00FF00"/>
                  </a:glow>
                </a:effectLst>
              </a:rPr>
              <a:t>vanity, nothingness, worthlessness.</a:t>
            </a:r>
          </a:p>
          <a:p>
            <a:pPr algn="ctr">
              <a:lnSpc>
                <a:spcPct val="110000"/>
              </a:lnSpc>
            </a:pPr>
            <a:endParaRPr lang="en-US" sz="2000" b="1" i="1" dirty="0" smtClean="0">
              <a:solidFill>
                <a:srgbClr val="008080"/>
              </a:solidFill>
              <a:latin typeface="Georgia" panose="02040502050405020303" pitchFamily="18" charset="0"/>
              <a:ea typeface="Batang"/>
              <a:cs typeface="Calibri" panose="020F0502020204030204" pitchFamily="34" charset="0"/>
            </a:endParaRPr>
          </a:p>
          <a:p>
            <a:pPr algn="ctr">
              <a:lnSpc>
                <a:spcPct val="110000"/>
              </a:lnSpc>
            </a:pPr>
            <a:r>
              <a:rPr lang="en-US" sz="2600" b="1" i="1" dirty="0" smtClean="0">
                <a:solidFill>
                  <a:srgbClr val="008080"/>
                </a:solidFill>
                <a:latin typeface="Georgia" panose="02040502050405020303" pitchFamily="18" charset="0"/>
                <a:ea typeface="Batang"/>
                <a:cs typeface="Calibri" panose="020F0502020204030204" pitchFamily="34" charset="0"/>
              </a:rPr>
              <a:t>A </a:t>
            </a:r>
            <a:r>
              <a:rPr lang="en-US" sz="2600" b="1" i="1" dirty="0">
                <a:solidFill>
                  <a:srgbClr val="008080"/>
                </a:solidFill>
                <a:latin typeface="Georgia" panose="02040502050405020303" pitchFamily="18" charset="0"/>
                <a:ea typeface="Batang"/>
                <a:cs typeface="Calibri" panose="020F0502020204030204" pitchFamily="34" charset="0"/>
              </a:rPr>
              <a:t>Hebrew English Lexicon</a:t>
            </a:r>
            <a:r>
              <a:rPr lang="en-US" sz="2000" i="1" dirty="0">
                <a:solidFill>
                  <a:srgbClr val="008080"/>
                </a:solidFill>
                <a:latin typeface="Georgia" panose="02040502050405020303" pitchFamily="18" charset="0"/>
                <a:ea typeface="Batang"/>
                <a:cs typeface="Calibri" panose="020F0502020204030204" pitchFamily="34" charset="0"/>
              </a:rPr>
              <a:t/>
            </a:r>
            <a:br>
              <a:rPr lang="en-US" sz="2000" i="1" dirty="0">
                <a:solidFill>
                  <a:srgbClr val="008080"/>
                </a:solidFill>
                <a:latin typeface="Georgia" panose="02040502050405020303" pitchFamily="18" charset="0"/>
                <a:ea typeface="Batang"/>
                <a:cs typeface="Calibri" panose="020F0502020204030204" pitchFamily="34" charset="0"/>
              </a:rPr>
            </a:br>
            <a:r>
              <a:rPr lang="en-US" sz="1400" dirty="0">
                <a:solidFill>
                  <a:prstClr val="black"/>
                </a:solidFill>
                <a:latin typeface="Calibri" panose="020F0502020204030204" pitchFamily="34" charset="0"/>
                <a:ea typeface="Batang"/>
                <a:cs typeface="Calibri" panose="020F0502020204030204" pitchFamily="34" charset="0"/>
              </a:rPr>
              <a:t>John </a:t>
            </a:r>
            <a:r>
              <a:rPr lang="en-US" sz="1400" dirty="0" err="1">
                <a:solidFill>
                  <a:prstClr val="black"/>
                </a:solidFill>
                <a:latin typeface="Calibri" panose="020F0502020204030204" pitchFamily="34" charset="0"/>
                <a:ea typeface="Batang"/>
                <a:cs typeface="Calibri" panose="020F0502020204030204" pitchFamily="34" charset="0"/>
              </a:rPr>
              <a:t>Parkhurst</a:t>
            </a:r>
            <a:r>
              <a:rPr lang="en-US" sz="2000" dirty="0">
                <a:solidFill>
                  <a:prstClr val="black"/>
                </a:solidFill>
                <a:latin typeface="Calibri" panose="020F0502020204030204" pitchFamily="34" charset="0"/>
                <a:ea typeface="Batang"/>
                <a:cs typeface="Calibri" panose="020F0502020204030204" pitchFamily="34" charset="0"/>
              </a:rPr>
              <a:t>   </a:t>
            </a:r>
            <a:r>
              <a:rPr lang="en-US" sz="1400" dirty="0">
                <a:solidFill>
                  <a:prstClr val="black"/>
                </a:solidFill>
                <a:latin typeface="Calibri" panose="020F0502020204030204" pitchFamily="34" charset="0"/>
                <a:ea typeface="Batang"/>
                <a:cs typeface="Calibri" panose="020F0502020204030204" pitchFamily="34" charset="0"/>
              </a:rPr>
              <a:t>(</a:t>
            </a:r>
            <a:r>
              <a:rPr lang="en-US" sz="1400" dirty="0">
                <a:solidFill>
                  <a:prstClr val="black"/>
                </a:solidFill>
                <a:uFill>
                  <a:solidFill>
                    <a:srgbClr val="FF0000"/>
                  </a:solidFill>
                </a:uFill>
                <a:latin typeface="Calibri" panose="020F0502020204030204" pitchFamily="34" charset="0"/>
                <a:ea typeface="Batang"/>
                <a:cs typeface="Calibri" panose="020F0502020204030204" pitchFamily="34" charset="0"/>
              </a:rPr>
              <a:t>1762</a:t>
            </a:r>
            <a:r>
              <a:rPr lang="en-US" sz="1400" dirty="0">
                <a:solidFill>
                  <a:prstClr val="black"/>
                </a:solidFill>
                <a:latin typeface="Calibri" panose="020F0502020204030204" pitchFamily="34" charset="0"/>
                <a:ea typeface="Batang"/>
                <a:cs typeface="Calibri" panose="020F0502020204030204" pitchFamily="34" charset="0"/>
              </a:rPr>
              <a:t>)  pg. 563</a:t>
            </a:r>
          </a:p>
          <a:p>
            <a:pPr>
              <a:lnSpc>
                <a:spcPct val="110000"/>
              </a:lnSpc>
            </a:pPr>
            <a:r>
              <a:rPr lang="en-US" sz="800" dirty="0">
                <a:solidFill>
                  <a:prstClr val="black"/>
                </a:solidFill>
                <a:latin typeface="Calibri" panose="020F0502020204030204" pitchFamily="34" charset="0"/>
                <a:ea typeface="Batang"/>
                <a:cs typeface="Calibri" panose="020F0502020204030204" pitchFamily="34" charset="0"/>
              </a:rPr>
              <a:t/>
            </a:r>
            <a:br>
              <a:rPr lang="en-US" sz="800" dirty="0">
                <a:solidFill>
                  <a:prstClr val="black"/>
                </a:solidFill>
                <a:latin typeface="Calibri" panose="020F0502020204030204" pitchFamily="34" charset="0"/>
                <a:ea typeface="Batang"/>
                <a:cs typeface="Calibri" panose="020F0502020204030204" pitchFamily="34" charset="0"/>
              </a:rPr>
            </a:br>
            <a:r>
              <a:rPr lang="en-US" dirty="0">
                <a:solidFill>
                  <a:prstClr val="black"/>
                </a:solidFill>
                <a:latin typeface="Calibri" panose="020F0502020204030204" pitchFamily="34" charset="0"/>
                <a:ea typeface="Batang"/>
                <a:cs typeface="Calibri" panose="020F0502020204030204" pitchFamily="34" charset="0"/>
              </a:rPr>
              <a:t>1</a:t>
            </a:r>
            <a:r>
              <a:rPr lang="en-US" sz="2000" dirty="0">
                <a:solidFill>
                  <a:prstClr val="black"/>
                </a:solidFill>
                <a:latin typeface="Calibri" panose="020F0502020204030204" pitchFamily="34" charset="0"/>
                <a:ea typeface="Batang"/>
                <a:cs typeface="Calibri" panose="020F0502020204030204" pitchFamily="34" charset="0"/>
              </a:rPr>
              <a:t>.   confusion, </a:t>
            </a:r>
            <a:r>
              <a:rPr lang="en-US" sz="2000" b="1" dirty="0">
                <a:solidFill>
                  <a:prstClr val="black"/>
                </a:solidFill>
                <a:effectLst>
                  <a:glow rad="127000">
                    <a:srgbClr val="FFFF00"/>
                  </a:glow>
                </a:effectLst>
                <a:latin typeface="Calibri" panose="020F0502020204030204" pitchFamily="34" charset="0"/>
                <a:ea typeface="Batang"/>
                <a:cs typeface="Calibri" panose="020F0502020204030204" pitchFamily="34" charset="0"/>
              </a:rPr>
              <a:t>without order, </a:t>
            </a:r>
            <a:r>
              <a:rPr lang="en-US" sz="2000" dirty="0">
                <a:solidFill>
                  <a:prstClr val="black"/>
                </a:solidFill>
                <a:latin typeface="Calibri" panose="020F0502020204030204" pitchFamily="34" charset="0"/>
                <a:ea typeface="Batang"/>
                <a:cs typeface="Calibri" panose="020F0502020204030204" pitchFamily="34" charset="0"/>
              </a:rPr>
              <a:t>waste,</a:t>
            </a:r>
          </a:p>
          <a:p>
            <a:pPr>
              <a:lnSpc>
                <a:spcPct val="110000"/>
              </a:lnSpc>
            </a:pPr>
            <a:r>
              <a:rPr lang="en-US" sz="2000" dirty="0">
                <a:solidFill>
                  <a:prstClr val="black"/>
                </a:solidFill>
                <a:latin typeface="Calibri" panose="020F0502020204030204" pitchFamily="34" charset="0"/>
                <a:ea typeface="Batang"/>
                <a:cs typeface="Calibri" panose="020F0502020204030204" pitchFamily="34" charset="0"/>
              </a:rPr>
              <a:t>      unconnected, unformed waste.</a:t>
            </a:r>
          </a:p>
          <a:p>
            <a:pPr>
              <a:lnSpc>
                <a:spcPct val="110000"/>
              </a:lnSpc>
            </a:pPr>
            <a:r>
              <a:rPr lang="en-US" sz="2000" b="1" dirty="0">
                <a:solidFill>
                  <a:prstClr val="black"/>
                </a:solidFill>
                <a:effectLst>
                  <a:glow rad="127000">
                    <a:srgbClr val="FFFF00"/>
                  </a:glow>
                </a:effectLst>
                <a:latin typeface="Calibri" panose="020F0502020204030204" pitchFamily="34" charset="0"/>
                <a:ea typeface="Batang"/>
                <a:cs typeface="Calibri" panose="020F0502020204030204" pitchFamily="34" charset="0"/>
              </a:rPr>
              <a:t>2.   unprofitable thing, vanity</a:t>
            </a:r>
            <a:r>
              <a:rPr lang="en-US" sz="1050" b="1" dirty="0">
                <a:solidFill>
                  <a:prstClr val="black"/>
                </a:solidFill>
                <a:effectLst>
                  <a:glow rad="127000">
                    <a:srgbClr val="FFFF00"/>
                  </a:glow>
                </a:effectLst>
                <a:latin typeface="Calibri" panose="020F0502020204030204" pitchFamily="34" charset="0"/>
                <a:ea typeface="Batang"/>
                <a:cs typeface="Calibri" panose="020F0502020204030204" pitchFamily="34" charset="0"/>
              </a:rPr>
              <a:t/>
            </a:r>
            <a:br>
              <a:rPr lang="en-US" sz="1050" b="1" dirty="0">
                <a:solidFill>
                  <a:prstClr val="black"/>
                </a:solidFill>
                <a:effectLst>
                  <a:glow rad="127000">
                    <a:srgbClr val="FFFF00"/>
                  </a:glow>
                </a:effectLst>
                <a:latin typeface="Calibri" panose="020F0502020204030204" pitchFamily="34" charset="0"/>
                <a:ea typeface="Batang"/>
                <a:cs typeface="Calibri" panose="020F0502020204030204" pitchFamily="34" charset="0"/>
              </a:rPr>
            </a:br>
            <a:endParaRPr lang="en-US" sz="1050" b="1" dirty="0">
              <a:solidFill>
                <a:srgbClr val="CC00FF"/>
              </a:solidFill>
              <a:effectLst>
                <a:glow rad="127000">
                  <a:srgbClr val="FFFF00"/>
                </a:glow>
              </a:effectLst>
              <a:latin typeface="Georgia" panose="02040502050405020303" pitchFamily="18" charset="0"/>
            </a:endParaRPr>
          </a:p>
          <a:p>
            <a:endParaRPr lang="en-US" dirty="0"/>
          </a:p>
        </p:txBody>
      </p:sp>
      <p:sp>
        <p:nvSpPr>
          <p:cNvPr id="15" name="Content Placeholder 14"/>
          <p:cNvSpPr>
            <a:spLocks noGrp="1"/>
          </p:cNvSpPr>
          <p:nvPr>
            <p:ph sz="half" idx="1"/>
          </p:nvPr>
        </p:nvSpPr>
        <p:spPr>
          <a:xfrm>
            <a:off x="184617" y="6205808"/>
            <a:ext cx="11609406" cy="543702"/>
          </a:xfrm>
        </p:spPr>
        <p:txBody>
          <a:bodyPr>
            <a:scene3d>
              <a:camera prst="orthographicFront"/>
              <a:lightRig rig="threePt" dir="t"/>
            </a:scene3d>
            <a:sp3d extrusionH="57150">
              <a:bevelT w="38100" h="38100"/>
            </a:sp3d>
          </a:bodyPr>
          <a:lstStyle/>
          <a:p>
            <a:pPr marL="0" indent="0" algn="ctr">
              <a:buNone/>
            </a:pPr>
            <a:r>
              <a:rPr lang="en-US" b="1" i="1" dirty="0">
                <a:solidFill>
                  <a:srgbClr val="CC0099"/>
                </a:solidFill>
              </a:rPr>
              <a:t>The</a:t>
            </a:r>
            <a:r>
              <a:rPr lang="en-US" dirty="0"/>
              <a:t> </a:t>
            </a:r>
            <a:r>
              <a:rPr lang="en-US" b="1" i="1" dirty="0" smtClean="0">
                <a:solidFill>
                  <a:srgbClr val="008080"/>
                </a:solidFill>
                <a:latin typeface="Georgia" panose="02040502050405020303" pitchFamily="18" charset="0"/>
              </a:rPr>
              <a:t>Brown-Driver-Briggs Lexicon </a:t>
            </a:r>
            <a:r>
              <a:rPr lang="en-US" b="1" i="1" dirty="0">
                <a:solidFill>
                  <a:srgbClr val="CC0099"/>
                </a:solidFill>
              </a:rPr>
              <a:t>mirrors the same </a:t>
            </a:r>
            <a:r>
              <a:rPr lang="en-US" b="1" i="1" dirty="0" smtClean="0">
                <a:solidFill>
                  <a:srgbClr val="CC0099"/>
                </a:solidFill>
              </a:rPr>
              <a:t>definitions!</a:t>
            </a:r>
            <a:endParaRPr lang="en-US" b="1" i="1" dirty="0">
              <a:solidFill>
                <a:srgbClr val="CC0099"/>
              </a:solidFill>
            </a:endParaRPr>
          </a:p>
        </p:txBody>
      </p:sp>
    </p:spTree>
    <p:extLst>
      <p:ext uri="{BB962C8B-B14F-4D97-AF65-F5344CB8AC3E}">
        <p14:creationId xmlns:p14="http://schemas.microsoft.com/office/powerpoint/2010/main" val="3497403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up)">
                                      <p:cBhvr>
                                        <p:cTn id="7" dur="1250"/>
                                        <p:tgtEl>
                                          <p:spTgt spid="14">
                                            <p:txEl>
                                              <p:pRg st="1" end="1"/>
                                            </p:txEl>
                                          </p:spTgt>
                                        </p:tgtEl>
                                      </p:cBhvr>
                                    </p:animEffect>
                                  </p:childTnLst>
                                </p:cTn>
                              </p:par>
                            </p:childTnLst>
                          </p:cTn>
                        </p:par>
                        <p:par>
                          <p:cTn id="8" fill="hold">
                            <p:stCondLst>
                              <p:cond delay="1250"/>
                            </p:stCondLst>
                            <p:childTnLst>
                              <p:par>
                                <p:cTn id="9" presetID="22" presetClass="entr" presetSubtype="1"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up)">
                                      <p:cBhvr>
                                        <p:cTn id="11" dur="1250"/>
                                        <p:tgtEl>
                                          <p:spTgt spid="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wipe(up)">
                                      <p:cBhvr>
                                        <p:cTn id="16" dur="1250"/>
                                        <p:tgtEl>
                                          <p:spTgt spid="14">
                                            <p:txEl>
                                              <p:pRg st="5" end="5"/>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Effect transition="in" filter="wipe(up)">
                                      <p:cBhvr>
                                        <p:cTn id="19" dur="1250"/>
                                        <p:tgtEl>
                                          <p:spTgt spid="14">
                                            <p:txEl>
                                              <p:pRg st="6" end="6"/>
                                            </p:txEl>
                                          </p:spTgt>
                                        </p:tgtEl>
                                      </p:cBhvr>
                                    </p:animEffect>
                                  </p:childTnLst>
                                </p:cTn>
                              </p:par>
                            </p:childTnLst>
                          </p:cTn>
                        </p:par>
                        <p:par>
                          <p:cTn id="20" fill="hold">
                            <p:stCondLst>
                              <p:cond delay="1250"/>
                            </p:stCondLst>
                            <p:childTnLst>
                              <p:par>
                                <p:cTn id="21" presetID="22" presetClass="entr" presetSubtype="1" fill="hold" nodeType="after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animEffect transition="in" filter="wipe(up)">
                                      <p:cBhvr>
                                        <p:cTn id="23" dur="1250"/>
                                        <p:tgtEl>
                                          <p:spTgt spid="1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up)">
                                      <p:cBhvr>
                                        <p:cTn id="28" dur="1250"/>
                                        <p:tgtEl>
                                          <p:spTgt spid="13">
                                            <p:txEl>
                                              <p:pRg st="2" end="2"/>
                                            </p:txEl>
                                          </p:spTgt>
                                        </p:tgtEl>
                                      </p:cBhvr>
                                    </p:animEffect>
                                  </p:childTnLst>
                                </p:cTn>
                              </p:par>
                            </p:childTnLst>
                          </p:cTn>
                        </p:par>
                        <p:par>
                          <p:cTn id="29" fill="hold">
                            <p:stCondLst>
                              <p:cond delay="1250"/>
                            </p:stCondLst>
                            <p:childTnLst>
                              <p:par>
                                <p:cTn id="30" presetID="22" presetClass="entr" presetSubtype="1" fill="hold" nodeType="after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up)">
                                      <p:cBhvr>
                                        <p:cTn id="32" dur="125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up)">
                                      <p:cBhvr>
                                        <p:cTn id="37" dur="175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left)">
                                      <p:cBhvr>
                                        <p:cTn id="42" dur="17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9000"/>
              </a:srgbClr>
            </a:gs>
            <a:gs pos="50000">
              <a:srgbClr val="E2FD59">
                <a:alpha val="45000"/>
              </a:srgbClr>
            </a:gs>
            <a:gs pos="100000">
              <a:srgbClr val="CC00FF">
                <a:alpha val="12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37</a:t>
            </a:fld>
            <a:endParaRPr lang="en-US" sz="1400" b="1" dirty="0">
              <a:solidFill>
                <a:schemeClr val="tx1"/>
              </a:solidFill>
            </a:endParaRPr>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 y="1032831"/>
            <a:ext cx="1424516" cy="1933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4"/>
          <p:cNvSpPr>
            <a:spLocks noGrp="1"/>
          </p:cNvSpPr>
          <p:nvPr>
            <p:ph type="title"/>
          </p:nvPr>
        </p:nvSpPr>
        <p:spPr>
          <a:xfrm>
            <a:off x="899160" y="141605"/>
            <a:ext cx="10515600" cy="8032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accent2">
                    <a:lumMod val="50000"/>
                  </a:schemeClr>
                </a:solidFill>
                <a:effectLst>
                  <a:outerShdw blurRad="50800" dist="39000" dir="5460000" algn="tl">
                    <a:srgbClr val="000000">
                      <a:alpha val="38000"/>
                    </a:srgbClr>
                  </a:outerShdw>
                </a:effectLst>
              </a:rPr>
              <a:t>Jeremiah’s Vision for the End of Time</a:t>
            </a:r>
            <a:endParaRPr lang="en-US" b="1" dirty="0">
              <a:ln w="11430"/>
              <a:solidFill>
                <a:schemeClr val="accent2">
                  <a:lumMod val="50000"/>
                </a:schemeClr>
              </a:solidFill>
              <a:effectLst>
                <a:outerShdw blurRad="50800" dist="39000" dir="5460000" algn="tl">
                  <a:srgbClr val="000000">
                    <a:alpha val="38000"/>
                  </a:srgbClr>
                </a:outerShdw>
              </a:effectLst>
            </a:endParaRPr>
          </a:p>
        </p:txBody>
      </p:sp>
      <p:sp>
        <p:nvSpPr>
          <p:cNvPr id="8" name="Content Placeholder 5"/>
          <p:cNvSpPr txBox="1">
            <a:spLocks/>
          </p:cNvSpPr>
          <p:nvPr/>
        </p:nvSpPr>
        <p:spPr>
          <a:xfrm>
            <a:off x="205740" y="3266916"/>
            <a:ext cx="5408930" cy="3255804"/>
          </a:xfrm>
          <a:prstGeom prst="rect">
            <a:avLst/>
          </a:prstGeom>
        </p:spPr>
        <p:txBody>
          <a:bodyPr vert="horz" lIns="91440" tIns="45720" rIns="91440" bIns="45720" rtlCol="0">
            <a:normAutofit fontScale="25000" lnSpcReduction="2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8000" dirty="0" smtClean="0"/>
              <a:t>Interestingly, Jeremiah is looking in vision at the chaotic end of this earth’s allotment in time. </a:t>
            </a:r>
          </a:p>
          <a:p>
            <a:pPr>
              <a:lnSpc>
                <a:spcPct val="120000"/>
              </a:lnSpc>
            </a:pPr>
            <a:r>
              <a:rPr lang="en-US" sz="8000" dirty="0" smtClean="0"/>
              <a:t>How does this relate to the beginning of the first cycle of creation?   </a:t>
            </a:r>
          </a:p>
          <a:p>
            <a:pPr>
              <a:lnSpc>
                <a:spcPct val="120000"/>
              </a:lnSpc>
            </a:pPr>
            <a:r>
              <a:rPr lang="en-US" sz="8000" dirty="0" smtClean="0"/>
              <a:t>Isaiah has told us 7 times, yes </a:t>
            </a:r>
            <a:r>
              <a:rPr lang="en-US" sz="8000" b="1" i="1" dirty="0" smtClean="0">
                <a:solidFill>
                  <a:srgbClr val="FF33CC"/>
                </a:solidFill>
              </a:rPr>
              <a:t>7 times</a:t>
            </a:r>
            <a:r>
              <a:rPr lang="en-US" sz="8000" i="1" dirty="0" smtClean="0">
                <a:solidFill>
                  <a:srgbClr val="FF33CC"/>
                </a:solidFill>
              </a:rPr>
              <a:t>,</a:t>
            </a:r>
            <a:r>
              <a:rPr lang="en-US" sz="8000" b="1" i="1" dirty="0" smtClean="0">
                <a:solidFill>
                  <a:srgbClr val="FF33CC"/>
                </a:solidFill>
              </a:rPr>
              <a:t> </a:t>
            </a:r>
            <a:r>
              <a:rPr lang="en-US" sz="8000" dirty="0" smtClean="0"/>
              <a:t>that </a:t>
            </a:r>
            <a:br>
              <a:rPr lang="en-US" sz="8000" dirty="0" smtClean="0"/>
            </a:br>
            <a:r>
              <a:rPr lang="en-US" sz="8000" b="1" i="1" dirty="0" smtClean="0">
                <a:solidFill>
                  <a:srgbClr val="CC0099"/>
                </a:solidFill>
              </a:rPr>
              <a:t>if we would know the end, </a:t>
            </a:r>
            <a:r>
              <a:rPr lang="en-US" sz="8000" b="1" i="1" u="sng" dirty="0" smtClean="0">
                <a:solidFill>
                  <a:srgbClr val="CC0099"/>
                </a:solidFill>
              </a:rPr>
              <a:t>we must understand the beginning first</a:t>
            </a:r>
            <a:r>
              <a:rPr lang="en-US" sz="8000" b="1" i="1" dirty="0" smtClean="0">
                <a:solidFill>
                  <a:srgbClr val="CC0099"/>
                </a:solidFill>
              </a:rPr>
              <a:t>.  </a:t>
            </a:r>
            <a:r>
              <a:rPr lang="en-US" sz="8000" dirty="0" smtClean="0"/>
              <a:t> (See Isa 46:9-10.)</a:t>
            </a:r>
          </a:p>
          <a:p>
            <a:pPr>
              <a:lnSpc>
                <a:spcPct val="120000"/>
              </a:lnSpc>
            </a:pP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Jeremiah truly is an incredible witness!</a:t>
            </a:r>
            <a:r>
              <a:rPr lang="en-US" dirty="0" smtClean="0"/>
              <a:t/>
            </a:r>
            <a:br>
              <a:rPr lang="en-US" dirty="0" smtClean="0"/>
            </a:br>
            <a:r>
              <a:rPr lang="en-US" dirty="0" smtClean="0"/>
              <a:t/>
            </a:r>
            <a:br>
              <a:rPr lang="en-US" dirty="0" smtClean="0"/>
            </a:br>
            <a:endParaRPr lang="en-US" dirty="0"/>
          </a:p>
        </p:txBody>
      </p:sp>
      <p:sp>
        <p:nvSpPr>
          <p:cNvPr id="10" name="Rectangle 9"/>
          <p:cNvSpPr/>
          <p:nvPr/>
        </p:nvSpPr>
        <p:spPr>
          <a:xfrm>
            <a:off x="5950171" y="732135"/>
            <a:ext cx="55951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accent6"/>
                </a:solidFill>
                <a:effectLst>
                  <a:outerShdw blurRad="76200" dist="50800" dir="5400000" algn="tl" rotWithShape="0">
                    <a:srgbClr val="000000">
                      <a:alpha val="65000"/>
                    </a:srgbClr>
                  </a:outerShdw>
                </a:effectLst>
              </a:rPr>
              <a:t>Have you noticed?</a:t>
            </a:r>
            <a:endParaRPr lang="en-US" sz="5400" b="1" cap="none" spc="50" dirty="0">
              <a:ln w="11430"/>
              <a:solidFill>
                <a:schemeClr val="accent6"/>
              </a:solidFill>
              <a:effectLst>
                <a:outerShdw blurRad="76200" dist="50800" dir="5400000" algn="tl" rotWithShape="0">
                  <a:srgbClr val="000000">
                    <a:alpha val="65000"/>
                  </a:srgbClr>
                </a:outerShdw>
              </a:effectLst>
            </a:endParaRPr>
          </a:p>
        </p:txBody>
      </p:sp>
      <p:sp>
        <p:nvSpPr>
          <p:cNvPr id="11" name="TextBox 10"/>
          <p:cNvSpPr txBox="1"/>
          <p:nvPr/>
        </p:nvSpPr>
        <p:spPr>
          <a:xfrm>
            <a:off x="2139950" y="1032831"/>
            <a:ext cx="3265170" cy="1938992"/>
          </a:xfrm>
          <a:prstGeom prst="rect">
            <a:avLst/>
          </a:prstGeom>
          <a:noFill/>
        </p:spPr>
        <p:txBody>
          <a:bodyPr wrap="square" rtlCol="0">
            <a:spAutoFit/>
          </a:bodyPr>
          <a:lstStyle/>
          <a:p>
            <a:r>
              <a:rPr lang="en-US" sz="2400" b="1" dirty="0">
                <a:solidFill>
                  <a:schemeClr val="accent2">
                    <a:lumMod val="50000"/>
                  </a:schemeClr>
                </a:solidFill>
              </a:rPr>
              <a:t>Jer 4:23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beheld the earth, and, lo, it was without form, and void; and the heavens, and they had no light</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i="1" dirty="0" smtClean="0"/>
              <a:t>KJV</a:t>
            </a:r>
            <a:endParaRPr lang="en-US" sz="2400" dirty="0"/>
          </a:p>
        </p:txBody>
      </p:sp>
      <p:sp>
        <p:nvSpPr>
          <p:cNvPr id="13" name="TextBox 12"/>
          <p:cNvSpPr txBox="1"/>
          <p:nvPr/>
        </p:nvSpPr>
        <p:spPr>
          <a:xfrm>
            <a:off x="5994407" y="1577598"/>
            <a:ext cx="5599955" cy="5115246"/>
          </a:xfrm>
          <a:prstGeom prst="rect">
            <a:avLst/>
          </a:prstGeom>
          <a:noFill/>
        </p:spPr>
        <p:txBody>
          <a:bodyPr wrap="square" rtlCol="0">
            <a:spAutoFit/>
            <a:scene3d>
              <a:camera prst="orthographicFront"/>
              <a:lightRig rig="threePt" dir="t"/>
            </a:scene3d>
            <a:sp3d extrusionH="57150">
              <a:bevelT w="38100" h="38100"/>
            </a:sp3d>
          </a:bodyPr>
          <a:lstStyle/>
          <a:p>
            <a:pPr>
              <a:lnSpc>
                <a:spcPct val="120000"/>
              </a:lnSpc>
            </a:pPr>
            <a:r>
              <a:rPr lang="en-US" sz="2400" dirty="0" smtClean="0"/>
              <a:t>With this study </a:t>
            </a:r>
            <a:r>
              <a:rPr lang="en-US" sz="2400" dirty="0"/>
              <a:t>in Hebrew </a:t>
            </a:r>
            <a:r>
              <a:rPr lang="en-US" sz="2400" dirty="0" smtClean="0"/>
              <a:t>we have passed </a:t>
            </a:r>
            <a:r>
              <a:rPr lang="en-US" sz="2400" dirty="0"/>
              <a:t>through: </a:t>
            </a:r>
          </a:p>
          <a:p>
            <a:pPr marL="457200" indent="-457200">
              <a:lnSpc>
                <a:spcPct val="120000"/>
              </a:lnSpc>
              <a:buFont typeface="+mj-lt"/>
              <a:buAutoNum type="arabicPeriod"/>
            </a:pPr>
            <a:r>
              <a:rPr lang="en-US" sz="2400" dirty="0"/>
              <a:t>hundreds of years and </a:t>
            </a:r>
          </a:p>
          <a:p>
            <a:pPr marL="457200" indent="-457200">
              <a:lnSpc>
                <a:spcPct val="120000"/>
              </a:lnSpc>
              <a:buFont typeface="+mj-lt"/>
              <a:buAutoNum type="arabicPeriod"/>
            </a:pPr>
            <a:r>
              <a:rPr lang="en-US" sz="2400" dirty="0"/>
              <a:t>through different translations</a:t>
            </a:r>
          </a:p>
          <a:p>
            <a:pPr marL="457200" indent="-457200">
              <a:lnSpc>
                <a:spcPct val="120000"/>
              </a:lnSpc>
              <a:buFont typeface="+mj-lt"/>
              <a:buAutoNum type="arabicPeriod"/>
            </a:pPr>
            <a:r>
              <a:rPr lang="en-US" sz="2400" dirty="0"/>
              <a:t>from different </a:t>
            </a:r>
            <a:r>
              <a:rPr lang="en-US" sz="2400" dirty="0" smtClean="0"/>
              <a:t>languages?!</a:t>
            </a:r>
          </a:p>
          <a:p>
            <a:pPr>
              <a:lnSpc>
                <a:spcPct val="120000"/>
              </a:lnSpc>
            </a:pPr>
            <a:r>
              <a:rPr lang="en-US" sz="2400" dirty="0"/>
              <a:t>T</a:t>
            </a:r>
            <a:r>
              <a:rPr lang="en-US" sz="2400" dirty="0" smtClean="0"/>
              <a:t>he </a:t>
            </a:r>
            <a:r>
              <a:rPr lang="en-US" sz="2400" dirty="0"/>
              <a:t>Hebrew </a:t>
            </a:r>
            <a:r>
              <a:rPr lang="en-US" sz="2400" dirty="0" smtClean="0"/>
              <a:t>language is firm on the meaning and idea of the word </a:t>
            </a:r>
            <a:r>
              <a:rPr lang="en-US" sz="2400" dirty="0">
                <a:solidFill>
                  <a:prstClr val="black"/>
                </a:solidFill>
              </a:rPr>
              <a:t>– </a:t>
            </a:r>
            <a:r>
              <a:rPr lang="en-US" sz="2400" b="1" u="sng" dirty="0">
                <a:solidFill>
                  <a:srgbClr val="CC00FF"/>
                </a:solidFill>
              </a:rPr>
              <a:t>chaos</a:t>
            </a:r>
            <a:r>
              <a:rPr lang="en-US" sz="2400" dirty="0">
                <a:solidFill>
                  <a:prstClr val="black"/>
                </a:solidFill>
              </a:rPr>
              <a:t>   &lt;</a:t>
            </a:r>
            <a:r>
              <a:rPr lang="en-US" sz="2400" b="1" dirty="0" err="1">
                <a:solidFill>
                  <a:srgbClr val="00B050"/>
                </a:solidFill>
              </a:rPr>
              <a:t>theu</a:t>
            </a:r>
            <a:r>
              <a:rPr lang="en-US" sz="2400" dirty="0">
                <a:solidFill>
                  <a:prstClr val="black"/>
                </a:solidFill>
              </a:rPr>
              <a:t>&gt; </a:t>
            </a:r>
            <a:r>
              <a:rPr lang="he-IL" sz="3200" b="1" dirty="0">
                <a:solidFill>
                  <a:srgbClr val="008080"/>
                </a:solidFill>
                <a:latin typeface="Calibri" panose="020F0502020204030204" pitchFamily="34" charset="0"/>
                <a:ea typeface="PMingLiU"/>
              </a:rPr>
              <a:t>ת</a:t>
            </a:r>
            <a:r>
              <a:rPr lang="he-IL" sz="1000" dirty="0">
                <a:solidFill>
                  <a:srgbClr val="FFFFFF"/>
                </a:solidFill>
                <a:latin typeface="Calibri" panose="020F0502020204030204" pitchFamily="34" charset="0"/>
                <a:ea typeface="PMingLiU"/>
              </a:rPr>
              <a:t> </a:t>
            </a:r>
            <a:r>
              <a:rPr lang="he-IL" sz="3200" b="1" dirty="0">
                <a:solidFill>
                  <a:srgbClr val="008080"/>
                </a:solidFill>
                <a:latin typeface="Calibri" panose="020F0502020204030204" pitchFamily="34" charset="0"/>
                <a:ea typeface="PMingLiU"/>
              </a:rPr>
              <a:t>ה</a:t>
            </a:r>
            <a:r>
              <a:rPr lang="he-IL" sz="1000" dirty="0">
                <a:solidFill>
                  <a:srgbClr val="FFFFFF"/>
                </a:solidFill>
                <a:latin typeface="Calibri" panose="020F0502020204030204" pitchFamily="34" charset="0"/>
                <a:ea typeface="PMingLiU"/>
              </a:rPr>
              <a:t> </a:t>
            </a:r>
            <a:r>
              <a:rPr lang="he-IL" sz="3200" b="1" dirty="0">
                <a:solidFill>
                  <a:srgbClr val="008080"/>
                </a:solidFill>
                <a:latin typeface="Calibri" panose="020F0502020204030204" pitchFamily="34" charset="0"/>
                <a:ea typeface="PMingLiU"/>
              </a:rPr>
              <a:t>וֹ</a:t>
            </a:r>
            <a:r>
              <a:rPr lang="he-IL" sz="3200" dirty="0">
                <a:solidFill>
                  <a:srgbClr val="CC00FF"/>
                </a:solidFill>
                <a:latin typeface="Calibri" panose="020F0502020204030204" pitchFamily="34" charset="0"/>
                <a:ea typeface="PMingLiU"/>
              </a:rPr>
              <a:t> </a:t>
            </a:r>
            <a:r>
              <a:rPr lang="en-US" sz="3200" dirty="0">
                <a:solidFill>
                  <a:srgbClr val="CC00FF"/>
                </a:solidFill>
                <a:latin typeface="Calibri" panose="020F0502020204030204" pitchFamily="34" charset="0"/>
                <a:ea typeface="PMingLiU"/>
              </a:rPr>
              <a:t> </a:t>
            </a:r>
            <a:r>
              <a:rPr lang="en-US" sz="2400" dirty="0" smtClean="0"/>
              <a:t>being translated </a:t>
            </a:r>
            <a:r>
              <a:rPr lang="en-US" sz="2400" dirty="0"/>
              <a:t>as </a:t>
            </a:r>
            <a:r>
              <a:rPr lang="en-US" sz="2400" dirty="0" smtClean="0"/>
              <a:t>“</a:t>
            </a:r>
            <a:r>
              <a:rPr lang="en-US" sz="2400" u="sng" dirty="0" smtClean="0"/>
              <a:t>without form</a:t>
            </a:r>
            <a:r>
              <a:rPr lang="en-US" sz="2400" dirty="0" smtClean="0"/>
              <a:t>” </a:t>
            </a:r>
            <a:r>
              <a:rPr lang="en-US" sz="2400" dirty="0"/>
              <a:t>in Gen </a:t>
            </a:r>
            <a:r>
              <a:rPr lang="en-US" sz="2400" dirty="0" smtClean="0"/>
              <a:t>1:2.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idea is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consistent and ready to provide full alignment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within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Scriptures.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920" y="561346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73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outVertical)">
                                      <p:cBhvr>
                                        <p:cTn id="35" dur="1250"/>
                                        <p:tgtEl>
                                          <p:spTgt spid="10"/>
                                        </p:tgtEl>
                                      </p:cBhvr>
                                    </p:animEffect>
                                  </p:childTnLst>
                                </p:cTn>
                              </p:par>
                            </p:childTnLst>
                          </p:cTn>
                        </p:par>
                        <p:par>
                          <p:cTn id="36" fill="hold">
                            <p:stCondLst>
                              <p:cond delay="12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081723"/>
            <a:ext cx="12192000" cy="196241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solidFill>
                  <a:srgbClr val="FF0000"/>
                </a:solidFill>
                <a:effectLst>
                  <a:outerShdw blurRad="50800" dist="39000" dir="5460000" algn="tl">
                    <a:srgbClr val="000000">
                      <a:alpha val="38000"/>
                    </a:srgbClr>
                  </a:outerShdw>
                </a:effectLst>
                <a:latin typeface="Arial Rounded MT Bold" pitchFamily="34" charset="0"/>
              </a:rPr>
              <a:t>(a)</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The Formless Earth</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dirty="0" smtClean="0">
                <a:solidFill>
                  <a:srgbClr val="CC00FF"/>
                </a:solidFill>
              </a:rPr>
              <a:t>and </a:t>
            </a:r>
            <a:r>
              <a:rPr lang="en-US" u="sng" dirty="0" smtClean="0">
                <a:solidFill>
                  <a:srgbClr val="CC00FF"/>
                </a:solidFill>
              </a:rPr>
              <a:t>void</a:t>
            </a:r>
            <a:r>
              <a:rPr lang="en-US" dirty="0"/>
              <a:t>	</a:t>
            </a:r>
            <a:r>
              <a:rPr lang="en-US" b="1" dirty="0" smtClean="0">
                <a:solidFill>
                  <a:schemeClr val="accent2"/>
                </a:solidFill>
              </a:rPr>
              <a:t>OT:922</a:t>
            </a:r>
            <a:r>
              <a:rPr lang="en-US" dirty="0" smtClean="0">
                <a:solidFill>
                  <a:schemeClr val="accent2"/>
                </a:solidFill>
              </a:rPr>
              <a:t> - </a:t>
            </a:r>
            <a:r>
              <a:rPr lang="en-US" b="1" u="sng" dirty="0" smtClean="0">
                <a:solidFill>
                  <a:schemeClr val="accent2"/>
                </a:solidFill>
              </a:rPr>
              <a:t>vacancy</a:t>
            </a:r>
            <a:r>
              <a:rPr lang="en-US" dirty="0"/>
              <a:t>	  </a:t>
            </a:r>
            <a:r>
              <a:rPr lang="en-US" dirty="0" smtClean="0"/>
              <a:t>&lt;</a:t>
            </a:r>
            <a:r>
              <a:rPr lang="en-US" dirty="0" err="1" smtClean="0"/>
              <a:t>bohuw</a:t>
            </a:r>
            <a:r>
              <a:rPr lang="en-US" dirty="0" smtClean="0"/>
              <a:t>&gt;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38</a:t>
            </a:fld>
            <a:endParaRPr lang="en-US" sz="1400" b="1" dirty="0">
              <a:solidFill>
                <a:schemeClr val="tx1"/>
              </a:solidFill>
            </a:endParaRPr>
          </a:p>
        </p:txBody>
      </p:sp>
      <p:pic>
        <p:nvPicPr>
          <p:cNvPr id="7"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040" y="100370"/>
            <a:ext cx="11521440" cy="1231106"/>
          </a:xfrm>
          <a:prstGeom prst="rect">
            <a:avLst/>
          </a:prstGeom>
          <a:noFill/>
        </p:spPr>
        <p:txBody>
          <a:bodyPr wrap="square" rtlCol="0">
            <a:spAutoFit/>
          </a:bodyPr>
          <a:lstStyle/>
          <a:p>
            <a:pPr algn="ctr"/>
            <a:r>
              <a:rPr lang="en-US" sz="2800" b="1" dirty="0">
                <a:solidFill>
                  <a:srgbClr val="5BD4FF"/>
                </a:solidFill>
              </a:rPr>
              <a:t>Summary thus far</a:t>
            </a:r>
            <a:r>
              <a:rPr lang="en-US" sz="2800" b="1" dirty="0" smtClean="0">
                <a:solidFill>
                  <a:srgbClr val="5BD4FF"/>
                </a:solidFill>
              </a:rPr>
              <a:t>:  </a:t>
            </a:r>
            <a:r>
              <a:rPr lang="en-US" sz="2800" b="1" dirty="0">
                <a:solidFill>
                  <a:schemeClr val="bg1"/>
                </a:solidFill>
              </a:rPr>
              <a:t>the </a:t>
            </a:r>
            <a:r>
              <a:rPr lang="en-US" sz="2800" b="1" dirty="0" smtClean="0">
                <a:solidFill>
                  <a:schemeClr val="bg1"/>
                </a:solidFill>
              </a:rPr>
              <a:t>term “without form” is defined as confusion, emptiness, formlessness and primeval </a:t>
            </a:r>
            <a:r>
              <a:rPr lang="en-US" sz="2800" b="1" dirty="0" err="1" smtClean="0">
                <a:solidFill>
                  <a:schemeClr val="bg1"/>
                </a:solidFill>
              </a:rPr>
              <a:t>choas</a:t>
            </a:r>
            <a:r>
              <a:rPr lang="en-US" sz="2800" b="1" dirty="0" smtClean="0">
                <a:solidFill>
                  <a:schemeClr val="bg1"/>
                </a:solidFill>
              </a:rPr>
              <a:t>.   Next …</a:t>
            </a:r>
            <a:r>
              <a:rPr lang="en-US" dirty="0">
                <a:solidFill>
                  <a:schemeClr val="bg1"/>
                </a:solidFill>
              </a:rPr>
              <a:t/>
            </a:r>
            <a:br>
              <a:rPr lang="en-US" dirty="0">
                <a:solidFill>
                  <a:schemeClr val="bg1"/>
                </a:solidFill>
              </a:rPr>
            </a:br>
            <a:endParaRPr lang="en-US" dirty="0">
              <a:solidFill>
                <a:schemeClr val="bg1"/>
              </a:solidFill>
            </a:endParaRPr>
          </a:p>
        </p:txBody>
      </p:sp>
      <p:sp>
        <p:nvSpPr>
          <p:cNvPr id="18" name="Lightning Bolt 17"/>
          <p:cNvSpPr/>
          <p:nvPr/>
        </p:nvSpPr>
        <p:spPr>
          <a:xfrm rot="12225960">
            <a:off x="7059972" y="3608557"/>
            <a:ext cx="2867884" cy="1838009"/>
          </a:xfrm>
          <a:prstGeom prst="lightningBolt">
            <a:avLst/>
          </a:prstGeom>
          <a:solidFill>
            <a:srgbClr val="FF33CC"/>
          </a:solidFill>
          <a:ln w="57150">
            <a:solidFill>
              <a:schemeClr val="tx1">
                <a:lumMod val="95000"/>
                <a:lumOff val="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13" name="Content Placeholder 10"/>
          <p:cNvSpPr txBox="1">
            <a:spLocks/>
          </p:cNvSpPr>
          <p:nvPr/>
        </p:nvSpPr>
        <p:spPr>
          <a:xfrm>
            <a:off x="1429667" y="3108607"/>
            <a:ext cx="5916013" cy="21911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b="1" dirty="0" smtClean="0">
                <a:solidFill>
                  <a:schemeClr val="accent4">
                    <a:lumMod val="20000"/>
                    <a:lumOff val="80000"/>
                  </a:schemeClr>
                </a:solidFill>
                <a:latin typeface="Georgia" panose="02040502050405020303" pitchFamily="18" charset="0"/>
              </a:rPr>
              <a:t>Gen 1:2     </a:t>
            </a:r>
            <a:r>
              <a:rPr lang="en-US" b="1" dirty="0" smtClean="0">
                <a:solidFill>
                  <a:schemeClr val="bg1"/>
                </a:solidFill>
                <a:latin typeface="Georgia" panose="02040502050405020303" pitchFamily="18" charset="0"/>
              </a:rPr>
              <a:t>And the </a:t>
            </a:r>
            <a:r>
              <a:rPr lang="en-US" sz="3600" b="1" i="1" dirty="0" smtClean="0">
                <a:ln>
                  <a:solidFill>
                    <a:schemeClr val="accent2">
                      <a:lumMod val="20000"/>
                      <a:lumOff val="80000"/>
                    </a:schemeClr>
                  </a:solidFill>
                </a:ln>
                <a:solidFill>
                  <a:schemeClr val="accent2">
                    <a:lumMod val="75000"/>
                  </a:schemeClr>
                </a:solidFill>
                <a:latin typeface="Georgia" panose="02040502050405020303" pitchFamily="18" charset="0"/>
              </a:rPr>
              <a:t>earth</a:t>
            </a:r>
            <a:r>
              <a:rPr lang="en-US" b="1" i="1" dirty="0" smtClean="0">
                <a:solidFill>
                  <a:schemeClr val="accent2">
                    <a:lumMod val="75000"/>
                  </a:schemeClr>
                </a:solidFill>
                <a:latin typeface="Georgia" panose="02040502050405020303" pitchFamily="18" charset="0"/>
              </a:rPr>
              <a:t>  </a:t>
            </a:r>
            <a:r>
              <a:rPr lang="en-US" b="1" i="1" dirty="0" smtClean="0">
                <a:solidFill>
                  <a:schemeClr val="accent2">
                    <a:lumMod val="75000"/>
                  </a:schemeClr>
                </a:solidFill>
                <a:effectLst>
                  <a:glow rad="127000">
                    <a:srgbClr val="E2FD59"/>
                  </a:glow>
                </a:effectLst>
                <a:latin typeface="Georgia" panose="02040502050405020303" pitchFamily="18" charset="0"/>
              </a:rPr>
              <a:t>came to be </a:t>
            </a:r>
            <a:r>
              <a:rPr lang="en-US" b="1" i="1" dirty="0" smtClean="0">
                <a:solidFill>
                  <a:schemeClr val="accent2">
                    <a:lumMod val="75000"/>
                  </a:schemeClr>
                </a:solidFill>
                <a:latin typeface="Georgia" panose="02040502050405020303" pitchFamily="18" charset="0"/>
              </a:rPr>
              <a:t> </a:t>
            </a:r>
            <a:r>
              <a:rPr lang="en-US" b="1" i="1" dirty="0" smtClean="0">
                <a:ln>
                  <a:solidFill>
                    <a:schemeClr val="tx1"/>
                  </a:solidFill>
                </a:ln>
                <a:solidFill>
                  <a:srgbClr val="FFC000"/>
                </a:solidFill>
                <a:latin typeface="Georgia" panose="02040502050405020303" pitchFamily="18" charset="0"/>
              </a:rPr>
              <a:t>formless and </a:t>
            </a:r>
            <a:r>
              <a:rPr lang="en-US" sz="4000" b="1" i="1" dirty="0" smtClean="0">
                <a:ln>
                  <a:solidFill>
                    <a:schemeClr val="accent4">
                      <a:lumMod val="20000"/>
                      <a:lumOff val="80000"/>
                    </a:schemeClr>
                  </a:solidFill>
                </a:ln>
                <a:solidFill>
                  <a:srgbClr val="C00000"/>
                </a:solidFill>
                <a:latin typeface="Georgia" panose="02040502050405020303" pitchFamily="18" charset="0"/>
              </a:rPr>
              <a:t>empty</a:t>
            </a:r>
            <a:r>
              <a:rPr lang="en-US" b="1" i="1" dirty="0" smtClean="0">
                <a:ln>
                  <a:solidFill>
                    <a:schemeClr val="accent4">
                      <a:lumMod val="20000"/>
                      <a:lumOff val="80000"/>
                    </a:schemeClr>
                  </a:solidFill>
                </a:ln>
                <a:solidFill>
                  <a:srgbClr val="C00000"/>
                </a:solidFill>
                <a:latin typeface="Georgia" panose="02040502050405020303" pitchFamily="18" charset="0"/>
              </a:rPr>
              <a:t> …</a:t>
            </a:r>
            <a:endParaRPr lang="en-US" dirty="0" smtClean="0">
              <a:solidFill>
                <a:prstClr val="black"/>
              </a:solidFill>
              <a:latin typeface="Georgia" panose="02040502050405020303" pitchFamily="18" charset="0"/>
            </a:endParaRPr>
          </a:p>
          <a:p>
            <a:pPr marL="0" indent="0">
              <a:buFont typeface="Arial" panose="020B0604020202020204" pitchFamily="34" charset="0"/>
              <a:buNone/>
            </a:pPr>
            <a:r>
              <a:rPr lang="en-US" dirty="0" smtClean="0">
                <a:solidFill>
                  <a:prstClr val="black"/>
                </a:solidFill>
                <a:latin typeface="Georgia" panose="02040502050405020303" pitchFamily="18" charset="0"/>
              </a:rPr>
              <a:t>                        </a:t>
            </a:r>
            <a:r>
              <a:rPr lang="en-US" i="1" dirty="0" smtClean="0">
                <a:solidFill>
                  <a:srgbClr val="0000FF"/>
                </a:solidFill>
                <a:latin typeface="Georgia" panose="02040502050405020303" pitchFamily="18" charset="0"/>
              </a:rPr>
              <a:t/>
            </a:r>
            <a:br>
              <a:rPr lang="en-US" i="1" dirty="0" smtClean="0">
                <a:solidFill>
                  <a:srgbClr val="0000FF"/>
                </a:solidFill>
                <a:latin typeface="Georgia" panose="02040502050405020303" pitchFamily="18" charset="0"/>
              </a:rPr>
            </a:br>
            <a:endParaRPr lang="en-US" dirty="0"/>
          </a:p>
        </p:txBody>
      </p:sp>
      <p:sp>
        <p:nvSpPr>
          <p:cNvPr id="14" name="Content Placeholder 11"/>
          <p:cNvSpPr txBox="1">
            <a:spLocks/>
          </p:cNvSpPr>
          <p:nvPr/>
        </p:nvSpPr>
        <p:spPr>
          <a:xfrm>
            <a:off x="894080" y="4527561"/>
            <a:ext cx="4826000" cy="2162606"/>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 the examination of the term “void” - will things get any worse than they already are?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40724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par>
                          <p:cTn id="16" fill="hold">
                            <p:stCondLst>
                              <p:cond delay="1000"/>
                            </p:stCondLst>
                            <p:childTnLst>
                              <p:par>
                                <p:cTn id="17" presetID="2" presetClass="entr" presetSubtype="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250" fill="hold"/>
                                        <p:tgtEl>
                                          <p:spTgt spid="18"/>
                                        </p:tgtEl>
                                        <p:attrNameLst>
                                          <p:attrName>ppt_x</p:attrName>
                                        </p:attrNameLst>
                                      </p:cBhvr>
                                      <p:tavLst>
                                        <p:tav tm="0">
                                          <p:val>
                                            <p:strVal val="1+#ppt_w/2"/>
                                          </p:val>
                                        </p:tav>
                                        <p:tav tm="100000">
                                          <p:val>
                                            <p:strVal val="#ppt_x"/>
                                          </p:val>
                                        </p:tav>
                                      </p:tavLst>
                                    </p:anim>
                                    <p:anim calcmode="lin" valueType="num">
                                      <p:cBhvr additive="base">
                                        <p:cTn id="20"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9000"/>
              </a:srgbClr>
            </a:gs>
            <a:gs pos="50000">
              <a:srgbClr val="E2FD59">
                <a:lumMod val="29000"/>
                <a:lumOff val="71000"/>
              </a:srgbClr>
            </a:gs>
            <a:gs pos="100000">
              <a:srgbClr val="CC00FF">
                <a:alpha val="2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041104" y="1861185"/>
            <a:ext cx="5582920" cy="1826895"/>
          </a:xfrm>
          <a:solidFill>
            <a:schemeClr val="accent4">
              <a:lumMod val="20000"/>
              <a:lumOff val="80000"/>
            </a:schemeClr>
          </a:solidFill>
          <a:scene3d>
            <a:camera prst="orthographicFront"/>
            <a:lightRig rig="threePt" dir="t"/>
          </a:scene3d>
          <a:sp3d>
            <a:bevelT/>
          </a:sp3d>
        </p:spPr>
        <p:txBody>
          <a:bodyPr>
            <a:normAutofit fontScale="77500" lnSpcReduction="20000"/>
            <a:sp3d extrusionH="57150">
              <a:bevelT w="38100" h="38100"/>
            </a:sp3d>
          </a:bodyPr>
          <a:lstStyle/>
          <a:p>
            <a:pPr marL="0" indent="0" algn="ctr">
              <a:lnSpc>
                <a:spcPct val="110000"/>
              </a:lnSpc>
              <a:buNone/>
            </a:pPr>
            <a:r>
              <a:rPr lang="en-US" sz="34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Hebrew and English  Lexicon </a:t>
            </a:r>
            <a:r>
              <a:rPr lang="en-US" sz="34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r>
            <a:br>
              <a:rPr lang="en-US" sz="34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br>
            <a:r>
              <a:rPr lang="en-US" sz="34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of </a:t>
            </a:r>
            <a:r>
              <a:rPr lang="en-US" sz="34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the Old </a:t>
            </a:r>
            <a:r>
              <a:rPr lang="en-US" sz="34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Testament  </a:t>
            </a:r>
            <a:r>
              <a:rPr lang="en-US" sz="2100" dirty="0" smtClean="0">
                <a:solidFill>
                  <a:prstClr val="black">
                    <a:lumMod val="95000"/>
                    <a:lumOff val="5000"/>
                  </a:prstClr>
                </a:solidFill>
                <a:ea typeface="Calibri" panose="020F0502020204030204" pitchFamily="34" charset="0"/>
                <a:cs typeface="Times New Roman" panose="02020603050405020304" pitchFamily="18" charset="0"/>
              </a:rPr>
              <a:t>[pg</a:t>
            </a:r>
            <a:r>
              <a:rPr lang="en-US" sz="2100" dirty="0">
                <a:solidFill>
                  <a:prstClr val="black">
                    <a:lumMod val="95000"/>
                    <a:lumOff val="5000"/>
                  </a:prstClr>
                </a:solidFill>
                <a:ea typeface="Calibri" panose="020F0502020204030204" pitchFamily="34" charset="0"/>
                <a:cs typeface="Times New Roman" panose="02020603050405020304" pitchFamily="18" charset="0"/>
              </a:rPr>
              <a:t>. </a:t>
            </a:r>
            <a:r>
              <a:rPr lang="en-US" sz="2100" dirty="0" smtClean="0">
                <a:solidFill>
                  <a:prstClr val="black">
                    <a:lumMod val="95000"/>
                    <a:lumOff val="5000"/>
                  </a:prstClr>
                </a:solidFill>
                <a:ea typeface="Calibri" panose="020F0502020204030204" pitchFamily="34" charset="0"/>
                <a:cs typeface="Times New Roman" panose="02020603050405020304" pitchFamily="18" charset="0"/>
              </a:rPr>
              <a:t>1026]</a:t>
            </a:r>
            <a:r>
              <a:rPr lang="en-US" sz="2100" b="1" i="1" dirty="0" smtClean="0">
                <a:solidFill>
                  <a:srgbClr val="008080"/>
                </a:solidFill>
                <a:ea typeface="Calibri" panose="020F0502020204030204" pitchFamily="34" charset="0"/>
                <a:cs typeface="Times New Roman" panose="02020603050405020304" pitchFamily="18" charset="0"/>
              </a:rPr>
              <a:t> </a:t>
            </a:r>
            <a:endParaRPr lang="en-US" b="1" i="1" dirty="0" smtClean="0">
              <a:solidFill>
                <a:srgbClr val="008080"/>
              </a:solidFill>
              <a:ea typeface="Calibri" panose="020F0502020204030204" pitchFamily="34" charset="0"/>
              <a:cs typeface="Times New Roman" panose="02020603050405020304" pitchFamily="18" charset="0"/>
            </a:endParaRPr>
          </a:p>
          <a:p>
            <a:pPr>
              <a:lnSpc>
                <a:spcPct val="120000"/>
              </a:lnSpc>
            </a:pPr>
            <a:r>
              <a:rPr lang="en-US" sz="3100" dirty="0">
                <a:solidFill>
                  <a:prstClr val="black">
                    <a:lumMod val="95000"/>
                    <a:lumOff val="5000"/>
                  </a:prstClr>
                </a:solidFill>
                <a:ea typeface="Calibri" panose="020F0502020204030204" pitchFamily="34" charset="0"/>
                <a:cs typeface="Times New Roman" panose="02020603050405020304" pitchFamily="18" charset="0"/>
              </a:rPr>
              <a:t>emptiness, of </a:t>
            </a:r>
            <a:r>
              <a:rPr lang="en-US" sz="3100" dirty="0" err="1">
                <a:solidFill>
                  <a:prstClr val="black">
                    <a:lumMod val="95000"/>
                    <a:lumOff val="5000"/>
                  </a:prstClr>
                </a:solidFill>
                <a:ea typeface="Calibri" panose="020F0502020204030204" pitchFamily="34" charset="0"/>
                <a:cs typeface="Times New Roman" panose="02020603050405020304" pitchFamily="18" charset="0"/>
              </a:rPr>
              <a:t>primaeval</a:t>
            </a:r>
            <a:r>
              <a:rPr lang="en-US" sz="3100" dirty="0">
                <a:solidFill>
                  <a:prstClr val="black">
                    <a:lumMod val="95000"/>
                    <a:lumOff val="5000"/>
                  </a:prstClr>
                </a:solidFill>
                <a:ea typeface="Calibri" panose="020F0502020204030204" pitchFamily="34" charset="0"/>
                <a:cs typeface="Times New Roman" panose="02020603050405020304" pitchFamily="18" charset="0"/>
              </a:rPr>
              <a:t> earth, </a:t>
            </a:r>
            <a:r>
              <a:rPr lang="en-US" sz="3100" dirty="0">
                <a:solidFill>
                  <a:srgbClr val="FF0000"/>
                </a:solidFill>
                <a:ea typeface="Calibri" panose="020F0502020204030204" pitchFamily="34" charset="0"/>
                <a:cs typeface="Times New Roman" panose="02020603050405020304" pitchFamily="18" charset="0"/>
              </a:rPr>
              <a:t>[provides the same verse references as &lt;</a:t>
            </a:r>
            <a:r>
              <a:rPr lang="en-US" sz="3100" dirty="0" err="1">
                <a:solidFill>
                  <a:srgbClr val="FF0000"/>
                </a:solidFill>
                <a:ea typeface="Calibri" panose="020F0502020204030204" pitchFamily="34" charset="0"/>
                <a:cs typeface="Times New Roman" panose="02020603050405020304" pitchFamily="18" charset="0"/>
              </a:rPr>
              <a:t>theu</a:t>
            </a:r>
            <a:r>
              <a:rPr lang="en-US" sz="3100" dirty="0" smtClean="0">
                <a:solidFill>
                  <a:srgbClr val="FF0000"/>
                </a:solidFill>
                <a:ea typeface="Calibri" panose="020F0502020204030204" pitchFamily="34" charset="0"/>
                <a:cs typeface="Times New Roman" panose="02020603050405020304" pitchFamily="18" charset="0"/>
              </a:rPr>
              <a:t>&gt;].</a:t>
            </a:r>
            <a:endParaRPr lang="en-US" sz="3100" dirty="0"/>
          </a:p>
        </p:txBody>
      </p:sp>
      <p:sp>
        <p:nvSpPr>
          <p:cNvPr id="5" name="Slide Number Placeholder 4"/>
          <p:cNvSpPr>
            <a:spLocks noGrp="1"/>
          </p:cNvSpPr>
          <p:nvPr>
            <p:ph type="sldNum" sz="quarter" idx="12"/>
          </p:nvPr>
        </p:nvSpPr>
        <p:spPr/>
        <p:txBody>
          <a:bodyPr/>
          <a:lstStyle/>
          <a:p>
            <a:fld id="{79D454C9-693C-4B68-AEF7-F33F1BD73953}" type="slidenum">
              <a:rPr lang="en-US" sz="1400" b="1" smtClean="0">
                <a:solidFill>
                  <a:schemeClr val="tx1"/>
                </a:solidFill>
              </a:rPr>
              <a:t>39</a:t>
            </a:fld>
            <a:endParaRPr lang="en-US" sz="1400" b="1" dirty="0">
              <a:solidFill>
                <a:schemeClr val="tx1"/>
              </a:solidFill>
            </a:endParaRPr>
          </a:p>
        </p:txBody>
      </p:sp>
      <p:sp>
        <p:nvSpPr>
          <p:cNvPr id="4" name="Rectangle 3"/>
          <p:cNvSpPr/>
          <p:nvPr/>
        </p:nvSpPr>
        <p:spPr>
          <a:xfrm>
            <a:off x="173622" y="7021361"/>
            <a:ext cx="11292812" cy="96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endParaRPr lang="en-CA" dirty="0"/>
          </a:p>
        </p:txBody>
      </p:sp>
      <p:sp>
        <p:nvSpPr>
          <p:cNvPr id="14" name="TextBox 13"/>
          <p:cNvSpPr txBox="1"/>
          <p:nvPr/>
        </p:nvSpPr>
        <p:spPr>
          <a:xfrm>
            <a:off x="400050" y="1861185"/>
            <a:ext cx="5589270" cy="5081391"/>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10000"/>
              </a:lnSpc>
            </a:pPr>
            <a:r>
              <a:rPr lang="en-US" sz="2600" b="1" i="1" dirty="0">
                <a:solidFill>
                  <a:srgbClr val="008080"/>
                </a:solidFill>
                <a:latin typeface="Georgia" panose="02040502050405020303" pitchFamily="18" charset="0"/>
              </a:rPr>
              <a:t>Etymological Dictionary of </a:t>
            </a:r>
            <a:r>
              <a:rPr lang="en-US" sz="2600" b="1" i="1" dirty="0" smtClean="0">
                <a:solidFill>
                  <a:srgbClr val="008080"/>
                </a:solidFill>
                <a:latin typeface="Georgia" panose="02040502050405020303" pitchFamily="18" charset="0"/>
              </a:rPr>
              <a:t/>
            </a:r>
            <a:br>
              <a:rPr lang="en-US" sz="2600" b="1" i="1" dirty="0" smtClean="0">
                <a:solidFill>
                  <a:srgbClr val="008080"/>
                </a:solidFill>
                <a:latin typeface="Georgia" panose="02040502050405020303" pitchFamily="18" charset="0"/>
              </a:rPr>
            </a:br>
            <a:r>
              <a:rPr lang="en-US" sz="2600" b="1" i="1" dirty="0" smtClean="0">
                <a:solidFill>
                  <a:srgbClr val="008080"/>
                </a:solidFill>
                <a:latin typeface="Georgia" panose="02040502050405020303" pitchFamily="18" charset="0"/>
              </a:rPr>
              <a:t>the </a:t>
            </a:r>
            <a:r>
              <a:rPr lang="en-US" sz="2600" b="1" i="1" dirty="0">
                <a:solidFill>
                  <a:srgbClr val="008080"/>
                </a:solidFill>
                <a:latin typeface="Georgia" panose="02040502050405020303" pitchFamily="18" charset="0"/>
              </a:rPr>
              <a:t>Hebrew Language</a:t>
            </a:r>
            <a:r>
              <a:rPr lang="en-US" sz="1600" b="1" i="1" dirty="0">
                <a:solidFill>
                  <a:srgbClr val="008080"/>
                </a:solidFill>
                <a:latin typeface="Georgia" panose="02040502050405020303" pitchFamily="18" charset="0"/>
              </a:rPr>
              <a:t>  </a:t>
            </a:r>
            <a:r>
              <a:rPr lang="en-US" sz="1600" b="1" i="1" dirty="0">
                <a:solidFill>
                  <a:srgbClr val="008080"/>
                </a:solidFill>
              </a:rPr>
              <a:t>  </a:t>
            </a:r>
            <a:r>
              <a:rPr lang="en-US" sz="1400" dirty="0"/>
              <a:t>Earnest </a:t>
            </a:r>
            <a:r>
              <a:rPr lang="en-US" sz="1400" dirty="0" smtClean="0"/>
              <a:t>Klein</a:t>
            </a:r>
          </a:p>
          <a:p>
            <a:pPr marL="342900" indent="-342900">
              <a:lnSpc>
                <a:spcPct val="110000"/>
              </a:lnSpc>
              <a:buFont typeface="Arial" pitchFamily="34" charset="0"/>
              <a:buChar char="•"/>
            </a:pPr>
            <a:r>
              <a:rPr lang="en-US" sz="2400" dirty="0" smtClean="0">
                <a:solidFill>
                  <a:prstClr val="black"/>
                </a:solidFill>
              </a:rPr>
              <a:t>emptiness</a:t>
            </a:r>
            <a:r>
              <a:rPr lang="en-US" sz="2400" dirty="0">
                <a:solidFill>
                  <a:prstClr val="black"/>
                </a:solidFill>
              </a:rPr>
              <a:t>, </a:t>
            </a:r>
            <a:r>
              <a:rPr lang="en-US" sz="2400" dirty="0" smtClean="0">
                <a:solidFill>
                  <a:prstClr val="black"/>
                </a:solidFill>
              </a:rPr>
              <a:t>chaos</a:t>
            </a:r>
            <a:r>
              <a:rPr lang="en-US" sz="2000" dirty="0" smtClean="0">
                <a:solidFill>
                  <a:prstClr val="black"/>
                </a:solidFill>
              </a:rPr>
              <a:t>.</a:t>
            </a:r>
            <a:endParaRPr lang="en-US" sz="2000" dirty="0">
              <a:solidFill>
                <a:prstClr val="black"/>
              </a:solidFill>
            </a:endParaRPr>
          </a:p>
          <a:p>
            <a:pPr algn="ctr">
              <a:lnSpc>
                <a:spcPct val="110000"/>
              </a:lnSpc>
            </a:pPr>
            <a:endParaRPr lang="en-US" sz="2000" b="1" i="1" dirty="0" smtClean="0">
              <a:solidFill>
                <a:srgbClr val="008080"/>
              </a:solidFill>
              <a:latin typeface="Georgia" panose="02040502050405020303" pitchFamily="18" charset="0"/>
              <a:ea typeface="Batang"/>
              <a:cs typeface="Calibri" panose="020F0502020204030204" pitchFamily="34" charset="0"/>
            </a:endParaRPr>
          </a:p>
          <a:p>
            <a:pPr algn="ctr">
              <a:lnSpc>
                <a:spcPct val="110000"/>
              </a:lnSpc>
            </a:pPr>
            <a:r>
              <a:rPr lang="en-US" sz="2600" b="1" i="1" dirty="0" smtClean="0">
                <a:solidFill>
                  <a:srgbClr val="008080"/>
                </a:solidFill>
                <a:latin typeface="Georgia" panose="02040502050405020303" pitchFamily="18" charset="0"/>
                <a:ea typeface="Batang"/>
                <a:cs typeface="Calibri" panose="020F0502020204030204" pitchFamily="34" charset="0"/>
              </a:rPr>
              <a:t>A </a:t>
            </a:r>
            <a:r>
              <a:rPr lang="en-US" sz="2600" b="1" i="1" dirty="0">
                <a:solidFill>
                  <a:srgbClr val="008080"/>
                </a:solidFill>
                <a:latin typeface="Georgia" panose="02040502050405020303" pitchFamily="18" charset="0"/>
                <a:ea typeface="Batang"/>
                <a:cs typeface="Calibri" panose="020F0502020204030204" pitchFamily="34" charset="0"/>
              </a:rPr>
              <a:t>Hebrew English Lexicon</a:t>
            </a:r>
            <a:r>
              <a:rPr lang="en-US" sz="2000" i="1" dirty="0">
                <a:solidFill>
                  <a:srgbClr val="008080"/>
                </a:solidFill>
                <a:latin typeface="Georgia" panose="02040502050405020303" pitchFamily="18" charset="0"/>
                <a:ea typeface="Batang"/>
                <a:cs typeface="Calibri" panose="020F0502020204030204" pitchFamily="34" charset="0"/>
              </a:rPr>
              <a:t/>
            </a:r>
            <a:br>
              <a:rPr lang="en-US" sz="2000" i="1" dirty="0">
                <a:solidFill>
                  <a:srgbClr val="008080"/>
                </a:solidFill>
                <a:latin typeface="Georgia" panose="02040502050405020303" pitchFamily="18" charset="0"/>
                <a:ea typeface="Batang"/>
                <a:cs typeface="Calibri" panose="020F0502020204030204" pitchFamily="34" charset="0"/>
              </a:rPr>
            </a:br>
            <a:r>
              <a:rPr lang="en-US" sz="1400" dirty="0">
                <a:solidFill>
                  <a:prstClr val="black"/>
                </a:solidFill>
                <a:latin typeface="Calibri" panose="020F0502020204030204" pitchFamily="34" charset="0"/>
                <a:ea typeface="Batang"/>
                <a:cs typeface="Calibri" panose="020F0502020204030204" pitchFamily="34" charset="0"/>
              </a:rPr>
              <a:t>John </a:t>
            </a:r>
            <a:r>
              <a:rPr lang="en-US" sz="1400" dirty="0" err="1">
                <a:solidFill>
                  <a:prstClr val="black"/>
                </a:solidFill>
                <a:latin typeface="Calibri" panose="020F0502020204030204" pitchFamily="34" charset="0"/>
                <a:ea typeface="Batang"/>
                <a:cs typeface="Calibri" panose="020F0502020204030204" pitchFamily="34" charset="0"/>
              </a:rPr>
              <a:t>Parkhurst</a:t>
            </a:r>
            <a:r>
              <a:rPr lang="en-US" sz="2000" dirty="0">
                <a:solidFill>
                  <a:prstClr val="black"/>
                </a:solidFill>
                <a:latin typeface="Calibri" panose="020F0502020204030204" pitchFamily="34" charset="0"/>
                <a:ea typeface="Batang"/>
                <a:cs typeface="Calibri" panose="020F0502020204030204" pitchFamily="34" charset="0"/>
              </a:rPr>
              <a:t>   </a:t>
            </a:r>
            <a:r>
              <a:rPr lang="en-US" sz="1400" dirty="0">
                <a:solidFill>
                  <a:prstClr val="black"/>
                </a:solidFill>
                <a:latin typeface="Calibri" panose="020F0502020204030204" pitchFamily="34" charset="0"/>
                <a:ea typeface="Batang"/>
                <a:cs typeface="Calibri" panose="020F0502020204030204" pitchFamily="34" charset="0"/>
              </a:rPr>
              <a:t>(</a:t>
            </a:r>
            <a:r>
              <a:rPr lang="en-US" sz="1400" dirty="0">
                <a:solidFill>
                  <a:prstClr val="black"/>
                </a:solidFill>
                <a:uFill>
                  <a:solidFill>
                    <a:srgbClr val="FF0000"/>
                  </a:solidFill>
                </a:uFill>
                <a:latin typeface="Calibri" panose="020F0502020204030204" pitchFamily="34" charset="0"/>
                <a:ea typeface="Batang"/>
                <a:cs typeface="Calibri" panose="020F0502020204030204" pitchFamily="34" charset="0"/>
              </a:rPr>
              <a:t>1762</a:t>
            </a:r>
            <a:r>
              <a:rPr lang="en-US" sz="1400" dirty="0">
                <a:solidFill>
                  <a:prstClr val="black"/>
                </a:solidFill>
                <a:latin typeface="Calibri" panose="020F0502020204030204" pitchFamily="34" charset="0"/>
                <a:ea typeface="Batang"/>
                <a:cs typeface="Calibri" panose="020F0502020204030204" pitchFamily="34" charset="0"/>
              </a:rPr>
              <a:t>) </a:t>
            </a:r>
            <a:r>
              <a:rPr lang="en-US" sz="1400" dirty="0" smtClean="0">
                <a:solidFill>
                  <a:prstClr val="black"/>
                </a:solidFill>
                <a:latin typeface="Calibri" panose="020F0502020204030204" pitchFamily="34" charset="0"/>
                <a:ea typeface="Batang"/>
                <a:cs typeface="Calibri" panose="020F0502020204030204" pitchFamily="34" charset="0"/>
              </a:rPr>
              <a:t>  [pg</a:t>
            </a:r>
            <a:r>
              <a:rPr lang="en-US" sz="1400" dirty="0">
                <a:solidFill>
                  <a:prstClr val="black"/>
                </a:solidFill>
                <a:latin typeface="Calibri" panose="020F0502020204030204" pitchFamily="34" charset="0"/>
                <a:ea typeface="Batang"/>
                <a:cs typeface="Calibri" panose="020F0502020204030204" pitchFamily="34" charset="0"/>
              </a:rPr>
              <a:t>. </a:t>
            </a:r>
            <a:r>
              <a:rPr lang="en-US" sz="1400" dirty="0" smtClean="0">
                <a:solidFill>
                  <a:prstClr val="black"/>
                </a:solidFill>
                <a:latin typeface="Calibri" panose="020F0502020204030204" pitchFamily="34" charset="0"/>
                <a:ea typeface="Batang"/>
                <a:cs typeface="Calibri" panose="020F0502020204030204" pitchFamily="34" charset="0"/>
              </a:rPr>
              <a:t>41]</a:t>
            </a:r>
            <a:endParaRPr lang="en-US" sz="1400" dirty="0">
              <a:solidFill>
                <a:prstClr val="black"/>
              </a:solidFill>
              <a:latin typeface="Calibri" panose="020F0502020204030204" pitchFamily="34" charset="0"/>
              <a:ea typeface="Batang"/>
              <a:cs typeface="Calibri" panose="020F0502020204030204" pitchFamily="34" charset="0"/>
            </a:endParaRPr>
          </a:p>
          <a:p>
            <a:pPr marL="342900" indent="-342900">
              <a:buFont typeface="Arial" pitchFamily="34" charset="0"/>
              <a:buChar char="•"/>
            </a:pPr>
            <a:r>
              <a:rPr lang="en-US" sz="2400" dirty="0" smtClean="0"/>
              <a:t>empty</a:t>
            </a:r>
            <a:r>
              <a:rPr lang="en-US" sz="2400" dirty="0"/>
              <a:t>, unconnected ruin, confused, mere void, </a:t>
            </a:r>
            <a:r>
              <a:rPr lang="en-US" sz="2400" dirty="0" smtClean="0"/>
              <a:t>desolation</a:t>
            </a:r>
            <a:r>
              <a:rPr lang="en-US" sz="2000" dirty="0" smtClean="0"/>
              <a:t>. </a:t>
            </a:r>
          </a:p>
          <a:p>
            <a:endParaRPr lang="en-US" sz="2000" dirty="0"/>
          </a:p>
          <a:p>
            <a:pPr algn="ctr"/>
            <a:r>
              <a:rPr lang="en-US" sz="2600" b="1" i="1" dirty="0">
                <a:solidFill>
                  <a:srgbClr val="008080"/>
                </a:solidFill>
                <a:latin typeface="Georgia" panose="02040502050405020303" pitchFamily="18" charset="0"/>
              </a:rPr>
              <a:t>A Hebrew Lexicon </a:t>
            </a:r>
            <a:r>
              <a:rPr lang="en-US" sz="2400" b="1" i="1" dirty="0" smtClean="0">
                <a:solidFill>
                  <a:srgbClr val="008080"/>
                </a:solidFill>
                <a:latin typeface="Georgia" panose="02040502050405020303" pitchFamily="18" charset="0"/>
              </a:rPr>
              <a:t/>
            </a:r>
            <a:br>
              <a:rPr lang="en-US" sz="2400" b="1" i="1" dirty="0" smtClean="0">
                <a:solidFill>
                  <a:srgbClr val="008080"/>
                </a:solidFill>
                <a:latin typeface="Georgia" panose="02040502050405020303" pitchFamily="18" charset="0"/>
              </a:rPr>
            </a:br>
            <a:r>
              <a:rPr lang="en-US" sz="1400" dirty="0" smtClean="0">
                <a:solidFill>
                  <a:prstClr val="black"/>
                </a:solidFill>
              </a:rPr>
              <a:t>W</a:t>
            </a:r>
            <a:r>
              <a:rPr lang="en-US" sz="1400" dirty="0">
                <a:solidFill>
                  <a:prstClr val="black"/>
                </a:solidFill>
              </a:rPr>
              <a:t>. H. Barker   (1776)  </a:t>
            </a:r>
            <a:r>
              <a:rPr lang="en-US" sz="1400" dirty="0" smtClean="0">
                <a:solidFill>
                  <a:prstClr val="black"/>
                </a:solidFill>
              </a:rPr>
              <a:t>[pg</a:t>
            </a:r>
            <a:r>
              <a:rPr lang="en-US" sz="1400" dirty="0">
                <a:solidFill>
                  <a:prstClr val="black"/>
                </a:solidFill>
              </a:rPr>
              <a:t>. </a:t>
            </a:r>
            <a:r>
              <a:rPr lang="en-US" sz="1400" dirty="0" smtClean="0">
                <a:solidFill>
                  <a:prstClr val="black"/>
                </a:solidFill>
              </a:rPr>
              <a:t>18]</a:t>
            </a:r>
            <a:endParaRPr lang="en-US" sz="1400" dirty="0">
              <a:solidFill>
                <a:prstClr val="black"/>
              </a:solidFill>
            </a:endParaRPr>
          </a:p>
          <a:p>
            <a:pPr marL="342900" indent="-342900">
              <a:buFont typeface="Arial" pitchFamily="34" charset="0"/>
              <a:buChar char="•"/>
            </a:pPr>
            <a:r>
              <a:rPr lang="en-US" sz="2400" dirty="0" smtClean="0">
                <a:solidFill>
                  <a:prstClr val="black"/>
                </a:solidFill>
              </a:rPr>
              <a:t>empty</a:t>
            </a:r>
            <a:r>
              <a:rPr lang="en-US" sz="2400" dirty="0">
                <a:solidFill>
                  <a:prstClr val="black"/>
                </a:solidFill>
              </a:rPr>
              <a:t>, void</a:t>
            </a:r>
            <a:r>
              <a:rPr lang="en-US" sz="2000" dirty="0">
                <a:solidFill>
                  <a:prstClr val="black"/>
                </a:solidFill>
              </a:rPr>
              <a:t>.</a:t>
            </a:r>
            <a:endParaRPr lang="en-US" sz="2000" dirty="0"/>
          </a:p>
          <a:p>
            <a:endParaRPr lang="en-US" sz="2000" dirty="0"/>
          </a:p>
          <a:p>
            <a:endParaRPr lang="en-US" dirty="0"/>
          </a:p>
        </p:txBody>
      </p:sp>
      <p:sp>
        <p:nvSpPr>
          <p:cNvPr id="10" name="Content Placeholder 6"/>
          <p:cNvSpPr txBox="1">
            <a:spLocks/>
          </p:cNvSpPr>
          <p:nvPr/>
        </p:nvSpPr>
        <p:spPr>
          <a:xfrm>
            <a:off x="960699" y="1156367"/>
            <a:ext cx="10160810" cy="536623"/>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CC00FF"/>
                </a:solidFill>
              </a:rPr>
              <a:t>and </a:t>
            </a:r>
            <a:r>
              <a:rPr lang="en-US" sz="3200" b="1" u="sng" dirty="0" smtClean="0">
                <a:solidFill>
                  <a:srgbClr val="CC00FF"/>
                </a:solidFill>
              </a:rPr>
              <a:t>void</a:t>
            </a:r>
            <a:r>
              <a:rPr lang="en-US" sz="3200" dirty="0"/>
              <a:t>	</a:t>
            </a:r>
            <a:r>
              <a:rPr lang="en-US" sz="3200" dirty="0" smtClean="0"/>
              <a:t>   OT:922 </a:t>
            </a:r>
            <a:r>
              <a:rPr lang="en-US" sz="3200" dirty="0"/>
              <a:t>- </a:t>
            </a:r>
            <a:r>
              <a:rPr lang="en-US" sz="3200" b="1" u="sng" dirty="0" smtClean="0">
                <a:solidFill>
                  <a:srgbClr val="CC00FF"/>
                </a:solidFill>
              </a:rPr>
              <a:t>vacancy</a:t>
            </a:r>
            <a:r>
              <a:rPr lang="en-US" sz="3200" dirty="0" smtClean="0"/>
              <a:t>	 </a:t>
            </a:r>
            <a:r>
              <a:rPr lang="en-US" sz="3200" dirty="0"/>
              <a:t>&lt;</a:t>
            </a:r>
            <a:r>
              <a:rPr lang="en-US" sz="3200" dirty="0" err="1"/>
              <a:t>bohuw</a:t>
            </a:r>
            <a:r>
              <a:rPr lang="en-US" sz="3200" dirty="0" smtClean="0"/>
              <a:t>&gt;     </a:t>
            </a:r>
            <a:r>
              <a:rPr lang="he-IL" sz="3200" dirty="0" smtClean="0">
                <a:solidFill>
                  <a:srgbClr val="CC00FF"/>
                </a:solidFill>
                <a:latin typeface="Calibri" panose="020F0502020204030204" pitchFamily="34" charset="0"/>
                <a:ea typeface="PMingLiU"/>
              </a:rPr>
              <a:t> </a:t>
            </a:r>
            <a:r>
              <a:rPr lang="he-IL" sz="3200" dirty="0">
                <a:solidFill>
                  <a:srgbClr val="CC00FF"/>
                </a:solidFill>
                <a:ea typeface="PMingLiU"/>
              </a:rPr>
              <a:t>וֹ</a:t>
            </a:r>
            <a:r>
              <a:rPr lang="he-IL" sz="3200" dirty="0">
                <a:solidFill>
                  <a:srgbClr val="FFFFFF"/>
                </a:solidFill>
                <a:ea typeface="PMingLiU"/>
              </a:rPr>
              <a:t> </a:t>
            </a:r>
            <a:r>
              <a:rPr lang="he-IL" sz="3200" dirty="0">
                <a:solidFill>
                  <a:srgbClr val="CC00FF"/>
                </a:solidFill>
                <a:ea typeface="PMingLiU"/>
              </a:rPr>
              <a:t>ב</a:t>
            </a:r>
            <a:r>
              <a:rPr lang="he-IL" sz="3200" dirty="0">
                <a:solidFill>
                  <a:srgbClr val="FFFFFF"/>
                </a:solidFill>
                <a:ea typeface="PMingLiU"/>
              </a:rPr>
              <a:t> </a:t>
            </a:r>
            <a:r>
              <a:rPr lang="he-IL" sz="3200" dirty="0">
                <a:solidFill>
                  <a:srgbClr val="CC00FF"/>
                </a:solidFill>
                <a:ea typeface="PMingLiU"/>
              </a:rPr>
              <a:t>ה</a:t>
            </a:r>
            <a:r>
              <a:rPr lang="he-IL" sz="3200" dirty="0">
                <a:solidFill>
                  <a:srgbClr val="FFFFFF"/>
                </a:solidFill>
                <a:ea typeface="PMingLiU"/>
              </a:rPr>
              <a:t> </a:t>
            </a:r>
            <a:r>
              <a:rPr lang="he-IL" sz="3200" dirty="0">
                <a:solidFill>
                  <a:srgbClr val="CC00FF"/>
                </a:solidFill>
                <a:ea typeface="PMingLiU"/>
              </a:rPr>
              <a:t>וֹ</a:t>
            </a:r>
            <a:endParaRPr lang="en-US" sz="3200" dirty="0" smtClean="0">
              <a:solidFill>
                <a:srgbClr val="CC00FF"/>
              </a:solidFill>
              <a:latin typeface="Georgia" panose="02040502050405020303" pitchFamily="18" charset="0"/>
            </a:endParaRPr>
          </a:p>
        </p:txBody>
      </p:sp>
      <p:sp>
        <p:nvSpPr>
          <p:cNvPr id="16" name="Title 1"/>
          <p:cNvSpPr>
            <a:spLocks noGrp="1"/>
          </p:cNvSpPr>
          <p:nvPr>
            <p:ph type="title"/>
          </p:nvPr>
        </p:nvSpPr>
        <p:spPr>
          <a:xfrm>
            <a:off x="634126" y="151765"/>
            <a:ext cx="10832308"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bohuw</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[vacancy]</a:t>
            </a:r>
            <a:endParaRPr lang="en-US" sz="5400" dirty="0"/>
          </a:p>
        </p:txBody>
      </p:sp>
      <p:cxnSp>
        <p:nvCxnSpPr>
          <p:cNvPr id="17" name="Straight Connector 16"/>
          <p:cNvCxnSpPr/>
          <p:nvPr/>
        </p:nvCxnSpPr>
        <p:spPr>
          <a:xfrm>
            <a:off x="866025" y="5017708"/>
            <a:ext cx="1194954" cy="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3870" y="4640580"/>
            <a:ext cx="2209800" cy="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523885" y="4153646"/>
            <a:ext cx="4343400" cy="2213264"/>
            <a:chOff x="7751618" y="2514600"/>
            <a:chExt cx="4343400" cy="2213264"/>
          </a:xfrm>
        </p:grpSpPr>
        <p:sp>
          <p:nvSpPr>
            <p:cNvPr id="21" name="Oval 20"/>
            <p:cNvSpPr/>
            <p:nvPr/>
          </p:nvSpPr>
          <p:spPr>
            <a:xfrm>
              <a:off x="7751618" y="2514600"/>
              <a:ext cx="4343400" cy="2213264"/>
            </a:xfrm>
            <a:prstGeom prst="ellipse">
              <a:avLst/>
            </a:prstGeom>
            <a:solidFill>
              <a:srgbClr val="AFEAFF"/>
            </a:solidFill>
            <a:ln w="76200">
              <a:solidFill>
                <a:srgbClr val="0000CC"/>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sp3d extrusionH="57150">
                <a:bevelT w="38100" h="38100"/>
              </a:sp3d>
            </a:bodyPr>
            <a:lstStyle/>
            <a:p>
              <a:pPr algn="ctr"/>
              <a:r>
                <a:rPr lang="en-US" sz="2800" b="1" dirty="0" smtClean="0">
                  <a:ln>
                    <a:solidFill>
                      <a:sysClr val="windowText" lastClr="000000"/>
                    </a:solidFill>
                  </a:ln>
                  <a:solidFill>
                    <a:srgbClr val="FF00FF"/>
                  </a:solidFill>
                  <a:effectLst>
                    <a:glow rad="127000">
                      <a:srgbClr val="FFFF00"/>
                    </a:glow>
                  </a:effectLst>
                </a:rPr>
                <a:t>He formed it to be inhabited</a:t>
              </a:r>
              <a:r>
                <a:rPr lang="en-US" sz="2800" b="1" dirty="0">
                  <a:ln>
                    <a:solidFill>
                      <a:sysClr val="windowText" lastClr="000000"/>
                    </a:solidFill>
                  </a:ln>
                  <a:solidFill>
                    <a:srgbClr val="FF00FF"/>
                  </a:solidFill>
                  <a:effectLst>
                    <a:glow rad="127000">
                      <a:srgbClr val="FFFF00"/>
                    </a:glow>
                  </a:effectLst>
                </a:rPr>
                <a:t>: </a:t>
              </a:r>
              <a:r>
                <a:rPr lang="en-US" sz="2800" dirty="0">
                  <a:solidFill>
                    <a:srgbClr val="FF00FF"/>
                  </a:solidFill>
                </a:rPr>
                <a:t>for I </a:t>
              </a:r>
              <a:r>
                <a:rPr lang="en-US" sz="2800" dirty="0" smtClean="0">
                  <a:solidFill>
                    <a:srgbClr val="FF00FF"/>
                  </a:solidFill>
                </a:rPr>
                <a:t>am</a:t>
              </a:r>
              <a:r>
                <a:rPr lang="en-US" sz="2800" dirty="0" smtClean="0"/>
                <a:t/>
              </a:r>
              <a:br>
                <a:rPr lang="en-US" sz="2800" dirty="0" smtClean="0"/>
              </a:br>
              <a:endParaRPr lang="en-US" sz="2800" dirty="0" smtClean="0"/>
            </a:p>
            <a:p>
              <a:pPr algn="ctr"/>
              <a:r>
                <a:rPr lang="en-US" sz="2400" dirty="0" smtClean="0">
                  <a:solidFill>
                    <a:schemeClr val="tx1"/>
                  </a:solidFill>
                </a:rPr>
                <a:t>Isa 45:18</a:t>
              </a:r>
              <a:endParaRPr lang="en-US" sz="2400" dirty="0">
                <a:solidFill>
                  <a:schemeClr val="tx1"/>
                </a:solidFill>
              </a:endParaRPr>
            </a:p>
          </p:txBody>
        </p:sp>
        <p:pic>
          <p:nvPicPr>
            <p:cNvPr id="22" name="Picture 21" descr="C:\Users\Valued Customer\Downloads\hebrewgraphics\paleo_yud.gif"/>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1099" y="3601054"/>
              <a:ext cx="379730" cy="489585"/>
            </a:xfrm>
            <a:prstGeom prst="rect">
              <a:avLst/>
            </a:prstGeom>
            <a:noFill/>
            <a:ln>
              <a:noFill/>
            </a:ln>
            <a:scene3d>
              <a:camera prst="orthographicFront"/>
              <a:lightRig rig="threePt" dir="t"/>
            </a:scene3d>
            <a:sp3d>
              <a:bevelT/>
            </a:sp3d>
          </p:spPr>
        </p:pic>
        <p:pic>
          <p:nvPicPr>
            <p:cNvPr id="23" name="Picture 22" descr="C:\Users\Valued Customer\Downloads\hebrewgraphics\paleo_hey.gif"/>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59685" y="3606769"/>
              <a:ext cx="265430" cy="483870"/>
            </a:xfrm>
            <a:prstGeom prst="rect">
              <a:avLst/>
            </a:prstGeom>
            <a:noFill/>
            <a:ln>
              <a:noFill/>
            </a:ln>
            <a:scene3d>
              <a:camera prst="orthographicFront"/>
              <a:lightRig rig="threePt" dir="t"/>
            </a:scene3d>
            <a:sp3d>
              <a:bevelT/>
            </a:sp3d>
          </p:spPr>
        </p:pic>
        <p:pic>
          <p:nvPicPr>
            <p:cNvPr id="24" name="Picture 23" descr="C:\Users\Valued Customer\Downloads\hebrewgraphics\paleo_vav.gif"/>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5494" y="3615024"/>
              <a:ext cx="270510" cy="475615"/>
            </a:xfrm>
            <a:prstGeom prst="rect">
              <a:avLst/>
            </a:prstGeom>
            <a:noFill/>
            <a:ln>
              <a:noFill/>
            </a:ln>
            <a:scene3d>
              <a:camera prst="orthographicFront"/>
              <a:lightRig rig="threePt" dir="t"/>
            </a:scene3d>
            <a:sp3d>
              <a:bevelT/>
            </a:sp3d>
          </p:spPr>
        </p:pic>
        <p:pic>
          <p:nvPicPr>
            <p:cNvPr id="25" name="Picture 24" descr="C:\Users\Valued Customer\Downloads\hebrewgraphics\paleo_hey.gif"/>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29940" y="3615024"/>
              <a:ext cx="265430" cy="483870"/>
            </a:xfrm>
            <a:prstGeom prst="rect">
              <a:avLst/>
            </a:prstGeom>
            <a:noFill/>
            <a:ln>
              <a:noFill/>
            </a:ln>
            <a:scene3d>
              <a:camera prst="orthographicFront"/>
              <a:lightRig rig="threePt" dir="t"/>
            </a:scene3d>
            <a:sp3d>
              <a:bevelT/>
            </a:sp3d>
          </p:spPr>
        </p:pic>
      </p:grpSp>
      <p:pic>
        <p:nvPicPr>
          <p:cNvPr id="10242" name="Picture 2" descr="C:\Users\Rae\Desktop\Art New Grammar 101\white man clip art\do man gets i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5796" y="3824384"/>
            <a:ext cx="2511425" cy="28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03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25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wipe(left)">
                                      <p:cBhvr>
                                        <p:cTn id="12" dur="1250"/>
                                        <p:tgtEl>
                                          <p:spTgt spid="14">
                                            <p:txEl>
                                              <p:pRg st="4" end="4"/>
                                            </p:txEl>
                                          </p:spTgt>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500"/>
                                        <p:tgtEl>
                                          <p:spTgt spid="18"/>
                                        </p:tgtEl>
                                      </p:cBhvr>
                                    </p:animEffect>
                                  </p:childTnLst>
                                </p:cTn>
                              </p:par>
                            </p:childTnLst>
                          </p:cTn>
                        </p:par>
                        <p:par>
                          <p:cTn id="17" fill="hold">
                            <p:stCondLst>
                              <p:cond delay="275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animEffect transition="in" filter="wipe(left)">
                                      <p:cBhvr>
                                        <p:cTn id="25" dur="1250"/>
                                        <p:tgtEl>
                                          <p:spTgt spid="1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left)">
                                      <p:cBhvr>
                                        <p:cTn id="30" dur="1750"/>
                                        <p:tgtEl>
                                          <p:spTgt spid="8">
                                            <p:txEl>
                                              <p:pRg st="1" end="1"/>
                                            </p:txEl>
                                          </p:spTgt>
                                        </p:tgtEl>
                                      </p:cBhvr>
                                    </p:animEffect>
                                  </p:childTnLst>
                                </p:cTn>
                              </p:par>
                            </p:childTnLst>
                          </p:cTn>
                        </p:par>
                        <p:par>
                          <p:cTn id="31" fill="hold">
                            <p:stCondLst>
                              <p:cond delay="1750"/>
                            </p:stCondLst>
                            <p:childTnLst>
                              <p:par>
                                <p:cTn id="32" presetID="26"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80">
                                          <p:stCondLst>
                                            <p:cond delay="0"/>
                                          </p:stCondLst>
                                        </p:cTn>
                                        <p:tgtEl>
                                          <p:spTgt spid="20"/>
                                        </p:tgtEl>
                                      </p:cBhvr>
                                    </p:animEffect>
                                    <p:anim calcmode="lin" valueType="num">
                                      <p:cBhvr>
                                        <p:cTn id="3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0" dur="26">
                                          <p:stCondLst>
                                            <p:cond delay="650"/>
                                          </p:stCondLst>
                                        </p:cTn>
                                        <p:tgtEl>
                                          <p:spTgt spid="20"/>
                                        </p:tgtEl>
                                      </p:cBhvr>
                                      <p:to x="100000" y="60000"/>
                                    </p:animScale>
                                    <p:animScale>
                                      <p:cBhvr>
                                        <p:cTn id="41" dur="166" decel="50000">
                                          <p:stCondLst>
                                            <p:cond delay="676"/>
                                          </p:stCondLst>
                                        </p:cTn>
                                        <p:tgtEl>
                                          <p:spTgt spid="20"/>
                                        </p:tgtEl>
                                      </p:cBhvr>
                                      <p:to x="100000" y="100000"/>
                                    </p:animScale>
                                    <p:animScale>
                                      <p:cBhvr>
                                        <p:cTn id="42" dur="26">
                                          <p:stCondLst>
                                            <p:cond delay="1312"/>
                                          </p:stCondLst>
                                        </p:cTn>
                                        <p:tgtEl>
                                          <p:spTgt spid="20"/>
                                        </p:tgtEl>
                                      </p:cBhvr>
                                      <p:to x="100000" y="80000"/>
                                    </p:animScale>
                                    <p:animScale>
                                      <p:cBhvr>
                                        <p:cTn id="43" dur="166" decel="50000">
                                          <p:stCondLst>
                                            <p:cond delay="1338"/>
                                          </p:stCondLst>
                                        </p:cTn>
                                        <p:tgtEl>
                                          <p:spTgt spid="20"/>
                                        </p:tgtEl>
                                      </p:cBhvr>
                                      <p:to x="100000" y="100000"/>
                                    </p:animScale>
                                    <p:animScale>
                                      <p:cBhvr>
                                        <p:cTn id="44" dur="26">
                                          <p:stCondLst>
                                            <p:cond delay="1642"/>
                                          </p:stCondLst>
                                        </p:cTn>
                                        <p:tgtEl>
                                          <p:spTgt spid="20"/>
                                        </p:tgtEl>
                                      </p:cBhvr>
                                      <p:to x="100000" y="90000"/>
                                    </p:animScale>
                                    <p:animScale>
                                      <p:cBhvr>
                                        <p:cTn id="45" dur="166" decel="50000">
                                          <p:stCondLst>
                                            <p:cond delay="1668"/>
                                          </p:stCondLst>
                                        </p:cTn>
                                        <p:tgtEl>
                                          <p:spTgt spid="20"/>
                                        </p:tgtEl>
                                      </p:cBhvr>
                                      <p:to x="100000" y="100000"/>
                                    </p:animScale>
                                    <p:animScale>
                                      <p:cBhvr>
                                        <p:cTn id="46" dur="26">
                                          <p:stCondLst>
                                            <p:cond delay="1808"/>
                                          </p:stCondLst>
                                        </p:cTn>
                                        <p:tgtEl>
                                          <p:spTgt spid="20"/>
                                        </p:tgtEl>
                                      </p:cBhvr>
                                      <p:to x="100000" y="95000"/>
                                    </p:animScale>
                                    <p:animScale>
                                      <p:cBhvr>
                                        <p:cTn id="4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67000"/>
              </a:srgbClr>
            </a:gs>
            <a:gs pos="50000">
              <a:srgbClr val="E2FD59">
                <a:alpha val="37000"/>
              </a:srgbClr>
            </a:gs>
            <a:gs pos="100000">
              <a:srgbClr val="CC00FF">
                <a:lumMod val="92000"/>
                <a:lumOff val="8000"/>
                <a:alpha val="4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84" y="509394"/>
            <a:ext cx="10678885" cy="3240804"/>
          </a:xfrm>
          <a:ln w="76200">
            <a:solidFill>
              <a:srgbClr val="0000CC"/>
            </a:solidFill>
          </a:ln>
          <a:effectLst>
            <a:glow rad="520700">
              <a:srgbClr val="E2FD59"/>
            </a:glow>
          </a:effectLst>
          <a:scene3d>
            <a:camera prst="orthographicFront"/>
            <a:lightRig rig="brightRoom" dir="t"/>
          </a:scene3d>
          <a:sp3d>
            <a:bevelT w="152400" h="50800" prst="softRound"/>
          </a:sp3d>
        </p:spPr>
        <p:txBody>
          <a:bodyPr>
            <a:normAutofit/>
            <a:sp3d contourW="6350" prstMaterial="plastic">
              <a:bevelT w="20320" h="20320" prst="angle"/>
              <a:contourClr>
                <a:schemeClr val="accent1">
                  <a:tint val="100000"/>
                  <a:shade val="100000"/>
                  <a:hueMod val="100000"/>
                  <a:satMod val="100000"/>
                </a:schemeClr>
              </a:contourClr>
            </a:sp3d>
          </a:bodyPr>
          <a:lstStyle/>
          <a:p>
            <a:pPr algn="ctr"/>
            <a:r>
              <a:rPr lang="en-CA" sz="15000" b="1" cap="all" dirty="0" smtClean="0">
                <a:ln>
                  <a:solidFill>
                    <a:srgbClr val="9900FF"/>
                  </a:solidFill>
                </a:ln>
                <a:solidFill>
                  <a:srgbClr val="5B9BD5"/>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Genesis</a:t>
            </a:r>
            <a:r>
              <a:rPr lang="en-CA" sz="15000" b="1" cap="all" dirty="0" smtClean="0">
                <a:ln>
                  <a:solidFill>
                    <a:srgbClr val="9900FF"/>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 1</a:t>
            </a:r>
            <a:endParaRPr lang="en-CA" sz="15000" b="1" cap="all" dirty="0">
              <a:ln>
                <a:solidFill>
                  <a:srgbClr val="9900FF"/>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pic>
        <p:nvPicPr>
          <p:cNvPr id="3074" name="Picture 2" descr="C:\Users\Rae\Desktop\Art New Grammar 101\white man clip art\do man class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53" y="3996323"/>
            <a:ext cx="3170519" cy="26911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959450" y="4787880"/>
            <a:ext cx="7027885"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3175">
                  <a:solidFill>
                    <a:srgbClr val="9900FF"/>
                  </a:solidFill>
                </a:ln>
                <a:solidFill>
                  <a:srgbClr val="5B9BD5"/>
                </a:solidFill>
                <a:effectLst>
                  <a:outerShdw blurRad="80000" dist="40000" dir="5040000" algn="tl">
                    <a:srgbClr val="000000">
                      <a:alpha val="30000"/>
                    </a:srgbClr>
                  </a:outerShdw>
                </a:effectLst>
                <a:latin typeface="Algerian" pitchFamily="82" charset="0"/>
              </a:rPr>
              <a:t>Are </a:t>
            </a:r>
            <a:r>
              <a:rPr lang="en-US" sz="6600" b="1" cap="none" spc="0" dirty="0" smtClean="0">
                <a:ln w="3175">
                  <a:solidFill>
                    <a:srgbClr val="9900FF"/>
                  </a:solidFill>
                </a:ln>
                <a:solidFill>
                  <a:srgbClr val="92D050"/>
                </a:solidFill>
                <a:effectLst>
                  <a:outerShdw blurRad="80000" dist="40000" dir="5040000" algn="tl">
                    <a:srgbClr val="000000">
                      <a:alpha val="30000"/>
                    </a:srgbClr>
                  </a:outerShdw>
                </a:effectLst>
                <a:latin typeface="Algerian" pitchFamily="82" charset="0"/>
              </a:rPr>
              <a:t>you</a:t>
            </a:r>
            <a:r>
              <a:rPr lang="en-US" sz="6600" b="1" cap="none" spc="0" dirty="0" smtClean="0">
                <a:ln w="3175">
                  <a:solidFill>
                    <a:srgbClr val="9900FF"/>
                  </a:solidFill>
                </a:ln>
                <a:solidFill>
                  <a:srgbClr val="5B9BD5"/>
                </a:solidFill>
                <a:effectLst>
                  <a:outerShdw blurRad="80000" dist="40000" dir="5040000" algn="tl">
                    <a:srgbClr val="000000">
                      <a:alpha val="30000"/>
                    </a:srgbClr>
                  </a:outerShdw>
                </a:effectLst>
                <a:latin typeface="Algerian" pitchFamily="82" charset="0"/>
              </a:rPr>
              <a:t> ready?</a:t>
            </a:r>
            <a:endParaRPr lang="en-US"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endParaRPr>
          </a:p>
        </p:txBody>
      </p:sp>
      <p:sp>
        <p:nvSpPr>
          <p:cNvPr id="5" name="Slide Number Placeholder 3"/>
          <p:cNvSpPr>
            <a:spLocks noGrp="1"/>
          </p:cNvSpPr>
          <p:nvPr>
            <p:ph type="sldNum" sz="quarter" idx="12"/>
          </p:nvPr>
        </p:nvSpPr>
        <p:spPr>
          <a:xfrm>
            <a:off x="9286875" y="6413500"/>
            <a:ext cx="2743200" cy="365125"/>
          </a:xfrm>
        </p:spPr>
        <p:txBody>
          <a:bodyPr/>
          <a:lstStyle/>
          <a:p>
            <a:fld id="{79D454C9-693C-4B68-AEF7-F33F1BD73953}" type="slidenum">
              <a:rPr lang="en-US" sz="1400" b="1" smtClean="0">
                <a:solidFill>
                  <a:schemeClr val="tx1"/>
                </a:solidFill>
              </a:rPr>
              <a:t>4</a:t>
            </a:fld>
            <a:endParaRPr lang="en-US" sz="1400" b="1" dirty="0">
              <a:solidFill>
                <a:schemeClr val="tx1"/>
              </a:solidFill>
            </a:endParaRPr>
          </a:p>
        </p:txBody>
      </p:sp>
    </p:spTree>
    <p:extLst>
      <p:ext uri="{BB962C8B-B14F-4D97-AF65-F5344CB8AC3E}">
        <p14:creationId xmlns:p14="http://schemas.microsoft.com/office/powerpoint/2010/main" val="3051433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2000"/>
                                        <p:tgtEl>
                                          <p:spTgt spid="30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9000"/>
              </a:srgbClr>
            </a:gs>
            <a:gs pos="50000">
              <a:srgbClr val="E2FD59">
                <a:lumMod val="29000"/>
                <a:lumOff val="71000"/>
              </a:srgbClr>
            </a:gs>
            <a:gs pos="100000">
              <a:srgbClr val="CC00FF">
                <a:alpha val="2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54C9-693C-4B68-AEF7-F33F1BD73953}" type="slidenum">
              <a:rPr lang="en-US" sz="1400" b="1" smtClean="0">
                <a:solidFill>
                  <a:schemeClr val="tx1"/>
                </a:solidFill>
              </a:rPr>
              <a:t>40</a:t>
            </a:fld>
            <a:endParaRPr lang="en-US" sz="1400" b="1" dirty="0">
              <a:solidFill>
                <a:schemeClr val="tx1"/>
              </a:solidFill>
            </a:endParaRPr>
          </a:p>
        </p:txBody>
      </p:sp>
      <p:sp>
        <p:nvSpPr>
          <p:cNvPr id="14" name="TextBox 13"/>
          <p:cNvSpPr txBox="1"/>
          <p:nvPr/>
        </p:nvSpPr>
        <p:spPr>
          <a:xfrm>
            <a:off x="230758" y="1861185"/>
            <a:ext cx="5141342" cy="5087547"/>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10000"/>
              </a:lnSpc>
            </a:pPr>
            <a:r>
              <a:rPr lang="en-US" sz="2600" b="1" i="1" dirty="0" smtClean="0">
                <a:solidFill>
                  <a:srgbClr val="008080"/>
                </a:solidFill>
                <a:latin typeface="Georgia" panose="02040502050405020303" pitchFamily="18" charset="0"/>
              </a:rPr>
              <a:t>Brown-Driver-Briggs </a:t>
            </a:r>
            <a:br>
              <a:rPr lang="en-US" sz="2600" b="1" i="1" dirty="0" smtClean="0">
                <a:solidFill>
                  <a:srgbClr val="008080"/>
                </a:solidFill>
                <a:latin typeface="Georgia" panose="02040502050405020303" pitchFamily="18" charset="0"/>
              </a:rPr>
            </a:br>
            <a:r>
              <a:rPr lang="en-US" sz="2600" b="1" i="1" dirty="0" smtClean="0">
                <a:solidFill>
                  <a:srgbClr val="008080"/>
                </a:solidFill>
                <a:latin typeface="Georgia" panose="02040502050405020303" pitchFamily="18" charset="0"/>
              </a:rPr>
              <a:t>Lexicon</a:t>
            </a:r>
            <a:endParaRPr lang="en-US" sz="1400" dirty="0" smtClean="0"/>
          </a:p>
          <a:p>
            <a:pPr marL="342900" indent="-342900">
              <a:lnSpc>
                <a:spcPct val="110000"/>
              </a:lnSpc>
              <a:buFont typeface="Arial" pitchFamily="34" charset="0"/>
              <a:buChar char="•"/>
            </a:pPr>
            <a:r>
              <a:rPr lang="en-US" sz="2400" dirty="0" smtClean="0">
                <a:solidFill>
                  <a:prstClr val="black"/>
                </a:solidFill>
              </a:rPr>
              <a:t>emptiness</a:t>
            </a:r>
            <a:r>
              <a:rPr lang="en-US" sz="2400" dirty="0">
                <a:solidFill>
                  <a:prstClr val="black"/>
                </a:solidFill>
              </a:rPr>
              <a:t>, </a:t>
            </a:r>
            <a:r>
              <a:rPr lang="en-US" sz="2400" dirty="0" smtClean="0">
                <a:solidFill>
                  <a:prstClr val="black"/>
                </a:solidFill>
              </a:rPr>
              <a:t>void, waste</a:t>
            </a:r>
            <a:r>
              <a:rPr lang="en-US" sz="2000" dirty="0" smtClean="0">
                <a:solidFill>
                  <a:prstClr val="black"/>
                </a:solidFill>
              </a:rPr>
              <a:t>.</a:t>
            </a:r>
            <a:endParaRPr lang="en-US" sz="2000" dirty="0">
              <a:solidFill>
                <a:prstClr val="black"/>
              </a:solidFill>
            </a:endParaRPr>
          </a:p>
          <a:p>
            <a:pPr algn="ctr">
              <a:lnSpc>
                <a:spcPct val="110000"/>
              </a:lnSpc>
            </a:pPr>
            <a:endParaRPr lang="en-US" sz="1200" b="1" i="1" dirty="0" smtClean="0">
              <a:solidFill>
                <a:srgbClr val="008080"/>
              </a:solidFill>
              <a:latin typeface="Georgia" panose="02040502050405020303" pitchFamily="18" charset="0"/>
              <a:ea typeface="Batang"/>
              <a:cs typeface="Calibri" panose="020F0502020204030204" pitchFamily="34" charset="0"/>
            </a:endParaRPr>
          </a:p>
          <a:p>
            <a:pPr algn="ctr">
              <a:lnSpc>
                <a:spcPct val="110000"/>
              </a:lnSpc>
            </a:pPr>
            <a:r>
              <a:rPr lang="en-US" sz="2600" b="1" i="1" dirty="0" smtClean="0">
                <a:solidFill>
                  <a:srgbClr val="008080"/>
                </a:solidFill>
                <a:latin typeface="Georgia" panose="02040502050405020303" pitchFamily="18" charset="0"/>
                <a:ea typeface="Batang"/>
                <a:cs typeface="Calibri" panose="020F0502020204030204" pitchFamily="34" charset="0"/>
              </a:rPr>
              <a:t>Strong’s Exhaustive Concordance</a:t>
            </a:r>
            <a:r>
              <a:rPr lang="en-US" sz="2000" i="1" dirty="0">
                <a:solidFill>
                  <a:srgbClr val="008080"/>
                </a:solidFill>
                <a:latin typeface="Georgia" panose="02040502050405020303" pitchFamily="18" charset="0"/>
                <a:ea typeface="Batang"/>
                <a:cs typeface="Calibri" panose="020F0502020204030204" pitchFamily="34" charset="0"/>
              </a:rPr>
              <a:t/>
            </a:r>
            <a:br>
              <a:rPr lang="en-US" sz="2000" i="1" dirty="0">
                <a:solidFill>
                  <a:srgbClr val="008080"/>
                </a:solidFill>
                <a:latin typeface="Georgia" panose="02040502050405020303" pitchFamily="18" charset="0"/>
                <a:ea typeface="Batang"/>
                <a:cs typeface="Calibri" panose="020F0502020204030204" pitchFamily="34" charset="0"/>
              </a:rPr>
            </a:br>
            <a:endParaRPr lang="en-US" sz="200" dirty="0" smtClean="0"/>
          </a:p>
          <a:p>
            <a:pPr marL="342900" indent="-342900">
              <a:buFont typeface="Arial"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from an unused root (meaning to be </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empty</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vacuity</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i.e. (superficially)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 </a:t>
            </a:r>
            <a:r>
              <a:rPr lang="en-US" sz="2400" b="1" dirty="0">
                <a:solidFill>
                  <a:srgbClr val="000000"/>
                </a:solidFill>
                <a:uFill>
                  <a:solidFill>
                    <a:srgbClr val="FF0000"/>
                  </a:solidFill>
                </a:uFill>
                <a:latin typeface="Calibri" panose="020F0502020204030204" pitchFamily="34" charset="0"/>
                <a:ea typeface="Calibri" panose="020F0502020204030204" pitchFamily="34" charset="0"/>
                <a:cs typeface="Calibri" panose="020F0502020204030204" pitchFamily="34" charset="0"/>
              </a:rPr>
              <a:t>undistinguishable ruin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KJV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emptiness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void</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t>empty, unconnected ruin, confused, </a:t>
            </a:r>
            <a:br>
              <a:rPr lang="en-US" sz="2400" dirty="0" smtClean="0"/>
            </a:br>
            <a:r>
              <a:rPr lang="en-US" sz="2400" dirty="0" smtClean="0"/>
              <a:t>mere void, desolation</a:t>
            </a:r>
            <a:r>
              <a:rPr lang="en-US" sz="2000" dirty="0" smtClean="0"/>
              <a:t>. </a:t>
            </a:r>
          </a:p>
          <a:p>
            <a:endParaRPr lang="en-US" sz="2000" dirty="0"/>
          </a:p>
        </p:txBody>
      </p:sp>
      <p:sp>
        <p:nvSpPr>
          <p:cNvPr id="10" name="Content Placeholder 6"/>
          <p:cNvSpPr txBox="1">
            <a:spLocks/>
          </p:cNvSpPr>
          <p:nvPr/>
        </p:nvSpPr>
        <p:spPr>
          <a:xfrm>
            <a:off x="960699" y="1156367"/>
            <a:ext cx="10160810" cy="536623"/>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CC00FF"/>
                </a:solidFill>
              </a:rPr>
              <a:t>and </a:t>
            </a:r>
            <a:r>
              <a:rPr lang="en-US" sz="3200" b="1" u="sng" dirty="0" smtClean="0">
                <a:solidFill>
                  <a:srgbClr val="CC00FF"/>
                </a:solidFill>
              </a:rPr>
              <a:t>void</a:t>
            </a:r>
            <a:r>
              <a:rPr lang="en-US" sz="3200" dirty="0"/>
              <a:t>	</a:t>
            </a:r>
            <a:r>
              <a:rPr lang="en-US" sz="3200" dirty="0" smtClean="0"/>
              <a:t>   OT:922 </a:t>
            </a:r>
            <a:r>
              <a:rPr lang="en-US" sz="3200" dirty="0"/>
              <a:t>- </a:t>
            </a:r>
            <a:r>
              <a:rPr lang="en-US" sz="3200" b="1" u="sng" dirty="0" smtClean="0">
                <a:solidFill>
                  <a:srgbClr val="CC00FF"/>
                </a:solidFill>
              </a:rPr>
              <a:t>vacancy</a:t>
            </a:r>
            <a:r>
              <a:rPr lang="en-US" sz="3200" dirty="0" smtClean="0"/>
              <a:t>	 </a:t>
            </a:r>
            <a:r>
              <a:rPr lang="en-US" sz="3200" dirty="0"/>
              <a:t>&lt;</a:t>
            </a:r>
            <a:r>
              <a:rPr lang="en-US" sz="3200" dirty="0" err="1"/>
              <a:t>bohuw</a:t>
            </a:r>
            <a:r>
              <a:rPr lang="en-US" sz="3200" dirty="0" smtClean="0"/>
              <a:t>&gt;     </a:t>
            </a:r>
            <a:r>
              <a:rPr lang="he-IL" sz="3200" dirty="0" smtClean="0">
                <a:solidFill>
                  <a:srgbClr val="CC00FF"/>
                </a:solidFill>
                <a:latin typeface="Calibri" panose="020F0502020204030204" pitchFamily="34" charset="0"/>
                <a:ea typeface="PMingLiU"/>
              </a:rPr>
              <a:t> </a:t>
            </a:r>
            <a:r>
              <a:rPr lang="he-IL" sz="3200" dirty="0">
                <a:solidFill>
                  <a:srgbClr val="CC00FF"/>
                </a:solidFill>
                <a:ea typeface="PMingLiU"/>
              </a:rPr>
              <a:t>וֹ</a:t>
            </a:r>
            <a:r>
              <a:rPr lang="he-IL" sz="3200" dirty="0">
                <a:solidFill>
                  <a:srgbClr val="FFFFFF"/>
                </a:solidFill>
                <a:ea typeface="PMingLiU"/>
              </a:rPr>
              <a:t> </a:t>
            </a:r>
            <a:r>
              <a:rPr lang="he-IL" sz="3200" dirty="0">
                <a:solidFill>
                  <a:srgbClr val="CC00FF"/>
                </a:solidFill>
                <a:ea typeface="PMingLiU"/>
              </a:rPr>
              <a:t>ב</a:t>
            </a:r>
            <a:r>
              <a:rPr lang="he-IL" sz="3200" dirty="0">
                <a:solidFill>
                  <a:srgbClr val="FFFFFF"/>
                </a:solidFill>
                <a:ea typeface="PMingLiU"/>
              </a:rPr>
              <a:t> </a:t>
            </a:r>
            <a:r>
              <a:rPr lang="he-IL" sz="3200" dirty="0">
                <a:solidFill>
                  <a:srgbClr val="CC00FF"/>
                </a:solidFill>
                <a:ea typeface="PMingLiU"/>
              </a:rPr>
              <a:t>ה</a:t>
            </a:r>
            <a:r>
              <a:rPr lang="he-IL" sz="3200" dirty="0">
                <a:solidFill>
                  <a:srgbClr val="FFFFFF"/>
                </a:solidFill>
                <a:ea typeface="PMingLiU"/>
              </a:rPr>
              <a:t> </a:t>
            </a:r>
            <a:r>
              <a:rPr lang="he-IL" sz="3200" dirty="0">
                <a:solidFill>
                  <a:srgbClr val="CC00FF"/>
                </a:solidFill>
                <a:ea typeface="PMingLiU"/>
              </a:rPr>
              <a:t>וֹ</a:t>
            </a:r>
            <a:endParaRPr lang="en-US" sz="3200" dirty="0" smtClean="0">
              <a:solidFill>
                <a:srgbClr val="CC00FF"/>
              </a:solidFill>
              <a:latin typeface="Georgia" panose="02040502050405020303" pitchFamily="18" charset="0"/>
            </a:endParaRPr>
          </a:p>
        </p:txBody>
      </p:sp>
      <p:sp>
        <p:nvSpPr>
          <p:cNvPr id="16" name="Title 1"/>
          <p:cNvSpPr>
            <a:spLocks noGrp="1"/>
          </p:cNvSpPr>
          <p:nvPr>
            <p:ph type="title"/>
          </p:nvPr>
        </p:nvSpPr>
        <p:spPr>
          <a:xfrm>
            <a:off x="260985" y="151765"/>
            <a:ext cx="11578590"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bohuw</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[vacancy]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dirty="0"/>
          </a:p>
        </p:txBody>
      </p:sp>
      <p:sp>
        <p:nvSpPr>
          <p:cNvPr id="26" name="Rectangle 25"/>
          <p:cNvSpPr/>
          <p:nvPr/>
        </p:nvSpPr>
        <p:spPr>
          <a:xfrm>
            <a:off x="5820028" y="1932625"/>
            <a:ext cx="5947429" cy="45831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000" dirty="0">
                <a:solidFill>
                  <a:srgbClr val="CC00FF"/>
                </a:solidFill>
                <a:latin typeface="Calibri" panose="020F0502020204030204" pitchFamily="34" charset="0"/>
                <a:ea typeface="PMingLiU"/>
                <a:cs typeface="+mj-cs"/>
              </a:rPr>
              <a:t>Is it possible </a:t>
            </a:r>
            <a:r>
              <a:rPr lang="en-US" sz="3000" dirty="0" smtClean="0">
                <a:solidFill>
                  <a:srgbClr val="CC00FF"/>
                </a:solidFill>
                <a:latin typeface="Calibri" panose="020F0502020204030204" pitchFamily="34" charset="0"/>
                <a:ea typeface="PMingLiU"/>
                <a:cs typeface="+mj-cs"/>
              </a:rPr>
              <a:t>this </a:t>
            </a:r>
            <a:r>
              <a:rPr lang="en-US" sz="3000" dirty="0">
                <a:solidFill>
                  <a:srgbClr val="FF0000"/>
                </a:solidFill>
                <a:latin typeface="Calibri" panose="020F0502020204030204" pitchFamily="34" charset="0"/>
                <a:ea typeface="PMingLiU"/>
                <a:cs typeface="+mj-cs"/>
              </a:rPr>
              <a:t>desolate waste of vanity </a:t>
            </a:r>
            <a:r>
              <a:rPr lang="en-US" sz="3000" dirty="0">
                <a:solidFill>
                  <a:srgbClr val="CC00FF"/>
                </a:solidFill>
                <a:latin typeface="Calibri" panose="020F0502020204030204" pitchFamily="34" charset="0"/>
                <a:ea typeface="PMingLiU"/>
                <a:cs typeface="+mj-cs"/>
              </a:rPr>
              <a:t>as</a:t>
            </a:r>
            <a:r>
              <a:rPr lang="en-US" sz="3000" dirty="0">
                <a:solidFill>
                  <a:srgbClr val="FF0000"/>
                </a:solidFill>
                <a:latin typeface="Calibri" panose="020F0502020204030204" pitchFamily="34" charset="0"/>
                <a:ea typeface="PMingLiU"/>
                <a:cs typeface="+mj-cs"/>
              </a:rPr>
              <a:t> </a:t>
            </a:r>
            <a:r>
              <a:rPr lang="en-US" sz="3000" dirty="0">
                <a:solidFill>
                  <a:srgbClr val="CC00FF"/>
                </a:solidFill>
                <a:latin typeface="Calibri" panose="020F0502020204030204" pitchFamily="34" charset="0"/>
                <a:ea typeface="PMingLiU"/>
                <a:cs typeface="+mj-cs"/>
              </a:rPr>
              <a:t>documented in </a:t>
            </a:r>
            <a:r>
              <a:rPr lang="en-US" sz="3000" dirty="0">
                <a:solidFill>
                  <a:srgbClr val="FF0000"/>
                </a:solidFill>
                <a:latin typeface="Calibri" panose="020F0502020204030204" pitchFamily="34" charset="0"/>
                <a:ea typeface="PMingLiU"/>
                <a:cs typeface="+mj-cs"/>
              </a:rPr>
              <a:t>Gen 1:2, </a:t>
            </a:r>
            <a:r>
              <a:rPr lang="en-US" sz="3000" dirty="0" smtClean="0">
                <a:solidFill>
                  <a:srgbClr val="FF0000"/>
                </a:solidFill>
                <a:latin typeface="Calibri" panose="020F0502020204030204" pitchFamily="34" charset="0"/>
                <a:ea typeface="PMingLiU"/>
                <a:cs typeface="+mj-cs"/>
              </a:rPr>
              <a:t>which </a:t>
            </a:r>
            <a:r>
              <a:rPr lang="en-US" sz="3000" dirty="0">
                <a:solidFill>
                  <a:srgbClr val="FF0000"/>
                </a:solidFill>
                <a:latin typeface="Calibri" panose="020F0502020204030204" pitchFamily="34" charset="0"/>
                <a:ea typeface="PMingLiU"/>
                <a:cs typeface="+mj-cs"/>
              </a:rPr>
              <a:t>is </a:t>
            </a:r>
            <a:r>
              <a:rPr lang="en-US" sz="3000" u="sng" dirty="0">
                <a:solidFill>
                  <a:srgbClr val="FF0000"/>
                </a:solidFill>
                <a:latin typeface="Calibri" panose="020F0502020204030204" pitchFamily="34" charset="0"/>
                <a:ea typeface="PMingLiU"/>
                <a:cs typeface="+mj-cs"/>
              </a:rPr>
              <a:t>preceded by a Hebrew term</a:t>
            </a:r>
            <a:r>
              <a:rPr lang="en-US" sz="3000" dirty="0">
                <a:solidFill>
                  <a:srgbClr val="FF0000"/>
                </a:solidFill>
                <a:latin typeface="Calibri" panose="020F0502020204030204" pitchFamily="34" charset="0"/>
                <a:ea typeface="PMingLiU"/>
                <a:cs typeface="+mj-cs"/>
              </a:rPr>
              <a:t> </a:t>
            </a:r>
            <a:r>
              <a:rPr lang="en-US" sz="3000" dirty="0" smtClean="0">
                <a:solidFill>
                  <a:srgbClr val="FF0000"/>
                </a:solidFill>
                <a:latin typeface="Calibri" panose="020F0502020204030204" pitchFamily="34" charset="0"/>
                <a:ea typeface="PMingLiU"/>
                <a:cs typeface="+mj-cs"/>
              </a:rPr>
              <a:t>revealing a					                                             </a:t>
            </a:r>
            <a:r>
              <a:rPr lang="en-US" sz="3000" dirty="0" smtClean="0">
                <a:solidFill>
                  <a:srgbClr val="CC00FF"/>
                </a:solidFill>
                <a:latin typeface="Calibri" panose="020F0502020204030204" pitchFamily="34" charset="0"/>
                <a:ea typeface="PMingLiU"/>
                <a:cs typeface="+mj-cs"/>
              </a:rPr>
              <a:t>has derived </a:t>
            </a:r>
            <a:r>
              <a:rPr lang="en-US" sz="3000" dirty="0">
                <a:solidFill>
                  <a:srgbClr val="CC00FF"/>
                </a:solidFill>
                <a:latin typeface="Calibri" panose="020F0502020204030204" pitchFamily="34" charset="0"/>
                <a:ea typeface="PMingLiU"/>
                <a:cs typeface="+mj-cs"/>
              </a:rPr>
              <a:t>from our Creator in </a:t>
            </a:r>
            <a:r>
              <a:rPr lang="en-US" sz="3000" dirty="0" smtClean="0">
                <a:solidFill>
                  <a:srgbClr val="CC00FF"/>
                </a:solidFill>
                <a:latin typeface="Calibri" panose="020F0502020204030204" pitchFamily="34" charset="0"/>
                <a:ea typeface="PMingLiU"/>
                <a:cs typeface="+mj-cs"/>
              </a:rPr>
              <a:t/>
            </a:r>
            <a:br>
              <a:rPr lang="en-US" sz="3000" dirty="0" smtClean="0">
                <a:solidFill>
                  <a:srgbClr val="CC00FF"/>
                </a:solidFill>
                <a:latin typeface="Calibri" panose="020F0502020204030204" pitchFamily="34" charset="0"/>
                <a:ea typeface="PMingLiU"/>
                <a:cs typeface="+mj-cs"/>
              </a:rPr>
            </a:br>
            <a:r>
              <a:rPr lang="en-US" sz="3000" dirty="0" smtClean="0">
                <a:solidFill>
                  <a:srgbClr val="CC00FF"/>
                </a:solidFill>
                <a:latin typeface="Calibri" panose="020F0502020204030204" pitchFamily="34" charset="0"/>
                <a:ea typeface="PMingLiU"/>
                <a:cs typeface="+mj-cs"/>
              </a:rPr>
              <a:t>His </a:t>
            </a:r>
            <a:r>
              <a:rPr lang="en-US" sz="3000" dirty="0">
                <a:solidFill>
                  <a:srgbClr val="CC00FF"/>
                </a:solidFill>
                <a:latin typeface="Calibri" panose="020F0502020204030204" pitchFamily="34" charset="0"/>
                <a:ea typeface="PMingLiU"/>
                <a:cs typeface="+mj-cs"/>
              </a:rPr>
              <a:t>Absolute Perfection?</a:t>
            </a:r>
            <a:br>
              <a:rPr lang="en-US" sz="3000" dirty="0">
                <a:solidFill>
                  <a:srgbClr val="CC00FF"/>
                </a:solidFill>
                <a:latin typeface="Calibri" panose="020F0502020204030204" pitchFamily="34" charset="0"/>
                <a:ea typeface="PMingLiU"/>
                <a:cs typeface="+mj-cs"/>
              </a:rPr>
            </a:br>
            <a:r>
              <a:rPr lang="en-US" sz="3000" dirty="0">
                <a:solidFill>
                  <a:schemeClr val="tx1"/>
                </a:solidFill>
                <a:latin typeface="Calibri" panose="020F0502020204030204" pitchFamily="34" charset="0"/>
                <a:ea typeface="PMingLiU"/>
                <a:cs typeface="+mj-cs"/>
              </a:rPr>
              <a:t>Did</a:t>
            </a:r>
            <a:r>
              <a:rPr lang="en-US" sz="3000" dirty="0">
                <a:solidFill>
                  <a:srgbClr val="CC00FF"/>
                </a:solidFill>
                <a:latin typeface="Calibri" panose="020F0502020204030204" pitchFamily="34" charset="0"/>
                <a:ea typeface="PMingLiU"/>
                <a:cs typeface="+mj-cs"/>
              </a:rPr>
              <a:t> </a:t>
            </a:r>
            <a:r>
              <a:rPr lang="en-US" sz="3000" b="1" dirty="0" err="1">
                <a:solidFill>
                  <a:srgbClr val="0000CC"/>
                </a:solidFill>
                <a:latin typeface="Calibri" panose="020F0502020204030204" pitchFamily="34" charset="0"/>
                <a:ea typeface="PMingLiU"/>
                <a:cs typeface="+mj-cs"/>
              </a:rPr>
              <a:t>Yahusha</a:t>
            </a:r>
            <a:r>
              <a:rPr lang="en-US" sz="3000" dirty="0">
                <a:solidFill>
                  <a:srgbClr val="CC00FF"/>
                </a:solidFill>
                <a:latin typeface="Calibri" panose="020F0502020204030204" pitchFamily="34" charset="0"/>
                <a:ea typeface="PMingLiU"/>
                <a:cs typeface="+mj-cs"/>
              </a:rPr>
              <a:t> </a:t>
            </a:r>
            <a:r>
              <a:rPr lang="en-US" sz="3000" dirty="0">
                <a:solidFill>
                  <a:schemeClr val="tx1"/>
                </a:solidFill>
                <a:latin typeface="Calibri" panose="020F0502020204030204" pitchFamily="34" charset="0"/>
                <a:ea typeface="PMingLiU"/>
                <a:cs typeface="+mj-cs"/>
              </a:rPr>
              <a:t>produce this </a:t>
            </a:r>
            <a:r>
              <a:rPr lang="en-US" sz="3000" b="1" u="sng" dirty="0" smtClean="0">
                <a:solidFill>
                  <a:schemeClr val="tx1"/>
                </a:solidFill>
                <a:latin typeface="Calibri" panose="020F0502020204030204" pitchFamily="34" charset="0"/>
                <a:ea typeface="PMingLiU"/>
                <a:cs typeface="+mj-cs"/>
              </a:rPr>
              <a:t>contaminated failure</a:t>
            </a:r>
            <a:r>
              <a:rPr lang="en-US" sz="3000" dirty="0" smtClean="0">
                <a:solidFill>
                  <a:schemeClr val="tx1"/>
                </a:solidFill>
                <a:latin typeface="Calibri" panose="020F0502020204030204" pitchFamily="34" charset="0"/>
                <a:ea typeface="PMingLiU"/>
                <a:cs typeface="+mj-cs"/>
              </a:rPr>
              <a:t>?</a:t>
            </a:r>
            <a:br>
              <a:rPr lang="en-US" sz="3000" dirty="0" smtClean="0">
                <a:solidFill>
                  <a:schemeClr val="tx1"/>
                </a:solidFill>
                <a:latin typeface="Calibri" panose="020F0502020204030204" pitchFamily="34" charset="0"/>
                <a:ea typeface="PMingLiU"/>
                <a:cs typeface="+mj-cs"/>
              </a:rPr>
            </a:br>
            <a:r>
              <a:rPr lang="en-US" sz="3000" dirty="0" smtClean="0">
                <a:solidFill>
                  <a:schemeClr val="tx1"/>
                </a:solidFill>
                <a:latin typeface="Calibri" panose="020F0502020204030204" pitchFamily="34" charset="0"/>
                <a:ea typeface="PMingLiU"/>
                <a:cs typeface="+mj-cs"/>
              </a:rPr>
              <a:t>Do these terms relate to an</a:t>
            </a:r>
            <a:br>
              <a:rPr lang="en-US" sz="3000" dirty="0" smtClean="0">
                <a:solidFill>
                  <a:schemeClr val="tx1"/>
                </a:solidFill>
                <a:latin typeface="Calibri" panose="020F0502020204030204" pitchFamily="34" charset="0"/>
                <a:ea typeface="PMingLiU"/>
                <a:cs typeface="+mj-cs"/>
              </a:rPr>
            </a:br>
            <a:r>
              <a:rPr lang="en-US" sz="3000" dirty="0" smtClean="0">
                <a:solidFill>
                  <a:schemeClr val="tx1"/>
                </a:solidFill>
                <a:latin typeface="Calibri" panose="020F0502020204030204" pitchFamily="34" charset="0"/>
                <a:ea typeface="PMingLiU"/>
                <a:cs typeface="+mj-cs"/>
              </a:rPr>
              <a:t>     </a:t>
            </a:r>
            <a:r>
              <a:rPr lang="en-US" sz="3000" b="1" i="1" dirty="0" smtClean="0">
                <a:ln>
                  <a:solidFill>
                    <a:sysClr val="windowText" lastClr="000000"/>
                  </a:solidFill>
                </a:ln>
                <a:solidFill>
                  <a:srgbClr val="800000"/>
                </a:solidFill>
                <a:effectLst>
                  <a:glow rad="127000">
                    <a:srgbClr val="00FF00"/>
                  </a:glow>
                </a:effectLst>
                <a:latin typeface="Calibri" panose="020F0502020204030204" pitchFamily="34" charset="0"/>
                <a:ea typeface="PMingLiU"/>
                <a:cs typeface="+mj-cs"/>
              </a:rPr>
              <a:t>inhabitable</a:t>
            </a:r>
            <a:r>
              <a:rPr lang="en-US" sz="3000" b="1" i="1" dirty="0" smtClean="0">
                <a:solidFill>
                  <a:srgbClr val="800000"/>
                </a:solidFill>
                <a:latin typeface="Calibri" panose="020F0502020204030204" pitchFamily="34" charset="0"/>
                <a:ea typeface="PMingLiU"/>
                <a:cs typeface="+mj-cs"/>
              </a:rPr>
              <a:t> earth? (Isa 45:18)</a:t>
            </a:r>
            <a:r>
              <a:rPr lang="en-US" sz="2200" dirty="0">
                <a:solidFill>
                  <a:prstClr val="black"/>
                </a:solidFill>
                <a:ea typeface="+mj-ea"/>
                <a:cs typeface="+mj-cs"/>
              </a:rPr>
              <a:t>	</a:t>
            </a:r>
            <a:endParaRPr lang="en-CA" dirty="0"/>
          </a:p>
        </p:txBody>
      </p:sp>
      <p:pic>
        <p:nvPicPr>
          <p:cNvPr id="27"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798" y="5536519"/>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8" name="Picture 3" descr="C:\Users\Rae\Desktop\snow flowers 3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298" y="7074675"/>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9" name="Picture 2" descr="C:\Users\Rae\Desktop\l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691" y="7192107"/>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78940" y="5389727"/>
            <a:ext cx="3187980" cy="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707081" y="3304902"/>
            <a:ext cx="3853543"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ln>
                  <a:solidFill>
                    <a:srgbClr val="CC0099"/>
                  </a:solidFill>
                </a:ln>
                <a:solidFill>
                  <a:srgbClr val="00B050"/>
                </a:solidFill>
                <a:effectLst>
                  <a:glow rad="127000">
                    <a:srgbClr val="FFFF00"/>
                  </a:glow>
                </a:effectLst>
                <a:latin typeface="Calibri" panose="020F0502020204030204" pitchFamily="34" charset="0"/>
                <a:ea typeface="PMingLiU"/>
              </a:rPr>
              <a:t>TRANSITIONAL EVENT,</a:t>
            </a:r>
            <a:r>
              <a:rPr lang="en-US" sz="3000" b="1" i="1" dirty="0">
                <a:ln>
                  <a:solidFill>
                    <a:srgbClr val="CC0099"/>
                  </a:solidFill>
                </a:ln>
                <a:solidFill>
                  <a:srgbClr val="00B050"/>
                </a:solidFill>
                <a:latin typeface="Calibri" panose="020F0502020204030204" pitchFamily="34" charset="0"/>
                <a:ea typeface="PMingLiU"/>
              </a:rPr>
              <a:t> </a:t>
            </a:r>
            <a:endParaRPr lang="en-CA" sz="3000" dirty="0">
              <a:ln>
                <a:solidFill>
                  <a:srgbClr val="CC0099"/>
                </a:solidFill>
              </a:ln>
            </a:endParaRPr>
          </a:p>
        </p:txBody>
      </p:sp>
    </p:spTree>
    <p:extLst>
      <p:ext uri="{BB962C8B-B14F-4D97-AF65-F5344CB8AC3E}">
        <p14:creationId xmlns:p14="http://schemas.microsoft.com/office/powerpoint/2010/main" val="593088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25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wipe(up)">
                                      <p:cBhvr>
                                        <p:cTn id="12" dur="1250"/>
                                        <p:tgtEl>
                                          <p:spTgt spid="14">
                                            <p:txEl>
                                              <p:pRg st="4" end="4"/>
                                            </p:txEl>
                                          </p:spTgt>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outVertical)">
                                      <p:cBhvr>
                                        <p:cTn id="21" dur="1500"/>
                                        <p:tgtEl>
                                          <p:spTgt spid="26"/>
                                        </p:tgtEl>
                                      </p:cBhvr>
                                    </p:animEffect>
                                  </p:childTnLst>
                                </p:cTn>
                              </p:par>
                              <p:par>
                                <p:cTn id="22" presetID="26" presetClass="entr" presetSubtype="0" fill="hold" grpId="0" nodeType="withEffect">
                                  <p:stCondLst>
                                    <p:cond delay="550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rgbClr val="E2FD59">
                <a:alpha val="49000"/>
              </a:srgbClr>
            </a:gs>
            <a:gs pos="100000">
              <a:schemeClr val="accent2">
                <a:lumMod val="60000"/>
                <a:lumOff val="40000"/>
                <a:alpha val="13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600076" y="7153431"/>
            <a:ext cx="10515600" cy="4351338"/>
          </a:xfrm>
        </p:spPr>
        <p:txBody>
          <a:bodyPr>
            <a:scene3d>
              <a:camera prst="orthographicFront"/>
              <a:lightRig rig="threePt" dir="t"/>
            </a:scene3d>
            <a:sp3d extrusionH="57150">
              <a:bevelT w="38100" h="38100"/>
            </a:sp3d>
          </a:bodyPr>
          <a:lstStyle/>
          <a:p>
            <a:r>
              <a:rPr lang="en-US" dirty="0" smtClean="0">
                <a:noFill/>
              </a:rPr>
              <a:t>.</a:t>
            </a:r>
            <a:endParaRPr lang="en-US" dirty="0">
              <a:noFill/>
            </a:endParaRPr>
          </a:p>
        </p:txBody>
      </p:sp>
      <p:sp>
        <p:nvSpPr>
          <p:cNvPr id="7" name="Slide Number Placeholder 6"/>
          <p:cNvSpPr>
            <a:spLocks noGrp="1"/>
          </p:cNvSpPr>
          <p:nvPr>
            <p:ph type="sldNum" sz="quarter" idx="12"/>
          </p:nvPr>
        </p:nvSpPr>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41</a:t>
            </a:fld>
            <a:endParaRPr lang="en-US" sz="1400" b="1" dirty="0">
              <a:solidFill>
                <a:schemeClr val="tx1"/>
              </a:solidFill>
            </a:endParaRPr>
          </a:p>
        </p:txBody>
      </p:sp>
      <p:pic>
        <p:nvPicPr>
          <p:cNvPr id="4" name="Picture 3"/>
          <p:cNvPicPr>
            <a:picLocks noChangeAspect="1"/>
          </p:cNvPicPr>
          <p:nvPr/>
        </p:nvPicPr>
        <p:blipFill>
          <a:blip r:embed="rId2"/>
          <a:stretch>
            <a:fillRect/>
          </a:stretch>
        </p:blipFill>
        <p:spPr>
          <a:xfrm>
            <a:off x="1857870" y="3382523"/>
            <a:ext cx="9492295" cy="3689797"/>
          </a:xfrm>
          <a:prstGeom prst="rect">
            <a:avLst/>
          </a:prstGeom>
        </p:spPr>
      </p:pic>
      <p:sp>
        <p:nvSpPr>
          <p:cNvPr id="11" name="TextBox 10"/>
          <p:cNvSpPr txBox="1"/>
          <p:nvPr/>
        </p:nvSpPr>
        <p:spPr>
          <a:xfrm>
            <a:off x="6289057" y="2695354"/>
            <a:ext cx="5069302" cy="830997"/>
          </a:xfrm>
          <a:prstGeom prst="rect">
            <a:avLst/>
          </a:prstGeom>
          <a:solidFill>
            <a:schemeClr val="accent2">
              <a:lumMod val="20000"/>
              <a:lumOff val="80000"/>
            </a:schemeClr>
          </a:solidFill>
          <a:ln w="57150">
            <a:solidFill>
              <a:srgbClr val="00FF00"/>
            </a:solidFill>
          </a:ln>
          <a:scene3d>
            <a:camera prst="orthographicFront"/>
            <a:lightRig rig="threePt" dir="t"/>
          </a:scene3d>
          <a:sp3d>
            <a:bevelT w="152400" h="50800" prst="softRound"/>
          </a:sp3d>
        </p:spPr>
        <p:txBody>
          <a:bodyPr wrap="square" rtlCol="0">
            <a:spAutoFit/>
            <a:sp3d extrusionH="57150">
              <a:bevelT w="38100" h="38100"/>
            </a:sp3d>
          </a:bodyPr>
          <a:lstStyle/>
          <a:p>
            <a:pPr algn="ctr"/>
            <a:r>
              <a:rPr lang="en-US" sz="2400" dirty="0" smtClean="0"/>
              <a:t>The </a:t>
            </a:r>
            <a:r>
              <a:rPr lang="en-US" sz="2400" b="1" dirty="0" smtClean="0">
                <a:solidFill>
                  <a:srgbClr val="C00000"/>
                </a:solidFill>
              </a:rPr>
              <a:t>next word </a:t>
            </a:r>
            <a:r>
              <a:rPr lang="en-US" sz="2400" dirty="0" smtClean="0"/>
              <a:t>under investigation is: </a:t>
            </a:r>
            <a:r>
              <a:rPr lang="en-US" sz="2400" b="1" dirty="0" smtClean="0"/>
              <a:t>DARKNESS       </a:t>
            </a:r>
            <a:r>
              <a:rPr lang="en-US" sz="2400" dirty="0" smtClean="0"/>
              <a:t> </a:t>
            </a:r>
            <a:r>
              <a:rPr lang="en-US" sz="2400" dirty="0"/>
              <a:t>	   </a:t>
            </a:r>
            <a:r>
              <a:rPr lang="en-US" sz="2400" b="1" dirty="0" smtClean="0">
                <a:effectLst>
                  <a:glow rad="127000">
                    <a:srgbClr val="00FF00"/>
                  </a:glow>
                </a:effectLst>
              </a:rPr>
              <a:t>CHOSHEK</a:t>
            </a:r>
            <a:endParaRPr lang="en-US" dirty="0"/>
          </a:p>
        </p:txBody>
      </p:sp>
      <p:cxnSp>
        <p:nvCxnSpPr>
          <p:cNvPr id="6" name="Straight Arrow Connector 5"/>
          <p:cNvCxnSpPr/>
          <p:nvPr/>
        </p:nvCxnSpPr>
        <p:spPr>
          <a:xfrm>
            <a:off x="8335848" y="3298189"/>
            <a:ext cx="1145445" cy="0"/>
          </a:xfrm>
          <a:prstGeom prst="straightConnector1">
            <a:avLst/>
          </a:prstGeom>
          <a:ln w="57150">
            <a:solidFill>
              <a:srgbClr val="00FF00"/>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5" name="Bent Arrow 4"/>
          <p:cNvSpPr/>
          <p:nvPr/>
        </p:nvSpPr>
        <p:spPr>
          <a:xfrm flipV="1">
            <a:off x="742968" y="3477064"/>
            <a:ext cx="1257301" cy="3002973"/>
          </a:xfrm>
          <a:prstGeom prst="bentArrow">
            <a:avLst>
              <a:gd name="adj1" fmla="val 36570"/>
              <a:gd name="adj2" fmla="val 44421"/>
              <a:gd name="adj3" fmla="val 47581"/>
              <a:gd name="adj4" fmla="val 52419"/>
            </a:avLst>
          </a:prstGeom>
          <a:solidFill>
            <a:schemeClr val="tx1"/>
          </a:solid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8" name="TextBox 7"/>
          <p:cNvSpPr txBox="1"/>
          <p:nvPr/>
        </p:nvSpPr>
        <p:spPr>
          <a:xfrm>
            <a:off x="374649" y="1114425"/>
            <a:ext cx="5362889" cy="2123658"/>
          </a:xfrm>
          <a:prstGeom prst="rect">
            <a:avLst/>
          </a:prstGeom>
          <a:noFill/>
        </p:spPr>
        <p:txBody>
          <a:bodyPr wrap="square" rtlCol="0">
            <a:spAutoFit/>
            <a:scene3d>
              <a:camera prst="orthographicFront"/>
              <a:lightRig rig="threePt" dir="t"/>
            </a:scene3d>
            <a:sp3d extrusionH="57150">
              <a:bevelT w="38100" h="38100"/>
            </a:sp3d>
          </a:bodyPr>
          <a:lstStyle/>
          <a:p>
            <a:r>
              <a:rPr lang="en-US" sz="2200" dirty="0" smtClean="0"/>
              <a:t>The </a:t>
            </a:r>
            <a:r>
              <a:rPr lang="en-US" sz="2200" dirty="0"/>
              <a:t>first three Hebrew words translated to us as – </a:t>
            </a:r>
            <a:r>
              <a:rPr lang="en-US" sz="2200" b="1" dirty="0">
                <a:solidFill>
                  <a:srgbClr val="C00000"/>
                </a:solidFill>
              </a:rPr>
              <a:t>was, form and chaos, </a:t>
            </a:r>
            <a:r>
              <a:rPr lang="en-US" sz="2200" dirty="0" smtClean="0"/>
              <a:t>have been covered through various translations.  </a:t>
            </a:r>
            <a:br>
              <a:rPr lang="en-US" sz="2200" dirty="0" smtClean="0"/>
            </a:br>
            <a:r>
              <a:rPr lang="en-US" sz="2200" dirty="0" smtClean="0"/>
              <a:t>Because </a:t>
            </a:r>
            <a:r>
              <a:rPr lang="en-US" sz="2200" dirty="0"/>
              <a:t>of copyright rules, the different translations must use different words to show their separation</a:t>
            </a:r>
            <a:r>
              <a:rPr lang="en-US" sz="2000" dirty="0" smtClean="0"/>
              <a:t>.</a:t>
            </a:r>
            <a:endParaRPr lang="en-US" sz="2000" dirty="0"/>
          </a:p>
        </p:txBody>
      </p:sp>
      <p:sp>
        <p:nvSpPr>
          <p:cNvPr id="9" name="Title 1"/>
          <p:cNvSpPr>
            <a:spLocks noGrp="1"/>
          </p:cNvSpPr>
          <p:nvPr>
            <p:ph type="title"/>
          </p:nvPr>
        </p:nvSpPr>
        <p:spPr>
          <a:xfrm>
            <a:off x="374649" y="151765"/>
            <a:ext cx="11530328" cy="884555"/>
          </a:xfr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lIns="182880" tIns="91440" rIns="182880" bIns="91440" anchor="t">
            <a:noAutofit/>
            <a:sp3d extrusionH="57150">
              <a:bevelT w="38100" h="38100"/>
            </a:sp3d>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Review of:  &lt;</a:t>
            </a: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eithe</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&lt;</a:t>
            </a: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theu</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&lt;</a:t>
            </a: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bohuw</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endParaRPr lang="en-US" sz="4800" dirty="0"/>
          </a:p>
        </p:txBody>
      </p:sp>
      <p:sp>
        <p:nvSpPr>
          <p:cNvPr id="10" name="TextBox 9"/>
          <p:cNvSpPr txBox="1"/>
          <p:nvPr/>
        </p:nvSpPr>
        <p:spPr>
          <a:xfrm>
            <a:off x="5943600" y="1114425"/>
            <a:ext cx="5961377" cy="1446550"/>
          </a:xfrm>
          <a:prstGeom prst="rect">
            <a:avLst/>
          </a:prstGeom>
          <a:noFill/>
        </p:spPr>
        <p:txBody>
          <a:bodyPr wrap="square" rtlCol="0">
            <a:spAutoFit/>
            <a:scene3d>
              <a:camera prst="orthographicFront"/>
              <a:lightRig rig="threePt" dir="t"/>
            </a:scene3d>
            <a:sp3d extrusionH="57150">
              <a:bevelT w="38100" h="38100"/>
            </a:sp3d>
          </a:bodyPr>
          <a:lstStyle/>
          <a:p>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t>
            </a:r>
            <a:r>
              <a:rPr 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Hebrew text does not </a:t>
            </a: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support </a:t>
            </a:r>
            <a:r>
              <a:rPr 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confusion. </a:t>
            </a:r>
            <a:r>
              <a:rPr lang="en-US" sz="2200" dirty="0"/>
              <a:t>The Hebrew has been preserved by </a:t>
            </a:r>
            <a:r>
              <a:rPr lang="en-US" sz="2200" b="1" dirty="0">
                <a:solidFill>
                  <a:srgbClr val="0000CC"/>
                </a:solidFill>
              </a:rPr>
              <a:t>Yahuah</a:t>
            </a:r>
            <a:r>
              <a:rPr lang="en-US" sz="2200" dirty="0"/>
              <a:t> for our advantage to study and decide for ourselves who it is that we want to give our allegiance to.   </a:t>
            </a:r>
          </a:p>
        </p:txBody>
      </p:sp>
      <p:pic>
        <p:nvPicPr>
          <p:cNvPr id="20" name="Picture 3" descr="C:\Users\Rae\Desktop\snow flowers 3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8607" y="5514328"/>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103120" y="6088008"/>
            <a:ext cx="612648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3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ppt_x</p:attrName>
                                        </p:attrNameLst>
                                      </p:cBhvr>
                                      <p:tavLst>
                                        <p:tav tm="0">
                                          <p:val>
                                            <p:strVal val="#ppt_x"/>
                                          </p:val>
                                        </p:tav>
                                        <p:tav tm="100000">
                                          <p:val>
                                            <p:strVal val="#ppt_x"/>
                                          </p:val>
                                        </p:tav>
                                      </p:tavLst>
                                    </p:anim>
                                    <p:anim calcmode="lin" valueType="num">
                                      <p:cBhvr>
                                        <p:cTn id="14" dur="1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500"/>
                                        <p:tgtEl>
                                          <p:spTgt spid="6"/>
                                        </p:tgtEl>
                                      </p:cBhvr>
                                    </p:animEffect>
                                    <p:anim calcmode="lin" valueType="num">
                                      <p:cBhvr>
                                        <p:cTn id="18" dur="1500" fill="hold"/>
                                        <p:tgtEl>
                                          <p:spTgt spid="6"/>
                                        </p:tgtEl>
                                        <p:attrNameLst>
                                          <p:attrName>ppt_x</p:attrName>
                                        </p:attrNameLst>
                                      </p:cBhvr>
                                      <p:tavLst>
                                        <p:tav tm="0">
                                          <p:val>
                                            <p:strVal val="#ppt_x"/>
                                          </p:val>
                                        </p:tav>
                                        <p:tav tm="100000">
                                          <p:val>
                                            <p:strVal val="#ppt_x"/>
                                          </p:val>
                                        </p:tav>
                                      </p:tavLst>
                                    </p:anim>
                                    <p:anim calcmode="lin" valueType="num">
                                      <p:cBhvr>
                                        <p:cTn id="1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2250"/>
                                        <p:tgtEl>
                                          <p:spTgt spid="4"/>
                                        </p:tgtEl>
                                      </p:cBhvr>
                                    </p:animEffect>
                                  </p:childTnLst>
                                </p:cTn>
                              </p:par>
                              <p:par>
                                <p:cTn id="25" presetID="22" presetClass="entr" presetSubtype="1" fill="hold" grpId="0" nodeType="withEffect">
                                  <p:stCondLst>
                                    <p:cond delay="25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750"/>
                                        <p:tgtEl>
                                          <p:spTgt spid="5"/>
                                        </p:tgtEl>
                                      </p:cBhvr>
                                    </p:animEffect>
                                  </p:childTnLst>
                                </p:cTn>
                              </p:par>
                              <p:par>
                                <p:cTn id="28" presetID="22" presetClass="entr" presetSubtype="8" fill="hold" nodeType="withEffect">
                                  <p:stCondLst>
                                    <p:cond delay="400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081723"/>
            <a:ext cx="12192000" cy="196241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solidFill>
                  <a:srgbClr val="FF0000"/>
                </a:solidFill>
                <a:effectLst>
                  <a:outerShdw blurRad="50800" dist="39000" dir="5460000" algn="tl">
                    <a:srgbClr val="000000">
                      <a:alpha val="38000"/>
                    </a:srgbClr>
                  </a:outerShdw>
                </a:effectLst>
                <a:latin typeface="Arial Rounded MT Bold" pitchFamily="34" charset="0"/>
              </a:rPr>
              <a:t>(a)</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The Formless Earth</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b="1" dirty="0" smtClean="0">
                <a:ln w="1905">
                  <a:solidFill>
                    <a:schemeClr val="bg1"/>
                  </a:solidFill>
                </a:ln>
                <a:solidFill>
                  <a:schemeClr val="accent5">
                    <a:lumMod val="50000"/>
                  </a:schemeClr>
                </a:solidFill>
                <a:effectLst>
                  <a:innerShdw blurRad="69850" dist="43180" dir="5400000">
                    <a:srgbClr val="000000">
                      <a:alpha val="65000"/>
                    </a:srgbClr>
                  </a:innerShdw>
                </a:effectLst>
              </a:rPr>
              <a:t>and </a:t>
            </a:r>
            <a:r>
              <a:rPr lang="en-US" b="1" u="sng" dirty="0" smtClean="0">
                <a:ln w="1905">
                  <a:solidFill>
                    <a:schemeClr val="bg1"/>
                  </a:solidFill>
                </a:ln>
                <a:solidFill>
                  <a:schemeClr val="accent5">
                    <a:lumMod val="50000"/>
                  </a:schemeClr>
                </a:solidFill>
                <a:effectLst>
                  <a:innerShdw blurRad="69850" dist="43180" dir="5400000">
                    <a:srgbClr val="000000">
                      <a:alpha val="65000"/>
                    </a:srgbClr>
                  </a:innerShdw>
                </a:effectLst>
              </a:rPr>
              <a:t>darkness</a:t>
            </a:r>
            <a:r>
              <a:rPr lang="en-US" dirty="0"/>
              <a:t>	</a:t>
            </a:r>
            <a:r>
              <a:rPr lang="en-US" dirty="0" smtClean="0"/>
              <a:t> </a:t>
            </a:r>
            <a:r>
              <a:rPr lang="en-US" b="1" dirty="0" smtClean="0">
                <a:solidFill>
                  <a:schemeClr val="accent2"/>
                </a:solidFill>
              </a:rPr>
              <a:t>OT:2822</a:t>
            </a:r>
            <a:r>
              <a:rPr lang="en-US" dirty="0" smtClean="0">
                <a:solidFill>
                  <a:schemeClr val="accent2"/>
                </a:solidFill>
              </a:rPr>
              <a:t> - </a:t>
            </a:r>
            <a:r>
              <a:rPr lang="en-US" b="1" u="sng" dirty="0" smtClean="0">
                <a:ln w="1905">
                  <a:solidFill>
                    <a:schemeClr val="bg1"/>
                  </a:solidFill>
                </a:ln>
                <a:solidFill>
                  <a:schemeClr val="accent5">
                    <a:lumMod val="50000"/>
                  </a:schemeClr>
                </a:solidFill>
                <a:effectLst>
                  <a:innerShdw blurRad="69850" dist="43180" dir="5400000">
                    <a:srgbClr val="000000">
                      <a:alpha val="65000"/>
                    </a:srgbClr>
                  </a:innerShdw>
                </a:effectLst>
              </a:rPr>
              <a:t>darkness</a:t>
            </a:r>
            <a:r>
              <a:rPr lang="en-US" dirty="0" smtClean="0"/>
              <a:t> &lt;</a:t>
            </a:r>
            <a:r>
              <a:rPr lang="en-US" dirty="0" err="1" smtClean="0"/>
              <a:t>choshek</a:t>
            </a:r>
            <a:r>
              <a:rPr lang="en-US" dirty="0" smtClean="0"/>
              <a:t>&gt;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42</a:t>
            </a:fld>
            <a:endParaRPr lang="en-US" sz="1400" b="1" dirty="0">
              <a:solidFill>
                <a:schemeClr val="tx1"/>
              </a:solidFill>
            </a:endParaRPr>
          </a:p>
        </p:txBody>
      </p:sp>
      <p:pic>
        <p:nvPicPr>
          <p:cNvPr id="7"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00"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040" y="100370"/>
            <a:ext cx="11521440" cy="1231106"/>
          </a:xfrm>
          <a:prstGeom prst="rect">
            <a:avLst/>
          </a:prstGeom>
          <a:noFill/>
        </p:spPr>
        <p:txBody>
          <a:bodyPr wrap="square" rtlCol="0">
            <a:spAutoFit/>
          </a:bodyPr>
          <a:lstStyle/>
          <a:p>
            <a:pPr algn="ctr"/>
            <a:r>
              <a:rPr lang="en-US" sz="2800" b="1" dirty="0">
                <a:solidFill>
                  <a:srgbClr val="5BD4FF"/>
                </a:solidFill>
              </a:rPr>
              <a:t>Summary thus far</a:t>
            </a:r>
            <a:r>
              <a:rPr lang="en-US" sz="2800" b="1" dirty="0" smtClean="0">
                <a:solidFill>
                  <a:srgbClr val="5BD4FF"/>
                </a:solidFill>
              </a:rPr>
              <a:t>:  </a:t>
            </a:r>
            <a:r>
              <a:rPr lang="en-US" sz="2800" b="1" dirty="0">
                <a:solidFill>
                  <a:schemeClr val="bg1"/>
                </a:solidFill>
              </a:rPr>
              <a:t>the </a:t>
            </a:r>
            <a:r>
              <a:rPr lang="en-US" sz="2800" b="1" dirty="0" smtClean="0">
                <a:solidFill>
                  <a:schemeClr val="bg1"/>
                </a:solidFill>
              </a:rPr>
              <a:t>word &lt;</a:t>
            </a:r>
            <a:r>
              <a:rPr lang="en-US" sz="2800" b="1" dirty="0" err="1" smtClean="0">
                <a:solidFill>
                  <a:schemeClr val="bg1"/>
                </a:solidFill>
              </a:rPr>
              <a:t>bohuw</a:t>
            </a:r>
            <a:r>
              <a:rPr lang="en-US" sz="2800" b="1" dirty="0" smtClean="0">
                <a:solidFill>
                  <a:schemeClr val="bg1"/>
                </a:solidFill>
              </a:rPr>
              <a:t>&gt; reflects the definition of &lt;</a:t>
            </a:r>
            <a:r>
              <a:rPr lang="en-US" sz="2800" b="1" dirty="0" err="1" smtClean="0">
                <a:solidFill>
                  <a:schemeClr val="bg1"/>
                </a:solidFill>
              </a:rPr>
              <a:t>theu</a:t>
            </a:r>
            <a:r>
              <a:rPr lang="en-US" sz="2800" b="1" dirty="0" smtClean="0">
                <a:solidFill>
                  <a:schemeClr val="bg1"/>
                </a:solidFill>
              </a:rPr>
              <a:t>&gt; </a:t>
            </a:r>
            <a:br>
              <a:rPr lang="en-US" sz="2800" b="1" dirty="0" smtClean="0">
                <a:solidFill>
                  <a:schemeClr val="bg1"/>
                </a:solidFill>
              </a:rPr>
            </a:br>
            <a:r>
              <a:rPr lang="en-US" sz="2800" b="1" dirty="0" smtClean="0">
                <a:solidFill>
                  <a:schemeClr val="bg1"/>
                </a:solidFill>
              </a:rPr>
              <a:t>very closely.   Double emphasis means “pay attention”!   Next …</a:t>
            </a:r>
            <a:r>
              <a:rPr lang="en-US" dirty="0">
                <a:solidFill>
                  <a:schemeClr val="bg1"/>
                </a:solidFill>
              </a:rPr>
              <a:t/>
            </a:r>
            <a:br>
              <a:rPr lang="en-US" dirty="0">
                <a:solidFill>
                  <a:schemeClr val="bg1"/>
                </a:solidFill>
              </a:rPr>
            </a:br>
            <a:endParaRPr lang="en-US" dirty="0">
              <a:solidFill>
                <a:schemeClr val="bg1"/>
              </a:solidFill>
            </a:endParaRPr>
          </a:p>
        </p:txBody>
      </p:sp>
      <p:sp>
        <p:nvSpPr>
          <p:cNvPr id="18" name="Lightning Bolt 17"/>
          <p:cNvSpPr/>
          <p:nvPr/>
        </p:nvSpPr>
        <p:spPr>
          <a:xfrm rot="15899913">
            <a:off x="5322613" y="3681685"/>
            <a:ext cx="2867884" cy="1838009"/>
          </a:xfrm>
          <a:prstGeom prst="lightningBolt">
            <a:avLst/>
          </a:prstGeom>
          <a:solidFill>
            <a:srgbClr val="0070C0"/>
          </a:solidFill>
          <a:ln w="57150">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13" name="Content Placeholder 10"/>
          <p:cNvSpPr txBox="1">
            <a:spLocks/>
          </p:cNvSpPr>
          <p:nvPr/>
        </p:nvSpPr>
        <p:spPr>
          <a:xfrm>
            <a:off x="7998319" y="3155752"/>
            <a:ext cx="3736482" cy="3573745"/>
          </a:xfrm>
          <a:prstGeom prst="rect">
            <a:avLst/>
          </a:prstGeom>
        </p:spPr>
        <p:txBody>
          <a:bodyPr vert="horz" lIns="91440" tIns="45720" rIns="91440" bIns="45720" rtlCol="0">
            <a:normAutofit fontScale="92500" lnSpcReduction="1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dirty="0" smtClean="0">
                <a:ln>
                  <a:solidFill>
                    <a:schemeClr val="tx1"/>
                  </a:solidFill>
                </a:ln>
                <a:solidFill>
                  <a:schemeClr val="accent4">
                    <a:lumMod val="20000"/>
                    <a:lumOff val="80000"/>
                  </a:schemeClr>
                </a:solidFill>
                <a:latin typeface="Georgia" panose="02040502050405020303" pitchFamily="18" charset="0"/>
              </a:rPr>
              <a:t>Gen 1:2     </a:t>
            </a:r>
            <a:r>
              <a:rPr lang="en-US" sz="3500" b="1" dirty="0" smtClean="0">
                <a:solidFill>
                  <a:schemeClr val="accent4">
                    <a:lumMod val="20000"/>
                    <a:lumOff val="80000"/>
                  </a:schemeClr>
                </a:solidFill>
                <a:latin typeface="Georgia" panose="02040502050405020303" pitchFamily="18" charset="0"/>
              </a:rPr>
              <a:t/>
            </a:r>
            <a:br>
              <a:rPr lang="en-US" sz="3500" b="1" dirty="0" smtClean="0">
                <a:solidFill>
                  <a:schemeClr val="accent4">
                    <a:lumMod val="20000"/>
                    <a:lumOff val="80000"/>
                  </a:schemeClr>
                </a:solidFill>
                <a:latin typeface="Georgia" panose="02040502050405020303" pitchFamily="18" charset="0"/>
              </a:rPr>
            </a:br>
            <a:r>
              <a:rPr lang="en-US" b="1" dirty="0" smtClean="0">
                <a:solidFill>
                  <a:schemeClr val="bg1"/>
                </a:solidFill>
                <a:latin typeface="Georgia" panose="02040502050405020303" pitchFamily="18" charset="0"/>
              </a:rPr>
              <a:t>And the </a:t>
            </a:r>
            <a:r>
              <a:rPr lang="en-US" sz="3600" b="1" i="1" dirty="0" smtClean="0">
                <a:ln>
                  <a:solidFill>
                    <a:schemeClr val="accent2">
                      <a:lumMod val="20000"/>
                      <a:lumOff val="80000"/>
                    </a:schemeClr>
                  </a:solidFill>
                </a:ln>
                <a:solidFill>
                  <a:schemeClr val="accent2">
                    <a:lumMod val="75000"/>
                  </a:schemeClr>
                </a:solidFill>
                <a:latin typeface="Georgia" panose="02040502050405020303" pitchFamily="18" charset="0"/>
              </a:rPr>
              <a:t>earth</a:t>
            </a:r>
            <a:r>
              <a:rPr lang="en-US" b="1" i="1" dirty="0" smtClean="0">
                <a:solidFill>
                  <a:schemeClr val="accent2">
                    <a:lumMod val="75000"/>
                  </a:schemeClr>
                </a:solidFill>
                <a:latin typeface="Georgia" panose="02040502050405020303" pitchFamily="18" charset="0"/>
              </a:rPr>
              <a:t>  </a:t>
            </a:r>
            <a:r>
              <a:rPr lang="en-US" b="1" i="1" dirty="0" smtClean="0">
                <a:solidFill>
                  <a:schemeClr val="accent2">
                    <a:lumMod val="75000"/>
                  </a:schemeClr>
                </a:solidFill>
                <a:effectLst>
                  <a:glow rad="127000">
                    <a:srgbClr val="E2FD59"/>
                  </a:glow>
                </a:effectLst>
                <a:latin typeface="Georgia" panose="02040502050405020303" pitchFamily="18" charset="0"/>
              </a:rPr>
              <a:t>came to be</a:t>
            </a:r>
            <a:r>
              <a:rPr lang="en-US" b="1" i="1" dirty="0" smtClean="0">
                <a:solidFill>
                  <a:schemeClr val="accent2">
                    <a:lumMod val="75000"/>
                  </a:schemeClr>
                </a:solidFill>
                <a:latin typeface="Georgia" panose="02040502050405020303" pitchFamily="18" charset="0"/>
              </a:rPr>
              <a:t>  </a:t>
            </a:r>
            <a:r>
              <a:rPr lang="en-US" b="1" i="1" dirty="0" smtClean="0">
                <a:ln>
                  <a:solidFill>
                    <a:schemeClr val="tx1"/>
                  </a:solidFill>
                </a:ln>
                <a:solidFill>
                  <a:srgbClr val="C00000"/>
                </a:solidFill>
                <a:latin typeface="Georgia" panose="02040502050405020303" pitchFamily="18" charset="0"/>
              </a:rPr>
              <a:t>formless and empty, </a:t>
            </a:r>
            <a:r>
              <a:rPr lang="en-US" dirty="0" smtClean="0">
                <a:solidFill>
                  <a:schemeClr val="bg1"/>
                </a:solidFill>
                <a:latin typeface="Georgia" panose="02040502050405020303" pitchFamily="18" charset="0"/>
              </a:rPr>
              <a:t>and </a:t>
            </a:r>
            <a:r>
              <a:rPr lang="en-US" sz="3900" b="1" dirty="0" smtClean="0">
                <a:ln w="1905">
                  <a:solidFill>
                    <a:schemeClr val="bg1"/>
                  </a:solidFill>
                </a:ln>
                <a:solidFill>
                  <a:schemeClr val="accent5">
                    <a:lumMod val="50000"/>
                  </a:schemeClr>
                </a:solidFill>
                <a:effectLst>
                  <a:innerShdw blurRad="69850" dist="43180" dir="5400000">
                    <a:srgbClr val="000000">
                      <a:alpha val="65000"/>
                    </a:srgbClr>
                  </a:innerShdw>
                </a:effectLst>
                <a:latin typeface="Arial Black" panose="020B0A04020102020204" pitchFamily="34" charset="0"/>
              </a:rPr>
              <a:t>darkness</a:t>
            </a:r>
            <a:r>
              <a:rPr lang="en-US" b="1" dirty="0" smtClean="0">
                <a:solidFill>
                  <a:schemeClr val="bg1"/>
                </a:solidFill>
                <a:latin typeface="Georgia" panose="02040502050405020303" pitchFamily="18" charset="0"/>
              </a:rPr>
              <a:t> was on the face of the deep.  </a:t>
            </a:r>
            <a:br>
              <a:rPr lang="en-US" b="1" dirty="0" smtClean="0">
                <a:solidFill>
                  <a:schemeClr val="bg1"/>
                </a:solidFill>
                <a:latin typeface="Georgia" panose="02040502050405020303" pitchFamily="18" charset="0"/>
              </a:rPr>
            </a:br>
            <a:r>
              <a:rPr lang="en-US" b="1" dirty="0" smtClean="0">
                <a:solidFill>
                  <a:schemeClr val="bg1"/>
                </a:solidFill>
                <a:latin typeface="Georgia" panose="02040502050405020303" pitchFamily="18" charset="0"/>
              </a:rPr>
              <a:t/>
            </a:r>
            <a:br>
              <a:rPr lang="en-US" b="1" dirty="0" smtClean="0">
                <a:solidFill>
                  <a:schemeClr val="bg1"/>
                </a:solidFill>
                <a:latin typeface="Georgia" panose="02040502050405020303" pitchFamily="18" charset="0"/>
              </a:rPr>
            </a:br>
            <a:r>
              <a:rPr lang="en-US" dirty="0" smtClean="0">
                <a:solidFill>
                  <a:prstClr val="black"/>
                </a:solidFill>
                <a:latin typeface="Georgia" panose="02040502050405020303" pitchFamily="18" charset="0"/>
              </a:rPr>
              <a:t>                        </a:t>
            </a:r>
            <a:r>
              <a:rPr lang="en-US" i="1" dirty="0" smtClean="0">
                <a:solidFill>
                  <a:srgbClr val="0000FF"/>
                </a:solidFill>
                <a:latin typeface="Georgia" panose="02040502050405020303" pitchFamily="18" charset="0"/>
              </a:rPr>
              <a:t/>
            </a:r>
            <a:br>
              <a:rPr lang="en-US" i="1" dirty="0" smtClean="0">
                <a:solidFill>
                  <a:srgbClr val="0000FF"/>
                </a:solidFill>
                <a:latin typeface="Georgia" panose="02040502050405020303" pitchFamily="18" charset="0"/>
              </a:rPr>
            </a:br>
            <a:endParaRPr lang="en-US" dirty="0"/>
          </a:p>
        </p:txBody>
      </p:sp>
      <p:sp>
        <p:nvSpPr>
          <p:cNvPr id="2" name="Rectangle 1"/>
          <p:cNvSpPr/>
          <p:nvPr/>
        </p:nvSpPr>
        <p:spPr>
          <a:xfrm>
            <a:off x="383615" y="3643853"/>
            <a:ext cx="5332422"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Because of the seriousness</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this study, it is </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imperative to first</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investigate the term</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“face of the deep.” </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12163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par>
                          <p:cTn id="8" fill="hold">
                            <p:stCondLst>
                              <p:cond delay="175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081723"/>
            <a:ext cx="12192000" cy="196241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solidFill>
                  <a:srgbClr val="FF0000"/>
                </a:solidFill>
                <a:effectLst>
                  <a:outerShdw blurRad="50800" dist="39000" dir="5460000" algn="tl">
                    <a:srgbClr val="000000">
                      <a:alpha val="38000"/>
                    </a:srgbClr>
                  </a:outerShdw>
                </a:effectLst>
                <a:latin typeface="Arial Rounded MT Bold" pitchFamily="34" charset="0"/>
              </a:rPr>
              <a:t>(a)</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The Formless Earth</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b="1" dirty="0" smtClean="0">
                <a:ln>
                  <a:solidFill>
                    <a:srgbClr val="0070C0"/>
                  </a:solidFill>
                </a:ln>
                <a:solidFill>
                  <a:schemeClr val="tx1">
                    <a:lumMod val="85000"/>
                    <a:lumOff val="15000"/>
                  </a:schemeClr>
                </a:solidFill>
              </a:rPr>
              <a:t>face</a:t>
            </a:r>
            <a:r>
              <a:rPr lang="en-US" dirty="0" smtClean="0">
                <a:ln>
                  <a:solidFill>
                    <a:srgbClr val="0070C0"/>
                  </a:solidFill>
                </a:ln>
                <a:solidFill>
                  <a:schemeClr val="tx1">
                    <a:lumMod val="85000"/>
                    <a:lumOff val="15000"/>
                  </a:schemeClr>
                </a:solidFill>
              </a:rPr>
              <a:t> </a:t>
            </a:r>
            <a:r>
              <a:rPr lang="en-US" b="1" dirty="0" smtClean="0">
                <a:ln>
                  <a:solidFill>
                    <a:srgbClr val="0070C0"/>
                  </a:solidFill>
                </a:ln>
                <a:solidFill>
                  <a:schemeClr val="tx1">
                    <a:lumMod val="85000"/>
                    <a:lumOff val="15000"/>
                  </a:schemeClr>
                </a:solidFill>
              </a:rPr>
              <a:t>of the </a:t>
            </a:r>
            <a:r>
              <a:rPr lang="en-US" b="1" u="sng" dirty="0" smtClean="0">
                <a:ln>
                  <a:solidFill>
                    <a:srgbClr val="0070C0"/>
                  </a:solidFill>
                </a:ln>
                <a:solidFill>
                  <a:schemeClr val="tx1">
                    <a:lumMod val="85000"/>
                    <a:lumOff val="15000"/>
                  </a:schemeClr>
                </a:solidFill>
              </a:rPr>
              <a:t>deep</a:t>
            </a:r>
            <a:r>
              <a:rPr lang="en-US" b="1" dirty="0"/>
              <a:t> </a:t>
            </a:r>
            <a:r>
              <a:rPr lang="en-US" b="1" dirty="0" smtClean="0"/>
              <a:t> </a:t>
            </a:r>
            <a:r>
              <a:rPr lang="en-US" b="1" dirty="0" smtClean="0">
                <a:solidFill>
                  <a:schemeClr val="accent2"/>
                </a:solidFill>
              </a:rPr>
              <a:t>OT:8415</a:t>
            </a:r>
            <a:r>
              <a:rPr lang="en-US" dirty="0" smtClean="0">
                <a:solidFill>
                  <a:schemeClr val="accent2"/>
                </a:solidFill>
              </a:rPr>
              <a:t> - </a:t>
            </a:r>
            <a:r>
              <a:rPr lang="en-US" b="1" u="sng" dirty="0" smtClean="0">
                <a:ln>
                  <a:solidFill>
                    <a:srgbClr val="0070C0"/>
                  </a:solidFill>
                </a:ln>
                <a:solidFill>
                  <a:schemeClr val="tx1">
                    <a:lumMod val="85000"/>
                    <a:lumOff val="15000"/>
                  </a:schemeClr>
                </a:solidFill>
              </a:rPr>
              <a:t>abyss</a:t>
            </a:r>
            <a:r>
              <a:rPr lang="en-US" dirty="0" smtClean="0"/>
              <a:t>  &lt;</a:t>
            </a:r>
            <a:r>
              <a:rPr lang="en-US" dirty="0" err="1" smtClean="0"/>
              <a:t>theum</a:t>
            </a:r>
            <a:r>
              <a:rPr lang="en-US" dirty="0" smtClean="0"/>
              <a:t>&gt;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43</a:t>
            </a:fld>
            <a:endParaRPr lang="en-US" sz="1400" b="1" dirty="0">
              <a:solidFill>
                <a:schemeClr val="tx1"/>
              </a:solidFill>
            </a:endParaRPr>
          </a:p>
        </p:txBody>
      </p:sp>
      <p:pic>
        <p:nvPicPr>
          <p:cNvPr id="7"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040" y="100370"/>
            <a:ext cx="11521440" cy="523220"/>
          </a:xfrm>
          <a:prstGeom prst="rect">
            <a:avLst/>
          </a:prstGeom>
          <a:noFill/>
        </p:spPr>
        <p:txBody>
          <a:bodyPr wrap="square" rtlCol="0">
            <a:spAutoFit/>
          </a:bodyPr>
          <a:lstStyle/>
          <a:p>
            <a:pPr algn="ctr"/>
            <a:r>
              <a:rPr lang="en-US" sz="2800" b="1" dirty="0" smtClean="0">
                <a:solidFill>
                  <a:srgbClr val="5BD4FF"/>
                </a:solidFill>
              </a:rPr>
              <a:t>Short interruption:  </a:t>
            </a:r>
            <a:r>
              <a:rPr lang="en-US" sz="2800" b="1" dirty="0" smtClean="0">
                <a:solidFill>
                  <a:schemeClr val="bg1"/>
                </a:solidFill>
              </a:rPr>
              <a:t>to examine “face of the deep” first.  Next … </a:t>
            </a:r>
            <a:endParaRPr lang="en-US" dirty="0">
              <a:solidFill>
                <a:schemeClr val="bg1"/>
              </a:solidFill>
            </a:endParaRPr>
          </a:p>
        </p:txBody>
      </p:sp>
      <p:sp>
        <p:nvSpPr>
          <p:cNvPr id="18" name="Lightning Bolt 17"/>
          <p:cNvSpPr/>
          <p:nvPr/>
        </p:nvSpPr>
        <p:spPr>
          <a:xfrm rot="15899913">
            <a:off x="5846580" y="3681684"/>
            <a:ext cx="2867884" cy="1838009"/>
          </a:xfrm>
          <a:prstGeom prst="lightningBolt">
            <a:avLst/>
          </a:prstGeom>
          <a:solidFill>
            <a:srgbClr val="008080"/>
          </a:solidFill>
          <a:ln w="57150">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13" name="Content Placeholder 10"/>
          <p:cNvSpPr txBox="1">
            <a:spLocks/>
          </p:cNvSpPr>
          <p:nvPr/>
        </p:nvSpPr>
        <p:spPr>
          <a:xfrm>
            <a:off x="8117839" y="3284255"/>
            <a:ext cx="3952241" cy="3573745"/>
          </a:xfrm>
          <a:prstGeom prst="rect">
            <a:avLst/>
          </a:prstGeom>
        </p:spPr>
        <p:txBody>
          <a:bodyPr vert="horz" lIns="91440" tIns="45720" rIns="91440" bIns="45720" rtlCol="0">
            <a:normAutofit lnSpcReduction="1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dirty="0" smtClean="0">
                <a:ln>
                  <a:solidFill>
                    <a:schemeClr val="tx1"/>
                  </a:solidFill>
                </a:ln>
                <a:solidFill>
                  <a:schemeClr val="accent4">
                    <a:lumMod val="20000"/>
                    <a:lumOff val="80000"/>
                  </a:schemeClr>
                </a:solidFill>
                <a:latin typeface="Georgia" panose="02040502050405020303" pitchFamily="18" charset="0"/>
              </a:rPr>
              <a:t>Gen 1:2     </a:t>
            </a:r>
            <a:r>
              <a:rPr lang="en-US" sz="3500" b="1" dirty="0" smtClean="0">
                <a:solidFill>
                  <a:schemeClr val="accent4">
                    <a:lumMod val="20000"/>
                    <a:lumOff val="80000"/>
                  </a:schemeClr>
                </a:solidFill>
                <a:latin typeface="Georgia" panose="02040502050405020303" pitchFamily="18" charset="0"/>
              </a:rPr>
              <a:t/>
            </a:r>
            <a:br>
              <a:rPr lang="en-US" sz="3500" b="1" dirty="0" smtClean="0">
                <a:solidFill>
                  <a:schemeClr val="accent4">
                    <a:lumMod val="20000"/>
                    <a:lumOff val="80000"/>
                  </a:schemeClr>
                </a:solidFill>
                <a:latin typeface="Georgia" panose="02040502050405020303" pitchFamily="18" charset="0"/>
              </a:rPr>
            </a:br>
            <a:r>
              <a:rPr lang="en-US" b="1" dirty="0" smtClean="0">
                <a:solidFill>
                  <a:schemeClr val="bg1"/>
                </a:solidFill>
                <a:latin typeface="Georgia" panose="02040502050405020303" pitchFamily="18" charset="0"/>
              </a:rPr>
              <a:t>And the </a:t>
            </a:r>
            <a:r>
              <a:rPr lang="en-US" sz="3600" b="1" i="1" dirty="0" smtClean="0">
                <a:ln>
                  <a:solidFill>
                    <a:schemeClr val="accent2">
                      <a:lumMod val="20000"/>
                      <a:lumOff val="80000"/>
                    </a:schemeClr>
                  </a:solidFill>
                </a:ln>
                <a:solidFill>
                  <a:schemeClr val="accent2">
                    <a:lumMod val="75000"/>
                  </a:schemeClr>
                </a:solidFill>
                <a:latin typeface="Georgia" panose="02040502050405020303" pitchFamily="18" charset="0"/>
              </a:rPr>
              <a:t>earth</a:t>
            </a:r>
            <a:r>
              <a:rPr lang="en-US" b="1" i="1" dirty="0" smtClean="0">
                <a:solidFill>
                  <a:schemeClr val="accent2">
                    <a:lumMod val="75000"/>
                  </a:schemeClr>
                </a:solidFill>
                <a:latin typeface="Georgia" panose="02040502050405020303" pitchFamily="18" charset="0"/>
              </a:rPr>
              <a:t>  </a:t>
            </a:r>
            <a:r>
              <a:rPr lang="en-US" b="1" i="1" dirty="0" smtClean="0">
                <a:solidFill>
                  <a:schemeClr val="accent2">
                    <a:lumMod val="75000"/>
                  </a:schemeClr>
                </a:solidFill>
                <a:effectLst>
                  <a:glow rad="127000">
                    <a:srgbClr val="E2FD59"/>
                  </a:glow>
                </a:effectLst>
                <a:latin typeface="Georgia" panose="02040502050405020303" pitchFamily="18" charset="0"/>
              </a:rPr>
              <a:t>came to be</a:t>
            </a:r>
            <a:r>
              <a:rPr lang="en-US" b="1" i="1" dirty="0" smtClean="0">
                <a:solidFill>
                  <a:schemeClr val="accent2">
                    <a:lumMod val="75000"/>
                  </a:schemeClr>
                </a:solidFill>
                <a:latin typeface="Georgia" panose="02040502050405020303" pitchFamily="18" charset="0"/>
              </a:rPr>
              <a:t>  </a:t>
            </a:r>
            <a:r>
              <a:rPr lang="en-US" b="1" i="1" dirty="0" smtClean="0">
                <a:ln>
                  <a:solidFill>
                    <a:schemeClr val="tx1"/>
                  </a:solidFill>
                </a:ln>
                <a:solidFill>
                  <a:srgbClr val="C00000"/>
                </a:solidFill>
                <a:latin typeface="Georgia" panose="02040502050405020303" pitchFamily="18" charset="0"/>
              </a:rPr>
              <a:t>formless and empty, </a:t>
            </a:r>
            <a:r>
              <a:rPr lang="en-US" dirty="0" smtClean="0">
                <a:solidFill>
                  <a:schemeClr val="bg1"/>
                </a:solidFill>
                <a:latin typeface="Georgia" panose="02040502050405020303" pitchFamily="18" charset="0"/>
              </a:rPr>
              <a:t>and </a:t>
            </a:r>
            <a:r>
              <a:rPr lang="en-US" sz="3000" b="1" dirty="0" smtClean="0">
                <a:ln w="1905">
                  <a:solidFill>
                    <a:schemeClr val="bg1"/>
                  </a:solidFill>
                </a:ln>
                <a:solidFill>
                  <a:schemeClr val="accent5">
                    <a:lumMod val="50000"/>
                  </a:schemeClr>
                </a:solidFill>
                <a:effectLst>
                  <a:innerShdw blurRad="69850" dist="43180" dir="5400000">
                    <a:srgbClr val="000000">
                      <a:alpha val="65000"/>
                    </a:srgbClr>
                  </a:innerShdw>
                </a:effectLst>
                <a:latin typeface="Arial Black" panose="020B0A04020102020204" pitchFamily="34" charset="0"/>
              </a:rPr>
              <a:t>darkness</a:t>
            </a:r>
            <a:r>
              <a:rPr lang="en-US" b="1" dirty="0" smtClean="0">
                <a:solidFill>
                  <a:schemeClr val="bg1"/>
                </a:solidFill>
                <a:latin typeface="Georgia" panose="02040502050405020303" pitchFamily="18" charset="0"/>
              </a:rPr>
              <a:t> was on the </a:t>
            </a:r>
            <a:r>
              <a:rPr lang="en-US" sz="3600" b="1" dirty="0" smtClean="0">
                <a:ln w="1905">
                  <a:solidFill>
                    <a:srgbClr val="0070C0"/>
                  </a:solidFill>
                </a:ln>
                <a:solidFill>
                  <a:schemeClr val="tx1">
                    <a:lumMod val="85000"/>
                    <a:lumOff val="15000"/>
                  </a:schemeClr>
                </a:solidFill>
                <a:effectLst>
                  <a:innerShdw blurRad="69850" dist="43180" dir="5400000">
                    <a:srgbClr val="000000">
                      <a:alpha val="65000"/>
                    </a:srgbClr>
                  </a:innerShdw>
                </a:effectLst>
                <a:latin typeface="Cooper Black" pitchFamily="18" charset="0"/>
              </a:rPr>
              <a:t>face of the deep.</a:t>
            </a:r>
            <a:r>
              <a:rPr lang="en-US" b="1" dirty="0" smtClean="0">
                <a:solidFill>
                  <a:schemeClr val="bg1"/>
                </a:solidFill>
                <a:latin typeface="Georgia" panose="02040502050405020303" pitchFamily="18" charset="0"/>
              </a:rPr>
              <a:t> </a:t>
            </a:r>
            <a:r>
              <a:rPr lang="en-US" dirty="0" smtClean="0">
                <a:solidFill>
                  <a:prstClr val="black"/>
                </a:solidFill>
                <a:latin typeface="Georgia" panose="02040502050405020303" pitchFamily="18" charset="0"/>
              </a:rPr>
              <a:t>                       </a:t>
            </a:r>
            <a:r>
              <a:rPr lang="en-US" i="1" dirty="0" smtClean="0">
                <a:solidFill>
                  <a:srgbClr val="0000FF"/>
                </a:solidFill>
                <a:latin typeface="Georgia" panose="02040502050405020303" pitchFamily="18" charset="0"/>
              </a:rPr>
              <a:t/>
            </a:r>
            <a:br>
              <a:rPr lang="en-US" i="1" dirty="0" smtClean="0">
                <a:solidFill>
                  <a:srgbClr val="0000FF"/>
                </a:solidFill>
                <a:latin typeface="Georgia" panose="02040502050405020303" pitchFamily="18" charset="0"/>
              </a:rPr>
            </a:br>
            <a:endParaRPr lang="en-US" dirty="0"/>
          </a:p>
        </p:txBody>
      </p:sp>
      <p:sp>
        <p:nvSpPr>
          <p:cNvPr id="2" name="Rectangle 1"/>
          <p:cNvSpPr/>
          <p:nvPr/>
        </p:nvSpPr>
        <p:spPr>
          <a:xfrm>
            <a:off x="303407" y="3704911"/>
            <a:ext cx="5916236"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“Abyss” must be scrutinized</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first so that when </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“darkness” is considered</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we’ll know exactly what</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kind of “darkness” it really is! </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36735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par>
                          <p:cTn id="8" fill="hold">
                            <p:stCondLst>
                              <p:cond delay="175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2000"/>
              </a:srgbClr>
            </a:gs>
            <a:gs pos="50000">
              <a:srgbClr val="E2FD59">
                <a:alpha val="27000"/>
              </a:srgbClr>
            </a:gs>
            <a:gs pos="100000">
              <a:srgbClr val="66FF99">
                <a:alpha val="34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334851" y="1692989"/>
            <a:ext cx="11475076" cy="5165011"/>
          </a:xfrm>
          <a:scene3d>
            <a:camera prst="orthographicFront"/>
            <a:lightRig rig="threePt" dir="t"/>
          </a:scene3d>
          <a:sp3d>
            <a:bevelT/>
          </a:sp3d>
        </p:spPr>
        <p:txBody>
          <a:bodyPr>
            <a:normAutofit/>
            <a:sp3d extrusionH="57150">
              <a:bevelT w="38100" h="38100"/>
            </a:sp3d>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Calibri" panose="020F0502020204030204" pitchFamily="34" charset="0"/>
              </a:rPr>
              <a:t> </a:t>
            </a:r>
            <a:r>
              <a:rPr lang="en-US" sz="3100" b="1" i="1" dirty="0" smtClean="0">
                <a:solidFill>
                  <a:srgbClr val="008080"/>
                </a:solidFill>
                <a:latin typeface="Georgia" panose="02040502050405020303" pitchFamily="18" charset="0"/>
                <a:ea typeface="Calibri" panose="020F0502020204030204" pitchFamily="34" charset="0"/>
                <a:cs typeface="Calibri" panose="020F0502020204030204" pitchFamily="34" charset="0"/>
              </a:rPr>
              <a:t>Brown-Driver-Briggs Lexicon</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b="1" dirty="0" smtClean="0">
                <a:latin typeface="Calibri" panose="020F0502020204030204" pitchFamily="34" charset="0"/>
                <a:ea typeface="Calibri" panose="020F0502020204030204" pitchFamily="34" charset="0"/>
                <a:cs typeface="Calibri" panose="020F0502020204030204" pitchFamily="34" charset="0"/>
              </a:rPr>
              <a:t>1</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deep, depths, deep places, </a:t>
            </a:r>
            <a:r>
              <a:rPr lang="en-US" sz="24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abyss</a:t>
            </a:r>
            <a:r>
              <a:rPr lang="en-US" sz="2400"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the deep,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sea</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a</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deep (of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subterranean waters</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b</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deep, sea, </a:t>
            </a:r>
            <a:r>
              <a:rPr lang="en-US" sz="2400" b="1" u="sng" dirty="0">
                <a:latin typeface="Calibri" panose="020F0502020204030204" pitchFamily="34" charset="0"/>
                <a:ea typeface="Calibri" panose="020F0502020204030204" pitchFamily="34" charset="0"/>
                <a:cs typeface="Calibri" panose="020F0502020204030204" pitchFamily="34" charset="0"/>
              </a:rPr>
              <a:t>abysses</a:t>
            </a:r>
            <a:r>
              <a:rPr lang="en-US" sz="2400" dirty="0">
                <a:latin typeface="Calibri" panose="020F0502020204030204" pitchFamily="34" charset="0"/>
                <a:ea typeface="Calibri" panose="020F0502020204030204" pitchFamily="34" charset="0"/>
                <a:cs typeface="Calibri" panose="020F0502020204030204" pitchFamily="34" charset="0"/>
              </a:rPr>
              <a:t> (of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sea</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primeval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ocean</a:t>
            </a:r>
            <a:r>
              <a:rPr lang="en-US" sz="2400" dirty="0">
                <a:latin typeface="Calibri" panose="020F0502020204030204" pitchFamily="34" charset="0"/>
                <a:ea typeface="Calibri" panose="020F0502020204030204" pitchFamily="34" charset="0"/>
                <a:cs typeface="Calibri" panose="020F0502020204030204" pitchFamily="34" charset="0"/>
              </a:rPr>
              <a:t>, deep</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d</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deep, depth (of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river</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e</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CC00FF"/>
                </a:solidFill>
                <a:latin typeface="Calibri" panose="020F0502020204030204" pitchFamily="34" charset="0"/>
                <a:ea typeface="Calibri" panose="020F0502020204030204" pitchFamily="34" charset="0"/>
                <a:cs typeface="Calibri" panose="020F0502020204030204" pitchFamily="34" charset="0"/>
              </a:rPr>
              <a:t>abyss, </a:t>
            </a:r>
            <a:r>
              <a:rPr lang="en-US" sz="2400" dirty="0">
                <a:latin typeface="Calibri" panose="020F0502020204030204" pitchFamily="34" charset="0"/>
                <a:ea typeface="Calibri" panose="020F0502020204030204" pitchFamily="34" charset="0"/>
                <a:cs typeface="Calibri" panose="020F0502020204030204" pitchFamily="34" charset="0"/>
              </a:rPr>
              <a:t>the grave</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smtClean="0">
                <a:latin typeface="+mn-lt"/>
              </a:rPr>
              <a:t> </a:t>
            </a:r>
            <a:endParaRPr lang="en-US" sz="2400" dirty="0">
              <a:latin typeface="+mn-lt"/>
            </a:endParaRPr>
          </a:p>
        </p:txBody>
      </p:sp>
      <p:cxnSp>
        <p:nvCxnSpPr>
          <p:cNvPr id="11" name="Straight Arrow Connector 10"/>
          <p:cNvCxnSpPr/>
          <p:nvPr/>
        </p:nvCxnSpPr>
        <p:spPr>
          <a:xfrm>
            <a:off x="265019" y="4482002"/>
            <a:ext cx="2446986" cy="1068946"/>
          </a:xfrm>
          <a:prstGeom prst="straightConnector1">
            <a:avLst/>
          </a:prstGeom>
          <a:ln w="76200">
            <a:solidFill>
              <a:srgbClr val="FF33CC"/>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965665" y="4563282"/>
            <a:ext cx="3039413" cy="1197734"/>
          </a:xfrm>
          <a:prstGeom prst="straightConnector1">
            <a:avLst/>
          </a:prstGeom>
          <a:ln w="76200">
            <a:solidFill>
              <a:srgbClr val="FF33CC"/>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Cloud Callout 12"/>
          <p:cNvSpPr/>
          <p:nvPr/>
        </p:nvSpPr>
        <p:spPr>
          <a:xfrm>
            <a:off x="7487920" y="2080159"/>
            <a:ext cx="4541521" cy="4083626"/>
          </a:xfrm>
          <a:prstGeom prst="cloudCallout">
            <a:avLst>
              <a:gd name="adj1" fmla="val -86937"/>
              <a:gd name="adj2" fmla="val 19428"/>
            </a:avLst>
          </a:prstGeom>
          <a:solidFill>
            <a:srgbClr val="00B050"/>
          </a:solidFill>
          <a:ln w="38100">
            <a:solidFill>
              <a:srgbClr val="FFFF00"/>
            </a:solidFill>
          </a:ln>
          <a:effectLst>
            <a:glow rad="50800">
              <a:srgbClr val="9900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b="1" dirty="0" smtClean="0"/>
              <a:t>Once again, traces of </a:t>
            </a:r>
            <a:r>
              <a:rPr lang="en-CA" sz="2400" b="1" i="1" dirty="0" smtClean="0">
                <a:solidFill>
                  <a:srgbClr val="C00000"/>
                </a:solidFill>
                <a:effectLst>
                  <a:glow rad="127000">
                    <a:srgbClr val="5BD4FF"/>
                  </a:glow>
                </a:effectLst>
              </a:rPr>
              <a:t>the beginning are seen in the ending,</a:t>
            </a:r>
            <a:r>
              <a:rPr lang="en-CA" sz="2400" dirty="0" smtClean="0">
                <a:effectLst>
                  <a:glow rad="127000">
                    <a:srgbClr val="5BD4FF"/>
                  </a:glow>
                </a:effectLst>
              </a:rPr>
              <a:t> </a:t>
            </a:r>
            <a:r>
              <a:rPr lang="en-CA" sz="2400" b="1" dirty="0" smtClean="0"/>
              <a:t>exactly as </a:t>
            </a:r>
            <a:r>
              <a:rPr lang="en-CA" sz="2400" b="1" dirty="0" err="1" smtClean="0"/>
              <a:t>Yeshayahu</a:t>
            </a:r>
            <a:r>
              <a:rPr lang="en-CA" sz="2400" b="1" dirty="0" smtClean="0"/>
              <a:t>  (Isaiah) prophesied.  </a:t>
            </a:r>
            <a:br>
              <a:rPr lang="en-CA" sz="2400" b="1" dirty="0" smtClean="0"/>
            </a:br>
            <a:r>
              <a:rPr lang="en-CA" sz="2400" b="1" dirty="0" smtClean="0"/>
              <a:t>See Rev  9:1-3 and the “bottomless  pit.” </a:t>
            </a:r>
            <a:endParaRPr lang="en-CA" sz="2400" b="1" dirty="0"/>
          </a:p>
        </p:txBody>
      </p:sp>
      <p:sp>
        <p:nvSpPr>
          <p:cNvPr id="14" name="Slide Number Placeholder 2"/>
          <p:cNvSpPr>
            <a:spLocks noGrp="1"/>
          </p:cNvSpPr>
          <p:nvPr>
            <p:ph type="sldNum" sz="quarter" idx="12"/>
          </p:nvPr>
        </p:nvSpPr>
        <p:spPr>
          <a:xfrm>
            <a:off x="9362207" y="6441799"/>
            <a:ext cx="2743200" cy="365125"/>
          </a:xfrm>
          <a:scene3d>
            <a:camera prst="orthographicFront"/>
            <a:lightRig rig="threePt" dir="t"/>
          </a:scene3d>
          <a:sp3d>
            <a:bevelT/>
          </a:sp3d>
        </p:spPr>
        <p:txBody>
          <a:bodyPr>
            <a:sp3d extrusionH="57150">
              <a:bevelT h="25400" prst="softRound"/>
            </a:sp3d>
          </a:bodyPr>
          <a:lstStyle/>
          <a:p>
            <a:fld id="{79D454C9-693C-4B68-AEF7-F33F1BD73953}" type="slidenum">
              <a:rPr lang="en-US" sz="1400" b="1" smtClean="0">
                <a:solidFill>
                  <a:schemeClr val="tx1"/>
                </a:solidFill>
              </a:rPr>
              <a:t>44</a:t>
            </a:fld>
            <a:endParaRPr lang="en-US" sz="1400" b="1" dirty="0">
              <a:solidFill>
                <a:schemeClr val="tx1"/>
              </a:solidFill>
            </a:endParaRPr>
          </a:p>
        </p:txBody>
      </p:sp>
      <p:sp>
        <p:nvSpPr>
          <p:cNvPr id="15" name="Title 1"/>
          <p:cNvSpPr txBox="1">
            <a:spLocks/>
          </p:cNvSpPr>
          <p:nvPr/>
        </p:nvSpPr>
        <p:spPr>
          <a:xfrm>
            <a:off x="1053115" y="151765"/>
            <a:ext cx="9994330"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&lt;</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theum</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[abyss] </a:t>
            </a:r>
            <a:endParaRPr lang="en-US" sz="5400" dirty="0"/>
          </a:p>
        </p:txBody>
      </p:sp>
      <p:sp>
        <p:nvSpPr>
          <p:cNvPr id="16" name="Content Placeholder 6"/>
          <p:cNvSpPr txBox="1">
            <a:spLocks/>
          </p:cNvSpPr>
          <p:nvPr/>
        </p:nvSpPr>
        <p:spPr>
          <a:xfrm>
            <a:off x="1871408" y="1156367"/>
            <a:ext cx="8339392" cy="536623"/>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smtClean="0">
                <a:solidFill>
                  <a:srgbClr val="CC00FF"/>
                </a:solidFill>
              </a:rPr>
              <a:t> </a:t>
            </a:r>
            <a:r>
              <a:rPr lang="en-US" sz="3200" b="1" u="sng" dirty="0" smtClean="0">
                <a:solidFill>
                  <a:srgbClr val="CC00FF"/>
                </a:solidFill>
              </a:rPr>
              <a:t>deep</a:t>
            </a:r>
            <a:r>
              <a:rPr lang="en-US" sz="3200" dirty="0"/>
              <a:t> </a:t>
            </a:r>
            <a:r>
              <a:rPr lang="en-US" sz="3200" dirty="0" smtClean="0"/>
              <a:t>      OT:5415 – </a:t>
            </a:r>
            <a:r>
              <a:rPr lang="en-US" sz="3200" b="1" u="sng" dirty="0" smtClean="0">
                <a:solidFill>
                  <a:srgbClr val="CC00FF"/>
                </a:solidFill>
              </a:rPr>
              <a:t>abyss</a:t>
            </a:r>
            <a:r>
              <a:rPr lang="en-US" sz="3200" dirty="0"/>
              <a:t> </a:t>
            </a:r>
            <a:r>
              <a:rPr lang="en-US" sz="3200" dirty="0" smtClean="0"/>
              <a:t>    &lt;</a:t>
            </a:r>
            <a:r>
              <a:rPr lang="en-US" sz="3200" dirty="0" err="1" smtClean="0"/>
              <a:t>theum</a:t>
            </a:r>
            <a:r>
              <a:rPr lang="en-US" sz="3200" dirty="0" smtClean="0"/>
              <a:t>&gt;     </a:t>
            </a:r>
            <a:r>
              <a:rPr lang="he-IL" sz="3200" dirty="0">
                <a:solidFill>
                  <a:srgbClr val="CC00FF"/>
                </a:solidFill>
                <a:latin typeface="Calibri" panose="020F0502020204030204" pitchFamily="34" charset="0"/>
                <a:ea typeface="Calibri" panose="020F0502020204030204" pitchFamily="34" charset="0"/>
              </a:rPr>
              <a:t>ת</a:t>
            </a:r>
            <a:r>
              <a:rPr lang="he-IL" sz="700" dirty="0">
                <a:solidFill>
                  <a:srgbClr val="FFFFFF"/>
                </a:solidFill>
                <a:latin typeface="Calibri" panose="020F0502020204030204" pitchFamily="34" charset="0"/>
                <a:ea typeface="Calibri" panose="020F0502020204030204" pitchFamily="34" charset="0"/>
              </a:rPr>
              <a:t> </a:t>
            </a:r>
            <a:r>
              <a:rPr lang="he-IL" sz="3200" dirty="0">
                <a:solidFill>
                  <a:srgbClr val="CC00FF"/>
                </a:solidFill>
                <a:latin typeface="Calibri" panose="020F0502020204030204" pitchFamily="34" charset="0"/>
                <a:ea typeface="Calibri" panose="020F0502020204030204" pitchFamily="34" charset="0"/>
              </a:rPr>
              <a:t>ה</a:t>
            </a:r>
            <a:r>
              <a:rPr lang="he-IL" sz="700" dirty="0">
                <a:solidFill>
                  <a:srgbClr val="FFFFFF"/>
                </a:solidFill>
                <a:latin typeface="Calibri" panose="020F0502020204030204" pitchFamily="34" charset="0"/>
                <a:ea typeface="Calibri" panose="020F0502020204030204" pitchFamily="34" charset="0"/>
              </a:rPr>
              <a:t> </a:t>
            </a:r>
            <a:r>
              <a:rPr lang="he-IL" sz="3200" dirty="0">
                <a:solidFill>
                  <a:srgbClr val="CC00FF"/>
                </a:solidFill>
                <a:latin typeface="Calibri" panose="020F0502020204030204" pitchFamily="34" charset="0"/>
                <a:ea typeface="Calibri" panose="020F0502020204030204" pitchFamily="34" charset="0"/>
              </a:rPr>
              <a:t>וֹ</a:t>
            </a:r>
            <a:r>
              <a:rPr lang="he-IL" sz="700" baseline="-25000" dirty="0">
                <a:solidFill>
                  <a:srgbClr val="FFFFFF"/>
                </a:solidFill>
                <a:latin typeface="Calibri" panose="020F0502020204030204" pitchFamily="34" charset="0"/>
                <a:ea typeface="Calibri" panose="020F0502020204030204" pitchFamily="34" charset="0"/>
              </a:rPr>
              <a:t> </a:t>
            </a:r>
            <a:r>
              <a:rPr lang="he-IL" sz="3200" dirty="0">
                <a:solidFill>
                  <a:srgbClr val="CC00FF"/>
                </a:solidFill>
                <a:latin typeface="Calibri" panose="020F0502020204030204" pitchFamily="34" charset="0"/>
                <a:ea typeface="Calibri" panose="020F0502020204030204" pitchFamily="34" charset="0"/>
              </a:rPr>
              <a:t>מ</a:t>
            </a:r>
            <a:r>
              <a:rPr lang="he-IL" sz="3200" dirty="0">
                <a:solidFill>
                  <a:srgbClr val="FFFFFF"/>
                </a:solidFill>
                <a:latin typeface="Calibri" panose="020F0502020204030204" pitchFamily="34" charset="0"/>
                <a:ea typeface="Calibri" panose="020F0502020204030204" pitchFamily="34" charset="0"/>
              </a:rPr>
              <a:t> </a:t>
            </a:r>
            <a:endParaRPr lang="en-US" sz="3200" dirty="0" smtClean="0">
              <a:solidFill>
                <a:srgbClr val="CC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9483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500" fill="hold"/>
                                        <p:tgtEl>
                                          <p:spTgt spid="13"/>
                                        </p:tgtEl>
                                        <p:attrNameLst>
                                          <p:attrName>ppt_w</p:attrName>
                                        </p:attrNameLst>
                                      </p:cBhvr>
                                      <p:tavLst>
                                        <p:tav tm="0">
                                          <p:val>
                                            <p:fltVal val="0"/>
                                          </p:val>
                                        </p:tav>
                                        <p:tav tm="100000">
                                          <p:val>
                                            <p:strVal val="#ppt_w"/>
                                          </p:val>
                                        </p:tav>
                                      </p:tavLst>
                                    </p:anim>
                                    <p:anim calcmode="lin" valueType="num">
                                      <p:cBhvr>
                                        <p:cTn id="8" dur="1500" fill="hold"/>
                                        <p:tgtEl>
                                          <p:spTgt spid="13"/>
                                        </p:tgtEl>
                                        <p:attrNameLst>
                                          <p:attrName>ppt_h</p:attrName>
                                        </p:attrNameLst>
                                      </p:cBhvr>
                                      <p:tavLst>
                                        <p:tav tm="0">
                                          <p:val>
                                            <p:fltVal val="0"/>
                                          </p:val>
                                        </p:tav>
                                        <p:tav tm="100000">
                                          <p:val>
                                            <p:strVal val="#ppt_h"/>
                                          </p:val>
                                        </p:tav>
                                      </p:tavLst>
                                    </p:anim>
                                    <p:anim calcmode="lin" valueType="num">
                                      <p:cBhvr>
                                        <p:cTn id="9" dur="1500" fill="hold"/>
                                        <p:tgtEl>
                                          <p:spTgt spid="13"/>
                                        </p:tgtEl>
                                        <p:attrNameLst>
                                          <p:attrName>style.rotation</p:attrName>
                                        </p:attrNameLst>
                                      </p:cBhvr>
                                      <p:tavLst>
                                        <p:tav tm="0">
                                          <p:val>
                                            <p:fltVal val="90"/>
                                          </p:val>
                                        </p:tav>
                                        <p:tav tm="100000">
                                          <p:val>
                                            <p:fltVal val="0"/>
                                          </p:val>
                                        </p:tav>
                                      </p:tavLst>
                                    </p:anim>
                                    <p:animEffect transition="in" filter="fade">
                                      <p:cBhvr>
                                        <p:cTn id="1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15000"/>
              </a:srgbClr>
            </a:gs>
            <a:gs pos="50000">
              <a:srgbClr val="E2FD59">
                <a:alpha val="31000"/>
              </a:srgbClr>
            </a:gs>
            <a:gs pos="100000">
              <a:schemeClr val="accent4">
                <a:lumMod val="75000"/>
                <a:alpha val="31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6365" y="50801"/>
            <a:ext cx="11462197" cy="6598226"/>
          </a:xfrm>
        </p:spPr>
        <p:txBody>
          <a:bodyPr>
            <a:normAutofit fontScale="90000"/>
            <a:scene3d>
              <a:camera prst="orthographicFront"/>
              <a:lightRig rig="threePt" dir="t"/>
            </a:scene3d>
            <a:sp3d extrusionH="57150">
              <a:bevelT w="38100" h="38100"/>
            </a:sp3d>
          </a:bodyPr>
          <a:lstStyle/>
          <a:p>
            <a:pPr>
              <a:lnSpc>
                <a:spcPct val="100000"/>
              </a:lnSpc>
              <a:spcAft>
                <a:spcPts val="1800"/>
              </a:spcAft>
            </a:pPr>
            <a:r>
              <a:rPr lang="en-US" sz="2400" dirty="0" smtClean="0">
                <a:latin typeface="+mn-lt"/>
              </a:rPr>
              <a:t>You might notice that this word – </a:t>
            </a:r>
            <a:r>
              <a:rPr lang="en-US" sz="2200" b="1" u="sng" dirty="0">
                <a:solidFill>
                  <a:srgbClr val="000000"/>
                </a:solidFill>
                <a:latin typeface="Calibri" panose="020F0502020204030204" pitchFamily="34" charset="0"/>
                <a:ea typeface="Calibri" panose="020F0502020204030204" pitchFamily="34" charset="0"/>
                <a:cs typeface="Calibri" panose="020F0502020204030204" pitchFamily="34" charset="0"/>
              </a:rPr>
              <a:t>deep</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200"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(OT:5415</a:t>
            </a:r>
            <a:r>
              <a:rPr lang="en-US" sz="2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 </a:t>
            </a:r>
            <a:r>
              <a:rPr lang="en-US" sz="2200" dirty="0" err="1">
                <a:solidFill>
                  <a:prstClr val="black"/>
                </a:solidFill>
                <a:latin typeface="Calibri" panose="020F0502020204030204" pitchFamily="34" charset="0"/>
                <a:ea typeface="Calibri" panose="020F0502020204030204" pitchFamily="34" charset="0"/>
                <a:cs typeface="Calibri" panose="020F0502020204030204" pitchFamily="34" charset="0"/>
              </a:rPr>
              <a:t>tehowm</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&lt;</a:t>
            </a:r>
            <a:r>
              <a:rPr lang="en-US" sz="2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theum</a:t>
            </a:r>
            <a:r>
              <a:rPr lang="en-US" sz="2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&gt;  </a:t>
            </a:r>
            <a:r>
              <a:rPr lang="he-IL" sz="2200" dirty="0" smtClean="0">
                <a:solidFill>
                  <a:srgbClr val="CC00FF"/>
                </a:solidFill>
                <a:latin typeface="Calibri" panose="020F0502020204030204" pitchFamily="34" charset="0"/>
                <a:ea typeface="Calibri" panose="020F0502020204030204" pitchFamily="34" charset="0"/>
              </a:rPr>
              <a:t> </a:t>
            </a:r>
            <a:r>
              <a:rPr lang="he-IL" sz="3200" dirty="0" smtClean="0">
                <a:solidFill>
                  <a:srgbClr val="CC00FF"/>
                </a:solidFill>
                <a:latin typeface="Calibri" panose="020F0502020204030204" pitchFamily="34" charset="0"/>
                <a:ea typeface="Calibri" panose="020F0502020204030204" pitchFamily="34" charset="0"/>
              </a:rPr>
              <a:t>ת</a:t>
            </a:r>
            <a:r>
              <a:rPr lang="he-IL" sz="700" dirty="0" smtClean="0">
                <a:solidFill>
                  <a:srgbClr val="FFFFFF"/>
                </a:solidFill>
                <a:latin typeface="Calibri" panose="020F0502020204030204" pitchFamily="34" charset="0"/>
                <a:ea typeface="Calibri" panose="020F0502020204030204" pitchFamily="34" charset="0"/>
              </a:rPr>
              <a:t> </a:t>
            </a:r>
            <a:r>
              <a:rPr lang="he-IL" sz="3200" dirty="0">
                <a:solidFill>
                  <a:srgbClr val="CC00FF"/>
                </a:solidFill>
                <a:latin typeface="Calibri" panose="020F0502020204030204" pitchFamily="34" charset="0"/>
                <a:ea typeface="Calibri" panose="020F0502020204030204" pitchFamily="34" charset="0"/>
              </a:rPr>
              <a:t>ה</a:t>
            </a:r>
            <a:r>
              <a:rPr lang="he-IL" sz="700" dirty="0">
                <a:solidFill>
                  <a:srgbClr val="FFFFFF"/>
                </a:solidFill>
                <a:latin typeface="Calibri" panose="020F0502020204030204" pitchFamily="34" charset="0"/>
                <a:ea typeface="Calibri" panose="020F0502020204030204" pitchFamily="34" charset="0"/>
              </a:rPr>
              <a:t> </a:t>
            </a:r>
            <a:r>
              <a:rPr lang="he-IL" sz="3200" dirty="0">
                <a:solidFill>
                  <a:srgbClr val="CC00FF"/>
                </a:solidFill>
                <a:latin typeface="Calibri" panose="020F0502020204030204" pitchFamily="34" charset="0"/>
                <a:ea typeface="Calibri" panose="020F0502020204030204" pitchFamily="34" charset="0"/>
              </a:rPr>
              <a:t>וֹ</a:t>
            </a:r>
            <a:r>
              <a:rPr lang="he-IL" sz="700" baseline="-25000" dirty="0">
                <a:solidFill>
                  <a:srgbClr val="FFFFFF"/>
                </a:solidFill>
                <a:latin typeface="Calibri" panose="020F0502020204030204" pitchFamily="34" charset="0"/>
                <a:ea typeface="Calibri" panose="020F0502020204030204" pitchFamily="34" charset="0"/>
              </a:rPr>
              <a:t> </a:t>
            </a:r>
            <a:r>
              <a:rPr lang="he-IL" sz="3200" dirty="0" smtClean="0">
                <a:solidFill>
                  <a:srgbClr val="CC00FF"/>
                </a:solidFill>
                <a:latin typeface="Calibri" panose="020F0502020204030204" pitchFamily="34" charset="0"/>
                <a:ea typeface="Calibri" panose="020F0502020204030204" pitchFamily="34" charset="0"/>
              </a:rPr>
              <a:t>מ</a:t>
            </a:r>
            <a:r>
              <a:rPr lang="en-US" sz="2400" dirty="0" smtClean="0">
                <a:solidFill>
                  <a:schemeClr val="tx1">
                    <a:lumMod val="95000"/>
                    <a:lumOff val="5000"/>
                  </a:schemeClr>
                </a:solidFill>
                <a:latin typeface="+mn-lt"/>
                <a:ea typeface="Calibri" panose="020F0502020204030204" pitchFamily="34" charset="0"/>
              </a:rPr>
              <a:t>) has the same three letters as the Hebrew word for </a:t>
            </a:r>
            <a:r>
              <a:rPr lang="en-US" sz="2200" b="1" dirty="0">
                <a:solidFill>
                  <a:srgbClr val="CC00FF"/>
                </a:solidFill>
                <a:latin typeface="Calibri" panose="020F0502020204030204"/>
              </a:rPr>
              <a:t>without</a:t>
            </a:r>
            <a:r>
              <a:rPr lang="en-US" sz="2200" dirty="0">
                <a:solidFill>
                  <a:srgbClr val="CC00FF"/>
                </a:solidFill>
                <a:latin typeface="Calibri" panose="020F0502020204030204"/>
              </a:rPr>
              <a:t> </a:t>
            </a:r>
            <a:r>
              <a:rPr lang="en-US" sz="2200" b="1" u="sng" dirty="0" smtClean="0">
                <a:solidFill>
                  <a:srgbClr val="CC00FF"/>
                </a:solidFill>
                <a:latin typeface="Calibri" panose="020F0502020204030204"/>
              </a:rPr>
              <a:t>form</a:t>
            </a:r>
            <a:r>
              <a:rPr lang="en-US" sz="2200" dirty="0">
                <a:solidFill>
                  <a:prstClr val="black"/>
                </a:solidFill>
                <a:latin typeface="Calibri" panose="020F0502020204030204"/>
              </a:rPr>
              <a:t> </a:t>
            </a:r>
            <a:r>
              <a:rPr lang="en-US" sz="2200" dirty="0" smtClean="0">
                <a:solidFill>
                  <a:prstClr val="black"/>
                </a:solidFill>
                <a:latin typeface="Calibri" panose="020F0502020204030204"/>
              </a:rPr>
              <a:t> </a:t>
            </a:r>
            <a:r>
              <a:rPr lang="en-US" sz="2200" b="1" dirty="0" smtClean="0">
                <a:solidFill>
                  <a:prstClr val="black"/>
                </a:solidFill>
                <a:latin typeface="Calibri" panose="020F0502020204030204"/>
              </a:rPr>
              <a:t>(OT:8414 </a:t>
            </a:r>
            <a:r>
              <a:rPr lang="en-US" sz="2200" dirty="0">
                <a:solidFill>
                  <a:prstClr val="black"/>
                </a:solidFill>
                <a:latin typeface="Calibri" panose="020F0502020204030204"/>
              </a:rPr>
              <a:t>– </a:t>
            </a:r>
            <a:r>
              <a:rPr lang="en-US" sz="2200" b="1" u="sng" dirty="0" smtClean="0">
                <a:solidFill>
                  <a:srgbClr val="CC00FF"/>
                </a:solidFill>
                <a:latin typeface="Calibri" panose="020F0502020204030204"/>
              </a:rPr>
              <a:t>chaos</a:t>
            </a:r>
            <a:r>
              <a:rPr lang="en-US" sz="2200" dirty="0" smtClean="0">
                <a:solidFill>
                  <a:prstClr val="black"/>
                </a:solidFill>
                <a:latin typeface="Calibri" panose="020F0502020204030204"/>
              </a:rPr>
              <a:t>  &lt;</a:t>
            </a:r>
            <a:r>
              <a:rPr lang="en-US" sz="2200" dirty="0" err="1" smtClean="0">
                <a:solidFill>
                  <a:prstClr val="black"/>
                </a:solidFill>
                <a:latin typeface="Calibri" panose="020F0502020204030204"/>
              </a:rPr>
              <a:t>theu</a:t>
            </a:r>
            <a:r>
              <a:rPr lang="en-US" sz="2200" dirty="0" smtClean="0">
                <a:solidFill>
                  <a:prstClr val="black"/>
                </a:solidFill>
                <a:latin typeface="Calibri" panose="020F0502020204030204"/>
              </a:rPr>
              <a:t>&gt;</a:t>
            </a:r>
            <a:r>
              <a:rPr lang="he-IL" sz="2900" dirty="0" smtClean="0">
                <a:solidFill>
                  <a:srgbClr val="CC00FF"/>
                </a:solidFill>
                <a:latin typeface="Calibri" panose="020F0502020204030204" pitchFamily="34" charset="0"/>
                <a:ea typeface="PMingLiU"/>
              </a:rPr>
              <a:t> </a:t>
            </a:r>
            <a:r>
              <a:rPr lang="he-IL" sz="2900" dirty="0">
                <a:solidFill>
                  <a:srgbClr val="CC00FF"/>
                </a:solidFill>
                <a:latin typeface="Calibri" panose="020F0502020204030204" pitchFamily="34" charset="0"/>
                <a:ea typeface="PMingLiU"/>
              </a:rPr>
              <a:t>ת</a:t>
            </a:r>
            <a:r>
              <a:rPr lang="he-IL" sz="700" dirty="0">
                <a:solidFill>
                  <a:srgbClr val="FFFFFF"/>
                </a:solidFill>
                <a:latin typeface="Calibri" panose="020F0502020204030204" pitchFamily="34" charset="0"/>
                <a:ea typeface="PMingLiU"/>
              </a:rPr>
              <a:t> </a:t>
            </a:r>
            <a:r>
              <a:rPr lang="he-IL" sz="2900" dirty="0">
                <a:solidFill>
                  <a:srgbClr val="CC00FF"/>
                </a:solidFill>
                <a:latin typeface="Calibri" panose="020F0502020204030204" pitchFamily="34" charset="0"/>
                <a:ea typeface="PMingLiU"/>
              </a:rPr>
              <a:t>ה</a:t>
            </a:r>
            <a:r>
              <a:rPr lang="he-IL" sz="700" dirty="0">
                <a:solidFill>
                  <a:srgbClr val="FFFFFF"/>
                </a:solidFill>
                <a:latin typeface="Calibri" panose="020F0502020204030204" pitchFamily="34" charset="0"/>
                <a:ea typeface="PMingLiU"/>
              </a:rPr>
              <a:t> </a:t>
            </a:r>
            <a:r>
              <a:rPr lang="he-IL" sz="2900" dirty="0">
                <a:solidFill>
                  <a:srgbClr val="CC00FF"/>
                </a:solidFill>
                <a:latin typeface="Calibri" panose="020F0502020204030204" pitchFamily="34" charset="0"/>
                <a:ea typeface="PMingLiU"/>
              </a:rPr>
              <a:t>וֹ </a:t>
            </a:r>
            <a:r>
              <a:rPr lang="en-US" sz="2200" dirty="0" smtClean="0">
                <a:solidFill>
                  <a:prstClr val="black"/>
                </a:solidFill>
                <a:latin typeface="Calibri" panose="020F0502020204030204"/>
              </a:rPr>
              <a:t>)</a:t>
            </a:r>
            <a:r>
              <a:rPr lang="he-IL" sz="2400" dirty="0" smtClean="0">
                <a:solidFill>
                  <a:schemeClr val="tx1">
                    <a:lumMod val="95000"/>
                    <a:lumOff val="5000"/>
                  </a:schemeClr>
                </a:solidFill>
                <a:latin typeface="+mn-lt"/>
                <a:ea typeface="PMingLiU"/>
              </a:rPr>
              <a:t> </a:t>
            </a:r>
            <a:r>
              <a:rPr lang="en-US" sz="2400" dirty="0" smtClean="0">
                <a:solidFill>
                  <a:schemeClr val="tx1">
                    <a:lumMod val="95000"/>
                    <a:lumOff val="5000"/>
                  </a:schemeClr>
                </a:solidFill>
                <a:latin typeface="+mn-lt"/>
                <a:ea typeface="PMingLiU"/>
              </a:rPr>
              <a:t>but has a MEM </a:t>
            </a:r>
            <a:r>
              <a:rPr lang="he-IL" sz="3200" dirty="0" smtClean="0">
                <a:solidFill>
                  <a:srgbClr val="CC00FF"/>
                </a:solidFill>
                <a:latin typeface="Calibri" panose="020F0502020204030204" pitchFamily="34" charset="0"/>
                <a:ea typeface="Calibri" panose="020F0502020204030204" pitchFamily="34" charset="0"/>
              </a:rPr>
              <a:t> </a:t>
            </a:r>
            <a:r>
              <a:rPr lang="he-IL" sz="3200" b="1" dirty="0">
                <a:solidFill>
                  <a:srgbClr val="CC00FF"/>
                </a:solidFill>
                <a:effectLst>
                  <a:glow rad="228600">
                    <a:schemeClr val="accent4">
                      <a:satMod val="175000"/>
                      <a:alpha val="40000"/>
                    </a:schemeClr>
                  </a:glow>
                </a:effectLst>
                <a:latin typeface="Calibri" panose="020F0502020204030204" pitchFamily="34" charset="0"/>
                <a:ea typeface="Calibri" panose="020F0502020204030204" pitchFamily="34" charset="0"/>
              </a:rPr>
              <a:t>מ</a:t>
            </a:r>
            <a:r>
              <a:rPr lang="he-IL" sz="3200" dirty="0">
                <a:solidFill>
                  <a:srgbClr val="CC00FF"/>
                </a:solidFill>
                <a:latin typeface="Calibri" panose="020F0502020204030204" pitchFamily="34" charset="0"/>
                <a:ea typeface="Calibri" panose="020F0502020204030204" pitchFamily="34" charset="0"/>
              </a:rPr>
              <a:t> </a:t>
            </a:r>
            <a:r>
              <a:rPr lang="en-US" sz="3200" dirty="0" smtClean="0">
                <a:solidFill>
                  <a:srgbClr val="CC00FF"/>
                </a:solidFill>
                <a:latin typeface="Calibri" panose="020F0502020204030204" pitchFamily="34" charset="0"/>
                <a:ea typeface="Calibri" panose="020F0502020204030204" pitchFamily="34" charset="0"/>
              </a:rPr>
              <a:t> </a:t>
            </a:r>
            <a:r>
              <a:rPr lang="en-US" sz="2400" dirty="0" smtClean="0">
                <a:solidFill>
                  <a:schemeClr val="tx1">
                    <a:lumMod val="95000"/>
                    <a:lumOff val="5000"/>
                  </a:schemeClr>
                </a:solidFill>
                <a:latin typeface="+mn-lt"/>
                <a:ea typeface="Calibri" panose="020F0502020204030204" pitchFamily="34" charset="0"/>
              </a:rPr>
              <a:t>letter</a:t>
            </a:r>
            <a:r>
              <a:rPr lang="en-US" sz="3200" dirty="0" smtClean="0">
                <a:solidFill>
                  <a:srgbClr val="CC00FF"/>
                </a:solidFill>
                <a:latin typeface="Calibri" panose="020F0502020204030204" pitchFamily="34" charset="0"/>
                <a:ea typeface="Calibri" panose="020F0502020204030204" pitchFamily="34" charset="0"/>
              </a:rPr>
              <a:t> </a:t>
            </a:r>
            <a:r>
              <a:rPr lang="en-US" sz="2400" dirty="0" smtClean="0">
                <a:solidFill>
                  <a:schemeClr val="tx1">
                    <a:lumMod val="95000"/>
                    <a:lumOff val="5000"/>
                  </a:schemeClr>
                </a:solidFill>
                <a:latin typeface="+mn-lt"/>
                <a:ea typeface="Calibri" panose="020F0502020204030204" pitchFamily="34" charset="0"/>
                <a:cs typeface="Calibri" panose="020F0502020204030204" pitchFamily="34" charset="0"/>
              </a:rPr>
              <a:t>added on to the end. </a:t>
            </a:r>
            <a:r>
              <a:rPr lang="he-IL" sz="2400" dirty="0" smtClean="0">
                <a:solidFill>
                  <a:schemeClr val="tx1">
                    <a:lumMod val="95000"/>
                    <a:lumOff val="5000"/>
                  </a:schemeClr>
                </a:solidFill>
                <a:latin typeface="+mn-lt"/>
                <a:ea typeface="Calibri" panose="020F0502020204030204" pitchFamily="34" charset="0"/>
              </a:rPr>
              <a:t> </a:t>
            </a:r>
            <a:r>
              <a:rPr lang="en-US" sz="2400" dirty="0" smtClean="0">
                <a:solidFill>
                  <a:schemeClr val="tx1">
                    <a:lumMod val="95000"/>
                    <a:lumOff val="5000"/>
                  </a:schemeClr>
                </a:solidFill>
                <a:latin typeface="+mn-lt"/>
                <a:ea typeface="Calibri" panose="020F0502020204030204" pitchFamily="34" charset="0"/>
              </a:rPr>
              <a:t>Yes, Hebrew is read from right to left. </a:t>
            </a:r>
            <a:br>
              <a:rPr lang="en-US" sz="2400" dirty="0" smtClean="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 </a:t>
            </a:r>
            <a:br>
              <a:rPr lang="en-US" sz="2400" dirty="0" smtClean="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This word </a:t>
            </a:r>
            <a:r>
              <a:rPr lang="en-US" sz="2400" b="1" dirty="0" smtClean="0">
                <a:solidFill>
                  <a:schemeClr val="tx1">
                    <a:lumMod val="95000"/>
                    <a:lumOff val="5000"/>
                  </a:schemeClr>
                </a:solidFill>
                <a:latin typeface="+mn-lt"/>
                <a:ea typeface="Calibri" panose="020F0502020204030204" pitchFamily="34" charset="0"/>
              </a:rPr>
              <a:t>&lt;</a:t>
            </a:r>
            <a:r>
              <a:rPr lang="en-US" sz="2400" b="1" dirty="0" err="1" smtClean="0">
                <a:solidFill>
                  <a:srgbClr val="00B050"/>
                </a:solidFill>
                <a:latin typeface="+mn-lt"/>
                <a:ea typeface="Calibri" panose="020F0502020204030204" pitchFamily="34" charset="0"/>
              </a:rPr>
              <a:t>theum</a:t>
            </a:r>
            <a:r>
              <a:rPr lang="en-US" sz="2400" b="1" dirty="0" smtClean="0">
                <a:solidFill>
                  <a:schemeClr val="tx1">
                    <a:lumMod val="95000"/>
                    <a:lumOff val="5000"/>
                  </a:schemeClr>
                </a:solidFill>
                <a:latin typeface="+mn-lt"/>
                <a:ea typeface="Calibri" panose="020F0502020204030204" pitchFamily="34" charset="0"/>
              </a:rPr>
              <a:t>&gt;</a:t>
            </a:r>
            <a:r>
              <a:rPr lang="en-US" sz="2400" b="1" dirty="0" smtClean="0">
                <a:solidFill>
                  <a:srgbClr val="00B050"/>
                </a:solidFill>
                <a:latin typeface="+mn-lt"/>
                <a:ea typeface="Calibri" panose="020F0502020204030204" pitchFamily="34" charset="0"/>
              </a:rPr>
              <a:t> </a:t>
            </a:r>
            <a:r>
              <a:rPr lang="en-US" sz="2400" dirty="0" smtClean="0">
                <a:solidFill>
                  <a:schemeClr val="tx1">
                    <a:lumMod val="95000"/>
                    <a:lumOff val="5000"/>
                  </a:schemeClr>
                </a:solidFill>
                <a:latin typeface="+mn-lt"/>
                <a:ea typeface="Calibri" panose="020F0502020204030204" pitchFamily="34" charset="0"/>
              </a:rPr>
              <a:t>is of the same basic family of words and contains some of the root meanings but with the </a:t>
            </a:r>
            <a:r>
              <a:rPr lang="en-US" sz="2400" b="1" i="1" u="sng" dirty="0" smtClean="0">
                <a:solidFill>
                  <a:schemeClr val="tx1">
                    <a:lumMod val="95000"/>
                    <a:lumOff val="5000"/>
                  </a:schemeClr>
                </a:solidFill>
                <a:latin typeface="+mn-lt"/>
                <a:ea typeface="Calibri" panose="020F0502020204030204" pitchFamily="34" charset="0"/>
              </a:rPr>
              <a:t>water substance</a:t>
            </a:r>
            <a:r>
              <a:rPr lang="en-US" sz="2400" b="1" i="1" dirty="0" smtClean="0">
                <a:solidFill>
                  <a:schemeClr val="tx1">
                    <a:lumMod val="95000"/>
                    <a:lumOff val="5000"/>
                  </a:schemeClr>
                </a:solidFill>
                <a:latin typeface="+mn-lt"/>
                <a:ea typeface="Calibri" panose="020F0502020204030204" pitchFamily="34" charset="0"/>
              </a:rPr>
              <a:t> </a:t>
            </a:r>
            <a:r>
              <a:rPr lang="en-US" sz="2400" dirty="0" smtClean="0">
                <a:solidFill>
                  <a:schemeClr val="tx1">
                    <a:lumMod val="95000"/>
                    <a:lumOff val="5000"/>
                  </a:schemeClr>
                </a:solidFill>
                <a:latin typeface="+mn-lt"/>
                <a:ea typeface="Calibri" panose="020F0502020204030204" pitchFamily="34" charset="0"/>
              </a:rPr>
              <a:t>added on. </a:t>
            </a:r>
            <a:br>
              <a:rPr lang="en-US" sz="2400" dirty="0" smtClean="0">
                <a:solidFill>
                  <a:schemeClr val="tx1">
                    <a:lumMod val="95000"/>
                    <a:lumOff val="5000"/>
                  </a:schemeClr>
                </a:solidFill>
                <a:latin typeface="+mn-lt"/>
                <a:ea typeface="Calibri" panose="020F0502020204030204" pitchFamily="34" charset="0"/>
              </a:rPr>
            </a:br>
            <a:r>
              <a:rPr lang="en-US" sz="1300" dirty="0" smtClean="0">
                <a:solidFill>
                  <a:schemeClr val="tx1">
                    <a:lumMod val="95000"/>
                    <a:lumOff val="5000"/>
                  </a:schemeClr>
                </a:solidFill>
                <a:latin typeface="+mn-lt"/>
                <a:ea typeface="Calibri" panose="020F0502020204030204" pitchFamily="34" charset="0"/>
              </a:rPr>
              <a:t/>
            </a:r>
            <a:br>
              <a:rPr lang="en-US" sz="1300" dirty="0" smtClean="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I am not going to delve into the meanings of this word because we have already seen the basic meanings.</a:t>
            </a:r>
            <a:br>
              <a:rPr lang="en-US" sz="2400" dirty="0" smtClean="0">
                <a:solidFill>
                  <a:schemeClr val="tx1">
                    <a:lumMod val="95000"/>
                    <a:lumOff val="5000"/>
                  </a:schemeClr>
                </a:solidFill>
                <a:latin typeface="+mn-lt"/>
                <a:ea typeface="Calibri" panose="020F0502020204030204" pitchFamily="34" charset="0"/>
              </a:rPr>
            </a:br>
            <a:r>
              <a:rPr lang="en-US" sz="1300" dirty="0">
                <a:solidFill>
                  <a:schemeClr val="tx1">
                    <a:lumMod val="95000"/>
                    <a:lumOff val="5000"/>
                  </a:schemeClr>
                </a:solidFill>
                <a:latin typeface="+mn-lt"/>
                <a:ea typeface="Calibri" panose="020F0502020204030204" pitchFamily="34" charset="0"/>
              </a:rPr>
              <a:t/>
            </a:r>
            <a:br>
              <a:rPr lang="en-US" sz="1300" dirty="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However one very interesting and very important word seen in this definition is the word – </a:t>
            </a:r>
            <a:r>
              <a:rPr lang="en-US" sz="2400" b="1" dirty="0" smtClean="0">
                <a:solidFill>
                  <a:srgbClr val="FF33CC"/>
                </a:solidFill>
                <a:latin typeface="+mn-lt"/>
                <a:ea typeface="Calibri" panose="020F0502020204030204" pitchFamily="34" charset="0"/>
              </a:rPr>
              <a:t>abyss.  </a:t>
            </a:r>
            <a:r>
              <a:rPr lang="en-US" sz="2400" dirty="0" smtClean="0">
                <a:solidFill>
                  <a:schemeClr val="tx1">
                    <a:lumMod val="95000"/>
                    <a:lumOff val="5000"/>
                  </a:schemeClr>
                </a:solidFill>
                <a:latin typeface="+mn-lt"/>
                <a:ea typeface="Calibri" panose="020F0502020204030204" pitchFamily="34" charset="0"/>
              </a:rPr>
              <a:t>We are not going to look at the details here.  </a:t>
            </a:r>
            <a:br>
              <a:rPr lang="en-US" sz="2400" dirty="0" smtClean="0">
                <a:solidFill>
                  <a:schemeClr val="tx1">
                    <a:lumMod val="95000"/>
                    <a:lumOff val="5000"/>
                  </a:schemeClr>
                </a:solidFill>
                <a:latin typeface="+mn-lt"/>
                <a:ea typeface="Calibri" panose="020F0502020204030204" pitchFamily="34" charset="0"/>
              </a:rPr>
            </a:br>
            <a:r>
              <a:rPr lang="en-US" sz="1300" dirty="0" smtClean="0">
                <a:solidFill>
                  <a:schemeClr val="tx1">
                    <a:lumMod val="95000"/>
                    <a:lumOff val="5000"/>
                  </a:schemeClr>
                </a:solidFill>
                <a:latin typeface="+mn-lt"/>
                <a:ea typeface="Calibri" panose="020F0502020204030204" pitchFamily="34" charset="0"/>
              </a:rPr>
              <a:t/>
            </a:r>
            <a:br>
              <a:rPr lang="en-US" sz="1300" dirty="0" smtClean="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This word – abyss – </a:t>
            </a:r>
            <a:r>
              <a:rPr lang="en-US" sz="2400" b="1" dirty="0">
                <a:solidFill>
                  <a:srgbClr val="0000CC"/>
                </a:solidFill>
                <a:latin typeface="+mn-lt"/>
                <a:ea typeface="Calibri" panose="020F0502020204030204" pitchFamily="34" charset="0"/>
              </a:rPr>
              <a:t>at the beginning, </a:t>
            </a:r>
            <a:r>
              <a:rPr lang="en-US" sz="2400" dirty="0" smtClean="0">
                <a:solidFill>
                  <a:schemeClr val="tx1">
                    <a:lumMod val="95000"/>
                    <a:lumOff val="5000"/>
                  </a:schemeClr>
                </a:solidFill>
                <a:latin typeface="+mn-lt"/>
                <a:ea typeface="Calibri" panose="020F0502020204030204" pitchFamily="34" charset="0"/>
              </a:rPr>
              <a:t>has a direct </a:t>
            </a:r>
            <a:r>
              <a:rPr lang="en-US" sz="2400" b="1" dirty="0" smtClean="0">
                <a:solidFill>
                  <a:srgbClr val="0000CC"/>
                </a:solidFill>
                <a:latin typeface="+mn-lt"/>
                <a:ea typeface="Calibri" panose="020F0502020204030204" pitchFamily="34" charset="0"/>
              </a:rPr>
              <a:t>connection </a:t>
            </a:r>
            <a:r>
              <a:rPr lang="en-US" sz="2400" u="sng" dirty="0" smtClean="0">
                <a:solidFill>
                  <a:srgbClr val="FF0000"/>
                </a:solidFill>
                <a:latin typeface="+mn-lt"/>
                <a:ea typeface="Calibri" panose="020F0502020204030204" pitchFamily="34" charset="0"/>
              </a:rPr>
              <a:t>to </a:t>
            </a:r>
            <a:r>
              <a:rPr lang="en-US" sz="2400" u="sng" dirty="0">
                <a:solidFill>
                  <a:srgbClr val="FF0000"/>
                </a:solidFill>
                <a:latin typeface="+mn-lt"/>
                <a:ea typeface="Calibri" panose="020F0502020204030204" pitchFamily="34" charset="0"/>
              </a:rPr>
              <a:t>Revelation </a:t>
            </a:r>
            <a:r>
              <a:rPr lang="en-US" sz="2400" u="sng" dirty="0" smtClean="0">
                <a:solidFill>
                  <a:srgbClr val="FF0000"/>
                </a:solidFill>
                <a:latin typeface="+mn-lt"/>
                <a:ea typeface="Calibri" panose="020F0502020204030204" pitchFamily="34" charset="0"/>
              </a:rPr>
              <a:t>– at the end</a:t>
            </a:r>
            <a:r>
              <a:rPr lang="en-US" sz="2400" dirty="0" smtClean="0">
                <a:solidFill>
                  <a:srgbClr val="FF0000"/>
                </a:solidFill>
                <a:latin typeface="+mn-lt"/>
                <a:ea typeface="Calibri" panose="020F0502020204030204" pitchFamily="34" charset="0"/>
              </a:rPr>
              <a:t> involving </a:t>
            </a:r>
            <a:r>
              <a:rPr lang="en-US" sz="2400" dirty="0">
                <a:solidFill>
                  <a:srgbClr val="FF0000"/>
                </a:solidFill>
                <a:latin typeface="+mn-lt"/>
                <a:ea typeface="Calibri" panose="020F0502020204030204" pitchFamily="34" charset="0"/>
              </a:rPr>
              <a:t>the domain of </a:t>
            </a:r>
            <a:r>
              <a:rPr lang="en-US" sz="2400" dirty="0" smtClean="0">
                <a:solidFill>
                  <a:srgbClr val="FF0000"/>
                </a:solidFill>
                <a:latin typeface="+mn-lt"/>
                <a:ea typeface="Calibri" panose="020F0502020204030204" pitchFamily="34" charset="0"/>
              </a:rPr>
              <a:t>Satan. </a:t>
            </a:r>
            <a:br>
              <a:rPr lang="en-US" sz="2400" dirty="0" smtClean="0">
                <a:solidFill>
                  <a:srgbClr val="FF0000"/>
                </a:solidFill>
                <a:latin typeface="+mn-lt"/>
                <a:ea typeface="Calibri" panose="020F0502020204030204" pitchFamily="34" charset="0"/>
              </a:rPr>
            </a:br>
            <a:r>
              <a:rPr lang="en-US" sz="1300" dirty="0" smtClean="0">
                <a:solidFill>
                  <a:srgbClr val="FF0000"/>
                </a:solidFill>
                <a:latin typeface="+mn-lt"/>
                <a:ea typeface="Calibri" panose="020F0502020204030204" pitchFamily="34" charset="0"/>
              </a:rPr>
              <a:t/>
            </a:r>
            <a:br>
              <a:rPr lang="en-US" sz="1300" dirty="0" smtClean="0">
                <a:solidFill>
                  <a:srgbClr val="FF0000"/>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To understand the connection of </a:t>
            </a:r>
            <a:r>
              <a:rPr lang="en-US" sz="2400" b="1" u="sng" dirty="0" smtClean="0">
                <a:solidFill>
                  <a:schemeClr val="tx1">
                    <a:lumMod val="95000"/>
                    <a:lumOff val="5000"/>
                  </a:schemeClr>
                </a:solidFill>
                <a:effectLst>
                  <a:glow rad="127000">
                    <a:srgbClr val="00FF00"/>
                  </a:glow>
                </a:effectLst>
                <a:ea typeface="Calibri" panose="020F0502020204030204" pitchFamily="34" charset="0"/>
              </a:rPr>
              <a:t>the abyss at </a:t>
            </a:r>
            <a:r>
              <a:rPr lang="en-US" sz="2400" b="1" u="sng" dirty="0">
                <a:solidFill>
                  <a:schemeClr val="tx1">
                    <a:lumMod val="95000"/>
                    <a:lumOff val="5000"/>
                  </a:schemeClr>
                </a:solidFill>
                <a:effectLst>
                  <a:glow rad="127000">
                    <a:srgbClr val="00FF00"/>
                  </a:glow>
                </a:effectLst>
                <a:ea typeface="Calibri" panose="020F0502020204030204" pitchFamily="34" charset="0"/>
              </a:rPr>
              <a:t>Creation</a:t>
            </a:r>
            <a:r>
              <a:rPr lang="en-US" sz="2400" b="1" dirty="0">
                <a:solidFill>
                  <a:schemeClr val="tx1">
                    <a:lumMod val="95000"/>
                    <a:lumOff val="5000"/>
                  </a:schemeClr>
                </a:solidFill>
                <a:effectLst>
                  <a:glow rad="127000">
                    <a:srgbClr val="00FF00"/>
                  </a:glow>
                </a:effectLst>
                <a:ea typeface="Calibri" panose="020F0502020204030204" pitchFamily="34" charset="0"/>
              </a:rPr>
              <a:t>,</a:t>
            </a:r>
            <a:r>
              <a:rPr lang="en-US" sz="2400" dirty="0" smtClean="0">
                <a:solidFill>
                  <a:schemeClr val="tx1">
                    <a:lumMod val="95000"/>
                    <a:lumOff val="5000"/>
                  </a:schemeClr>
                </a:solidFill>
                <a:latin typeface="+mn-lt"/>
                <a:ea typeface="Calibri" panose="020F0502020204030204" pitchFamily="34" charset="0"/>
              </a:rPr>
              <a:t> to the word - </a:t>
            </a:r>
            <a:r>
              <a:rPr lang="en-US" sz="2400" b="1" dirty="0" smtClean="0">
                <a:solidFill>
                  <a:schemeClr val="tx1">
                    <a:lumMod val="95000"/>
                    <a:lumOff val="5000"/>
                  </a:schemeClr>
                </a:solidFill>
                <a:effectLst>
                  <a:glow rad="127000">
                    <a:srgbClr val="00FF00"/>
                  </a:glow>
                </a:effectLst>
                <a:latin typeface="+mn-lt"/>
                <a:ea typeface="Calibri" panose="020F0502020204030204" pitchFamily="34" charset="0"/>
              </a:rPr>
              <a:t>abyss</a:t>
            </a:r>
            <a:r>
              <a:rPr lang="en-US" sz="2400" dirty="0" smtClean="0">
                <a:solidFill>
                  <a:schemeClr val="tx1">
                    <a:lumMod val="95000"/>
                    <a:lumOff val="5000"/>
                  </a:schemeClr>
                </a:solidFill>
                <a:latin typeface="+mn-lt"/>
                <a:ea typeface="Calibri" panose="020F0502020204030204" pitchFamily="34" charset="0"/>
              </a:rPr>
              <a:t> - in Rev 9:1-3 </a:t>
            </a:r>
            <a:br>
              <a:rPr lang="en-US" sz="2400" dirty="0" smtClean="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(where it is called the bottomless pit) consider the study titled – </a:t>
            </a:r>
            <a:br>
              <a:rPr lang="en-US" sz="2400" dirty="0" smtClean="0">
                <a:solidFill>
                  <a:schemeClr val="tx1">
                    <a:lumMod val="95000"/>
                    <a:lumOff val="5000"/>
                  </a:schemeClr>
                </a:solidFill>
                <a:latin typeface="+mn-lt"/>
                <a:ea typeface="Calibri" panose="020F0502020204030204" pitchFamily="34" charset="0"/>
              </a:rPr>
            </a:br>
            <a:r>
              <a:rPr lang="en-US" sz="2400" dirty="0" smtClean="0">
                <a:solidFill>
                  <a:schemeClr val="tx1">
                    <a:lumMod val="95000"/>
                    <a:lumOff val="5000"/>
                  </a:schemeClr>
                </a:solidFill>
                <a:latin typeface="+mn-lt"/>
                <a:ea typeface="Calibri" panose="020F0502020204030204" pitchFamily="34" charset="0"/>
              </a:rPr>
              <a:t>		</a:t>
            </a:r>
            <a:r>
              <a:rPr lang="en-US" sz="4800" b="1" i="1" dirty="0" smtClean="0">
                <a:solidFill>
                  <a:srgbClr val="CC00FF"/>
                </a:solidFill>
                <a:latin typeface="Georgia" panose="02040502050405020303" pitchFamily="18" charset="0"/>
                <a:ea typeface="Calibri" panose="020F0502020204030204" pitchFamily="34" charset="0"/>
              </a:rPr>
              <a:t>Creation’s Chronicle.  </a:t>
            </a:r>
            <a:r>
              <a:rPr lang="en-US" sz="2400" b="1" i="1" dirty="0" smtClean="0">
                <a:solidFill>
                  <a:srgbClr val="CC00FF"/>
                </a:solidFill>
                <a:latin typeface="Georgia" panose="02040502050405020303" pitchFamily="18" charset="0"/>
                <a:ea typeface="Calibri" panose="020F0502020204030204" pitchFamily="34" charset="0"/>
              </a:rPr>
              <a:t/>
            </a:r>
            <a:br>
              <a:rPr lang="en-US" sz="2400" b="1" i="1" dirty="0" smtClean="0">
                <a:solidFill>
                  <a:srgbClr val="CC00FF"/>
                </a:solidFill>
                <a:latin typeface="Georgia" panose="02040502050405020303" pitchFamily="18" charset="0"/>
                <a:ea typeface="Calibri" panose="020F0502020204030204" pitchFamily="34" charset="0"/>
              </a:rPr>
            </a:br>
            <a:r>
              <a:rPr lang="en-US" sz="1000" b="1" i="1" dirty="0">
                <a:solidFill>
                  <a:srgbClr val="CC00FF"/>
                </a:solidFill>
                <a:latin typeface="Georgia" panose="02040502050405020303" pitchFamily="18" charset="0"/>
                <a:ea typeface="Calibri" panose="020F0502020204030204" pitchFamily="34" charset="0"/>
              </a:rPr>
              <a:t/>
            </a:r>
            <a:br>
              <a:rPr lang="en-US" sz="1000" b="1" i="1" dirty="0">
                <a:solidFill>
                  <a:srgbClr val="CC00FF"/>
                </a:solidFill>
                <a:latin typeface="Georgia" panose="02040502050405020303" pitchFamily="18" charset="0"/>
                <a:ea typeface="Calibri" panose="020F0502020204030204" pitchFamily="34" charset="0"/>
              </a:rPr>
            </a:br>
            <a:r>
              <a:rPr lang="en-US" sz="2400" b="1" i="1" dirty="0" smtClean="0">
                <a:solidFill>
                  <a:srgbClr val="CC00FF"/>
                </a:solidFill>
                <a:latin typeface="Georgia" panose="02040502050405020303" pitchFamily="18" charset="0"/>
                <a:ea typeface="Calibri" panose="020F0502020204030204" pitchFamily="34" charset="0"/>
              </a:rPr>
              <a:t>                         It is now time to look at </a:t>
            </a:r>
            <a:r>
              <a:rPr lang="en-US" sz="2400" b="1" i="1" dirty="0" err="1" smtClean="0">
                <a:solidFill>
                  <a:schemeClr val="tx1">
                    <a:lumMod val="95000"/>
                    <a:lumOff val="5000"/>
                  </a:schemeClr>
                </a:solidFill>
                <a:latin typeface="Georgia" panose="02040502050405020303" pitchFamily="18" charset="0"/>
                <a:ea typeface="Calibri" panose="020F0502020204030204" pitchFamily="34" charset="0"/>
              </a:rPr>
              <a:t>choshek</a:t>
            </a:r>
            <a:r>
              <a:rPr lang="en-US" sz="2400" b="1" i="1" dirty="0" smtClean="0">
                <a:solidFill>
                  <a:srgbClr val="CC00FF"/>
                </a:solidFill>
                <a:latin typeface="Georgia" panose="02040502050405020303" pitchFamily="18" charset="0"/>
                <a:ea typeface="Calibri" panose="020F0502020204030204" pitchFamily="34" charset="0"/>
              </a:rPr>
              <a:t> – </a:t>
            </a:r>
            <a:r>
              <a:rPr lang="en-US" sz="2400" b="1" i="1" dirty="0" smtClean="0">
                <a:solidFill>
                  <a:schemeClr val="tx1">
                    <a:lumMod val="95000"/>
                    <a:lumOff val="5000"/>
                  </a:schemeClr>
                </a:solidFill>
                <a:latin typeface="Georgia" panose="02040502050405020303" pitchFamily="18" charset="0"/>
                <a:ea typeface="Calibri" panose="020F0502020204030204" pitchFamily="34" charset="0"/>
              </a:rPr>
              <a:t>darkness!</a:t>
            </a:r>
            <a:endParaRPr lang="en-US" sz="2400" b="1" i="1" dirty="0">
              <a:solidFill>
                <a:schemeClr val="tx1">
                  <a:lumMod val="95000"/>
                  <a:lumOff val="5000"/>
                </a:schemeClr>
              </a:solidFill>
              <a:latin typeface="Georgia" panose="02040502050405020303" pitchFamily="18" charset="0"/>
            </a:endParaRPr>
          </a:p>
        </p:txBody>
      </p:sp>
      <p:sp>
        <p:nvSpPr>
          <p:cNvPr id="6" name="Slide Number Placeholder 2"/>
          <p:cNvSpPr>
            <a:spLocks noGrp="1"/>
          </p:cNvSpPr>
          <p:nvPr>
            <p:ph type="sldNum" sz="quarter" idx="12"/>
          </p:nvPr>
        </p:nvSpPr>
        <p:spPr>
          <a:xfrm>
            <a:off x="9348355" y="6418696"/>
            <a:ext cx="2743200" cy="365125"/>
          </a:xfrm>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45</a:t>
            </a:fld>
            <a:endParaRPr lang="en-US" sz="1400" b="1" dirty="0">
              <a:solidFill>
                <a:schemeClr val="tx1"/>
              </a:solidFill>
            </a:endParaRPr>
          </a:p>
        </p:txBody>
      </p:sp>
      <p:pic>
        <p:nvPicPr>
          <p:cNvPr id="4"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00" y="557275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9636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081723"/>
            <a:ext cx="12192000" cy="196241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solidFill>
                  <a:srgbClr val="FF0000"/>
                </a:solidFill>
                <a:effectLst>
                  <a:outerShdw blurRad="50800" dist="39000" dir="5460000" algn="tl">
                    <a:srgbClr val="000000">
                      <a:alpha val="38000"/>
                    </a:srgbClr>
                  </a:outerShdw>
                </a:effectLst>
                <a:latin typeface="Arial Rounded MT Bold" pitchFamily="34" charset="0"/>
              </a:rPr>
              <a:t>(a)</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The Formless Earth</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b="1" dirty="0" smtClean="0">
                <a:ln w="1905">
                  <a:solidFill>
                    <a:schemeClr val="bg1"/>
                  </a:solidFill>
                </a:ln>
                <a:solidFill>
                  <a:schemeClr val="accent5">
                    <a:lumMod val="50000"/>
                  </a:schemeClr>
                </a:solidFill>
                <a:effectLst>
                  <a:innerShdw blurRad="69850" dist="43180" dir="5400000">
                    <a:srgbClr val="000000">
                      <a:alpha val="65000"/>
                    </a:srgbClr>
                  </a:innerShdw>
                </a:effectLst>
              </a:rPr>
              <a:t>and </a:t>
            </a:r>
            <a:r>
              <a:rPr lang="en-US" b="1" u="sng" dirty="0" smtClean="0">
                <a:ln w="1905">
                  <a:solidFill>
                    <a:schemeClr val="bg1"/>
                  </a:solidFill>
                </a:ln>
                <a:solidFill>
                  <a:schemeClr val="accent5">
                    <a:lumMod val="50000"/>
                  </a:schemeClr>
                </a:solidFill>
                <a:effectLst>
                  <a:innerShdw blurRad="69850" dist="43180" dir="5400000">
                    <a:srgbClr val="000000">
                      <a:alpha val="65000"/>
                    </a:srgbClr>
                  </a:innerShdw>
                </a:effectLst>
              </a:rPr>
              <a:t>darkness</a:t>
            </a:r>
            <a:r>
              <a:rPr lang="en-US" dirty="0"/>
              <a:t>	</a:t>
            </a:r>
            <a:r>
              <a:rPr lang="en-US" dirty="0" smtClean="0"/>
              <a:t> </a:t>
            </a:r>
            <a:r>
              <a:rPr lang="en-US" b="1" dirty="0" smtClean="0">
                <a:solidFill>
                  <a:schemeClr val="accent2"/>
                </a:solidFill>
              </a:rPr>
              <a:t>OT:2822</a:t>
            </a:r>
            <a:r>
              <a:rPr lang="en-US" dirty="0" smtClean="0">
                <a:solidFill>
                  <a:schemeClr val="accent2"/>
                </a:solidFill>
              </a:rPr>
              <a:t> - </a:t>
            </a:r>
            <a:r>
              <a:rPr lang="en-US" b="1" u="sng" dirty="0" smtClean="0">
                <a:ln w="1905">
                  <a:solidFill>
                    <a:schemeClr val="bg1"/>
                  </a:solidFill>
                </a:ln>
                <a:solidFill>
                  <a:schemeClr val="accent5">
                    <a:lumMod val="50000"/>
                  </a:schemeClr>
                </a:solidFill>
                <a:effectLst>
                  <a:innerShdw blurRad="69850" dist="43180" dir="5400000">
                    <a:srgbClr val="000000">
                      <a:alpha val="65000"/>
                    </a:srgbClr>
                  </a:innerShdw>
                </a:effectLst>
              </a:rPr>
              <a:t>darkness</a:t>
            </a:r>
            <a:r>
              <a:rPr lang="en-US" dirty="0" smtClean="0"/>
              <a:t> &lt;</a:t>
            </a:r>
            <a:r>
              <a:rPr lang="en-US" dirty="0" err="1" smtClean="0"/>
              <a:t>choshek</a:t>
            </a:r>
            <a:r>
              <a:rPr lang="en-US" dirty="0" smtClean="0"/>
              <a:t>&gt;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46</a:t>
            </a:fld>
            <a:endParaRPr lang="en-US" sz="1400" b="1" dirty="0">
              <a:solidFill>
                <a:schemeClr val="tx1"/>
              </a:solidFill>
            </a:endParaRPr>
          </a:p>
        </p:txBody>
      </p:sp>
      <p:pic>
        <p:nvPicPr>
          <p:cNvPr id="7"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00"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040" y="100370"/>
            <a:ext cx="11521440" cy="1231106"/>
          </a:xfrm>
          <a:prstGeom prst="rect">
            <a:avLst/>
          </a:prstGeom>
          <a:noFill/>
        </p:spPr>
        <p:txBody>
          <a:bodyPr wrap="square" rtlCol="0">
            <a:spAutoFit/>
          </a:bodyPr>
          <a:lstStyle/>
          <a:p>
            <a:pPr algn="ctr"/>
            <a:r>
              <a:rPr lang="en-US" sz="2800" b="1" dirty="0">
                <a:solidFill>
                  <a:srgbClr val="5BD4FF"/>
                </a:solidFill>
              </a:rPr>
              <a:t>Summary thus far</a:t>
            </a:r>
            <a:r>
              <a:rPr lang="en-US" sz="2800" b="1" dirty="0" smtClean="0">
                <a:solidFill>
                  <a:srgbClr val="5BD4FF"/>
                </a:solidFill>
              </a:rPr>
              <a:t>: </a:t>
            </a:r>
            <a:r>
              <a:rPr lang="en-US" sz="28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800" b="1" dirty="0" smtClean="0">
                <a:solidFill>
                  <a:srgbClr val="5BD4FF"/>
                </a:solidFill>
              </a:rPr>
              <a:t> </a:t>
            </a:r>
            <a:r>
              <a:rPr lang="en-US" sz="2800" b="1" dirty="0" smtClean="0">
                <a:solidFill>
                  <a:schemeClr val="bg1"/>
                </a:solidFill>
              </a:rPr>
              <a:t>the terms ‘</a:t>
            </a:r>
            <a:r>
              <a:rPr lang="en-US" sz="28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subterranean waters’ and ‘abyss’ are very closely connected to the term ‘darkness.’ </a:t>
            </a:r>
            <a:r>
              <a:rPr lang="en-US" sz="2800" b="1" dirty="0" smtClean="0">
                <a:solidFill>
                  <a:schemeClr val="bg1"/>
                </a:solidFill>
              </a:rPr>
              <a:t>   Next …</a:t>
            </a:r>
            <a:r>
              <a:rPr lang="en-US" dirty="0">
                <a:solidFill>
                  <a:schemeClr val="bg1"/>
                </a:solidFill>
              </a:rPr>
              <a:t/>
            </a:r>
            <a:br>
              <a:rPr lang="en-US" dirty="0">
                <a:solidFill>
                  <a:schemeClr val="bg1"/>
                </a:solidFill>
              </a:rPr>
            </a:br>
            <a:endParaRPr lang="en-US" dirty="0">
              <a:solidFill>
                <a:schemeClr val="bg1"/>
              </a:solidFill>
            </a:endParaRPr>
          </a:p>
        </p:txBody>
      </p:sp>
      <p:sp>
        <p:nvSpPr>
          <p:cNvPr id="18" name="Lightning Bolt 17"/>
          <p:cNvSpPr/>
          <p:nvPr/>
        </p:nvSpPr>
        <p:spPr>
          <a:xfrm rot="15899913">
            <a:off x="5322613" y="3681685"/>
            <a:ext cx="2867884" cy="1838009"/>
          </a:xfrm>
          <a:prstGeom prst="lightningBolt">
            <a:avLst/>
          </a:prstGeom>
          <a:solidFill>
            <a:srgbClr val="0070C0"/>
          </a:solidFill>
          <a:ln w="57150">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13" name="Content Placeholder 10"/>
          <p:cNvSpPr txBox="1">
            <a:spLocks/>
          </p:cNvSpPr>
          <p:nvPr/>
        </p:nvSpPr>
        <p:spPr>
          <a:xfrm>
            <a:off x="7998319" y="3155752"/>
            <a:ext cx="3736482" cy="3573745"/>
          </a:xfrm>
          <a:prstGeom prst="rect">
            <a:avLst/>
          </a:prstGeom>
        </p:spPr>
        <p:txBody>
          <a:bodyPr vert="horz" lIns="91440" tIns="45720" rIns="91440" bIns="45720" rtlCol="0">
            <a:normAutofit fontScale="92500" lnSpcReduction="1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dirty="0" smtClean="0">
                <a:ln>
                  <a:solidFill>
                    <a:schemeClr val="tx1"/>
                  </a:solidFill>
                </a:ln>
                <a:solidFill>
                  <a:schemeClr val="accent4">
                    <a:lumMod val="20000"/>
                    <a:lumOff val="80000"/>
                  </a:schemeClr>
                </a:solidFill>
                <a:latin typeface="Georgia" panose="02040502050405020303" pitchFamily="18" charset="0"/>
              </a:rPr>
              <a:t>Gen 1:2     </a:t>
            </a:r>
            <a:r>
              <a:rPr lang="en-US" sz="3500" b="1" dirty="0" smtClean="0">
                <a:solidFill>
                  <a:schemeClr val="accent4">
                    <a:lumMod val="20000"/>
                    <a:lumOff val="80000"/>
                  </a:schemeClr>
                </a:solidFill>
                <a:latin typeface="Georgia" panose="02040502050405020303" pitchFamily="18" charset="0"/>
              </a:rPr>
              <a:t/>
            </a:r>
            <a:br>
              <a:rPr lang="en-US" sz="3500" b="1" dirty="0" smtClean="0">
                <a:solidFill>
                  <a:schemeClr val="accent4">
                    <a:lumMod val="20000"/>
                    <a:lumOff val="80000"/>
                  </a:schemeClr>
                </a:solidFill>
                <a:latin typeface="Georgia" panose="02040502050405020303" pitchFamily="18" charset="0"/>
              </a:rPr>
            </a:br>
            <a:r>
              <a:rPr lang="en-US" b="1" dirty="0" smtClean="0">
                <a:solidFill>
                  <a:schemeClr val="bg1"/>
                </a:solidFill>
                <a:latin typeface="Georgia" panose="02040502050405020303" pitchFamily="18" charset="0"/>
              </a:rPr>
              <a:t>And the </a:t>
            </a:r>
            <a:r>
              <a:rPr lang="en-US" sz="3600" b="1" i="1" dirty="0" smtClean="0">
                <a:ln>
                  <a:solidFill>
                    <a:schemeClr val="accent2">
                      <a:lumMod val="20000"/>
                      <a:lumOff val="80000"/>
                    </a:schemeClr>
                  </a:solidFill>
                </a:ln>
                <a:solidFill>
                  <a:schemeClr val="accent2">
                    <a:lumMod val="75000"/>
                  </a:schemeClr>
                </a:solidFill>
                <a:latin typeface="Georgia" panose="02040502050405020303" pitchFamily="18" charset="0"/>
              </a:rPr>
              <a:t>earth</a:t>
            </a:r>
            <a:r>
              <a:rPr lang="en-US" b="1" i="1" dirty="0" smtClean="0">
                <a:solidFill>
                  <a:schemeClr val="accent2">
                    <a:lumMod val="75000"/>
                  </a:schemeClr>
                </a:solidFill>
                <a:latin typeface="Georgia" panose="02040502050405020303" pitchFamily="18" charset="0"/>
              </a:rPr>
              <a:t>  </a:t>
            </a:r>
            <a:r>
              <a:rPr lang="en-US" b="1" i="1" dirty="0" smtClean="0">
                <a:solidFill>
                  <a:schemeClr val="accent2">
                    <a:lumMod val="75000"/>
                  </a:schemeClr>
                </a:solidFill>
                <a:effectLst>
                  <a:glow rad="127000">
                    <a:srgbClr val="E2FD59"/>
                  </a:glow>
                </a:effectLst>
                <a:latin typeface="Georgia" panose="02040502050405020303" pitchFamily="18" charset="0"/>
              </a:rPr>
              <a:t>came to be</a:t>
            </a:r>
            <a:r>
              <a:rPr lang="en-US" b="1" i="1" dirty="0" smtClean="0">
                <a:solidFill>
                  <a:schemeClr val="accent2">
                    <a:lumMod val="75000"/>
                  </a:schemeClr>
                </a:solidFill>
                <a:latin typeface="Georgia" panose="02040502050405020303" pitchFamily="18" charset="0"/>
              </a:rPr>
              <a:t>  </a:t>
            </a:r>
            <a:r>
              <a:rPr lang="en-US" b="1" i="1" dirty="0" smtClean="0">
                <a:ln>
                  <a:solidFill>
                    <a:schemeClr val="tx1"/>
                  </a:solidFill>
                </a:ln>
                <a:solidFill>
                  <a:srgbClr val="C00000"/>
                </a:solidFill>
                <a:latin typeface="Georgia" panose="02040502050405020303" pitchFamily="18" charset="0"/>
              </a:rPr>
              <a:t>formless and empty, </a:t>
            </a:r>
            <a:r>
              <a:rPr lang="en-US" dirty="0" smtClean="0">
                <a:solidFill>
                  <a:schemeClr val="bg1"/>
                </a:solidFill>
                <a:latin typeface="Georgia" panose="02040502050405020303" pitchFamily="18" charset="0"/>
              </a:rPr>
              <a:t>and </a:t>
            </a:r>
            <a:r>
              <a:rPr lang="en-US" sz="3900" b="1" dirty="0" smtClean="0">
                <a:ln w="1905">
                  <a:solidFill>
                    <a:schemeClr val="bg1"/>
                  </a:solidFill>
                </a:ln>
                <a:solidFill>
                  <a:schemeClr val="accent5">
                    <a:lumMod val="50000"/>
                  </a:schemeClr>
                </a:solidFill>
                <a:effectLst>
                  <a:innerShdw blurRad="69850" dist="43180" dir="5400000">
                    <a:srgbClr val="000000">
                      <a:alpha val="65000"/>
                    </a:srgbClr>
                  </a:innerShdw>
                </a:effectLst>
                <a:latin typeface="Arial Black" panose="020B0A04020102020204" pitchFamily="34" charset="0"/>
              </a:rPr>
              <a:t>darkness</a:t>
            </a:r>
            <a:r>
              <a:rPr lang="en-US" b="1" dirty="0" smtClean="0">
                <a:solidFill>
                  <a:schemeClr val="bg1"/>
                </a:solidFill>
                <a:latin typeface="Georgia" panose="02040502050405020303" pitchFamily="18" charset="0"/>
              </a:rPr>
              <a:t> was on the face of the deep.  </a:t>
            </a:r>
            <a:br>
              <a:rPr lang="en-US" b="1" dirty="0" smtClean="0">
                <a:solidFill>
                  <a:schemeClr val="bg1"/>
                </a:solidFill>
                <a:latin typeface="Georgia" panose="02040502050405020303" pitchFamily="18" charset="0"/>
              </a:rPr>
            </a:br>
            <a:r>
              <a:rPr lang="en-US" b="1" dirty="0" smtClean="0">
                <a:solidFill>
                  <a:schemeClr val="bg1"/>
                </a:solidFill>
                <a:latin typeface="Georgia" panose="02040502050405020303" pitchFamily="18" charset="0"/>
              </a:rPr>
              <a:t/>
            </a:r>
            <a:br>
              <a:rPr lang="en-US" b="1" dirty="0" smtClean="0">
                <a:solidFill>
                  <a:schemeClr val="bg1"/>
                </a:solidFill>
                <a:latin typeface="Georgia" panose="02040502050405020303" pitchFamily="18" charset="0"/>
              </a:rPr>
            </a:br>
            <a:r>
              <a:rPr lang="en-US" dirty="0" smtClean="0">
                <a:solidFill>
                  <a:prstClr val="black"/>
                </a:solidFill>
                <a:latin typeface="Georgia" panose="02040502050405020303" pitchFamily="18" charset="0"/>
              </a:rPr>
              <a:t>                        </a:t>
            </a:r>
            <a:r>
              <a:rPr lang="en-US" i="1" dirty="0" smtClean="0">
                <a:solidFill>
                  <a:srgbClr val="0000FF"/>
                </a:solidFill>
                <a:latin typeface="Georgia" panose="02040502050405020303" pitchFamily="18" charset="0"/>
              </a:rPr>
              <a:t/>
            </a:r>
            <a:br>
              <a:rPr lang="en-US" i="1" dirty="0" smtClean="0">
                <a:solidFill>
                  <a:srgbClr val="0000FF"/>
                </a:solidFill>
                <a:latin typeface="Georgia" panose="02040502050405020303" pitchFamily="18" charset="0"/>
              </a:rPr>
            </a:br>
            <a:endParaRPr lang="en-US" dirty="0"/>
          </a:p>
        </p:txBody>
      </p:sp>
      <p:sp>
        <p:nvSpPr>
          <p:cNvPr id="14" name="Rectangle 13"/>
          <p:cNvSpPr/>
          <p:nvPr/>
        </p:nvSpPr>
        <p:spPr>
          <a:xfrm>
            <a:off x="730029" y="3643853"/>
            <a:ext cx="4639603"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 are two different</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Hebrew word numbers</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“darkness” that</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must be carefully</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investigated.</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78121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par>
                          <p:cTn id="8" fill="hold">
                            <p:stCondLst>
                              <p:cond delay="175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75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alpha val="64000"/>
              </a:srgbClr>
            </a:gs>
            <a:gs pos="50000">
              <a:srgbClr val="E2FD59">
                <a:alpha val="56000"/>
              </a:srgbClr>
            </a:gs>
            <a:gs pos="100000">
              <a:srgbClr val="CC00FF">
                <a:alpha val="2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21972" y="1"/>
            <a:ext cx="11539470" cy="6858000"/>
          </a:xfrm>
        </p:spPr>
        <p:txBody>
          <a:bodyPr>
            <a:scene3d>
              <a:camera prst="orthographicFront"/>
              <a:lightRig rig="threePt" dir="t"/>
            </a:scene3d>
            <a:sp3d extrusionH="57150">
              <a:bevelT h="25400" prst="softRound"/>
            </a:sp3d>
          </a:bodyPr>
          <a:lstStyle/>
          <a:p>
            <a:pPr marL="0" marR="0">
              <a:lnSpc>
                <a:spcPct val="115000"/>
              </a:lnSpc>
              <a:spcBef>
                <a:spcPts val="0"/>
              </a:spcBef>
              <a:spcAft>
                <a:spcPts val="1000"/>
              </a:spcAft>
            </a:pPr>
            <a:r>
              <a:rPr lang="en-US" dirty="0">
                <a:latin typeface="+mn-lt"/>
              </a:rPr>
              <a:t>a</a:t>
            </a:r>
            <a:r>
              <a:rPr lang="en-US" dirty="0" smtClean="0">
                <a:latin typeface="+mn-lt"/>
              </a:rPr>
              <a:t>nd </a:t>
            </a:r>
            <a:r>
              <a:rPr lang="en-US" b="1" u="sng" dirty="0">
                <a:ln w="1905">
                  <a:solidFill>
                    <a:srgbClr val="002060"/>
                  </a:solidFill>
                </a:ln>
                <a:solidFill>
                  <a:schemeClr val="tx1">
                    <a:lumMod val="75000"/>
                    <a:lumOff val="25000"/>
                  </a:schemeClr>
                </a:solidFill>
                <a:effectLst>
                  <a:innerShdw blurRad="69850" dist="43180" dir="5400000">
                    <a:srgbClr val="000000">
                      <a:alpha val="65000"/>
                    </a:srgbClr>
                  </a:innerShdw>
                </a:effectLst>
                <a:latin typeface="Cooper Black" panose="0208090404030B020404" pitchFamily="18" charset="0"/>
              </a:rPr>
              <a:t>darkness</a:t>
            </a:r>
            <a:r>
              <a:rPr lang="en-US" dirty="0">
                <a:latin typeface="+mn-lt"/>
              </a:rPr>
              <a:t> was	</a:t>
            </a:r>
            <a:r>
              <a:rPr lang="en-US" dirty="0" smtClean="0">
                <a:latin typeface="+mn-lt"/>
              </a:rPr>
              <a:t> </a:t>
            </a:r>
            <a:r>
              <a:rPr lang="en-US" sz="2400" dirty="0" smtClean="0">
                <a:latin typeface="+mn-lt"/>
              </a:rPr>
              <a:t>(OT:2822) </a:t>
            </a:r>
            <a:r>
              <a:rPr lang="en-US" dirty="0" smtClean="0">
                <a:latin typeface="+mn-lt"/>
              </a:rPr>
              <a:t>– darkness </a:t>
            </a:r>
            <a:br>
              <a:rPr lang="en-US" dirty="0" smtClean="0">
                <a:latin typeface="+mn-lt"/>
              </a:rPr>
            </a:br>
            <a:r>
              <a:rPr lang="en-US" dirty="0">
                <a:latin typeface="+mn-lt"/>
              </a:rPr>
              <a:t>	</a:t>
            </a:r>
            <a:r>
              <a:rPr lang="en-US" dirty="0" smtClean="0">
                <a:latin typeface="+mn-lt"/>
              </a:rPr>
              <a:t>		&lt;</a:t>
            </a:r>
            <a:r>
              <a:rPr lang="en-US" dirty="0" err="1" smtClean="0">
                <a:ln>
                  <a:solidFill>
                    <a:srgbClr val="002060"/>
                  </a:solidFill>
                </a:ln>
                <a:solidFill>
                  <a:schemeClr val="tx1">
                    <a:lumMod val="75000"/>
                    <a:lumOff val="25000"/>
                  </a:schemeClr>
                </a:solidFill>
                <a:latin typeface="Cooper Black" panose="0208090404030B020404" pitchFamily="18" charset="0"/>
              </a:rPr>
              <a:t>choshek</a:t>
            </a:r>
            <a:r>
              <a:rPr lang="en-US" dirty="0">
                <a:latin typeface="+mn-lt"/>
              </a:rPr>
              <a:t>&gt;</a:t>
            </a:r>
            <a:r>
              <a:rPr lang="en-US" dirty="0"/>
              <a:t>	</a:t>
            </a:r>
            <a:r>
              <a:rPr lang="he-IL" dirty="0">
                <a:solidFill>
                  <a:srgbClr val="CC00FF"/>
                </a:solidFill>
                <a:latin typeface="Calibri" panose="020F0502020204030204" pitchFamily="34" charset="0"/>
                <a:ea typeface="Calibri" panose="020F0502020204030204" pitchFamily="34" charset="0"/>
              </a:rPr>
              <a:t> ח</a:t>
            </a:r>
            <a:r>
              <a:rPr lang="he-IL" sz="1200" baseline="-25000" dirty="0">
                <a:solidFill>
                  <a:srgbClr val="FFFFFF"/>
                </a:solidFill>
                <a:latin typeface="Calibri" panose="020F0502020204030204" pitchFamily="34" charset="0"/>
                <a:ea typeface="Calibri" panose="020F0502020204030204" pitchFamily="34" charset="0"/>
              </a:rPr>
              <a:t> </a:t>
            </a:r>
            <a:r>
              <a:rPr lang="he-IL" dirty="0">
                <a:solidFill>
                  <a:srgbClr val="CC00FF"/>
                </a:solidFill>
                <a:latin typeface="Calibri" panose="020F0502020204030204" pitchFamily="34" charset="0"/>
                <a:ea typeface="Calibri" panose="020F0502020204030204" pitchFamily="34" charset="0"/>
              </a:rPr>
              <a:t>ש</a:t>
            </a:r>
            <a:r>
              <a:rPr lang="he-IL" sz="1200" baseline="-25000" dirty="0">
                <a:solidFill>
                  <a:srgbClr val="FFFFFF"/>
                </a:solidFill>
                <a:latin typeface="Calibri" panose="020F0502020204030204" pitchFamily="34" charset="0"/>
                <a:ea typeface="Calibri" panose="020F0502020204030204" pitchFamily="34" charset="0"/>
              </a:rPr>
              <a:t> </a:t>
            </a:r>
            <a:r>
              <a:rPr lang="he-IL" dirty="0">
                <a:solidFill>
                  <a:srgbClr val="CC00FF"/>
                </a:solidFill>
                <a:latin typeface="Calibri" panose="020F0502020204030204" pitchFamily="34" charset="0"/>
                <a:ea typeface="Calibri" panose="020F0502020204030204" pitchFamily="34" charset="0"/>
              </a:rPr>
              <a:t>ך</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CC"/>
                </a:solidFill>
                <a:latin typeface="Calibri" panose="020F0502020204030204" pitchFamily="34" charset="0"/>
                <a:ea typeface="Calibri" panose="020F0502020204030204" pitchFamily="34" charset="0"/>
                <a:cs typeface="Arial" panose="020B0604020202020204" pitchFamily="34" charset="0"/>
              </a:rPr>
              <a:t>T</a:t>
            </a:r>
            <a:r>
              <a:rPr lang="en-US" sz="2400" b="1" dirty="0" smtClean="0">
                <a:solidFill>
                  <a:srgbClr val="0000CC"/>
                </a:solidFill>
                <a:latin typeface="Calibri" panose="020F0502020204030204" pitchFamily="34" charset="0"/>
                <a:ea typeface="Calibri" panose="020F0502020204030204" pitchFamily="34" charset="0"/>
                <a:cs typeface="Arial" panose="020B0604020202020204" pitchFamily="34" charset="0"/>
              </a:rPr>
              <a:t>wo Different Hebrew Words for Darkness  - </a:t>
            </a:r>
            <a:r>
              <a:rPr lang="en-US" sz="2400" dirty="0" smtClean="0">
                <a:latin typeface="Calibri" panose="020F0502020204030204" pitchFamily="34" charset="0"/>
                <a:ea typeface="Calibri" panose="020F0502020204030204" pitchFamily="34" charset="0"/>
                <a:cs typeface="Arial" panose="020B0604020202020204" pitchFamily="34" charset="0"/>
              </a:rPr>
              <a:t>They are: </a:t>
            </a:r>
            <a:br>
              <a:rPr lang="en-US" sz="2400" dirty="0" smtClean="0">
                <a:latin typeface="Calibri" panose="020F0502020204030204" pitchFamily="34" charset="0"/>
                <a:ea typeface="Calibri" panose="020F0502020204030204" pitchFamily="34" charset="0"/>
                <a:cs typeface="Arial" panose="020B0604020202020204" pitchFamily="34" charset="0"/>
              </a:rPr>
            </a:br>
            <a:r>
              <a:rPr lang="en-US" sz="2400" dirty="0" smtClean="0">
                <a:latin typeface="Calibri" panose="020F0502020204030204" pitchFamily="34" charset="0"/>
                <a:ea typeface="Calibri" panose="020F0502020204030204" pitchFamily="34" charset="0"/>
                <a:cs typeface="Arial" panose="020B0604020202020204" pitchFamily="34" charset="0"/>
              </a:rPr>
              <a:t>1. </a:t>
            </a:r>
            <a:r>
              <a:rPr lang="en-US" sz="2400" b="1" dirty="0" smtClean="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400" b="1" dirty="0" err="1" smtClean="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400" b="1" dirty="0" smtClean="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2400" dirty="0" smtClean="0">
                <a:latin typeface="Calibri" panose="020F0502020204030204" pitchFamily="34" charset="0"/>
                <a:ea typeface="Calibri" panose="020F0502020204030204" pitchFamily="34" charset="0"/>
                <a:cs typeface="Arial" panose="020B0604020202020204" pitchFamily="34" charset="0"/>
              </a:rPr>
              <a:t>- which is the </a:t>
            </a:r>
            <a:r>
              <a:rPr lang="en-US" sz="2400" b="1" dirty="0" smtClean="0">
                <a:effectLst>
                  <a:glow rad="127000">
                    <a:srgbClr val="7DDDFF"/>
                  </a:glow>
                </a:effectLst>
                <a:latin typeface="Calibri" panose="020F0502020204030204" pitchFamily="34" charset="0"/>
                <a:ea typeface="Calibri" panose="020F0502020204030204" pitchFamily="34" charset="0"/>
                <a:cs typeface="Arial" panose="020B0604020202020204" pitchFamily="34" charset="0"/>
              </a:rPr>
              <a:t>first</a:t>
            </a:r>
            <a:r>
              <a:rPr lang="en-US" sz="2400" dirty="0" smtClean="0">
                <a:latin typeface="Calibri" panose="020F0502020204030204" pitchFamily="34" charset="0"/>
                <a:ea typeface="Calibri" panose="020F0502020204030204" pitchFamily="34" charset="0"/>
                <a:cs typeface="Arial" panose="020B0604020202020204" pitchFamily="34" charset="0"/>
              </a:rPr>
              <a:t> word for “darkness”, as recorded </a:t>
            </a:r>
            <a:r>
              <a:rPr lang="en-US" sz="2400" dirty="0">
                <a:latin typeface="Calibri" panose="020F0502020204030204" pitchFamily="34" charset="0"/>
                <a:ea typeface="Calibri" panose="020F0502020204030204" pitchFamily="34" charset="0"/>
                <a:cs typeface="Arial" panose="020B0604020202020204" pitchFamily="34" charset="0"/>
              </a:rPr>
              <a:t>in </a:t>
            </a:r>
            <a:r>
              <a:rPr lang="en-US" sz="2400" dirty="0" smtClean="0">
                <a:latin typeface="Calibri" panose="020F0502020204030204" pitchFamily="34" charset="0"/>
                <a:ea typeface="Calibri" panose="020F0502020204030204" pitchFamily="34" charset="0"/>
                <a:cs typeface="Arial" panose="020B0604020202020204" pitchFamily="34" charset="0"/>
              </a:rPr>
              <a:t>Gen 1:2.</a:t>
            </a:r>
            <a:br>
              <a:rPr lang="en-US" sz="2400" dirty="0" smtClean="0">
                <a:latin typeface="Calibri" panose="020F0502020204030204" pitchFamily="34" charset="0"/>
                <a:ea typeface="Calibri" panose="020F0502020204030204" pitchFamily="34" charset="0"/>
                <a:cs typeface="Arial" panose="020B0604020202020204" pitchFamily="34" charset="0"/>
              </a:rPr>
            </a:br>
            <a:r>
              <a:rPr lang="en-US" sz="2400" dirty="0" smtClean="0">
                <a:latin typeface="Calibri" panose="020F0502020204030204" pitchFamily="34" charset="0"/>
                <a:ea typeface="Calibri" panose="020F0502020204030204" pitchFamily="34" charset="0"/>
                <a:cs typeface="Arial" panose="020B0604020202020204" pitchFamily="34" charset="0"/>
              </a:rPr>
              <a:t>2. </a:t>
            </a:r>
            <a:r>
              <a:rPr lang="en-US" sz="3200" b="1" dirty="0" smtClean="0">
                <a:ln w="3175">
                  <a:solidFill>
                    <a:srgbClr val="002060"/>
                  </a:solidFill>
                </a:ln>
                <a:solidFill>
                  <a:srgbClr val="00B0F0"/>
                </a:solidFill>
                <a:latin typeface="Calibri" panose="020F0502020204030204" pitchFamily="34" charset="0"/>
                <a:ea typeface="Calibri" panose="020F0502020204030204" pitchFamily="34" charset="0"/>
                <a:cs typeface="Arial" panose="020B0604020202020204" pitchFamily="34" charset="0"/>
              </a:rPr>
              <a:t>&lt;layil&gt;</a:t>
            </a:r>
            <a:r>
              <a:rPr lang="en-US" sz="2400" dirty="0" smtClean="0">
                <a:latin typeface="Calibri" panose="020F0502020204030204" pitchFamily="34" charset="0"/>
                <a:ea typeface="Calibri" panose="020F0502020204030204" pitchFamily="34" charset="0"/>
                <a:cs typeface="Arial" panose="020B0604020202020204" pitchFamily="34" charset="0"/>
              </a:rPr>
              <a:t> - is the second word for “darkness” - as recorded in Gen 1:5.</a:t>
            </a:r>
            <a:r>
              <a:rPr lang="en-US" sz="2400" b="1" dirty="0" smtClean="0">
                <a:solidFill>
                  <a:srgbClr val="00B0F0"/>
                </a:solidFill>
                <a:latin typeface="Calibri" panose="020F0502020204030204" pitchFamily="34" charset="0"/>
                <a:ea typeface="Calibri" panose="020F0502020204030204" pitchFamily="34" charset="0"/>
                <a:cs typeface="Arial" panose="020B0604020202020204" pitchFamily="34" charset="0"/>
              </a:rPr>
              <a:t>  </a:t>
            </a:r>
            <a:br>
              <a:rPr lang="en-US" sz="2400" b="1" dirty="0" smtClean="0">
                <a:solidFill>
                  <a:srgbClr val="00B0F0"/>
                </a:solidFill>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B0F0"/>
                </a:solidFill>
                <a:latin typeface="Calibri" panose="020F0502020204030204" pitchFamily="34" charset="0"/>
                <a:ea typeface="Calibri" panose="020F0502020204030204" pitchFamily="34" charset="0"/>
                <a:cs typeface="Arial" panose="020B0604020202020204" pitchFamily="34" charset="0"/>
              </a:rPr>
              <a:t/>
            </a:r>
            <a:br>
              <a:rPr lang="en-US" sz="2400" b="1"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en-US" sz="2400" b="1" dirty="0" smtClean="0">
                <a:solidFill>
                  <a:srgbClr val="00B0F0"/>
                </a:solidFill>
                <a:latin typeface="Calibri" panose="020F0502020204030204" pitchFamily="34" charset="0"/>
                <a:ea typeface="Calibri" panose="020F0502020204030204" pitchFamily="34" charset="0"/>
                <a:cs typeface="Arial" panose="020B0604020202020204" pitchFamily="34" charset="0"/>
              </a:rPr>
              <a:t/>
            </a:r>
            <a:br>
              <a:rPr lang="en-US" sz="2400" b="1" dirty="0" smtClean="0">
                <a:solidFill>
                  <a:srgbClr val="00B0F0"/>
                </a:solidFill>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B0F0"/>
                </a:solidFill>
                <a:latin typeface="Calibri" panose="020F0502020204030204" pitchFamily="34" charset="0"/>
                <a:ea typeface="Calibri" panose="020F0502020204030204" pitchFamily="34" charset="0"/>
                <a:cs typeface="Arial" panose="020B0604020202020204" pitchFamily="34" charset="0"/>
              </a:rPr>
              <a:t/>
            </a:r>
            <a:br>
              <a:rPr lang="en-US" sz="2400" b="1"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en-US" sz="2400" b="1" dirty="0" smtClean="0">
                <a:solidFill>
                  <a:srgbClr val="00B0F0"/>
                </a:solidFill>
                <a:latin typeface="Calibri" panose="020F0502020204030204" pitchFamily="34" charset="0"/>
                <a:ea typeface="Calibri" panose="020F0502020204030204" pitchFamily="34" charset="0"/>
                <a:cs typeface="Arial" panose="020B0604020202020204" pitchFamily="34" charset="0"/>
              </a:rPr>
              <a:t/>
            </a:r>
            <a:br>
              <a:rPr lang="en-US" sz="2400" b="1" dirty="0" smtClean="0">
                <a:solidFill>
                  <a:srgbClr val="00B0F0"/>
                </a:solidFill>
                <a:latin typeface="Calibri" panose="020F0502020204030204" pitchFamily="34" charset="0"/>
                <a:ea typeface="Calibri" panose="020F0502020204030204" pitchFamily="34" charset="0"/>
                <a:cs typeface="Arial" panose="020B0604020202020204" pitchFamily="34" charset="0"/>
              </a:rPr>
            </a:br>
            <a:r>
              <a:rPr lang="en-US" sz="2400" dirty="0" smtClean="0">
                <a:latin typeface="Calibri" panose="020F0502020204030204" pitchFamily="34" charset="0"/>
                <a:ea typeface="Calibri" panose="020F0502020204030204" pitchFamily="34" charset="0"/>
                <a:cs typeface="Arial" panose="020B0604020202020204" pitchFamily="34" charset="0"/>
              </a:rPr>
              <a:t/>
            </a:r>
            <a:br>
              <a:rPr lang="en-US" sz="2400" dirty="0" smtClean="0">
                <a:latin typeface="Calibri" panose="020F0502020204030204" pitchFamily="34" charset="0"/>
                <a:ea typeface="Calibri" panose="020F0502020204030204" pitchFamily="34" charset="0"/>
                <a:cs typeface="Arial" panose="020B0604020202020204" pitchFamily="34" charset="0"/>
              </a:rPr>
            </a:br>
            <a:r>
              <a:rPr lang="en-US" sz="2400" dirty="0" smtClean="0">
                <a:latin typeface="Calibri" panose="020F0502020204030204" pitchFamily="34" charset="0"/>
                <a:ea typeface="Calibri" panose="020F0502020204030204" pitchFamily="34" charset="0"/>
                <a:cs typeface="Arial" panose="020B0604020202020204" pitchFamily="34" charset="0"/>
              </a:rPr>
              <a:t/>
            </a:r>
            <a:br>
              <a:rPr lang="en-US" sz="2400" dirty="0" smtClean="0">
                <a:latin typeface="Calibri" panose="020F0502020204030204" pitchFamily="34" charset="0"/>
                <a:ea typeface="Calibri" panose="020F0502020204030204" pitchFamily="34" charset="0"/>
                <a:cs typeface="Arial" panose="020B0604020202020204" pitchFamily="34" charset="0"/>
              </a:rPr>
            </a:br>
            <a:r>
              <a:rPr lang="en-US" sz="2400" dirty="0" smtClean="0">
                <a:latin typeface="Calibri" panose="020F0502020204030204" pitchFamily="34" charset="0"/>
                <a:ea typeface="Calibri" panose="020F0502020204030204" pitchFamily="34" charset="0"/>
                <a:cs typeface="Arial" panose="020B0604020202020204" pitchFamily="34" charset="0"/>
              </a:rPr>
              <a:t/>
            </a:r>
            <a:br>
              <a:rPr lang="en-US" sz="2400" dirty="0" smtClean="0">
                <a:latin typeface="Calibri" panose="020F0502020204030204" pitchFamily="34" charset="0"/>
                <a:ea typeface="Calibri" panose="020F0502020204030204" pitchFamily="34" charset="0"/>
                <a:cs typeface="Arial" panose="020B0604020202020204" pitchFamily="34" charset="0"/>
              </a:rPr>
            </a:br>
            <a:r>
              <a:rPr lang="he-IL" sz="2400" dirty="0"/>
              <a:t>	</a:t>
            </a:r>
            <a:endParaRPr lang="en-US" sz="2400" dirty="0"/>
          </a:p>
        </p:txBody>
      </p:sp>
      <p:sp>
        <p:nvSpPr>
          <p:cNvPr id="9" name="Bent Arrow 8"/>
          <p:cNvSpPr/>
          <p:nvPr/>
        </p:nvSpPr>
        <p:spPr>
          <a:xfrm flipV="1">
            <a:off x="2306782" y="1067703"/>
            <a:ext cx="813816" cy="716974"/>
          </a:xfrm>
          <a:prstGeom prst="bentArrow">
            <a:avLst>
              <a:gd name="adj1" fmla="val 25556"/>
              <a:gd name="adj2" fmla="val 38513"/>
              <a:gd name="adj3" fmla="val 33784"/>
              <a:gd name="adj4" fmla="val 43750"/>
            </a:avLst>
          </a:prstGeom>
          <a:solidFill>
            <a:srgbClr val="9900FF"/>
          </a:solidFill>
          <a:ln w="38100">
            <a:solidFill>
              <a:srgbClr val="00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schemeClr val="tx1"/>
              </a:solidFill>
            </a:endParaRPr>
          </a:p>
        </p:txBody>
      </p:sp>
      <p:sp>
        <p:nvSpPr>
          <p:cNvPr id="10" name="Slide Number Placeholder 3"/>
          <p:cNvSpPr>
            <a:spLocks noGrp="1"/>
          </p:cNvSpPr>
          <p:nvPr>
            <p:ph type="sldNum" sz="quarter" idx="12"/>
          </p:nvPr>
        </p:nvSpPr>
        <p:spPr>
          <a:xfrm>
            <a:off x="9369136" y="6418696"/>
            <a:ext cx="2743200" cy="365125"/>
          </a:xfrm>
        </p:spPr>
        <p:txBody>
          <a:bodyPr>
            <a:scene3d>
              <a:camera prst="orthographicFront"/>
              <a:lightRig rig="threePt" dir="t"/>
            </a:scene3d>
            <a:sp3d extrusionH="57150">
              <a:bevelT h="25400" prst="softRound"/>
            </a:sp3d>
          </a:bodyPr>
          <a:lstStyle/>
          <a:p>
            <a:fld id="{79D454C9-693C-4B68-AEF7-F33F1BD73953}" type="slidenum">
              <a:rPr lang="en-US" sz="1400" b="1" smtClean="0">
                <a:solidFill>
                  <a:schemeClr val="tx1"/>
                </a:solidFill>
              </a:rPr>
              <a:t>47</a:t>
            </a:fld>
            <a:endParaRPr lang="en-US" sz="1400" b="1" dirty="0">
              <a:solidFill>
                <a:schemeClr val="tx1"/>
              </a:solidFill>
            </a:endParaRPr>
          </a:p>
        </p:txBody>
      </p:sp>
      <p:sp>
        <p:nvSpPr>
          <p:cNvPr id="11" name="Rectangle 10"/>
          <p:cNvSpPr/>
          <p:nvPr/>
        </p:nvSpPr>
        <p:spPr>
          <a:xfrm>
            <a:off x="101601" y="3106882"/>
            <a:ext cx="12049760" cy="2005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400" b="1" u="sng" dirty="0">
                <a:solidFill>
                  <a:prstClr val="black"/>
                </a:solidFill>
                <a:latin typeface="Calibri" panose="020F0502020204030204" pitchFamily="34" charset="0"/>
                <a:ea typeface="Calibri" panose="020F0502020204030204" pitchFamily="34" charset="0"/>
                <a:cs typeface="Arial" panose="020B0604020202020204" pitchFamily="34" charset="0"/>
              </a:rPr>
              <a:t>We will </a:t>
            </a:r>
            <a:r>
              <a:rPr lang="en-US" sz="2400" b="1" u="sng" dirty="0" smtClean="0">
                <a:solidFill>
                  <a:prstClr val="black"/>
                </a:solidFill>
                <a:latin typeface="Calibri" panose="020F0502020204030204" pitchFamily="34" charset="0"/>
                <a:ea typeface="Calibri" panose="020F0502020204030204" pitchFamily="34" charset="0"/>
                <a:cs typeface="Arial" panose="020B0604020202020204" pitchFamily="34" charset="0"/>
              </a:rPr>
              <a:t>certainly</a:t>
            </a:r>
            <a:r>
              <a:rPr lang="en-US" sz="24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be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looking at both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terms and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from where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the, </a:t>
            </a:r>
            <a:r>
              <a:rPr lang="en-US" sz="2800" b="1" dirty="0" smtClean="0">
                <a:ln>
                  <a:solidFill>
                    <a:srgbClr val="002060"/>
                  </a:solidFill>
                </a:ln>
                <a:solidFill>
                  <a:srgbClr val="00B0F0"/>
                </a:solidFill>
                <a:latin typeface="Calibri" panose="020F0502020204030204" pitchFamily="34" charset="0"/>
                <a:ea typeface="Calibri" panose="020F0502020204030204" pitchFamily="34" charset="0"/>
                <a:cs typeface="Arial" panose="020B0604020202020204" pitchFamily="34" charset="0"/>
              </a:rPr>
              <a:t>&lt;layil&gt;</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darkness derived.  There is no disputing that </a:t>
            </a:r>
            <a:r>
              <a:rPr lang="en-US" sz="2400" b="1" dirty="0">
                <a:solidFill>
                  <a:srgbClr val="0000CC"/>
                </a:solidFill>
                <a:latin typeface="Calibri" panose="020F0502020204030204" pitchFamily="34" charset="0"/>
                <a:ea typeface="Calibri" panose="020F0502020204030204" pitchFamily="34" charset="0"/>
                <a:cs typeface="Arial" panose="020B0604020202020204" pitchFamily="34" charset="0"/>
              </a:rPr>
              <a:t>Yahuah</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at one point also created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this very type of affliction,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the </a:t>
            </a:r>
            <a:r>
              <a:rPr lang="en-US" sz="2400" b="1" dirty="0" smtClean="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400" b="1" dirty="0" err="1" smtClean="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400" b="1" dirty="0" smtClean="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darkness</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later on in the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Scripture’s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story events, </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for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it is most definitely recorded there</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b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b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However, </a:t>
            </a:r>
            <a:r>
              <a:rPr lang="en-US" sz="2400" u="sng" dirty="0" smtClean="0">
                <a:solidFill>
                  <a:prstClr val="black"/>
                </a:solidFill>
                <a:latin typeface="Calibri" panose="020F0502020204030204" pitchFamily="34" charset="0"/>
                <a:ea typeface="Calibri" panose="020F0502020204030204" pitchFamily="34" charset="0"/>
                <a:cs typeface="Arial" panose="020B0604020202020204" pitchFamily="34" charset="0"/>
              </a:rPr>
              <a:t>the evil contamination portion of the</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 &lt;</a:t>
            </a:r>
            <a:r>
              <a:rPr lang="en-US" sz="2400" b="1" dirty="0" err="1" smtClean="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400" b="1" dirty="0" smtClean="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darkness </a:t>
            </a:r>
            <a:r>
              <a:rPr lang="en-US" sz="2400" u="sng" dirty="0" smtClean="0">
                <a:solidFill>
                  <a:prstClr val="black"/>
                </a:solidFill>
                <a:latin typeface="Calibri" panose="020F0502020204030204" pitchFamily="34" charset="0"/>
                <a:ea typeface="Calibri" panose="020F0502020204030204" pitchFamily="34" charset="0"/>
                <a:cs typeface="Arial" panose="020B0604020202020204" pitchFamily="34" charset="0"/>
              </a:rPr>
              <a:t>was not there</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CA" dirty="0"/>
          </a:p>
        </p:txBody>
      </p:sp>
      <p:sp>
        <p:nvSpPr>
          <p:cNvPr id="12" name="Rectangle 11"/>
          <p:cNvSpPr/>
          <p:nvPr/>
        </p:nvSpPr>
        <p:spPr>
          <a:xfrm>
            <a:off x="342900" y="5029200"/>
            <a:ext cx="11170228" cy="149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b="1" dirty="0">
                <a:solidFill>
                  <a:srgbClr val="932313"/>
                </a:solidFill>
                <a:latin typeface="Calibri" panose="020F0502020204030204" pitchFamily="34" charset="0"/>
                <a:ea typeface="Calibri" panose="020F0502020204030204" pitchFamily="34" charset="0"/>
                <a:cs typeface="Arial" panose="020B0604020202020204" pitchFamily="34" charset="0"/>
              </a:rPr>
              <a:t>This study will be sticking very closely with Genesis 1:2 </a:t>
            </a:r>
            <a: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t/>
            </a:r>
            <a:b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br>
            <a: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t>considering </a:t>
            </a:r>
            <a:r>
              <a:rPr lang="en-US" sz="2800" b="1" dirty="0">
                <a:solidFill>
                  <a:srgbClr val="932313"/>
                </a:solidFill>
                <a:latin typeface="Calibri" panose="020F0502020204030204" pitchFamily="34" charset="0"/>
                <a:ea typeface="Calibri" panose="020F0502020204030204" pitchFamily="34" charset="0"/>
                <a:cs typeface="Arial" panose="020B0604020202020204" pitchFamily="34" charset="0"/>
              </a:rPr>
              <a:t>the context written in the first two verses, </a:t>
            </a:r>
            <a: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t/>
            </a:r>
            <a:b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br>
            <a: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t>at </a:t>
            </a:r>
            <a:r>
              <a:rPr lang="en-US" sz="2800" b="1" dirty="0">
                <a:solidFill>
                  <a:srgbClr val="932313"/>
                </a:solidFill>
                <a:latin typeface="Calibri" panose="020F0502020204030204" pitchFamily="34" charset="0"/>
                <a:ea typeface="Calibri" panose="020F0502020204030204" pitchFamily="34" charset="0"/>
                <a:cs typeface="Arial" panose="020B0604020202020204" pitchFamily="34" charset="0"/>
              </a:rPr>
              <a:t>which time we will progress from there to verses </a:t>
            </a:r>
            <a:r>
              <a:rPr lang="en-US" sz="2800" b="1" dirty="0" smtClean="0">
                <a:solidFill>
                  <a:srgbClr val="932313"/>
                </a:solidFill>
                <a:latin typeface="Calibri" panose="020F0502020204030204" pitchFamily="34" charset="0"/>
                <a:ea typeface="Calibri" panose="020F0502020204030204" pitchFamily="34" charset="0"/>
                <a:cs typeface="Arial" panose="020B0604020202020204" pitchFamily="34" charset="0"/>
              </a:rPr>
              <a:t>3 - </a:t>
            </a:r>
            <a:r>
              <a:rPr lang="en-US" sz="2800" b="1" dirty="0">
                <a:solidFill>
                  <a:srgbClr val="932313"/>
                </a:solidFill>
                <a:latin typeface="Calibri" panose="020F0502020204030204" pitchFamily="34" charset="0"/>
                <a:ea typeface="Calibri" panose="020F0502020204030204" pitchFamily="34" charset="0"/>
                <a:cs typeface="Arial" panose="020B0604020202020204" pitchFamily="34" charset="0"/>
              </a:rPr>
              <a:t>5. </a:t>
            </a:r>
            <a:endParaRPr lang="en-CA" sz="2800" dirty="0"/>
          </a:p>
        </p:txBody>
      </p:sp>
    </p:spTree>
    <p:extLst>
      <p:ext uri="{BB962C8B-B14F-4D97-AF65-F5344CB8AC3E}">
        <p14:creationId xmlns:p14="http://schemas.microsoft.com/office/powerpoint/2010/main" val="579034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300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00B0F0">
                <a:alpha val="35000"/>
              </a:srgbClr>
            </a:gs>
            <a:gs pos="50000">
              <a:srgbClr val="E2FD59">
                <a:alpha val="47000"/>
              </a:srgbClr>
            </a:gs>
            <a:gs pos="100000">
              <a:srgbClr val="CC00FF">
                <a:alpha val="1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41" y="3940934"/>
            <a:ext cx="11654118" cy="2636511"/>
          </a:xfrm>
        </p:spPr>
        <p:txBody>
          <a:bodyPr>
            <a:normAutofit fontScale="90000"/>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2700" i="1" dirty="0" smtClean="0">
                <a:solidFill>
                  <a:srgbClr val="008080"/>
                </a:solidFill>
                <a:latin typeface="Georgia" panose="02040502050405020303" pitchFamily="18" charset="0"/>
              </a:rPr>
              <a:t/>
            </a:r>
            <a:br>
              <a:rPr lang="en-US" sz="2700" i="1" dirty="0" smtClean="0">
                <a:solidFill>
                  <a:srgbClr val="008080"/>
                </a:solidFill>
                <a:latin typeface="Georgia" panose="02040502050405020303" pitchFamily="18" charset="0"/>
              </a:rPr>
            </a:br>
            <a:r>
              <a:rPr lang="en-US" sz="2700" dirty="0" smtClean="0">
                <a:solidFill>
                  <a:schemeClr val="tx1">
                    <a:lumMod val="95000"/>
                    <a:lumOff val="5000"/>
                  </a:schemeClr>
                </a:solidFill>
                <a:latin typeface="+mn-lt"/>
              </a:rPr>
              <a:t>Lets begin: </a:t>
            </a:r>
            <a:r>
              <a:rPr lang="en-US" sz="2700" i="1" dirty="0">
                <a:solidFill>
                  <a:srgbClr val="008080"/>
                </a:solidFill>
                <a:latin typeface="Georgia" panose="02040502050405020303" pitchFamily="18" charset="0"/>
              </a:rPr>
              <a:t/>
            </a:r>
            <a:br>
              <a:rPr lang="en-US" sz="2700" i="1" dirty="0">
                <a:solidFill>
                  <a:srgbClr val="008080"/>
                </a:solidFill>
                <a:latin typeface="Georgia" panose="02040502050405020303" pitchFamily="18" charset="0"/>
              </a:rPr>
            </a:br>
            <a:r>
              <a:rPr lang="en-US" sz="2700" b="1" i="1" dirty="0" smtClean="0">
                <a:solidFill>
                  <a:srgbClr val="008080"/>
                </a:solidFill>
                <a:latin typeface="Georgia" panose="02040502050405020303" pitchFamily="18" charset="0"/>
              </a:rPr>
              <a:t>Brown-Driver-Briggs</a:t>
            </a:r>
            <a:r>
              <a:rPr lang="en-US" sz="2700" dirty="0" smtClean="0">
                <a:latin typeface="+mn-lt"/>
              </a:rPr>
              <a:t>  </a:t>
            </a:r>
            <a:r>
              <a:rPr lang="en-US" sz="2700" dirty="0">
                <a:latin typeface="+mn-lt"/>
              </a:rPr>
              <a:t>OT:2822; &lt;</a:t>
            </a:r>
            <a:r>
              <a:rPr lang="en-US" sz="2700" dirty="0" err="1">
                <a:latin typeface="+mn-lt"/>
              </a:rPr>
              <a:t>choshek</a:t>
            </a:r>
            <a:r>
              <a:rPr lang="en-US" sz="2700" dirty="0">
                <a:latin typeface="+mn-lt"/>
              </a:rPr>
              <a:t>&gt; </a:t>
            </a:r>
            <a:r>
              <a:rPr lang="he-IL" sz="3600" dirty="0">
                <a:solidFill>
                  <a:srgbClr val="CC00FF"/>
                </a:solidFill>
                <a:latin typeface="Calibri" panose="020F0502020204030204" pitchFamily="34" charset="0"/>
                <a:ea typeface="Calibri" panose="020F0502020204030204" pitchFamily="34" charset="0"/>
              </a:rPr>
              <a:t>ח</a:t>
            </a:r>
            <a:r>
              <a:rPr lang="he-IL" sz="900" baseline="-25000" dirty="0">
                <a:solidFill>
                  <a:srgbClr val="FFFFFF"/>
                </a:solidFill>
                <a:latin typeface="Calibri" panose="020F0502020204030204" pitchFamily="34" charset="0"/>
                <a:ea typeface="Calibri" panose="020F0502020204030204" pitchFamily="34" charset="0"/>
              </a:rPr>
              <a:t> </a:t>
            </a:r>
            <a:r>
              <a:rPr lang="he-IL" sz="3600" dirty="0">
                <a:solidFill>
                  <a:srgbClr val="CC00FF"/>
                </a:solidFill>
                <a:latin typeface="Calibri" panose="020F0502020204030204" pitchFamily="34" charset="0"/>
                <a:ea typeface="Calibri" panose="020F0502020204030204" pitchFamily="34" charset="0"/>
              </a:rPr>
              <a:t>ש</a:t>
            </a:r>
            <a:r>
              <a:rPr lang="he-IL" sz="900" baseline="-25000" dirty="0">
                <a:solidFill>
                  <a:srgbClr val="FFFFFF"/>
                </a:solidFill>
                <a:latin typeface="Calibri" panose="020F0502020204030204" pitchFamily="34" charset="0"/>
                <a:ea typeface="Calibri" panose="020F0502020204030204" pitchFamily="34" charset="0"/>
              </a:rPr>
              <a:t> </a:t>
            </a:r>
            <a:r>
              <a:rPr lang="he-IL" sz="3600" dirty="0">
                <a:solidFill>
                  <a:srgbClr val="CC00FF"/>
                </a:solidFill>
                <a:latin typeface="Calibri" panose="020F0502020204030204" pitchFamily="34" charset="0"/>
                <a:ea typeface="Calibri" panose="020F0502020204030204" pitchFamily="34" charset="0"/>
              </a:rPr>
              <a:t>ך</a:t>
            </a:r>
            <a:r>
              <a:rPr lang="en-US" sz="1400" dirty="0">
                <a:latin typeface="Calibri" panose="020F0502020204030204" pitchFamily="34" charset="0"/>
                <a:ea typeface="Calibri" panose="020F0502020204030204" pitchFamily="34" charset="0"/>
                <a:cs typeface="Arial" panose="020B0604020202020204" pitchFamily="34" charset="0"/>
              </a:rPr>
              <a:t/>
            </a:r>
            <a:br>
              <a:rPr lang="en-US" sz="1400" dirty="0">
                <a:latin typeface="Calibri" panose="020F0502020204030204" pitchFamily="34" charset="0"/>
                <a:ea typeface="Calibri" panose="020F0502020204030204" pitchFamily="34" charset="0"/>
                <a:cs typeface="Arial" panose="020B0604020202020204" pitchFamily="34" charset="0"/>
              </a:rPr>
            </a:br>
            <a:r>
              <a:rPr lang="en-US" sz="2700" dirty="0" smtClean="0">
                <a:latin typeface="+mn-lt"/>
              </a:rPr>
              <a:t> 	1</a:t>
            </a:r>
            <a:r>
              <a:rPr lang="en-US" sz="2700" dirty="0">
                <a:latin typeface="+mn-lt"/>
              </a:rPr>
              <a:t>) darkness, </a:t>
            </a:r>
            <a:r>
              <a:rPr lang="en-US" sz="2700" b="1" dirty="0" smtClean="0">
                <a:effectLst>
                  <a:glow rad="127000">
                    <a:srgbClr val="FFFF00"/>
                  </a:glow>
                </a:effectLst>
                <a:latin typeface="+mn-lt"/>
              </a:rPr>
              <a:t>obscurity;    </a:t>
            </a:r>
            <a:r>
              <a:rPr lang="en-US" sz="2700" dirty="0" smtClean="0">
                <a:latin typeface="+mn-lt"/>
              </a:rPr>
              <a:t>a</a:t>
            </a:r>
            <a:r>
              <a:rPr lang="en-US" sz="2700" dirty="0">
                <a:latin typeface="+mn-lt"/>
              </a:rPr>
              <a:t>) </a:t>
            </a:r>
            <a:r>
              <a:rPr lang="en-US" sz="2700" dirty="0" smtClean="0">
                <a:latin typeface="+mn-lt"/>
              </a:rPr>
              <a:t>darkness     b</a:t>
            </a:r>
            <a:r>
              <a:rPr lang="en-US" sz="2700" dirty="0">
                <a:latin typeface="+mn-lt"/>
              </a:rPr>
              <a:t>) secret place</a:t>
            </a:r>
            <a:br>
              <a:rPr lang="en-US" sz="2700" dirty="0">
                <a:latin typeface="+mn-lt"/>
              </a:rPr>
            </a:br>
            <a:r>
              <a:rPr lang="en-US" sz="2700" dirty="0">
                <a:latin typeface="+mn-lt"/>
              </a:rPr>
              <a:t>(Additional </a:t>
            </a:r>
            <a:r>
              <a:rPr lang="en-US" sz="2200" dirty="0">
                <a:latin typeface="+mn-lt"/>
              </a:rPr>
              <a:t>[information</a:t>
            </a:r>
            <a:r>
              <a:rPr lang="en-US" sz="2200" dirty="0" smtClean="0">
                <a:latin typeface="+mn-lt"/>
              </a:rPr>
              <a:t>]</a:t>
            </a:r>
            <a:r>
              <a:rPr lang="en-US" sz="2700" dirty="0" smtClean="0">
                <a:latin typeface="+mn-lt"/>
              </a:rPr>
              <a:t>)  </a:t>
            </a:r>
            <a:r>
              <a:rPr lang="en-US" sz="2700" b="1" dirty="0" smtClean="0">
                <a:solidFill>
                  <a:srgbClr val="FF33CC"/>
                </a:solidFill>
                <a:latin typeface="+mn-lt"/>
              </a:rPr>
              <a:t>darkness</a:t>
            </a:r>
            <a:r>
              <a:rPr lang="en-US" sz="2700" b="1" dirty="0">
                <a:solidFill>
                  <a:srgbClr val="FF33CC"/>
                </a:solidFill>
                <a:latin typeface="+mn-lt"/>
              </a:rPr>
              <a:t>,  </a:t>
            </a:r>
            <a:r>
              <a:rPr lang="en-US" sz="2700" dirty="0">
                <a:latin typeface="+mn-lt"/>
              </a:rPr>
              <a:t>Genesis 1:2 </a:t>
            </a:r>
            <a:r>
              <a:rPr lang="en-US" sz="2700" dirty="0" err="1">
                <a:latin typeface="+mn-lt"/>
              </a:rPr>
              <a:t>seq</a:t>
            </a:r>
            <a:r>
              <a:rPr lang="en-US" sz="2700" dirty="0">
                <a:latin typeface="+mn-lt"/>
              </a:rPr>
              <a:t>:  Exodus 10:</a:t>
            </a:r>
            <a:r>
              <a:rPr lang="en-US" sz="2700" b="1" dirty="0">
                <a:effectLst>
                  <a:glow rad="127000">
                    <a:srgbClr val="00FF00"/>
                  </a:glow>
                </a:effectLst>
                <a:latin typeface="+mn-lt"/>
              </a:rPr>
              <a:t>21</a:t>
            </a:r>
            <a:r>
              <a:rPr lang="en-US" sz="2700" dirty="0">
                <a:latin typeface="+mn-lt"/>
              </a:rPr>
              <a:t>-21 </a:t>
            </a:r>
            <a:r>
              <a:rPr lang="en-US" sz="2700" dirty="0" smtClean="0">
                <a:latin typeface="+mn-lt"/>
              </a:rPr>
              <a:t>etc., </a:t>
            </a:r>
            <a:br>
              <a:rPr lang="en-US" sz="2700" dirty="0" smtClean="0">
                <a:latin typeface="+mn-lt"/>
              </a:rPr>
            </a:br>
            <a:r>
              <a:rPr lang="en-US" sz="2700" dirty="0" smtClean="0">
                <a:latin typeface="+mn-lt"/>
              </a:rPr>
              <a:t>Hence </a:t>
            </a:r>
            <a:r>
              <a:rPr lang="en-US" sz="2700" dirty="0">
                <a:latin typeface="+mn-lt"/>
              </a:rPr>
              <a:t>spoken of </a:t>
            </a:r>
            <a:r>
              <a:rPr lang="en-US" sz="2700" b="1" dirty="0">
                <a:solidFill>
                  <a:srgbClr val="FF33CC"/>
                </a:solidFill>
                <a:latin typeface="+mn-lt"/>
              </a:rPr>
              <a:t>as a dark place as of Hades, </a:t>
            </a:r>
            <a:r>
              <a:rPr lang="en-US" sz="2700" dirty="0">
                <a:latin typeface="+mn-lt"/>
              </a:rPr>
              <a:t>Ps </a:t>
            </a:r>
            <a:r>
              <a:rPr lang="en-US" sz="2700" dirty="0" smtClean="0">
                <a:latin typeface="+mn-lt"/>
              </a:rPr>
              <a:t>88:3</a:t>
            </a:r>
            <a:r>
              <a:rPr lang="en-US" sz="2700" dirty="0">
                <a:latin typeface="+mn-lt"/>
              </a:rPr>
              <a:t>; </a:t>
            </a:r>
            <a:r>
              <a:rPr lang="en-US" sz="2700" dirty="0" smtClean="0">
                <a:latin typeface="+mn-lt"/>
              </a:rPr>
              <a:t/>
            </a:r>
            <a:br>
              <a:rPr lang="en-US" sz="2700" dirty="0" smtClean="0">
                <a:latin typeface="+mn-lt"/>
              </a:rPr>
            </a:br>
            <a:r>
              <a:rPr lang="en-US" sz="2700" dirty="0" smtClean="0">
                <a:latin typeface="+mn-lt"/>
              </a:rPr>
              <a:t>   compare </a:t>
            </a:r>
            <a:r>
              <a:rPr lang="en-US" sz="2700" dirty="0">
                <a:latin typeface="+mn-lt"/>
              </a:rPr>
              <a:t>to Job 10:21, </a:t>
            </a:r>
            <a:r>
              <a:rPr lang="en-US" sz="2700" b="1" dirty="0">
                <a:solidFill>
                  <a:srgbClr val="FF33CC"/>
                </a:solidFill>
                <a:latin typeface="+mn-lt"/>
              </a:rPr>
              <a:t>of an underground prison, </a:t>
            </a:r>
            <a:r>
              <a:rPr lang="en-US" sz="2700" dirty="0">
                <a:latin typeface="+mn-lt"/>
              </a:rPr>
              <a:t>Isa </a:t>
            </a:r>
            <a:r>
              <a:rPr lang="en-US" sz="2700" dirty="0" smtClean="0">
                <a:latin typeface="+mn-lt"/>
              </a:rPr>
              <a:t>42:7; 47:5; </a:t>
            </a:r>
            <a:r>
              <a:rPr lang="en-US" sz="2700" dirty="0">
                <a:latin typeface="+mn-lt"/>
              </a:rPr>
              <a:t>49:9</a:t>
            </a:r>
            <a:r>
              <a:rPr lang="en-US" sz="2700" dirty="0" smtClean="0">
                <a:latin typeface="+mn-lt"/>
              </a:rPr>
              <a:t>.</a:t>
            </a:r>
            <a:r>
              <a:rPr lang="en-US" sz="2700" dirty="0">
                <a:latin typeface="+mn-lt"/>
              </a:rPr>
              <a:t/>
            </a:r>
            <a:br>
              <a:rPr lang="en-US" sz="2700" dirty="0">
                <a:latin typeface="+mn-lt"/>
              </a:rPr>
            </a:br>
            <a:endParaRPr lang="en-US" dirty="0">
              <a:latin typeface="+mn-lt"/>
            </a:endParaRPr>
          </a:p>
        </p:txBody>
      </p:sp>
      <p:pic>
        <p:nvPicPr>
          <p:cNvPr id="22" name="Picture 21"/>
          <p:cNvPicPr>
            <a:picLocks noChangeAspect="1"/>
          </p:cNvPicPr>
          <p:nvPr/>
        </p:nvPicPr>
        <p:blipFill>
          <a:blip r:embed="rId2"/>
          <a:stretch>
            <a:fillRect/>
          </a:stretch>
        </p:blipFill>
        <p:spPr>
          <a:xfrm>
            <a:off x="1011218" y="193638"/>
            <a:ext cx="10307794" cy="3747297"/>
          </a:xfrm>
          <a:prstGeom prst="rect">
            <a:avLst/>
          </a:prstGeom>
        </p:spPr>
      </p:pic>
      <p:sp>
        <p:nvSpPr>
          <p:cNvPr id="3" name="Slide Number Placeholder 2"/>
          <p:cNvSpPr>
            <a:spLocks noGrp="1"/>
          </p:cNvSpPr>
          <p:nvPr>
            <p:ph type="sldNum" sz="quarter" idx="12"/>
          </p:nvPr>
        </p:nvSpPr>
        <p:spPr>
          <a:xfrm>
            <a:off x="9337963" y="6418696"/>
            <a:ext cx="2743200" cy="365125"/>
          </a:xfrm>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48</a:t>
            </a:fld>
            <a:endParaRPr lang="en-US" sz="1400" b="1" dirty="0">
              <a:solidFill>
                <a:schemeClr val="tx1"/>
              </a:solidFill>
            </a:endParaRPr>
          </a:p>
        </p:txBody>
      </p:sp>
      <p:cxnSp>
        <p:nvCxnSpPr>
          <p:cNvPr id="5" name="Straight Connector 4"/>
          <p:cNvCxnSpPr/>
          <p:nvPr/>
        </p:nvCxnSpPr>
        <p:spPr>
          <a:xfrm>
            <a:off x="2854207" y="5994495"/>
            <a:ext cx="3002973" cy="103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Callout 3"/>
          <p:cNvSpPr/>
          <p:nvPr/>
        </p:nvSpPr>
        <p:spPr>
          <a:xfrm>
            <a:off x="9470570" y="1476103"/>
            <a:ext cx="2629989" cy="4963886"/>
          </a:xfrm>
          <a:prstGeom prst="wedgeEllipseCallout">
            <a:avLst>
              <a:gd name="adj1" fmla="val -85577"/>
              <a:gd name="adj2" fmla="val 24699"/>
            </a:avLst>
          </a:prstGeom>
          <a:solidFill>
            <a:schemeClr val="accent4">
              <a:lumMod val="60000"/>
              <a:lumOff val="40000"/>
            </a:schemeClr>
          </a:solidFill>
          <a:ln w="57150">
            <a:solidFill>
              <a:schemeClr val="tx1"/>
            </a:solidFill>
          </a:ln>
          <a:effectLst>
            <a:glow rad="762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rgbClr val="CC0099"/>
                </a:solidFill>
              </a:rPr>
              <a:t>Let there be darkness over the land of </a:t>
            </a:r>
            <a:r>
              <a:rPr lang="en-US" sz="2800" b="1" dirty="0" err="1" smtClean="0">
                <a:solidFill>
                  <a:srgbClr val="CC0099"/>
                </a:solidFill>
              </a:rPr>
              <a:t>Mitsrayim</a:t>
            </a:r>
            <a:r>
              <a:rPr lang="en-US" sz="2800" b="1" dirty="0" smtClean="0">
                <a:solidFill>
                  <a:srgbClr val="CC0099"/>
                </a:solidFill>
              </a:rPr>
              <a:t>, even a </a:t>
            </a:r>
            <a:r>
              <a:rPr lang="en-US" sz="2800" b="1" dirty="0" smtClean="0">
                <a:solidFill>
                  <a:schemeClr val="tx1"/>
                </a:solidFill>
              </a:rPr>
              <a:t>darkness</a:t>
            </a:r>
            <a:r>
              <a:rPr lang="en-US" sz="2800" b="1" dirty="0" smtClean="0">
                <a:solidFill>
                  <a:srgbClr val="CC0099"/>
                </a:solidFill>
              </a:rPr>
              <a:t> which is </a:t>
            </a:r>
            <a:r>
              <a:rPr lang="en-US" sz="2800" b="1" u="sng" dirty="0" smtClean="0">
                <a:solidFill>
                  <a:srgbClr val="CC0099"/>
                </a:solidFill>
              </a:rPr>
              <a:t>felt</a:t>
            </a:r>
            <a:r>
              <a:rPr lang="en-US" sz="2800" b="1" dirty="0" smtClean="0">
                <a:solidFill>
                  <a:srgbClr val="CC0099"/>
                </a:solidFill>
              </a:rPr>
              <a:t>!</a:t>
            </a:r>
          </a:p>
        </p:txBody>
      </p:sp>
    </p:spTree>
    <p:extLst>
      <p:ext uri="{BB962C8B-B14F-4D97-AF65-F5344CB8AC3E}">
        <p14:creationId xmlns:p14="http://schemas.microsoft.com/office/powerpoint/2010/main" val="10718344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10" y="619126"/>
            <a:ext cx="11706895" cy="6238874"/>
          </a:xfrm>
          <a:scene3d>
            <a:camera prst="orthographicFront"/>
            <a:lightRig rig="threePt" dir="t"/>
          </a:scene3d>
          <a:sp3d>
            <a:bevelT/>
          </a:sp3d>
        </p:spPr>
        <p:txBody>
          <a:bodyPr>
            <a:normAutofit fontScale="90000"/>
            <a:sp3d extrusionH="57150">
              <a:bevelT w="38100" h="38100"/>
            </a:sp3d>
          </a:bodyPr>
          <a:lstStyle/>
          <a:p>
            <a:pPr marR="0" lvl="0">
              <a:lnSpc>
                <a:spcPct val="115000"/>
              </a:lnSpc>
              <a:spcBef>
                <a:spcPts val="0"/>
              </a:spcBef>
              <a:spcAft>
                <a:spcPts val="1000"/>
              </a:spcAft>
              <a:buClr>
                <a:srgbClr val="990033"/>
              </a:buClr>
            </a:pPr>
            <a:r>
              <a:rPr lang="en-US" sz="2400" dirty="0" smtClean="0">
                <a:solidFill>
                  <a:schemeClr val="tx1">
                    <a:lumMod val="95000"/>
                    <a:lumOff val="5000"/>
                  </a:schemeClr>
                </a:solidFill>
                <a:latin typeface="+mn-lt"/>
              </a:rPr>
              <a:t/>
            </a:r>
            <a:br>
              <a:rPr lang="en-US" sz="2400" dirty="0" smtClean="0">
                <a:solidFill>
                  <a:schemeClr val="tx1">
                    <a:lumMod val="95000"/>
                    <a:lumOff val="5000"/>
                  </a:schemeClr>
                </a:solidFill>
                <a:latin typeface="+mn-lt"/>
              </a:rPr>
            </a:br>
            <a:r>
              <a:rPr lang="en-US" sz="2400" dirty="0" smtClean="0">
                <a:solidFill>
                  <a:schemeClr val="tx1">
                    <a:lumMod val="95000"/>
                    <a:lumOff val="5000"/>
                  </a:schemeClr>
                </a:solidFill>
                <a:latin typeface="+mn-lt"/>
              </a:rPr>
              <a:t>It would be good to inquire of yourself as we go through these definitions – </a:t>
            </a:r>
            <a:br>
              <a:rPr lang="en-US" sz="2400" dirty="0" smtClean="0">
                <a:solidFill>
                  <a:schemeClr val="tx1">
                    <a:lumMod val="95000"/>
                    <a:lumOff val="5000"/>
                  </a:schemeClr>
                </a:solidFill>
                <a:latin typeface="+mn-lt"/>
              </a:rPr>
            </a:br>
            <a:r>
              <a:rPr lang="en-US" sz="2400" dirty="0" smtClean="0">
                <a:solidFill>
                  <a:srgbClr val="932313"/>
                </a:solidFill>
                <a:latin typeface="+mn-lt"/>
              </a:rPr>
              <a:t>1.</a:t>
            </a:r>
            <a:r>
              <a:rPr lang="en-US" sz="2400" dirty="0">
                <a:solidFill>
                  <a:schemeClr val="tx1">
                    <a:lumMod val="95000"/>
                    <a:lumOff val="5000"/>
                  </a:schemeClr>
                </a:solidFill>
                <a:latin typeface="+mn-lt"/>
              </a:rPr>
              <a:t> </a:t>
            </a:r>
            <a:r>
              <a:rPr lang="en-US" sz="2400" dirty="0" smtClean="0">
                <a:solidFill>
                  <a:schemeClr val="tx1">
                    <a:lumMod val="95000"/>
                    <a:lumOff val="5000"/>
                  </a:schemeClr>
                </a:solidFill>
                <a:latin typeface="+mn-lt"/>
              </a:rPr>
              <a:t> Did </a:t>
            </a:r>
            <a:r>
              <a:rPr lang="en-US" sz="2400" b="1" dirty="0" smtClean="0">
                <a:solidFill>
                  <a:srgbClr val="0000CC"/>
                </a:solidFill>
                <a:latin typeface="+mn-lt"/>
              </a:rPr>
              <a:t>Yahuah</a:t>
            </a:r>
            <a:r>
              <a:rPr lang="en-US" sz="2400" dirty="0" smtClean="0">
                <a:solidFill>
                  <a:schemeClr val="tx1">
                    <a:lumMod val="95000"/>
                    <a:lumOff val="5000"/>
                  </a:schemeClr>
                </a:solidFill>
                <a:latin typeface="+mn-lt"/>
              </a:rPr>
              <a:t> create this state of affairs intending upon a perfect inhabitable creation?  </a:t>
            </a:r>
            <a:br>
              <a:rPr lang="en-US" sz="2400" dirty="0" smtClean="0">
                <a:solidFill>
                  <a:schemeClr val="tx1">
                    <a:lumMod val="95000"/>
                    <a:lumOff val="5000"/>
                  </a:schemeClr>
                </a:solidFill>
                <a:latin typeface="+mn-lt"/>
              </a:rPr>
            </a:br>
            <a:r>
              <a:rPr lang="en-US" sz="2400" dirty="0" smtClean="0">
                <a:solidFill>
                  <a:srgbClr val="932313"/>
                </a:solidFill>
                <a:latin typeface="+mn-lt"/>
              </a:rPr>
              <a:t>2.</a:t>
            </a:r>
            <a:r>
              <a:rPr lang="en-US" sz="2400" dirty="0">
                <a:solidFill>
                  <a:schemeClr val="tx1">
                    <a:lumMod val="95000"/>
                    <a:lumOff val="5000"/>
                  </a:schemeClr>
                </a:solidFill>
                <a:latin typeface="+mn-lt"/>
              </a:rPr>
              <a:t> </a:t>
            </a:r>
            <a:r>
              <a:rPr lang="en-US" sz="2400" dirty="0" smtClean="0">
                <a:solidFill>
                  <a:schemeClr val="tx1">
                    <a:lumMod val="95000"/>
                    <a:lumOff val="5000"/>
                  </a:schemeClr>
                </a:solidFill>
                <a:latin typeface="+mn-lt"/>
              </a:rPr>
              <a:t> </a:t>
            </a:r>
            <a:r>
              <a:rPr lang="en-US" sz="2400" dirty="0" smtClean="0">
                <a:solidFill>
                  <a:srgbClr val="FF0000"/>
                </a:solidFill>
                <a:latin typeface="+mn-lt"/>
              </a:rPr>
              <a:t>Was </a:t>
            </a:r>
            <a:r>
              <a:rPr lang="en-US" sz="2400" b="1" dirty="0" smtClean="0">
                <a:solidFill>
                  <a:srgbClr val="0000CC"/>
                </a:solidFill>
                <a:latin typeface="+mn-lt"/>
              </a:rPr>
              <a:t>Yahuah’s</a:t>
            </a:r>
            <a:r>
              <a:rPr lang="en-US" sz="2400" dirty="0" smtClean="0">
                <a:solidFill>
                  <a:srgbClr val="FF0000"/>
                </a:solidFill>
                <a:latin typeface="+mn-lt"/>
              </a:rPr>
              <a:t> experiment of creation a disaster and/or a failure? </a:t>
            </a:r>
            <a:r>
              <a:rPr lang="en-US" sz="2800" i="1" dirty="0" smtClean="0">
                <a:solidFill>
                  <a:srgbClr val="CC00FF"/>
                </a:solidFill>
                <a:latin typeface="Georgia" panose="02040502050405020303" pitchFamily="18" charset="0"/>
              </a:rPr>
              <a:t/>
            </a:r>
            <a:br>
              <a:rPr lang="en-US" sz="2800" i="1" dirty="0" smtClean="0">
                <a:solidFill>
                  <a:srgbClr val="CC00FF"/>
                </a:solidFill>
                <a:latin typeface="Georgia" panose="02040502050405020303" pitchFamily="18" charset="0"/>
              </a:rPr>
            </a:br>
            <a:r>
              <a:rPr lang="en-US" sz="2800" i="1" dirty="0">
                <a:solidFill>
                  <a:srgbClr val="CC00FF"/>
                </a:solidFill>
                <a:latin typeface="Georgia" panose="02040502050405020303" pitchFamily="18" charset="0"/>
              </a:rPr>
              <a:t/>
            </a:r>
            <a:br>
              <a:rPr lang="en-US" sz="2800" i="1" dirty="0">
                <a:solidFill>
                  <a:srgbClr val="CC00FF"/>
                </a:solidFill>
                <a:latin typeface="Georgia" panose="02040502050405020303" pitchFamily="18" charset="0"/>
              </a:rPr>
            </a:br>
            <a:r>
              <a:rPr lang="en-US" sz="2800" i="1" dirty="0" smtClean="0">
                <a:solidFill>
                  <a:srgbClr val="CC00FF"/>
                </a:solidFill>
                <a:latin typeface="Georgia" panose="02040502050405020303" pitchFamily="18" charset="0"/>
              </a:rPr>
              <a:t/>
            </a:r>
            <a:br>
              <a:rPr lang="en-US" sz="2800" i="1" dirty="0" smtClean="0">
                <a:solidFill>
                  <a:srgbClr val="CC00FF"/>
                </a:solidFill>
                <a:latin typeface="Georgia" panose="02040502050405020303" pitchFamily="18" charset="0"/>
              </a:rPr>
            </a:br>
            <a:r>
              <a:rPr lang="en-US" sz="2800" i="1" dirty="0">
                <a:solidFill>
                  <a:srgbClr val="CC00FF"/>
                </a:solidFill>
                <a:latin typeface="Georgia" panose="02040502050405020303" pitchFamily="18" charset="0"/>
              </a:rPr>
              <a:t/>
            </a:r>
            <a:br>
              <a:rPr lang="en-US" sz="2800" i="1" dirty="0">
                <a:solidFill>
                  <a:srgbClr val="CC00FF"/>
                </a:solidFill>
                <a:latin typeface="Georgia" panose="02040502050405020303" pitchFamily="18" charset="0"/>
              </a:rPr>
            </a:br>
            <a:r>
              <a:rPr lang="en-US" sz="2400" dirty="0">
                <a:latin typeface="+mn-lt"/>
              </a:rPr>
              <a:t/>
            </a:r>
            <a:br>
              <a:rPr lang="en-US" sz="2400" dirty="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b="1" dirty="0">
                <a:solidFill>
                  <a:srgbClr val="FF33CC"/>
                </a:solidFill>
                <a:latin typeface="Calibri" panose="020F0502020204030204" pitchFamily="34" charset="0"/>
                <a:ea typeface="Calibri" panose="020F0502020204030204" pitchFamily="34" charset="0"/>
                <a:cs typeface="Calibri" panose="020F0502020204030204" pitchFamily="34" charset="0"/>
              </a:rPr>
              <a:t/>
            </a:r>
            <a:br>
              <a:rPr lang="en-US" sz="2400" b="1" dirty="0">
                <a:solidFill>
                  <a:srgbClr val="FF33CC"/>
                </a:solidFill>
                <a:latin typeface="Calibri" panose="020F0502020204030204" pitchFamily="34" charset="0"/>
                <a:ea typeface="Calibri" panose="020F0502020204030204" pitchFamily="34" charset="0"/>
                <a:cs typeface="Calibri" panose="020F0502020204030204" pitchFamily="34" charset="0"/>
              </a:rPr>
            </a:br>
            <a:r>
              <a:rPr lang="en-US" sz="2400" dirty="0">
                <a:latin typeface="+mn-lt"/>
              </a:rPr>
              <a:t/>
            </a:r>
            <a:br>
              <a:rPr lang="en-US" sz="2400" dirty="0">
                <a:latin typeface="+mn-lt"/>
              </a:rPr>
            </a:br>
            <a:endParaRPr lang="en-US" sz="2400" dirty="0">
              <a:latin typeface="+mn-lt"/>
            </a:endParaRPr>
          </a:p>
        </p:txBody>
      </p:sp>
      <p:sp>
        <p:nvSpPr>
          <p:cNvPr id="3" name="Rectangle 2"/>
          <p:cNvSpPr/>
          <p:nvPr/>
        </p:nvSpPr>
        <p:spPr>
          <a:xfrm>
            <a:off x="364544" y="1765588"/>
            <a:ext cx="11475027" cy="1368137"/>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b="1" i="1" dirty="0" smtClean="0">
                <a:solidFill>
                  <a:srgbClr val="008080"/>
                </a:solidFill>
                <a:latin typeface="Georgia" panose="02040502050405020303" pitchFamily="18" charset="0"/>
                <a:ea typeface="+mj-ea"/>
                <a:cs typeface="+mj-cs"/>
              </a:rPr>
              <a:t>Strong’s Exhaustive Concordance  </a:t>
            </a:r>
            <a:r>
              <a:rPr lang="en-US" sz="2800" i="1" dirty="0" smtClean="0">
                <a:solidFill>
                  <a:srgbClr val="008080"/>
                </a:solidFill>
                <a:latin typeface="Georgia" panose="02040502050405020303" pitchFamily="18" charset="0"/>
                <a:ea typeface="+mj-ea"/>
                <a:cs typeface="+mj-cs"/>
              </a:rPr>
              <a:t/>
            </a:r>
            <a:br>
              <a:rPr lang="en-US" sz="2800" i="1" dirty="0" smtClean="0">
                <a:solidFill>
                  <a:srgbClr val="008080"/>
                </a:solidFill>
                <a:latin typeface="Georgia" panose="02040502050405020303" pitchFamily="18" charset="0"/>
                <a:ea typeface="+mj-ea"/>
                <a:cs typeface="+mj-cs"/>
              </a:rPr>
            </a:br>
            <a:r>
              <a:rPr lang="en-US" sz="2800" i="1" dirty="0" smtClean="0">
                <a:solidFill>
                  <a:srgbClr val="008080"/>
                </a:solidFill>
                <a:latin typeface="Georgia" panose="02040502050405020303" pitchFamily="18" charset="0"/>
                <a:ea typeface="+mj-ea"/>
                <a:cs typeface="+mj-cs"/>
              </a:rPr>
              <a:t>	</a:t>
            </a:r>
            <a:r>
              <a:rPr lang="en-US" dirty="0" smtClean="0">
                <a:solidFill>
                  <a:prstClr val="black"/>
                </a:solidFill>
                <a:ea typeface="+mj-ea"/>
                <a:cs typeface="+mj-cs"/>
              </a:rPr>
              <a:t>OT:2822; </a:t>
            </a:r>
            <a:r>
              <a:rPr lang="en-US" sz="2400" b="1" dirty="0" smtClean="0">
                <a:solidFill>
                  <a:prstClr val="black"/>
                </a:solidFill>
                <a:ea typeface="+mj-ea"/>
                <a:cs typeface="+mj-cs"/>
              </a:rPr>
              <a:t>&lt;</a:t>
            </a:r>
            <a:r>
              <a:rPr lang="en-US" sz="2400" b="1" dirty="0" err="1" smtClean="0">
                <a:solidFill>
                  <a:prstClr val="black"/>
                </a:solidFill>
                <a:ea typeface="+mj-ea"/>
                <a:cs typeface="+mj-cs"/>
              </a:rPr>
              <a:t>choshek</a:t>
            </a:r>
            <a:r>
              <a:rPr lang="en-US" sz="2400" b="1" dirty="0" smtClean="0">
                <a:solidFill>
                  <a:prstClr val="black"/>
                </a:solidFill>
                <a:ea typeface="+mj-ea"/>
                <a:cs typeface="+mj-cs"/>
              </a:rPr>
              <a:t>&gt;     </a:t>
            </a:r>
            <a:r>
              <a:rPr lang="en-US" sz="2400" dirty="0" smtClean="0">
                <a:solidFill>
                  <a:prstClr val="black"/>
                </a:solidFill>
                <a:ea typeface="+mj-ea"/>
                <a:cs typeface="+mj-cs"/>
              </a:rPr>
              <a:t>is from the primitive root OT:2821 &lt;</a:t>
            </a:r>
            <a:r>
              <a:rPr lang="en-US" sz="2400" dirty="0" err="1" smtClean="0">
                <a:solidFill>
                  <a:prstClr val="black"/>
                </a:solidFill>
                <a:ea typeface="+mj-ea"/>
                <a:cs typeface="+mj-cs"/>
              </a:rPr>
              <a:t>chashak</a:t>
            </a:r>
            <a:r>
              <a:rPr lang="en-US" sz="2400" dirty="0" smtClean="0">
                <a:solidFill>
                  <a:prstClr val="black"/>
                </a:solidFill>
                <a:ea typeface="+mj-ea"/>
                <a:cs typeface="+mj-cs"/>
              </a:rPr>
              <a:t>&gt;.</a:t>
            </a:r>
            <a:br>
              <a:rPr lang="en-US" sz="2400" dirty="0" smtClean="0">
                <a:solidFill>
                  <a:prstClr val="black"/>
                </a:solidFill>
                <a:ea typeface="+mj-ea"/>
                <a:cs typeface="+mj-cs"/>
              </a:rPr>
            </a:br>
            <a:r>
              <a:rPr lang="en-US" sz="2400" dirty="0" smtClean="0">
                <a:solidFill>
                  <a:prstClr val="black"/>
                </a:solidFill>
                <a:ea typeface="+mj-ea"/>
                <a:cs typeface="+mj-cs"/>
              </a:rPr>
              <a:t>	(lit) – </a:t>
            </a:r>
            <a:r>
              <a:rPr lang="en-US" sz="2400" b="1" dirty="0" smtClean="0">
                <a:solidFill>
                  <a:srgbClr val="FF33CC"/>
                </a:solidFill>
                <a:ea typeface="+mj-ea"/>
                <a:cs typeface="+mj-cs"/>
              </a:rPr>
              <a:t>darkness,  </a:t>
            </a:r>
            <a:r>
              <a:rPr lang="en-US" sz="2400" dirty="0" smtClean="0">
                <a:solidFill>
                  <a:prstClr val="black"/>
                </a:solidFill>
                <a:ea typeface="+mj-ea"/>
                <a:cs typeface="+mj-cs"/>
              </a:rPr>
              <a:t>(fig)  </a:t>
            </a:r>
            <a:r>
              <a:rPr lang="en-US" sz="2400" b="1" dirty="0" smtClean="0">
                <a:solidFill>
                  <a:srgbClr val="FF33CC"/>
                </a:solidFill>
                <a:ea typeface="+mj-ea"/>
                <a:cs typeface="+mj-cs"/>
              </a:rPr>
              <a:t>misery, destruction, death, ignorance, sorrow, wickedness</a:t>
            </a:r>
            <a:endParaRPr lang="en-CA" dirty="0"/>
          </a:p>
        </p:txBody>
      </p:sp>
      <p:sp>
        <p:nvSpPr>
          <p:cNvPr id="5" name="Rectangle 4"/>
          <p:cNvSpPr/>
          <p:nvPr/>
        </p:nvSpPr>
        <p:spPr>
          <a:xfrm>
            <a:off x="364543" y="3305175"/>
            <a:ext cx="11475027" cy="1514476"/>
          </a:xfrm>
          <a:prstGeom prst="rect">
            <a:avLst/>
          </a:prstGeom>
          <a:solidFill>
            <a:schemeClr val="bg1">
              <a:lumMod val="85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b="1" i="1" dirty="0">
                <a:solidFill>
                  <a:srgbClr val="008080"/>
                </a:solidFill>
                <a:latin typeface="Georgia" panose="02040502050405020303" pitchFamily="18" charset="0"/>
                <a:ea typeface="+mj-ea"/>
                <a:cs typeface="+mj-cs"/>
              </a:rPr>
              <a:t>Etymological Dictionary of the Hebrew Language </a:t>
            </a:r>
            <a:r>
              <a:rPr lang="en-US" sz="2800" b="1" i="1" dirty="0" smtClean="0">
                <a:solidFill>
                  <a:srgbClr val="008080"/>
                </a:solidFill>
                <a:latin typeface="Georgia" panose="02040502050405020303" pitchFamily="18" charset="0"/>
                <a:ea typeface="+mj-ea"/>
                <a:cs typeface="+mj-cs"/>
              </a:rPr>
              <a:t>  </a:t>
            </a:r>
            <a:r>
              <a:rPr lang="en-US" sz="2000" dirty="0" smtClean="0">
                <a:solidFill>
                  <a:prstClr val="black">
                    <a:lumMod val="95000"/>
                    <a:lumOff val="5000"/>
                  </a:prstClr>
                </a:solidFill>
                <a:ea typeface="+mj-ea"/>
                <a:cs typeface="+mj-cs"/>
              </a:rPr>
              <a:t>by </a:t>
            </a:r>
            <a:r>
              <a:rPr lang="en-US" sz="2000" dirty="0">
                <a:solidFill>
                  <a:prstClr val="black">
                    <a:lumMod val="95000"/>
                    <a:lumOff val="5000"/>
                  </a:prstClr>
                </a:solidFill>
                <a:ea typeface="+mj-ea"/>
                <a:cs typeface="+mj-cs"/>
              </a:rPr>
              <a:t>Earnest Klein</a:t>
            </a:r>
            <a:r>
              <a:rPr lang="en-US" sz="2800" i="1" dirty="0">
                <a:solidFill>
                  <a:srgbClr val="008080"/>
                </a:solidFill>
                <a:latin typeface="Georgia" panose="02040502050405020303" pitchFamily="18" charset="0"/>
                <a:ea typeface="+mj-ea"/>
                <a:cs typeface="+mj-cs"/>
              </a:rPr>
              <a:t/>
            </a:r>
            <a:br>
              <a:rPr lang="en-US" sz="2800" i="1" dirty="0">
                <a:solidFill>
                  <a:srgbClr val="008080"/>
                </a:solidFill>
                <a:latin typeface="Georgia" panose="02040502050405020303" pitchFamily="18" charset="0"/>
                <a:ea typeface="+mj-ea"/>
                <a:cs typeface="+mj-cs"/>
              </a:rPr>
            </a:br>
            <a:r>
              <a:rPr lang="en-US" sz="2400" dirty="0">
                <a:solidFill>
                  <a:prstClr val="black"/>
                </a:solidFill>
                <a:ea typeface="+mj-ea"/>
                <a:cs typeface="+mj-cs"/>
              </a:rPr>
              <a:t>	</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 OT:2822;</a:t>
            </a:r>
            <a:r>
              <a:rPr lang="en-US" sz="2000" dirty="0">
                <a:solidFill>
                  <a:srgbClr val="990033"/>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solidFill>
                <a:ea typeface="+mj-ea"/>
                <a:cs typeface="+mj-cs"/>
              </a:rPr>
              <a:t>&lt;</a:t>
            </a:r>
            <a:r>
              <a:rPr lang="en-US" sz="2400" dirty="0" err="1">
                <a:solidFill>
                  <a:prstClr val="black"/>
                </a:solidFill>
                <a:ea typeface="+mj-ea"/>
                <a:cs typeface="+mj-cs"/>
              </a:rPr>
              <a:t>choshek</a:t>
            </a:r>
            <a:r>
              <a:rPr lang="en-US" sz="2400" dirty="0">
                <a:solidFill>
                  <a:prstClr val="black"/>
                </a:solidFill>
                <a:ea typeface="+mj-ea"/>
                <a:cs typeface="+mj-cs"/>
              </a:rPr>
              <a:t>&gt;	</a:t>
            </a:r>
            <a:r>
              <a:rPr lang="he-IL" sz="3200" dirty="0">
                <a:solidFill>
                  <a:srgbClr val="CC00FF"/>
                </a:solidFill>
                <a:latin typeface="Calibri" panose="020F0502020204030204" pitchFamily="34" charset="0"/>
                <a:ea typeface="Calibri" panose="020F0502020204030204" pitchFamily="34" charset="0"/>
                <a:cs typeface="Times New Roman"/>
              </a:rPr>
              <a:t> ח</a:t>
            </a:r>
            <a:r>
              <a:rPr lang="he-IL" sz="800" baseline="-25000" dirty="0">
                <a:solidFill>
                  <a:srgbClr val="FFFFFF"/>
                </a:solidFill>
                <a:latin typeface="Calibri" panose="020F0502020204030204" pitchFamily="34" charset="0"/>
                <a:ea typeface="Calibri" panose="020F0502020204030204" pitchFamily="34" charset="0"/>
                <a:cs typeface="Times New Roman"/>
              </a:rPr>
              <a:t> </a:t>
            </a:r>
            <a:r>
              <a:rPr lang="he-IL" sz="3200" dirty="0">
                <a:solidFill>
                  <a:srgbClr val="CC00FF"/>
                </a:solidFill>
                <a:latin typeface="Calibri" panose="020F0502020204030204" pitchFamily="34" charset="0"/>
                <a:ea typeface="Calibri" panose="020F0502020204030204" pitchFamily="34" charset="0"/>
                <a:cs typeface="Times New Roman"/>
              </a:rPr>
              <a:t>ש</a:t>
            </a:r>
            <a:r>
              <a:rPr lang="he-IL" sz="800" baseline="-25000" dirty="0">
                <a:solidFill>
                  <a:srgbClr val="FFFFFF"/>
                </a:solidFill>
                <a:latin typeface="Calibri" panose="020F0502020204030204" pitchFamily="34" charset="0"/>
                <a:ea typeface="Calibri" panose="020F0502020204030204" pitchFamily="34" charset="0"/>
                <a:cs typeface="Times New Roman"/>
              </a:rPr>
              <a:t> </a:t>
            </a:r>
            <a:r>
              <a:rPr lang="he-IL" sz="3200" dirty="0">
                <a:solidFill>
                  <a:srgbClr val="CC00FF"/>
                </a:solidFill>
                <a:latin typeface="Calibri" panose="020F0502020204030204" pitchFamily="34" charset="0"/>
                <a:ea typeface="Calibri" panose="020F0502020204030204" pitchFamily="34" charset="0"/>
                <a:cs typeface="Times New Roman"/>
              </a:rPr>
              <a:t>ך </a:t>
            </a:r>
            <a:r>
              <a:rPr lang="he-IL" sz="2400" dirty="0">
                <a:solidFill>
                  <a:prstClr val="black"/>
                </a:solidFill>
                <a:ea typeface="+mj-ea"/>
                <a:cs typeface="Times New Roman"/>
              </a:rPr>
              <a:t>		 </a:t>
            </a:r>
            <a:r>
              <a:rPr lang="en-US" sz="2400" dirty="0">
                <a:solidFill>
                  <a:prstClr val="black"/>
                </a:solidFill>
                <a:ea typeface="+mj-ea"/>
                <a:cs typeface="+mj-cs"/>
              </a:rPr>
              <a:t/>
            </a:r>
            <a:br>
              <a:rPr lang="en-US" sz="2400" dirty="0">
                <a:solidFill>
                  <a:prstClr val="black"/>
                </a:solidFill>
                <a:ea typeface="+mj-ea"/>
                <a:cs typeface="+mj-cs"/>
              </a:rPr>
            </a:br>
            <a:r>
              <a:rPr lang="en-US" sz="2400" dirty="0">
                <a:solidFill>
                  <a:prstClr val="black"/>
                </a:solidFill>
                <a:ea typeface="+mj-ea"/>
                <a:cs typeface="+mj-cs"/>
              </a:rPr>
              <a:t>	1. </a:t>
            </a:r>
            <a:r>
              <a:rPr lang="en-US" sz="2400" b="1" dirty="0">
                <a:solidFill>
                  <a:srgbClr val="FF33CC"/>
                </a:solidFill>
                <a:ea typeface="+mj-ea"/>
                <a:cs typeface="+mj-cs"/>
              </a:rPr>
              <a:t>darkness, obscurity,</a:t>
            </a:r>
            <a:r>
              <a:rPr lang="en-US" sz="2400" dirty="0">
                <a:solidFill>
                  <a:prstClr val="black"/>
                </a:solidFill>
                <a:ea typeface="+mj-ea"/>
                <a:cs typeface="+mj-cs"/>
              </a:rPr>
              <a:t>  2. </a:t>
            </a:r>
            <a:r>
              <a:rPr lang="en-US" sz="2400" b="1" dirty="0">
                <a:solidFill>
                  <a:srgbClr val="FF33CC"/>
                </a:solidFill>
                <a:ea typeface="+mj-ea"/>
                <a:cs typeface="+mj-cs"/>
              </a:rPr>
              <a:t>secret place,  </a:t>
            </a:r>
            <a:r>
              <a:rPr lang="en-US" sz="2400" dirty="0">
                <a:solidFill>
                  <a:prstClr val="black"/>
                </a:solidFill>
                <a:ea typeface="+mj-ea"/>
                <a:cs typeface="+mj-cs"/>
              </a:rPr>
              <a:t>3. </a:t>
            </a:r>
            <a:r>
              <a:rPr lang="en-US" sz="2400" b="1" dirty="0">
                <a:solidFill>
                  <a:srgbClr val="FF33CC"/>
                </a:solidFill>
                <a:ea typeface="+mj-ea"/>
                <a:cs typeface="+mj-cs"/>
              </a:rPr>
              <a:t>IGNORANCE,  </a:t>
            </a:r>
            <a:r>
              <a:rPr lang="en-US" sz="2400" dirty="0">
                <a:solidFill>
                  <a:prstClr val="black"/>
                </a:solidFill>
                <a:ea typeface="+mj-ea"/>
                <a:cs typeface="+mj-cs"/>
              </a:rPr>
              <a:t>4. </a:t>
            </a:r>
            <a:r>
              <a:rPr lang="en-US" sz="2400" b="1" dirty="0">
                <a:solidFill>
                  <a:srgbClr val="FF33CC"/>
                </a:solidFill>
                <a:ea typeface="+mj-ea"/>
                <a:cs typeface="+mj-cs"/>
              </a:rPr>
              <a:t>EVIL, </a:t>
            </a:r>
            <a:r>
              <a:rPr lang="en-US" sz="2400" b="1" dirty="0" smtClean="0">
                <a:solidFill>
                  <a:srgbClr val="FF33CC"/>
                </a:solidFill>
                <a:ea typeface="+mj-ea"/>
                <a:cs typeface="+mj-cs"/>
              </a:rPr>
              <a:t>SIN</a:t>
            </a:r>
            <a:endParaRPr lang="en-CA" dirty="0"/>
          </a:p>
        </p:txBody>
      </p:sp>
      <p:sp>
        <p:nvSpPr>
          <p:cNvPr id="6" name="Rectangle 5"/>
          <p:cNvSpPr/>
          <p:nvPr/>
        </p:nvSpPr>
        <p:spPr>
          <a:xfrm>
            <a:off x="364543" y="5000625"/>
            <a:ext cx="11475027" cy="165735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100" b="1" i="1" dirty="0">
                <a:solidFill>
                  <a:srgbClr val="008080"/>
                </a:solidFill>
                <a:latin typeface="Georgia" panose="02040502050405020303" pitchFamily="18" charset="0"/>
                <a:ea typeface="Calibri" panose="020F0502020204030204" pitchFamily="34" charset="0"/>
                <a:cs typeface="Calibri" panose="020F0502020204030204" pitchFamily="34" charset="0"/>
              </a:rPr>
              <a:t>Hebrew English Lexicon by John </a:t>
            </a:r>
            <a:r>
              <a:rPr lang="en-US" sz="3100" b="1" i="1" dirty="0" err="1">
                <a:solidFill>
                  <a:srgbClr val="008080"/>
                </a:solidFill>
                <a:latin typeface="Georgia" panose="02040502050405020303" pitchFamily="18" charset="0"/>
                <a:ea typeface="Calibri" panose="020F0502020204030204" pitchFamily="34" charset="0"/>
                <a:cs typeface="Calibri" panose="020F0502020204030204" pitchFamily="34" charset="0"/>
              </a:rPr>
              <a:t>Parkhurst</a:t>
            </a:r>
            <a:r>
              <a:rPr lang="en-US" sz="3100" b="1" i="1" dirty="0">
                <a:solidFill>
                  <a:srgbClr val="008080"/>
                </a:solidFill>
                <a:latin typeface="Georgia" panose="02040502050405020303" pitchFamily="18" charset="0"/>
                <a:ea typeface="Calibri" panose="020F0502020204030204" pitchFamily="34" charset="0"/>
                <a:cs typeface="Calibri" panose="020F0502020204030204" pitchFamily="34" charset="0"/>
              </a:rPr>
              <a:t>  </a:t>
            </a:r>
            <a:r>
              <a:rPr lang="en-US" sz="2200" dirty="0">
                <a:solidFill>
                  <a:prstClr val="black">
                    <a:lumMod val="95000"/>
                    <a:lumOff val="5000"/>
                  </a:prstClr>
                </a:solidFill>
                <a:ea typeface="Calibri" panose="020F0502020204030204" pitchFamily="34" charset="0"/>
                <a:cs typeface="Calibri" panose="020F0502020204030204" pitchFamily="34" charset="0"/>
              </a:rPr>
              <a:t>(1762)</a:t>
            </a:r>
            <a:r>
              <a:rPr lang="en-US" sz="3100" i="1" dirty="0">
                <a:solidFill>
                  <a:srgbClr val="008080"/>
                </a:solidFill>
                <a:latin typeface="Georgia" panose="02040502050405020303" pitchFamily="18" charset="0"/>
                <a:ea typeface="Calibri" panose="020F0502020204030204" pitchFamily="34" charset="0"/>
                <a:cs typeface="Calibri" panose="020F0502020204030204" pitchFamily="34" charset="0"/>
              </a:rPr>
              <a:t/>
            </a:r>
            <a:br>
              <a:rPr lang="en-US" sz="3100" i="1" dirty="0">
                <a:solidFill>
                  <a:srgbClr val="008080"/>
                </a:solidFill>
                <a:latin typeface="Georgia" panose="02040502050405020303" pitchFamily="18" charset="0"/>
                <a:ea typeface="Calibri" panose="020F0502020204030204" pitchFamily="34" charset="0"/>
                <a:cs typeface="Calibri" panose="020F0502020204030204" pitchFamily="34" charset="0"/>
              </a:rPr>
            </a:br>
            <a:r>
              <a:rPr lang="en-US" sz="3100" i="1" dirty="0">
                <a:solidFill>
                  <a:srgbClr val="008080"/>
                </a:solidFill>
                <a:latin typeface="Georgia" panose="02040502050405020303" pitchFamily="18" charset="0"/>
                <a:ea typeface="Calibri" panose="020F0502020204030204" pitchFamily="34" charset="0"/>
                <a:cs typeface="Calibri" panose="020F0502020204030204" pitchFamily="34" charset="0"/>
              </a:rPr>
              <a:t>	</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OT:2822;</a:t>
            </a:r>
            <a:r>
              <a:rPr lang="en-US" sz="2000" dirty="0">
                <a:solidFill>
                  <a:srgbClr val="990033"/>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&lt;</a:t>
            </a:r>
            <a:r>
              <a:rPr lang="en-US" sz="2400" b="1" dirty="0" err="1">
                <a:solidFill>
                  <a:srgbClr val="00B050"/>
                </a:solidFill>
                <a:latin typeface="Calibri" panose="020F0502020204030204" pitchFamily="34" charset="0"/>
                <a:ea typeface="Calibri" panose="020F0502020204030204" pitchFamily="34" charset="0"/>
                <a:cs typeface="Calibri" panose="020F0502020204030204" pitchFamily="34" charset="0"/>
              </a:rPr>
              <a:t>choshek</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&gt;</a:t>
            </a:r>
            <a:r>
              <a:rPr lang="en-US" sz="2400" b="1" dirty="0">
                <a:solidFill>
                  <a:srgbClr val="990033"/>
                </a:solidFill>
                <a:latin typeface="Calibri" panose="020F0502020204030204" pitchFamily="34" charset="0"/>
                <a:ea typeface="Calibri" panose="020F0502020204030204" pitchFamily="34" charset="0"/>
                <a:cs typeface="Calibri" panose="020F0502020204030204" pitchFamily="34" charset="0"/>
              </a:rPr>
              <a:t> </a:t>
            </a:r>
            <a:r>
              <a:rPr lang="he-IL" sz="3200" dirty="0">
                <a:solidFill>
                  <a:srgbClr val="CC00FF"/>
                </a:solidFill>
                <a:latin typeface="Calibri" panose="020F0502020204030204" pitchFamily="34" charset="0"/>
                <a:ea typeface="Calibri" panose="020F0502020204030204" pitchFamily="34" charset="0"/>
                <a:cs typeface="Times New Roman"/>
              </a:rPr>
              <a:t>ח</a:t>
            </a:r>
            <a:r>
              <a:rPr lang="he-IL" sz="800" baseline="-25000" dirty="0">
                <a:solidFill>
                  <a:srgbClr val="FFFFFF"/>
                </a:solidFill>
                <a:latin typeface="Calibri" panose="020F0502020204030204" pitchFamily="34" charset="0"/>
                <a:ea typeface="Calibri" panose="020F0502020204030204" pitchFamily="34" charset="0"/>
                <a:cs typeface="Times New Roman"/>
              </a:rPr>
              <a:t> </a:t>
            </a:r>
            <a:r>
              <a:rPr lang="he-IL" sz="3200" dirty="0">
                <a:solidFill>
                  <a:srgbClr val="CC00FF"/>
                </a:solidFill>
                <a:latin typeface="Calibri" panose="020F0502020204030204" pitchFamily="34" charset="0"/>
                <a:ea typeface="Calibri" panose="020F0502020204030204" pitchFamily="34" charset="0"/>
                <a:cs typeface="Times New Roman"/>
              </a:rPr>
              <a:t>ש</a:t>
            </a:r>
            <a:r>
              <a:rPr lang="he-IL" sz="800" baseline="-25000" dirty="0">
                <a:solidFill>
                  <a:srgbClr val="FFFFFF"/>
                </a:solidFill>
                <a:latin typeface="Calibri" panose="020F0502020204030204" pitchFamily="34" charset="0"/>
                <a:ea typeface="Calibri" panose="020F0502020204030204" pitchFamily="34" charset="0"/>
                <a:cs typeface="Times New Roman"/>
              </a:rPr>
              <a:t> </a:t>
            </a:r>
            <a:r>
              <a:rPr lang="he-IL" sz="3200" dirty="0">
                <a:solidFill>
                  <a:srgbClr val="CC00FF"/>
                </a:solidFill>
                <a:latin typeface="Calibri" panose="020F0502020204030204" pitchFamily="34" charset="0"/>
                <a:ea typeface="Calibri" panose="020F0502020204030204" pitchFamily="34" charset="0"/>
                <a:cs typeface="Times New Roman"/>
              </a:rPr>
              <a:t>ך </a:t>
            </a:r>
            <a:r>
              <a:rPr lang="en-US" sz="2400" b="1" dirty="0">
                <a:solidFill>
                  <a:srgbClr val="990033"/>
                </a:solidFill>
                <a:latin typeface="Calibri" panose="020F0502020204030204" pitchFamily="34" charset="0"/>
                <a:ea typeface="Calibri" panose="020F0502020204030204" pitchFamily="34" charset="0"/>
                <a:cs typeface="Calibri" panose="020F0502020204030204" pitchFamily="34" charset="0"/>
              </a:rPr>
              <a:t/>
            </a:r>
            <a:br>
              <a:rPr lang="en-US" sz="2400" b="1" dirty="0">
                <a:solidFill>
                  <a:srgbClr val="990033"/>
                </a:solidFill>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990033"/>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FF33CC"/>
                </a:solidFill>
                <a:latin typeface="Calibri" panose="020F0502020204030204" pitchFamily="34" charset="0"/>
                <a:ea typeface="Calibri" panose="020F0502020204030204" pitchFamily="34" charset="0"/>
                <a:cs typeface="Calibri" panose="020F0502020204030204" pitchFamily="34" charset="0"/>
              </a:rPr>
              <a:t>to impede action or motion, to refrain, restrain, keep back, stop</a:t>
            </a:r>
            <a:r>
              <a:rPr lang="en-US" sz="2400" b="1" dirty="0" smtClean="0">
                <a:solidFill>
                  <a:srgbClr val="FF33CC"/>
                </a:solidFill>
                <a:latin typeface="Calibri" panose="020F0502020204030204" pitchFamily="34" charset="0"/>
                <a:ea typeface="Calibri" panose="020F0502020204030204" pitchFamily="34" charset="0"/>
                <a:cs typeface="Calibri" panose="020F0502020204030204" pitchFamily="34" charset="0"/>
              </a:rPr>
              <a:t>.</a:t>
            </a:r>
            <a:endParaRPr lang="en-CA" dirty="0"/>
          </a:p>
        </p:txBody>
      </p:sp>
      <p:sp>
        <p:nvSpPr>
          <p:cNvPr id="7" name="Lightning Bolt 6"/>
          <p:cNvSpPr/>
          <p:nvPr/>
        </p:nvSpPr>
        <p:spPr>
          <a:xfrm>
            <a:off x="6543675" y="3781425"/>
            <a:ext cx="619125" cy="600075"/>
          </a:xfrm>
          <a:prstGeom prst="lightningBolt">
            <a:avLst/>
          </a:prstGeom>
          <a:solidFill>
            <a:srgbClr val="FF0000"/>
          </a:solidFill>
          <a:ln w="28575">
            <a:solidFill>
              <a:schemeClr val="tx1"/>
            </a:solidFill>
          </a:ln>
          <a:effectLst>
            <a:glow rad="38100">
              <a:srgbClr val="00FF00"/>
            </a:glow>
          </a:effectLst>
          <a:scene3d>
            <a:camera prst="orthographicFront">
              <a:rot lat="0" lon="0" rev="0"/>
            </a:camera>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9" name="Lightning Bolt 8"/>
          <p:cNvSpPr/>
          <p:nvPr/>
        </p:nvSpPr>
        <p:spPr>
          <a:xfrm rot="4565360">
            <a:off x="8804808" y="3662362"/>
            <a:ext cx="619125" cy="600075"/>
          </a:xfrm>
          <a:prstGeom prst="lightningBolt">
            <a:avLst/>
          </a:prstGeom>
          <a:solidFill>
            <a:srgbClr val="FF0000"/>
          </a:solidFill>
          <a:ln w="28575">
            <a:solidFill>
              <a:schemeClr val="tx1"/>
            </a:solidFill>
          </a:ln>
          <a:effectLst>
            <a:glow rad="38100">
              <a:srgbClr val="00FF00"/>
            </a:glow>
          </a:effectLst>
          <a:scene3d>
            <a:camera prst="orthographicFront">
              <a:rot lat="0" lon="0" rev="0"/>
            </a:camera>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4" name="Slide Number Placeholder 3"/>
          <p:cNvSpPr>
            <a:spLocks noGrp="1"/>
          </p:cNvSpPr>
          <p:nvPr>
            <p:ph type="sldNum" sz="quarter" idx="12"/>
          </p:nvPr>
        </p:nvSpPr>
        <p:spPr>
          <a:xfrm>
            <a:off x="9096370" y="6292850"/>
            <a:ext cx="2743200" cy="365125"/>
          </a:xfrm>
          <a:scene3d>
            <a:camera prst="orthographicFront"/>
            <a:lightRig rig="threePt" dir="t"/>
          </a:scene3d>
          <a:sp3d>
            <a:bevelT/>
          </a:sp3d>
        </p:spPr>
        <p:txBody>
          <a:bodyPr>
            <a:sp3d extrusionH="57150">
              <a:bevelT w="38100" h="38100"/>
            </a:sp3d>
          </a:bodyPr>
          <a:lstStyle/>
          <a:p>
            <a:fld id="{79D454C9-693C-4B68-AEF7-F33F1BD73953}" type="slidenum">
              <a:rPr lang="en-US" sz="1400" b="1" smtClean="0">
                <a:solidFill>
                  <a:schemeClr val="tx1"/>
                </a:solidFill>
              </a:rPr>
              <a:t>49</a:t>
            </a:fld>
            <a:endParaRPr lang="en-US" sz="1400" b="1" dirty="0">
              <a:solidFill>
                <a:schemeClr val="tx1"/>
              </a:solidFill>
            </a:endParaRPr>
          </a:p>
        </p:txBody>
      </p:sp>
      <p:pic>
        <p:nvPicPr>
          <p:cNvPr id="11266" name="Picture 2" descr="C:\Users\Rae\Desktop\Art New Grammar 101\white man clip art\do man problem 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3520" y="76748"/>
            <a:ext cx="1717040" cy="20637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93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250" fill="hold"/>
                                        <p:tgtEl>
                                          <p:spTgt spid="5"/>
                                        </p:tgtEl>
                                        <p:attrNameLst>
                                          <p:attrName>ppt_w</p:attrName>
                                        </p:attrNameLst>
                                      </p:cBhvr>
                                      <p:tavLst>
                                        <p:tav tm="0">
                                          <p:val>
                                            <p:fltVal val="0"/>
                                          </p:val>
                                        </p:tav>
                                        <p:tav tm="100000">
                                          <p:val>
                                            <p:strVal val="#ppt_w"/>
                                          </p:val>
                                        </p:tav>
                                      </p:tavLst>
                                    </p:anim>
                                    <p:anim calcmode="lin" valueType="num">
                                      <p:cBhvr>
                                        <p:cTn id="14" dur="1250" fill="hold"/>
                                        <p:tgtEl>
                                          <p:spTgt spid="5"/>
                                        </p:tgtEl>
                                        <p:attrNameLst>
                                          <p:attrName>ppt_h</p:attrName>
                                        </p:attrNameLst>
                                      </p:cBhvr>
                                      <p:tavLst>
                                        <p:tav tm="0">
                                          <p:val>
                                            <p:fltVal val="0"/>
                                          </p:val>
                                        </p:tav>
                                        <p:tav tm="100000">
                                          <p:val>
                                            <p:strVal val="#ppt_h"/>
                                          </p:val>
                                        </p:tav>
                                      </p:tavLst>
                                    </p:anim>
                                    <p:animEffect transition="in" filter="fade">
                                      <p:cBhvr>
                                        <p:cTn id="15" dur="1250"/>
                                        <p:tgtEl>
                                          <p:spTgt spid="5"/>
                                        </p:tgtEl>
                                      </p:cBhvr>
                                    </p:animEffect>
                                  </p:childTnLst>
                                </p:cTn>
                              </p:par>
                              <p:par>
                                <p:cTn id="16" presetID="31" presetClass="entr" presetSubtype="0" fill="hold" grpId="0" nodeType="withEffect">
                                  <p:stCondLst>
                                    <p:cond delay="3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1250" fill="hold"/>
                                        <p:tgtEl>
                                          <p:spTgt spid="9"/>
                                        </p:tgtEl>
                                        <p:attrNameLst>
                                          <p:attrName>ppt_w</p:attrName>
                                        </p:attrNameLst>
                                      </p:cBhvr>
                                      <p:tavLst>
                                        <p:tav tm="0">
                                          <p:val>
                                            <p:fltVal val="0"/>
                                          </p:val>
                                        </p:tav>
                                        <p:tav tm="100000">
                                          <p:val>
                                            <p:strVal val="#ppt_w"/>
                                          </p:val>
                                        </p:tav>
                                      </p:tavLst>
                                    </p:anim>
                                    <p:anim calcmode="lin" valueType="num">
                                      <p:cBhvr>
                                        <p:cTn id="19" dur="1250" fill="hold"/>
                                        <p:tgtEl>
                                          <p:spTgt spid="9"/>
                                        </p:tgtEl>
                                        <p:attrNameLst>
                                          <p:attrName>ppt_h</p:attrName>
                                        </p:attrNameLst>
                                      </p:cBhvr>
                                      <p:tavLst>
                                        <p:tav tm="0">
                                          <p:val>
                                            <p:fltVal val="0"/>
                                          </p:val>
                                        </p:tav>
                                        <p:tav tm="100000">
                                          <p:val>
                                            <p:strVal val="#ppt_h"/>
                                          </p:val>
                                        </p:tav>
                                      </p:tavLst>
                                    </p:anim>
                                    <p:anim calcmode="lin" valueType="num">
                                      <p:cBhvr>
                                        <p:cTn id="20" dur="1250" fill="hold"/>
                                        <p:tgtEl>
                                          <p:spTgt spid="9"/>
                                        </p:tgtEl>
                                        <p:attrNameLst>
                                          <p:attrName>style.rotation</p:attrName>
                                        </p:attrNameLst>
                                      </p:cBhvr>
                                      <p:tavLst>
                                        <p:tav tm="0">
                                          <p:val>
                                            <p:fltVal val="90"/>
                                          </p:val>
                                        </p:tav>
                                        <p:tav tm="100000">
                                          <p:val>
                                            <p:fltVal val="0"/>
                                          </p:val>
                                        </p:tav>
                                      </p:tavLst>
                                    </p:anim>
                                    <p:animEffect transition="in" filter="fade">
                                      <p:cBhvr>
                                        <p:cTn id="21" dur="1250"/>
                                        <p:tgtEl>
                                          <p:spTgt spid="9"/>
                                        </p:tgtEl>
                                      </p:cBhvr>
                                    </p:animEffect>
                                  </p:childTnLst>
                                </p:cTn>
                              </p:par>
                              <p:par>
                                <p:cTn id="22" presetID="31" presetClass="entr" presetSubtype="0" fill="hold" grpId="0" nodeType="withEffect">
                                  <p:stCondLst>
                                    <p:cond delay="3250"/>
                                  </p:stCondLst>
                                  <p:childTnLst>
                                    <p:set>
                                      <p:cBhvr>
                                        <p:cTn id="23" dur="1" fill="hold">
                                          <p:stCondLst>
                                            <p:cond delay="0"/>
                                          </p:stCondLst>
                                        </p:cTn>
                                        <p:tgtEl>
                                          <p:spTgt spid="7"/>
                                        </p:tgtEl>
                                        <p:attrNameLst>
                                          <p:attrName>style.visibility</p:attrName>
                                        </p:attrNameLst>
                                      </p:cBhvr>
                                      <p:to>
                                        <p:strVal val="visible"/>
                                      </p:to>
                                    </p:set>
                                    <p:anim calcmode="lin" valueType="num">
                                      <p:cBhvr>
                                        <p:cTn id="24" dur="1250" fill="hold"/>
                                        <p:tgtEl>
                                          <p:spTgt spid="7"/>
                                        </p:tgtEl>
                                        <p:attrNameLst>
                                          <p:attrName>ppt_w</p:attrName>
                                        </p:attrNameLst>
                                      </p:cBhvr>
                                      <p:tavLst>
                                        <p:tav tm="0">
                                          <p:val>
                                            <p:fltVal val="0"/>
                                          </p:val>
                                        </p:tav>
                                        <p:tav tm="100000">
                                          <p:val>
                                            <p:strVal val="#ppt_w"/>
                                          </p:val>
                                        </p:tav>
                                      </p:tavLst>
                                    </p:anim>
                                    <p:anim calcmode="lin" valueType="num">
                                      <p:cBhvr>
                                        <p:cTn id="25" dur="1250" fill="hold"/>
                                        <p:tgtEl>
                                          <p:spTgt spid="7"/>
                                        </p:tgtEl>
                                        <p:attrNameLst>
                                          <p:attrName>ppt_h</p:attrName>
                                        </p:attrNameLst>
                                      </p:cBhvr>
                                      <p:tavLst>
                                        <p:tav tm="0">
                                          <p:val>
                                            <p:fltVal val="0"/>
                                          </p:val>
                                        </p:tav>
                                        <p:tav tm="100000">
                                          <p:val>
                                            <p:strVal val="#ppt_h"/>
                                          </p:val>
                                        </p:tav>
                                      </p:tavLst>
                                    </p:anim>
                                    <p:anim calcmode="lin" valueType="num">
                                      <p:cBhvr>
                                        <p:cTn id="26" dur="1250" fill="hold"/>
                                        <p:tgtEl>
                                          <p:spTgt spid="7"/>
                                        </p:tgtEl>
                                        <p:attrNameLst>
                                          <p:attrName>style.rotation</p:attrName>
                                        </p:attrNameLst>
                                      </p:cBhvr>
                                      <p:tavLst>
                                        <p:tav tm="0">
                                          <p:val>
                                            <p:fltVal val="90"/>
                                          </p:val>
                                        </p:tav>
                                        <p:tav tm="100000">
                                          <p:val>
                                            <p:fltVal val="0"/>
                                          </p:val>
                                        </p:tav>
                                      </p:tavLst>
                                    </p:anim>
                                    <p:animEffect transition="in" filter="fade">
                                      <p:cBhvr>
                                        <p:cTn id="27" dur="1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1"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37000"/>
                <a:lumOff val="63000"/>
              </a:srgbClr>
            </a:gs>
            <a:gs pos="50000">
              <a:srgbClr val="E2FD59">
                <a:lumMod val="47000"/>
                <a:lumOff val="53000"/>
              </a:srgbClr>
            </a:gs>
            <a:gs pos="100000">
              <a:srgbClr val="CC00FF">
                <a:alpha val="51000"/>
                <a:lumMod val="34000"/>
                <a:lumOff val="66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137" y="365125"/>
            <a:ext cx="11701208" cy="950491"/>
          </a:xfrm>
          <a:blipFill>
            <a:blip r:embed="rId2"/>
            <a:tile tx="0" ty="0" sx="100000" sy="100000" flip="none" algn="tl"/>
          </a:blipFill>
          <a:ln w="76200">
            <a:solidFill>
              <a:schemeClr val="accent1">
                <a:lumMod val="75000"/>
              </a:schemeClr>
            </a:solidFill>
          </a:ln>
          <a:effectLst>
            <a:glow rad="228600">
              <a:schemeClr val="accent4">
                <a:satMod val="175000"/>
                <a:alpha val="40000"/>
              </a:schemeClr>
            </a:glow>
          </a:effectLst>
          <a:scene3d>
            <a:camera prst="orthographicFront"/>
            <a:lightRig rig="brightRoom" dir="t"/>
          </a:scene3d>
          <a:sp3d>
            <a:bevelT/>
          </a:sp3d>
        </p:spPr>
        <p:txBody>
          <a:bodyPr>
            <a:normAutofit/>
            <a:sp3d extrusionH="57150" contourW="6350" prstMaterial="plastic">
              <a:bevelT w="20320" h="20320" prst="softRound"/>
              <a:contourClr>
                <a:schemeClr val="accent1">
                  <a:tint val="100000"/>
                  <a:shade val="100000"/>
                  <a:hueMod val="100000"/>
                  <a:satMod val="100000"/>
                </a:schemeClr>
              </a:contourClr>
            </a:sp3d>
          </a:bodyPr>
          <a:lstStyle/>
          <a:p>
            <a:pPr lvl="0" algn="ctr">
              <a:spcBef>
                <a:spcPct val="30000"/>
              </a:spcBef>
            </a:pPr>
            <a:r>
              <a:rPr lang="en-US" sz="5400" b="1" dirty="0" smtClean="0">
                <a:ln/>
                <a:solidFill>
                  <a:schemeClr val="accent1"/>
                </a:solidFill>
                <a:effectLst>
                  <a:outerShdw blurRad="19685" dist="12700" dir="5400000" algn="tl" rotWithShape="0">
                    <a:schemeClr val="accent1">
                      <a:satMod val="130000"/>
                      <a:alpha val="60000"/>
                    </a:schemeClr>
                  </a:outerShdw>
                </a:effectLst>
                <a:latin typeface="Arial Rounded MT Bold" pitchFamily="34" charset="0"/>
              </a:rPr>
              <a:t>Definitions for:  </a:t>
            </a:r>
            <a:r>
              <a:rPr lang="en-US" sz="5400" b="1" dirty="0" smtClean="0">
                <a:ln>
                  <a:solidFill>
                    <a:srgbClr val="C00000"/>
                  </a:solidFill>
                </a:ln>
                <a:solidFill>
                  <a:srgbClr val="FB35F2"/>
                </a:solidFill>
                <a:effectLst>
                  <a:outerShdw blurRad="19685" dist="12700" dir="5400000" algn="tl" rotWithShape="0">
                    <a:schemeClr val="accent1">
                      <a:satMod val="130000"/>
                      <a:alpha val="60000"/>
                    </a:schemeClr>
                  </a:outerShdw>
                </a:effectLst>
                <a:latin typeface="Arial Rounded MT Bold" pitchFamily="34" charset="0"/>
              </a:rPr>
              <a:t>Cycles</a:t>
            </a:r>
            <a:r>
              <a:rPr lang="en-US" sz="5400" b="1" dirty="0" smtClean="0">
                <a:ln/>
                <a:solidFill>
                  <a:schemeClr val="accent1"/>
                </a:solidFill>
                <a:effectLst>
                  <a:outerShdw blurRad="19685" dist="12700" dir="5400000" algn="tl" rotWithShape="0">
                    <a:schemeClr val="accent1">
                      <a:satMod val="130000"/>
                      <a:alpha val="60000"/>
                    </a:schemeClr>
                  </a:outerShdw>
                </a:effectLst>
                <a:latin typeface="Arial Rounded MT Bold" pitchFamily="34" charset="0"/>
              </a:rPr>
              <a:t> &amp; </a:t>
            </a:r>
            <a:r>
              <a:rPr lang="en-US" sz="5400" b="1" dirty="0" smtClean="0">
                <a:ln/>
                <a:solidFill>
                  <a:srgbClr val="00B050"/>
                </a:solidFill>
                <a:effectLst>
                  <a:outerShdw blurRad="19685" dist="12700" dir="5400000" algn="tl" rotWithShape="0">
                    <a:schemeClr val="accent1">
                      <a:satMod val="130000"/>
                      <a:alpha val="60000"/>
                    </a:schemeClr>
                  </a:outerShdw>
                </a:effectLst>
                <a:latin typeface="Arial Rounded MT Bold" pitchFamily="34" charset="0"/>
              </a:rPr>
              <a:t>Seasons</a:t>
            </a:r>
            <a:endParaRPr lang="en-US" sz="5400" b="1" dirty="0">
              <a:ln/>
              <a:solidFill>
                <a:srgbClr val="00B050"/>
              </a:solidFill>
              <a:effectLst>
                <a:outerShdw blurRad="19685" dist="12700" dir="5400000" algn="tl" rotWithShape="0">
                  <a:schemeClr val="accent1">
                    <a:satMod val="130000"/>
                    <a:alpha val="60000"/>
                  </a:schemeClr>
                </a:outerShdw>
              </a:effectLst>
              <a:latin typeface="Arial Rounded MT Bold" pitchFamily="34" charset="0"/>
            </a:endParaRPr>
          </a:p>
        </p:txBody>
      </p:sp>
      <p:sp>
        <p:nvSpPr>
          <p:cNvPr id="6" name="Content Placeholder 5"/>
          <p:cNvSpPr>
            <a:spLocks noGrp="1"/>
          </p:cNvSpPr>
          <p:nvPr>
            <p:ph sz="half" idx="1"/>
          </p:nvPr>
        </p:nvSpPr>
        <p:spPr>
          <a:xfrm>
            <a:off x="676150" y="1825625"/>
            <a:ext cx="5181600" cy="4351338"/>
          </a:xfrm>
        </p:spPr>
        <p:txBody>
          <a:bodyPr>
            <a:normAutofit fontScale="85000" lnSpcReduction="10000"/>
            <a:scene3d>
              <a:camera prst="orthographicFront"/>
              <a:lightRig rig="threePt" dir="t"/>
            </a:scene3d>
            <a:sp3d extrusionH="57150">
              <a:bevelT w="38100" h="38100"/>
            </a:sp3d>
          </a:bodyPr>
          <a:lstStyle/>
          <a:p>
            <a:pPr marL="0" indent="0">
              <a:buNone/>
            </a:pPr>
            <a:r>
              <a:rPr lang="en-US" dirty="0" smtClean="0">
                <a:solidFill>
                  <a:prstClr val="black">
                    <a:lumMod val="95000"/>
                    <a:lumOff val="5000"/>
                  </a:prstClr>
                </a:solidFill>
                <a:latin typeface="Calibri" panose="020F0502020204030204" pitchFamily="34" charset="0"/>
              </a:rPr>
              <a:t>This study will </a:t>
            </a:r>
            <a:r>
              <a:rPr lang="en-US" dirty="0">
                <a:solidFill>
                  <a:prstClr val="black">
                    <a:lumMod val="95000"/>
                    <a:lumOff val="5000"/>
                  </a:prstClr>
                </a:solidFill>
                <a:latin typeface="Calibri" panose="020F0502020204030204" pitchFamily="34" charset="0"/>
              </a:rPr>
              <a:t>refrain from using the word “</a:t>
            </a:r>
            <a:r>
              <a:rPr lang="en-US" dirty="0" smtClean="0">
                <a:solidFill>
                  <a:prstClr val="black">
                    <a:lumMod val="95000"/>
                    <a:lumOff val="5000"/>
                  </a:prstClr>
                </a:solidFill>
                <a:latin typeface="Calibri" panose="020F0502020204030204" pitchFamily="34" charset="0"/>
              </a:rPr>
              <a:t>day,” translated </a:t>
            </a:r>
            <a:r>
              <a:rPr lang="en-US" dirty="0">
                <a:solidFill>
                  <a:prstClr val="black">
                    <a:lumMod val="95000"/>
                    <a:lumOff val="5000"/>
                  </a:prstClr>
                </a:solidFill>
                <a:latin typeface="Calibri" panose="020F0502020204030204" pitchFamily="34" charset="0"/>
              </a:rPr>
              <a:t>from the original Hebrew word </a:t>
            </a:r>
            <a:r>
              <a:rPr lang="en-US" dirty="0">
                <a:solidFill>
                  <a:srgbClr val="00B050"/>
                </a:solidFill>
                <a:latin typeface="Calibri" panose="020F0502020204030204" pitchFamily="34" charset="0"/>
              </a:rPr>
              <a:t>&lt;</a:t>
            </a:r>
            <a:r>
              <a:rPr lang="en-US" b="1" dirty="0">
                <a:solidFill>
                  <a:srgbClr val="00B050"/>
                </a:solidFill>
                <a:latin typeface="Calibri" panose="020F0502020204030204" pitchFamily="34" charset="0"/>
              </a:rPr>
              <a:t>yowm</a:t>
            </a:r>
            <a:r>
              <a:rPr lang="en-US" dirty="0" smtClean="0">
                <a:solidFill>
                  <a:srgbClr val="00B050"/>
                </a:solidFill>
                <a:latin typeface="Calibri" panose="020F0502020204030204" pitchFamily="34" charset="0"/>
              </a:rPr>
              <a:t>&gt;.  </a:t>
            </a:r>
            <a:r>
              <a:rPr lang="en-US" dirty="0" smtClean="0">
                <a:latin typeface="Calibri" panose="020F0502020204030204" pitchFamily="34" charset="0"/>
              </a:rPr>
              <a:t>Why?  The word “day” has:</a:t>
            </a:r>
          </a:p>
          <a:p>
            <a:pPr marL="514350" indent="-514350">
              <a:buFont typeface="+mj-lt"/>
              <a:buAutoNum type="arabicPeriod"/>
            </a:pPr>
            <a:r>
              <a:rPr lang="en-US" dirty="0">
                <a:solidFill>
                  <a:prstClr val="black">
                    <a:lumMod val="95000"/>
                    <a:lumOff val="5000"/>
                  </a:prstClr>
                </a:solidFill>
                <a:latin typeface="Calibri" panose="020F0502020204030204" pitchFamily="34" charset="0"/>
              </a:rPr>
              <a:t>lost a massive amount of definitive </a:t>
            </a:r>
            <a:r>
              <a:rPr lang="en-US" dirty="0" smtClean="0">
                <a:solidFill>
                  <a:prstClr val="black">
                    <a:lumMod val="95000"/>
                    <a:lumOff val="5000"/>
                  </a:prstClr>
                </a:solidFill>
                <a:latin typeface="Calibri" panose="020F0502020204030204" pitchFamily="34" charset="0"/>
              </a:rPr>
              <a:t>correctness</a:t>
            </a:r>
          </a:p>
          <a:p>
            <a:pPr marL="514350" indent="-514350">
              <a:buFont typeface="+mj-lt"/>
              <a:buAutoNum type="arabicPeriod"/>
            </a:pPr>
            <a:r>
              <a:rPr lang="en-US" dirty="0">
                <a:solidFill>
                  <a:prstClr val="black">
                    <a:lumMod val="95000"/>
                    <a:lumOff val="5000"/>
                  </a:prstClr>
                </a:solidFill>
                <a:latin typeface="Calibri" panose="020F0502020204030204" pitchFamily="34" charset="0"/>
              </a:rPr>
              <a:t>h</a:t>
            </a:r>
            <a:r>
              <a:rPr lang="en-US" dirty="0" smtClean="0">
                <a:solidFill>
                  <a:prstClr val="black">
                    <a:lumMod val="95000"/>
                    <a:lumOff val="5000"/>
                  </a:prstClr>
                </a:solidFill>
                <a:latin typeface="Calibri" panose="020F0502020204030204" pitchFamily="34" charset="0"/>
              </a:rPr>
              <a:t>as many </a:t>
            </a:r>
            <a:r>
              <a:rPr lang="en-US" dirty="0">
                <a:solidFill>
                  <a:prstClr val="black">
                    <a:lumMod val="95000"/>
                    <a:lumOff val="5000"/>
                  </a:prstClr>
                </a:solidFill>
                <a:latin typeface="Calibri" panose="020F0502020204030204" pitchFamily="34" charset="0"/>
              </a:rPr>
              <a:t>ambiguous </a:t>
            </a:r>
            <a:r>
              <a:rPr lang="en-US" dirty="0" smtClean="0">
                <a:solidFill>
                  <a:prstClr val="black">
                    <a:lumMod val="95000"/>
                    <a:lumOff val="5000"/>
                  </a:prstClr>
                </a:solidFill>
                <a:latin typeface="Calibri" panose="020F0502020204030204" pitchFamily="34" charset="0"/>
              </a:rPr>
              <a:t>definitions;</a:t>
            </a:r>
          </a:p>
          <a:p>
            <a:pPr marL="514350" indent="-514350">
              <a:buFont typeface="+mj-lt"/>
              <a:buAutoNum type="arabicPeriod"/>
            </a:pPr>
            <a:r>
              <a:rPr lang="en-US" dirty="0">
                <a:solidFill>
                  <a:prstClr val="black">
                    <a:lumMod val="95000"/>
                    <a:lumOff val="5000"/>
                  </a:prstClr>
                </a:solidFill>
                <a:latin typeface="Calibri" panose="020F0502020204030204" pitchFamily="34" charset="0"/>
              </a:rPr>
              <a:t>can indicate 12 </a:t>
            </a:r>
            <a:r>
              <a:rPr lang="en-US" b="1" u="sng" dirty="0">
                <a:solidFill>
                  <a:prstClr val="black">
                    <a:lumMod val="95000"/>
                    <a:lumOff val="5000"/>
                  </a:prstClr>
                </a:solidFill>
                <a:latin typeface="Calibri" panose="020F0502020204030204" pitchFamily="34" charset="0"/>
              </a:rPr>
              <a:t>or</a:t>
            </a:r>
            <a:r>
              <a:rPr lang="en-US" dirty="0">
                <a:solidFill>
                  <a:prstClr val="black">
                    <a:lumMod val="95000"/>
                    <a:lumOff val="5000"/>
                  </a:prstClr>
                </a:solidFill>
                <a:latin typeface="Calibri" panose="020F0502020204030204" pitchFamily="34" charset="0"/>
              </a:rPr>
              <a:t> 24 hours, day </a:t>
            </a:r>
            <a:r>
              <a:rPr lang="en-US" b="1" u="sng" dirty="0">
                <a:solidFill>
                  <a:prstClr val="black">
                    <a:lumMod val="95000"/>
                    <a:lumOff val="5000"/>
                  </a:prstClr>
                </a:solidFill>
                <a:latin typeface="Calibri" panose="020F0502020204030204" pitchFamily="34" charset="0"/>
              </a:rPr>
              <a:t>or</a:t>
            </a:r>
            <a:r>
              <a:rPr lang="en-US" dirty="0">
                <a:solidFill>
                  <a:prstClr val="black">
                    <a:lumMod val="95000"/>
                    <a:lumOff val="5000"/>
                  </a:prstClr>
                </a:solidFill>
                <a:latin typeface="Calibri" panose="020F0502020204030204" pitchFamily="34" charset="0"/>
              </a:rPr>
              <a:t> night, </a:t>
            </a:r>
            <a:r>
              <a:rPr lang="en-US" b="1" u="sng" dirty="0">
                <a:solidFill>
                  <a:prstClr val="black">
                    <a:lumMod val="95000"/>
                    <a:lumOff val="5000"/>
                  </a:prstClr>
                </a:solidFill>
                <a:latin typeface="Calibri" panose="020F0502020204030204" pitchFamily="34" charset="0"/>
              </a:rPr>
              <a:t>or</a:t>
            </a:r>
            <a:r>
              <a:rPr lang="en-US" dirty="0">
                <a:solidFill>
                  <a:prstClr val="black">
                    <a:lumMod val="95000"/>
                    <a:lumOff val="5000"/>
                  </a:prstClr>
                </a:solidFill>
                <a:latin typeface="Calibri" panose="020F0502020204030204" pitchFamily="34" charset="0"/>
              </a:rPr>
              <a:t> both</a:t>
            </a:r>
            <a:r>
              <a:rPr lang="en-US" dirty="0" smtClean="0">
                <a:solidFill>
                  <a:prstClr val="black">
                    <a:lumMod val="95000"/>
                    <a:lumOff val="5000"/>
                  </a:prstClr>
                </a:solidFill>
                <a:latin typeface="Calibri" panose="020F0502020204030204" pitchFamily="34" charset="0"/>
              </a:rPr>
              <a:t>!</a:t>
            </a:r>
          </a:p>
          <a:p>
            <a:pPr marL="0" indent="0">
              <a:buNone/>
            </a:pPr>
            <a:r>
              <a:rPr lang="en-US" dirty="0" smtClean="0">
                <a:solidFill>
                  <a:prstClr val="black">
                    <a:lumMod val="95000"/>
                    <a:lumOff val="5000"/>
                  </a:prstClr>
                </a:solidFill>
                <a:latin typeface="Calibri" panose="020F0502020204030204" pitchFamily="34" charset="0"/>
              </a:rPr>
              <a:t>To </a:t>
            </a:r>
            <a:r>
              <a:rPr lang="en-US" dirty="0">
                <a:solidFill>
                  <a:prstClr val="black">
                    <a:lumMod val="95000"/>
                    <a:lumOff val="5000"/>
                  </a:prstClr>
                </a:solidFill>
                <a:latin typeface="Calibri" panose="020F0502020204030204" pitchFamily="34" charset="0"/>
              </a:rPr>
              <a:t>understand </a:t>
            </a:r>
            <a:r>
              <a:rPr lang="en-US" dirty="0" smtClean="0">
                <a:solidFill>
                  <a:prstClr val="black">
                    <a:lumMod val="95000"/>
                    <a:lumOff val="5000"/>
                  </a:prstClr>
                </a:solidFill>
                <a:latin typeface="Calibri" panose="020F0502020204030204" pitchFamily="34" charset="0"/>
              </a:rPr>
              <a:t>the Calendar studies in Scripture </a:t>
            </a:r>
            <a:r>
              <a:rPr lang="en-US" dirty="0">
                <a:solidFill>
                  <a:prstClr val="black">
                    <a:lumMod val="95000"/>
                    <a:lumOff val="5000"/>
                  </a:prstClr>
                </a:solidFill>
                <a:latin typeface="Calibri" panose="020F0502020204030204" pitchFamily="34" charset="0"/>
              </a:rPr>
              <a:t>correctly </a:t>
            </a:r>
            <a:r>
              <a:rPr lang="en-US" dirty="0" smtClean="0">
                <a:solidFill>
                  <a:prstClr val="black">
                    <a:lumMod val="95000"/>
                    <a:lumOff val="5000"/>
                  </a:prstClr>
                </a:solidFill>
                <a:latin typeface="Calibri" panose="020F0502020204030204" pitchFamily="34" charset="0"/>
              </a:rPr>
              <a:t>the term “day” must be much </a:t>
            </a:r>
            <a:r>
              <a:rPr lang="en-US" dirty="0">
                <a:solidFill>
                  <a:prstClr val="black">
                    <a:lumMod val="95000"/>
                    <a:lumOff val="5000"/>
                  </a:prstClr>
                </a:solidFill>
                <a:latin typeface="Calibri" panose="020F0502020204030204" pitchFamily="34" charset="0"/>
              </a:rPr>
              <a:t>more accurate.</a:t>
            </a:r>
            <a:endParaRPr lang="en-US" dirty="0" smtClean="0">
              <a:latin typeface="Calibri" panose="020F0502020204030204" pitchFamily="34" charset="0"/>
            </a:endParaRPr>
          </a:p>
          <a:p>
            <a:pPr marL="514350" indent="-514350">
              <a:buFont typeface="+mj-lt"/>
              <a:buAutoNum type="arabicPeriod"/>
            </a:pPr>
            <a:endParaRPr lang="en-US" dirty="0" smtClean="0">
              <a:latin typeface="Calibri" panose="020F0502020204030204" pitchFamily="34" charset="0"/>
            </a:endParaRPr>
          </a:p>
          <a:p>
            <a:endParaRPr lang="en-US" dirty="0"/>
          </a:p>
        </p:txBody>
      </p:sp>
      <p:sp>
        <p:nvSpPr>
          <p:cNvPr id="7" name="Content Placeholder 6"/>
          <p:cNvSpPr>
            <a:spLocks noGrp="1"/>
          </p:cNvSpPr>
          <p:nvPr>
            <p:ph sz="half" idx="2"/>
          </p:nvPr>
        </p:nvSpPr>
        <p:spPr>
          <a:xfrm>
            <a:off x="6172200" y="1825624"/>
            <a:ext cx="5181600" cy="4876118"/>
          </a:xfrm>
        </p:spPr>
        <p:txBody>
          <a:bodyPr>
            <a:normAutofit fontScale="85000" lnSpcReduction="10000"/>
            <a:scene3d>
              <a:camera prst="orthographicFront"/>
              <a:lightRig rig="threePt" dir="t"/>
            </a:scene3d>
            <a:sp3d extrusionH="57150">
              <a:bevelT w="38100" h="38100"/>
            </a:sp3d>
          </a:bodyPr>
          <a:lstStyle/>
          <a:p>
            <a:pPr marL="0" indent="0">
              <a:buNone/>
            </a:pPr>
            <a:r>
              <a:rPr lang="en-US" dirty="0" smtClean="0"/>
              <a:t>This study gives preference to: </a:t>
            </a:r>
          </a:p>
          <a:p>
            <a:pPr marL="514350" indent="-514350">
              <a:buFont typeface="+mj-lt"/>
              <a:buAutoNum type="arabicPeriod"/>
            </a:pPr>
            <a:r>
              <a:rPr lang="en-US" dirty="0" smtClean="0">
                <a:solidFill>
                  <a:prstClr val="black">
                    <a:lumMod val="95000"/>
                    <a:lumOff val="5000"/>
                  </a:prstClr>
                </a:solidFill>
                <a:latin typeface="Calibri" panose="020F0502020204030204" pitchFamily="34" charset="0"/>
              </a:rPr>
              <a:t>Using the </a:t>
            </a:r>
            <a:r>
              <a:rPr lang="en-US" dirty="0">
                <a:solidFill>
                  <a:prstClr val="black">
                    <a:lumMod val="95000"/>
                    <a:lumOff val="5000"/>
                  </a:prstClr>
                </a:solidFill>
                <a:latin typeface="Calibri" panose="020F0502020204030204" pitchFamily="34" charset="0"/>
              </a:rPr>
              <a:t>word </a:t>
            </a:r>
            <a:r>
              <a:rPr lang="en-US" b="1" dirty="0">
                <a:solidFill>
                  <a:srgbClr val="FF0066"/>
                </a:solidFill>
                <a:latin typeface="Calibri" panose="020F0502020204030204" pitchFamily="34" charset="0"/>
              </a:rPr>
              <a:t>cycle</a:t>
            </a:r>
            <a:r>
              <a:rPr lang="en-US" dirty="0">
                <a:solidFill>
                  <a:prstClr val="black">
                    <a:lumMod val="95000"/>
                    <a:lumOff val="5000"/>
                  </a:prstClr>
                </a:solidFill>
                <a:latin typeface="Calibri" panose="020F0502020204030204" pitchFamily="34" charset="0"/>
              </a:rPr>
              <a:t> in place of the word </a:t>
            </a:r>
            <a:r>
              <a:rPr lang="en-US" b="1" i="1" dirty="0">
                <a:solidFill>
                  <a:prstClr val="black">
                    <a:lumMod val="95000"/>
                    <a:lumOff val="5000"/>
                  </a:prstClr>
                </a:solidFill>
                <a:latin typeface="Calibri" panose="020F0502020204030204" pitchFamily="34" charset="0"/>
              </a:rPr>
              <a:t>day</a:t>
            </a:r>
            <a:r>
              <a:rPr lang="en-US" b="1" i="1" dirty="0" smtClean="0">
                <a:solidFill>
                  <a:prstClr val="black">
                    <a:lumMod val="95000"/>
                    <a:lumOff val="5000"/>
                  </a:prstClr>
                </a:solidFill>
                <a:latin typeface="Calibri" panose="020F0502020204030204" pitchFamily="34" charset="0"/>
              </a:rPr>
              <a:t>.  </a:t>
            </a:r>
            <a:r>
              <a:rPr lang="en-US" dirty="0" smtClean="0">
                <a:solidFill>
                  <a:prstClr val="black">
                    <a:lumMod val="95000"/>
                    <a:lumOff val="5000"/>
                  </a:prstClr>
                </a:solidFill>
                <a:latin typeface="Calibri" panose="020F0502020204030204" pitchFamily="34" charset="0"/>
              </a:rPr>
              <a:t>(Note: </a:t>
            </a:r>
            <a:r>
              <a:rPr lang="en-US" dirty="0">
                <a:solidFill>
                  <a:prstClr val="black">
                    <a:lumMod val="95000"/>
                    <a:lumOff val="5000"/>
                  </a:prstClr>
                </a:solidFill>
                <a:latin typeface="Calibri" panose="020F0502020204030204" pitchFamily="34" charset="0"/>
              </a:rPr>
              <a:t>When quoting </a:t>
            </a:r>
            <a:r>
              <a:rPr lang="en-US" dirty="0" smtClean="0">
                <a:solidFill>
                  <a:prstClr val="black">
                    <a:lumMod val="95000"/>
                    <a:lumOff val="5000"/>
                  </a:prstClr>
                </a:solidFill>
                <a:latin typeface="Calibri" panose="020F0502020204030204" pitchFamily="34" charset="0"/>
              </a:rPr>
              <a:t>Scripture</a:t>
            </a:r>
            <a:r>
              <a:rPr lang="en-US" dirty="0">
                <a:solidFill>
                  <a:prstClr val="black">
                    <a:lumMod val="95000"/>
                    <a:lumOff val="5000"/>
                  </a:prstClr>
                </a:solidFill>
                <a:latin typeface="Calibri" panose="020F0502020204030204" pitchFamily="34" charset="0"/>
              </a:rPr>
              <a:t>, or citing the Sabbath Day</a:t>
            </a:r>
            <a:r>
              <a:rPr lang="en-US" dirty="0" smtClean="0">
                <a:solidFill>
                  <a:prstClr val="black">
                    <a:lumMod val="95000"/>
                    <a:lumOff val="5000"/>
                  </a:prstClr>
                </a:solidFill>
                <a:latin typeface="Calibri" panose="020F0502020204030204" pitchFamily="34" charset="0"/>
              </a:rPr>
              <a:t>, the word “day” will be used.)</a:t>
            </a:r>
          </a:p>
          <a:p>
            <a:r>
              <a:rPr lang="en-US" b="1" dirty="0" smtClean="0">
                <a:solidFill>
                  <a:srgbClr val="FF0066"/>
                </a:solidFill>
                <a:latin typeface="Calibri" panose="020F0502020204030204" pitchFamily="34" charset="0"/>
              </a:rPr>
              <a:t>Cycle</a:t>
            </a:r>
            <a:r>
              <a:rPr lang="en-US" dirty="0" smtClean="0">
                <a:solidFill>
                  <a:prstClr val="black">
                    <a:lumMod val="95000"/>
                    <a:lumOff val="5000"/>
                  </a:prstClr>
                </a:solidFill>
                <a:latin typeface="Calibri" panose="020F0502020204030204" pitchFamily="34" charset="0"/>
              </a:rPr>
              <a:t> </a:t>
            </a:r>
            <a:r>
              <a:rPr lang="en-US" dirty="0">
                <a:solidFill>
                  <a:prstClr val="black">
                    <a:lumMod val="95000"/>
                    <a:lumOff val="5000"/>
                  </a:prstClr>
                </a:solidFill>
                <a:latin typeface="Calibri" panose="020F0502020204030204" pitchFamily="34" charset="0"/>
              </a:rPr>
              <a:t>= 24 hours containing the </a:t>
            </a:r>
            <a:br>
              <a:rPr lang="en-US" dirty="0">
                <a:solidFill>
                  <a:prstClr val="black">
                    <a:lumMod val="95000"/>
                    <a:lumOff val="5000"/>
                  </a:prstClr>
                </a:solidFill>
                <a:latin typeface="Calibri" panose="020F0502020204030204" pitchFamily="34" charset="0"/>
              </a:rPr>
            </a:br>
            <a:r>
              <a:rPr lang="en-US" dirty="0">
                <a:solidFill>
                  <a:prstClr val="black">
                    <a:lumMod val="95000"/>
                    <a:lumOff val="5000"/>
                  </a:prstClr>
                </a:solidFill>
                <a:latin typeface="Calibri" panose="020F0502020204030204" pitchFamily="34" charset="0"/>
              </a:rPr>
              <a:t>2 seasons of:  </a:t>
            </a:r>
            <a:r>
              <a:rPr lang="en-US" b="1" dirty="0">
                <a:ln w="1905"/>
                <a:solidFill>
                  <a:srgbClr val="00B0F0"/>
                </a:solidFill>
                <a:effectLst>
                  <a:innerShdw blurRad="69850" dist="43180" dir="5400000">
                    <a:srgbClr val="000000">
                      <a:alpha val="65000"/>
                    </a:srgbClr>
                  </a:innerShdw>
                </a:effectLst>
                <a:latin typeface="Calibri" panose="020F0502020204030204" pitchFamily="34" charset="0"/>
              </a:rPr>
              <a:t>light</a:t>
            </a:r>
            <a:r>
              <a:rPr lang="en-US" dirty="0">
                <a:solidFill>
                  <a:prstClr val="black">
                    <a:lumMod val="95000"/>
                    <a:lumOff val="5000"/>
                  </a:prstClr>
                </a:solidFill>
                <a:latin typeface="Calibri" panose="020F0502020204030204" pitchFamily="34" charset="0"/>
              </a:rPr>
              <a:t> – H216 &lt;’</a:t>
            </a:r>
            <a:r>
              <a:rPr lang="en-US" dirty="0" err="1">
                <a:solidFill>
                  <a:prstClr val="black">
                    <a:lumMod val="95000"/>
                    <a:lumOff val="5000"/>
                  </a:prstClr>
                </a:solidFill>
                <a:latin typeface="Calibri" panose="020F0502020204030204" pitchFamily="34" charset="0"/>
              </a:rPr>
              <a:t>owr</a:t>
            </a:r>
            <a:r>
              <a:rPr lang="en-US" dirty="0">
                <a:solidFill>
                  <a:prstClr val="black">
                    <a:lumMod val="95000"/>
                    <a:lumOff val="5000"/>
                  </a:prstClr>
                </a:solidFill>
                <a:latin typeface="Calibri" panose="020F0502020204030204" pitchFamily="34" charset="0"/>
              </a:rPr>
              <a:t>&gt;  </a:t>
            </a:r>
            <a:r>
              <a:rPr lang="en-US" dirty="0" smtClean="0">
                <a:solidFill>
                  <a:prstClr val="black">
                    <a:lumMod val="95000"/>
                    <a:lumOff val="5000"/>
                  </a:prstClr>
                </a:solidFill>
                <a:latin typeface="Calibri" panose="020F0502020204030204" pitchFamily="34" charset="0"/>
              </a:rPr>
              <a:t/>
            </a:r>
            <a:br>
              <a:rPr lang="en-US" dirty="0" smtClean="0">
                <a:solidFill>
                  <a:prstClr val="black">
                    <a:lumMod val="95000"/>
                    <a:lumOff val="5000"/>
                  </a:prstClr>
                </a:solidFill>
                <a:latin typeface="Calibri" panose="020F0502020204030204" pitchFamily="34" charset="0"/>
              </a:rPr>
            </a:br>
            <a:r>
              <a:rPr lang="en-US" dirty="0" smtClean="0">
                <a:solidFill>
                  <a:prstClr val="black">
                    <a:lumMod val="95000"/>
                    <a:lumOff val="5000"/>
                  </a:prstClr>
                </a:solidFill>
                <a:latin typeface="Calibri" panose="020F0502020204030204" pitchFamily="34" charset="0"/>
              </a:rPr>
              <a:t>and </a:t>
            </a:r>
            <a:r>
              <a:rPr lang="en-US" b="1" dirty="0">
                <a:ln w="1905"/>
                <a:solidFill>
                  <a:srgbClr val="002060"/>
                </a:solidFill>
                <a:effectLst>
                  <a:innerShdw blurRad="69850" dist="43180" dir="5400000">
                    <a:srgbClr val="000000">
                      <a:alpha val="65000"/>
                    </a:srgbClr>
                  </a:innerShdw>
                </a:effectLst>
                <a:latin typeface="Calibri" panose="020F0502020204030204" pitchFamily="34" charset="0"/>
              </a:rPr>
              <a:t>night</a:t>
            </a:r>
            <a:r>
              <a:rPr lang="en-US" dirty="0">
                <a:solidFill>
                  <a:prstClr val="black">
                    <a:lumMod val="95000"/>
                    <a:lumOff val="5000"/>
                  </a:prstClr>
                </a:solidFill>
                <a:latin typeface="Calibri" panose="020F0502020204030204" pitchFamily="34" charset="0"/>
              </a:rPr>
              <a:t> H3915 &lt;layil&gt;.</a:t>
            </a:r>
          </a:p>
          <a:p>
            <a:pPr marL="0" indent="0">
              <a:buNone/>
            </a:pPr>
            <a:endParaRPr lang="en-US" sz="800" dirty="0" smtClean="0">
              <a:solidFill>
                <a:prstClr val="black">
                  <a:lumMod val="95000"/>
                  <a:lumOff val="5000"/>
                </a:prstClr>
              </a:solidFill>
              <a:latin typeface="Calibri" panose="020F0502020204030204" pitchFamily="34" charset="0"/>
            </a:endParaRPr>
          </a:p>
          <a:p>
            <a:pPr marL="514350" indent="-514350">
              <a:buAutoNum type="arabicPeriod" startAt="2"/>
            </a:pPr>
            <a:r>
              <a:rPr lang="en-US" dirty="0" smtClean="0">
                <a:solidFill>
                  <a:prstClr val="black">
                    <a:lumMod val="95000"/>
                    <a:lumOff val="5000"/>
                  </a:prstClr>
                </a:solidFill>
                <a:latin typeface="Calibri" panose="020F0502020204030204" pitchFamily="34" charset="0"/>
              </a:rPr>
              <a:t>The </a:t>
            </a:r>
            <a:r>
              <a:rPr lang="en-US" b="1" dirty="0">
                <a:solidFill>
                  <a:srgbClr val="FF0066"/>
                </a:solidFill>
                <a:latin typeface="Calibri" panose="020F0502020204030204" pitchFamily="34" charset="0"/>
              </a:rPr>
              <a:t>24 hour cycle </a:t>
            </a:r>
            <a:r>
              <a:rPr lang="en-US" dirty="0">
                <a:solidFill>
                  <a:prstClr val="black">
                    <a:lumMod val="95000"/>
                    <a:lumOff val="5000"/>
                  </a:prstClr>
                </a:solidFill>
                <a:latin typeface="Calibri" panose="020F0502020204030204" pitchFamily="34" charset="0"/>
              </a:rPr>
              <a:t>is further defined to pinpoint two seasons</a:t>
            </a:r>
            <a:r>
              <a:rPr lang="en-US" dirty="0" smtClean="0">
                <a:solidFill>
                  <a:prstClr val="black">
                    <a:lumMod val="95000"/>
                    <a:lumOff val="5000"/>
                  </a:prstClr>
                </a:solidFill>
                <a:latin typeface="Calibri" panose="020F0502020204030204" pitchFamily="34" charset="0"/>
              </a:rPr>
              <a:t>. They are: </a:t>
            </a:r>
          </a:p>
          <a:p>
            <a:r>
              <a:rPr lang="en-US" b="1" dirty="0" smtClean="0">
                <a:solidFill>
                  <a:srgbClr val="00B050"/>
                </a:solidFill>
                <a:latin typeface="Calibri" panose="020F0502020204030204" pitchFamily="34" charset="0"/>
              </a:rPr>
              <a:t>Season</a:t>
            </a:r>
            <a:r>
              <a:rPr lang="en-US" dirty="0" smtClean="0">
                <a:solidFill>
                  <a:prstClr val="black">
                    <a:lumMod val="95000"/>
                    <a:lumOff val="5000"/>
                  </a:prstClr>
                </a:solidFill>
                <a:latin typeface="Calibri" panose="020F0502020204030204" pitchFamily="34" charset="0"/>
              </a:rPr>
              <a:t> </a:t>
            </a:r>
            <a:r>
              <a:rPr lang="en-US" dirty="0">
                <a:solidFill>
                  <a:prstClr val="black">
                    <a:lumMod val="95000"/>
                    <a:lumOff val="5000"/>
                  </a:prstClr>
                </a:solidFill>
                <a:latin typeface="Calibri" panose="020F0502020204030204" pitchFamily="34" charset="0"/>
              </a:rPr>
              <a:t>=  H6256 – &lt;‘eth&gt;; </a:t>
            </a:r>
            <a:r>
              <a:rPr lang="en-US" dirty="0" smtClean="0">
                <a:solidFill>
                  <a:prstClr val="black">
                    <a:lumMod val="95000"/>
                    <a:lumOff val="5000"/>
                  </a:prstClr>
                </a:solidFill>
                <a:latin typeface="Calibri" panose="020F0502020204030204" pitchFamily="34" charset="0"/>
              </a:rPr>
              <a:t/>
            </a:r>
            <a:br>
              <a:rPr lang="en-US" dirty="0" smtClean="0">
                <a:solidFill>
                  <a:prstClr val="black">
                    <a:lumMod val="95000"/>
                    <a:lumOff val="5000"/>
                  </a:prstClr>
                </a:solidFill>
                <a:latin typeface="Calibri" panose="020F0502020204030204" pitchFamily="34" charset="0"/>
              </a:rPr>
            </a:br>
            <a:r>
              <a:rPr lang="en-US" dirty="0" smtClean="0">
                <a:solidFill>
                  <a:prstClr val="black">
                    <a:lumMod val="95000"/>
                    <a:lumOff val="5000"/>
                  </a:prstClr>
                </a:solidFill>
                <a:latin typeface="Calibri" panose="020F0502020204030204" pitchFamily="34" charset="0"/>
              </a:rPr>
              <a:t>12 </a:t>
            </a:r>
            <a:r>
              <a:rPr lang="en-US" dirty="0">
                <a:solidFill>
                  <a:prstClr val="black">
                    <a:lumMod val="95000"/>
                    <a:lumOff val="5000"/>
                  </a:prstClr>
                </a:solidFill>
                <a:latin typeface="Calibri" panose="020F0502020204030204" pitchFamily="34" charset="0"/>
              </a:rPr>
              <a:t>segments of time whether it is </a:t>
            </a:r>
            <a:r>
              <a:rPr lang="en-US" dirty="0" smtClean="0">
                <a:solidFill>
                  <a:prstClr val="black">
                    <a:lumMod val="95000"/>
                    <a:lumOff val="5000"/>
                  </a:prstClr>
                </a:solidFill>
                <a:latin typeface="Calibri" panose="020F0502020204030204" pitchFamily="34" charset="0"/>
              </a:rPr>
              <a:t/>
            </a:r>
            <a:br>
              <a:rPr lang="en-US" dirty="0" smtClean="0">
                <a:solidFill>
                  <a:prstClr val="black">
                    <a:lumMod val="95000"/>
                    <a:lumOff val="5000"/>
                  </a:prstClr>
                </a:solidFill>
                <a:latin typeface="Calibri" panose="020F0502020204030204" pitchFamily="34" charset="0"/>
              </a:rPr>
            </a:br>
            <a:r>
              <a:rPr lang="en-US" dirty="0" smtClean="0">
                <a:solidFill>
                  <a:prstClr val="black">
                    <a:lumMod val="95000"/>
                    <a:lumOff val="5000"/>
                  </a:prstClr>
                </a:solidFill>
                <a:latin typeface="Calibri" panose="020F0502020204030204" pitchFamily="34" charset="0"/>
              </a:rPr>
              <a:t>the </a:t>
            </a:r>
            <a:r>
              <a:rPr lang="en-US" b="1" dirty="0" smtClean="0">
                <a:ln w="1905"/>
                <a:solidFill>
                  <a:srgbClr val="00B0F0"/>
                </a:solidFill>
                <a:effectLst>
                  <a:innerShdw blurRad="69850" dist="43180" dir="5400000">
                    <a:srgbClr val="000000">
                      <a:alpha val="65000"/>
                    </a:srgbClr>
                  </a:innerShdw>
                </a:effectLst>
                <a:latin typeface="Calibri" panose="020F0502020204030204" pitchFamily="34" charset="0"/>
              </a:rPr>
              <a:t>Light Season </a:t>
            </a:r>
            <a:r>
              <a:rPr lang="en-US" dirty="0" smtClean="0">
                <a:solidFill>
                  <a:prstClr val="black">
                    <a:lumMod val="95000"/>
                    <a:lumOff val="5000"/>
                  </a:prstClr>
                </a:solidFill>
                <a:latin typeface="Calibri" panose="020F0502020204030204" pitchFamily="34" charset="0"/>
              </a:rPr>
              <a:t>or </a:t>
            </a:r>
            <a:r>
              <a:rPr lang="en-US" b="1" dirty="0" smtClean="0">
                <a:ln w="1905"/>
                <a:solidFill>
                  <a:srgbClr val="002060"/>
                </a:solidFill>
                <a:effectLst>
                  <a:innerShdw blurRad="69850" dist="43180" dir="5400000">
                    <a:srgbClr val="000000">
                      <a:alpha val="65000"/>
                    </a:srgbClr>
                  </a:innerShdw>
                </a:effectLst>
                <a:latin typeface="Calibri" panose="020F0502020204030204" pitchFamily="34" charset="0"/>
              </a:rPr>
              <a:t>Night Season.</a:t>
            </a:r>
          </a:p>
          <a:p>
            <a:pPr marL="514350" indent="-514350">
              <a:buAutoNum type="alphaLcPeriod" startAt="2"/>
            </a:pPr>
            <a:endParaRPr lang="en-US" sz="3000" b="1" dirty="0">
              <a:ln w="1905"/>
              <a:solidFill>
                <a:srgbClr val="002060"/>
              </a:solidFill>
              <a:effectLst>
                <a:innerShdw blurRad="69850" dist="43180" dir="5400000">
                  <a:srgbClr val="000000">
                    <a:alpha val="65000"/>
                  </a:srgbClr>
                </a:innerShdw>
              </a:effectLst>
            </a:endParaRPr>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5</a:t>
            </a:fld>
            <a:endParaRPr lang="en-US" sz="1400" b="1" dirty="0">
              <a:solidFill>
                <a:schemeClr val="tx1"/>
              </a:solidFill>
            </a:endParaRPr>
          </a:p>
        </p:txBody>
      </p:sp>
      <p:sp>
        <p:nvSpPr>
          <p:cNvPr id="4" name="TextBox 29"/>
          <p:cNvSpPr txBox="1"/>
          <p:nvPr/>
        </p:nvSpPr>
        <p:spPr>
          <a:xfrm>
            <a:off x="11532411" y="2320684"/>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457388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1000"/>
                                        <p:tgtEl>
                                          <p:spTgt spid="7">
                                            <p:txEl>
                                              <p:pRg st="4" end="4"/>
                                            </p:txEl>
                                          </p:spTgt>
                                        </p:tgtEl>
                                      </p:cBhvr>
                                    </p:animEffect>
                                    <p:anim calcmode="lin" valueType="num">
                                      <p:cBhvr>
                                        <p:cTn id="3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00B0F0">
                <a:alpha val="35000"/>
              </a:srgbClr>
            </a:gs>
            <a:gs pos="50000">
              <a:srgbClr val="E2FD59">
                <a:alpha val="47000"/>
              </a:srgbClr>
            </a:gs>
            <a:gs pos="100000">
              <a:srgbClr val="CC00FF">
                <a:alpha val="1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5795" y="475874"/>
            <a:ext cx="11632426" cy="4009447"/>
          </a:xfrm>
          <a:scene3d>
            <a:camera prst="orthographicFront"/>
            <a:lightRig rig="threePt" dir="t"/>
          </a:scene3d>
          <a:sp3d>
            <a:bevelT w="152400" h="50800" prst="softRound"/>
          </a:sp3d>
        </p:spPr>
        <p:txBody>
          <a:bodyPr anchor="t">
            <a:normAutofit/>
            <a:sp3d extrusionH="57150">
              <a:bevelT w="38100" h="38100"/>
            </a:sp3d>
          </a:bodyPr>
          <a:lstStyle/>
          <a:p>
            <a:r>
              <a:rPr lang="en-US" sz="2800" b="1" i="1" dirty="0">
                <a:solidFill>
                  <a:srgbClr val="008080"/>
                </a:solidFill>
                <a:latin typeface="Georgia" panose="02040502050405020303" pitchFamily="18" charset="0"/>
              </a:rPr>
              <a:t>A Hebrew Lexicon   </a:t>
            </a:r>
            <a:r>
              <a:rPr lang="en-US" sz="2800" i="1" dirty="0">
                <a:solidFill>
                  <a:srgbClr val="008080"/>
                </a:solidFill>
                <a:latin typeface="Georgia" panose="02040502050405020303" pitchFamily="18" charset="0"/>
              </a:rPr>
              <a:t>		</a:t>
            </a:r>
            <a:r>
              <a:rPr lang="en-US" sz="2400" dirty="0">
                <a:solidFill>
                  <a:prstClr val="black"/>
                </a:solidFill>
                <a:latin typeface="Calibri" panose="020F0502020204030204"/>
              </a:rPr>
              <a:t>by  W</a:t>
            </a:r>
            <a:r>
              <a:rPr lang="en-US" sz="2400" dirty="0" smtClean="0">
                <a:solidFill>
                  <a:prstClr val="black"/>
                </a:solidFill>
                <a:latin typeface="Calibri" panose="020F0502020204030204"/>
              </a:rPr>
              <a:t>. H</a:t>
            </a:r>
            <a:r>
              <a:rPr lang="en-US" sz="2400" dirty="0">
                <a:solidFill>
                  <a:prstClr val="black"/>
                </a:solidFill>
                <a:latin typeface="Calibri" panose="020F0502020204030204"/>
              </a:rPr>
              <a:t>. Barker   (</a:t>
            </a:r>
            <a:r>
              <a:rPr lang="en-US" sz="2400" dirty="0" smtClean="0">
                <a:solidFill>
                  <a:prstClr val="black"/>
                </a:solidFill>
                <a:latin typeface="Calibri" panose="020F0502020204030204"/>
              </a:rPr>
              <a:t>1776)    </a:t>
            </a:r>
            <a:r>
              <a:rPr lang="en-US" sz="1800" dirty="0" smtClean="0">
                <a:solidFill>
                  <a:prstClr val="black"/>
                </a:solidFill>
                <a:latin typeface="Calibri" panose="020F0502020204030204"/>
              </a:rPr>
              <a:t>pg. 73</a:t>
            </a:r>
            <a:r>
              <a:rPr lang="en-US" sz="2200" dirty="0" smtClean="0">
                <a:solidFill>
                  <a:prstClr val="black"/>
                </a:solidFill>
                <a:latin typeface="Calibri" panose="020F0502020204030204"/>
              </a:rPr>
              <a:t/>
            </a:r>
            <a:br>
              <a:rPr lang="en-US" sz="2200" dirty="0" smtClean="0">
                <a:solidFill>
                  <a:prstClr val="black"/>
                </a:solidFill>
                <a:latin typeface="Calibri" panose="020F0502020204030204"/>
              </a:rPr>
            </a:br>
            <a:r>
              <a:rPr lang="en-US" sz="18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OT:2822</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990033"/>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a:rPr>
              <a:t>&lt;</a:t>
            </a:r>
            <a:r>
              <a:rPr lang="en-US" sz="2800" dirty="0" err="1">
                <a:solidFill>
                  <a:prstClr val="black"/>
                </a:solidFill>
                <a:latin typeface="Calibri" panose="020F0502020204030204"/>
              </a:rPr>
              <a:t>choshek</a:t>
            </a:r>
            <a:r>
              <a:rPr lang="en-US" sz="2800" dirty="0">
                <a:solidFill>
                  <a:prstClr val="black"/>
                </a:solidFill>
                <a:latin typeface="Calibri" panose="020F0502020204030204"/>
              </a:rPr>
              <a:t>&gt;</a:t>
            </a:r>
            <a:r>
              <a:rPr lang="en-US" sz="2200" dirty="0">
                <a:solidFill>
                  <a:prstClr val="black"/>
                </a:solidFill>
                <a:latin typeface="Calibri" panose="020F0502020204030204"/>
              </a:rPr>
              <a:t>	</a:t>
            </a:r>
            <a:r>
              <a:rPr lang="he-IL" sz="2900" dirty="0">
                <a:solidFill>
                  <a:srgbClr val="CC00FF"/>
                </a:solidFill>
                <a:latin typeface="Calibri" panose="020F0502020204030204" pitchFamily="34" charset="0"/>
                <a:ea typeface="Calibri" panose="020F0502020204030204" pitchFamily="34" charset="0"/>
              </a:rPr>
              <a:t> </a:t>
            </a:r>
            <a:r>
              <a:rPr lang="he-IL" sz="3200" b="1" dirty="0">
                <a:solidFill>
                  <a:srgbClr val="CC00FF"/>
                </a:solidFill>
                <a:latin typeface="Calibri" panose="020F0502020204030204" pitchFamily="34" charset="0"/>
                <a:ea typeface="Calibri" panose="020F0502020204030204" pitchFamily="34" charset="0"/>
              </a:rPr>
              <a:t>ח</a:t>
            </a:r>
            <a:r>
              <a:rPr lang="he-IL" sz="800" b="1" baseline="-25000" dirty="0">
                <a:solidFill>
                  <a:srgbClr val="FFFFFF"/>
                </a:solidFill>
                <a:latin typeface="Calibri" panose="020F0502020204030204" pitchFamily="34" charset="0"/>
                <a:ea typeface="Calibri" panose="020F0502020204030204" pitchFamily="34" charset="0"/>
              </a:rPr>
              <a:t> </a:t>
            </a:r>
            <a:r>
              <a:rPr lang="he-IL" sz="3200" b="1" dirty="0">
                <a:solidFill>
                  <a:srgbClr val="CC00FF"/>
                </a:solidFill>
                <a:latin typeface="Calibri" panose="020F0502020204030204" pitchFamily="34" charset="0"/>
                <a:ea typeface="Calibri" panose="020F0502020204030204" pitchFamily="34" charset="0"/>
              </a:rPr>
              <a:t>ש</a:t>
            </a:r>
            <a:r>
              <a:rPr lang="he-IL" sz="800" b="1" baseline="-25000" dirty="0">
                <a:solidFill>
                  <a:srgbClr val="FFFFFF"/>
                </a:solidFill>
                <a:latin typeface="Calibri" panose="020F0502020204030204" pitchFamily="34" charset="0"/>
                <a:ea typeface="Calibri" panose="020F0502020204030204" pitchFamily="34" charset="0"/>
              </a:rPr>
              <a:t> </a:t>
            </a:r>
            <a:r>
              <a:rPr lang="he-IL" sz="3200" b="1" dirty="0">
                <a:solidFill>
                  <a:srgbClr val="CC00FF"/>
                </a:solidFill>
                <a:latin typeface="Calibri" panose="020F0502020204030204" pitchFamily="34" charset="0"/>
                <a:ea typeface="Calibri" panose="020F0502020204030204" pitchFamily="34" charset="0"/>
              </a:rPr>
              <a:t>ך </a:t>
            </a:r>
            <a:r>
              <a:rPr lang="en-US" sz="2900" dirty="0">
                <a:solidFill>
                  <a:srgbClr val="CC00FF"/>
                </a:solidFill>
                <a:latin typeface="Calibri" panose="020F0502020204030204" pitchFamily="34" charset="0"/>
                <a:ea typeface="Calibri" panose="020F0502020204030204" pitchFamily="34" charset="0"/>
              </a:rPr>
              <a:t/>
            </a:r>
            <a:br>
              <a:rPr lang="en-US" sz="2900" dirty="0">
                <a:solidFill>
                  <a:srgbClr val="CC00FF"/>
                </a:solidFill>
                <a:latin typeface="Calibri" panose="020F0502020204030204" pitchFamily="34" charset="0"/>
                <a:ea typeface="Calibri" panose="020F0502020204030204" pitchFamily="34" charset="0"/>
              </a:rPr>
            </a:br>
            <a:r>
              <a:rPr lang="en-US" sz="2800" b="1" dirty="0">
                <a:solidFill>
                  <a:srgbClr val="FF33CC"/>
                </a:solidFill>
                <a:latin typeface="Calibri"/>
                <a:ea typeface="Calibri" panose="020F0502020204030204" pitchFamily="34" charset="0"/>
              </a:rPr>
              <a:t>to impede, keep back, refrain, restrain, spare, withhold: to be dark, darkened, darken, obscure </a:t>
            </a:r>
            <a:r>
              <a:rPr lang="en-US" sz="2800" dirty="0">
                <a:solidFill>
                  <a:prstClr val="black">
                    <a:lumMod val="95000"/>
                    <a:lumOff val="5000"/>
                  </a:prstClr>
                </a:solidFill>
                <a:latin typeface="Calibri"/>
                <a:ea typeface="Calibri" panose="020F0502020204030204" pitchFamily="34" charset="0"/>
              </a:rPr>
              <a:t>- </a:t>
            </a:r>
            <a:r>
              <a:rPr lang="en-US" sz="2400" dirty="0">
                <a:solidFill>
                  <a:prstClr val="black">
                    <a:lumMod val="95000"/>
                    <a:lumOff val="5000"/>
                  </a:prstClr>
                </a:solidFill>
                <a:latin typeface="Calibri"/>
                <a:ea typeface="Calibri" panose="020F0502020204030204" pitchFamily="34" charset="0"/>
              </a:rPr>
              <a:t>(</a:t>
            </a:r>
            <a:r>
              <a:rPr lang="en-US" sz="2400" dirty="0" err="1">
                <a:solidFill>
                  <a:prstClr val="black">
                    <a:lumMod val="95000"/>
                    <a:lumOff val="5000"/>
                  </a:prstClr>
                </a:solidFill>
                <a:latin typeface="Calibri"/>
                <a:ea typeface="Calibri" panose="020F0502020204030204" pitchFamily="34" charset="0"/>
              </a:rPr>
              <a:t>Prov</a:t>
            </a:r>
            <a:r>
              <a:rPr lang="en-US" sz="2400" dirty="0">
                <a:solidFill>
                  <a:prstClr val="black">
                    <a:lumMod val="95000"/>
                    <a:lumOff val="5000"/>
                  </a:prstClr>
                </a:solidFill>
                <a:latin typeface="Calibri"/>
                <a:ea typeface="Calibri" panose="020F0502020204030204" pitchFamily="34" charset="0"/>
              </a:rPr>
              <a:t> 22:29</a:t>
            </a:r>
            <a:r>
              <a:rPr lang="en-US" sz="2400" dirty="0" smtClean="0">
                <a:solidFill>
                  <a:prstClr val="black">
                    <a:lumMod val="95000"/>
                    <a:lumOff val="5000"/>
                  </a:prstClr>
                </a:solidFill>
                <a:latin typeface="Calibri"/>
                <a:ea typeface="Calibri" panose="020F0502020204030204" pitchFamily="34" charset="0"/>
              </a:rPr>
              <a:t>).</a:t>
            </a:r>
            <a:br>
              <a:rPr lang="en-US" sz="2400" dirty="0" smtClean="0">
                <a:solidFill>
                  <a:prstClr val="black">
                    <a:lumMod val="95000"/>
                    <a:lumOff val="5000"/>
                  </a:prstClr>
                </a:solidFill>
                <a:latin typeface="Calibri"/>
                <a:ea typeface="Calibri" panose="020F0502020204030204" pitchFamily="34" charset="0"/>
              </a:rPr>
            </a:br>
            <a:r>
              <a:rPr lang="en-US" sz="2400" dirty="0">
                <a:solidFill>
                  <a:prstClr val="black">
                    <a:lumMod val="95000"/>
                    <a:lumOff val="5000"/>
                  </a:prstClr>
                </a:solidFill>
                <a:latin typeface="Calibri"/>
                <a:ea typeface="Calibri" panose="020F0502020204030204" pitchFamily="34" charset="0"/>
              </a:rPr>
              <a:t/>
            </a:r>
            <a:br>
              <a:rPr lang="en-US" sz="2400" dirty="0">
                <a:solidFill>
                  <a:prstClr val="black">
                    <a:lumMod val="95000"/>
                    <a:lumOff val="5000"/>
                  </a:prstClr>
                </a:solidFill>
                <a:latin typeface="Calibri"/>
                <a:ea typeface="Calibri" panose="020F0502020204030204" pitchFamily="34" charset="0"/>
              </a:rPr>
            </a:br>
            <a:r>
              <a:rPr lang="en-US" sz="28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Hebrew and English </a:t>
            </a:r>
            <a:r>
              <a:rPr lang="en-US" sz="28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Lexicon </a:t>
            </a:r>
            <a:r>
              <a:rPr lang="en-US" sz="28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of the Old Testament</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CC00FF"/>
                </a:solidFill>
                <a:latin typeface="Georgia" panose="02040502050405020303" pitchFamily="18" charset="0"/>
                <a:ea typeface="Calibri" panose="020F0502020204030204" pitchFamily="34" charset="0"/>
                <a:cs typeface="Times New Roman" panose="02020603050405020304" pitchFamily="18" charset="0"/>
              </a:rPr>
              <a:t>	</a:t>
            </a:r>
            <a:br>
              <a:rPr lang="en-US" dirty="0">
                <a:solidFill>
                  <a:srgbClr val="CC00FF"/>
                </a:solidFill>
                <a:latin typeface="Georgia" panose="02040502050405020303" pitchFamily="18" charset="0"/>
                <a:ea typeface="Calibri" panose="020F0502020204030204" pitchFamily="34" charset="0"/>
                <a:cs typeface="Times New Roman" panose="02020603050405020304" pitchFamily="18" charset="0"/>
              </a:rPr>
            </a:br>
            <a:r>
              <a:rPr lang="en-US" sz="1800" dirty="0">
                <a:solidFill>
                  <a:prstClr val="black">
                    <a:lumMod val="95000"/>
                    <a:lumOff val="5000"/>
                  </a:prstClr>
                </a:solidFill>
                <a:latin typeface="Calibri"/>
                <a:ea typeface="Calibri" panose="020F0502020204030204" pitchFamily="34" charset="0"/>
                <a:cs typeface="Times New Roman" panose="02020603050405020304" pitchFamily="18" charset="0"/>
              </a:rPr>
              <a:t>	</a:t>
            </a:r>
            <a:r>
              <a:rPr lang="en-US" sz="2400" dirty="0">
                <a:solidFill>
                  <a:prstClr val="black">
                    <a:lumMod val="95000"/>
                    <a:lumOff val="5000"/>
                  </a:prstClr>
                </a:solidFill>
                <a:latin typeface="Calibri"/>
                <a:ea typeface="Calibri" panose="020F0502020204030204" pitchFamily="34" charset="0"/>
                <a:cs typeface="Times New Roman" panose="02020603050405020304" pitchFamily="18" charset="0"/>
              </a:rPr>
              <a:t>Based on the Lexicon of William </a:t>
            </a:r>
            <a:r>
              <a:rPr lang="en-US" sz="2400" dirty="0" err="1">
                <a:solidFill>
                  <a:prstClr val="black">
                    <a:lumMod val="95000"/>
                    <a:lumOff val="5000"/>
                  </a:prstClr>
                </a:solidFill>
                <a:latin typeface="Calibri"/>
                <a:ea typeface="Calibri" panose="020F0502020204030204" pitchFamily="34" charset="0"/>
                <a:cs typeface="Times New Roman" panose="02020603050405020304" pitchFamily="18" charset="0"/>
              </a:rPr>
              <a:t>Gesenius</a:t>
            </a:r>
            <a:r>
              <a:rPr lang="en-US" sz="2400" dirty="0">
                <a:solidFill>
                  <a:prstClr val="black">
                    <a:lumMod val="95000"/>
                    <a:lumOff val="5000"/>
                  </a:prstClr>
                </a:solidFill>
                <a:latin typeface="Calibri"/>
                <a:ea typeface="Calibri" panose="020F0502020204030204" pitchFamily="34" charset="0"/>
                <a:cs typeface="Times New Roman" panose="02020603050405020304" pitchFamily="18" charset="0"/>
              </a:rPr>
              <a:t>, </a:t>
            </a:r>
            <a:r>
              <a:rPr lang="en-US" sz="2400" dirty="0" smtClean="0">
                <a:solidFill>
                  <a:prstClr val="black">
                    <a:lumMod val="95000"/>
                    <a:lumOff val="5000"/>
                  </a:prstClr>
                </a:solidFill>
                <a:latin typeface="Calibri"/>
                <a:ea typeface="Calibri" panose="020F0502020204030204" pitchFamily="34" charset="0"/>
                <a:cs typeface="Times New Roman" panose="02020603050405020304" pitchFamily="18" charset="0"/>
              </a:rPr>
              <a:t>translated </a:t>
            </a:r>
            <a:r>
              <a:rPr lang="en-US" sz="2400" dirty="0">
                <a:solidFill>
                  <a:prstClr val="black">
                    <a:lumMod val="95000"/>
                    <a:lumOff val="5000"/>
                  </a:prstClr>
                </a:solidFill>
                <a:latin typeface="Calibri"/>
                <a:ea typeface="Calibri" panose="020F0502020204030204" pitchFamily="34" charset="0"/>
                <a:cs typeface="Times New Roman" panose="02020603050405020304" pitchFamily="18" charset="0"/>
              </a:rPr>
              <a:t>by Edward Robinson   (1906)</a:t>
            </a:r>
            <a:r>
              <a:rPr lang="en-US" sz="1800" dirty="0">
                <a:solidFill>
                  <a:prstClr val="black">
                    <a:lumMod val="95000"/>
                    <a:lumOff val="5000"/>
                  </a:prstClr>
                </a:solidFill>
                <a:latin typeface="Calibri"/>
                <a:ea typeface="Calibri" panose="020F0502020204030204" pitchFamily="34" charset="0"/>
                <a:cs typeface="Times New Roman" panose="02020603050405020304" pitchFamily="18" charset="0"/>
              </a:rPr>
              <a:t/>
            </a:r>
            <a:br>
              <a:rPr lang="en-US" sz="1800" dirty="0">
                <a:solidFill>
                  <a:prstClr val="black">
                    <a:lumMod val="95000"/>
                    <a:lumOff val="5000"/>
                  </a:prstClr>
                </a:solidFill>
                <a:latin typeface="Calibri"/>
                <a:ea typeface="Calibri" panose="020F0502020204030204" pitchFamily="34" charset="0"/>
                <a:cs typeface="Times New Roman" panose="02020603050405020304" pitchFamily="18" charset="0"/>
              </a:rPr>
            </a:br>
            <a:r>
              <a:rPr lang="en-US" sz="1800" dirty="0">
                <a:solidFill>
                  <a:prstClr val="black">
                    <a:lumMod val="95000"/>
                    <a:lumOff val="5000"/>
                  </a:prstClr>
                </a:solidFill>
                <a:latin typeface="Calibri"/>
                <a:ea typeface="Calibri" panose="020F0502020204030204" pitchFamily="34" charset="0"/>
                <a:cs typeface="Times New Roman" panose="02020603050405020304" pitchFamily="18" charset="0"/>
              </a:rPr>
              <a:t>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OT:2822;</a:t>
            </a:r>
            <a:r>
              <a:rPr lang="en-US" sz="2400" dirty="0">
                <a:solidFill>
                  <a:srgbClr val="990033"/>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a:rPr>
              <a:t>&lt;</a:t>
            </a:r>
            <a:r>
              <a:rPr lang="en-US" sz="2800" dirty="0" err="1">
                <a:solidFill>
                  <a:prstClr val="black"/>
                </a:solidFill>
                <a:latin typeface="Calibri" panose="020F0502020204030204"/>
              </a:rPr>
              <a:t>choshek</a:t>
            </a:r>
            <a:r>
              <a:rPr lang="en-US" sz="2800" dirty="0" smtClean="0">
                <a:solidFill>
                  <a:prstClr val="black"/>
                </a:solidFill>
                <a:latin typeface="Calibri" panose="020F0502020204030204"/>
              </a:rPr>
              <a:t>&gt; </a:t>
            </a:r>
            <a:r>
              <a:rPr lang="en-US" sz="2200" dirty="0">
                <a:solidFill>
                  <a:prstClr val="black"/>
                </a:solidFill>
                <a:latin typeface="Calibri" panose="020F0502020204030204"/>
              </a:rPr>
              <a:t> </a:t>
            </a:r>
            <a:r>
              <a:rPr lang="en-US" sz="2200" dirty="0" smtClean="0">
                <a:solidFill>
                  <a:prstClr val="black"/>
                </a:solidFill>
                <a:latin typeface="Calibri" panose="020F0502020204030204"/>
              </a:rPr>
              <a:t> </a:t>
            </a:r>
            <a:r>
              <a:rPr lang="he-IL" sz="2900" dirty="0" smtClean="0">
                <a:solidFill>
                  <a:srgbClr val="CC00FF"/>
                </a:solidFill>
                <a:latin typeface="Calibri" panose="020F0502020204030204" pitchFamily="34" charset="0"/>
                <a:ea typeface="Calibri" panose="020F0502020204030204" pitchFamily="34" charset="0"/>
              </a:rPr>
              <a:t> </a:t>
            </a:r>
            <a:r>
              <a:rPr lang="he-IL" sz="3200" b="1" dirty="0">
                <a:solidFill>
                  <a:srgbClr val="CC00FF"/>
                </a:solidFill>
                <a:latin typeface="Calibri" panose="020F0502020204030204" pitchFamily="34" charset="0"/>
                <a:ea typeface="Calibri" panose="020F0502020204030204" pitchFamily="34" charset="0"/>
              </a:rPr>
              <a:t>ח</a:t>
            </a:r>
            <a:r>
              <a:rPr lang="he-IL" sz="800" b="1" baseline="-25000" dirty="0">
                <a:solidFill>
                  <a:srgbClr val="FFFFFF"/>
                </a:solidFill>
                <a:latin typeface="Calibri" panose="020F0502020204030204" pitchFamily="34" charset="0"/>
                <a:ea typeface="Calibri" panose="020F0502020204030204" pitchFamily="34" charset="0"/>
              </a:rPr>
              <a:t> </a:t>
            </a:r>
            <a:r>
              <a:rPr lang="he-IL" sz="3200" b="1" dirty="0">
                <a:solidFill>
                  <a:srgbClr val="CC00FF"/>
                </a:solidFill>
                <a:latin typeface="Calibri" panose="020F0502020204030204" pitchFamily="34" charset="0"/>
                <a:ea typeface="Calibri" panose="020F0502020204030204" pitchFamily="34" charset="0"/>
              </a:rPr>
              <a:t>ש</a:t>
            </a:r>
            <a:r>
              <a:rPr lang="he-IL" sz="800" b="1" baseline="-25000" dirty="0">
                <a:solidFill>
                  <a:srgbClr val="FFFFFF"/>
                </a:solidFill>
                <a:latin typeface="Calibri" panose="020F0502020204030204" pitchFamily="34" charset="0"/>
                <a:ea typeface="Calibri" panose="020F0502020204030204" pitchFamily="34" charset="0"/>
              </a:rPr>
              <a:t> </a:t>
            </a:r>
            <a:r>
              <a:rPr lang="he-IL" sz="3200" b="1" dirty="0">
                <a:solidFill>
                  <a:srgbClr val="CC00FF"/>
                </a:solidFill>
                <a:latin typeface="Calibri" panose="020F0502020204030204" pitchFamily="34" charset="0"/>
                <a:ea typeface="Calibri" panose="020F0502020204030204" pitchFamily="34" charset="0"/>
              </a:rPr>
              <a:t>ך</a:t>
            </a:r>
            <a:r>
              <a:rPr lang="en-US" sz="2900" dirty="0">
                <a:solidFill>
                  <a:srgbClr val="CC00FF"/>
                </a:solidFill>
                <a:latin typeface="Calibri" panose="020F0502020204030204" pitchFamily="34" charset="0"/>
                <a:ea typeface="Calibri" panose="020F0502020204030204" pitchFamily="34" charset="0"/>
              </a:rPr>
              <a:t/>
            </a:r>
            <a:br>
              <a:rPr lang="en-US" sz="2900" dirty="0">
                <a:solidFill>
                  <a:srgbClr val="CC00FF"/>
                </a:solidFill>
                <a:latin typeface="Calibri" panose="020F0502020204030204" pitchFamily="34" charset="0"/>
                <a:ea typeface="Calibri" panose="020F0502020204030204" pitchFamily="34" charset="0"/>
              </a:rPr>
            </a:br>
            <a:r>
              <a:rPr lang="en-US" sz="2800" b="1" dirty="0">
                <a:solidFill>
                  <a:srgbClr val="FF33CC"/>
                </a:solidFill>
                <a:latin typeface="Calibri" panose="020F0502020204030204" pitchFamily="34" charset="0"/>
                <a:ea typeface="Calibri" panose="020F0502020204030204" pitchFamily="34" charset="0"/>
              </a:rPr>
              <a:t>withhold, refrain, keep back, keep for oneself, hinder, hold in check, </a:t>
            </a:r>
            <a:r>
              <a:rPr lang="en-US" sz="2800" b="1" dirty="0" smtClean="0">
                <a:solidFill>
                  <a:srgbClr val="FF33CC"/>
                </a:solidFill>
                <a:latin typeface="Calibri" panose="020F0502020204030204" pitchFamily="34" charset="0"/>
                <a:ea typeface="Calibri" panose="020F0502020204030204" pitchFamily="34" charset="0"/>
              </a:rPr>
              <a:t>reserve.</a:t>
            </a:r>
            <a:endParaRPr lang="en-CA" dirty="0">
              <a:solidFill>
                <a:srgbClr val="0000CC"/>
              </a:solidFill>
            </a:endParaRPr>
          </a:p>
        </p:txBody>
      </p:sp>
      <p:sp>
        <p:nvSpPr>
          <p:cNvPr id="2" name="Rectangle 1"/>
          <p:cNvSpPr/>
          <p:nvPr/>
        </p:nvSpPr>
        <p:spPr>
          <a:xfrm>
            <a:off x="1172541" y="4738255"/>
            <a:ext cx="8451072" cy="1496291"/>
          </a:xfrm>
          <a:prstGeom prst="rect">
            <a:avLst/>
          </a:prstGeom>
          <a:solidFill>
            <a:schemeClr val="accent2">
              <a:lumMod val="60000"/>
              <a:lumOff val="40000"/>
            </a:schemeClr>
          </a:solidFill>
          <a:ln w="28575">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b="1" dirty="0">
                <a:solidFill>
                  <a:srgbClr val="800000"/>
                </a:solidFill>
                <a:latin typeface="Calibri" panose="020F0502020204030204" pitchFamily="34" charset="0"/>
                <a:ea typeface="Calibri" panose="020F0502020204030204" pitchFamily="34" charset="0"/>
                <a:cs typeface="+mj-cs"/>
              </a:rPr>
              <a:t>Question:  </a:t>
            </a:r>
            <a:r>
              <a:rPr lang="en-US" sz="2800" b="1" dirty="0" smtClean="0">
                <a:solidFill>
                  <a:srgbClr val="0000CC"/>
                </a:solidFill>
                <a:latin typeface="Calibri" panose="020F0502020204030204" pitchFamily="34" charset="0"/>
                <a:ea typeface="Calibri" panose="020F0502020204030204" pitchFamily="34" charset="0"/>
                <a:cs typeface="+mj-cs"/>
              </a:rPr>
              <a:t>How </a:t>
            </a:r>
            <a:r>
              <a:rPr lang="en-US" sz="2800" b="1" dirty="0">
                <a:solidFill>
                  <a:srgbClr val="0000CC"/>
                </a:solidFill>
                <a:latin typeface="Calibri" panose="020F0502020204030204" pitchFamily="34" charset="0"/>
                <a:ea typeface="Calibri" panose="020F0502020204030204" pitchFamily="34" charset="0"/>
                <a:cs typeface="+mj-cs"/>
              </a:rPr>
              <a:t>many of these definitions describe </a:t>
            </a:r>
            <a:r>
              <a:rPr lang="en-US" sz="2800" b="1" dirty="0" smtClean="0">
                <a:solidFill>
                  <a:srgbClr val="0000CC"/>
                </a:solidFill>
                <a:latin typeface="Calibri" panose="020F0502020204030204" pitchFamily="34" charset="0"/>
                <a:ea typeface="Calibri" panose="020F0502020204030204" pitchFamily="34" charset="0"/>
                <a:cs typeface="+mj-cs"/>
              </a:rPr>
              <a:t/>
            </a:r>
            <a:br>
              <a:rPr lang="en-US" sz="2800" b="1" dirty="0" smtClean="0">
                <a:solidFill>
                  <a:srgbClr val="0000CC"/>
                </a:solidFill>
                <a:latin typeface="Calibri" panose="020F0502020204030204" pitchFamily="34" charset="0"/>
                <a:ea typeface="Calibri" panose="020F0502020204030204" pitchFamily="34" charset="0"/>
                <a:cs typeface="+mj-cs"/>
              </a:rPr>
            </a:br>
            <a:r>
              <a:rPr lang="en-US" sz="2800" b="1" dirty="0" smtClean="0">
                <a:solidFill>
                  <a:srgbClr val="0000CC"/>
                </a:solidFill>
                <a:latin typeface="Calibri" panose="020F0502020204030204" pitchFamily="34" charset="0"/>
                <a:ea typeface="Calibri" panose="020F0502020204030204" pitchFamily="34" charset="0"/>
                <a:cs typeface="+mj-cs"/>
              </a:rPr>
              <a:t>the </a:t>
            </a:r>
            <a:r>
              <a:rPr lang="en-US" sz="2800" b="1" dirty="0">
                <a:solidFill>
                  <a:srgbClr val="0000CC"/>
                </a:solidFill>
                <a:latin typeface="Calibri" panose="020F0502020204030204" pitchFamily="34" charset="0"/>
                <a:ea typeface="Calibri" panose="020F0502020204030204" pitchFamily="34" charset="0"/>
                <a:cs typeface="+mj-cs"/>
              </a:rPr>
              <a:t>character of our </a:t>
            </a:r>
            <a:r>
              <a:rPr lang="en-US" sz="2800" b="1" dirty="0" smtClean="0">
                <a:solidFill>
                  <a:srgbClr val="0000CC"/>
                </a:solidFill>
                <a:latin typeface="Calibri" panose="020F0502020204030204" pitchFamily="34" charset="0"/>
                <a:ea typeface="Calibri" panose="020F0502020204030204" pitchFamily="34" charset="0"/>
                <a:cs typeface="+mj-cs"/>
              </a:rPr>
              <a:t>Creator </a:t>
            </a:r>
            <a:r>
              <a:rPr lang="en-US" sz="2800" b="1" dirty="0">
                <a:solidFill>
                  <a:srgbClr val="0000CC"/>
                </a:solidFill>
                <a:latin typeface="Calibri" panose="020F0502020204030204" pitchFamily="34" charset="0"/>
                <a:ea typeface="Calibri" panose="020F0502020204030204" pitchFamily="34" charset="0"/>
                <a:cs typeface="+mj-cs"/>
              </a:rPr>
              <a:t>and Mashiach?</a:t>
            </a:r>
            <a:endParaRPr lang="en-CA" sz="2800" dirty="0"/>
          </a:p>
        </p:txBody>
      </p:sp>
      <p:sp>
        <p:nvSpPr>
          <p:cNvPr id="4" name="Slide Number Placeholder 3"/>
          <p:cNvSpPr>
            <a:spLocks noGrp="1"/>
          </p:cNvSpPr>
          <p:nvPr>
            <p:ph type="sldNum" sz="quarter" idx="12"/>
          </p:nvPr>
        </p:nvSpPr>
        <p:spPr>
          <a:xfrm>
            <a:off x="9327572" y="6418696"/>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50</a:t>
            </a:fld>
            <a:endParaRPr lang="en-US" sz="1400" b="1" dirty="0">
              <a:solidFill>
                <a:schemeClr val="tx1"/>
              </a:solidFill>
            </a:endParaRPr>
          </a:p>
        </p:txBody>
      </p:sp>
      <p:pic>
        <p:nvPicPr>
          <p:cNvPr id="1026" name="Picture 2" descr="C:\Users\Rae\Desktop\Art New Grammar 101\white man clip art\confused-3D-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5564" y="4498975"/>
            <a:ext cx="1070998" cy="1997075"/>
          </a:xfrm>
          <a:prstGeom prst="rect">
            <a:avLst/>
          </a:prstGeom>
          <a:noFill/>
          <a:effectLst>
            <a:glow rad="63500">
              <a:schemeClr val="accent2">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99964"/>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08080">
                <a:alpha val="49000"/>
              </a:srgbClr>
            </a:gs>
            <a:gs pos="50000">
              <a:srgbClr val="E2FD59">
                <a:alpha val="44000"/>
              </a:srgbClr>
            </a:gs>
            <a:gs pos="100000">
              <a:schemeClr val="accent5">
                <a:lumMod val="75000"/>
                <a:alpha val="48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891" y="415637"/>
            <a:ext cx="10972800" cy="2722418"/>
          </a:xfrm>
          <a:noFill/>
          <a:ln>
            <a:noFill/>
          </a:ln>
        </p:spPr>
        <p:txBody>
          <a:bodyPr wrap="square" tIns="91440" bIns="91440">
            <a:noAutofit/>
            <a:scene3d>
              <a:camera prst="orthographicFront"/>
              <a:lightRig rig="threePt" dir="t"/>
            </a:scene3d>
            <a:sp3d extrusionH="57150">
              <a:bevelT w="38100" h="38100" prst="angle"/>
            </a:sp3d>
          </a:bodyPr>
          <a:lstStyle/>
          <a:p>
            <a:pPr>
              <a:lnSpc>
                <a:spcPct val="100000"/>
              </a:lnSpc>
              <a:spcBef>
                <a:spcPts val="0"/>
              </a:spcBef>
              <a:spcAft>
                <a:spcPts val="2400"/>
              </a:spcAft>
            </a:pPr>
            <a:r>
              <a:rPr lang="en-US" sz="2800" dirty="0" smtClean="0">
                <a:solidFill>
                  <a:schemeClr val="tx1">
                    <a:lumMod val="95000"/>
                    <a:lumOff val="5000"/>
                  </a:schemeClr>
                </a:solidFill>
                <a:latin typeface="Calibri" panose="020F0502020204030204" pitchFamily="34" charset="0"/>
                <a:ea typeface="Calibri" panose="020F0502020204030204" pitchFamily="34" charset="0"/>
              </a:rPr>
              <a:t>We must consider these definitions when reading the context of the next few verses to determine what this </a:t>
            </a:r>
            <a:r>
              <a:rPr lang="en-US" sz="28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800" b="1" dirty="0" err="1">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8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darkness actually was. </a:t>
            </a:r>
            <a:br>
              <a:rPr lang="en-US" sz="2800" dirty="0" smtClean="0">
                <a:solidFill>
                  <a:schemeClr val="tx1">
                    <a:lumMod val="95000"/>
                    <a:lumOff val="5000"/>
                  </a:schemeClr>
                </a:solidFill>
                <a:latin typeface="Calibri" panose="020F0502020204030204" pitchFamily="34" charset="0"/>
                <a:ea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rPr>
              <a:t/>
            </a:r>
            <a:br>
              <a:rPr lang="en-US" sz="2800" dirty="0" smtClean="0">
                <a:solidFill>
                  <a:schemeClr val="tx1">
                    <a:lumMod val="95000"/>
                    <a:lumOff val="5000"/>
                  </a:schemeClr>
                </a:solidFill>
                <a:latin typeface="Calibri" panose="020F0502020204030204" pitchFamily="34" charset="0"/>
                <a:ea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rPr>
              <a:t>Not just a few specifically chosen definitions to facilitate our present belief structure, but </a:t>
            </a:r>
            <a:r>
              <a:rPr lang="en-US" sz="2800" b="1" u="sng"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Calibri" panose="020F0502020204030204" pitchFamily="34" charset="0"/>
              </a:rPr>
              <a:t>every definition</a:t>
            </a:r>
            <a:r>
              <a:rPr lang="en-US" sz="28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Calibri" panose="020F0502020204030204" pitchFamily="34" charset="0"/>
              </a:rPr>
              <a:t>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must be considered carefully throughout.</a:t>
            </a:r>
            <a:endParaRPr lang="en-US" sz="2800" dirty="0">
              <a:solidFill>
                <a:schemeClr val="tx1">
                  <a:lumMod val="95000"/>
                  <a:lumOff val="5000"/>
                </a:schemeClr>
              </a:solidFill>
              <a:latin typeface="+mn-lt"/>
            </a:endParaRPr>
          </a:p>
        </p:txBody>
      </p:sp>
      <p:sp>
        <p:nvSpPr>
          <p:cNvPr id="3" name="Slide Number Placeholder 2"/>
          <p:cNvSpPr>
            <a:spLocks noGrp="1"/>
          </p:cNvSpPr>
          <p:nvPr>
            <p:ph type="sldNum" sz="quarter" idx="12"/>
          </p:nvPr>
        </p:nvSpPr>
        <p:spPr>
          <a:xfrm>
            <a:off x="9306791" y="6418696"/>
            <a:ext cx="2743200" cy="365125"/>
          </a:xfrm>
        </p:spPr>
        <p:txBody>
          <a:bodyPr/>
          <a:lstStyle/>
          <a:p>
            <a:fld id="{79D454C9-693C-4B68-AEF7-F33F1BD73953}" type="slidenum">
              <a:rPr lang="en-US" sz="1400" b="1" smtClean="0">
                <a:solidFill>
                  <a:schemeClr val="tx1"/>
                </a:solidFill>
              </a:rPr>
              <a:t>51</a:t>
            </a:fld>
            <a:endParaRPr lang="en-US" sz="1400" b="1" dirty="0">
              <a:solidFill>
                <a:schemeClr val="tx1"/>
              </a:solidFill>
            </a:endParaRPr>
          </a:p>
        </p:txBody>
      </p:sp>
      <p:sp>
        <p:nvSpPr>
          <p:cNvPr id="4" name="Rectangle 3"/>
          <p:cNvSpPr/>
          <p:nvPr/>
        </p:nvSpPr>
        <p:spPr>
          <a:xfrm>
            <a:off x="409693" y="3041781"/>
            <a:ext cx="11232573" cy="335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schemeClr val="tx1">
                    <a:lumMod val="95000"/>
                    <a:lumOff val="5000"/>
                  </a:schemeClr>
                </a:solidFill>
                <a:latin typeface="Calibri" panose="020F0502020204030204" pitchFamily="34" charset="0"/>
                <a:ea typeface="Calibri" panose="020F0502020204030204" pitchFamily="34" charset="0"/>
              </a:rPr>
              <a:t>Soon we are going to see, in Genesis 1:3, that </a:t>
            </a:r>
            <a:r>
              <a:rPr lang="en-US" sz="2800" b="1" dirty="0">
                <a:solidFill>
                  <a:srgbClr val="0000CC"/>
                </a:solidFill>
                <a:latin typeface="Calibri" panose="020F0502020204030204" pitchFamily="34" charset="0"/>
                <a:ea typeface="Calibri" panose="020F0502020204030204" pitchFamily="34" charset="0"/>
              </a:rPr>
              <a:t>Yahuah</a:t>
            </a:r>
            <a:r>
              <a:rPr lang="en-US" sz="2800" dirty="0">
                <a:solidFill>
                  <a:schemeClr val="tx1">
                    <a:lumMod val="95000"/>
                    <a:lumOff val="5000"/>
                  </a:schemeClr>
                </a:solidFill>
                <a:latin typeface="Calibri" panose="020F0502020204030204" pitchFamily="34" charset="0"/>
                <a:ea typeface="Calibri" panose="020F0502020204030204" pitchFamily="34" charset="0"/>
              </a:rPr>
              <a:t> took some very specific actions that directly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pertained </a:t>
            </a:r>
            <a:r>
              <a:rPr lang="en-US" sz="2800" dirty="0">
                <a:solidFill>
                  <a:schemeClr val="tx1">
                    <a:lumMod val="95000"/>
                    <a:lumOff val="5000"/>
                  </a:schemeClr>
                </a:solidFill>
                <a:latin typeface="Calibri" panose="020F0502020204030204" pitchFamily="34" charset="0"/>
                <a:ea typeface="Calibri" panose="020F0502020204030204" pitchFamily="34" charset="0"/>
              </a:rPr>
              <a:t>to this </a:t>
            </a:r>
            <a:r>
              <a:rPr lang="en-US" sz="2800" b="1" dirty="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800" b="1" dirty="0" err="1">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800" b="1" dirty="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darkness</a:t>
            </a:r>
            <a:r>
              <a:rPr lang="en-US" sz="2800" dirty="0">
                <a:solidFill>
                  <a:schemeClr val="tx1">
                    <a:lumMod val="95000"/>
                    <a:lumOff val="5000"/>
                  </a:schemeClr>
                </a:solidFill>
                <a:latin typeface="Calibri" panose="020F0502020204030204" pitchFamily="34" charset="0"/>
                <a:ea typeface="Calibri" panose="020F0502020204030204" pitchFamily="34" charset="0"/>
              </a:rPr>
              <a:t>;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
            </a:r>
            <a:br>
              <a:rPr lang="en-US" sz="2800" dirty="0" smtClean="0">
                <a:solidFill>
                  <a:schemeClr val="tx1">
                    <a:lumMod val="95000"/>
                    <a:lumOff val="5000"/>
                  </a:schemeClr>
                </a:solidFill>
                <a:latin typeface="Calibri" panose="020F0502020204030204" pitchFamily="34" charset="0"/>
                <a:ea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rPr>
              <a:t>the </a:t>
            </a:r>
            <a:r>
              <a:rPr lang="en-US" sz="2800" dirty="0">
                <a:solidFill>
                  <a:schemeClr val="tx1">
                    <a:lumMod val="95000"/>
                    <a:lumOff val="5000"/>
                  </a:schemeClr>
                </a:solidFill>
                <a:latin typeface="Calibri" panose="020F0502020204030204" pitchFamily="34" charset="0"/>
                <a:ea typeface="Calibri" panose="020F0502020204030204" pitchFamily="34" charset="0"/>
              </a:rPr>
              <a:t>profound results will last through the remainder of eternity. </a:t>
            </a:r>
            <a:br>
              <a:rPr lang="en-US" sz="2800" dirty="0">
                <a:solidFill>
                  <a:schemeClr val="tx1">
                    <a:lumMod val="95000"/>
                    <a:lumOff val="5000"/>
                  </a:schemeClr>
                </a:solidFill>
                <a:latin typeface="Calibri" panose="020F0502020204030204" pitchFamily="34" charset="0"/>
                <a:ea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rPr>
              <a:t/>
            </a:r>
            <a:br>
              <a:rPr lang="en-US" sz="2800" dirty="0">
                <a:solidFill>
                  <a:schemeClr val="tx1">
                    <a:lumMod val="95000"/>
                    <a:lumOff val="5000"/>
                  </a:schemeClr>
                </a:solidFill>
                <a:latin typeface="Calibri" panose="020F0502020204030204" pitchFamily="34" charset="0"/>
                <a:ea typeface="Calibri" panose="020F0502020204030204" pitchFamily="34" charset="0"/>
              </a:rPr>
            </a:br>
            <a:r>
              <a:rPr lang="en-US" sz="2800" dirty="0">
                <a:solidFill>
                  <a:schemeClr val="tx1">
                    <a:lumMod val="95000"/>
                    <a:lumOff val="5000"/>
                  </a:schemeClr>
                </a:solidFill>
                <a:latin typeface="Calibri" panose="020F0502020204030204" pitchFamily="34" charset="0"/>
                <a:ea typeface="Calibri" panose="020F0502020204030204" pitchFamily="34" charset="0"/>
              </a:rPr>
              <a:t>It is this </a:t>
            </a:r>
            <a:r>
              <a:rPr lang="en-US" sz="2800" b="1" dirty="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800" b="1" dirty="0" err="1">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800" b="1" dirty="0">
                <a:solidFill>
                  <a:schemeClr val="tx1"/>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darkness </a:t>
            </a:r>
            <a:r>
              <a:rPr lang="en-US" sz="2800" dirty="0">
                <a:solidFill>
                  <a:schemeClr val="tx1">
                    <a:lumMod val="95000"/>
                    <a:lumOff val="5000"/>
                  </a:schemeClr>
                </a:solidFill>
                <a:latin typeface="Calibri" panose="020F0502020204030204" pitchFamily="34" charset="0"/>
                <a:ea typeface="Calibri" panose="020F0502020204030204" pitchFamily="34" charset="0"/>
              </a:rPr>
              <a:t>that encapsulated the earth.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
            </a:r>
            <a:br>
              <a:rPr lang="en-US" sz="2800" dirty="0" smtClean="0">
                <a:solidFill>
                  <a:schemeClr val="tx1">
                    <a:lumMod val="95000"/>
                    <a:lumOff val="5000"/>
                  </a:schemeClr>
                </a:solidFill>
                <a:latin typeface="Calibri" panose="020F0502020204030204" pitchFamily="34" charset="0"/>
                <a:ea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rPr>
              <a:t>Creation </a:t>
            </a:r>
            <a:r>
              <a:rPr lang="en-US" sz="3200" b="1" dirty="0" smtClean="0">
                <a:solidFill>
                  <a:schemeClr val="tx1">
                    <a:lumMod val="95000"/>
                    <a:lumOff val="5000"/>
                  </a:schemeClr>
                </a:solidFill>
                <a:effectLst>
                  <a:glow rad="127000">
                    <a:schemeClr val="accent2">
                      <a:lumMod val="60000"/>
                      <a:lumOff val="40000"/>
                    </a:schemeClr>
                  </a:glow>
                </a:effectLst>
                <a:latin typeface="Calibri" panose="020F0502020204030204" pitchFamily="34" charset="0"/>
                <a:ea typeface="Calibri" panose="020F0502020204030204" pitchFamily="34" charset="0"/>
              </a:rPr>
              <a:t>TRANSITIONED</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 </a:t>
            </a:r>
            <a:r>
              <a:rPr lang="en-US" sz="2800" dirty="0">
                <a:solidFill>
                  <a:schemeClr val="tx1">
                    <a:lumMod val="95000"/>
                    <a:lumOff val="5000"/>
                  </a:schemeClr>
                </a:solidFill>
                <a:latin typeface="Calibri" panose="020F0502020204030204" pitchFamily="34" charset="0"/>
                <a:ea typeface="Calibri" panose="020F0502020204030204" pitchFamily="34" charset="0"/>
              </a:rPr>
              <a:t>from a </a:t>
            </a:r>
            <a:r>
              <a:rPr lang="en-US" sz="2800" b="1" dirty="0">
                <a:solidFill>
                  <a:schemeClr val="tx1">
                    <a:lumMod val="95000"/>
                    <a:lumOff val="5000"/>
                  </a:schemeClr>
                </a:solidFill>
                <a:effectLst>
                  <a:glow rad="127000">
                    <a:srgbClr val="7DDDFF"/>
                  </a:glow>
                </a:effectLst>
                <a:latin typeface="Calibri" panose="020F0502020204030204" pitchFamily="34" charset="0"/>
                <a:ea typeface="Calibri" panose="020F0502020204030204" pitchFamily="34" charset="0"/>
              </a:rPr>
              <a:t>perfect </a:t>
            </a:r>
            <a:r>
              <a:rPr lang="en-US" sz="2800" b="1" dirty="0" smtClean="0">
                <a:solidFill>
                  <a:schemeClr val="tx1">
                    <a:lumMod val="95000"/>
                    <a:lumOff val="5000"/>
                  </a:schemeClr>
                </a:solidFill>
                <a:effectLst>
                  <a:glow rad="127000">
                    <a:srgbClr val="7DDDFF"/>
                  </a:glow>
                </a:effectLst>
                <a:latin typeface="Calibri" panose="020F0502020204030204" pitchFamily="34" charset="0"/>
                <a:ea typeface="Calibri" panose="020F0502020204030204" pitchFamily="34" charset="0"/>
              </a:rPr>
              <a:t>state </a:t>
            </a:r>
            <a:r>
              <a:rPr lang="en-US" sz="2000" dirty="0" smtClean="0">
                <a:solidFill>
                  <a:schemeClr val="tx1">
                    <a:lumMod val="95000"/>
                    <a:lumOff val="5000"/>
                  </a:schemeClr>
                </a:solidFill>
                <a:latin typeface="Calibri" panose="020F0502020204030204" pitchFamily="34" charset="0"/>
                <a:ea typeface="Calibri" panose="020F0502020204030204" pitchFamily="34" charset="0"/>
              </a:rPr>
              <a:t>[in </a:t>
            </a:r>
            <a:r>
              <a:rPr lang="en-US" sz="2000" dirty="0" err="1" smtClean="0">
                <a:solidFill>
                  <a:schemeClr val="tx1">
                    <a:lumMod val="95000"/>
                    <a:lumOff val="5000"/>
                  </a:schemeClr>
                </a:solidFill>
                <a:latin typeface="Calibri" panose="020F0502020204030204" pitchFamily="34" charset="0"/>
                <a:ea typeface="Calibri" panose="020F0502020204030204" pitchFamily="34" charset="0"/>
              </a:rPr>
              <a:t>vs</a:t>
            </a:r>
            <a:r>
              <a:rPr lang="en-US" sz="2000" dirty="0" smtClean="0">
                <a:solidFill>
                  <a:schemeClr val="tx1">
                    <a:lumMod val="95000"/>
                    <a:lumOff val="5000"/>
                  </a:schemeClr>
                </a:solidFill>
                <a:latin typeface="Calibri" panose="020F0502020204030204" pitchFamily="34" charset="0"/>
                <a:ea typeface="Calibri" panose="020F0502020204030204" pitchFamily="34" charset="0"/>
              </a:rPr>
              <a:t> 1] </a:t>
            </a:r>
            <a:r>
              <a:rPr lang="en-US" sz="2800" b="1" dirty="0">
                <a:solidFill>
                  <a:schemeClr val="tx1">
                    <a:lumMod val="95000"/>
                    <a:lumOff val="5000"/>
                  </a:schemeClr>
                </a:solidFill>
                <a:effectLst>
                  <a:glow rad="127000">
                    <a:srgbClr val="FD83F7"/>
                  </a:glow>
                </a:effectLst>
                <a:latin typeface="Calibri" panose="020F0502020204030204" pitchFamily="34" charset="0"/>
                <a:ea typeface="Calibri" panose="020F0502020204030204" pitchFamily="34" charset="0"/>
              </a:rPr>
              <a:t>to a vile state </a:t>
            </a:r>
            <a:r>
              <a:rPr lang="en-US" sz="2000" dirty="0" smtClean="0">
                <a:solidFill>
                  <a:schemeClr val="tx1">
                    <a:lumMod val="95000"/>
                    <a:lumOff val="5000"/>
                  </a:schemeClr>
                </a:solidFill>
                <a:latin typeface="Calibri" panose="020F0502020204030204" pitchFamily="34" charset="0"/>
                <a:ea typeface="Calibri" panose="020F0502020204030204" pitchFamily="34" charset="0"/>
              </a:rPr>
              <a:t>[in </a:t>
            </a:r>
            <a:r>
              <a:rPr lang="en-US" sz="2000" dirty="0" err="1" smtClean="0">
                <a:solidFill>
                  <a:schemeClr val="tx1">
                    <a:lumMod val="95000"/>
                    <a:lumOff val="5000"/>
                  </a:schemeClr>
                </a:solidFill>
                <a:latin typeface="Calibri" panose="020F0502020204030204" pitchFamily="34" charset="0"/>
                <a:ea typeface="Calibri" panose="020F0502020204030204" pitchFamily="34" charset="0"/>
              </a:rPr>
              <a:t>vs</a:t>
            </a:r>
            <a:r>
              <a:rPr lang="en-US" sz="2000" dirty="0" smtClean="0">
                <a:solidFill>
                  <a:schemeClr val="tx1">
                    <a:lumMod val="95000"/>
                    <a:lumOff val="5000"/>
                  </a:schemeClr>
                </a:solidFill>
                <a:latin typeface="Calibri" panose="020F0502020204030204" pitchFamily="34" charset="0"/>
                <a:ea typeface="Calibri" panose="020F0502020204030204" pitchFamily="34" charset="0"/>
              </a:rPr>
              <a:t> 2]</a:t>
            </a:r>
            <a:br>
              <a:rPr lang="en-US" sz="2000" dirty="0" smtClean="0">
                <a:solidFill>
                  <a:schemeClr val="tx1">
                    <a:lumMod val="95000"/>
                    <a:lumOff val="5000"/>
                  </a:schemeClr>
                </a:solidFill>
                <a:latin typeface="Calibri" panose="020F0502020204030204" pitchFamily="34" charset="0"/>
                <a:ea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rPr>
              <a:t>as recorded </a:t>
            </a:r>
            <a:r>
              <a:rPr lang="en-US" sz="2800" dirty="0">
                <a:solidFill>
                  <a:schemeClr val="tx1">
                    <a:lumMod val="95000"/>
                    <a:lumOff val="5000"/>
                  </a:schemeClr>
                </a:solidFill>
                <a:latin typeface="Calibri" panose="020F0502020204030204" pitchFamily="34" charset="0"/>
                <a:ea typeface="Calibri" panose="020F0502020204030204" pitchFamily="34" charset="0"/>
              </a:rPr>
              <a:t>by Mosheh in </a:t>
            </a:r>
            <a:r>
              <a:rPr lang="en-US" sz="2800" b="1" dirty="0">
                <a:solidFill>
                  <a:schemeClr val="tx1">
                    <a:lumMod val="95000"/>
                    <a:lumOff val="5000"/>
                  </a:schemeClr>
                </a:solidFill>
                <a:latin typeface="Calibri" panose="020F0502020204030204" pitchFamily="34" charset="0"/>
                <a:ea typeface="Calibri" panose="020F0502020204030204" pitchFamily="34" charset="0"/>
              </a:rPr>
              <a:t>“</a:t>
            </a:r>
            <a:r>
              <a:rPr lang="en-US" sz="2800" b="1" dirty="0" err="1">
                <a:solidFill>
                  <a:schemeClr val="tx1">
                    <a:lumMod val="95000"/>
                    <a:lumOff val="5000"/>
                  </a:schemeClr>
                </a:solidFill>
                <a:latin typeface="Calibri" panose="020F0502020204030204" pitchFamily="34" charset="0"/>
                <a:ea typeface="Calibri" panose="020F0502020204030204" pitchFamily="34" charset="0"/>
              </a:rPr>
              <a:t>tohu</a:t>
            </a:r>
            <a:r>
              <a:rPr lang="en-US" sz="2800" b="1" dirty="0">
                <a:solidFill>
                  <a:schemeClr val="tx1">
                    <a:lumMod val="95000"/>
                    <a:lumOff val="5000"/>
                  </a:schemeClr>
                </a:solidFill>
                <a:latin typeface="Calibri" panose="020F0502020204030204" pitchFamily="34" charset="0"/>
                <a:ea typeface="Calibri" panose="020F0502020204030204" pitchFamily="34" charset="0"/>
              </a:rPr>
              <a:t> </a:t>
            </a:r>
            <a:r>
              <a:rPr lang="en-US" sz="2800" dirty="0">
                <a:solidFill>
                  <a:schemeClr val="tx1">
                    <a:lumMod val="95000"/>
                    <a:lumOff val="5000"/>
                  </a:schemeClr>
                </a:solidFill>
                <a:latin typeface="Calibri" panose="020F0502020204030204" pitchFamily="34" charset="0"/>
                <a:ea typeface="Calibri" panose="020F0502020204030204" pitchFamily="34" charset="0"/>
              </a:rPr>
              <a:t>and </a:t>
            </a:r>
            <a:r>
              <a:rPr lang="en-US" sz="2800" b="1" dirty="0" err="1">
                <a:solidFill>
                  <a:schemeClr val="tx1">
                    <a:lumMod val="95000"/>
                    <a:lumOff val="5000"/>
                  </a:schemeClr>
                </a:solidFill>
                <a:latin typeface="Calibri" panose="020F0502020204030204" pitchFamily="34" charset="0"/>
                <a:ea typeface="Calibri" panose="020F0502020204030204" pitchFamily="34" charset="0"/>
              </a:rPr>
              <a:t>bohu</a:t>
            </a:r>
            <a:r>
              <a:rPr lang="en-US" sz="2800" b="1" dirty="0">
                <a:solidFill>
                  <a:schemeClr val="tx1">
                    <a:lumMod val="95000"/>
                    <a:lumOff val="5000"/>
                  </a:schemeClr>
                </a:solidFill>
                <a:latin typeface="Calibri" panose="020F0502020204030204" pitchFamily="34" charset="0"/>
                <a:ea typeface="Calibri" panose="020F0502020204030204" pitchFamily="34" charset="0"/>
              </a:rPr>
              <a:t>”</a:t>
            </a:r>
            <a:r>
              <a:rPr lang="en-US" sz="2800" dirty="0">
                <a:solidFill>
                  <a:schemeClr val="tx1">
                    <a:lumMod val="95000"/>
                    <a:lumOff val="5000"/>
                  </a:schemeClr>
                </a:solidFill>
                <a:latin typeface="Calibri" panose="020F0502020204030204" pitchFamily="34" charset="0"/>
                <a:ea typeface="Calibri" panose="020F0502020204030204" pitchFamily="34" charset="0"/>
              </a:rPr>
              <a:t> (chaos and vacancy)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
            </a:r>
            <a:br>
              <a:rPr lang="en-US" sz="2800" dirty="0" smtClean="0">
                <a:solidFill>
                  <a:schemeClr val="tx1">
                    <a:lumMod val="95000"/>
                    <a:lumOff val="5000"/>
                  </a:schemeClr>
                </a:solidFill>
                <a:latin typeface="Calibri" panose="020F0502020204030204" pitchFamily="34" charset="0"/>
                <a:ea typeface="Calibri" panose="020F0502020204030204" pitchFamily="34" charset="0"/>
              </a:rPr>
            </a:br>
            <a:r>
              <a:rPr lang="en-US" sz="2800" dirty="0" smtClean="0">
                <a:solidFill>
                  <a:schemeClr val="tx1">
                    <a:lumMod val="95000"/>
                    <a:lumOff val="5000"/>
                  </a:schemeClr>
                </a:solidFill>
                <a:latin typeface="Calibri" panose="020F0502020204030204" pitchFamily="34" charset="0"/>
                <a:ea typeface="Calibri" panose="020F0502020204030204" pitchFamily="34" charset="0"/>
              </a:rPr>
              <a:t>at </a:t>
            </a:r>
            <a:r>
              <a:rPr lang="en-US" sz="2800" dirty="0">
                <a:solidFill>
                  <a:schemeClr val="tx1">
                    <a:lumMod val="95000"/>
                    <a:lumOff val="5000"/>
                  </a:schemeClr>
                </a:solidFill>
                <a:latin typeface="Calibri" panose="020F0502020204030204" pitchFamily="34" charset="0"/>
                <a:ea typeface="Calibri" panose="020F0502020204030204" pitchFamily="34" charset="0"/>
              </a:rPr>
              <a:t>the beginning of </a:t>
            </a:r>
            <a:r>
              <a:rPr lang="en-US" sz="2800" dirty="0" smtClean="0">
                <a:solidFill>
                  <a:schemeClr val="tx1">
                    <a:lumMod val="95000"/>
                    <a:lumOff val="5000"/>
                  </a:schemeClr>
                </a:solidFill>
                <a:latin typeface="Calibri" panose="020F0502020204030204" pitchFamily="34" charset="0"/>
                <a:ea typeface="Calibri" panose="020F0502020204030204" pitchFamily="34" charset="0"/>
              </a:rPr>
              <a:t>verse 2.</a:t>
            </a:r>
            <a:endParaRPr lang="en-CA" sz="2800" dirty="0"/>
          </a:p>
        </p:txBody>
      </p:sp>
      <p:pic>
        <p:nvPicPr>
          <p:cNvPr id="5" name="Picture 3" descr="C:\Users\Rae\Desktop\snow flowers 3 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6964"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98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D454C9-693C-4B68-AEF7-F33F1BD73953}" type="slidenum">
              <a:rPr lang="en-US" smtClean="0"/>
              <a:t>52</a:t>
            </a:fld>
            <a:endParaRPr lang="en-US"/>
          </a:p>
        </p:txBody>
      </p:sp>
      <p:sp>
        <p:nvSpPr>
          <p:cNvPr id="3" name="Title 9"/>
          <p:cNvSpPr txBox="1">
            <a:spLocks/>
          </p:cNvSpPr>
          <p:nvPr/>
        </p:nvSpPr>
        <p:spPr>
          <a:xfrm>
            <a:off x="0" y="1174323"/>
            <a:ext cx="12192000" cy="2480804"/>
          </a:xfrm>
          <a:prstGeom prst="rect">
            <a:avLst/>
          </a:prstGeom>
        </p:spPr>
        <p:txBody>
          <a:bodyPr>
            <a:no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1:2</a:t>
            </a:r>
            <a:r>
              <a:rPr lang="en-US" b="1" dirty="0" smtClean="0">
                <a:ln w="11430">
                  <a:noFill/>
                </a:ln>
                <a:solidFill>
                  <a:srgbClr val="5BD4FF"/>
                </a:solidFill>
                <a:effectLst>
                  <a:outerShdw blurRad="50800" dist="39000" dir="5460000" algn="tl">
                    <a:srgbClr val="000000">
                      <a:alpha val="38000"/>
                    </a:srgbClr>
                  </a:outerShdw>
                </a:effectLst>
                <a:latin typeface="Arial Rounded MT Bold" pitchFamily="34" charset="0"/>
              </a:rPr>
              <a:t>(b)</a:t>
            </a:r>
            <a: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a:t>
            </a:r>
            <a:r>
              <a:rPr lang="en-US" sz="6000" b="1" dirty="0" smtClean="0">
                <a:ln w="11430">
                  <a:noFill/>
                </a:ln>
                <a:solidFill>
                  <a:srgbClr val="5BD4FF"/>
                </a:solidFill>
                <a:effectLst>
                  <a:outerShdw blurRad="50800" dist="39000" dir="5460000" algn="tl">
                    <a:srgbClr val="000000">
                      <a:alpha val="38000"/>
                    </a:srgbClr>
                  </a:outerShdw>
                </a:effectLst>
                <a:latin typeface="Arial Rounded MT Bold" pitchFamily="34" charset="0"/>
              </a:rPr>
              <a:t>Restoration Begins</a:t>
            </a:r>
            <a: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a:r>
            <a:b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b="1" u="sng"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moving</a:t>
            </a:r>
            <a:r>
              <a:rPr lang="en-US" dirty="0" smtClean="0"/>
              <a:t>	 </a:t>
            </a:r>
            <a:r>
              <a:rPr lang="en-US" b="1" dirty="0" smtClean="0">
                <a:ln>
                  <a:solidFill>
                    <a:sysClr val="windowText" lastClr="000000"/>
                  </a:solidFill>
                </a:ln>
                <a:solidFill>
                  <a:srgbClr val="FD83F7"/>
                </a:solidFill>
              </a:rPr>
              <a:t>OT:7363</a:t>
            </a:r>
            <a:r>
              <a:rPr lang="en-US" dirty="0" smtClean="0">
                <a:ln>
                  <a:solidFill>
                    <a:sysClr val="windowText" lastClr="000000"/>
                  </a:solidFill>
                </a:ln>
                <a:solidFill>
                  <a:srgbClr val="FD83F7"/>
                </a:solidFill>
              </a:rPr>
              <a:t> - </a:t>
            </a:r>
            <a:r>
              <a:rPr lang="en-US" b="1" u="sng" dirty="0" smtClean="0">
                <a:ln>
                  <a:solidFill>
                    <a:sysClr val="windowText" lastClr="000000"/>
                  </a:solidFill>
                </a:ln>
                <a:solidFill>
                  <a:srgbClr val="FD83F7"/>
                </a:solidFill>
              </a:rPr>
              <a:t>flutter</a:t>
            </a:r>
            <a:r>
              <a:rPr lang="en-US" dirty="0" smtClean="0">
                <a:ln>
                  <a:solidFill>
                    <a:sysClr val="windowText" lastClr="000000"/>
                  </a:solidFill>
                </a:ln>
                <a:solidFill>
                  <a:srgbClr val="FD83F7"/>
                </a:solidFill>
              </a:rPr>
              <a:t>   </a:t>
            </a:r>
            <a:r>
              <a:rPr lang="en-US" b="1"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&lt;</a:t>
            </a:r>
            <a:r>
              <a:rPr lang="en-US" b="1" dirty="0" err="1"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rachaph</a:t>
            </a:r>
            <a:r>
              <a:rPr lang="en-US" b="1"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&gt;</a:t>
            </a:r>
          </a:p>
          <a:p>
            <a:pPr algn="ctr">
              <a:lnSpc>
                <a:spcPct val="100000"/>
              </a:lnSpc>
            </a:pPr>
            <a:r>
              <a:rPr lang="en-US" b="1" u="sng" dirty="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waters</a:t>
            </a:r>
            <a:r>
              <a:rPr lang="en-US" dirty="0"/>
              <a:t>	   </a:t>
            </a:r>
            <a:r>
              <a:rPr lang="en-US" b="1" dirty="0">
                <a:ln>
                  <a:solidFill>
                    <a:sysClr val="windowText" lastClr="000000"/>
                  </a:solidFill>
                </a:ln>
                <a:solidFill>
                  <a:srgbClr val="FD83F7"/>
                </a:solidFill>
              </a:rPr>
              <a:t>OT:4325 </a:t>
            </a:r>
            <a:r>
              <a:rPr lang="en-US" b="1" dirty="0" smtClean="0">
                <a:ln>
                  <a:solidFill>
                    <a:sysClr val="windowText" lastClr="000000"/>
                  </a:solidFill>
                </a:ln>
                <a:solidFill>
                  <a:srgbClr val="FD83F7"/>
                </a:solidFill>
              </a:rPr>
              <a:t>-</a:t>
            </a:r>
            <a:r>
              <a:rPr lang="en-US" dirty="0" smtClean="0">
                <a:ln>
                  <a:solidFill>
                    <a:sysClr val="windowText" lastClr="000000"/>
                  </a:solidFill>
                </a:ln>
                <a:solidFill>
                  <a:srgbClr val="FD83F7"/>
                </a:solidFill>
              </a:rPr>
              <a:t> </a:t>
            </a:r>
            <a:r>
              <a:rPr lang="en-US" sz="3600" b="1" dirty="0">
                <a:ln>
                  <a:solidFill>
                    <a:sysClr val="windowText" lastClr="000000"/>
                  </a:solidFill>
                </a:ln>
                <a:solidFill>
                  <a:schemeClr val="tx1">
                    <a:lumMod val="50000"/>
                    <a:lumOff val="50000"/>
                  </a:schemeClr>
                </a:solidFill>
              </a:rPr>
              <a:t>[dirty] </a:t>
            </a:r>
            <a:r>
              <a:rPr lang="en-US" b="1" u="sng" dirty="0">
                <a:ln>
                  <a:solidFill>
                    <a:sysClr val="windowText" lastClr="000000"/>
                  </a:solidFill>
                </a:ln>
                <a:solidFill>
                  <a:srgbClr val="FD83F7"/>
                </a:solidFill>
              </a:rPr>
              <a:t>waters</a:t>
            </a:r>
            <a:r>
              <a:rPr lang="en-US" dirty="0">
                <a:ln>
                  <a:solidFill>
                    <a:sysClr val="windowText" lastClr="000000"/>
                  </a:solidFill>
                </a:ln>
                <a:solidFill>
                  <a:srgbClr val="FD83F7"/>
                </a:solidFill>
              </a:rPr>
              <a:t>   </a:t>
            </a:r>
            <a:r>
              <a:rPr lang="en-US" b="1" dirty="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&lt;</a:t>
            </a:r>
            <a:r>
              <a:rPr lang="en-US" b="1" dirty="0" err="1">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mayim</a:t>
            </a:r>
            <a:r>
              <a:rPr lang="en-US" b="1" dirty="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&gt;</a:t>
            </a:r>
            <a:endParaRPr lang="en-US" b="1" dirty="0">
              <a:ln w="18415" cmpd="sng">
                <a:noFill/>
                <a:prstDash val="solid"/>
              </a:ln>
              <a:solidFill>
                <a:schemeClr val="accent4">
                  <a:lumMod val="40000"/>
                  <a:lumOff val="60000"/>
                </a:schemeClr>
              </a:solidFill>
              <a:effectLst>
                <a:outerShdw blurRad="63500" dir="3600000" algn="tl" rotWithShape="0">
                  <a:srgbClr val="000000">
                    <a:alpha val="70000"/>
                  </a:srgbClr>
                </a:outerShdw>
              </a:effectLst>
              <a:latin typeface="Arial Rounded MT Bold" pitchFamily="34" charset="0"/>
            </a:endParaRPr>
          </a:p>
          <a:p>
            <a:pPr algn="ctr">
              <a:lnSpc>
                <a:spcPct val="100000"/>
              </a:lnSpc>
            </a:pPr>
            <a:endParaRPr lang="en-US" b="1" dirty="0">
              <a:ln w="18415" cmpd="sng">
                <a:noFill/>
                <a:prstDash val="solid"/>
              </a:ln>
              <a:solidFill>
                <a:schemeClr val="accent4">
                  <a:lumMod val="40000"/>
                  <a:lumOff val="60000"/>
                </a:schemeClr>
              </a:solidFill>
              <a:effectLst>
                <a:outerShdw blurRad="63500" dir="3600000" algn="tl" rotWithShape="0">
                  <a:srgbClr val="000000">
                    <a:alpha val="70000"/>
                  </a:srgbClr>
                </a:outerShdw>
              </a:effectLst>
              <a:latin typeface="Arial Rounded MT Bold" pitchFamily="34" charset="0"/>
            </a:endParaRPr>
          </a:p>
        </p:txBody>
      </p:sp>
      <p:sp>
        <p:nvSpPr>
          <p:cNvPr id="4" name="TextBox 3"/>
          <p:cNvSpPr txBox="1"/>
          <p:nvPr/>
        </p:nvSpPr>
        <p:spPr>
          <a:xfrm>
            <a:off x="320040" y="100370"/>
            <a:ext cx="11521440" cy="1415772"/>
          </a:xfrm>
          <a:prstGeom prst="rect">
            <a:avLst/>
          </a:prstGeom>
          <a:noFill/>
        </p:spPr>
        <p:txBody>
          <a:bodyPr wrap="square" rtlCol="0">
            <a:spAutoFit/>
          </a:bodyPr>
          <a:lstStyle/>
          <a:p>
            <a:pPr algn="ctr"/>
            <a:r>
              <a:rPr lang="en-US" sz="3600" b="1" dirty="0">
                <a:ln w="1905">
                  <a:solidFill>
                    <a:srgbClr val="002060"/>
                  </a:solidFill>
                </a:ln>
                <a:solidFill>
                  <a:srgbClr val="7DDDFF"/>
                </a:solidFill>
                <a:effectLst>
                  <a:innerShdw blurRad="69850" dist="43180" dir="5400000">
                    <a:srgbClr val="000000">
                      <a:alpha val="65000"/>
                    </a:srgbClr>
                  </a:innerShdw>
                </a:effectLst>
              </a:rPr>
              <a:t>Summary thus far</a:t>
            </a:r>
            <a:r>
              <a:rPr lang="en-US" sz="3600" b="1" dirty="0" smtClean="0">
                <a:ln w="1905">
                  <a:solidFill>
                    <a:srgbClr val="002060"/>
                  </a:solidFill>
                </a:ln>
                <a:solidFill>
                  <a:srgbClr val="7DDDFF"/>
                </a:solidFill>
                <a:effectLst>
                  <a:innerShdw blurRad="69850" dist="43180" dir="5400000">
                    <a:srgbClr val="000000">
                      <a:alpha val="65000"/>
                    </a:srgbClr>
                  </a:innerShdw>
                </a:effectLst>
              </a:rPr>
              <a:t>:  </a:t>
            </a:r>
            <a:r>
              <a:rPr lang="en-US" sz="32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rPr>
              <a:t>between verses 1 &amp; 2, the earth went from “perfection” to “undistinguishable chaos and ruin.”   Next …</a:t>
            </a:r>
            <a:r>
              <a:rPr lang="en-US" sz="2000" b="1" dirty="0">
                <a:ln w="1905">
                  <a:solidFill>
                    <a:srgbClr val="002060"/>
                  </a:solidFill>
                </a:ln>
                <a:solidFill>
                  <a:schemeClr val="accent2">
                    <a:lumMod val="60000"/>
                    <a:lumOff val="40000"/>
                  </a:schemeClr>
                </a:solidFill>
                <a:effectLst>
                  <a:innerShdw blurRad="69850" dist="43180" dir="5400000">
                    <a:srgbClr val="000000">
                      <a:alpha val="65000"/>
                    </a:srgbClr>
                  </a:innerShdw>
                </a:effectLst>
              </a:rPr>
              <a:t/>
            </a:r>
            <a:br>
              <a:rPr lang="en-US" sz="2000" b="1" dirty="0">
                <a:ln w="1905">
                  <a:solidFill>
                    <a:srgbClr val="002060"/>
                  </a:solidFill>
                </a:ln>
                <a:solidFill>
                  <a:schemeClr val="accent2">
                    <a:lumMod val="60000"/>
                    <a:lumOff val="40000"/>
                  </a:schemeClr>
                </a:solidFill>
                <a:effectLst>
                  <a:innerShdw blurRad="69850" dist="43180" dir="5400000">
                    <a:srgbClr val="000000">
                      <a:alpha val="65000"/>
                    </a:srgbClr>
                  </a:innerShdw>
                </a:effectLst>
              </a:rPr>
            </a:br>
            <a:endParaRPr lang="en-US" dirty="0">
              <a:ln w="1905">
                <a:solidFill>
                  <a:srgbClr val="002060"/>
                </a:solidFill>
              </a:ln>
              <a:solidFill>
                <a:schemeClr val="accent2">
                  <a:lumMod val="60000"/>
                  <a:lumOff val="40000"/>
                </a:schemeClr>
              </a:solidFill>
            </a:endParaRPr>
          </a:p>
        </p:txBody>
      </p:sp>
      <p:sp>
        <p:nvSpPr>
          <p:cNvPr id="5" name="Lightning Bolt 4"/>
          <p:cNvSpPr/>
          <p:nvPr/>
        </p:nvSpPr>
        <p:spPr>
          <a:xfrm rot="12225960">
            <a:off x="7997523" y="4155075"/>
            <a:ext cx="2867884" cy="1838009"/>
          </a:xfrm>
          <a:prstGeom prst="lightningBolt">
            <a:avLst/>
          </a:prstGeom>
          <a:solidFill>
            <a:srgbClr val="FF33CC"/>
          </a:solidFill>
          <a:ln w="57150">
            <a:solidFill>
              <a:schemeClr val="bg1">
                <a:lumMod val="6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pic>
        <p:nvPicPr>
          <p:cNvPr id="6"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00"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5252" y="3753553"/>
            <a:ext cx="6685224" cy="1492716"/>
          </a:xfrm>
          <a:prstGeom prst="rect">
            <a:avLst/>
          </a:prstGeom>
          <a:noFill/>
        </p:spPr>
        <p:txBody>
          <a:bodyPr wrap="square" rtlCol="0">
            <a:spAutoFit/>
          </a:bodyPr>
          <a:lstStyle/>
          <a:p>
            <a:r>
              <a:rPr lang="en-US" sz="3500" b="1" dirty="0">
                <a:ln>
                  <a:solidFill>
                    <a:srgbClr val="002060"/>
                  </a:solidFill>
                </a:ln>
                <a:solidFill>
                  <a:schemeClr val="accent4">
                    <a:lumMod val="20000"/>
                    <a:lumOff val="80000"/>
                  </a:schemeClr>
                </a:solidFill>
                <a:latin typeface="Georgia" panose="02040502050405020303" pitchFamily="18" charset="0"/>
              </a:rPr>
              <a:t>Gen 1:2 </a:t>
            </a:r>
            <a:r>
              <a:rPr lang="en-US" sz="3000" b="1" dirty="0">
                <a:ln>
                  <a:solidFill>
                    <a:srgbClr val="002060"/>
                  </a:solidFill>
                </a:ln>
                <a:solidFill>
                  <a:schemeClr val="accent4">
                    <a:lumMod val="20000"/>
                    <a:lumOff val="80000"/>
                  </a:schemeClr>
                </a:solidFill>
                <a:latin typeface="Georgia" panose="02040502050405020303" pitchFamily="18" charset="0"/>
              </a:rPr>
              <a:t>(</a:t>
            </a:r>
            <a:r>
              <a:rPr lang="en-US" sz="3000" b="1" dirty="0">
                <a:ln>
                  <a:solidFill>
                    <a:srgbClr val="002060"/>
                  </a:solidFill>
                </a:ln>
                <a:solidFill>
                  <a:srgbClr val="00B0F0"/>
                </a:solidFill>
                <a:latin typeface="Georgia" panose="02040502050405020303" pitchFamily="18" charset="0"/>
              </a:rPr>
              <a:t>b</a:t>
            </a:r>
            <a:r>
              <a:rPr lang="en-US" sz="3000" b="1" dirty="0" smtClean="0">
                <a:ln>
                  <a:solidFill>
                    <a:srgbClr val="002060"/>
                  </a:solidFill>
                </a:ln>
                <a:solidFill>
                  <a:schemeClr val="accent4">
                    <a:lumMod val="20000"/>
                    <a:lumOff val="80000"/>
                  </a:schemeClr>
                </a:solidFill>
                <a:latin typeface="Georgia" panose="02040502050405020303" pitchFamily="18" charset="0"/>
              </a:rPr>
              <a:t>)</a:t>
            </a:r>
            <a:r>
              <a:rPr lang="en-US" sz="28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 … And </a:t>
            </a:r>
            <a:r>
              <a:rPr lang="en-US" sz="2800" b="1" dirty="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the Spirit of Elohim was </a:t>
            </a:r>
            <a:r>
              <a:rPr lang="en-US" sz="2800" b="1" i="1" dirty="0" smtClean="0">
                <a:ln>
                  <a:solidFill>
                    <a:sysClr val="windowText" lastClr="000000"/>
                  </a:solidFill>
                </a:ln>
                <a:solidFill>
                  <a:srgbClr val="7DDDFF"/>
                </a:solidFill>
                <a:effectLst>
                  <a:glow rad="127000">
                    <a:srgbClr val="E2FD59"/>
                  </a:glow>
                </a:effectLst>
                <a:latin typeface="Georgia" panose="02040502050405020303" pitchFamily="18" charset="0"/>
              </a:rPr>
              <a:t>moving</a:t>
            </a:r>
            <a:r>
              <a:rPr lang="en-US" sz="28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 </a:t>
            </a:r>
            <a:r>
              <a:rPr lang="en-US" sz="2800" b="1" dirty="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on the face of the </a:t>
            </a:r>
            <a:r>
              <a:rPr lang="en-US" sz="2800" b="1" i="1" dirty="0">
                <a:ln>
                  <a:solidFill>
                    <a:sysClr val="windowText" lastClr="000000"/>
                  </a:solidFill>
                </a:ln>
                <a:solidFill>
                  <a:srgbClr val="7DDDFF"/>
                </a:solidFill>
                <a:effectLst>
                  <a:glow rad="127000">
                    <a:srgbClr val="E2FD59"/>
                  </a:glow>
                </a:effectLst>
                <a:latin typeface="Georgia" panose="02040502050405020303" pitchFamily="18" charset="0"/>
              </a:rPr>
              <a:t>waters</a:t>
            </a:r>
            <a:r>
              <a:rPr lang="en-US" sz="2800" b="1" dirty="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a:t>
            </a:r>
            <a:endParaRPr lang="en-US" sz="28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endParaRPr>
          </a:p>
        </p:txBody>
      </p:sp>
      <p:sp>
        <p:nvSpPr>
          <p:cNvPr id="13" name="Rectangle 12"/>
          <p:cNvSpPr/>
          <p:nvPr/>
        </p:nvSpPr>
        <p:spPr>
          <a:xfrm>
            <a:off x="320040" y="5479931"/>
            <a:ext cx="844199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7DDDFF"/>
                </a:solidFill>
                <a:effectLst>
                  <a:outerShdw blurRad="50800" dist="39000" dir="5460000" algn="tl">
                    <a:srgbClr val="000000">
                      <a:alpha val="38000"/>
                    </a:srgbClr>
                  </a:outerShdw>
                </a:effectLst>
              </a:rPr>
              <a:t>The action at the beginning of verse 2 </a:t>
            </a:r>
            <a:br>
              <a:rPr lang="en-US" sz="3600" b="1" dirty="0" smtClean="0">
                <a:ln w="11430"/>
                <a:solidFill>
                  <a:srgbClr val="7DDDFF"/>
                </a:solidFill>
                <a:effectLst>
                  <a:outerShdw blurRad="50800" dist="39000" dir="5460000" algn="tl">
                    <a:srgbClr val="000000">
                      <a:alpha val="38000"/>
                    </a:srgbClr>
                  </a:outerShdw>
                </a:effectLst>
              </a:rPr>
            </a:br>
            <a:r>
              <a:rPr lang="en-US" sz="3600" b="1" dirty="0" smtClean="0">
                <a:ln w="11430"/>
                <a:solidFill>
                  <a:srgbClr val="7DDDFF"/>
                </a:solidFill>
                <a:effectLst>
                  <a:outerShdw blurRad="50800" dist="39000" dir="5460000" algn="tl">
                    <a:srgbClr val="000000">
                      <a:alpha val="38000"/>
                    </a:srgbClr>
                  </a:outerShdw>
                </a:effectLst>
              </a:rPr>
              <a:t>was negative.  The next action is positive!</a:t>
            </a:r>
            <a:endParaRPr lang="en-US" sz="3600" b="1" cap="none" spc="0" dirty="0">
              <a:ln w="11430"/>
              <a:solidFill>
                <a:srgbClr val="7DDD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2080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par>
                          <p:cTn id="8" fill="hold">
                            <p:stCondLst>
                              <p:cond delay="1750"/>
                            </p:stCondLst>
                            <p:childTnLst>
                              <p:par>
                                <p:cTn id="9" presetID="2"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1+#ppt_w/2"/>
                                          </p:val>
                                        </p:tav>
                                        <p:tav tm="100000">
                                          <p:val>
                                            <p:strVal val="#ppt_x"/>
                                          </p:val>
                                        </p:tav>
                                      </p:tavLst>
                                    </p:anim>
                                    <p:anim calcmode="lin" valueType="num">
                                      <p:cBhvr additive="base">
                                        <p:cTn id="12"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8080">
                <a:alpha val="49000"/>
              </a:srgbClr>
            </a:gs>
            <a:gs pos="50000">
              <a:srgbClr val="E2FD59">
                <a:alpha val="44000"/>
              </a:srgbClr>
            </a:gs>
            <a:gs pos="100000">
              <a:schemeClr val="accent5">
                <a:lumMod val="75000"/>
                <a:alpha val="48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62987" y="1186463"/>
            <a:ext cx="5231758" cy="823912"/>
          </a:xfrm>
        </p:spPr>
        <p:txBody>
          <a:bodyPr>
            <a:normAutofit/>
          </a:bodyPr>
          <a:lstStyle/>
          <a:p>
            <a:pPr algn="ctr"/>
            <a: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&lt;</a:t>
            </a:r>
            <a:r>
              <a:rPr lang="en-US" sz="44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rachaph</a:t>
            </a:r>
            <a: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[flutter]</a:t>
            </a:r>
            <a:endParaRPr lang="en-US" sz="4400" dirty="0"/>
          </a:p>
        </p:txBody>
      </p:sp>
      <p:sp>
        <p:nvSpPr>
          <p:cNvPr id="8" name="Content Placeholder 7"/>
          <p:cNvSpPr>
            <a:spLocks noGrp="1"/>
          </p:cNvSpPr>
          <p:nvPr>
            <p:ph sz="half" idx="2"/>
          </p:nvPr>
        </p:nvSpPr>
        <p:spPr>
          <a:xfrm>
            <a:off x="462987" y="2114550"/>
            <a:ext cx="5266482" cy="4043182"/>
          </a:xfrm>
        </p:spPr>
        <p:txBody>
          <a:bodyPr>
            <a:normAutofit fontScale="70000" lnSpcReduction="20000"/>
            <a:scene3d>
              <a:camera prst="orthographicFront"/>
              <a:lightRig rig="threePt" dir="t"/>
            </a:scene3d>
            <a:sp3d extrusionH="57150">
              <a:bevelT w="38100" h="38100"/>
            </a:sp3d>
          </a:bodyPr>
          <a:lstStyle/>
          <a:p>
            <a:pPr>
              <a:lnSpc>
                <a:spcPct val="120000"/>
              </a:lnSpc>
              <a:spcAft>
                <a:spcPts val="1200"/>
              </a:spcAft>
            </a:pPr>
            <a:r>
              <a:rPr lang="en-US" sz="3700" dirty="0">
                <a:solidFill>
                  <a:prstClr val="black"/>
                </a:solidFill>
              </a:rPr>
              <a:t>The </a:t>
            </a:r>
            <a:r>
              <a:rPr lang="en-US" sz="3700" dirty="0" smtClean="0">
                <a:solidFill>
                  <a:prstClr val="black"/>
                </a:solidFill>
              </a:rPr>
              <a:t>next words </a:t>
            </a:r>
            <a:r>
              <a:rPr lang="en-US" sz="3700" dirty="0">
                <a:solidFill>
                  <a:prstClr val="black"/>
                </a:solidFill>
              </a:rPr>
              <a:t>of </a:t>
            </a:r>
            <a:r>
              <a:rPr lang="en-US" sz="3700" b="1" dirty="0">
                <a:solidFill>
                  <a:srgbClr val="00B050"/>
                </a:solidFill>
              </a:rPr>
              <a:t>Gen 1:2(</a:t>
            </a:r>
            <a:r>
              <a:rPr lang="en-US" sz="3700" b="1" dirty="0">
                <a:solidFill>
                  <a:srgbClr val="FF0000"/>
                </a:solidFill>
              </a:rPr>
              <a:t>b</a:t>
            </a:r>
            <a:r>
              <a:rPr lang="en-US" sz="3700" b="1" dirty="0">
                <a:solidFill>
                  <a:srgbClr val="00B050"/>
                </a:solidFill>
              </a:rPr>
              <a:t>) </a:t>
            </a:r>
            <a:r>
              <a:rPr lang="en-US" sz="3700" dirty="0" smtClean="0"/>
              <a:t>are </a:t>
            </a:r>
            <a:br>
              <a:rPr lang="en-US" sz="3700" dirty="0" smtClean="0"/>
            </a:br>
            <a:r>
              <a:rPr lang="en-US" sz="3700" dirty="0" smtClean="0"/>
              <a:t>very </a:t>
            </a:r>
            <a:r>
              <a:rPr lang="en-US" sz="3700" dirty="0"/>
              <a:t>revealing and fascinating </a:t>
            </a:r>
            <a:r>
              <a:rPr lang="en-US" sz="3700" dirty="0" smtClean="0"/>
              <a:t>–</a:t>
            </a:r>
          </a:p>
          <a:p>
            <a:pPr marL="457200" lvl="1" indent="0">
              <a:lnSpc>
                <a:spcPct val="120000"/>
              </a:lnSpc>
              <a:spcAft>
                <a:spcPts val="1200"/>
              </a:spcAft>
              <a:buNone/>
            </a:pPr>
            <a:r>
              <a:rPr lang="en-US" sz="37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t>And </a:t>
            </a:r>
            <a:r>
              <a:rPr lang="en-US" sz="3700" dirty="0">
                <a:solidFill>
                  <a:srgbClr val="C00000"/>
                </a:solidFill>
                <a:latin typeface="Comic Sans MS" panose="030F0702030302020204" pitchFamily="66" charset="0"/>
                <a:ea typeface="Calibri" panose="020F0502020204030204" pitchFamily="34" charset="0"/>
                <a:cs typeface="Calibri" panose="020F0502020204030204" pitchFamily="34" charset="0"/>
              </a:rPr>
              <a:t>the</a:t>
            </a:r>
            <a:r>
              <a:rPr lang="en-US" sz="3700" dirty="0">
                <a:solidFill>
                  <a:srgbClr val="000000"/>
                </a:solidFill>
                <a:latin typeface="Comic Sans MS" panose="030F0702030302020204" pitchFamily="66" charset="0"/>
                <a:ea typeface="Calibri" panose="020F0502020204030204" pitchFamily="34" charset="0"/>
                <a:cs typeface="Calibri" panose="020F0502020204030204" pitchFamily="34" charset="0"/>
              </a:rPr>
              <a:t> </a:t>
            </a:r>
            <a:r>
              <a:rPr lang="en-US" sz="3700" dirty="0">
                <a:solidFill>
                  <a:srgbClr val="C00000"/>
                </a:solidFill>
                <a:latin typeface="Comic Sans MS" panose="030F0702030302020204" pitchFamily="66" charset="0"/>
                <a:ea typeface="Calibri" panose="020F0502020204030204" pitchFamily="34" charset="0"/>
                <a:cs typeface="Calibri" panose="020F0502020204030204" pitchFamily="34" charset="0"/>
              </a:rPr>
              <a:t>Spirit </a:t>
            </a:r>
            <a:r>
              <a:rPr lang="en-US" sz="2600" dirty="0">
                <a:solidFill>
                  <a:srgbClr val="000000"/>
                </a:solidFill>
                <a:latin typeface="Comic Sans MS" panose="030F0702030302020204" pitchFamily="66" charset="0"/>
                <a:ea typeface="Calibri" panose="020F0502020204030204" pitchFamily="34" charset="0"/>
                <a:cs typeface="Calibri" panose="020F0502020204030204" pitchFamily="34" charset="0"/>
              </a:rPr>
              <a:t>[OT:7307]</a:t>
            </a:r>
            <a:r>
              <a:rPr lang="en-US" sz="2600" dirty="0">
                <a:solidFill>
                  <a:srgbClr val="C00000"/>
                </a:solidFill>
                <a:latin typeface="Comic Sans MS" panose="030F0702030302020204" pitchFamily="66" charset="0"/>
                <a:ea typeface="Calibri" panose="020F0502020204030204" pitchFamily="34" charset="0"/>
                <a:cs typeface="Calibri" panose="020F0502020204030204" pitchFamily="34" charset="0"/>
              </a:rPr>
              <a:t> </a:t>
            </a:r>
            <a:r>
              <a:rPr lang="en-US" sz="37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t/>
            </a:r>
            <a:br>
              <a:rPr lang="en-US" sz="37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br>
            <a:r>
              <a:rPr lang="en-US" sz="37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t>of </a:t>
            </a:r>
            <a:r>
              <a:rPr lang="en-US" sz="3700" b="1" dirty="0">
                <a:solidFill>
                  <a:srgbClr val="0000FF"/>
                </a:solidFill>
                <a:latin typeface="Comic Sans MS" panose="030F0702030302020204" pitchFamily="66" charset="0"/>
                <a:ea typeface="Calibri" panose="020F0502020204030204" pitchFamily="34" charset="0"/>
                <a:cs typeface="Calibri" panose="020F0502020204030204" pitchFamily="34" charset="0"/>
              </a:rPr>
              <a:t>Elohim</a:t>
            </a:r>
            <a:r>
              <a:rPr lang="en-US" sz="3700" dirty="0">
                <a:solidFill>
                  <a:srgbClr val="0000FF"/>
                </a:solidFill>
                <a:latin typeface="Comic Sans MS" panose="030F0702030302020204" pitchFamily="66" charset="0"/>
                <a:ea typeface="Calibri" panose="020F0502020204030204" pitchFamily="34" charset="0"/>
                <a:cs typeface="Calibri" panose="020F0502020204030204" pitchFamily="34" charset="0"/>
              </a:rPr>
              <a:t> </a:t>
            </a:r>
            <a:r>
              <a:rPr lang="en-US" sz="3700" b="1" u="sng" dirty="0">
                <a:solidFill>
                  <a:srgbClr val="C00000"/>
                </a:solidFill>
                <a:latin typeface="Comic Sans MS" panose="030F0702030302020204" pitchFamily="66" charset="0"/>
                <a:ea typeface="Calibri" panose="020F0502020204030204" pitchFamily="34" charset="0"/>
                <a:cs typeface="Calibri" panose="020F0502020204030204" pitchFamily="34" charset="0"/>
              </a:rPr>
              <a:t>moved</a:t>
            </a:r>
            <a:r>
              <a:rPr lang="en-US" sz="3700" dirty="0">
                <a:solidFill>
                  <a:srgbClr val="C00000"/>
                </a:solidFill>
                <a:latin typeface="Comic Sans MS" panose="030F0702030302020204" pitchFamily="66" charset="0"/>
                <a:ea typeface="Calibri" panose="020F0502020204030204" pitchFamily="34" charset="0"/>
                <a:cs typeface="Calibri" panose="020F0502020204030204" pitchFamily="34" charset="0"/>
              </a:rPr>
              <a:t> </a:t>
            </a:r>
            <a:r>
              <a:rPr lang="en-US" sz="2900" dirty="0">
                <a:solidFill>
                  <a:srgbClr val="000000"/>
                </a:solidFill>
                <a:latin typeface="Comic Sans MS" panose="030F0702030302020204" pitchFamily="66" charset="0"/>
                <a:ea typeface="Calibri" panose="020F0502020204030204" pitchFamily="34" charset="0"/>
                <a:cs typeface="Calibri" panose="020F0502020204030204" pitchFamily="34" charset="0"/>
              </a:rPr>
              <a:t>[OT:7363</a:t>
            </a:r>
            <a:r>
              <a:rPr lang="en-US" sz="29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rPr>
              <a:t>] </a:t>
            </a:r>
            <a:r>
              <a:rPr lang="en-US" sz="37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rPr>
              <a:t>…</a:t>
            </a:r>
            <a:r>
              <a:rPr lang="en-US" sz="28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t/>
            </a:r>
            <a:br>
              <a:rPr lang="en-US" sz="28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br>
            <a:endParaRPr lang="en-US" sz="11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endParaRPr>
          </a:p>
          <a:p>
            <a:pPr>
              <a:lnSpc>
                <a:spcPct val="120000"/>
              </a:lnSpc>
              <a:spcAft>
                <a:spcPts val="1200"/>
              </a:spcAft>
            </a:pPr>
            <a:r>
              <a:rPr lang="en-US" sz="3700" b="1" u="sng" dirty="0" smtClean="0">
                <a:solidFill>
                  <a:srgbClr val="C00000"/>
                </a:solidFill>
              </a:rPr>
              <a:t>moved</a:t>
            </a:r>
            <a:r>
              <a:rPr lang="en-US" sz="3700" dirty="0" smtClean="0"/>
              <a:t>  OT:7363  </a:t>
            </a:r>
            <a:r>
              <a:rPr lang="en-US" sz="3700" dirty="0" err="1" smtClean="0"/>
              <a:t>rachaph</a:t>
            </a:r>
            <a:r>
              <a:rPr lang="en-US" sz="3700" dirty="0" smtClean="0"/>
              <a:t> </a:t>
            </a:r>
            <a:br>
              <a:rPr lang="en-US" sz="3700" dirty="0" smtClean="0"/>
            </a:br>
            <a:r>
              <a:rPr lang="en-US" sz="3700" dirty="0" smtClean="0"/>
              <a:t>(raw-</a:t>
            </a:r>
            <a:r>
              <a:rPr lang="en-US" sz="3700" dirty="0" err="1" smtClean="0"/>
              <a:t>khaf</a:t>
            </a:r>
            <a:r>
              <a:rPr lang="en-US" sz="3700" dirty="0" smtClean="0"/>
              <a:t>'); a primitive root; </a:t>
            </a:r>
            <a:br>
              <a:rPr lang="en-US" sz="3700" dirty="0" smtClean="0"/>
            </a:br>
            <a:r>
              <a:rPr lang="en-US" sz="3700" dirty="0" smtClean="0"/>
              <a:t>to </a:t>
            </a:r>
            <a:r>
              <a:rPr lang="en-US" sz="3700" b="1" u="sng" dirty="0" smtClean="0">
                <a:solidFill>
                  <a:srgbClr val="C00000"/>
                </a:solidFill>
              </a:rPr>
              <a:t>brood</a:t>
            </a:r>
            <a:r>
              <a:rPr lang="en-US" sz="3700" dirty="0" smtClean="0">
                <a:solidFill>
                  <a:srgbClr val="C00000"/>
                </a:solidFill>
              </a:rPr>
              <a:t>;</a:t>
            </a:r>
            <a:r>
              <a:rPr lang="en-US" sz="3700" dirty="0" smtClean="0"/>
              <a:t> by implication, to be relaxed:  KJV - </a:t>
            </a:r>
            <a:r>
              <a:rPr lang="en-US" sz="3700" b="1" u="sng" dirty="0" smtClean="0">
                <a:solidFill>
                  <a:srgbClr val="C00000"/>
                </a:solidFill>
              </a:rPr>
              <a:t>flutter</a:t>
            </a:r>
            <a:r>
              <a:rPr lang="en-US" sz="3700" dirty="0" smtClean="0">
                <a:solidFill>
                  <a:srgbClr val="C00000"/>
                </a:solidFill>
              </a:rPr>
              <a:t>,</a:t>
            </a:r>
            <a:r>
              <a:rPr lang="en-US" sz="3700" dirty="0" smtClean="0"/>
              <a:t> move, </a:t>
            </a:r>
            <a:r>
              <a:rPr lang="en-US" sz="3700" b="1" u="sng" dirty="0" smtClean="0">
                <a:solidFill>
                  <a:srgbClr val="C00000"/>
                </a:solidFill>
              </a:rPr>
              <a:t>shake</a:t>
            </a:r>
            <a:r>
              <a:rPr lang="en-US" sz="3300" dirty="0" smtClean="0">
                <a:solidFill>
                  <a:srgbClr val="C00000"/>
                </a:solidFill>
              </a:rPr>
              <a:t>.</a:t>
            </a:r>
            <a:endParaRPr lang="en-US" dirty="0"/>
          </a:p>
        </p:txBody>
      </p:sp>
      <p:sp>
        <p:nvSpPr>
          <p:cNvPr id="6" name="Text Placeholder 5"/>
          <p:cNvSpPr>
            <a:spLocks noGrp="1"/>
          </p:cNvSpPr>
          <p:nvPr>
            <p:ph type="body" sz="quarter" idx="3"/>
          </p:nvPr>
        </p:nvSpPr>
        <p:spPr>
          <a:xfrm>
            <a:off x="6172200" y="1186463"/>
            <a:ext cx="5183188" cy="823912"/>
          </a:xfrm>
        </p:spPr>
        <p:txBody>
          <a:bodyPr>
            <a:normAutofit/>
          </a:bodyPr>
          <a:lstStyle/>
          <a:p>
            <a:pPr algn="ct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&lt;</a:t>
            </a:r>
            <a:r>
              <a:rPr lang="en-US" sz="4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mayim</a:t>
            </a: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  </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[waste water]</a:t>
            </a:r>
            <a:endParaRPr lang="en-US" sz="4400" dirty="0"/>
          </a:p>
        </p:txBody>
      </p:sp>
      <p:sp>
        <p:nvSpPr>
          <p:cNvPr id="7" name="Content Placeholder 6"/>
          <p:cNvSpPr>
            <a:spLocks noGrp="1"/>
          </p:cNvSpPr>
          <p:nvPr>
            <p:ph sz="quarter" idx="4"/>
          </p:nvPr>
        </p:nvSpPr>
        <p:spPr>
          <a:xfrm>
            <a:off x="6224905" y="2114550"/>
            <a:ext cx="5183188" cy="3684588"/>
          </a:xfrm>
        </p:spPr>
        <p:txBody>
          <a:bodyPr>
            <a:normAutofit fontScale="92500" lnSpcReduction="20000"/>
            <a:scene3d>
              <a:camera prst="orthographicFront"/>
              <a:lightRig rig="threePt" dir="t"/>
            </a:scene3d>
            <a:sp3d extrusionH="57150">
              <a:bevelT w="38100" h="38100"/>
            </a:sp3d>
          </a:bodyPr>
          <a:lstStyle/>
          <a:p>
            <a:pPr>
              <a:lnSpc>
                <a:spcPct val="100000"/>
              </a:lnSpc>
              <a:spcAft>
                <a:spcPts val="1200"/>
              </a:spcAft>
            </a:pPr>
            <a:r>
              <a:rPr lang="en-US" dirty="0">
                <a:solidFill>
                  <a:prstClr val="black"/>
                </a:solidFill>
              </a:rPr>
              <a:t>The remainder of </a:t>
            </a:r>
            <a:r>
              <a:rPr lang="en-US" b="1" dirty="0">
                <a:solidFill>
                  <a:srgbClr val="00B050"/>
                </a:solidFill>
              </a:rPr>
              <a:t>Gen 1:2(</a:t>
            </a:r>
            <a:r>
              <a:rPr lang="en-US" b="1" dirty="0">
                <a:solidFill>
                  <a:srgbClr val="FF0000"/>
                </a:solidFill>
              </a:rPr>
              <a:t>b</a:t>
            </a:r>
            <a:r>
              <a:rPr lang="en-US" b="1" dirty="0" smtClean="0">
                <a:solidFill>
                  <a:srgbClr val="00B050"/>
                </a:solidFill>
              </a:rPr>
              <a:t>) …</a:t>
            </a:r>
            <a:endParaRPr lang="en-US" dirty="0"/>
          </a:p>
          <a:p>
            <a:pPr marL="457200" lvl="1" indent="0">
              <a:lnSpc>
                <a:spcPct val="120000"/>
              </a:lnSpc>
              <a:spcAft>
                <a:spcPts val="1200"/>
              </a:spcAft>
              <a:buNone/>
            </a:pPr>
            <a:r>
              <a:rPr lang="en-US" sz="2800" dirty="0" smtClean="0">
                <a:solidFill>
                  <a:srgbClr val="C00000"/>
                </a:solidFill>
                <a:latin typeface="Comic Sans MS" panose="030F0702030302020204" pitchFamily="66" charset="0"/>
                <a:ea typeface="Calibri" panose="020F0502020204030204" pitchFamily="34" charset="0"/>
                <a:cs typeface="Calibri" panose="020F0502020204030204" pitchFamily="34" charset="0"/>
              </a:rPr>
              <a:t>… upon </a:t>
            </a:r>
            <a:r>
              <a:rPr lang="en-US" sz="2800" dirty="0">
                <a:solidFill>
                  <a:srgbClr val="C00000"/>
                </a:solidFill>
                <a:latin typeface="Comic Sans MS" panose="030F0702030302020204" pitchFamily="66" charset="0"/>
                <a:ea typeface="Calibri" panose="020F0502020204030204" pitchFamily="34" charset="0"/>
                <a:cs typeface="Calibri" panose="020F0502020204030204" pitchFamily="34" charset="0"/>
              </a:rPr>
              <a:t>the face </a:t>
            </a:r>
            <a:r>
              <a:rPr lang="en-US" sz="1900" dirty="0">
                <a:solidFill>
                  <a:srgbClr val="000000"/>
                </a:solidFill>
                <a:latin typeface="Comic Sans MS" panose="030F0702030302020204" pitchFamily="66" charset="0"/>
                <a:ea typeface="Calibri" panose="020F0502020204030204" pitchFamily="34" charset="0"/>
                <a:cs typeface="Calibri" panose="020F0502020204030204" pitchFamily="34" charset="0"/>
              </a:rPr>
              <a:t>[OT:6440]</a:t>
            </a:r>
            <a:r>
              <a:rPr lang="en-US" sz="1900" dirty="0">
                <a:solidFill>
                  <a:srgbClr val="C00000"/>
                </a:solidFill>
                <a:latin typeface="Comic Sans MS" panose="030F0702030302020204" pitchFamily="66" charset="0"/>
                <a:ea typeface="Calibri" panose="020F0502020204030204" pitchFamily="34" charset="0"/>
                <a:cs typeface="Calibri" panose="020F0502020204030204" pitchFamily="34" charset="0"/>
              </a:rPr>
              <a:t> </a:t>
            </a:r>
            <a:r>
              <a:rPr lang="en-US" sz="2800" dirty="0">
                <a:solidFill>
                  <a:srgbClr val="C00000"/>
                </a:solidFill>
                <a:latin typeface="Comic Sans MS" panose="030F0702030302020204" pitchFamily="66" charset="0"/>
                <a:ea typeface="Calibri" panose="020F0502020204030204" pitchFamily="34" charset="0"/>
                <a:cs typeface="Calibri" panose="020F0502020204030204" pitchFamily="34" charset="0"/>
              </a:rPr>
              <a:t/>
            </a:r>
            <a:br>
              <a:rPr lang="en-US" sz="2800" dirty="0">
                <a:solidFill>
                  <a:srgbClr val="C00000"/>
                </a:solidFill>
                <a:latin typeface="Comic Sans MS" panose="030F0702030302020204" pitchFamily="66" charset="0"/>
                <a:ea typeface="Calibri" panose="020F0502020204030204" pitchFamily="34" charset="0"/>
                <a:cs typeface="Calibri" panose="020F0502020204030204" pitchFamily="34" charset="0"/>
              </a:rPr>
            </a:br>
            <a:r>
              <a:rPr lang="en-US" sz="2800" dirty="0">
                <a:solidFill>
                  <a:srgbClr val="C00000"/>
                </a:solidFill>
                <a:latin typeface="Comic Sans MS" panose="030F0702030302020204" pitchFamily="66" charset="0"/>
                <a:ea typeface="Calibri" panose="020F0502020204030204" pitchFamily="34" charset="0"/>
                <a:cs typeface="Calibri" panose="020F0502020204030204" pitchFamily="34" charset="0"/>
              </a:rPr>
              <a:t>of the </a:t>
            </a:r>
            <a:r>
              <a:rPr lang="en-US" sz="2800" b="1" u="sng" dirty="0">
                <a:solidFill>
                  <a:srgbClr val="C00000"/>
                </a:solidFill>
                <a:latin typeface="Comic Sans MS" panose="030F0702030302020204" pitchFamily="66" charset="0"/>
                <a:ea typeface="Calibri" panose="020F0502020204030204" pitchFamily="34" charset="0"/>
                <a:cs typeface="Calibri" panose="020F0502020204030204" pitchFamily="34" charset="0"/>
              </a:rPr>
              <a:t>waters</a:t>
            </a:r>
            <a:r>
              <a:rPr lang="en-US" sz="2800" dirty="0">
                <a:solidFill>
                  <a:srgbClr val="C00000"/>
                </a:solidFill>
                <a:latin typeface="Comic Sans MS" panose="030F0702030302020204" pitchFamily="66" charset="0"/>
                <a:ea typeface="Calibri" panose="020F0502020204030204" pitchFamily="34" charset="0"/>
                <a:cs typeface="Calibri" panose="020F0502020204030204" pitchFamily="34" charset="0"/>
              </a:rPr>
              <a:t> </a:t>
            </a:r>
            <a:r>
              <a:rPr lang="en-US" sz="2200" dirty="0">
                <a:solidFill>
                  <a:srgbClr val="000000"/>
                </a:solidFill>
                <a:latin typeface="Comic Sans MS" panose="030F0702030302020204" pitchFamily="66" charset="0"/>
                <a:ea typeface="Calibri" panose="020F0502020204030204" pitchFamily="34" charset="0"/>
                <a:cs typeface="Calibri" panose="020F0502020204030204" pitchFamily="34" charset="0"/>
              </a:rPr>
              <a:t>[OT:4325].</a:t>
            </a:r>
          </a:p>
          <a:p>
            <a:pPr>
              <a:lnSpc>
                <a:spcPct val="120000"/>
              </a:lnSpc>
            </a:pPr>
            <a:r>
              <a:rPr lang="en-US" b="1" u="sng" dirty="0" smtClean="0">
                <a:solidFill>
                  <a:srgbClr val="C00000"/>
                </a:solidFill>
              </a:rPr>
              <a:t>waters</a:t>
            </a:r>
            <a:r>
              <a:rPr lang="en-US" dirty="0" smtClean="0"/>
              <a:t>  OT:4325  </a:t>
            </a:r>
            <a:r>
              <a:rPr lang="en-US" dirty="0" err="1" smtClean="0"/>
              <a:t>mayim</a:t>
            </a:r>
            <a:r>
              <a:rPr lang="en-US" dirty="0" smtClean="0"/>
              <a:t> </a:t>
            </a:r>
            <a:br>
              <a:rPr lang="en-US" dirty="0" smtClean="0"/>
            </a:br>
            <a:r>
              <a:rPr lang="en-US" dirty="0" smtClean="0"/>
              <a:t>(</a:t>
            </a:r>
            <a:r>
              <a:rPr lang="en-US" dirty="0" err="1"/>
              <a:t>mah</a:t>
            </a:r>
            <a:r>
              <a:rPr lang="en-US" dirty="0"/>
              <a:t>'-</a:t>
            </a:r>
            <a:r>
              <a:rPr lang="en-US" dirty="0" err="1"/>
              <a:t>yim</a:t>
            </a:r>
            <a:r>
              <a:rPr lang="en-US" dirty="0"/>
              <a:t>); dual of a primitive noun (but used in a singular sense); water; figuratively, juice; </a:t>
            </a:r>
            <a:r>
              <a:rPr lang="en-US" dirty="0" smtClean="0"/>
              <a:t>…  </a:t>
            </a:r>
            <a:br>
              <a:rPr lang="en-US" dirty="0" smtClean="0"/>
            </a:br>
            <a:r>
              <a:rPr lang="en-US" dirty="0" smtClean="0"/>
              <a:t>KJV: wasting</a:t>
            </a:r>
            <a:r>
              <a:rPr lang="en-US" dirty="0"/>
              <a:t>, </a:t>
            </a:r>
            <a:r>
              <a:rPr lang="en-US" dirty="0" smtClean="0"/>
              <a:t>water.</a:t>
            </a:r>
            <a:endParaRPr lang="en-US" dirty="0"/>
          </a:p>
        </p:txBody>
      </p:sp>
      <p:sp>
        <p:nvSpPr>
          <p:cNvPr id="2" name="Slide Number Placeholder 1"/>
          <p:cNvSpPr>
            <a:spLocks noGrp="1"/>
          </p:cNvSpPr>
          <p:nvPr>
            <p:ph type="sldNum" sz="quarter" idx="12"/>
          </p:nvPr>
        </p:nvSpPr>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53</a:t>
            </a:fld>
            <a:endParaRPr lang="en-US" sz="1400" b="1" dirty="0">
              <a:solidFill>
                <a:schemeClr val="tx1"/>
              </a:solidFill>
            </a:endParaRPr>
          </a:p>
        </p:txBody>
      </p:sp>
      <p:pic>
        <p:nvPicPr>
          <p:cNvPr id="5"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109" y="601799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66218" y="186490"/>
            <a:ext cx="11568124"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“terms” of Gen 1:2</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solidFill>
                  <a:srgbClr val="FF0000"/>
                </a:solidFill>
                <a:effectLst>
                  <a:innerShdw blurRad="69850" dist="43180" dir="5400000">
                    <a:srgbClr val="000000">
                      <a:alpha val="65000"/>
                    </a:srgbClr>
                  </a:innerShdw>
                </a:effectLst>
              </a:rPr>
              <a:t>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600" dirty="0"/>
          </a:p>
        </p:txBody>
      </p:sp>
      <p:sp>
        <p:nvSpPr>
          <p:cNvPr id="11" name="Rectangle 10"/>
          <p:cNvSpPr/>
          <p:nvPr/>
        </p:nvSpPr>
        <p:spPr>
          <a:xfrm>
            <a:off x="266218" y="5960296"/>
            <a:ext cx="11665599"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solidFill>
                  <a:srgbClr val="C00000"/>
                </a:solidFill>
                <a:ea typeface="Calibri" panose="020F0502020204030204" pitchFamily="34" charset="0"/>
                <a:cs typeface="Calibri" panose="020F0502020204030204" pitchFamily="34" charset="0"/>
              </a:rPr>
              <a:t>Action:  The </a:t>
            </a:r>
            <a:r>
              <a:rPr lang="en-US" sz="4400" b="1" dirty="0" err="1" smtClean="0">
                <a:solidFill>
                  <a:srgbClr val="C00000"/>
                </a:solidFill>
                <a:ea typeface="Calibri" panose="020F0502020204030204" pitchFamily="34" charset="0"/>
                <a:cs typeface="Calibri" panose="020F0502020204030204" pitchFamily="34" charset="0"/>
              </a:rPr>
              <a:t>Ruach</a:t>
            </a:r>
            <a:r>
              <a:rPr lang="en-US" sz="4400" b="1" dirty="0" smtClean="0">
                <a:solidFill>
                  <a:srgbClr val="C00000"/>
                </a:solidFill>
                <a:ea typeface="Calibri" panose="020F0502020204030204" pitchFamily="34" charset="0"/>
                <a:cs typeface="Calibri" panose="020F0502020204030204" pitchFamily="34" charset="0"/>
              </a:rPr>
              <a:t> flutters over “waste water.”</a:t>
            </a:r>
            <a:endParaRPr lang="en-US" sz="4400" dirty="0">
              <a:solidFill>
                <a:srgbClr val="C00000"/>
              </a:solidFill>
            </a:endParaRPr>
          </a:p>
        </p:txBody>
      </p:sp>
    </p:spTree>
    <p:extLst>
      <p:ext uri="{BB962C8B-B14F-4D97-AF65-F5344CB8AC3E}">
        <p14:creationId xmlns:p14="http://schemas.microsoft.com/office/powerpoint/2010/main" val="1208273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up)">
                                      <p:cBhvr>
                                        <p:cTn id="7" dur="175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750"/>
                                        <p:tgtEl>
                                          <p:spTgt spid="6">
                                            <p:txEl>
                                              <p:pRg st="0" end="0"/>
                                            </p:txEl>
                                          </p:spTgt>
                                        </p:tgtEl>
                                      </p:cBhvr>
                                    </p:animEffect>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1750"/>
                                        <p:tgtEl>
                                          <p:spTgt spid="7">
                                            <p:txEl>
                                              <p:pRg st="0" end="0"/>
                                            </p:txEl>
                                          </p:spTgt>
                                        </p:tgtEl>
                                      </p:cBhvr>
                                    </p:animEffect>
                                  </p:childTnLst>
                                </p:cTn>
                              </p:par>
                            </p:childTnLst>
                          </p:cTn>
                        </p:par>
                        <p:par>
                          <p:cTn id="17" fill="hold">
                            <p:stCondLst>
                              <p:cond delay="3500"/>
                            </p:stCondLst>
                            <p:childTnLst>
                              <p:par>
                                <p:cTn id="18" presetID="22" presetClass="entr" presetSubtype="1"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up)">
                                      <p:cBhvr>
                                        <p:cTn id="20" dur="175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up)">
                                      <p:cBhvr>
                                        <p:cTn id="25" dur="175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1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08080">
                <a:alpha val="49000"/>
              </a:srgbClr>
            </a:gs>
            <a:gs pos="50000">
              <a:srgbClr val="E2FD59">
                <a:alpha val="44000"/>
              </a:srgbClr>
            </a:gs>
            <a:gs pos="100000">
              <a:schemeClr val="accent5">
                <a:lumMod val="75000"/>
                <a:alpha val="48000"/>
              </a:schemeClr>
            </a:gs>
          </a:gsLst>
          <a:path path="circle">
            <a:fillToRect l="100000" t="100000"/>
          </a:path>
        </a:gradFill>
        <a:effectLst/>
      </p:bgPr>
    </p:bg>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93539" y="1354238"/>
            <a:ext cx="5254907" cy="4822725"/>
          </a:xfrm>
        </p:spPr>
        <p:txBody>
          <a:bodyPr>
            <a:normAutofit/>
          </a:bodyPr>
          <a:lstStyle/>
          <a:p>
            <a:pPr>
              <a:lnSpc>
                <a:spcPct val="100000"/>
              </a:lnSpc>
              <a:spcAft>
                <a:spcPts val="1200"/>
              </a:spcAft>
            </a:pPr>
            <a:endParaRPr lang="en-US" sz="2800" dirty="0">
              <a:solidFill>
                <a:srgbClr val="000000"/>
              </a:solidFill>
              <a:latin typeface="Comic Sans MS" panose="030F0702030302020204" pitchFamily="66" charset="0"/>
              <a:ea typeface="Calibri" panose="020F0502020204030204" pitchFamily="34" charset="0"/>
              <a:cs typeface="Calibri" panose="020F0502020204030204" pitchFamily="34" charset="0"/>
            </a:endParaRPr>
          </a:p>
          <a:p>
            <a:endParaRPr lang="en-US" dirty="0"/>
          </a:p>
        </p:txBody>
      </p:sp>
      <p:sp>
        <p:nvSpPr>
          <p:cNvPr id="9" name="Content Placeholder 8"/>
          <p:cNvSpPr>
            <a:spLocks noGrp="1"/>
          </p:cNvSpPr>
          <p:nvPr>
            <p:ph sz="half" idx="2"/>
          </p:nvPr>
        </p:nvSpPr>
        <p:spPr>
          <a:xfrm>
            <a:off x="5671591" y="1169039"/>
            <a:ext cx="6012276" cy="4869024"/>
          </a:xfrm>
        </p:spPr>
        <p:txBody>
          <a:bodyPr>
            <a:noAutofit/>
            <a:scene3d>
              <a:camera prst="orthographicFront"/>
              <a:lightRig rig="threePt" dir="t"/>
            </a:scene3d>
            <a:sp3d extrusionH="57150">
              <a:bevelT w="38100" h="38100"/>
            </a:sp3d>
          </a:bodyPr>
          <a:lstStyle/>
          <a:p>
            <a:pPr>
              <a:lnSpc>
                <a:spcPct val="120000"/>
              </a:lnSpc>
            </a:pPr>
            <a:r>
              <a:rPr lang="en-US" sz="2600" dirty="0" smtClean="0">
                <a:solidFill>
                  <a:srgbClr val="000000"/>
                </a:solidFill>
                <a:ea typeface="Calibri" panose="020F0502020204030204" pitchFamily="34" charset="0"/>
                <a:cs typeface="Calibri" panose="020F0502020204030204" pitchFamily="34" charset="0"/>
              </a:rPr>
              <a:t>In </a:t>
            </a:r>
            <a:r>
              <a:rPr lang="en-US" sz="2600" b="1" dirty="0" smtClean="0">
                <a:solidFill>
                  <a:srgbClr val="000000"/>
                </a:solidFill>
                <a:ea typeface="Calibri" panose="020F0502020204030204" pitchFamily="34" charset="0"/>
                <a:cs typeface="Calibri" panose="020F0502020204030204" pitchFamily="34" charset="0"/>
              </a:rPr>
              <a:t>Gen 1:2</a:t>
            </a:r>
            <a:r>
              <a:rPr lang="en-US" sz="2400" dirty="0" smtClean="0">
                <a:solidFill>
                  <a:srgbClr val="000000"/>
                </a:solidFill>
                <a:ea typeface="Calibri" panose="020F0502020204030204" pitchFamily="34" charset="0"/>
                <a:cs typeface="Calibri" panose="020F0502020204030204" pitchFamily="34" charset="0"/>
              </a:rPr>
              <a:t>(</a:t>
            </a:r>
            <a:r>
              <a:rPr lang="en-US" sz="2400" b="1" dirty="0" smtClean="0">
                <a:solidFill>
                  <a:srgbClr val="FF0000"/>
                </a:solidFill>
                <a:ea typeface="Calibri" panose="020F0502020204030204" pitchFamily="34" charset="0"/>
                <a:cs typeface="Calibri" panose="020F0502020204030204" pitchFamily="34" charset="0"/>
              </a:rPr>
              <a:t>b</a:t>
            </a:r>
            <a:r>
              <a:rPr lang="en-US" sz="2400" dirty="0" smtClean="0">
                <a:solidFill>
                  <a:srgbClr val="000000"/>
                </a:solidFill>
                <a:ea typeface="Calibri" panose="020F0502020204030204" pitchFamily="34" charset="0"/>
                <a:cs typeface="Calibri" panose="020F0502020204030204" pitchFamily="34" charset="0"/>
              </a:rPr>
              <a:t>)</a:t>
            </a:r>
            <a:r>
              <a:rPr lang="en-US" sz="2600" b="1" dirty="0" smtClean="0">
                <a:solidFill>
                  <a:srgbClr val="000000"/>
                </a:solidFill>
                <a:ea typeface="Calibri" panose="020F0502020204030204" pitchFamily="34" charset="0"/>
                <a:cs typeface="Calibri" panose="020F0502020204030204" pitchFamily="34" charset="0"/>
              </a:rPr>
              <a:t> </a:t>
            </a:r>
            <a:r>
              <a:rPr lang="en-US" sz="2600" dirty="0" smtClean="0">
                <a:solidFill>
                  <a:srgbClr val="000000"/>
                </a:solidFill>
                <a:ea typeface="Calibri" panose="020F0502020204030204" pitchFamily="34" charset="0"/>
                <a:cs typeface="Calibri" panose="020F0502020204030204" pitchFamily="34" charset="0"/>
              </a:rPr>
              <a:t>the action of the </a:t>
            </a:r>
            <a:r>
              <a:rPr lang="en-US" sz="2600" dirty="0" err="1">
                <a:solidFill>
                  <a:srgbClr val="000000"/>
                </a:solidFill>
                <a:ea typeface="Calibri" panose="020F0502020204030204" pitchFamily="34" charset="0"/>
                <a:cs typeface="Calibri" panose="020F0502020204030204" pitchFamily="34" charset="0"/>
              </a:rPr>
              <a:t>Ruach</a:t>
            </a:r>
            <a:r>
              <a:rPr lang="en-US" sz="2600" dirty="0">
                <a:solidFill>
                  <a:srgbClr val="000000"/>
                </a:solidFill>
                <a:ea typeface="Calibri" panose="020F0502020204030204" pitchFamily="34" charset="0"/>
                <a:cs typeface="Calibri" panose="020F0502020204030204" pitchFamily="34" charset="0"/>
              </a:rPr>
              <a:t> Ha Qodesh – </a:t>
            </a:r>
            <a:r>
              <a:rPr lang="en-US" sz="2600" dirty="0" smtClean="0">
                <a:solidFill>
                  <a:srgbClr val="000000"/>
                </a:solidFill>
                <a:ea typeface="Calibri" panose="020F0502020204030204" pitchFamily="34" charset="0"/>
                <a:cs typeface="Calibri" panose="020F0502020204030204" pitchFamily="34" charset="0"/>
              </a:rPr>
              <a:t>was </a:t>
            </a:r>
            <a:r>
              <a:rPr lang="en-US" sz="2600" b="1" dirty="0" smtClean="0">
                <a:solidFill>
                  <a:srgbClr val="C00000"/>
                </a:solidFill>
                <a:ea typeface="Calibri" panose="020F0502020204030204" pitchFamily="34" charset="0"/>
                <a:cs typeface="Calibri" panose="020F0502020204030204" pitchFamily="34" charset="0"/>
              </a:rPr>
              <a:t>hovering</a:t>
            </a:r>
            <a:r>
              <a:rPr lang="en-US" sz="2600" b="1" dirty="0" smtClean="0">
                <a:solidFill>
                  <a:srgbClr val="FF0000"/>
                </a:solidFill>
                <a:ea typeface="Calibri" panose="020F0502020204030204" pitchFamily="34" charset="0"/>
                <a:cs typeface="Calibri" panose="020F0502020204030204" pitchFamily="34" charset="0"/>
              </a:rPr>
              <a:t> </a:t>
            </a:r>
            <a:r>
              <a:rPr lang="en-US" sz="2600" dirty="0">
                <a:solidFill>
                  <a:srgbClr val="000000"/>
                </a:solidFill>
                <a:ea typeface="Calibri" panose="020F0502020204030204" pitchFamily="34" charset="0"/>
                <a:cs typeface="Calibri" panose="020F0502020204030204" pitchFamily="34" charset="0"/>
              </a:rPr>
              <a:t>or </a:t>
            </a:r>
            <a:r>
              <a:rPr lang="en-US" sz="2600" b="1" dirty="0">
                <a:solidFill>
                  <a:srgbClr val="C00000"/>
                </a:solidFill>
                <a:ea typeface="Calibri" panose="020F0502020204030204" pitchFamily="34" charset="0"/>
                <a:cs typeface="Calibri" panose="020F0502020204030204" pitchFamily="34" charset="0"/>
              </a:rPr>
              <a:t>vibrating</a:t>
            </a:r>
            <a:r>
              <a:rPr lang="en-US" sz="2600" dirty="0">
                <a:solidFill>
                  <a:srgbClr val="000000"/>
                </a:solidFill>
                <a:ea typeface="Calibri" panose="020F0502020204030204" pitchFamily="34" charset="0"/>
                <a:cs typeface="Calibri" panose="020F0502020204030204" pitchFamily="34" charset="0"/>
              </a:rPr>
              <a:t> above the waters on the earth. </a:t>
            </a:r>
            <a:endParaRPr lang="en-US" sz="2600" dirty="0" smtClean="0">
              <a:solidFill>
                <a:srgbClr val="000000"/>
              </a:solidFill>
              <a:ea typeface="Calibri" panose="020F0502020204030204" pitchFamily="34" charset="0"/>
              <a:cs typeface="Calibri" panose="020F0502020204030204" pitchFamily="34" charset="0"/>
            </a:endParaRPr>
          </a:p>
          <a:p>
            <a:pPr>
              <a:lnSpc>
                <a:spcPct val="120000"/>
              </a:lnSpc>
            </a:pPr>
            <a:r>
              <a:rPr lang="en-US" sz="2600" b="1" dirty="0" smtClean="0">
                <a:solidFill>
                  <a:srgbClr val="008080"/>
                </a:solidFill>
                <a:ea typeface="Calibri" panose="020F0502020204030204" pitchFamily="34" charset="0"/>
                <a:cs typeface="Calibri" panose="020F0502020204030204" pitchFamily="34" charset="0"/>
              </a:rPr>
              <a:t>Young’s </a:t>
            </a:r>
            <a:r>
              <a:rPr lang="en-US" sz="2600" b="1" dirty="0">
                <a:solidFill>
                  <a:srgbClr val="008080"/>
                </a:solidFill>
                <a:ea typeface="Calibri" panose="020F0502020204030204" pitchFamily="34" charset="0"/>
                <a:cs typeface="Calibri" panose="020F0502020204030204" pitchFamily="34" charset="0"/>
              </a:rPr>
              <a:t>Literal Translation </a:t>
            </a:r>
            <a:r>
              <a:rPr lang="en-US" sz="2600" dirty="0">
                <a:solidFill>
                  <a:srgbClr val="000000"/>
                </a:solidFill>
                <a:ea typeface="Calibri" panose="020F0502020204030204" pitchFamily="34" charset="0"/>
                <a:cs typeface="Calibri" panose="020F0502020204030204" pitchFamily="34" charset="0"/>
              </a:rPr>
              <a:t>and the </a:t>
            </a:r>
            <a:r>
              <a:rPr lang="en-US" sz="2600" b="1" dirty="0">
                <a:solidFill>
                  <a:srgbClr val="008080"/>
                </a:solidFill>
                <a:ea typeface="Calibri" panose="020F0502020204030204" pitchFamily="34" charset="0"/>
                <a:cs typeface="Calibri" panose="020F0502020204030204" pitchFamily="34" charset="0"/>
              </a:rPr>
              <a:t>Ancient Hebrew Research Center </a:t>
            </a:r>
            <a:r>
              <a:rPr lang="en-US" sz="2600" dirty="0">
                <a:solidFill>
                  <a:srgbClr val="000000"/>
                </a:solidFill>
                <a:ea typeface="Calibri" panose="020F0502020204030204" pitchFamily="34" charset="0"/>
                <a:cs typeface="Calibri" panose="020F0502020204030204" pitchFamily="34" charset="0"/>
              </a:rPr>
              <a:t>calls this </a:t>
            </a:r>
            <a:r>
              <a:rPr lang="en-US" sz="2600" dirty="0" smtClean="0">
                <a:solidFill>
                  <a:srgbClr val="000000"/>
                </a:solidFill>
                <a:ea typeface="Calibri" panose="020F0502020204030204" pitchFamily="34" charset="0"/>
                <a:cs typeface="Calibri" panose="020F0502020204030204" pitchFamily="34" charset="0"/>
              </a:rPr>
              <a:t>action – </a:t>
            </a:r>
            <a:r>
              <a:rPr lang="en-US" sz="2600" b="1" u="sng" dirty="0" smtClean="0">
                <a:solidFill>
                  <a:srgbClr val="C00000"/>
                </a:solidFill>
                <a:ea typeface="Calibri" panose="020F0502020204030204" pitchFamily="34" charset="0"/>
                <a:cs typeface="Calibri" panose="020F0502020204030204" pitchFamily="34" charset="0"/>
              </a:rPr>
              <a:t>fluttering</a:t>
            </a:r>
            <a:r>
              <a:rPr lang="en-US" sz="2600" b="1" dirty="0" smtClean="0">
                <a:solidFill>
                  <a:srgbClr val="C00000"/>
                </a:solidFill>
                <a:ea typeface="Calibri" panose="020F0502020204030204" pitchFamily="34" charset="0"/>
                <a:cs typeface="Calibri" panose="020F0502020204030204" pitchFamily="34" charset="0"/>
              </a:rPr>
              <a:t> </a:t>
            </a:r>
            <a:r>
              <a:rPr lang="en-US" sz="2600" dirty="0" smtClean="0">
                <a:solidFill>
                  <a:srgbClr val="000000"/>
                </a:solidFill>
                <a:ea typeface="Calibri" panose="020F0502020204030204" pitchFamily="34" charset="0"/>
                <a:cs typeface="Calibri" panose="020F0502020204030204" pitchFamily="34" charset="0"/>
              </a:rPr>
              <a:t>above </a:t>
            </a:r>
            <a:r>
              <a:rPr lang="en-US" sz="2600" dirty="0">
                <a:solidFill>
                  <a:srgbClr val="000000"/>
                </a:solidFill>
                <a:ea typeface="Calibri" panose="020F0502020204030204" pitchFamily="34" charset="0"/>
                <a:cs typeface="Calibri" panose="020F0502020204030204" pitchFamily="34" charset="0"/>
              </a:rPr>
              <a:t>the waters.  </a:t>
            </a:r>
            <a:endParaRPr lang="en-US" sz="2600" dirty="0" smtClean="0">
              <a:solidFill>
                <a:srgbClr val="000000"/>
              </a:solidFill>
              <a:ea typeface="Calibri" panose="020F0502020204030204" pitchFamily="34" charset="0"/>
              <a:cs typeface="Calibri" panose="020F0502020204030204" pitchFamily="34" charset="0"/>
            </a:endParaRPr>
          </a:p>
          <a:p>
            <a:pPr>
              <a:lnSpc>
                <a:spcPct val="120000"/>
              </a:lnSpc>
            </a:pPr>
            <a:r>
              <a:rPr lang="en-US" sz="2600" dirty="0" smtClean="0">
                <a:solidFill>
                  <a:srgbClr val="000000"/>
                </a:solidFill>
                <a:ea typeface="Calibri" panose="020F0502020204030204" pitchFamily="34" charset="0"/>
                <a:cs typeface="Calibri" panose="020F0502020204030204" pitchFamily="34" charset="0"/>
              </a:rPr>
              <a:t>There </a:t>
            </a:r>
            <a:r>
              <a:rPr lang="en-US" sz="2600" dirty="0">
                <a:solidFill>
                  <a:srgbClr val="000000"/>
                </a:solidFill>
                <a:ea typeface="Calibri" panose="020F0502020204030204" pitchFamily="34" charset="0"/>
                <a:cs typeface="Calibri" panose="020F0502020204030204" pitchFamily="34" charset="0"/>
              </a:rPr>
              <a:t>is a scientific and proven fact named </a:t>
            </a:r>
            <a:r>
              <a:rPr lang="en-US" sz="2600" dirty="0" err="1">
                <a:solidFill>
                  <a:srgbClr val="000000"/>
                </a:solidFill>
                <a:ea typeface="Calibri" panose="020F0502020204030204" pitchFamily="34" charset="0"/>
                <a:cs typeface="Calibri" panose="020F0502020204030204" pitchFamily="34" charset="0"/>
              </a:rPr>
              <a:t>sonoluminescence</a:t>
            </a:r>
            <a:r>
              <a:rPr lang="en-US" sz="2600" dirty="0">
                <a:solidFill>
                  <a:srgbClr val="000000"/>
                </a:solidFill>
                <a:ea typeface="Calibri" panose="020F0502020204030204" pitchFamily="34" charset="0"/>
                <a:cs typeface="Calibri" panose="020F0502020204030204" pitchFamily="34" charset="0"/>
              </a:rPr>
              <a:t> that involves vibration applied directly to water.        </a:t>
            </a:r>
            <a:endParaRPr lang="en-US" sz="2600" dirty="0" smtClean="0">
              <a:solidFill>
                <a:srgbClr val="000000"/>
              </a:solidFill>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54</a:t>
            </a:fld>
            <a:endParaRPr lang="en-US" sz="1400" b="1" dirty="0">
              <a:solidFill>
                <a:schemeClr val="tx1"/>
              </a:solidFill>
            </a:endParaRPr>
          </a:p>
        </p:txBody>
      </p:sp>
      <p:pic>
        <p:nvPicPr>
          <p:cNvPr id="5"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109" y="601799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66218" y="151765"/>
            <a:ext cx="11568124"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Defining the Action of the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Ruach</a:t>
            </a:r>
            <a:endParaRPr lang="en-US" dirty="0"/>
          </a:p>
        </p:txBody>
      </p:sp>
      <p:sp>
        <p:nvSpPr>
          <p:cNvPr id="11" name="Rounded Rectangle 10"/>
          <p:cNvSpPr/>
          <p:nvPr/>
        </p:nvSpPr>
        <p:spPr>
          <a:xfrm>
            <a:off x="600204" y="5870279"/>
            <a:ext cx="10800860" cy="851297"/>
          </a:xfrm>
          <a:prstGeom prst="roundRect">
            <a:avLst>
              <a:gd name="adj" fmla="val 39123"/>
            </a:avLst>
          </a:prstGeom>
          <a:solidFill>
            <a:schemeClr val="accent1">
              <a:lumMod val="50000"/>
            </a:schemeClr>
          </a:solidFill>
          <a:ln w="57150">
            <a:solidFill>
              <a:schemeClr val="accent4">
                <a:lumMod val="60000"/>
                <a:lumOff val="40000"/>
              </a:schemeClr>
            </a:solidFill>
          </a:ln>
          <a:scene3d>
            <a:camera prst="orthographicFront"/>
            <a:lightRig rig="flat" dir="tl">
              <a:rot lat="0" lon="0" rev="6600000"/>
            </a:lightRig>
          </a:scene3d>
          <a:sp3d>
            <a:bevelT w="152400" h="50800" prst="softRound"/>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4400" b="1" dirty="0">
                <a:solidFill>
                  <a:schemeClr val="accent4">
                    <a:lumMod val="60000"/>
                    <a:lumOff val="40000"/>
                  </a:schemeClr>
                </a:solidFill>
                <a:ea typeface="Calibri" panose="020F0502020204030204" pitchFamily="34" charset="0"/>
                <a:cs typeface="Calibri" panose="020F0502020204030204" pitchFamily="34" charset="0"/>
              </a:rPr>
              <a:t>This vibration induced action produces </a:t>
            </a:r>
            <a:r>
              <a:rPr lang="en-US" sz="4400" b="1" dirty="0" smtClean="0">
                <a:solidFill>
                  <a:schemeClr val="accent4">
                    <a:lumMod val="60000"/>
                    <a:lumOff val="40000"/>
                  </a:schemeClr>
                </a:solidFill>
                <a:ea typeface="Calibri" panose="020F0502020204030204" pitchFamily="34" charset="0"/>
                <a:cs typeface="Calibri" panose="020F0502020204030204" pitchFamily="34" charset="0"/>
              </a:rPr>
              <a:t>light!</a:t>
            </a:r>
            <a:endParaRPr lang="en-US" sz="4400" dirty="0">
              <a:solidFill>
                <a:schemeClr val="accent4">
                  <a:lumMod val="60000"/>
                  <a:lumOff val="40000"/>
                </a:schemeClr>
              </a:solidFill>
            </a:endParaRPr>
          </a:p>
        </p:txBody>
      </p:sp>
      <p:pic>
        <p:nvPicPr>
          <p:cNvPr id="1026" name="Picture 2" descr="C:\Users\Rae\Desktop\creator &amp; 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53" y="1319088"/>
            <a:ext cx="4129679" cy="4224342"/>
          </a:xfrm>
          <a:prstGeom prst="roundRect">
            <a:avLst>
              <a:gd name="adj" fmla="val 1134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01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1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8080">
                <a:alpha val="49000"/>
              </a:srgbClr>
            </a:gs>
            <a:gs pos="50000">
              <a:srgbClr val="E2FD59">
                <a:alpha val="44000"/>
              </a:srgbClr>
            </a:gs>
            <a:gs pos="100000">
              <a:schemeClr val="accent5">
                <a:lumMod val="75000"/>
                <a:alpha val="48000"/>
              </a:schemeClr>
            </a:gs>
          </a:gsLst>
          <a:path path="circle">
            <a:fillToRect l="100000" t="100000"/>
          </a:path>
        </a:gradFill>
        <a:effectLst/>
      </p:bgPr>
    </p:bg>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93539" y="1354238"/>
            <a:ext cx="5254907" cy="4822725"/>
          </a:xfrm>
        </p:spPr>
        <p:txBody>
          <a:bodyPr>
            <a:normAutofit/>
          </a:bodyPr>
          <a:lstStyle/>
          <a:p>
            <a:pPr>
              <a:lnSpc>
                <a:spcPct val="100000"/>
              </a:lnSpc>
              <a:spcAft>
                <a:spcPts val="1200"/>
              </a:spcAft>
            </a:pPr>
            <a:endParaRPr lang="en-US" sz="2800" dirty="0">
              <a:solidFill>
                <a:srgbClr val="000000"/>
              </a:solidFill>
              <a:latin typeface="Comic Sans MS" panose="030F0702030302020204" pitchFamily="66" charset="0"/>
              <a:ea typeface="Calibri" panose="020F0502020204030204" pitchFamily="34" charset="0"/>
              <a:cs typeface="Calibri" panose="020F0502020204030204" pitchFamily="34" charset="0"/>
            </a:endParaRPr>
          </a:p>
          <a:p>
            <a:endParaRPr lang="en-US" dirty="0"/>
          </a:p>
        </p:txBody>
      </p:sp>
      <p:sp>
        <p:nvSpPr>
          <p:cNvPr id="9" name="Content Placeholder 8"/>
          <p:cNvSpPr>
            <a:spLocks noGrp="1"/>
          </p:cNvSpPr>
          <p:nvPr>
            <p:ph sz="half" idx="2"/>
          </p:nvPr>
        </p:nvSpPr>
        <p:spPr>
          <a:xfrm>
            <a:off x="5044440" y="1377388"/>
            <a:ext cx="6918960" cy="5201281"/>
          </a:xfrm>
        </p:spPr>
        <p:txBody>
          <a:bodyPr>
            <a:noAutofit/>
            <a:scene3d>
              <a:camera prst="orthographicFront"/>
              <a:lightRig rig="threePt" dir="t"/>
            </a:scene3d>
            <a:sp3d extrusionH="57150">
              <a:bevelT w="38100" h="38100"/>
            </a:sp3d>
          </a:bodyPr>
          <a:lstStyle/>
          <a:p>
            <a:pPr marL="0" indent="0" algn="ctr">
              <a:buNone/>
            </a:pPr>
            <a:r>
              <a:rPr lang="en-US" sz="3200" dirty="0" smtClean="0">
                <a:solidFill>
                  <a:prstClr val="black">
                    <a:lumMod val="95000"/>
                    <a:lumOff val="5000"/>
                  </a:prstClr>
                </a:solidFill>
                <a:ea typeface="Calibri" panose="020F0502020204030204" pitchFamily="34" charset="0"/>
                <a:cs typeface="Calibri" panose="020F0502020204030204" pitchFamily="34" charset="0"/>
              </a:rPr>
              <a:t>Let’s </a:t>
            </a:r>
            <a:r>
              <a:rPr lang="en-US" sz="3200" dirty="0">
                <a:solidFill>
                  <a:prstClr val="black">
                    <a:lumMod val="95000"/>
                    <a:lumOff val="5000"/>
                  </a:prstClr>
                </a:solidFill>
                <a:ea typeface="Calibri" panose="020F0502020204030204" pitchFamily="34" charset="0"/>
                <a:cs typeface="Calibri" panose="020F0502020204030204" pitchFamily="34" charset="0"/>
              </a:rPr>
              <a:t>briefly touch on </a:t>
            </a:r>
            <a:r>
              <a:rPr lang="en-US" sz="3200" b="1" i="1" dirty="0" smtClean="0">
                <a:solidFill>
                  <a:srgbClr val="CC00FF"/>
                </a:solidFill>
                <a:latin typeface="Georgia" panose="02040502050405020303" pitchFamily="18" charset="0"/>
                <a:ea typeface="Calibri" panose="020F0502020204030204" pitchFamily="34" charset="0"/>
                <a:cs typeface="Calibri" panose="020F0502020204030204" pitchFamily="34" charset="0"/>
              </a:rPr>
              <a:t>“</a:t>
            </a:r>
            <a:r>
              <a:rPr lang="en-US" sz="3200" b="1" i="1" dirty="0">
                <a:solidFill>
                  <a:srgbClr val="CC00FF"/>
                </a:solidFill>
                <a:latin typeface="Georgia" panose="02040502050405020303" pitchFamily="18" charset="0"/>
                <a:ea typeface="Calibri" panose="020F0502020204030204" pitchFamily="34" charset="0"/>
                <a:cs typeface="Calibri" panose="020F0502020204030204" pitchFamily="34" charset="0"/>
              </a:rPr>
              <a:t>the waters.”  </a:t>
            </a:r>
            <a:endParaRPr lang="en-US" sz="3200" b="1" i="1" dirty="0" smtClean="0">
              <a:solidFill>
                <a:srgbClr val="CC00FF"/>
              </a:solidFill>
              <a:latin typeface="Georgia" panose="02040502050405020303" pitchFamily="18" charset="0"/>
              <a:ea typeface="Calibri" panose="020F0502020204030204" pitchFamily="34" charset="0"/>
              <a:cs typeface="Calibri" panose="020F0502020204030204" pitchFamily="34" charset="0"/>
            </a:endParaRPr>
          </a:p>
          <a:p>
            <a:pPr marL="0" indent="0">
              <a:buNone/>
            </a:pPr>
            <a:r>
              <a:rPr lang="en-US" sz="2600" dirty="0" smtClean="0">
                <a:solidFill>
                  <a:prstClr val="black">
                    <a:lumMod val="95000"/>
                    <a:lumOff val="5000"/>
                  </a:prstClr>
                </a:solidFill>
                <a:ea typeface="Calibri" panose="020F0502020204030204" pitchFamily="34" charset="0"/>
                <a:cs typeface="Calibri" panose="020F0502020204030204" pitchFamily="34" charset="0"/>
              </a:rPr>
              <a:t>There </a:t>
            </a:r>
            <a:r>
              <a:rPr lang="en-US" sz="2600" dirty="0">
                <a:solidFill>
                  <a:prstClr val="black">
                    <a:lumMod val="95000"/>
                    <a:lumOff val="5000"/>
                  </a:prstClr>
                </a:solidFill>
                <a:ea typeface="Calibri" panose="020F0502020204030204" pitchFamily="34" charset="0"/>
                <a:cs typeface="Calibri" panose="020F0502020204030204" pitchFamily="34" charset="0"/>
              </a:rPr>
              <a:t>are two words that are applicable to water.  They are – by phonetics – </a:t>
            </a:r>
            <a:r>
              <a:rPr lang="en-US" sz="2600" b="1" i="1" dirty="0" err="1">
                <a:solidFill>
                  <a:srgbClr val="CC00FF"/>
                </a:solidFill>
                <a:ea typeface="Calibri" panose="020F0502020204030204" pitchFamily="34" charset="0"/>
                <a:cs typeface="Calibri" panose="020F0502020204030204" pitchFamily="34" charset="0"/>
              </a:rPr>
              <a:t>shemayim</a:t>
            </a:r>
            <a:r>
              <a:rPr lang="en-US" sz="2600" dirty="0">
                <a:solidFill>
                  <a:prstClr val="black">
                    <a:lumMod val="95000"/>
                    <a:lumOff val="5000"/>
                  </a:prstClr>
                </a:solidFill>
                <a:ea typeface="Calibri" panose="020F0502020204030204" pitchFamily="34" charset="0"/>
                <a:cs typeface="Calibri" panose="020F0502020204030204" pitchFamily="34" charset="0"/>
              </a:rPr>
              <a:t> and </a:t>
            </a:r>
            <a:r>
              <a:rPr lang="en-US" sz="2600" b="1" i="1" dirty="0" err="1">
                <a:solidFill>
                  <a:srgbClr val="00B050"/>
                </a:solidFill>
                <a:ea typeface="Calibri" panose="020F0502020204030204" pitchFamily="34" charset="0"/>
                <a:cs typeface="Calibri" panose="020F0502020204030204" pitchFamily="34" charset="0"/>
              </a:rPr>
              <a:t>mayim</a:t>
            </a:r>
            <a:r>
              <a:rPr lang="en-US" sz="2600" b="1" i="1" dirty="0">
                <a:solidFill>
                  <a:srgbClr val="00B050"/>
                </a:solidFill>
                <a:ea typeface="Calibri" panose="020F0502020204030204" pitchFamily="34" charset="0"/>
                <a:cs typeface="Calibri" panose="020F0502020204030204" pitchFamily="34" charset="0"/>
              </a:rPr>
              <a:t>.  </a:t>
            </a:r>
            <a:endParaRPr lang="en-US" sz="2600" b="1" i="1" dirty="0" smtClean="0">
              <a:solidFill>
                <a:srgbClr val="00B050"/>
              </a:solidFill>
              <a:ea typeface="Calibri" panose="020F0502020204030204" pitchFamily="34" charset="0"/>
              <a:cs typeface="Calibri" panose="020F0502020204030204" pitchFamily="34" charset="0"/>
            </a:endParaRPr>
          </a:p>
          <a:p>
            <a:pPr marL="514350" indent="-514350">
              <a:buFont typeface="+mj-lt"/>
              <a:buAutoNum type="arabicPeriod"/>
            </a:pPr>
            <a:r>
              <a:rPr lang="en-US" sz="2600" dirty="0" smtClean="0">
                <a:solidFill>
                  <a:prstClr val="black">
                    <a:lumMod val="95000"/>
                    <a:lumOff val="5000"/>
                  </a:prstClr>
                </a:solidFill>
                <a:ea typeface="Calibri" panose="020F0502020204030204" pitchFamily="34" charset="0"/>
                <a:cs typeface="Calibri" panose="020F0502020204030204" pitchFamily="34" charset="0"/>
              </a:rPr>
              <a:t>The </a:t>
            </a:r>
            <a:r>
              <a:rPr lang="en-US" sz="2600" b="1" i="1" u="sng" dirty="0" err="1">
                <a:solidFill>
                  <a:srgbClr val="CC00FF"/>
                </a:solidFill>
                <a:ea typeface="Calibri" panose="020F0502020204030204" pitchFamily="34" charset="0"/>
                <a:cs typeface="Calibri" panose="020F0502020204030204" pitchFamily="34" charset="0"/>
              </a:rPr>
              <a:t>she</a:t>
            </a:r>
            <a:r>
              <a:rPr lang="en-US" sz="2600" b="1" i="1" dirty="0" err="1">
                <a:solidFill>
                  <a:srgbClr val="CC00FF"/>
                </a:solidFill>
                <a:ea typeface="Calibri" panose="020F0502020204030204" pitchFamily="34" charset="0"/>
                <a:cs typeface="Calibri" panose="020F0502020204030204" pitchFamily="34" charset="0"/>
              </a:rPr>
              <a:t>mayim</a:t>
            </a:r>
            <a:r>
              <a:rPr lang="en-US" sz="2600" dirty="0">
                <a:solidFill>
                  <a:prstClr val="black">
                    <a:lumMod val="95000"/>
                    <a:lumOff val="5000"/>
                  </a:prstClr>
                </a:solidFill>
                <a:ea typeface="Calibri" panose="020F0502020204030204" pitchFamily="34" charset="0"/>
                <a:cs typeface="Calibri" panose="020F0502020204030204" pitchFamily="34" charset="0"/>
              </a:rPr>
              <a:t> </a:t>
            </a:r>
            <a:r>
              <a:rPr lang="en-US" sz="2600" dirty="0" smtClean="0">
                <a:solidFill>
                  <a:prstClr val="black">
                    <a:lumMod val="95000"/>
                    <a:lumOff val="5000"/>
                  </a:prstClr>
                </a:solidFill>
                <a:ea typeface="Calibri" panose="020F0502020204030204" pitchFamily="34" charset="0"/>
                <a:cs typeface="Calibri" panose="020F0502020204030204" pitchFamily="34" charset="0"/>
              </a:rPr>
              <a:t>has </a:t>
            </a:r>
            <a:r>
              <a:rPr lang="en-US" sz="2600" dirty="0">
                <a:solidFill>
                  <a:prstClr val="black">
                    <a:lumMod val="95000"/>
                    <a:lumOff val="5000"/>
                  </a:prstClr>
                </a:solidFill>
                <a:ea typeface="Calibri" panose="020F0502020204030204" pitchFamily="34" charset="0"/>
                <a:cs typeface="Calibri" panose="020F0502020204030204" pitchFamily="34" charset="0"/>
              </a:rPr>
              <a:t>the prefix “</a:t>
            </a:r>
            <a:r>
              <a:rPr lang="en-US" sz="2600" b="1" i="1" dirty="0">
                <a:solidFill>
                  <a:srgbClr val="CC00FF"/>
                </a:solidFill>
                <a:ea typeface="Calibri" panose="020F0502020204030204" pitchFamily="34" charset="0"/>
                <a:cs typeface="Calibri" panose="020F0502020204030204" pitchFamily="34" charset="0"/>
              </a:rPr>
              <a:t>she</a:t>
            </a:r>
            <a:r>
              <a:rPr lang="en-US" sz="2600" dirty="0">
                <a:solidFill>
                  <a:prstClr val="black">
                    <a:lumMod val="95000"/>
                    <a:lumOff val="5000"/>
                  </a:prstClr>
                </a:solidFill>
                <a:ea typeface="Calibri" panose="020F0502020204030204" pitchFamily="34" charset="0"/>
                <a:cs typeface="Calibri" panose="020F0502020204030204" pitchFamily="34" charset="0"/>
              </a:rPr>
              <a:t>” </a:t>
            </a:r>
            <a:r>
              <a:rPr lang="en-US" sz="2600" dirty="0" smtClean="0">
                <a:solidFill>
                  <a:prstClr val="black">
                    <a:lumMod val="95000"/>
                    <a:lumOff val="5000"/>
                  </a:prstClr>
                </a:solidFill>
                <a:ea typeface="Calibri" panose="020F0502020204030204" pitchFamily="34" charset="0"/>
                <a:cs typeface="Calibri" panose="020F0502020204030204" pitchFamily="34" charset="0"/>
              </a:rPr>
              <a:t>which </a:t>
            </a:r>
            <a:r>
              <a:rPr lang="en-US" sz="2600" dirty="0">
                <a:solidFill>
                  <a:prstClr val="black">
                    <a:lumMod val="95000"/>
                    <a:lumOff val="5000"/>
                  </a:prstClr>
                </a:solidFill>
                <a:ea typeface="Calibri" panose="020F0502020204030204" pitchFamily="34" charset="0"/>
                <a:cs typeface="Calibri" panose="020F0502020204030204" pitchFamily="34" charset="0"/>
              </a:rPr>
              <a:t>directly refers to the heavens.  </a:t>
            </a:r>
            <a:endParaRPr lang="en-US" sz="2600" dirty="0" smtClean="0">
              <a:solidFill>
                <a:prstClr val="black">
                  <a:lumMod val="95000"/>
                  <a:lumOff val="5000"/>
                </a:prstClr>
              </a:solidFill>
              <a:ea typeface="Calibri" panose="020F0502020204030204" pitchFamily="34" charset="0"/>
              <a:cs typeface="Calibri" panose="020F0502020204030204" pitchFamily="34" charset="0"/>
            </a:endParaRPr>
          </a:p>
          <a:p>
            <a:pPr marL="514350" indent="-514350">
              <a:buFont typeface="+mj-lt"/>
              <a:buAutoNum type="arabicPeriod"/>
            </a:pPr>
            <a:r>
              <a:rPr lang="en-US" sz="2600" dirty="0" smtClean="0">
                <a:solidFill>
                  <a:prstClr val="black">
                    <a:lumMod val="95000"/>
                    <a:lumOff val="5000"/>
                  </a:prstClr>
                </a:solidFill>
                <a:ea typeface="Calibri" panose="020F0502020204030204" pitchFamily="34" charset="0"/>
                <a:cs typeface="Calibri" panose="020F0502020204030204" pitchFamily="34" charset="0"/>
              </a:rPr>
              <a:t>The </a:t>
            </a:r>
            <a:r>
              <a:rPr lang="en-US" sz="2600" dirty="0">
                <a:solidFill>
                  <a:prstClr val="black">
                    <a:lumMod val="95000"/>
                    <a:lumOff val="5000"/>
                  </a:prstClr>
                </a:solidFill>
                <a:ea typeface="Calibri" panose="020F0502020204030204" pitchFamily="34" charset="0"/>
                <a:cs typeface="Calibri" panose="020F0502020204030204" pitchFamily="34" charset="0"/>
              </a:rPr>
              <a:t>waters on this earth are translated from the word </a:t>
            </a:r>
            <a:r>
              <a:rPr lang="en-US" sz="2600" b="1" i="1" dirty="0">
                <a:solidFill>
                  <a:srgbClr val="00B050"/>
                </a:solidFill>
                <a:ea typeface="Calibri" panose="020F0502020204030204" pitchFamily="34" charset="0"/>
                <a:cs typeface="Calibri" panose="020F0502020204030204" pitchFamily="34" charset="0"/>
              </a:rPr>
              <a:t>“</a:t>
            </a:r>
            <a:r>
              <a:rPr lang="en-US" sz="2600" b="1" i="1" dirty="0" err="1">
                <a:solidFill>
                  <a:srgbClr val="00B050"/>
                </a:solidFill>
                <a:ea typeface="Calibri" panose="020F0502020204030204" pitchFamily="34" charset="0"/>
                <a:cs typeface="Calibri" panose="020F0502020204030204" pitchFamily="34" charset="0"/>
              </a:rPr>
              <a:t>mayim</a:t>
            </a:r>
            <a:r>
              <a:rPr lang="en-US" sz="2600" b="1" i="1" dirty="0">
                <a:solidFill>
                  <a:srgbClr val="00B050"/>
                </a:solidFill>
                <a:ea typeface="Calibri" panose="020F0502020204030204" pitchFamily="34" charset="0"/>
                <a:cs typeface="Calibri" panose="020F0502020204030204" pitchFamily="34" charset="0"/>
              </a:rPr>
              <a:t>.”  </a:t>
            </a:r>
            <a:endParaRPr lang="en-US" sz="2600" b="1" i="1" dirty="0" smtClean="0">
              <a:solidFill>
                <a:srgbClr val="00B050"/>
              </a:solidFill>
              <a:ea typeface="Calibri" panose="020F0502020204030204" pitchFamily="34" charset="0"/>
              <a:cs typeface="Calibri" panose="020F0502020204030204" pitchFamily="34" charset="0"/>
            </a:endParaRPr>
          </a:p>
          <a:p>
            <a:pPr marL="514350" indent="-514350">
              <a:buFont typeface="+mj-lt"/>
              <a:buAutoNum type="arabicPeriod"/>
            </a:pPr>
            <a:r>
              <a:rPr lang="en-US" sz="2600" dirty="0" smtClean="0">
                <a:solidFill>
                  <a:prstClr val="black">
                    <a:lumMod val="95000"/>
                    <a:lumOff val="5000"/>
                  </a:prstClr>
                </a:solidFill>
                <a:ea typeface="Calibri" panose="020F0502020204030204" pitchFamily="34" charset="0"/>
                <a:cs typeface="Calibri" panose="020F0502020204030204" pitchFamily="34" charset="0"/>
              </a:rPr>
              <a:t>It </a:t>
            </a:r>
            <a:r>
              <a:rPr lang="en-US" sz="2600" dirty="0">
                <a:solidFill>
                  <a:prstClr val="black">
                    <a:lumMod val="95000"/>
                    <a:lumOff val="5000"/>
                  </a:prstClr>
                </a:solidFill>
                <a:ea typeface="Calibri" panose="020F0502020204030204" pitchFamily="34" charset="0"/>
                <a:cs typeface="Calibri" panose="020F0502020204030204" pitchFamily="34" charset="0"/>
              </a:rPr>
              <a:t>is this word – </a:t>
            </a:r>
            <a:r>
              <a:rPr lang="en-US" sz="2600" b="1" i="1" dirty="0">
                <a:solidFill>
                  <a:srgbClr val="00B050"/>
                </a:solidFill>
                <a:ea typeface="Calibri" panose="020F0502020204030204" pitchFamily="34" charset="0"/>
                <a:cs typeface="Calibri" panose="020F0502020204030204" pitchFamily="34" charset="0"/>
              </a:rPr>
              <a:t>“</a:t>
            </a:r>
            <a:r>
              <a:rPr lang="en-US" sz="2600" b="1" i="1" dirty="0" err="1">
                <a:solidFill>
                  <a:srgbClr val="00B050"/>
                </a:solidFill>
                <a:ea typeface="Calibri" panose="020F0502020204030204" pitchFamily="34" charset="0"/>
                <a:cs typeface="Calibri" panose="020F0502020204030204" pitchFamily="34" charset="0"/>
              </a:rPr>
              <a:t>mayim</a:t>
            </a:r>
            <a:r>
              <a:rPr lang="en-US" sz="2600" b="1" i="1" dirty="0">
                <a:solidFill>
                  <a:srgbClr val="00B050"/>
                </a:solidFill>
                <a:ea typeface="Calibri" panose="020F0502020204030204" pitchFamily="34" charset="0"/>
                <a:cs typeface="Calibri" panose="020F0502020204030204" pitchFamily="34" charset="0"/>
              </a:rPr>
              <a:t>” </a:t>
            </a:r>
            <a:r>
              <a:rPr lang="en-US" sz="2600" dirty="0">
                <a:solidFill>
                  <a:prstClr val="black">
                    <a:lumMod val="95000"/>
                    <a:lumOff val="5000"/>
                  </a:prstClr>
                </a:solidFill>
                <a:ea typeface="Calibri" panose="020F0502020204030204" pitchFamily="34" charset="0"/>
                <a:cs typeface="Calibri" panose="020F0502020204030204" pitchFamily="34" charset="0"/>
              </a:rPr>
              <a:t>that is seen in </a:t>
            </a:r>
            <a:r>
              <a:rPr lang="en-US" sz="2600" b="1" dirty="0">
                <a:solidFill>
                  <a:srgbClr val="00B050"/>
                </a:solidFill>
                <a:ea typeface="Calibri" panose="020F0502020204030204" pitchFamily="34" charset="0"/>
                <a:cs typeface="Calibri" panose="020F0502020204030204" pitchFamily="34" charset="0"/>
              </a:rPr>
              <a:t>Genesis 1:2.</a:t>
            </a:r>
            <a:r>
              <a:rPr lang="en-US" sz="2600" dirty="0">
                <a:solidFill>
                  <a:prstClr val="black">
                    <a:lumMod val="95000"/>
                    <a:lumOff val="5000"/>
                  </a:prstClr>
                </a:solidFill>
                <a:ea typeface="Calibri" panose="020F0502020204030204" pitchFamily="34" charset="0"/>
                <a:cs typeface="Calibri" panose="020F0502020204030204" pitchFamily="34" charset="0"/>
              </a:rPr>
              <a:t>  It is upon the earthly waters </a:t>
            </a:r>
            <a:r>
              <a:rPr lang="en-US" sz="2600" dirty="0" smtClean="0">
                <a:solidFill>
                  <a:prstClr val="black">
                    <a:lumMod val="95000"/>
                    <a:lumOff val="5000"/>
                  </a:prstClr>
                </a:solidFill>
                <a:ea typeface="Calibri" panose="020F0502020204030204" pitchFamily="34" charset="0"/>
                <a:cs typeface="Calibri" panose="020F0502020204030204" pitchFamily="34" charset="0"/>
              </a:rPr>
              <a:t/>
            </a:r>
            <a:br>
              <a:rPr lang="en-US" sz="2600" dirty="0" smtClean="0">
                <a:solidFill>
                  <a:prstClr val="black">
                    <a:lumMod val="95000"/>
                    <a:lumOff val="5000"/>
                  </a:prstClr>
                </a:solidFill>
                <a:ea typeface="Calibri" panose="020F0502020204030204" pitchFamily="34" charset="0"/>
                <a:cs typeface="Calibri" panose="020F0502020204030204" pitchFamily="34" charset="0"/>
              </a:rPr>
            </a:br>
            <a:r>
              <a:rPr lang="en-US" sz="2600" dirty="0" smtClean="0">
                <a:solidFill>
                  <a:prstClr val="black">
                    <a:lumMod val="95000"/>
                    <a:lumOff val="5000"/>
                  </a:prstClr>
                </a:solidFill>
                <a:ea typeface="Calibri" panose="020F0502020204030204" pitchFamily="34" charset="0"/>
                <a:cs typeface="Calibri" panose="020F0502020204030204" pitchFamily="34" charset="0"/>
              </a:rPr>
              <a:t>that </a:t>
            </a:r>
            <a:r>
              <a:rPr lang="en-US" sz="2600" dirty="0">
                <a:solidFill>
                  <a:prstClr val="black">
                    <a:lumMod val="95000"/>
                    <a:lumOff val="5000"/>
                  </a:prstClr>
                </a:solidFill>
                <a:ea typeface="Calibri" panose="020F0502020204030204" pitchFamily="34" charset="0"/>
                <a:cs typeface="Calibri" panose="020F0502020204030204" pitchFamily="34" charset="0"/>
              </a:rPr>
              <a:t>the</a:t>
            </a:r>
            <a:r>
              <a:rPr lang="en-US" sz="2600" b="1" dirty="0">
                <a:solidFill>
                  <a:srgbClr val="00B050"/>
                </a:solidFill>
                <a:ea typeface="Calibri" panose="020F0502020204030204" pitchFamily="34" charset="0"/>
                <a:cs typeface="Calibri" panose="020F0502020204030204" pitchFamily="34" charset="0"/>
              </a:rPr>
              <a:t> </a:t>
            </a:r>
            <a:r>
              <a:rPr lang="en-US" sz="2600" b="1" dirty="0" err="1">
                <a:solidFill>
                  <a:srgbClr val="0000CC"/>
                </a:solidFill>
                <a:ea typeface="Calibri" panose="020F0502020204030204" pitchFamily="34" charset="0"/>
                <a:cs typeface="Calibri" panose="020F0502020204030204" pitchFamily="34" charset="0"/>
              </a:rPr>
              <a:t>Ruach</a:t>
            </a:r>
            <a:r>
              <a:rPr lang="en-US" sz="2600" b="1" dirty="0">
                <a:solidFill>
                  <a:srgbClr val="0000CC"/>
                </a:solidFill>
                <a:ea typeface="Calibri" panose="020F0502020204030204" pitchFamily="34" charset="0"/>
                <a:cs typeface="Calibri" panose="020F0502020204030204" pitchFamily="34" charset="0"/>
              </a:rPr>
              <a:t> Ha Qodesh </a:t>
            </a:r>
            <a:r>
              <a:rPr lang="en-US" sz="2600" dirty="0" smtClean="0">
                <a:solidFill>
                  <a:prstClr val="black">
                    <a:lumMod val="95000"/>
                    <a:lumOff val="5000"/>
                  </a:prstClr>
                </a:solidFill>
                <a:ea typeface="Calibri" panose="020F0502020204030204" pitchFamily="34" charset="0"/>
                <a:cs typeface="Calibri" panose="020F0502020204030204" pitchFamily="34" charset="0"/>
              </a:rPr>
              <a:t>was </a:t>
            </a:r>
            <a:r>
              <a:rPr lang="en-US" sz="2600" dirty="0">
                <a:solidFill>
                  <a:prstClr val="black">
                    <a:lumMod val="95000"/>
                    <a:lumOff val="5000"/>
                  </a:prstClr>
                </a:solidFill>
                <a:ea typeface="Calibri" panose="020F0502020204030204" pitchFamily="34" charset="0"/>
                <a:cs typeface="Calibri" panose="020F0502020204030204" pitchFamily="34" charset="0"/>
              </a:rPr>
              <a:t>inducing </a:t>
            </a:r>
            <a:r>
              <a:rPr lang="en-US" sz="2600" dirty="0" smtClean="0">
                <a:solidFill>
                  <a:prstClr val="black">
                    <a:lumMod val="95000"/>
                    <a:lumOff val="5000"/>
                  </a:prstClr>
                </a:solidFill>
                <a:ea typeface="Calibri" panose="020F0502020204030204" pitchFamily="34" charset="0"/>
                <a:cs typeface="Calibri" panose="020F0502020204030204" pitchFamily="34" charset="0"/>
              </a:rPr>
              <a:t/>
            </a:r>
            <a:br>
              <a:rPr lang="en-US" sz="2600" dirty="0" smtClean="0">
                <a:solidFill>
                  <a:prstClr val="black">
                    <a:lumMod val="95000"/>
                    <a:lumOff val="5000"/>
                  </a:prstClr>
                </a:solidFill>
                <a:ea typeface="Calibri" panose="020F0502020204030204" pitchFamily="34" charset="0"/>
                <a:cs typeface="Calibri" panose="020F0502020204030204" pitchFamily="34" charset="0"/>
              </a:rPr>
            </a:br>
            <a:r>
              <a:rPr lang="en-US" sz="2600" dirty="0" smtClean="0">
                <a:solidFill>
                  <a:prstClr val="black">
                    <a:lumMod val="95000"/>
                    <a:lumOff val="5000"/>
                  </a:prstClr>
                </a:solidFill>
                <a:ea typeface="Calibri" panose="020F0502020204030204" pitchFamily="34" charset="0"/>
                <a:cs typeface="Calibri" panose="020F0502020204030204" pitchFamily="34" charset="0"/>
              </a:rPr>
              <a:t>this </a:t>
            </a:r>
            <a:r>
              <a:rPr lang="en-US" sz="2600" dirty="0">
                <a:solidFill>
                  <a:prstClr val="black">
                    <a:lumMod val="95000"/>
                    <a:lumOff val="5000"/>
                  </a:prstClr>
                </a:solidFill>
                <a:ea typeface="Calibri" panose="020F0502020204030204" pitchFamily="34" charset="0"/>
                <a:cs typeface="Calibri" panose="020F0502020204030204" pitchFamily="34" charset="0"/>
              </a:rPr>
              <a:t>vibrating/</a:t>
            </a:r>
            <a:r>
              <a:rPr lang="en-US" sz="2600" b="1" dirty="0">
                <a:solidFill>
                  <a:srgbClr val="FF0000"/>
                </a:solidFill>
                <a:ea typeface="Calibri" panose="020F0502020204030204" pitchFamily="34" charset="0"/>
                <a:cs typeface="Calibri" panose="020F0502020204030204" pitchFamily="34" charset="0"/>
              </a:rPr>
              <a:t>cleansing</a:t>
            </a:r>
            <a:r>
              <a:rPr lang="en-US" sz="2600" dirty="0">
                <a:solidFill>
                  <a:prstClr val="black">
                    <a:lumMod val="95000"/>
                    <a:lumOff val="5000"/>
                  </a:prstClr>
                </a:solidFill>
                <a:ea typeface="Calibri" panose="020F0502020204030204" pitchFamily="34" charset="0"/>
                <a:cs typeface="Calibri" panose="020F0502020204030204" pitchFamily="34" charset="0"/>
              </a:rPr>
              <a:t> action.</a:t>
            </a:r>
            <a:endParaRPr lang="en-CA" sz="2600" dirty="0"/>
          </a:p>
        </p:txBody>
      </p:sp>
      <p:sp>
        <p:nvSpPr>
          <p:cNvPr id="2" name="Slide Number Placeholder 1"/>
          <p:cNvSpPr>
            <a:spLocks noGrp="1"/>
          </p:cNvSpPr>
          <p:nvPr>
            <p:ph type="sldNum" sz="quarter" idx="12"/>
          </p:nvPr>
        </p:nvSpPr>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55</a:t>
            </a:fld>
            <a:endParaRPr lang="en-US" sz="1400" b="1" dirty="0">
              <a:solidFill>
                <a:schemeClr val="tx1"/>
              </a:solidFill>
            </a:endParaRPr>
          </a:p>
        </p:txBody>
      </p:sp>
      <p:pic>
        <p:nvPicPr>
          <p:cNvPr id="5"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109" y="601799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66218" y="181610"/>
            <a:ext cx="11568124" cy="884555"/>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About the Waters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mayim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dirty="0"/>
          </a:p>
        </p:txBody>
      </p:sp>
      <p:sp>
        <p:nvSpPr>
          <p:cNvPr id="11" name="Rounded Rectangle 10"/>
          <p:cNvSpPr/>
          <p:nvPr/>
        </p:nvSpPr>
        <p:spPr>
          <a:xfrm>
            <a:off x="1036320" y="4188656"/>
            <a:ext cx="3358644" cy="2220278"/>
          </a:xfrm>
          <a:prstGeom prst="roundRect">
            <a:avLst>
              <a:gd name="adj" fmla="val 22674"/>
            </a:avLst>
          </a:prstGeom>
          <a:solidFill>
            <a:schemeClr val="accent1">
              <a:lumMod val="50000"/>
            </a:schemeClr>
          </a:solidFill>
          <a:ln w="57150">
            <a:solidFill>
              <a:schemeClr val="accent4">
                <a:lumMod val="60000"/>
                <a:lumOff val="40000"/>
              </a:schemeClr>
            </a:solidFill>
          </a:ln>
          <a:scene3d>
            <a:camera prst="orthographicFront"/>
            <a:lightRig rig="flat" dir="tl">
              <a:rot lat="0" lon="0" rev="6600000"/>
            </a:lightRig>
          </a:scene3d>
          <a:sp3d>
            <a:bevelT w="152400" h="50800" prst="softRound"/>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4000" b="1" dirty="0" smtClean="0">
                <a:solidFill>
                  <a:schemeClr val="accent4">
                    <a:lumMod val="60000"/>
                    <a:lumOff val="40000"/>
                  </a:schemeClr>
                </a:solidFill>
                <a:ea typeface="Calibri" panose="020F0502020204030204" pitchFamily="34" charset="0"/>
                <a:cs typeface="Calibri" panose="020F0502020204030204" pitchFamily="34" charset="0"/>
              </a:rPr>
              <a:t>Cleansing of </a:t>
            </a:r>
            <a:br>
              <a:rPr lang="en-US" sz="4000" b="1" dirty="0" smtClean="0">
                <a:solidFill>
                  <a:schemeClr val="accent4">
                    <a:lumMod val="60000"/>
                    <a:lumOff val="40000"/>
                  </a:schemeClr>
                </a:solidFill>
                <a:ea typeface="Calibri" panose="020F0502020204030204" pitchFamily="34" charset="0"/>
                <a:cs typeface="Calibri" panose="020F0502020204030204" pitchFamily="34" charset="0"/>
              </a:rPr>
            </a:br>
            <a:r>
              <a:rPr lang="en-US" sz="4000" b="1" dirty="0" smtClean="0">
                <a:solidFill>
                  <a:schemeClr val="accent4">
                    <a:lumMod val="60000"/>
                    <a:lumOff val="40000"/>
                  </a:schemeClr>
                </a:solidFill>
                <a:ea typeface="Calibri" panose="020F0502020204030204" pitchFamily="34" charset="0"/>
                <a:cs typeface="Calibri" panose="020F0502020204030204" pitchFamily="34" charset="0"/>
              </a:rPr>
              <a:t>the “</a:t>
            </a:r>
            <a:r>
              <a:rPr lang="en-US" sz="4000" b="1" dirty="0" err="1" smtClean="0">
                <a:solidFill>
                  <a:schemeClr val="accent4">
                    <a:lumMod val="60000"/>
                    <a:lumOff val="40000"/>
                  </a:schemeClr>
                </a:solidFill>
                <a:ea typeface="Calibri" panose="020F0502020204030204" pitchFamily="34" charset="0"/>
                <a:cs typeface="Calibri" panose="020F0502020204030204" pitchFamily="34" charset="0"/>
              </a:rPr>
              <a:t>mayim</a:t>
            </a:r>
            <a:r>
              <a:rPr lang="en-US" sz="4000" b="1" dirty="0" smtClean="0">
                <a:solidFill>
                  <a:schemeClr val="accent4">
                    <a:lumMod val="60000"/>
                    <a:lumOff val="40000"/>
                  </a:schemeClr>
                </a:solidFill>
                <a:ea typeface="Calibri" panose="020F0502020204030204" pitchFamily="34" charset="0"/>
                <a:cs typeface="Calibri" panose="020F0502020204030204" pitchFamily="34" charset="0"/>
              </a:rPr>
              <a:t>” </a:t>
            </a:r>
            <a:br>
              <a:rPr lang="en-US" sz="4000" b="1" dirty="0" smtClean="0">
                <a:solidFill>
                  <a:schemeClr val="accent4">
                    <a:lumMod val="60000"/>
                    <a:lumOff val="40000"/>
                  </a:schemeClr>
                </a:solidFill>
                <a:ea typeface="Calibri" panose="020F0502020204030204" pitchFamily="34" charset="0"/>
                <a:cs typeface="Calibri" panose="020F0502020204030204" pitchFamily="34" charset="0"/>
              </a:rPr>
            </a:br>
            <a:r>
              <a:rPr lang="en-US" sz="4000" b="1" dirty="0" smtClean="0">
                <a:solidFill>
                  <a:schemeClr val="accent4">
                    <a:lumMod val="60000"/>
                    <a:lumOff val="40000"/>
                  </a:schemeClr>
                </a:solidFill>
                <a:ea typeface="Calibri" panose="020F0502020204030204" pitchFamily="34" charset="0"/>
                <a:cs typeface="Calibri" panose="020F0502020204030204" pitchFamily="34" charset="0"/>
              </a:rPr>
              <a:t>on this earth.</a:t>
            </a:r>
            <a:endParaRPr lang="en-US" sz="4000" dirty="0">
              <a:solidFill>
                <a:schemeClr val="accent4">
                  <a:lumMod val="60000"/>
                  <a:lumOff val="40000"/>
                </a:schemeClr>
              </a:solidFill>
            </a:endParaRPr>
          </a:p>
        </p:txBody>
      </p:sp>
      <p:pic>
        <p:nvPicPr>
          <p:cNvPr id="3074" name="Picture 2" descr="C:\Users\Rae\Desktop\light clenases 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24" y="1498202"/>
            <a:ext cx="4830762" cy="24153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72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4000"/>
              </a:srgbClr>
            </a:gs>
            <a:gs pos="50000">
              <a:srgbClr val="E2FD59">
                <a:alpha val="25000"/>
              </a:srgbClr>
            </a:gs>
            <a:gs pos="100000">
              <a:srgbClr val="CC00FF">
                <a:alpha val="15000"/>
              </a:srgbClr>
            </a:gs>
          </a:gsLst>
          <a:lin ang="2700000" scaled="1"/>
          <a:tileRect/>
        </a:gra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268861" y="1219200"/>
            <a:ext cx="9286619" cy="2286000"/>
          </a:xfrm>
        </p:spPr>
        <p:txBody>
          <a:bodyPr>
            <a:normAutofit fontScale="92500"/>
            <a:scene3d>
              <a:camera prst="orthographicFront"/>
              <a:lightRig rig="threePt" dir="t"/>
            </a:scene3d>
            <a:sp3d extrusionH="57150">
              <a:bevelT w="38100" h="38100"/>
            </a:sp3d>
          </a:bodyPr>
          <a:lstStyle/>
          <a:p>
            <a:r>
              <a:rPr lang="en-US" sz="3200" b="1" i="1" dirty="0" smtClean="0">
                <a:solidFill>
                  <a:srgbClr val="CC00FF"/>
                </a:solidFill>
              </a:rPr>
              <a:t>“</a:t>
            </a:r>
            <a:r>
              <a:rPr lang="en-US" sz="3200" b="1" i="1" dirty="0" err="1">
                <a:solidFill>
                  <a:srgbClr val="CC00FF"/>
                </a:solidFill>
              </a:rPr>
              <a:t>Elohiym</a:t>
            </a:r>
            <a:r>
              <a:rPr lang="en-US" sz="3200" b="1" i="1" dirty="0">
                <a:solidFill>
                  <a:srgbClr val="CC00FF"/>
                </a:solidFill>
              </a:rPr>
              <a:t> </a:t>
            </a:r>
            <a:r>
              <a:rPr lang="en-US" sz="3200" b="1" i="1" dirty="0">
                <a:ln>
                  <a:solidFill>
                    <a:schemeClr val="tx1"/>
                  </a:solidFill>
                </a:ln>
                <a:solidFill>
                  <a:srgbClr val="CC00FF"/>
                </a:solidFill>
                <a:effectLst>
                  <a:glow rad="127000">
                    <a:srgbClr val="FFFF00"/>
                  </a:glow>
                </a:effectLst>
              </a:rPr>
              <a:t>redeems creation </a:t>
            </a:r>
            <a:r>
              <a:rPr lang="en-US" sz="3200" b="1" i="1" dirty="0">
                <a:solidFill>
                  <a:srgbClr val="CC00FF"/>
                </a:solidFill>
              </a:rPr>
              <a:t>beginning with the waters.  </a:t>
            </a:r>
            <a:r>
              <a:rPr lang="en-US" sz="3200" b="1" i="1" dirty="0" smtClean="0">
                <a:solidFill>
                  <a:srgbClr val="CC00FF"/>
                </a:solidFill>
              </a:rPr>
              <a:t/>
            </a:r>
            <a:br>
              <a:rPr lang="en-US" sz="3200" b="1" i="1" dirty="0" smtClean="0">
                <a:solidFill>
                  <a:srgbClr val="CC00FF"/>
                </a:solidFill>
              </a:rPr>
            </a:br>
            <a:r>
              <a:rPr lang="en-US" sz="3200" b="1" i="1" dirty="0" smtClean="0">
                <a:solidFill>
                  <a:srgbClr val="CC00FF"/>
                </a:solidFill>
              </a:rPr>
              <a:t>Water </a:t>
            </a:r>
            <a:r>
              <a:rPr lang="en-US" sz="3200" b="1" i="1" dirty="0">
                <a:solidFill>
                  <a:srgbClr val="CC00FF"/>
                </a:solidFill>
              </a:rPr>
              <a:t>is a picture of cleansing in judgment, in purification, and salvation.”   </a:t>
            </a:r>
            <a:endParaRPr lang="en-US" sz="3200" b="1" i="1" dirty="0" smtClean="0">
              <a:solidFill>
                <a:srgbClr val="CC00FF"/>
              </a:solidFill>
            </a:endParaRPr>
          </a:p>
          <a:p>
            <a:pPr marL="0" indent="0" algn="ctr">
              <a:buNone/>
            </a:pPr>
            <a:r>
              <a:rPr lang="en-US" sz="3000" dirty="0" smtClean="0">
                <a:solidFill>
                  <a:schemeClr val="tx1">
                    <a:lumMod val="95000"/>
                    <a:lumOff val="5000"/>
                  </a:schemeClr>
                </a:solidFill>
              </a:rPr>
              <a:t>Remember</a:t>
            </a:r>
            <a:r>
              <a:rPr lang="en-US" sz="3000" dirty="0">
                <a:solidFill>
                  <a:schemeClr val="tx1">
                    <a:lumMod val="95000"/>
                    <a:lumOff val="5000"/>
                  </a:schemeClr>
                </a:solidFill>
              </a:rPr>
              <a:t>, the </a:t>
            </a:r>
            <a:r>
              <a:rPr lang="en-US" sz="3000" dirty="0" err="1">
                <a:solidFill>
                  <a:srgbClr val="0000CC"/>
                </a:solidFill>
              </a:rPr>
              <a:t>Ruach</a:t>
            </a:r>
            <a:r>
              <a:rPr lang="en-US" sz="3000" dirty="0">
                <a:solidFill>
                  <a:schemeClr val="tx1">
                    <a:lumMod val="95000"/>
                    <a:lumOff val="5000"/>
                  </a:schemeClr>
                </a:solidFill>
              </a:rPr>
              <a:t> (Holy Spirit) was </a:t>
            </a:r>
            <a:r>
              <a:rPr lang="en-US" sz="3000" dirty="0" smtClean="0">
                <a:solidFill>
                  <a:schemeClr val="tx1">
                    <a:lumMod val="95000"/>
                    <a:lumOff val="5000"/>
                  </a:schemeClr>
                </a:solidFill>
              </a:rPr>
              <a:t/>
            </a:r>
            <a:br>
              <a:rPr lang="en-US" sz="3000" dirty="0" smtClean="0">
                <a:solidFill>
                  <a:schemeClr val="tx1">
                    <a:lumMod val="95000"/>
                    <a:lumOff val="5000"/>
                  </a:schemeClr>
                </a:solidFill>
              </a:rPr>
            </a:br>
            <a:r>
              <a:rPr lang="en-US" sz="3000" dirty="0" smtClean="0">
                <a:solidFill>
                  <a:srgbClr val="FF0000"/>
                </a:solidFill>
              </a:rPr>
              <a:t>“</a:t>
            </a:r>
            <a:r>
              <a:rPr lang="en-US" sz="3000" u="sng" dirty="0">
                <a:solidFill>
                  <a:srgbClr val="FF0000"/>
                </a:solidFill>
              </a:rPr>
              <a:t>fluttering</a:t>
            </a:r>
            <a:r>
              <a:rPr lang="en-US" sz="3000" dirty="0">
                <a:solidFill>
                  <a:srgbClr val="FF0000"/>
                </a:solidFill>
              </a:rPr>
              <a:t>” </a:t>
            </a:r>
            <a:r>
              <a:rPr lang="en-US" sz="3000" dirty="0">
                <a:solidFill>
                  <a:schemeClr val="tx1">
                    <a:lumMod val="95000"/>
                    <a:lumOff val="5000"/>
                  </a:schemeClr>
                </a:solidFill>
              </a:rPr>
              <a:t>above the waters</a:t>
            </a:r>
            <a:r>
              <a:rPr lang="en-US" sz="3000" dirty="0" smtClean="0">
                <a:solidFill>
                  <a:schemeClr val="tx1">
                    <a:lumMod val="95000"/>
                    <a:lumOff val="5000"/>
                  </a:schemeClr>
                </a:solidFill>
              </a:rPr>
              <a:t>!</a:t>
            </a:r>
          </a:p>
        </p:txBody>
      </p:sp>
      <p:sp>
        <p:nvSpPr>
          <p:cNvPr id="4" name="Slide Number Placeholder 3"/>
          <p:cNvSpPr>
            <a:spLocks noGrp="1"/>
          </p:cNvSpPr>
          <p:nvPr>
            <p:ph type="sldNum" sz="quarter" idx="12"/>
          </p:nvPr>
        </p:nvSpPr>
        <p:spPr>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56</a:t>
            </a:fld>
            <a:endParaRPr lang="en-US" sz="1400" b="1" dirty="0">
              <a:solidFill>
                <a:schemeClr val="tx1"/>
              </a:solidFill>
            </a:endParaRPr>
          </a:p>
        </p:txBody>
      </p:sp>
      <p:pic>
        <p:nvPicPr>
          <p:cNvPr id="5" name="Picture 2" descr="C:\Users\Rae\Desktop\brad 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761" y="132150"/>
            <a:ext cx="2088145" cy="2597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68861" y="132150"/>
            <a:ext cx="8844659" cy="97536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4">
                    <a:lumMod val="20000"/>
                    <a:lumOff val="80000"/>
                  </a:schemeClr>
                </a:solidFill>
                <a:effectLst>
                  <a:outerShdw blurRad="50800" dist="40000" dir="5400000" algn="tl" rotWithShape="0">
                    <a:srgbClr val="000000">
                      <a:shade val="5000"/>
                      <a:satMod val="120000"/>
                      <a:alpha val="33000"/>
                    </a:srgbClr>
                  </a:outerShdw>
                </a:effectLst>
                <a:latin typeface="Cooper Black" pitchFamily="18" charset="0"/>
              </a:rPr>
              <a:t>Brad Scott Comments:</a:t>
            </a:r>
            <a:endParaRPr lang="en-US" sz="4800" i="1" dirty="0">
              <a:latin typeface="Cooper Black" pitchFamily="18" charset="0"/>
            </a:endParaRPr>
          </a:p>
        </p:txBody>
      </p:sp>
      <p:pic>
        <p:nvPicPr>
          <p:cNvPr id="4098" name="Picture 2" descr="C:\Users\Rae\Desktop\water clean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070" y="3965531"/>
            <a:ext cx="4204676" cy="2529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531758" y="4925299"/>
            <a:ext cx="6301725" cy="144655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4400" b="1" cap="none" spc="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t>Did the </a:t>
            </a:r>
            <a:r>
              <a:rPr lang="en-US" sz="4400" b="1" cap="none" spc="0" dirty="0" smtClean="0">
                <a:ln w="1905">
                  <a:solidFill>
                    <a:sysClr val="windowText" lastClr="000000"/>
                  </a:solidFill>
                </a:ln>
                <a:solidFill>
                  <a:schemeClr val="tx1">
                    <a:lumMod val="50000"/>
                    <a:lumOff val="50000"/>
                  </a:schemeClr>
                </a:solidFill>
                <a:effectLst>
                  <a:innerShdw blurRad="69850" dist="43180" dir="5400000">
                    <a:srgbClr val="000000">
                      <a:alpha val="65000"/>
                    </a:srgbClr>
                  </a:innerShdw>
                </a:effectLst>
                <a:latin typeface="Comic Sans MS" pitchFamily="66" charset="0"/>
              </a:rPr>
              <a:t>“waters” </a:t>
            </a:r>
            <a:r>
              <a:rPr lang="en-US" sz="4400" b="1" cap="none" spc="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t>need</a:t>
            </a:r>
            <a:br>
              <a:rPr lang="en-US" sz="4400" b="1" cap="none" spc="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br>
            <a:r>
              <a:rPr lang="en-US" sz="4400" b="1" cap="none" spc="0" dirty="0" smtClean="0">
                <a:ln w="1905">
                  <a:solidFill>
                    <a:sysClr val="windowText" lastClr="000000"/>
                  </a:solidFill>
                </a:ln>
                <a:solidFill>
                  <a:srgbClr val="0070C0"/>
                </a:solidFill>
                <a:effectLst>
                  <a:glow rad="127000">
                    <a:schemeClr val="accent2">
                      <a:lumMod val="60000"/>
                      <a:lumOff val="40000"/>
                    </a:schemeClr>
                  </a:glow>
                  <a:innerShdw blurRad="69850" dist="43180" dir="5400000">
                    <a:srgbClr val="000000">
                      <a:alpha val="65000"/>
                    </a:srgbClr>
                  </a:innerShdw>
                </a:effectLst>
                <a:latin typeface="Comic Sans MS" pitchFamily="66" charset="0"/>
              </a:rPr>
              <a:t>cleansing</a:t>
            </a:r>
            <a:r>
              <a:rPr lang="en-US" sz="4400" b="1" cap="none" spc="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t> “</a:t>
            </a:r>
            <a:r>
              <a:rPr lang="en-US" sz="4400" b="1" u="sng" cap="none" spc="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t>that</a:t>
            </a:r>
            <a:r>
              <a:rPr lang="en-US" sz="4400" b="1" cap="none" spc="0" dirty="0" smtClean="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rPr>
              <a:t>” day?</a:t>
            </a:r>
            <a:endParaRPr lang="en-US" sz="4400" b="1" cap="none" spc="0" dirty="0">
              <a:ln w="1905">
                <a:solidFill>
                  <a:sysClr val="windowText" lastClr="000000"/>
                </a:solidFill>
              </a:ln>
              <a:solidFill>
                <a:srgbClr val="0070C0"/>
              </a:solidFill>
              <a:effectLst>
                <a:innerShdw blurRad="69850" dist="43180" dir="5400000">
                  <a:srgbClr val="000000">
                    <a:alpha val="65000"/>
                  </a:srgbClr>
                </a:innerShdw>
              </a:effectLst>
              <a:latin typeface="Comic Sans MS" pitchFamily="66" charset="0"/>
            </a:endParaRPr>
          </a:p>
        </p:txBody>
      </p:sp>
      <p:sp>
        <p:nvSpPr>
          <p:cNvPr id="13" name="Title 4"/>
          <p:cNvSpPr txBox="1">
            <a:spLocks/>
          </p:cNvSpPr>
          <p:nvPr/>
        </p:nvSpPr>
        <p:spPr>
          <a:xfrm>
            <a:off x="9006839" y="2324233"/>
            <a:ext cx="2941319" cy="1219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i="1" dirty="0" err="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Wildbranch</a:t>
            </a:r>
            <a:endParaRPr lang="en-US" sz="3200" b="1" i="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lgn="ctr">
              <a:lnSpc>
                <a:spcPct val="120000"/>
              </a:lnSpc>
            </a:pPr>
            <a:r>
              <a:rPr lang="en-US" sz="3200" b="1" i="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Ministries </a:t>
            </a:r>
            <a:endParaRPr lang="en-US" sz="2800" b="1" i="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10" name="TextBox 9"/>
          <p:cNvSpPr txBox="1"/>
          <p:nvPr/>
        </p:nvSpPr>
        <p:spPr>
          <a:xfrm>
            <a:off x="960624" y="3540303"/>
            <a:ext cx="5872859" cy="1384995"/>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solidFill>
                  <a:srgbClr val="0000CC"/>
                </a:solidFill>
              </a:rPr>
              <a:t>Question:  </a:t>
            </a:r>
            <a:r>
              <a:rPr lang="en-US" sz="2800" dirty="0">
                <a:solidFill>
                  <a:srgbClr val="FF0000"/>
                </a:solidFill>
              </a:rPr>
              <a:t>Why would </a:t>
            </a:r>
            <a:r>
              <a:rPr lang="en-US" sz="2800" dirty="0" err="1">
                <a:solidFill>
                  <a:srgbClr val="FF0000"/>
                </a:solidFill>
              </a:rPr>
              <a:t>Elohiym</a:t>
            </a:r>
            <a:r>
              <a:rPr lang="en-US" sz="2800" dirty="0">
                <a:solidFill>
                  <a:srgbClr val="FF0000"/>
                </a:solidFill>
              </a:rPr>
              <a:t> need </a:t>
            </a:r>
            <a:br>
              <a:rPr lang="en-US" sz="2800" dirty="0">
                <a:solidFill>
                  <a:srgbClr val="FF0000"/>
                </a:solidFill>
              </a:rPr>
            </a:br>
            <a:r>
              <a:rPr lang="en-US" sz="2800" dirty="0">
                <a:solidFill>
                  <a:srgbClr val="FF0000"/>
                </a:solidFill>
              </a:rPr>
              <a:t>to begin </a:t>
            </a:r>
            <a:r>
              <a:rPr lang="en-US" sz="2800" b="1" dirty="0">
                <a:ln>
                  <a:solidFill>
                    <a:sysClr val="windowText" lastClr="000000"/>
                  </a:solidFill>
                </a:ln>
                <a:solidFill>
                  <a:srgbClr val="FF0000"/>
                </a:solidFill>
                <a:effectLst>
                  <a:glow rad="127000">
                    <a:srgbClr val="FFC000"/>
                  </a:glow>
                </a:effectLst>
              </a:rPr>
              <a:t>redemption</a:t>
            </a:r>
            <a:r>
              <a:rPr lang="en-US" sz="2800" dirty="0">
                <a:solidFill>
                  <a:srgbClr val="FF0000"/>
                </a:solidFill>
              </a:rPr>
              <a:t> on the first cycle </a:t>
            </a:r>
            <a:br>
              <a:rPr lang="en-US" sz="2800" dirty="0">
                <a:solidFill>
                  <a:srgbClr val="FF0000"/>
                </a:solidFill>
              </a:rPr>
            </a:br>
            <a:r>
              <a:rPr lang="en-US" sz="2800" dirty="0">
                <a:solidFill>
                  <a:srgbClr val="FF0000"/>
                </a:solidFill>
              </a:rPr>
              <a:t>of creation </a:t>
            </a:r>
            <a:r>
              <a:rPr lang="en-US" sz="2800" dirty="0" smtClean="0">
                <a:solidFill>
                  <a:srgbClr val="FF0000"/>
                </a:solidFill>
              </a:rPr>
              <a:t>with </a:t>
            </a:r>
            <a:r>
              <a:rPr lang="en-US" sz="2800" dirty="0">
                <a:solidFill>
                  <a:srgbClr val="FF0000"/>
                </a:solidFill>
              </a:rPr>
              <a:t>water?  Why?</a:t>
            </a:r>
            <a:endParaRPr lang="en-US" sz="2800" dirty="0"/>
          </a:p>
        </p:txBody>
      </p:sp>
    </p:spTree>
    <p:extLst>
      <p:ext uri="{BB962C8B-B14F-4D97-AF65-F5344CB8AC3E}">
        <p14:creationId xmlns:p14="http://schemas.microsoft.com/office/powerpoint/2010/main" val="2570540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75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left)">
                                      <p:cBhvr>
                                        <p:cTn id="17" dur="1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4000"/>
              </a:srgbClr>
            </a:gs>
            <a:gs pos="50000">
              <a:srgbClr val="E2FD59">
                <a:alpha val="25000"/>
              </a:srgbClr>
            </a:gs>
            <a:gs pos="100000">
              <a:srgbClr val="CC00FF">
                <a:alpha val="15000"/>
              </a:srgbClr>
            </a:gs>
          </a:gsLst>
          <a:lin ang="27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413218" y="411041"/>
            <a:ext cx="7563394" cy="387476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b">
            <a:sp3d extrusionH="57150">
              <a:bevelT w="38100" h="38100"/>
            </a:sp3d>
          </a:bodyPr>
          <a:lstStyle/>
          <a:p>
            <a:pPr algn="ctr"/>
            <a:r>
              <a:rPr lang="en-US" sz="3200" b="1" dirty="0" smtClean="0">
                <a:solidFill>
                  <a:srgbClr val="00B0F0"/>
                </a:solidFill>
                <a:ea typeface="+mj-ea"/>
                <a:cs typeface="+mj-cs"/>
              </a:rPr>
              <a:t>There is another very interesting aspect </a:t>
            </a:r>
            <a:br>
              <a:rPr lang="en-US" sz="3200" b="1" dirty="0" smtClean="0">
                <a:solidFill>
                  <a:srgbClr val="00B0F0"/>
                </a:solidFill>
                <a:ea typeface="+mj-ea"/>
                <a:cs typeface="+mj-cs"/>
              </a:rPr>
            </a:br>
            <a:r>
              <a:rPr lang="en-US" sz="3200" b="1" dirty="0" smtClean="0">
                <a:solidFill>
                  <a:srgbClr val="00B0F0"/>
                </a:solidFill>
                <a:ea typeface="+mj-ea"/>
                <a:cs typeface="+mj-cs"/>
              </a:rPr>
              <a:t>to this water on the earth</a:t>
            </a:r>
            <a:r>
              <a:rPr lang="en-US" sz="3200" b="1" dirty="0" smtClean="0">
                <a:solidFill>
                  <a:srgbClr val="0070C0"/>
                </a:solidFill>
                <a:ea typeface="+mj-ea"/>
                <a:cs typeface="+mj-cs"/>
              </a:rPr>
              <a:t>.</a:t>
            </a:r>
          </a:p>
          <a:p>
            <a:pPr algn="ctr"/>
            <a:endParaRPr lang="en-US" sz="2400" b="1" dirty="0" smtClean="0">
              <a:solidFill>
                <a:srgbClr val="0070C0"/>
              </a:solidFill>
              <a:ea typeface="+mj-ea"/>
              <a:cs typeface="+mj-cs"/>
            </a:endParaRPr>
          </a:p>
          <a:p>
            <a:pPr algn="ctr"/>
            <a: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We have learned, from the previous definitions accumulated in this verse, that </a:t>
            </a:r>
            <a:b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br>
            <a: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it is highly possible the earth </a:t>
            </a:r>
            <a:b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br>
            <a: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was contaminated by </a:t>
            </a:r>
            <a:r>
              <a:rPr lang="en-US" sz="27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a typeface="+mj-ea"/>
                <a:cs typeface="+mj-cs"/>
              </a:rPr>
              <a:t>violence of destruction </a:t>
            </a:r>
            <a:br>
              <a:rPr lang="en-US" sz="27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a typeface="+mj-ea"/>
                <a:cs typeface="+mj-cs"/>
              </a:rPr>
            </a:br>
            <a: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upon the arrival of Satan.</a:t>
            </a:r>
            <a:br>
              <a:rPr lang="en-US" sz="27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b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sp>
        <p:nvSpPr>
          <p:cNvPr id="4" name="Slide Number Placeholder 3"/>
          <p:cNvSpPr>
            <a:spLocks noGrp="1"/>
          </p:cNvSpPr>
          <p:nvPr>
            <p:ph type="sldNum" sz="quarter" idx="12"/>
          </p:nvPr>
        </p:nvSpPr>
        <p:spPr>
          <a:xfrm>
            <a:off x="9448800"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57</a:t>
            </a:fld>
            <a:endParaRPr lang="en-US" sz="1400" b="1" dirty="0">
              <a:solidFill>
                <a:schemeClr val="tx1"/>
              </a:solidFill>
            </a:endParaRPr>
          </a:p>
        </p:txBody>
      </p:sp>
      <p:pic>
        <p:nvPicPr>
          <p:cNvPr id="5123" name="Picture 3" descr="D:\A. Astleford Jan 5 2016\2. Dawn Studies TA &amp; CF\1c - Gen 1 - Creation's Chronicle Sept 20 2013          More Editing needed-godhead\Art for Gen 1b Creation's Chronicle\satan fall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299" y="226257"/>
            <a:ext cx="3041739" cy="2960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descr="satan falls.jpg"/>
          <p:cNvPicPr/>
          <p:nvPr/>
        </p:nvPicPr>
        <p:blipFill>
          <a:blip r:embed="rId4"/>
          <a:stretch>
            <a:fillRect/>
          </a:stretch>
        </p:blipFill>
        <p:spPr>
          <a:xfrm>
            <a:off x="8386356" y="3352892"/>
            <a:ext cx="3539627" cy="32569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74318" y="4296047"/>
            <a:ext cx="8020597" cy="247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342900" lvl="0" indent="-342900">
              <a:lnSpc>
                <a:spcPct val="115000"/>
              </a:lnSpc>
              <a:spcAft>
                <a:spcPts val="1000"/>
              </a:spcAft>
              <a:buFont typeface="Symbol"/>
              <a:buBlip>
                <a:blip r:embed="rId5"/>
              </a:buBlip>
            </a:pPr>
            <a:r>
              <a:rPr lang="en-US" sz="3200" dirty="0" smtClean="0">
                <a:solidFill>
                  <a:schemeClr val="tx1"/>
                </a:solidFill>
                <a:ea typeface="Calibri"/>
                <a:cs typeface="Calibri"/>
              </a:rPr>
              <a:t>And </a:t>
            </a:r>
            <a:r>
              <a:rPr lang="en-US" sz="3200" dirty="0">
                <a:solidFill>
                  <a:schemeClr val="tx1"/>
                </a:solidFill>
                <a:ea typeface="Calibri"/>
                <a:cs typeface="Calibri"/>
              </a:rPr>
              <a:t>he </a:t>
            </a:r>
            <a:r>
              <a:rPr lang="en-US" sz="3200" b="1" dirty="0">
                <a:solidFill>
                  <a:srgbClr val="0000FF"/>
                </a:solidFill>
                <a:ea typeface="Calibri"/>
                <a:cs typeface="Calibri"/>
              </a:rPr>
              <a:t>[</a:t>
            </a:r>
            <a:r>
              <a:rPr lang="en-US" sz="3200" b="1" dirty="0" err="1" smtClean="0">
                <a:solidFill>
                  <a:srgbClr val="0000FF"/>
                </a:solidFill>
                <a:ea typeface="Calibri"/>
                <a:cs typeface="Calibri"/>
              </a:rPr>
              <a:t>Yahusha</a:t>
            </a:r>
            <a:r>
              <a:rPr lang="en-US" sz="3200" b="1" dirty="0">
                <a:solidFill>
                  <a:srgbClr val="0000FF"/>
                </a:solidFill>
                <a:ea typeface="Calibri"/>
                <a:cs typeface="Calibri"/>
              </a:rPr>
              <a:t>]</a:t>
            </a:r>
            <a:r>
              <a:rPr lang="en-US" sz="3200" dirty="0">
                <a:ea typeface="Calibri"/>
                <a:cs typeface="Calibri"/>
              </a:rPr>
              <a:t> </a:t>
            </a:r>
            <a:r>
              <a:rPr lang="en-US" sz="3200" dirty="0">
                <a:solidFill>
                  <a:schemeClr val="tx1"/>
                </a:solidFill>
                <a:ea typeface="Calibri"/>
                <a:cs typeface="Calibri"/>
              </a:rPr>
              <a:t>said unto them,   </a:t>
            </a:r>
            <a:r>
              <a:rPr lang="en-US" sz="3200" dirty="0" smtClean="0">
                <a:ea typeface="Calibri"/>
                <a:cs typeface="Calibri"/>
              </a:rPr>
              <a:t> </a:t>
            </a:r>
            <a:br>
              <a:rPr lang="en-US" sz="3200" dirty="0" smtClean="0">
                <a:ea typeface="Calibri"/>
                <a:cs typeface="Calibri"/>
              </a:rPr>
            </a:br>
            <a:r>
              <a:rPr lang="en-US" sz="3200" b="1" dirty="0" smtClean="0">
                <a:solidFill>
                  <a:srgbClr val="FF0000"/>
                </a:solidFill>
                <a:ea typeface="Calibri"/>
                <a:cs typeface="Calibri"/>
              </a:rPr>
              <a:t>I </a:t>
            </a:r>
            <a:r>
              <a:rPr lang="en-US" sz="3200" b="1" dirty="0">
                <a:solidFill>
                  <a:srgbClr val="FF0000"/>
                </a:solidFill>
                <a:ea typeface="Calibri"/>
                <a:cs typeface="Calibri"/>
              </a:rPr>
              <a:t>beheld Satan </a:t>
            </a:r>
            <a:r>
              <a:rPr lang="en-US" sz="3200" b="1" u="sng" dirty="0">
                <a:solidFill>
                  <a:srgbClr val="FF0000"/>
                </a:solidFill>
                <a:ea typeface="Calibri"/>
                <a:cs typeface="Calibri"/>
              </a:rPr>
              <a:t>as lightning</a:t>
            </a:r>
            <a:r>
              <a:rPr lang="en-US" sz="3200" b="1" dirty="0">
                <a:solidFill>
                  <a:srgbClr val="FF0000"/>
                </a:solidFill>
                <a:ea typeface="Calibri"/>
                <a:cs typeface="Calibri"/>
              </a:rPr>
              <a:t> fall from heaven</a:t>
            </a:r>
            <a:r>
              <a:rPr lang="en-US" sz="3200" b="1" dirty="0" smtClean="0">
                <a:solidFill>
                  <a:srgbClr val="FF0000"/>
                </a:solidFill>
                <a:ea typeface="Calibri"/>
                <a:cs typeface="Calibri"/>
              </a:rPr>
              <a:t>.</a:t>
            </a:r>
            <a:r>
              <a:rPr lang="en-US" sz="3200" b="1" dirty="0">
                <a:solidFill>
                  <a:srgbClr val="00B050"/>
                </a:solidFill>
                <a:ea typeface="Calibri"/>
                <a:cs typeface="Calibri"/>
              </a:rPr>
              <a:t> </a:t>
            </a:r>
            <a:r>
              <a:rPr lang="en-US" sz="2400" dirty="0">
                <a:solidFill>
                  <a:srgbClr val="00B050"/>
                </a:solidFill>
                <a:ea typeface="Calibri"/>
                <a:cs typeface="Calibri"/>
              </a:rPr>
              <a:t>Luke </a:t>
            </a:r>
            <a:r>
              <a:rPr lang="en-US" sz="2400" dirty="0" smtClean="0">
                <a:solidFill>
                  <a:srgbClr val="00B050"/>
                </a:solidFill>
                <a:ea typeface="Calibri"/>
                <a:cs typeface="Calibri"/>
              </a:rPr>
              <a:t>10:18</a:t>
            </a:r>
          </a:p>
          <a:p>
            <a:pPr marL="342900" lvl="0" indent="-342900">
              <a:lnSpc>
                <a:spcPct val="115000"/>
              </a:lnSpc>
              <a:spcAft>
                <a:spcPts val="1000"/>
              </a:spcAft>
              <a:buFont typeface="Symbol"/>
              <a:buBlip>
                <a:blip r:embed="rId5"/>
              </a:buBlip>
            </a:pPr>
            <a:r>
              <a:rPr lang="en-US" sz="2400" dirty="0" smtClean="0">
                <a:solidFill>
                  <a:srgbClr val="00B050"/>
                </a:solidFill>
                <a:ea typeface="Calibri"/>
                <a:cs typeface="Calibri"/>
              </a:rPr>
              <a:t>(Also see Rev 12:4-9.) </a:t>
            </a:r>
            <a:endParaRPr lang="en-CA" sz="2400" dirty="0">
              <a:ea typeface="Calibri"/>
              <a:cs typeface="Calibri"/>
            </a:endParaRPr>
          </a:p>
        </p:txBody>
      </p:sp>
      <p:sp>
        <p:nvSpPr>
          <p:cNvPr id="5" name="Cloud Callout 4"/>
          <p:cNvSpPr/>
          <p:nvPr/>
        </p:nvSpPr>
        <p:spPr>
          <a:xfrm>
            <a:off x="4962525" y="5857875"/>
            <a:ext cx="3590925" cy="914400"/>
          </a:xfrm>
          <a:prstGeom prst="cloudCallout">
            <a:avLst>
              <a:gd name="adj1" fmla="val -68409"/>
              <a:gd name="adj2" fmla="val -60292"/>
            </a:avLst>
          </a:prstGeom>
          <a:solidFill>
            <a:schemeClr val="tx1"/>
          </a:solidFill>
          <a:ln w="28575">
            <a:solidFill>
              <a:srgbClr val="7DDD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600" dirty="0" smtClean="0">
                <a:ln w="19050">
                  <a:solidFill>
                    <a:srgbClr val="FB35F2"/>
                  </a:solidFill>
                </a:ln>
                <a:solidFill>
                  <a:srgbClr val="FFFF00"/>
                </a:solidFill>
                <a:latin typeface="Arial Black" pitchFamily="34" charset="0"/>
              </a:rPr>
              <a:t>IMPACT</a:t>
            </a:r>
            <a:endParaRPr lang="en-CA" sz="3600" dirty="0">
              <a:ln w="19050">
                <a:solidFill>
                  <a:srgbClr val="FB35F2"/>
                </a:solidFill>
              </a:ln>
              <a:solidFill>
                <a:srgbClr val="FFFF00"/>
              </a:solidFill>
              <a:latin typeface="Arial Black" pitchFamily="34" charset="0"/>
            </a:endParaRPr>
          </a:p>
        </p:txBody>
      </p:sp>
    </p:spTree>
    <p:extLst>
      <p:ext uri="{BB962C8B-B14F-4D97-AF65-F5344CB8AC3E}">
        <p14:creationId xmlns:p14="http://schemas.microsoft.com/office/powerpoint/2010/main" val="3891702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750"/>
                                        <p:tgtEl>
                                          <p:spTgt spid="3">
                                            <p:txEl>
                                              <p:pRg st="2" end="2"/>
                                            </p:txEl>
                                          </p:spTgt>
                                        </p:tgtEl>
                                      </p:cBhvr>
                                    </p:animEffect>
                                  </p:childTnLst>
                                </p:cTn>
                              </p:par>
                            </p:childTnLst>
                          </p:cTn>
                        </p:par>
                        <p:par>
                          <p:cTn id="8" fill="hold">
                            <p:stCondLst>
                              <p:cond delay="1750"/>
                            </p:stCondLst>
                            <p:childTnLst>
                              <p:par>
                                <p:cTn id="9" presetID="21" presetClass="entr" presetSubtype="1"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heel(1)">
                                      <p:cBhvr>
                                        <p:cTn id="11" dur="20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6"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repeatCount="4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24000"/>
              </a:srgbClr>
            </a:gs>
            <a:gs pos="50000">
              <a:srgbClr val="E2FD59">
                <a:alpha val="25000"/>
              </a:srgbClr>
            </a:gs>
            <a:gs pos="100000">
              <a:srgbClr val="CC00FF">
                <a:alpha val="15000"/>
              </a:srgbClr>
            </a:gs>
          </a:gsLst>
          <a:lin ang="27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58</a:t>
            </a:fld>
            <a:endParaRPr lang="en-US" sz="1400" b="1" dirty="0">
              <a:solidFill>
                <a:schemeClr val="tx1"/>
              </a:solidFill>
            </a:endParaRPr>
          </a:p>
        </p:txBody>
      </p:sp>
      <p:pic>
        <p:nvPicPr>
          <p:cNvPr id="5123" name="Picture 3" descr="D:\A. Astleford Jan 5 2016\2. Dawn Studies TA &amp; CF\1c - Gen 1 - Creation's Chronicle Sept 20 2013          More Editing needed-godhead\Art for Gen 1b Creation's Chronicle\satan fall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425" y="587450"/>
            <a:ext cx="2312670" cy="2250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22118" y="368878"/>
            <a:ext cx="8046721" cy="6108122"/>
          </a:xfrm>
          <a:prstGeom prst="rect">
            <a:avLst/>
          </a:prstGeom>
          <a:blipFill dpi="0" rotWithShape="1">
            <a:blip r:embed="rId3">
              <a:alphaModFix amt="70000"/>
            </a:blip>
            <a:srcRect/>
            <a:stretch>
              <a:fillRect/>
            </a:stretch>
          </a:blipFill>
          <a:ln w="762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Questions:  </a:t>
            </a: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 </a:t>
            </a:r>
            <a:b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b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Was </a:t>
            </a:r>
            <a:r>
              <a:rPr lang="en-US" sz="3600" b="1" dirty="0" err="1" smtClean="0">
                <a:ln>
                  <a:solidFill>
                    <a:sysClr val="windowText" lastClr="000000"/>
                  </a:solidFill>
                </a:ln>
                <a:solidFill>
                  <a:srgbClr val="00B0F0"/>
                </a:solidFill>
                <a:effectLst>
                  <a:glow rad="228600">
                    <a:schemeClr val="accent4">
                      <a:satMod val="175000"/>
                      <a:alpha val="40000"/>
                    </a:schemeClr>
                  </a:glow>
                </a:effectLst>
                <a:latin typeface="Comic Sans MS" pitchFamily="66" charset="0"/>
                <a:ea typeface="+mj-ea"/>
                <a:cs typeface="+mj-cs"/>
              </a:rPr>
              <a:t>Yahusha</a:t>
            </a:r>
            <a:r>
              <a:rPr lang="en-US" sz="3600" b="1" dirty="0" smtClean="0">
                <a:ln>
                  <a:solidFill>
                    <a:sysClr val="windowText" lastClr="000000"/>
                  </a:solidFill>
                </a:ln>
                <a:solidFill>
                  <a:srgbClr val="00B0F0"/>
                </a:solidFill>
                <a:effectLst>
                  <a:glow rad="228600">
                    <a:schemeClr val="accent4">
                      <a:satMod val="175000"/>
                      <a:alpha val="40000"/>
                    </a:schemeClr>
                  </a:glow>
                </a:effectLst>
                <a:latin typeface="Comic Sans MS" pitchFamily="66" charset="0"/>
                <a:ea typeface="+mj-ea"/>
                <a:cs typeface="+mj-cs"/>
              </a:rPr>
              <a:t> PRESENT </a:t>
            </a: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 </a:t>
            </a:r>
            <a:b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br>
            <a:r>
              <a:rPr lang="en-US" sz="3600" b="1" dirty="0" smtClean="0">
                <a:ln>
                  <a:solidFill>
                    <a:sysClr val="windowText" lastClr="000000"/>
                  </a:solidFill>
                </a:ln>
                <a:solidFill>
                  <a:srgbClr val="C00000"/>
                </a:solidFill>
                <a:effectLst>
                  <a:glow rad="228600">
                    <a:schemeClr val="accent2">
                      <a:lumMod val="60000"/>
                      <a:lumOff val="40000"/>
                      <a:alpha val="40000"/>
                    </a:schemeClr>
                  </a:glow>
                </a:effectLst>
                <a:latin typeface="Comic Sans MS" pitchFamily="66" charset="0"/>
                <a:ea typeface="+mj-ea"/>
                <a:cs typeface="+mj-cs"/>
              </a:rPr>
              <a:t>ON THE FIRST CYCLE </a:t>
            </a:r>
            <a:br>
              <a:rPr lang="en-US" sz="3600" b="1" dirty="0" smtClean="0">
                <a:ln>
                  <a:solidFill>
                    <a:sysClr val="windowText" lastClr="000000"/>
                  </a:solidFill>
                </a:ln>
                <a:solidFill>
                  <a:srgbClr val="C00000"/>
                </a:solidFill>
                <a:effectLst>
                  <a:glow rad="228600">
                    <a:schemeClr val="accent2">
                      <a:lumMod val="60000"/>
                      <a:lumOff val="40000"/>
                      <a:alpha val="40000"/>
                    </a:schemeClr>
                  </a:glow>
                </a:effectLst>
                <a:latin typeface="Comic Sans MS" pitchFamily="66" charset="0"/>
                <a:ea typeface="+mj-ea"/>
                <a:cs typeface="+mj-cs"/>
              </a:rPr>
            </a:b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of creation?</a:t>
            </a:r>
          </a:p>
          <a:p>
            <a:pPr algn="ctr"/>
            <a:endParaRPr lang="en-US" sz="2700" b="1" dirty="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endParaRPr>
          </a:p>
          <a:p>
            <a:pPr algn="ctr"/>
            <a:r>
              <a:rPr lang="en-US" sz="27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Was </a:t>
            </a:r>
            <a:r>
              <a:rPr lang="en-US" sz="2700" b="1" dirty="0" smtClean="0">
                <a:ln>
                  <a:solidFill>
                    <a:sysClr val="windowText" lastClr="000000"/>
                  </a:solidFill>
                </a:ln>
                <a:solidFill>
                  <a:srgbClr val="00B0F0"/>
                </a:solidFill>
                <a:effectLst>
                  <a:glow rad="228600">
                    <a:schemeClr val="accent4">
                      <a:satMod val="175000"/>
                      <a:alpha val="40000"/>
                    </a:schemeClr>
                  </a:glow>
                </a:effectLst>
                <a:latin typeface="Comic Sans MS" pitchFamily="66" charset="0"/>
                <a:ea typeface="+mj-ea"/>
                <a:cs typeface="+mj-cs"/>
              </a:rPr>
              <a:t>Yahusha</a:t>
            </a:r>
            <a:r>
              <a:rPr lang="en-US" sz="27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 in a position to observe the Adversary fall from heaven and hit the earth with an impact described as – LIGHTNING?</a:t>
            </a:r>
          </a:p>
          <a:p>
            <a:pPr algn="ctr"/>
            <a:endParaRPr lang="en-US" sz="2700" b="1" dirty="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endParaRPr>
          </a:p>
          <a:p>
            <a:pPr algn="ctr"/>
            <a:r>
              <a:rPr lang="en-US" sz="4800" b="1" dirty="0" smtClean="0">
                <a:ln>
                  <a:solidFill>
                    <a:sysClr val="windowText" lastClr="000000"/>
                  </a:solidFill>
                </a:ln>
                <a:solidFill>
                  <a:srgbClr val="C00000"/>
                </a:solidFill>
                <a:effectLst>
                  <a:glow rad="228600">
                    <a:schemeClr val="accent1">
                      <a:satMod val="175000"/>
                      <a:alpha val="40000"/>
                    </a:schemeClr>
                  </a:glow>
                </a:effectLst>
                <a:latin typeface="Comic Sans MS" pitchFamily="66" charset="0"/>
                <a:ea typeface="+mj-ea"/>
                <a:cs typeface="+mj-cs"/>
              </a:rPr>
              <a:t>HOW </a:t>
            </a:r>
            <a:r>
              <a:rPr lang="en-US" sz="4800" b="1" dirty="0" smtClean="0">
                <a:ln>
                  <a:solidFill>
                    <a:schemeClr val="tx1"/>
                  </a:solidFill>
                </a:ln>
                <a:solidFill>
                  <a:srgbClr val="C00000"/>
                </a:solidFill>
                <a:effectLst>
                  <a:glow rad="317500">
                    <a:srgbClr val="00FF00">
                      <a:alpha val="40000"/>
                    </a:srgbClr>
                  </a:glow>
                </a:effectLst>
                <a:latin typeface="Comic Sans MS" pitchFamily="66" charset="0"/>
                <a:ea typeface="+mj-ea"/>
                <a:cs typeface="+mj-cs"/>
              </a:rPr>
              <a:t>DESTRUCTIVE</a:t>
            </a:r>
            <a:r>
              <a:rPr lang="en-US" sz="4800" b="1" dirty="0" smtClean="0">
                <a:ln>
                  <a:solidFill>
                    <a:sysClr val="windowText" lastClr="000000"/>
                  </a:solidFill>
                </a:ln>
                <a:solidFill>
                  <a:srgbClr val="C00000"/>
                </a:solidFill>
                <a:effectLst>
                  <a:glow rad="228600">
                    <a:schemeClr val="accent1">
                      <a:satMod val="175000"/>
                      <a:alpha val="40000"/>
                    </a:schemeClr>
                  </a:glow>
                </a:effectLst>
                <a:latin typeface="Comic Sans MS" pitchFamily="66" charset="0"/>
                <a:ea typeface="+mj-ea"/>
                <a:cs typeface="+mj-cs"/>
              </a:rPr>
              <a:t> IS LIGHTNING?  </a:t>
            </a:r>
          </a:p>
          <a:p>
            <a:pPr algn="ctr"/>
            <a:endParaRPr lang="en-CA" sz="2400" dirty="0"/>
          </a:p>
        </p:txBody>
      </p:sp>
      <p:pic>
        <p:nvPicPr>
          <p:cNvPr id="1026" name="Picture 2" descr="C:\Users\Rae\Desktop\T4-Creation\wat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4332" y="3422939"/>
            <a:ext cx="3294856" cy="2885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31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0B0F0">
                <a:lumMod val="84000"/>
                <a:alpha val="24000"/>
              </a:srgbClr>
            </a:gs>
            <a:gs pos="50000">
              <a:srgbClr val="E2FD59">
                <a:alpha val="25000"/>
              </a:srgbClr>
            </a:gs>
            <a:gs pos="100000">
              <a:srgbClr val="CC00FF">
                <a:alpha val="15000"/>
              </a:srgbClr>
            </a:gs>
          </a:gsLst>
          <a:lin ang="27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365760" y="331471"/>
            <a:ext cx="8046721" cy="6108122"/>
          </a:xfrm>
          <a:prstGeom prst="rect">
            <a:avLst/>
          </a:prstGeom>
          <a:blipFill dpi="0" rotWithShape="1">
            <a:blip r:embed="rId2">
              <a:alphaModFix amt="50000"/>
            </a:blip>
            <a:srcRect/>
            <a:tile tx="0" ty="0" sx="100000" sy="100000" flip="none" algn="tl"/>
          </a:blipFill>
          <a:ln w="76200">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Is </a:t>
            </a:r>
            <a:r>
              <a:rPr lang="en-US" sz="3600" b="1" dirty="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it possible </a:t>
            </a: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that </a:t>
            </a:r>
            <a:r>
              <a:rPr lang="en-US" sz="3600" b="1" dirty="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the waters </a:t>
            </a: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could also have been contaminated at that time </a:t>
            </a:r>
            <a:r>
              <a:rPr lang="en-US" sz="3600" b="1" dirty="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as well</a:t>
            </a: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a:t>
            </a:r>
          </a:p>
          <a:p>
            <a:pPr algn="ctr"/>
            <a:r>
              <a:rPr lang="en-US" sz="3600" b="1" dirty="0" smtClean="0">
                <a:ln>
                  <a:solidFill>
                    <a:sysClr val="windowText" lastClr="000000"/>
                  </a:solidFill>
                </a:ln>
                <a:solidFill>
                  <a:srgbClr val="C00000"/>
                </a:solidFill>
                <a:effectLst>
                  <a:glow rad="228600">
                    <a:schemeClr val="accent4">
                      <a:satMod val="175000"/>
                      <a:alpha val="40000"/>
                    </a:schemeClr>
                  </a:glow>
                </a:effectLst>
                <a:latin typeface="Comic Sans MS" pitchFamily="66" charset="0"/>
                <a:ea typeface="+mj-ea"/>
                <a:cs typeface="+mj-cs"/>
              </a:rPr>
              <a:t>   </a:t>
            </a:r>
          </a:p>
          <a:p>
            <a:pPr algn="ctr"/>
            <a:r>
              <a:rPr lang="en-US" sz="3600" b="1" dirty="0" smtClean="0">
                <a:ln>
                  <a:solidFill>
                    <a:sysClr val="windowText" lastClr="000000"/>
                  </a:solidFill>
                </a:ln>
                <a:solidFill>
                  <a:srgbClr val="0070C0"/>
                </a:solidFill>
                <a:ea typeface="+mj-ea"/>
                <a:cs typeface="+mj-cs"/>
              </a:rPr>
              <a:t>Interestingly </a:t>
            </a:r>
            <a:r>
              <a:rPr lang="en-US" sz="3600" b="1" dirty="0">
                <a:ln>
                  <a:solidFill>
                    <a:sysClr val="windowText" lastClr="000000"/>
                  </a:solidFill>
                </a:ln>
                <a:solidFill>
                  <a:srgbClr val="0070C0"/>
                </a:solidFill>
                <a:ea typeface="+mj-ea"/>
                <a:cs typeface="+mj-cs"/>
              </a:rPr>
              <a:t>enough, there is provision </a:t>
            </a:r>
            <a:r>
              <a:rPr lang="en-US" sz="3600" b="1" dirty="0" smtClean="0">
                <a:ln>
                  <a:solidFill>
                    <a:sysClr val="windowText" lastClr="000000"/>
                  </a:solidFill>
                </a:ln>
                <a:solidFill>
                  <a:srgbClr val="0070C0"/>
                </a:solidFill>
                <a:ea typeface="+mj-ea"/>
                <a:cs typeface="+mj-cs"/>
              </a:rPr>
              <a:t/>
            </a:r>
            <a:br>
              <a:rPr lang="en-US" sz="3600" b="1" dirty="0" smtClean="0">
                <a:ln>
                  <a:solidFill>
                    <a:sysClr val="windowText" lastClr="000000"/>
                  </a:solidFill>
                </a:ln>
                <a:solidFill>
                  <a:srgbClr val="0070C0"/>
                </a:solidFill>
                <a:ea typeface="+mj-ea"/>
                <a:cs typeface="+mj-cs"/>
              </a:rPr>
            </a:br>
            <a:r>
              <a:rPr lang="en-US" sz="3600" b="1" dirty="0" smtClean="0">
                <a:ln>
                  <a:solidFill>
                    <a:sysClr val="windowText" lastClr="000000"/>
                  </a:solidFill>
                </a:ln>
                <a:solidFill>
                  <a:srgbClr val="0070C0"/>
                </a:solidFill>
                <a:ea typeface="+mj-ea"/>
                <a:cs typeface="+mj-cs"/>
              </a:rPr>
              <a:t>within </a:t>
            </a:r>
            <a:r>
              <a:rPr lang="en-US" sz="3600" b="1" dirty="0">
                <a:ln>
                  <a:solidFill>
                    <a:sysClr val="windowText" lastClr="000000"/>
                  </a:solidFill>
                </a:ln>
                <a:solidFill>
                  <a:srgbClr val="0070C0"/>
                </a:solidFill>
                <a:ea typeface="+mj-ea"/>
                <a:cs typeface="+mj-cs"/>
              </a:rPr>
              <a:t>the Hebrew </a:t>
            </a:r>
            <a:r>
              <a:rPr lang="en-US" sz="3600" b="1" dirty="0" smtClean="0">
                <a:ln>
                  <a:solidFill>
                    <a:sysClr val="windowText" lastClr="000000"/>
                  </a:solidFill>
                </a:ln>
                <a:solidFill>
                  <a:srgbClr val="0070C0"/>
                </a:solidFill>
                <a:ea typeface="+mj-ea"/>
                <a:cs typeface="+mj-cs"/>
              </a:rPr>
              <a:t>definitions for </a:t>
            </a:r>
            <a:br>
              <a:rPr lang="en-US" sz="3600" b="1" dirty="0" smtClean="0">
                <a:ln>
                  <a:solidFill>
                    <a:sysClr val="windowText" lastClr="000000"/>
                  </a:solidFill>
                </a:ln>
                <a:solidFill>
                  <a:srgbClr val="0070C0"/>
                </a:solidFill>
                <a:ea typeface="+mj-ea"/>
                <a:cs typeface="+mj-cs"/>
              </a:rPr>
            </a:br>
            <a:r>
              <a:rPr lang="en-US" sz="4800" b="1" dirty="0" smtClean="0">
                <a:solidFill>
                  <a:prstClr val="black"/>
                </a:solidFill>
                <a:effectLst>
                  <a:glow rad="228600">
                    <a:schemeClr val="accent2">
                      <a:satMod val="175000"/>
                      <a:alpha val="40000"/>
                    </a:schemeClr>
                  </a:glow>
                </a:effectLst>
                <a:ea typeface="+mj-ea"/>
                <a:cs typeface="+mj-cs"/>
              </a:rPr>
              <a:t>very </a:t>
            </a:r>
            <a:r>
              <a:rPr lang="en-US" sz="4800" b="1" dirty="0">
                <a:solidFill>
                  <a:schemeClr val="accent2">
                    <a:lumMod val="50000"/>
                  </a:schemeClr>
                </a:solidFill>
                <a:effectLst>
                  <a:glow rad="228600">
                    <a:schemeClr val="accent2">
                      <a:satMod val="175000"/>
                      <a:alpha val="40000"/>
                    </a:schemeClr>
                  </a:glow>
                </a:effectLst>
                <a:ea typeface="+mj-ea"/>
                <a:cs typeface="+mj-cs"/>
              </a:rPr>
              <a:t>polluted</a:t>
            </a:r>
            <a:r>
              <a:rPr lang="en-US" sz="4800" b="1" dirty="0">
                <a:solidFill>
                  <a:prstClr val="black"/>
                </a:solidFill>
                <a:effectLst>
                  <a:glow rad="228600">
                    <a:schemeClr val="accent2">
                      <a:satMod val="175000"/>
                      <a:alpha val="40000"/>
                    </a:schemeClr>
                  </a:glow>
                </a:effectLst>
                <a:ea typeface="+mj-ea"/>
                <a:cs typeface="+mj-cs"/>
              </a:rPr>
              <a:t> </a:t>
            </a:r>
            <a:r>
              <a:rPr lang="en-US" sz="4800" b="1" dirty="0" smtClean="0">
                <a:solidFill>
                  <a:prstClr val="black"/>
                </a:solidFill>
                <a:effectLst>
                  <a:glow rad="228600">
                    <a:schemeClr val="accent2">
                      <a:satMod val="175000"/>
                      <a:alpha val="40000"/>
                    </a:schemeClr>
                  </a:glow>
                </a:effectLst>
                <a:ea typeface="+mj-ea"/>
                <a:cs typeface="+mj-cs"/>
              </a:rPr>
              <a:t>and/or </a:t>
            </a:r>
            <a:br>
              <a:rPr lang="en-US" sz="4800" b="1" dirty="0" smtClean="0">
                <a:solidFill>
                  <a:prstClr val="black"/>
                </a:solidFill>
                <a:effectLst>
                  <a:glow rad="228600">
                    <a:schemeClr val="accent2">
                      <a:satMod val="175000"/>
                      <a:alpha val="40000"/>
                    </a:schemeClr>
                  </a:glow>
                </a:effectLst>
                <a:ea typeface="+mj-ea"/>
                <a:cs typeface="+mj-cs"/>
              </a:rPr>
            </a:br>
            <a:r>
              <a:rPr lang="en-US" sz="4800" b="1" dirty="0" smtClean="0">
                <a:solidFill>
                  <a:schemeClr val="accent2">
                    <a:lumMod val="50000"/>
                  </a:schemeClr>
                </a:solidFill>
                <a:effectLst>
                  <a:glow rad="228600">
                    <a:schemeClr val="accent2">
                      <a:satMod val="175000"/>
                      <a:alpha val="40000"/>
                    </a:schemeClr>
                  </a:glow>
                </a:effectLst>
                <a:ea typeface="+mj-ea"/>
                <a:cs typeface="+mj-cs"/>
              </a:rPr>
              <a:t>contaminated</a:t>
            </a:r>
            <a:r>
              <a:rPr lang="en-US" sz="4800" b="1" dirty="0" smtClean="0">
                <a:solidFill>
                  <a:prstClr val="black"/>
                </a:solidFill>
                <a:effectLst>
                  <a:glow rad="228600">
                    <a:schemeClr val="accent2">
                      <a:satMod val="175000"/>
                      <a:alpha val="40000"/>
                    </a:schemeClr>
                  </a:glow>
                </a:effectLst>
                <a:ea typeface="+mj-ea"/>
                <a:cs typeface="+mj-cs"/>
              </a:rPr>
              <a:t> </a:t>
            </a:r>
            <a:r>
              <a:rPr lang="en-US" sz="4800" b="1" dirty="0" smtClean="0">
                <a:solidFill>
                  <a:schemeClr val="accent1">
                    <a:lumMod val="50000"/>
                  </a:schemeClr>
                </a:solidFill>
                <a:effectLst>
                  <a:glow rad="228600">
                    <a:schemeClr val="accent2">
                      <a:satMod val="175000"/>
                      <a:alpha val="40000"/>
                    </a:schemeClr>
                  </a:glow>
                </a:effectLst>
                <a:ea typeface="+mj-ea"/>
                <a:cs typeface="+mj-cs"/>
              </a:rPr>
              <a:t>water, </a:t>
            </a:r>
            <a:r>
              <a:rPr lang="en-US" sz="4800" b="1" dirty="0" smtClean="0">
                <a:solidFill>
                  <a:prstClr val="black"/>
                </a:solidFill>
                <a:effectLst>
                  <a:glow rad="228600">
                    <a:schemeClr val="accent2">
                      <a:satMod val="175000"/>
                      <a:alpha val="40000"/>
                    </a:schemeClr>
                  </a:glow>
                </a:effectLst>
                <a:ea typeface="+mj-ea"/>
                <a:cs typeface="+mj-cs"/>
              </a:rPr>
              <a:t/>
            </a:r>
            <a:br>
              <a:rPr lang="en-US" sz="4800" b="1" dirty="0" smtClean="0">
                <a:solidFill>
                  <a:prstClr val="black"/>
                </a:solidFill>
                <a:effectLst>
                  <a:glow rad="228600">
                    <a:schemeClr val="accent2">
                      <a:satMod val="175000"/>
                      <a:alpha val="40000"/>
                    </a:schemeClr>
                  </a:glow>
                </a:effectLst>
                <a:ea typeface="+mj-ea"/>
                <a:cs typeface="+mj-cs"/>
              </a:rPr>
            </a:br>
            <a:r>
              <a:rPr lang="en-US" sz="4800" b="1" dirty="0" smtClean="0">
                <a:solidFill>
                  <a:schemeClr val="accent1">
                    <a:lumMod val="75000"/>
                  </a:schemeClr>
                </a:solidFill>
                <a:effectLst>
                  <a:glow rad="88900">
                    <a:srgbClr val="00FF00"/>
                  </a:glow>
                </a:effectLst>
                <a:ea typeface="+mj-ea"/>
                <a:cs typeface="+mj-cs"/>
              </a:rPr>
              <a:t>right in Gen 1 verse </a:t>
            </a:r>
            <a:r>
              <a:rPr lang="en-US" sz="4800" b="1" dirty="0">
                <a:solidFill>
                  <a:schemeClr val="accent1">
                    <a:lumMod val="75000"/>
                  </a:schemeClr>
                </a:solidFill>
                <a:effectLst>
                  <a:glow rad="88900">
                    <a:srgbClr val="00FF00"/>
                  </a:glow>
                </a:effectLst>
                <a:ea typeface="+mj-ea"/>
                <a:cs typeface="+mj-cs"/>
              </a:rPr>
              <a:t>2! </a:t>
            </a:r>
            <a:endParaRPr lang="en-CA" sz="4800" dirty="0">
              <a:solidFill>
                <a:schemeClr val="accent1">
                  <a:lumMod val="75000"/>
                </a:schemeClr>
              </a:solidFill>
            </a:endParaRPr>
          </a:p>
        </p:txBody>
      </p:sp>
      <p:sp>
        <p:nvSpPr>
          <p:cNvPr id="4" name="Slide Number Placeholder 3"/>
          <p:cNvSpPr>
            <a:spLocks noGrp="1"/>
          </p:cNvSpPr>
          <p:nvPr>
            <p:ph type="sldNum" sz="quarter" idx="12"/>
          </p:nvPr>
        </p:nvSpPr>
        <p:spPr>
          <a:xfrm>
            <a:off x="9448800" y="649287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59</a:t>
            </a:fld>
            <a:endParaRPr lang="en-US" sz="1400" b="1" dirty="0">
              <a:solidFill>
                <a:schemeClr val="tx1"/>
              </a:solidFill>
            </a:endParaRPr>
          </a:p>
        </p:txBody>
      </p:sp>
      <p:pic>
        <p:nvPicPr>
          <p:cNvPr id="5122" name="Picture 2" descr="C:\Users\Rae\Desktop\T4-Creation\creation light &amp; 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265" y="3253332"/>
            <a:ext cx="2649855" cy="3223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3" name="Picture 3" descr="D:\A. Astleford Jan 5 2016\2. Dawn Studies TA &amp; CF\1c - Gen 1 - Creation's Chronicle Sept 20 2013          More Editing needed-godhead\Art for Gen 1b Creation's Chronicle\satan fall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425" y="587450"/>
            <a:ext cx="2312670" cy="2250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8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37000"/>
                <a:lumOff val="63000"/>
              </a:srgbClr>
            </a:gs>
            <a:gs pos="50000">
              <a:srgbClr val="E2FD59">
                <a:lumMod val="47000"/>
                <a:lumOff val="53000"/>
              </a:srgbClr>
            </a:gs>
            <a:gs pos="100000">
              <a:srgbClr val="CC00FF">
                <a:alpha val="51000"/>
                <a:lumMod val="34000"/>
                <a:lumOff val="66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555" y="365125"/>
            <a:ext cx="10972210" cy="950491"/>
          </a:xfrm>
          <a:ln w="28575">
            <a:noFill/>
          </a:ln>
          <a:effectLst>
            <a:glow rad="228600">
              <a:schemeClr val="accent4">
                <a:satMod val="175000"/>
                <a:alpha val="40000"/>
              </a:schemeClr>
            </a:glow>
          </a:effectLst>
        </p:spPr>
        <p:txBody>
          <a:bodyPr>
            <a:norm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pPr lvl="0" algn="ctr">
              <a:spcBef>
                <a:spcPct val="30000"/>
              </a:spcBef>
            </a:pPr>
            <a:r>
              <a:rPr lang="en-US" sz="5400" b="1" dirty="0" smtClean="0">
                <a:ln/>
                <a:solidFill>
                  <a:schemeClr val="accent2">
                    <a:lumMod val="50000"/>
                  </a:schemeClr>
                </a:solidFill>
                <a:effectLst>
                  <a:outerShdw blurRad="19685" dist="12700" dir="5400000" algn="tl" rotWithShape="0">
                    <a:schemeClr val="accent1">
                      <a:satMod val="130000"/>
                      <a:alpha val="60000"/>
                    </a:schemeClr>
                  </a:outerShdw>
                </a:effectLst>
                <a:latin typeface="Arial Rounded MT Bold" pitchFamily="34" charset="0"/>
              </a:rPr>
              <a:t>Words from Jeremiah 33:20-26</a:t>
            </a:r>
            <a:endParaRPr lang="en-US" sz="5400" b="1" dirty="0">
              <a:ln/>
              <a:solidFill>
                <a:schemeClr val="accent2">
                  <a:lumMod val="50000"/>
                </a:schemeClr>
              </a:solidFill>
              <a:effectLst>
                <a:outerShdw blurRad="19685" dist="12700" dir="5400000" algn="tl" rotWithShape="0">
                  <a:schemeClr val="accent1">
                    <a:satMod val="130000"/>
                    <a:alpha val="60000"/>
                  </a:schemeClr>
                </a:outerShdw>
              </a:effectLst>
              <a:latin typeface="Arial Rounded MT Bold" pitchFamily="34" charset="0"/>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2585" y="1632271"/>
            <a:ext cx="314325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ontent Placeholder 6"/>
          <p:cNvSpPr>
            <a:spLocks noGrp="1"/>
          </p:cNvSpPr>
          <p:nvPr>
            <p:ph sz="half" idx="2"/>
          </p:nvPr>
        </p:nvSpPr>
        <p:spPr>
          <a:xfrm>
            <a:off x="4120587" y="1420510"/>
            <a:ext cx="7848758" cy="5072887"/>
          </a:xfrm>
        </p:spPr>
        <p:txBody>
          <a:bodyPr>
            <a:normAutofit/>
          </a:bodyPr>
          <a:lstStyle/>
          <a:p>
            <a:pPr marL="0" indent="0">
              <a:buNone/>
            </a:pPr>
            <a:r>
              <a:rPr lang="en-US" b="1" dirty="0">
                <a:ln w="1905"/>
                <a:solidFill>
                  <a:schemeClr val="accent2">
                    <a:lumMod val="50000"/>
                  </a:schemeClr>
                </a:solidFill>
                <a:effectLst>
                  <a:innerShdw blurRad="69850" dist="43180" dir="5400000">
                    <a:srgbClr val="000000">
                      <a:alpha val="65000"/>
                    </a:srgbClr>
                  </a:innerShdw>
                </a:effectLst>
              </a:rPr>
              <a:t>Jer </a:t>
            </a:r>
            <a:r>
              <a:rPr lang="en-US" b="1" dirty="0" smtClean="0">
                <a:ln w="1905"/>
                <a:solidFill>
                  <a:schemeClr val="accent2">
                    <a:lumMod val="50000"/>
                  </a:schemeClr>
                </a:solidFill>
                <a:effectLst>
                  <a:innerShdw blurRad="69850" dist="43180" dir="5400000">
                    <a:srgbClr val="000000">
                      <a:alpha val="65000"/>
                    </a:srgbClr>
                  </a:innerShdw>
                </a:effectLst>
              </a:rPr>
              <a:t>33:20, 21, 25  </a:t>
            </a:r>
            <a:r>
              <a:rPr lang="en-US" sz="1900" i="1" dirty="0" smtClean="0"/>
              <a:t>(KJV)</a:t>
            </a:r>
            <a:endParaRPr lang="en-US" sz="1900" dirty="0"/>
          </a:p>
          <a:p>
            <a:pPr marL="0" indent="0">
              <a:buNone/>
            </a:pPr>
            <a:r>
              <a:rPr lang="en-US" dirty="0"/>
              <a:t>Thus saith </a:t>
            </a:r>
            <a:r>
              <a:rPr lang="en-US" dirty="0" smtClean="0"/>
              <a:t>[</a:t>
            </a:r>
            <a:r>
              <a:rPr lang="en-US" b="1" dirty="0" smtClean="0">
                <a:ln w="1905"/>
                <a:solidFill>
                  <a:srgbClr val="0000CC"/>
                </a:solidFill>
                <a:effectLst>
                  <a:innerShdw blurRad="69850" dist="43180" dir="5400000">
                    <a:srgbClr val="000000">
                      <a:alpha val="65000"/>
                    </a:srgbClr>
                  </a:innerShdw>
                </a:effectLst>
              </a:rPr>
              <a:t>Yahuah</a:t>
            </a:r>
            <a:r>
              <a:rPr lang="en-US" dirty="0" smtClean="0"/>
              <a:t>]; </a:t>
            </a:r>
            <a:r>
              <a:rPr lang="en-US" dirty="0"/>
              <a:t>If ye can break my </a:t>
            </a:r>
            <a:r>
              <a:rPr lang="en-US" b="1" dirty="0">
                <a:ln w="1905"/>
                <a:solidFill>
                  <a:srgbClr val="0000CC"/>
                </a:solidFill>
                <a:effectLst>
                  <a:innerShdw blurRad="69850" dist="43180" dir="5400000">
                    <a:srgbClr val="000000">
                      <a:alpha val="65000"/>
                    </a:srgbClr>
                  </a:innerShdw>
                </a:effectLst>
              </a:rPr>
              <a:t>covenant</a:t>
            </a:r>
            <a:r>
              <a:rPr lang="en-US" dirty="0"/>
              <a:t> </a:t>
            </a:r>
            <a:r>
              <a:rPr lang="en-US" dirty="0" smtClean="0"/>
              <a:t/>
            </a:r>
            <a:br>
              <a:rPr lang="en-US" dirty="0" smtClean="0"/>
            </a:br>
            <a:r>
              <a:rPr lang="en-US" dirty="0" smtClean="0"/>
              <a:t>of </a:t>
            </a:r>
            <a:r>
              <a:rPr lang="en-US" dirty="0"/>
              <a:t>the day, and my </a:t>
            </a:r>
            <a:r>
              <a:rPr lang="en-US" b="1" dirty="0">
                <a:ln w="1905"/>
                <a:solidFill>
                  <a:srgbClr val="0000CC"/>
                </a:solidFill>
                <a:effectLst>
                  <a:innerShdw blurRad="69850" dist="43180" dir="5400000">
                    <a:srgbClr val="000000">
                      <a:alpha val="65000"/>
                    </a:srgbClr>
                  </a:innerShdw>
                </a:effectLst>
              </a:rPr>
              <a:t>covenant</a:t>
            </a:r>
            <a:r>
              <a:rPr lang="en-US" dirty="0"/>
              <a:t> of the </a:t>
            </a:r>
            <a:r>
              <a:rPr lang="en-US" dirty="0" smtClean="0"/>
              <a:t>night … </a:t>
            </a:r>
            <a:r>
              <a:rPr lang="en-US" dirty="0"/>
              <a:t>that there should not be </a:t>
            </a:r>
            <a:r>
              <a:rPr lang="en-US" b="1" dirty="0" smtClean="0">
                <a:ln w="1905"/>
                <a:solidFill>
                  <a:srgbClr val="00B0F0"/>
                </a:solidFill>
                <a:effectLst>
                  <a:innerShdw blurRad="69850" dist="43180" dir="5400000">
                    <a:srgbClr val="000000">
                      <a:alpha val="65000"/>
                    </a:srgbClr>
                  </a:innerShdw>
                </a:effectLst>
              </a:rPr>
              <a:t>day</a:t>
            </a:r>
            <a:r>
              <a:rPr lang="en-US" dirty="0" smtClean="0"/>
              <a:t> </a:t>
            </a:r>
            <a:r>
              <a:rPr lang="en-US" dirty="0"/>
              <a:t>and </a:t>
            </a:r>
            <a:r>
              <a:rPr lang="en-US" b="1" dirty="0" smtClean="0">
                <a:ln w="1905"/>
                <a:solidFill>
                  <a:srgbClr val="002060"/>
                </a:solidFill>
                <a:effectLst>
                  <a:innerShdw blurRad="69850" dist="43180" dir="5400000">
                    <a:srgbClr val="000000">
                      <a:alpha val="65000"/>
                    </a:srgbClr>
                  </a:innerShdw>
                </a:effectLst>
              </a:rPr>
              <a:t>night</a:t>
            </a:r>
            <a:r>
              <a:rPr lang="en-US" dirty="0" smtClean="0"/>
              <a:t> </a:t>
            </a:r>
            <a:r>
              <a:rPr lang="en-US" dirty="0"/>
              <a:t>in their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season;</a:t>
            </a:r>
            <a:endParaRPr lang="en-US" dirty="0"/>
          </a:p>
          <a:p>
            <a:pPr marL="0" indent="0">
              <a:buNone/>
            </a:pPr>
            <a:r>
              <a:rPr lang="en-US" b="1" dirty="0" smtClean="0">
                <a:ln w="1905"/>
                <a:solidFill>
                  <a:schemeClr val="accent2">
                    <a:lumMod val="50000"/>
                  </a:schemeClr>
                </a:solidFill>
                <a:effectLst>
                  <a:innerShdw blurRad="69850" dist="43180" dir="5400000">
                    <a:srgbClr val="000000">
                      <a:alpha val="65000"/>
                    </a:srgbClr>
                  </a:innerShdw>
                </a:effectLst>
              </a:rPr>
              <a:t>21</a:t>
            </a:r>
            <a:r>
              <a:rPr lang="en-US" dirty="0" smtClean="0"/>
              <a:t> </a:t>
            </a:r>
            <a:r>
              <a:rPr lang="en-US" dirty="0"/>
              <a:t>Then may also my covenant be broken </a:t>
            </a:r>
            <a:r>
              <a:rPr lang="en-US" dirty="0" smtClean="0"/>
              <a:t/>
            </a:r>
            <a:br>
              <a:rPr lang="en-US" dirty="0" smtClean="0"/>
            </a:br>
            <a:r>
              <a:rPr lang="en-US" dirty="0" smtClean="0"/>
              <a:t>with </a:t>
            </a:r>
            <a:r>
              <a:rPr lang="en-US" dirty="0"/>
              <a:t>David my </a:t>
            </a:r>
            <a:r>
              <a:rPr lang="en-US" dirty="0" smtClean="0"/>
              <a:t>servant … </a:t>
            </a:r>
            <a:endParaRPr lang="en-US" dirty="0"/>
          </a:p>
          <a:p>
            <a:r>
              <a:rPr lang="en-US" dirty="0" smtClean="0"/>
              <a:t>Verse 25 goes on to confirm </a:t>
            </a:r>
            <a:r>
              <a:rPr lang="en-US" b="1" dirty="0" smtClean="0">
                <a:ln w="1905"/>
                <a:solidFill>
                  <a:srgbClr val="0000CC"/>
                </a:solidFill>
                <a:effectLst>
                  <a:innerShdw blurRad="69850" dist="43180" dir="5400000">
                    <a:srgbClr val="000000">
                      <a:alpha val="65000"/>
                    </a:srgbClr>
                  </a:innerShdw>
                </a:effectLst>
              </a:rPr>
              <a:t>Yahuah</a:t>
            </a:r>
            <a:r>
              <a:rPr lang="en-US" dirty="0" smtClean="0"/>
              <a:t> has a </a:t>
            </a:r>
            <a:r>
              <a:rPr lang="en-US" b="1" dirty="0" smtClean="0">
                <a:ln w="1905"/>
                <a:solidFill>
                  <a:srgbClr val="0000CC"/>
                </a:solidFill>
                <a:effectLst>
                  <a:innerShdw blurRad="69850" dist="43180" dir="5400000">
                    <a:srgbClr val="000000">
                      <a:alpha val="65000"/>
                    </a:srgbClr>
                  </a:innerShdw>
                </a:effectLst>
              </a:rPr>
              <a:t>covenant</a:t>
            </a:r>
            <a:r>
              <a:rPr lang="en-US" dirty="0" smtClean="0"/>
              <a:t> of the day and night … this would be </a:t>
            </a:r>
            <a:br>
              <a:rPr lang="en-US" dirty="0" smtClean="0"/>
            </a:br>
            <a:r>
              <a:rPr lang="en-US" dirty="0" smtClean="0"/>
              <a:t>the </a:t>
            </a:r>
            <a:r>
              <a:rPr lang="en-US" b="1" dirty="0" smtClean="0">
                <a:ln w="1905"/>
                <a:solidFill>
                  <a:srgbClr val="00B0F0"/>
                </a:solidFill>
                <a:effectLst>
                  <a:innerShdw blurRad="69850" dist="43180" dir="5400000">
                    <a:srgbClr val="000000">
                      <a:alpha val="65000"/>
                    </a:srgbClr>
                  </a:innerShdw>
                </a:effectLst>
              </a:rPr>
              <a:t>Day Season </a:t>
            </a:r>
            <a:r>
              <a:rPr lang="en-US" dirty="0" smtClean="0"/>
              <a:t>and the </a:t>
            </a:r>
            <a:r>
              <a:rPr lang="en-US" b="1" dirty="0" smtClean="0">
                <a:ln w="1905"/>
                <a:solidFill>
                  <a:srgbClr val="002060"/>
                </a:solidFill>
                <a:effectLst>
                  <a:innerShdw blurRad="69850" dist="43180" dir="5400000">
                    <a:srgbClr val="000000">
                      <a:alpha val="65000"/>
                    </a:srgbClr>
                  </a:innerShdw>
                </a:effectLst>
              </a:rPr>
              <a:t>Night Season.  </a:t>
            </a:r>
          </a:p>
          <a:p>
            <a:r>
              <a:rPr lang="en-US" b="1" dirty="0" smtClean="0">
                <a:ln w="1905"/>
                <a:solidFill>
                  <a:srgbClr val="00B0F0"/>
                </a:solidFill>
                <a:effectLst>
                  <a:innerShdw blurRad="69850" dist="43180" dir="5400000">
                    <a:srgbClr val="000000">
                      <a:alpha val="65000"/>
                    </a:srgbClr>
                  </a:innerShdw>
                </a:effectLst>
              </a:rPr>
              <a:t>Day </a:t>
            </a:r>
            <a:r>
              <a:rPr lang="en-US" b="1" dirty="0">
                <a:ln w="1905"/>
                <a:solidFill>
                  <a:srgbClr val="00B0F0"/>
                </a:solidFill>
                <a:effectLst>
                  <a:innerShdw blurRad="69850" dist="43180" dir="5400000">
                    <a:srgbClr val="000000">
                      <a:alpha val="65000"/>
                    </a:srgbClr>
                  </a:innerShdw>
                </a:effectLst>
              </a:rPr>
              <a:t>Season </a:t>
            </a:r>
            <a:r>
              <a:rPr lang="en-US" dirty="0" smtClean="0"/>
              <a:t>has light from the sun in the sky.</a:t>
            </a:r>
          </a:p>
          <a:p>
            <a:r>
              <a:rPr lang="en-US" b="1" dirty="0" smtClean="0">
                <a:ln w="1905"/>
                <a:solidFill>
                  <a:srgbClr val="002060"/>
                </a:solidFill>
                <a:effectLst>
                  <a:innerShdw blurRad="69850" dist="43180" dir="5400000">
                    <a:srgbClr val="000000">
                      <a:alpha val="65000"/>
                    </a:srgbClr>
                  </a:innerShdw>
                </a:effectLst>
              </a:rPr>
              <a:t>Night Season </a:t>
            </a:r>
            <a:r>
              <a:rPr lang="en-US" dirty="0"/>
              <a:t>has </a:t>
            </a:r>
            <a:r>
              <a:rPr lang="en-US" dirty="0" smtClean="0"/>
              <a:t>no light </a:t>
            </a:r>
            <a:r>
              <a:rPr lang="en-US" dirty="0"/>
              <a:t>from the sun in the </a:t>
            </a:r>
            <a:r>
              <a:rPr lang="en-US" dirty="0" smtClean="0"/>
              <a:t>sky.</a:t>
            </a:r>
          </a:p>
          <a:p>
            <a:endParaRPr lang="en-US" dirty="0" smtClean="0">
              <a:solidFill>
                <a:srgbClr val="002060"/>
              </a:solidFill>
            </a:endParaRPr>
          </a:p>
        </p:txBody>
      </p:sp>
      <p:sp>
        <p:nvSpPr>
          <p:cNvPr id="3" name="Slide Number Placeholder 2"/>
          <p:cNvSpPr>
            <a:spLocks noGrp="1"/>
          </p:cNvSpPr>
          <p:nvPr>
            <p:ph type="sldNum" sz="quarter" idx="12"/>
          </p:nvPr>
        </p:nvSpPr>
        <p:spPr>
          <a:xfrm>
            <a:off x="9328230" y="6391074"/>
            <a:ext cx="2743200" cy="365125"/>
          </a:xfrm>
        </p:spPr>
        <p:txBody>
          <a:bodyPr/>
          <a:lstStyle/>
          <a:p>
            <a:fld id="{79D454C9-693C-4B68-AEF7-F33F1BD73953}" type="slidenum">
              <a:rPr lang="en-US" sz="1400" b="1" smtClean="0">
                <a:solidFill>
                  <a:schemeClr val="tx1"/>
                </a:solidFill>
              </a:rPr>
              <a:t>6</a:t>
            </a:fld>
            <a:endParaRPr lang="en-US" sz="1400" b="1" dirty="0">
              <a:solidFill>
                <a:schemeClr val="tx1"/>
              </a:solidFill>
            </a:endParaRPr>
          </a:p>
        </p:txBody>
      </p:sp>
      <p:sp>
        <p:nvSpPr>
          <p:cNvPr id="4" name="TextBox 29"/>
          <p:cNvSpPr txBox="1"/>
          <p:nvPr/>
        </p:nvSpPr>
        <p:spPr>
          <a:xfrm>
            <a:off x="11532411" y="352988"/>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6819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8080">
                <a:alpha val="49000"/>
              </a:srgbClr>
            </a:gs>
            <a:gs pos="50000">
              <a:srgbClr val="E2FD59">
                <a:alpha val="44000"/>
              </a:srgbClr>
            </a:gs>
            <a:gs pos="100000">
              <a:schemeClr val="accent5">
                <a:lumMod val="75000"/>
                <a:alpha val="48000"/>
              </a:schemeClr>
            </a:gs>
          </a:gsLst>
          <a:path path="circle">
            <a:fillToRect l="100000" t="100000"/>
          </a:path>
        </a:gradFill>
        <a:effectLst/>
      </p:bgPr>
    </p:bg>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lnSpcReduction="10000"/>
          </a:bodyPr>
          <a:lstStyle/>
          <a:p>
            <a:endParaRPr lang="en-US" dirty="0"/>
          </a:p>
        </p:txBody>
      </p:sp>
      <p:sp>
        <p:nvSpPr>
          <p:cNvPr id="8" name="Content Placeholder 7"/>
          <p:cNvSpPr>
            <a:spLocks noGrp="1"/>
          </p:cNvSpPr>
          <p:nvPr>
            <p:ph sz="half" idx="2"/>
          </p:nvPr>
        </p:nvSpPr>
        <p:spPr>
          <a:xfrm>
            <a:off x="5157270" y="487680"/>
            <a:ext cx="6668969" cy="5948633"/>
          </a:xfrm>
        </p:spPr>
        <p:txBody>
          <a:bodyPr>
            <a:normAutofit lnSpcReduction="10000"/>
            <a:scene3d>
              <a:camera prst="orthographicFront"/>
              <a:lightRig rig="threePt" dir="t"/>
            </a:scene3d>
            <a:sp3d extrusionH="57150">
              <a:bevelT h="25400" prst="softRound"/>
            </a:sp3d>
          </a:bodyPr>
          <a:lstStyle/>
          <a:p>
            <a:pPr marL="0" indent="0" algn="ctr">
              <a:lnSpc>
                <a:spcPct val="110000"/>
              </a:lnSpc>
              <a:buNone/>
            </a:pPr>
            <a:r>
              <a:rPr lang="en-US" sz="3600" dirty="0">
                <a:solidFill>
                  <a:prstClr val="black"/>
                </a:solidFill>
              </a:rPr>
              <a:t>Because this is very much a </a:t>
            </a:r>
            <a:r>
              <a:rPr lang="en-US" sz="3600" b="1" i="1" dirty="0">
                <a:ln>
                  <a:solidFill>
                    <a:sysClr val="windowText" lastClr="000000"/>
                  </a:solidFill>
                </a:ln>
                <a:solidFill>
                  <a:srgbClr val="FF33CC"/>
                </a:solidFill>
              </a:rPr>
              <a:t>skeleton study </a:t>
            </a:r>
            <a:r>
              <a:rPr lang="en-US" sz="3600" dirty="0">
                <a:solidFill>
                  <a:prstClr val="black"/>
                </a:solidFill>
              </a:rPr>
              <a:t>of </a:t>
            </a:r>
            <a:r>
              <a:rPr lang="en-US" sz="3600" b="1" dirty="0">
                <a:ln>
                  <a:solidFill>
                    <a:sysClr val="windowText" lastClr="000000"/>
                  </a:solidFill>
                </a:ln>
                <a:solidFill>
                  <a:srgbClr val="00B050"/>
                </a:solidFill>
              </a:rPr>
              <a:t>Genesis 1:1-5</a:t>
            </a:r>
            <a:r>
              <a:rPr lang="en-US" sz="3600" dirty="0">
                <a:solidFill>
                  <a:srgbClr val="00B050"/>
                </a:solidFill>
              </a:rPr>
              <a:t>, </a:t>
            </a:r>
            <a:r>
              <a:rPr lang="en-US" sz="3600" dirty="0">
                <a:solidFill>
                  <a:prstClr val="black"/>
                </a:solidFill>
              </a:rPr>
              <a:t>the details can be read in </a:t>
            </a:r>
            <a:endParaRPr lang="en-US" sz="3600" dirty="0" smtClean="0">
              <a:solidFill>
                <a:prstClr val="black"/>
              </a:solidFill>
            </a:endParaRPr>
          </a:p>
          <a:p>
            <a:pPr marL="0" indent="0" algn="ctr">
              <a:lnSpc>
                <a:spcPct val="110000"/>
              </a:lnSpc>
              <a:buNone/>
            </a:pPr>
            <a:endParaRPr lang="en-US" sz="3600" i="1" dirty="0">
              <a:solidFill>
                <a:prstClr val="black"/>
              </a:solidFill>
              <a:latin typeface="Georgia" panose="02040502050405020303" pitchFamily="18" charset="0"/>
            </a:endParaRPr>
          </a:p>
          <a:p>
            <a:pPr marL="0" indent="0" algn="ctr">
              <a:lnSpc>
                <a:spcPct val="110000"/>
              </a:lnSpc>
              <a:buNone/>
            </a:pPr>
            <a:endParaRPr lang="en-US" sz="3600" i="1" dirty="0" smtClean="0">
              <a:solidFill>
                <a:prstClr val="black"/>
              </a:solidFill>
              <a:latin typeface="Georgia" panose="02040502050405020303" pitchFamily="18" charset="0"/>
            </a:endParaRPr>
          </a:p>
          <a:p>
            <a:pPr marL="0" indent="0" algn="ctr">
              <a:lnSpc>
                <a:spcPct val="110000"/>
              </a:lnSpc>
              <a:buNone/>
            </a:pPr>
            <a:endParaRPr lang="en-US" sz="3600" i="1" dirty="0">
              <a:solidFill>
                <a:prstClr val="black"/>
              </a:solidFill>
              <a:latin typeface="Georgia" panose="02040502050405020303" pitchFamily="18" charset="0"/>
            </a:endParaRPr>
          </a:p>
          <a:p>
            <a:pPr marL="0" indent="0" algn="ctr">
              <a:lnSpc>
                <a:spcPct val="110000"/>
              </a:lnSpc>
              <a:buNone/>
            </a:pPr>
            <a:endParaRPr lang="en-US" sz="3600" i="1" dirty="0" smtClean="0">
              <a:solidFill>
                <a:prstClr val="black"/>
              </a:solidFill>
              <a:latin typeface="Georgia" panose="02040502050405020303" pitchFamily="18" charset="0"/>
            </a:endParaRPr>
          </a:p>
          <a:p>
            <a:pPr marL="0" indent="0" algn="ctr">
              <a:lnSpc>
                <a:spcPct val="110000"/>
              </a:lnSpc>
              <a:buNone/>
            </a:pPr>
            <a:r>
              <a:rPr lang="en-US" sz="3600" dirty="0" smtClean="0">
                <a:solidFill>
                  <a:prstClr val="black"/>
                </a:solidFill>
              </a:rPr>
              <a:t>where </a:t>
            </a:r>
            <a:r>
              <a:rPr lang="en-US" sz="3600" dirty="0">
                <a:solidFill>
                  <a:prstClr val="black"/>
                </a:solidFill>
              </a:rPr>
              <a:t>it is explored in an interesting way</a:t>
            </a:r>
            <a:r>
              <a:rPr lang="en-US" sz="3600" dirty="0" smtClean="0">
                <a:solidFill>
                  <a:prstClr val="black"/>
                </a:solidFill>
              </a:rPr>
              <a:t>.</a:t>
            </a:r>
            <a:endParaRPr lang="en-US" sz="3600" dirty="0">
              <a:solidFill>
                <a:prstClr val="black"/>
              </a:solidFill>
            </a:endParaRPr>
          </a:p>
        </p:txBody>
      </p:sp>
      <p:sp>
        <p:nvSpPr>
          <p:cNvPr id="2" name="Slide Number Placeholder 1"/>
          <p:cNvSpPr>
            <a:spLocks noGrp="1"/>
          </p:cNvSpPr>
          <p:nvPr>
            <p:ph type="sldNum" sz="quarter" idx="12"/>
          </p:nvPr>
        </p:nvSpPr>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60</a:t>
            </a:fld>
            <a:endParaRPr lang="en-US" sz="1400" b="1" dirty="0">
              <a:solidFill>
                <a:schemeClr val="tx1"/>
              </a:solidFill>
            </a:endParaRPr>
          </a:p>
        </p:txBody>
      </p:sp>
      <p:sp>
        <p:nvSpPr>
          <p:cNvPr id="9" name="Title 1"/>
          <p:cNvSpPr txBox="1">
            <a:spLocks/>
          </p:cNvSpPr>
          <p:nvPr/>
        </p:nvSpPr>
        <p:spPr>
          <a:xfrm>
            <a:off x="5931929" y="2333592"/>
            <a:ext cx="5254231" cy="2645643"/>
          </a:xfrm>
          <a:prstGeom prst="rect">
            <a:avLst/>
          </a:prstGeom>
          <a:solidFill>
            <a:schemeClr val="accent4">
              <a:lumMod val="20000"/>
              <a:lumOff val="80000"/>
            </a:schemeClr>
          </a:solidFill>
          <a:ln w="76200">
            <a:solidFill>
              <a:srgbClr val="0070C0"/>
            </a:solidFill>
          </a:ln>
          <a:scene3d>
            <a:camera prst="orthographicFront"/>
            <a:lightRig rig="threePt" dir="t"/>
          </a:scene3d>
          <a:sp3d>
            <a:bevelT w="152400" h="50800" prst="softRound"/>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smtClean="0">
                <a:ln w="1905"/>
                <a:solidFill>
                  <a:srgbClr val="00B0F0"/>
                </a:solidFill>
                <a:effectLst>
                  <a:innerShdw blurRad="69850" dist="43180" dir="5400000">
                    <a:srgbClr val="000000">
                      <a:alpha val="65000"/>
                    </a:srgbClr>
                  </a:innerShdw>
                </a:effectLst>
                <a:latin typeface="Old English Text MT" pitchFamily="66" charset="0"/>
              </a:rPr>
              <a:t>Creation’s </a:t>
            </a:r>
          </a:p>
          <a:p>
            <a:pPr algn="ctr"/>
            <a:r>
              <a:rPr lang="en-US" sz="8800" b="1" dirty="0" smtClean="0">
                <a:ln w="1905"/>
                <a:solidFill>
                  <a:srgbClr val="00B0F0"/>
                </a:solidFill>
                <a:effectLst>
                  <a:innerShdw blurRad="69850" dist="43180" dir="5400000">
                    <a:srgbClr val="000000">
                      <a:alpha val="65000"/>
                    </a:srgbClr>
                  </a:innerShdw>
                </a:effectLst>
                <a:latin typeface="Old English Text MT" pitchFamily="66" charset="0"/>
              </a:rPr>
              <a:t>Chronicle</a:t>
            </a:r>
            <a:endParaRPr lang="en-US" sz="7200" dirty="0">
              <a:solidFill>
                <a:srgbClr val="00B0F0"/>
              </a:solidFill>
              <a:latin typeface="Old English Text MT" pitchFamily="66" charset="0"/>
            </a:endParaRPr>
          </a:p>
        </p:txBody>
      </p:sp>
      <p:pic>
        <p:nvPicPr>
          <p:cNvPr id="2050" name="Picture 2" descr="C:\Users\Rae\Desktop\creations light title pg 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876514"/>
            <a:ext cx="4319070" cy="5559800"/>
          </a:xfrm>
          <a:prstGeom prst="rect">
            <a:avLst/>
          </a:prstGeom>
          <a:ln w="76200">
            <a:solidFill>
              <a:srgbClr val="0070C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1"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640" y="545083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14676"/>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D454C9-693C-4B68-AEF7-F33F1BD73953}" type="slidenum">
              <a:rPr lang="en-US" smtClean="0"/>
              <a:t>61</a:t>
            </a:fld>
            <a:endParaRPr lang="en-US"/>
          </a:p>
        </p:txBody>
      </p:sp>
      <p:sp>
        <p:nvSpPr>
          <p:cNvPr id="3" name="Title 9"/>
          <p:cNvSpPr txBox="1">
            <a:spLocks/>
          </p:cNvSpPr>
          <p:nvPr/>
        </p:nvSpPr>
        <p:spPr>
          <a:xfrm>
            <a:off x="0" y="1081723"/>
            <a:ext cx="12192000" cy="1962418"/>
          </a:xfrm>
          <a:prstGeom prst="rect">
            <a:avLst/>
          </a:prstGeom>
        </p:spPr>
        <p:txBody>
          <a:bodyPr>
            <a:no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Gen 1:3   </a:t>
            </a:r>
            <a:r>
              <a:rPr lang="en-US" sz="6000" b="1" dirty="0" smtClean="0">
                <a:ln w="11430">
                  <a:noFill/>
                </a:ln>
                <a:solidFill>
                  <a:srgbClr val="5BD4FF"/>
                </a:solidFill>
                <a:effectLst>
                  <a:outerShdw blurRad="50800" dist="39000" dir="5460000" algn="tl">
                    <a:srgbClr val="000000">
                      <a:alpha val="38000"/>
                    </a:srgbClr>
                  </a:outerShdw>
                </a:effectLst>
                <a:latin typeface="Arial Rounded MT Bold" pitchFamily="34" charset="0"/>
              </a:rPr>
              <a:t>Restoration of Light</a:t>
            </a:r>
            <a: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a:r>
            <a:br>
              <a:rPr lang="en-US" sz="6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b="1" u="sng"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let there be</a:t>
            </a:r>
            <a:r>
              <a:rPr lang="en-US" b="1"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 </a:t>
            </a:r>
            <a:r>
              <a:rPr lang="en-US" b="1" dirty="0" smtClean="0">
                <a:ln w="18415" cmpd="sng">
                  <a:solidFill>
                    <a:schemeClr val="tx1"/>
                  </a:solidFill>
                  <a:prstDash val="solid"/>
                </a:ln>
                <a:solidFill>
                  <a:srgbClr val="5BD4FF"/>
                </a:solidFill>
                <a:effectLst>
                  <a:glow rad="127000">
                    <a:srgbClr val="FFFF00"/>
                  </a:glow>
                  <a:outerShdw blurRad="63500" dir="3600000" algn="tl" rotWithShape="0">
                    <a:srgbClr val="000000">
                      <a:alpha val="70000"/>
                    </a:srgbClr>
                  </a:outerShdw>
                </a:effectLst>
                <a:latin typeface="Arial Black" pitchFamily="34" charset="0"/>
              </a:rPr>
              <a:t>light</a:t>
            </a:r>
            <a:r>
              <a:rPr lang="en-US" dirty="0" smtClean="0"/>
              <a:t>	  </a:t>
            </a:r>
            <a:r>
              <a:rPr lang="en-US" b="1" dirty="0" smtClean="0">
                <a:ln>
                  <a:solidFill>
                    <a:sysClr val="windowText" lastClr="000000"/>
                  </a:solidFill>
                </a:ln>
                <a:solidFill>
                  <a:srgbClr val="5BD4FF"/>
                </a:solidFill>
              </a:rPr>
              <a:t>OT:216  </a:t>
            </a:r>
            <a:r>
              <a:rPr lang="en-US" dirty="0" smtClean="0">
                <a:ln>
                  <a:solidFill>
                    <a:sysClr val="windowText" lastClr="000000"/>
                  </a:solidFill>
                </a:ln>
                <a:solidFill>
                  <a:srgbClr val="FD83F7"/>
                </a:solidFill>
              </a:rPr>
              <a:t>  </a:t>
            </a:r>
            <a:r>
              <a:rPr lang="en-US" b="1"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&lt;</a:t>
            </a:r>
            <a:r>
              <a:rPr lang="en-US" b="1" dirty="0" err="1" smtClean="0">
                <a:ln w="18415" cmpd="sng">
                  <a:noFill/>
                  <a:prstDash val="solid"/>
                </a:ln>
                <a:solidFill>
                  <a:srgbClr val="5BD4FF"/>
                </a:solidFill>
                <a:effectLst>
                  <a:outerShdw blurRad="63500" dir="3600000" algn="tl" rotWithShape="0">
                    <a:srgbClr val="000000">
                      <a:alpha val="70000"/>
                    </a:srgbClr>
                  </a:outerShdw>
                </a:effectLst>
              </a:rPr>
              <a:t>owr</a:t>
            </a:r>
            <a:r>
              <a:rPr lang="en-US" b="1" dirty="0" smtClean="0">
                <a:ln w="18415" cmpd="sng">
                  <a:noFill/>
                  <a:prstDash val="solid"/>
                </a:ln>
                <a:solidFill>
                  <a:schemeClr val="accent4">
                    <a:lumMod val="40000"/>
                    <a:lumOff val="60000"/>
                  </a:schemeClr>
                </a:solidFill>
                <a:effectLst>
                  <a:outerShdw blurRad="63500" dir="3600000" algn="tl" rotWithShape="0">
                    <a:srgbClr val="000000">
                      <a:alpha val="70000"/>
                    </a:srgbClr>
                  </a:outerShdw>
                </a:effectLst>
              </a:rPr>
              <a:t>&gt;</a:t>
            </a:r>
            <a:endParaRPr lang="en-US" b="1" dirty="0">
              <a:ln w="18415" cmpd="sng">
                <a:noFill/>
                <a:prstDash val="solid"/>
              </a:ln>
              <a:solidFill>
                <a:schemeClr val="accent4">
                  <a:lumMod val="40000"/>
                  <a:lumOff val="60000"/>
                </a:schemeClr>
              </a:solidFill>
              <a:effectLst>
                <a:outerShdw blurRad="63500" dir="3600000" algn="tl" rotWithShape="0">
                  <a:srgbClr val="000000">
                    <a:alpha val="70000"/>
                  </a:srgbClr>
                </a:outerShdw>
              </a:effectLst>
              <a:latin typeface="Arial Rounded MT Bold" pitchFamily="34" charset="0"/>
            </a:endParaRPr>
          </a:p>
        </p:txBody>
      </p:sp>
      <p:sp>
        <p:nvSpPr>
          <p:cNvPr id="4" name="TextBox 3"/>
          <p:cNvSpPr txBox="1"/>
          <p:nvPr/>
        </p:nvSpPr>
        <p:spPr>
          <a:xfrm>
            <a:off x="320040" y="100370"/>
            <a:ext cx="11521440" cy="1415772"/>
          </a:xfrm>
          <a:prstGeom prst="rect">
            <a:avLst/>
          </a:prstGeom>
          <a:noFill/>
        </p:spPr>
        <p:txBody>
          <a:bodyPr wrap="square" rtlCol="0">
            <a:spAutoFit/>
          </a:bodyPr>
          <a:lstStyle/>
          <a:p>
            <a:pPr algn="ctr"/>
            <a:r>
              <a:rPr lang="en-US" sz="3600" b="1" dirty="0">
                <a:ln w="1905">
                  <a:solidFill>
                    <a:srgbClr val="002060"/>
                  </a:solidFill>
                </a:ln>
                <a:solidFill>
                  <a:srgbClr val="7DDDFF"/>
                </a:solidFill>
                <a:effectLst>
                  <a:innerShdw blurRad="69850" dist="43180" dir="5400000">
                    <a:srgbClr val="000000">
                      <a:alpha val="65000"/>
                    </a:srgbClr>
                  </a:innerShdw>
                </a:effectLst>
              </a:rPr>
              <a:t>Summary thus far</a:t>
            </a:r>
            <a:r>
              <a:rPr lang="en-US" sz="3600" b="1" dirty="0" smtClean="0">
                <a:ln w="1905">
                  <a:solidFill>
                    <a:srgbClr val="002060"/>
                  </a:solidFill>
                </a:ln>
                <a:solidFill>
                  <a:srgbClr val="7DDDFF"/>
                </a:solidFill>
                <a:effectLst>
                  <a:innerShdw blurRad="69850" dist="43180" dir="5400000">
                    <a:srgbClr val="000000">
                      <a:alpha val="65000"/>
                    </a:srgbClr>
                  </a:innerShdw>
                </a:effectLst>
              </a:rPr>
              <a:t>:  </a:t>
            </a:r>
            <a: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rPr>
              <a:t>from perfection </a:t>
            </a:r>
            <a:r>
              <a:rPr lang="en-US" sz="3200" b="1" dirty="0" smtClean="0">
                <a:ln w="1905">
                  <a:solidFill>
                    <a:srgbClr val="002060"/>
                  </a:solidFill>
                </a:ln>
                <a:solidFill>
                  <a:srgbClr val="FB35F2"/>
                </a:solidFill>
                <a:effectLst>
                  <a:innerShdw blurRad="69850" dist="43180" dir="5400000">
                    <a:srgbClr val="000000">
                      <a:alpha val="65000"/>
                    </a:srgbClr>
                  </a:innerShdw>
                </a:effectLst>
              </a:rPr>
              <a:t>to</a:t>
            </a:r>
            <a: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rPr>
              <a:t> chaos </a:t>
            </a:r>
            <a:r>
              <a:rPr lang="en-US" sz="3200" b="1" dirty="0" smtClean="0">
                <a:ln w="1905">
                  <a:solidFill>
                    <a:srgbClr val="002060"/>
                  </a:solidFill>
                </a:ln>
                <a:solidFill>
                  <a:srgbClr val="FB35F2"/>
                </a:solidFill>
                <a:effectLst>
                  <a:innerShdw blurRad="69850" dist="43180" dir="5400000">
                    <a:srgbClr val="000000">
                      <a:alpha val="65000"/>
                    </a:srgbClr>
                  </a:innerShdw>
                </a:effectLst>
              </a:rPr>
              <a:t>to</a:t>
            </a:r>
            <a: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rPr>
              <a:t> cleansing.   </a:t>
            </a:r>
            <a:b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rPr>
            </a:br>
            <a: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rPr>
              <a:t>Next …</a:t>
            </a:r>
            <a:r>
              <a:rPr lang="en-US" sz="2000" b="1" dirty="0">
                <a:ln w="1905">
                  <a:solidFill>
                    <a:srgbClr val="002060"/>
                  </a:solidFill>
                </a:ln>
                <a:solidFill>
                  <a:schemeClr val="accent4">
                    <a:lumMod val="40000"/>
                    <a:lumOff val="60000"/>
                  </a:schemeClr>
                </a:solidFill>
                <a:effectLst>
                  <a:innerShdw blurRad="69850" dist="43180" dir="5400000">
                    <a:srgbClr val="000000">
                      <a:alpha val="65000"/>
                    </a:srgbClr>
                  </a:innerShdw>
                </a:effectLst>
              </a:rPr>
              <a:t/>
            </a:r>
            <a:br>
              <a:rPr lang="en-US" sz="2000" b="1" dirty="0">
                <a:ln w="1905">
                  <a:solidFill>
                    <a:srgbClr val="002060"/>
                  </a:solidFill>
                </a:ln>
                <a:solidFill>
                  <a:schemeClr val="accent4">
                    <a:lumMod val="40000"/>
                    <a:lumOff val="60000"/>
                  </a:schemeClr>
                </a:solidFill>
                <a:effectLst>
                  <a:innerShdw blurRad="69850" dist="43180" dir="5400000">
                    <a:srgbClr val="000000">
                      <a:alpha val="65000"/>
                    </a:srgbClr>
                  </a:innerShdw>
                </a:effectLst>
              </a:rPr>
            </a:br>
            <a:endParaRPr lang="en-US" dirty="0">
              <a:ln w="1905">
                <a:solidFill>
                  <a:srgbClr val="002060"/>
                </a:solidFill>
              </a:ln>
              <a:solidFill>
                <a:schemeClr val="accent4">
                  <a:lumMod val="40000"/>
                  <a:lumOff val="60000"/>
                </a:schemeClr>
              </a:solidFill>
            </a:endParaRPr>
          </a:p>
        </p:txBody>
      </p:sp>
      <p:sp>
        <p:nvSpPr>
          <p:cNvPr id="5" name="Lightning Bolt 4"/>
          <p:cNvSpPr/>
          <p:nvPr/>
        </p:nvSpPr>
        <p:spPr>
          <a:xfrm rot="12225960">
            <a:off x="9369036" y="3365579"/>
            <a:ext cx="2867884" cy="1838009"/>
          </a:xfrm>
          <a:prstGeom prst="lightningBolt">
            <a:avLst/>
          </a:prstGeom>
          <a:solidFill>
            <a:srgbClr val="FF33CC"/>
          </a:solidFill>
          <a:ln w="57150">
            <a:solidFill>
              <a:srgbClr val="5BD4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pic>
        <p:nvPicPr>
          <p:cNvPr id="6"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00"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6400" y="3074488"/>
            <a:ext cx="4680811" cy="2108269"/>
          </a:xfrm>
          <a:prstGeom prst="rect">
            <a:avLst/>
          </a:prstGeom>
          <a:noFill/>
        </p:spPr>
        <p:txBody>
          <a:bodyPr wrap="square" rtlCol="0">
            <a:spAutoFit/>
          </a:bodyPr>
          <a:lstStyle/>
          <a:p>
            <a:r>
              <a:rPr lang="en-US" sz="3500" b="1" dirty="0">
                <a:ln>
                  <a:solidFill>
                    <a:srgbClr val="002060"/>
                  </a:solidFill>
                </a:ln>
                <a:solidFill>
                  <a:schemeClr val="accent4">
                    <a:lumMod val="20000"/>
                    <a:lumOff val="80000"/>
                  </a:schemeClr>
                </a:solidFill>
                <a:latin typeface="Georgia" panose="02040502050405020303" pitchFamily="18" charset="0"/>
              </a:rPr>
              <a:t>Gen </a:t>
            </a:r>
            <a:r>
              <a:rPr lang="en-US" sz="3500" b="1" dirty="0" smtClean="0">
                <a:ln>
                  <a:solidFill>
                    <a:srgbClr val="002060"/>
                  </a:solidFill>
                </a:ln>
                <a:solidFill>
                  <a:schemeClr val="accent4">
                    <a:lumMod val="20000"/>
                    <a:lumOff val="80000"/>
                  </a:schemeClr>
                </a:solidFill>
                <a:latin typeface="Georgia" panose="02040502050405020303" pitchFamily="18" charset="0"/>
              </a:rPr>
              <a:t>1:3</a:t>
            </a:r>
            <a:r>
              <a:rPr lang="en-US" b="1" dirty="0">
                <a:ln>
                  <a:solidFill>
                    <a:srgbClr val="002060"/>
                  </a:solidFill>
                </a:ln>
                <a:solidFill>
                  <a:schemeClr val="bg1"/>
                </a:solidFill>
                <a:latin typeface="Georgia" panose="02040502050405020303" pitchFamily="18" charset="0"/>
              </a:rPr>
              <a:t/>
            </a:r>
            <a:br>
              <a:rPr lang="en-US" b="1" dirty="0">
                <a:ln>
                  <a:solidFill>
                    <a:srgbClr val="002060"/>
                  </a:solidFill>
                </a:ln>
                <a:solidFill>
                  <a:schemeClr val="bg1"/>
                </a:solidFill>
                <a:latin typeface="Georgia" panose="02040502050405020303" pitchFamily="18" charset="0"/>
              </a:rPr>
            </a:br>
            <a:r>
              <a:rPr lang="en-US" sz="3200" b="1" dirty="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And </a:t>
            </a:r>
            <a:r>
              <a:rPr lang="en-US" sz="3200" b="1" dirty="0" err="1"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Elohim</a:t>
            </a:r>
            <a: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 said </a:t>
            </a:r>
            <a:b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br>
            <a:r>
              <a:rPr lang="en-US" sz="3200" b="1" i="1" dirty="0" smtClean="0">
                <a:ln>
                  <a:solidFill>
                    <a:sysClr val="windowText" lastClr="000000"/>
                  </a:solidFill>
                </a:ln>
                <a:solidFill>
                  <a:srgbClr val="7DDDFF"/>
                </a:solidFill>
                <a:effectLst>
                  <a:glow rad="127000">
                    <a:srgbClr val="E2FD59"/>
                  </a:glow>
                </a:effectLst>
                <a:latin typeface="Georgia" panose="02040502050405020303" pitchFamily="18" charset="0"/>
              </a:rPr>
              <a:t>let there be light: </a:t>
            </a:r>
            <a:br>
              <a:rPr lang="en-US" sz="3200" b="1" i="1" dirty="0" smtClean="0">
                <a:ln>
                  <a:solidFill>
                    <a:sysClr val="windowText" lastClr="000000"/>
                  </a:solidFill>
                </a:ln>
                <a:solidFill>
                  <a:srgbClr val="7DDDFF"/>
                </a:solidFill>
                <a:effectLst>
                  <a:glow rad="127000">
                    <a:srgbClr val="E2FD59"/>
                  </a:glow>
                </a:effectLst>
                <a:latin typeface="Georgia" panose="02040502050405020303" pitchFamily="18" charset="0"/>
              </a:rPr>
            </a:br>
            <a:r>
              <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rPr>
              <a:t>and there was </a:t>
            </a:r>
            <a:r>
              <a:rPr lang="en-US" sz="3200" b="1" i="1" dirty="0" smtClean="0">
                <a:ln>
                  <a:solidFill>
                    <a:sysClr val="windowText" lastClr="000000"/>
                  </a:solidFill>
                </a:ln>
                <a:solidFill>
                  <a:srgbClr val="7DDDFF"/>
                </a:solidFill>
                <a:effectLst>
                  <a:glow rad="127000">
                    <a:srgbClr val="E2FD59"/>
                  </a:glow>
                </a:effectLst>
                <a:latin typeface="Georgia" panose="02040502050405020303" pitchFamily="18" charset="0"/>
              </a:rPr>
              <a:t>light.</a:t>
            </a:r>
            <a:endParaRPr lang="en-US" sz="3200" b="1"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Georgia" panose="02040502050405020303" pitchFamily="18" charset="0"/>
            </a:endParaRPr>
          </a:p>
        </p:txBody>
      </p:sp>
      <p:sp>
        <p:nvSpPr>
          <p:cNvPr id="14" name="Rectangle 13"/>
          <p:cNvSpPr/>
          <p:nvPr/>
        </p:nvSpPr>
        <p:spPr>
          <a:xfrm>
            <a:off x="462984" y="5374307"/>
            <a:ext cx="914399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7DDDFF"/>
                </a:solidFill>
                <a:effectLst>
                  <a:outerShdw blurRad="50800" dist="39000" dir="5460000" algn="tl">
                    <a:srgbClr val="000000">
                      <a:alpha val="38000"/>
                    </a:srgbClr>
                  </a:outerShdw>
                </a:effectLst>
              </a:rPr>
              <a:t>Ps </a:t>
            </a:r>
            <a:r>
              <a:rPr lang="en-US" sz="3600" b="1" dirty="0" smtClean="0">
                <a:ln w="11430"/>
                <a:solidFill>
                  <a:srgbClr val="7DDDFF"/>
                </a:solidFill>
                <a:effectLst>
                  <a:outerShdw blurRad="50800" dist="39000" dir="5460000" algn="tl">
                    <a:srgbClr val="000000">
                      <a:alpha val="38000"/>
                    </a:srgbClr>
                  </a:outerShdw>
                </a:effectLst>
              </a:rPr>
              <a:t>104:30  Thou </a:t>
            </a:r>
            <a:r>
              <a:rPr lang="en-US" sz="3600" b="1" dirty="0" err="1">
                <a:ln w="11430"/>
                <a:solidFill>
                  <a:srgbClr val="7DDDFF"/>
                </a:solidFill>
                <a:effectLst>
                  <a:outerShdw blurRad="50800" dist="39000" dir="5460000" algn="tl">
                    <a:srgbClr val="000000">
                      <a:alpha val="38000"/>
                    </a:srgbClr>
                  </a:outerShdw>
                </a:effectLst>
              </a:rPr>
              <a:t>sendest</a:t>
            </a:r>
            <a:r>
              <a:rPr lang="en-US" sz="3600" b="1" dirty="0">
                <a:ln w="11430"/>
                <a:solidFill>
                  <a:srgbClr val="7DDDFF"/>
                </a:solidFill>
                <a:effectLst>
                  <a:outerShdw blurRad="50800" dist="39000" dir="5460000" algn="tl">
                    <a:srgbClr val="000000">
                      <a:alpha val="38000"/>
                    </a:srgbClr>
                  </a:outerShdw>
                </a:effectLst>
              </a:rPr>
              <a:t> forth thy spirit, </a:t>
            </a:r>
            <a:r>
              <a:rPr lang="en-US" sz="3600" b="1" dirty="0" smtClean="0">
                <a:ln w="11430"/>
                <a:solidFill>
                  <a:srgbClr val="7DDDFF"/>
                </a:solidFill>
                <a:effectLst>
                  <a:outerShdw blurRad="50800" dist="39000" dir="5460000" algn="tl">
                    <a:srgbClr val="000000">
                      <a:alpha val="38000"/>
                    </a:srgbClr>
                  </a:outerShdw>
                </a:effectLst>
              </a:rPr>
              <a:t>… and </a:t>
            </a:r>
            <a:r>
              <a:rPr lang="en-US" sz="3600" b="1" dirty="0">
                <a:ln w="11430"/>
                <a:solidFill>
                  <a:srgbClr val="7DDDFF"/>
                </a:solidFill>
                <a:effectLst>
                  <a:outerShdw blurRad="50800" dist="39000" dir="5460000" algn="tl">
                    <a:srgbClr val="000000">
                      <a:alpha val="38000"/>
                    </a:srgbClr>
                  </a:outerShdw>
                </a:effectLst>
              </a:rPr>
              <a:t>thou </a:t>
            </a:r>
            <a:r>
              <a:rPr lang="en-US" sz="3600" b="1" dirty="0" err="1">
                <a:ln w="11430">
                  <a:solidFill>
                    <a:schemeClr val="tx1"/>
                  </a:solidFill>
                </a:ln>
                <a:solidFill>
                  <a:srgbClr val="7DDDFF"/>
                </a:solidFill>
                <a:effectLst>
                  <a:glow rad="127000">
                    <a:schemeClr val="accent2">
                      <a:lumMod val="60000"/>
                      <a:lumOff val="40000"/>
                    </a:schemeClr>
                  </a:glow>
                  <a:outerShdw blurRad="50800" dist="39000" dir="5460000" algn="tl">
                    <a:srgbClr val="000000">
                      <a:alpha val="38000"/>
                    </a:srgbClr>
                  </a:outerShdw>
                </a:effectLst>
              </a:rPr>
              <a:t>renewest</a:t>
            </a:r>
            <a:r>
              <a:rPr lang="en-US" sz="3600" b="1" dirty="0">
                <a:ln w="11430"/>
                <a:solidFill>
                  <a:srgbClr val="7DDDFF"/>
                </a:solidFill>
                <a:effectLst>
                  <a:outerShdw blurRad="50800" dist="39000" dir="5460000" algn="tl">
                    <a:srgbClr val="000000">
                      <a:alpha val="38000"/>
                    </a:srgbClr>
                  </a:outerShdw>
                </a:effectLst>
              </a:rPr>
              <a:t> the face of the earth</a:t>
            </a:r>
            <a:r>
              <a:rPr lang="en-US" sz="3600" b="1" dirty="0" smtClean="0">
                <a:ln w="11430"/>
                <a:solidFill>
                  <a:srgbClr val="7DDDFF"/>
                </a:solidFill>
                <a:effectLst>
                  <a:outerShdw blurRad="50800" dist="39000" dir="5460000" algn="tl">
                    <a:srgbClr val="000000">
                      <a:alpha val="38000"/>
                    </a:srgbClr>
                  </a:outerShdw>
                </a:effectLst>
              </a:rPr>
              <a:t>.  </a:t>
            </a:r>
            <a:r>
              <a:rPr lang="en-US" sz="2800" b="1" i="1" dirty="0" smtClean="0">
                <a:ln w="11430"/>
                <a:solidFill>
                  <a:srgbClr val="7DDDFF"/>
                </a:solidFill>
                <a:effectLst>
                  <a:outerShdw blurRad="50800" dist="39000" dir="5460000" algn="tl">
                    <a:srgbClr val="000000">
                      <a:alpha val="38000"/>
                    </a:srgbClr>
                  </a:outerShdw>
                </a:effectLst>
              </a:rPr>
              <a:t>KJV</a:t>
            </a:r>
            <a:endParaRPr lang="en-US" sz="3600" b="1" i="1" dirty="0">
              <a:ln w="11430"/>
              <a:solidFill>
                <a:srgbClr val="7DDD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78592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par>
                          <p:cTn id="8" fill="hold">
                            <p:stCondLst>
                              <p:cond delay="1750"/>
                            </p:stCondLst>
                            <p:childTnLst>
                              <p:par>
                                <p:cTn id="9" presetID="2"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1+#ppt_w/2"/>
                                          </p:val>
                                        </p:tav>
                                        <p:tav tm="100000">
                                          <p:val>
                                            <p:strVal val="#ppt_x"/>
                                          </p:val>
                                        </p:tav>
                                      </p:tavLst>
                                    </p:anim>
                                    <p:anim calcmode="lin" valueType="num">
                                      <p:cBhvr additive="base">
                                        <p:cTn id="12"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alpha val="71000"/>
              </a:schemeClr>
            </a:gs>
            <a:gs pos="50000">
              <a:srgbClr val="E2FD59">
                <a:alpha val="48000"/>
              </a:srgbClr>
            </a:gs>
            <a:gs pos="100000">
              <a:srgbClr val="9900FF">
                <a:alpha val="24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699" y="1"/>
            <a:ext cx="11745532" cy="6858000"/>
          </a:xfrm>
          <a:noFill/>
          <a:scene3d>
            <a:camera prst="orthographicFront"/>
            <a:lightRig rig="threePt" dir="t"/>
          </a:scene3d>
          <a:sp3d>
            <a:bevelT w="152400" h="50800" prst="softRound"/>
          </a:sp3d>
        </p:spPr>
        <p:txBody>
          <a:bodyPr>
            <a:normAutofit/>
            <a:sp3d extrusionH="57150">
              <a:bevelT w="38100" h="38100"/>
            </a:sp3d>
          </a:bodyPr>
          <a:lstStyle/>
          <a:p>
            <a:pPr>
              <a:lnSpc>
                <a:spcPct val="100000"/>
              </a:lnSpc>
            </a:pPr>
            <a:r>
              <a:rPr lang="en-US" sz="2800" dirty="0" smtClean="0">
                <a:latin typeface="+mn-lt"/>
              </a:rPr>
              <a:t>We need to pay close attention here.  </a:t>
            </a:r>
            <a:r>
              <a:rPr lang="en-US" sz="2800" b="1" dirty="0" err="1" smtClean="0">
                <a:solidFill>
                  <a:srgbClr val="0000CC"/>
                </a:solidFill>
                <a:latin typeface="+mn-lt"/>
              </a:rPr>
              <a:t>Yahuah</a:t>
            </a:r>
            <a:r>
              <a:rPr lang="en-US" sz="2800" dirty="0" smtClean="0">
                <a:latin typeface="+mn-lt"/>
              </a:rPr>
              <a:t> (</a:t>
            </a:r>
            <a:r>
              <a:rPr lang="en-US" sz="2800" dirty="0" err="1" smtClean="0">
                <a:latin typeface="+mn-lt"/>
              </a:rPr>
              <a:t>Elohiym</a:t>
            </a:r>
            <a:r>
              <a:rPr lang="en-US" sz="2800" dirty="0" smtClean="0">
                <a:latin typeface="+mn-lt"/>
              </a:rPr>
              <a:t>) </a:t>
            </a:r>
            <a:r>
              <a:rPr lang="en-US" sz="2800" b="1" u="sng" dirty="0" smtClean="0">
                <a:solidFill>
                  <a:srgbClr val="0070C0"/>
                </a:solidFill>
                <a:latin typeface="+mn-lt"/>
              </a:rPr>
              <a:t>has brought light to exist</a:t>
            </a:r>
            <a:r>
              <a:rPr lang="en-US" sz="2800" dirty="0" smtClean="0">
                <a:solidFill>
                  <a:srgbClr val="0070C0"/>
                </a:solidFill>
                <a:latin typeface="+mn-lt"/>
              </a:rPr>
              <a:t>.  </a:t>
            </a:r>
            <a:r>
              <a:rPr lang="en-US" sz="2800" dirty="0" smtClean="0">
                <a:latin typeface="+mn-lt"/>
              </a:rPr>
              <a:t>However this time it was not </a:t>
            </a:r>
            <a:r>
              <a:rPr lang="en-US" sz="2800" b="1" u="sng" dirty="0" smtClean="0">
                <a:solidFill>
                  <a:srgbClr val="FF33CC"/>
                </a:solidFill>
                <a:latin typeface="+mn-lt"/>
              </a:rPr>
              <a:t>created</a:t>
            </a:r>
            <a:r>
              <a:rPr lang="en-US" sz="2800" dirty="0" smtClean="0">
                <a:solidFill>
                  <a:srgbClr val="FF33CC"/>
                </a:solidFill>
                <a:latin typeface="+mn-lt"/>
              </a:rPr>
              <a:t>.  </a:t>
            </a:r>
            <a:r>
              <a:rPr lang="en-US" sz="2800" dirty="0" smtClean="0">
                <a:latin typeface="+mn-lt"/>
              </a:rPr>
              <a:t>Back in verse 1 we are clearly told that </a:t>
            </a:r>
            <a:r>
              <a:rPr lang="en-US" sz="2800" dirty="0" smtClean="0">
                <a:solidFill>
                  <a:srgbClr val="0000CC"/>
                </a:solidFill>
                <a:latin typeface="+mn-lt"/>
              </a:rPr>
              <a:t>Yahuah</a:t>
            </a:r>
            <a:r>
              <a:rPr lang="en-US" sz="2800" dirty="0" smtClean="0">
                <a:latin typeface="+mn-lt"/>
              </a:rPr>
              <a:t> </a:t>
            </a:r>
            <a:r>
              <a:rPr lang="en-US" sz="2800" b="1" dirty="0" smtClean="0">
                <a:solidFill>
                  <a:srgbClr val="FF33CC"/>
                </a:solidFill>
                <a:latin typeface="+mn-lt"/>
              </a:rPr>
              <a:t>CREATED</a:t>
            </a:r>
            <a:r>
              <a:rPr lang="en-US" sz="2800" dirty="0" smtClean="0">
                <a:latin typeface="+mn-lt"/>
              </a:rPr>
              <a:t> </a:t>
            </a:r>
            <a:r>
              <a:rPr lang="en-US" sz="2800" b="1" dirty="0" smtClean="0">
                <a:solidFill>
                  <a:srgbClr val="0070C0"/>
                </a:solidFill>
                <a:latin typeface="+mn-lt"/>
              </a:rPr>
              <a:t>&lt;</a:t>
            </a:r>
            <a:r>
              <a:rPr lang="en-US" sz="2800" b="1" dirty="0" err="1" smtClean="0">
                <a:solidFill>
                  <a:srgbClr val="0070C0"/>
                </a:solidFill>
                <a:latin typeface="+mn-lt"/>
              </a:rPr>
              <a:t>bara</a:t>
            </a:r>
            <a:r>
              <a:rPr lang="en-US" sz="2800" b="1" dirty="0" smtClean="0">
                <a:solidFill>
                  <a:srgbClr val="0070C0"/>
                </a:solidFill>
                <a:latin typeface="+mn-lt"/>
              </a:rPr>
              <a:t>`&gt;, </a:t>
            </a:r>
            <a:r>
              <a:rPr lang="en-US" sz="2800" dirty="0" smtClean="0">
                <a:latin typeface="+mn-lt"/>
              </a:rPr>
              <a:t>the earth and the heavens.  </a:t>
            </a:r>
            <a:br>
              <a:rPr lang="en-US" sz="2800" dirty="0" smtClean="0">
                <a:latin typeface="+mn-lt"/>
              </a:rPr>
            </a:br>
            <a:r>
              <a:rPr lang="en-US" sz="2800" dirty="0" smtClean="0">
                <a:latin typeface="+mn-lt"/>
              </a:rPr>
              <a:t>Here, once again for a reminder, are the definitions of </a:t>
            </a:r>
            <a:r>
              <a:rPr lang="en-US" sz="2800" b="1" dirty="0">
                <a:solidFill>
                  <a:srgbClr val="0070C0"/>
                </a:solidFill>
                <a:latin typeface="+mn-lt"/>
              </a:rPr>
              <a:t>&lt;</a:t>
            </a:r>
            <a:r>
              <a:rPr lang="en-US" sz="2800" b="1" dirty="0" err="1">
                <a:solidFill>
                  <a:srgbClr val="0070C0"/>
                </a:solidFill>
                <a:latin typeface="+mn-lt"/>
              </a:rPr>
              <a:t>bara</a:t>
            </a:r>
            <a:r>
              <a:rPr lang="en-US" sz="2800" b="1" dirty="0" smtClean="0">
                <a:solidFill>
                  <a:srgbClr val="0070C0"/>
                </a:solidFill>
                <a:latin typeface="+mn-lt"/>
              </a:rPr>
              <a:t>`&gt; </a:t>
            </a:r>
            <a:r>
              <a:rPr lang="en-US" sz="2400" dirty="0" smtClean="0"/>
              <a:t>for Genesis 1.</a:t>
            </a:r>
            <a:r>
              <a:rPr lang="en-US" sz="2400" dirty="0" smtClean="0">
                <a:latin typeface="+mn-lt"/>
              </a:rPr>
              <a:t/>
            </a:r>
            <a:br>
              <a:rPr lang="en-US" sz="2400" dirty="0" smtClean="0">
                <a:latin typeface="+mn-lt"/>
              </a:rPr>
            </a:br>
            <a:r>
              <a:rPr lang="en-US" sz="2400" i="1" dirty="0">
                <a:latin typeface="Georgia" panose="02040502050405020303" pitchFamily="18" charset="0"/>
              </a:rPr>
              <a:t/>
            </a:r>
            <a:br>
              <a:rPr lang="en-US" sz="2400" i="1" dirty="0">
                <a:latin typeface="Georgia" panose="02040502050405020303" pitchFamily="18" charset="0"/>
              </a:rPr>
            </a:br>
            <a:r>
              <a:rPr lang="en-US" sz="2900" b="1" i="1" dirty="0" smtClean="0">
                <a:solidFill>
                  <a:srgbClr val="008080"/>
                </a:solidFill>
                <a:latin typeface="Georgia" panose="02040502050405020303" pitchFamily="18" charset="0"/>
              </a:rPr>
              <a:t>Brown-Driver-Briggs </a:t>
            </a:r>
            <a:r>
              <a:rPr lang="en-US" sz="2900" b="1" i="1" dirty="0">
                <a:solidFill>
                  <a:srgbClr val="008080"/>
                </a:solidFill>
                <a:latin typeface="Georgia" panose="02040502050405020303" pitchFamily="18" charset="0"/>
              </a:rPr>
              <a:t>Hebrew </a:t>
            </a:r>
            <a:r>
              <a:rPr lang="en-US" sz="2900" b="1" i="1" dirty="0" smtClean="0">
                <a:solidFill>
                  <a:srgbClr val="008080"/>
                </a:solidFill>
                <a:latin typeface="Georgia" panose="02040502050405020303" pitchFamily="18" charset="0"/>
              </a:rPr>
              <a:t>Lexicon </a:t>
            </a:r>
            <a:r>
              <a:rPr lang="en-US" sz="3200" dirty="0">
                <a:solidFill>
                  <a:srgbClr val="90C226"/>
                </a:solidFill>
                <a:latin typeface="Trebuchet MS" panose="020B0603020202020204"/>
              </a:rPr>
              <a:t/>
            </a:r>
            <a:br>
              <a:rPr lang="en-US" sz="3200" dirty="0">
                <a:solidFill>
                  <a:srgbClr val="90C226"/>
                </a:solidFill>
                <a:latin typeface="Trebuchet MS" panose="020B0603020202020204"/>
              </a:rPr>
            </a:br>
            <a:r>
              <a:rPr lang="en-US" sz="2400" dirty="0">
                <a:solidFill>
                  <a:srgbClr val="90C226"/>
                </a:solidFill>
                <a:latin typeface="Trebuchet MS" panose="020B0603020202020204"/>
              </a:rPr>
              <a:t> </a:t>
            </a:r>
            <a:r>
              <a:rPr lang="en-US" sz="3200" dirty="0">
                <a:solidFill>
                  <a:srgbClr val="90C226"/>
                </a:solidFill>
                <a:latin typeface="Trebuchet MS" panose="020B0603020202020204"/>
              </a:rPr>
              <a:t/>
            </a:r>
            <a:br>
              <a:rPr lang="en-US" sz="3200" dirty="0">
                <a:solidFill>
                  <a:srgbClr val="90C226"/>
                </a:solidFill>
                <a:latin typeface="Trebuchet MS" panose="020B0603020202020204"/>
              </a:rPr>
            </a:br>
            <a:r>
              <a:rPr lang="en-US" sz="2700" b="1" u="sng" dirty="0" smtClean="0">
                <a:solidFill>
                  <a:srgbClr val="FF0000"/>
                </a:solidFill>
                <a:latin typeface="Trebuchet MS" panose="020B0603020202020204"/>
              </a:rPr>
              <a:t>created</a:t>
            </a:r>
            <a:r>
              <a:rPr lang="en-US" sz="2700" dirty="0" smtClean="0">
                <a:solidFill>
                  <a:srgbClr val="FF0000"/>
                </a:solidFill>
                <a:latin typeface="Trebuchet MS" panose="020B0603020202020204"/>
              </a:rPr>
              <a:t>  </a:t>
            </a:r>
            <a:r>
              <a:rPr lang="en-US" sz="2700" dirty="0">
                <a:solidFill>
                  <a:prstClr val="black">
                    <a:lumMod val="95000"/>
                    <a:lumOff val="5000"/>
                  </a:prstClr>
                </a:solidFill>
                <a:latin typeface="Trebuchet MS" panose="020B0603020202020204"/>
              </a:rPr>
              <a:t>H1254  </a:t>
            </a:r>
            <a:r>
              <a:rPr lang="en-US" sz="2800" b="1" dirty="0">
                <a:solidFill>
                  <a:srgbClr val="0070C0"/>
                </a:solidFill>
              </a:rPr>
              <a:t>&lt;</a:t>
            </a:r>
            <a:r>
              <a:rPr lang="en-US" sz="2800" b="1" dirty="0" err="1">
                <a:solidFill>
                  <a:srgbClr val="0070C0"/>
                </a:solidFill>
              </a:rPr>
              <a:t>bara</a:t>
            </a:r>
            <a:r>
              <a:rPr lang="en-US" sz="2800" b="1" dirty="0">
                <a:solidFill>
                  <a:srgbClr val="0070C0"/>
                </a:solidFill>
              </a:rPr>
              <a:t>`&gt;</a:t>
            </a:r>
            <a:r>
              <a:rPr lang="en-US" sz="2800" dirty="0" smtClean="0">
                <a:solidFill>
                  <a:srgbClr val="00B050"/>
                </a:solidFill>
                <a:latin typeface="Trebuchet MS" panose="020B0603020202020204"/>
              </a:rPr>
              <a:t>   </a:t>
            </a:r>
            <a:r>
              <a:rPr lang="en-US" sz="2700" dirty="0">
                <a:solidFill>
                  <a:srgbClr val="00B050"/>
                </a:solidFill>
                <a:latin typeface="Trebuchet MS" panose="020B0603020202020204"/>
              </a:rPr>
              <a:t/>
            </a:r>
            <a:br>
              <a:rPr lang="en-US" sz="2700" dirty="0">
                <a:solidFill>
                  <a:srgbClr val="00B050"/>
                </a:solidFill>
                <a:latin typeface="Trebuchet MS" panose="020B0603020202020204"/>
              </a:rPr>
            </a:br>
            <a:r>
              <a:rPr lang="en-US" sz="2700" dirty="0">
                <a:solidFill>
                  <a:prstClr val="black">
                    <a:lumMod val="95000"/>
                    <a:lumOff val="5000"/>
                  </a:prstClr>
                </a:solidFill>
                <a:latin typeface="Trebuchet MS" panose="020B0603020202020204"/>
              </a:rPr>
              <a:t>1)  </a:t>
            </a:r>
            <a:r>
              <a:rPr lang="en-US" sz="2700" dirty="0">
                <a:solidFill>
                  <a:srgbClr val="0070C0"/>
                </a:solidFill>
                <a:latin typeface="Trebuchet MS" panose="020B0603020202020204"/>
              </a:rPr>
              <a:t>to create, to shape, to </a:t>
            </a:r>
            <a:r>
              <a:rPr lang="en-US" sz="2700" dirty="0" smtClean="0">
                <a:solidFill>
                  <a:srgbClr val="0070C0"/>
                </a:solidFill>
                <a:latin typeface="Trebuchet MS" panose="020B0603020202020204"/>
              </a:rPr>
              <a:t>form </a:t>
            </a:r>
            <a:r>
              <a:rPr lang="en-US" sz="2700" i="1" dirty="0" smtClean="0">
                <a:solidFill>
                  <a:prstClr val="black">
                    <a:lumMod val="95000"/>
                    <a:lumOff val="5000"/>
                  </a:prstClr>
                </a:solidFill>
                <a:latin typeface="Calibri" panose="020F0502020204030204" pitchFamily="34" charset="0"/>
              </a:rPr>
              <a:t>(always </a:t>
            </a:r>
            <a:r>
              <a:rPr lang="en-US" sz="2700" i="1" dirty="0">
                <a:solidFill>
                  <a:prstClr val="black">
                    <a:lumMod val="95000"/>
                    <a:lumOff val="5000"/>
                  </a:prstClr>
                </a:solidFill>
                <a:latin typeface="Calibri" panose="020F0502020204030204" pitchFamily="34" charset="0"/>
              </a:rPr>
              <a:t>with </a:t>
            </a:r>
            <a:r>
              <a:rPr lang="en-US" sz="2700" i="1" dirty="0" smtClean="0">
                <a:solidFill>
                  <a:srgbClr val="0000CC"/>
                </a:solidFill>
                <a:latin typeface="Calibri" panose="020F0502020204030204" pitchFamily="34" charset="0"/>
              </a:rPr>
              <a:t>Yahuah</a:t>
            </a:r>
            <a:r>
              <a:rPr lang="en-US" sz="2700" i="1" dirty="0">
                <a:solidFill>
                  <a:srgbClr val="0000CC"/>
                </a:solidFill>
                <a:latin typeface="Calibri" panose="020F0502020204030204" pitchFamily="34" charset="0"/>
              </a:rPr>
              <a:t> </a:t>
            </a:r>
            <a:r>
              <a:rPr lang="en-US" sz="2700" i="1" dirty="0" smtClean="0">
                <a:solidFill>
                  <a:prstClr val="black">
                    <a:lumMod val="95000"/>
                    <a:lumOff val="5000"/>
                  </a:prstClr>
                </a:solidFill>
                <a:latin typeface="Calibri" panose="020F0502020204030204" pitchFamily="34" charset="0"/>
              </a:rPr>
              <a:t>as </a:t>
            </a:r>
            <a:r>
              <a:rPr lang="en-US" sz="2700" i="1" dirty="0">
                <a:solidFill>
                  <a:prstClr val="black">
                    <a:lumMod val="95000"/>
                    <a:lumOff val="5000"/>
                  </a:prstClr>
                </a:solidFill>
                <a:latin typeface="Calibri" panose="020F0502020204030204" pitchFamily="34" charset="0"/>
              </a:rPr>
              <a:t>subject) </a:t>
            </a:r>
            <a:br>
              <a:rPr lang="en-US" sz="2700" i="1" dirty="0">
                <a:solidFill>
                  <a:prstClr val="black">
                    <a:lumMod val="95000"/>
                    <a:lumOff val="5000"/>
                  </a:prstClr>
                </a:solidFill>
                <a:latin typeface="Calibri" panose="020F0502020204030204" pitchFamily="34" charset="0"/>
              </a:rPr>
            </a:br>
            <a:r>
              <a:rPr lang="en-US" sz="2700" i="1" dirty="0">
                <a:solidFill>
                  <a:prstClr val="black">
                    <a:lumMod val="95000"/>
                    <a:lumOff val="5000"/>
                  </a:prstClr>
                </a:solidFill>
                <a:latin typeface="Calibri" panose="020F0502020204030204" pitchFamily="34" charset="0"/>
              </a:rPr>
              <a:t>            </a:t>
            </a:r>
            <a:r>
              <a:rPr lang="en-US" sz="2700" dirty="0">
                <a:solidFill>
                  <a:prstClr val="black">
                    <a:lumMod val="95000"/>
                    <a:lumOff val="5000"/>
                  </a:prstClr>
                </a:solidFill>
                <a:latin typeface="Trebuchet MS" panose="020B0603020202020204"/>
              </a:rPr>
              <a:t>a)  (</a:t>
            </a:r>
            <a:r>
              <a:rPr lang="en-US" sz="2700" dirty="0" err="1">
                <a:solidFill>
                  <a:prstClr val="black">
                    <a:lumMod val="95000"/>
                    <a:lumOff val="5000"/>
                  </a:prstClr>
                </a:solidFill>
                <a:latin typeface="Trebuchet MS" panose="020B0603020202020204"/>
              </a:rPr>
              <a:t>Qal</a:t>
            </a:r>
            <a:r>
              <a:rPr lang="en-US" sz="2700" dirty="0">
                <a:solidFill>
                  <a:prstClr val="black">
                    <a:lumMod val="95000"/>
                    <a:lumOff val="5000"/>
                  </a:prstClr>
                </a:solidFill>
                <a:latin typeface="Trebuchet MS" panose="020B0603020202020204"/>
              </a:rPr>
              <a:t>) </a:t>
            </a:r>
            <a:r>
              <a:rPr lang="en-US" sz="2700" dirty="0">
                <a:solidFill>
                  <a:srgbClr val="0070C0"/>
                </a:solidFill>
                <a:latin typeface="Trebuchet MS" panose="020B0603020202020204"/>
              </a:rPr>
              <a:t>to shape, to fashion, to create </a:t>
            </a:r>
            <a:r>
              <a:rPr lang="en-US" sz="2700" dirty="0">
                <a:solidFill>
                  <a:prstClr val="black">
                    <a:lumMod val="95000"/>
                    <a:lumOff val="5000"/>
                  </a:prstClr>
                </a:solidFill>
                <a:latin typeface="Trebuchet MS" panose="020B0603020202020204"/>
              </a:rPr>
              <a:t/>
            </a:r>
            <a:br>
              <a:rPr lang="en-US" sz="2700" dirty="0">
                <a:solidFill>
                  <a:prstClr val="black">
                    <a:lumMod val="95000"/>
                    <a:lumOff val="5000"/>
                  </a:prstClr>
                </a:solidFill>
                <a:latin typeface="Trebuchet MS" panose="020B0603020202020204"/>
              </a:rPr>
            </a:br>
            <a:r>
              <a:rPr lang="en-US" sz="2700" dirty="0" smtClean="0">
                <a:solidFill>
                  <a:prstClr val="black">
                    <a:lumMod val="95000"/>
                    <a:lumOff val="5000"/>
                  </a:prstClr>
                </a:solidFill>
                <a:latin typeface="Trebuchet MS" panose="020B0603020202020204"/>
              </a:rPr>
              <a:t>	     1</a:t>
            </a:r>
            <a:r>
              <a:rPr lang="en-US" sz="2700" dirty="0">
                <a:solidFill>
                  <a:prstClr val="black">
                    <a:lumMod val="95000"/>
                    <a:lumOff val="5000"/>
                  </a:prstClr>
                </a:solidFill>
                <a:latin typeface="Trebuchet MS" panose="020B0603020202020204"/>
              </a:rPr>
              <a:t>)  </a:t>
            </a:r>
            <a:r>
              <a:rPr lang="en-US" sz="2700" dirty="0">
                <a:solidFill>
                  <a:srgbClr val="0070C0"/>
                </a:solidFill>
                <a:latin typeface="Trebuchet MS" panose="020B0603020202020204"/>
              </a:rPr>
              <a:t>used of heaven and earth     </a:t>
            </a:r>
            <a:r>
              <a:rPr lang="en-US" sz="2700" dirty="0" smtClean="0">
                <a:solidFill>
                  <a:srgbClr val="C42F1A">
                    <a:lumMod val="75000"/>
                  </a:srgbClr>
                </a:solidFill>
                <a:latin typeface="Trebuchet MS" panose="020B0603020202020204"/>
              </a:rPr>
              <a:t>[foun</a:t>
            </a:r>
            <a:r>
              <a:rPr lang="en-US" sz="2700" dirty="0" smtClean="0">
                <a:solidFill>
                  <a:srgbClr val="932313"/>
                </a:solidFill>
                <a:latin typeface="Trebuchet MS" panose="020B0603020202020204"/>
              </a:rPr>
              <a:t>d</a:t>
            </a:r>
            <a:r>
              <a:rPr lang="en-US" sz="2700" dirty="0" smtClean="0">
                <a:solidFill>
                  <a:srgbClr val="C42F1A">
                    <a:lumMod val="75000"/>
                  </a:srgbClr>
                </a:solidFill>
                <a:latin typeface="Trebuchet MS" panose="020B0603020202020204"/>
              </a:rPr>
              <a:t> </a:t>
            </a:r>
            <a:r>
              <a:rPr lang="en-US" sz="2700" dirty="0">
                <a:solidFill>
                  <a:srgbClr val="C42F1A">
                    <a:lumMod val="75000"/>
                  </a:srgbClr>
                </a:solidFill>
                <a:latin typeface="Trebuchet MS" panose="020B0603020202020204"/>
              </a:rPr>
              <a:t>in Gen 1:1]   </a:t>
            </a:r>
            <a:r>
              <a:rPr lang="en-US" sz="2700" dirty="0">
                <a:solidFill>
                  <a:prstClr val="black">
                    <a:lumMod val="95000"/>
                    <a:lumOff val="5000"/>
                  </a:prstClr>
                </a:solidFill>
                <a:latin typeface="Trebuchet MS" panose="020B0603020202020204"/>
              </a:rPr>
              <a:t/>
            </a:r>
            <a:br>
              <a:rPr lang="en-US" sz="2700" dirty="0">
                <a:solidFill>
                  <a:prstClr val="black">
                    <a:lumMod val="95000"/>
                    <a:lumOff val="5000"/>
                  </a:prstClr>
                </a:solidFill>
                <a:latin typeface="Trebuchet MS" panose="020B0603020202020204"/>
              </a:rPr>
            </a:br>
            <a:r>
              <a:rPr lang="en-US" sz="2700" dirty="0" smtClean="0">
                <a:solidFill>
                  <a:prstClr val="black">
                    <a:lumMod val="95000"/>
                    <a:lumOff val="5000"/>
                  </a:prstClr>
                </a:solidFill>
                <a:latin typeface="Trebuchet MS" panose="020B0603020202020204"/>
              </a:rPr>
              <a:t>	     2</a:t>
            </a:r>
            <a:r>
              <a:rPr lang="en-US" sz="2700" dirty="0">
                <a:solidFill>
                  <a:prstClr val="black">
                    <a:lumMod val="95000"/>
                    <a:lumOff val="5000"/>
                  </a:prstClr>
                </a:solidFill>
                <a:latin typeface="Trebuchet MS" panose="020B0603020202020204"/>
              </a:rPr>
              <a:t>)  </a:t>
            </a:r>
            <a:r>
              <a:rPr lang="en-US" sz="2700" dirty="0">
                <a:solidFill>
                  <a:srgbClr val="0070C0"/>
                </a:solidFill>
                <a:latin typeface="Trebuchet MS" panose="020B0603020202020204"/>
              </a:rPr>
              <a:t>used of individual man         </a:t>
            </a:r>
            <a:r>
              <a:rPr lang="en-US" sz="2700" dirty="0" smtClean="0">
                <a:solidFill>
                  <a:srgbClr val="932313"/>
                </a:solidFill>
                <a:latin typeface="Trebuchet MS" panose="020B0603020202020204"/>
              </a:rPr>
              <a:t>[</a:t>
            </a:r>
            <a:r>
              <a:rPr lang="en-US" sz="2700" dirty="0">
                <a:solidFill>
                  <a:srgbClr val="932313"/>
                </a:solidFill>
                <a:latin typeface="Trebuchet MS" panose="020B0603020202020204"/>
              </a:rPr>
              <a:t>found in Gen 1:27]    </a:t>
            </a:r>
            <a:r>
              <a:rPr lang="en-US" sz="2700" dirty="0">
                <a:solidFill>
                  <a:srgbClr val="C42F1A">
                    <a:lumMod val="75000"/>
                  </a:srgbClr>
                </a:solidFill>
                <a:latin typeface="Trebuchet MS" panose="020B0603020202020204"/>
              </a:rPr>
              <a:t/>
            </a:r>
            <a:br>
              <a:rPr lang="en-US" sz="2700" dirty="0">
                <a:solidFill>
                  <a:srgbClr val="C42F1A">
                    <a:lumMod val="75000"/>
                  </a:srgbClr>
                </a:solidFill>
                <a:latin typeface="Trebuchet MS" panose="020B0603020202020204"/>
              </a:rPr>
            </a:br>
            <a:r>
              <a:rPr lang="en-US" sz="2700" dirty="0" smtClean="0">
                <a:solidFill>
                  <a:srgbClr val="C42F1A">
                    <a:lumMod val="75000"/>
                  </a:srgbClr>
                </a:solidFill>
                <a:latin typeface="Trebuchet MS" panose="020B0603020202020204"/>
              </a:rPr>
              <a:t>	     </a:t>
            </a:r>
            <a:r>
              <a:rPr lang="en-US" sz="2700" dirty="0" smtClean="0">
                <a:solidFill>
                  <a:prstClr val="black">
                    <a:lumMod val="95000"/>
                    <a:lumOff val="5000"/>
                  </a:prstClr>
                </a:solidFill>
                <a:latin typeface="Trebuchet MS" panose="020B0603020202020204"/>
              </a:rPr>
              <a:t>3</a:t>
            </a:r>
            <a:r>
              <a:rPr lang="en-US" sz="2700" dirty="0">
                <a:solidFill>
                  <a:prstClr val="black">
                    <a:lumMod val="95000"/>
                    <a:lumOff val="5000"/>
                  </a:prstClr>
                </a:solidFill>
                <a:latin typeface="Trebuchet MS" panose="020B0603020202020204"/>
              </a:rPr>
              <a:t>)  </a:t>
            </a:r>
            <a:r>
              <a:rPr lang="en-US" sz="2700" dirty="0">
                <a:solidFill>
                  <a:srgbClr val="0070C0"/>
                </a:solidFill>
                <a:latin typeface="Trebuchet MS" panose="020B0603020202020204"/>
              </a:rPr>
              <a:t>used of </a:t>
            </a:r>
            <a:r>
              <a:rPr lang="en-US" sz="2700" b="1" u="sng" dirty="0">
                <a:solidFill>
                  <a:srgbClr val="00B0F0"/>
                </a:solidFill>
                <a:latin typeface="Trebuchet MS" panose="020B0603020202020204"/>
              </a:rPr>
              <a:t>new conditions</a:t>
            </a:r>
            <a:r>
              <a:rPr lang="en-US" sz="2700" dirty="0">
                <a:solidFill>
                  <a:srgbClr val="0070C0"/>
                </a:solidFill>
                <a:latin typeface="Trebuchet MS" panose="020B0603020202020204"/>
              </a:rPr>
              <a:t> and circumstances</a:t>
            </a:r>
            <a:r>
              <a:rPr lang="en-US" sz="2700" dirty="0">
                <a:solidFill>
                  <a:prstClr val="black">
                    <a:lumMod val="95000"/>
                    <a:lumOff val="5000"/>
                  </a:prstClr>
                </a:solidFill>
                <a:latin typeface="Trebuchet MS" panose="020B0603020202020204"/>
              </a:rPr>
              <a:t/>
            </a:r>
            <a:br>
              <a:rPr lang="en-US" sz="2700" dirty="0">
                <a:solidFill>
                  <a:prstClr val="black">
                    <a:lumMod val="95000"/>
                    <a:lumOff val="5000"/>
                  </a:prstClr>
                </a:solidFill>
                <a:latin typeface="Trebuchet MS" panose="020B0603020202020204"/>
              </a:rPr>
            </a:br>
            <a:r>
              <a:rPr lang="en-US" sz="2700" dirty="0">
                <a:solidFill>
                  <a:prstClr val="black">
                    <a:lumMod val="95000"/>
                    <a:lumOff val="5000"/>
                  </a:prstClr>
                </a:solidFill>
                <a:latin typeface="Trebuchet MS" panose="020B0603020202020204"/>
              </a:rPr>
              <a:t>     	</a:t>
            </a:r>
            <a:r>
              <a:rPr lang="en-US" sz="2700" dirty="0" smtClean="0">
                <a:solidFill>
                  <a:prstClr val="black">
                    <a:lumMod val="95000"/>
                    <a:lumOff val="5000"/>
                  </a:prstClr>
                </a:solidFill>
                <a:latin typeface="Trebuchet MS" panose="020B0603020202020204"/>
              </a:rPr>
              <a:t>     </a:t>
            </a:r>
            <a:r>
              <a:rPr lang="en-US" sz="2700" dirty="0" smtClean="0">
                <a:solidFill>
                  <a:srgbClr val="FF33CC"/>
                </a:solidFill>
                <a:latin typeface="Trebuchet MS" panose="020B0603020202020204"/>
              </a:rPr>
              <a:t>[</a:t>
            </a:r>
            <a:r>
              <a:rPr lang="en-US" sz="2700" u="sng" dirty="0">
                <a:solidFill>
                  <a:srgbClr val="FF33CC"/>
                </a:solidFill>
                <a:latin typeface="Trebuchet MS" panose="020B0603020202020204"/>
              </a:rPr>
              <a:t>the next usage after Gen 1:1 is found in</a:t>
            </a:r>
            <a:r>
              <a:rPr lang="en-US" sz="2700" dirty="0">
                <a:solidFill>
                  <a:srgbClr val="FF33CC"/>
                </a:solidFill>
                <a:latin typeface="Trebuchet MS" panose="020B0603020202020204"/>
              </a:rPr>
              <a:t> </a:t>
            </a:r>
            <a:r>
              <a:rPr lang="en-US" sz="2700" u="sng" dirty="0">
                <a:solidFill>
                  <a:srgbClr val="0070C0"/>
                </a:solidFill>
                <a:latin typeface="Trebuchet MS" panose="020B0603020202020204"/>
              </a:rPr>
              <a:t>Gen </a:t>
            </a:r>
            <a:r>
              <a:rPr lang="en-US" sz="2700" b="1" u="sng" dirty="0">
                <a:solidFill>
                  <a:srgbClr val="0070C0"/>
                </a:solidFill>
                <a:latin typeface="Trebuchet MS" panose="020B0603020202020204"/>
              </a:rPr>
              <a:t>1:21</a:t>
            </a:r>
            <a:r>
              <a:rPr lang="en-US" sz="2700" u="sng" dirty="0">
                <a:solidFill>
                  <a:srgbClr val="0070C0"/>
                </a:solidFill>
                <a:latin typeface="Trebuchet MS" panose="020B0603020202020204"/>
              </a:rPr>
              <a:t/>
            </a:r>
            <a:br>
              <a:rPr lang="en-US" sz="2700" u="sng" dirty="0">
                <a:solidFill>
                  <a:srgbClr val="0070C0"/>
                </a:solidFill>
                <a:latin typeface="Trebuchet MS" panose="020B0603020202020204"/>
              </a:rPr>
            </a:br>
            <a:r>
              <a:rPr lang="en-US" sz="2700" dirty="0">
                <a:solidFill>
                  <a:srgbClr val="FF33CC"/>
                </a:solidFill>
                <a:latin typeface="Trebuchet MS" panose="020B0603020202020204"/>
              </a:rPr>
              <a:t>        </a:t>
            </a:r>
            <a:r>
              <a:rPr lang="en-US" sz="2700" dirty="0" smtClean="0">
                <a:solidFill>
                  <a:srgbClr val="FF33CC"/>
                </a:solidFill>
                <a:latin typeface="Trebuchet MS" panose="020B0603020202020204"/>
              </a:rPr>
              <a:t>      </a:t>
            </a:r>
            <a:r>
              <a:rPr lang="en-US" sz="2700" u="sng" dirty="0" smtClean="0">
                <a:solidFill>
                  <a:srgbClr val="FF33CC"/>
                </a:solidFill>
                <a:latin typeface="Trebuchet MS" panose="020B0603020202020204"/>
              </a:rPr>
              <a:t>with </a:t>
            </a:r>
            <a:r>
              <a:rPr lang="en-US" sz="2700" u="sng" dirty="0">
                <a:solidFill>
                  <a:srgbClr val="FF33CC"/>
                </a:solidFill>
                <a:latin typeface="Trebuchet MS" panose="020B0603020202020204"/>
              </a:rPr>
              <a:t>the creation of the breathing wildlife</a:t>
            </a:r>
            <a:r>
              <a:rPr lang="en-US" sz="2700" dirty="0" smtClean="0">
                <a:solidFill>
                  <a:srgbClr val="FF33CC"/>
                </a:solidFill>
                <a:latin typeface="Trebuchet MS" panose="020B0603020202020204"/>
              </a:rPr>
              <a:t>]. </a:t>
            </a:r>
            <a:r>
              <a:rPr lang="en-US" sz="2700" dirty="0" smtClean="0">
                <a:solidFill>
                  <a:srgbClr val="C42F1A">
                    <a:lumMod val="75000"/>
                  </a:srgbClr>
                </a:solidFill>
                <a:latin typeface="Trebuchet MS" panose="020B0603020202020204"/>
              </a:rPr>
              <a:t>   </a:t>
            </a:r>
            <a:r>
              <a:rPr lang="en-US" sz="2700" dirty="0">
                <a:solidFill>
                  <a:srgbClr val="C42F1A">
                    <a:lumMod val="75000"/>
                  </a:srgbClr>
                </a:solidFill>
                <a:latin typeface="Trebuchet MS" panose="020B0603020202020204"/>
              </a:rPr>
              <a:t/>
            </a:r>
            <a:br>
              <a:rPr lang="en-US" sz="2700" dirty="0">
                <a:solidFill>
                  <a:srgbClr val="C42F1A">
                    <a:lumMod val="75000"/>
                  </a:srgbClr>
                </a:solidFill>
                <a:latin typeface="Trebuchet MS" panose="020B0603020202020204"/>
              </a:rPr>
            </a:br>
            <a:endParaRPr lang="en-US" sz="2700" dirty="0">
              <a:latin typeface="+mn-lt"/>
            </a:endParaRPr>
          </a:p>
        </p:txBody>
      </p:sp>
      <p:sp>
        <p:nvSpPr>
          <p:cNvPr id="3" name="Lightning Bolt 2"/>
          <p:cNvSpPr/>
          <p:nvPr/>
        </p:nvSpPr>
        <p:spPr>
          <a:xfrm rot="20826605" flipH="1">
            <a:off x="9262614" y="1959362"/>
            <a:ext cx="2665926" cy="3322750"/>
          </a:xfrm>
          <a:prstGeom prst="lightningBolt">
            <a:avLst/>
          </a:prstGeom>
          <a:solidFill>
            <a:schemeClr val="tx1">
              <a:lumMod val="95000"/>
              <a:lumOff val="5000"/>
            </a:schemeClr>
          </a:solidFill>
          <a:ln w="7620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4" name="Slide Number Placeholder 3"/>
          <p:cNvSpPr>
            <a:spLocks noGrp="1"/>
          </p:cNvSpPr>
          <p:nvPr>
            <p:ph type="sldNum" sz="quarter" idx="12"/>
          </p:nvPr>
        </p:nvSpPr>
        <p:spPr>
          <a:xfrm>
            <a:off x="9337964" y="640830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62</a:t>
            </a:fld>
            <a:endParaRPr lang="en-US" sz="1400" b="1" dirty="0">
              <a:solidFill>
                <a:schemeClr val="tx1"/>
              </a:solidFill>
            </a:endParaRPr>
          </a:p>
        </p:txBody>
      </p:sp>
    </p:spTree>
    <p:extLst>
      <p:ext uri="{BB962C8B-B14F-4D97-AF65-F5344CB8AC3E}">
        <p14:creationId xmlns:p14="http://schemas.microsoft.com/office/powerpoint/2010/main" val="3612356304"/>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alpha val="71000"/>
              </a:schemeClr>
            </a:gs>
            <a:gs pos="50000">
              <a:srgbClr val="E2FD59">
                <a:alpha val="48000"/>
              </a:srgbClr>
            </a:gs>
            <a:gs pos="100000">
              <a:srgbClr val="9900FF">
                <a:alpha val="24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Bent Arrow 5"/>
          <p:cNvSpPr/>
          <p:nvPr/>
        </p:nvSpPr>
        <p:spPr>
          <a:xfrm rot="5400000">
            <a:off x="8330081" y="312090"/>
            <a:ext cx="435273" cy="835448"/>
          </a:xfrm>
          <a:prstGeom prst="bentArrow">
            <a:avLst>
              <a:gd name="adj1" fmla="val 25000"/>
              <a:gd name="adj2" fmla="val 50000"/>
              <a:gd name="adj3" fmla="val 46501"/>
              <a:gd name="adj4" fmla="val 43750"/>
            </a:avLst>
          </a:prstGeom>
          <a:solidFill>
            <a:srgbClr val="00FF00"/>
          </a:solidFill>
          <a:ln w="28575">
            <a:solidFill>
              <a:srgbClr val="00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itle 1"/>
          <p:cNvSpPr>
            <a:spLocks noGrp="1"/>
          </p:cNvSpPr>
          <p:nvPr>
            <p:ph type="title"/>
          </p:nvPr>
        </p:nvSpPr>
        <p:spPr>
          <a:xfrm>
            <a:off x="223917" y="41563"/>
            <a:ext cx="11745532" cy="2026226"/>
          </a:xfrm>
          <a:noFill/>
        </p:spPr>
        <p:txBody>
          <a:bodyPr lIns="182880" tIns="182880" bIns="91440" anchor="t">
            <a:normAutofit fontScale="90000"/>
            <a:scene3d>
              <a:camera prst="orthographicFront"/>
              <a:lightRig rig="threePt" dir="t"/>
            </a:scene3d>
            <a:sp3d extrusionH="57150">
              <a:bevelT w="38100" h="38100"/>
            </a:sp3d>
          </a:bodyPr>
          <a:lstStyle/>
          <a:p>
            <a:r>
              <a:rPr lang="en-US" dirty="0" smtClean="0">
                <a:solidFill>
                  <a:prstClr val="black"/>
                </a:solidFill>
              </a:rPr>
              <a:t>Question: </a:t>
            </a:r>
            <a:r>
              <a:rPr lang="en-US" sz="3200" u="sng" dirty="0" smtClean="0">
                <a:solidFill>
                  <a:prstClr val="black"/>
                </a:solidFill>
              </a:rPr>
              <a:t>Then what does this word</a:t>
            </a:r>
            <a:r>
              <a:rPr lang="en-US" sz="3200" dirty="0" smtClean="0">
                <a:solidFill>
                  <a:prstClr val="black"/>
                </a:solidFill>
              </a:rPr>
              <a:t> - </a:t>
            </a:r>
            <a:r>
              <a:rPr lang="en-US" u="sng" dirty="0" smtClean="0">
                <a:solidFill>
                  <a:prstClr val="black"/>
                </a:solidFill>
              </a:rPr>
              <a:t/>
            </a:r>
            <a:br>
              <a:rPr lang="en-US" u="sng" dirty="0" smtClean="0">
                <a:solidFill>
                  <a:prstClr val="black"/>
                </a:solidFill>
              </a:rPr>
            </a:br>
            <a:r>
              <a:rPr lang="en-US" dirty="0" smtClean="0">
                <a:solidFill>
                  <a:prstClr val="black"/>
                </a:solidFill>
              </a:rPr>
              <a:t>			</a:t>
            </a:r>
            <a:r>
              <a:rPr lang="en-US" dirty="0">
                <a:solidFill>
                  <a:prstClr val="black"/>
                </a:solidFill>
              </a:rPr>
              <a:t> </a:t>
            </a:r>
            <a:r>
              <a:rPr lang="en-US" dirty="0" smtClean="0">
                <a:solidFill>
                  <a:prstClr val="black"/>
                </a:solidFill>
              </a:rPr>
              <a:t>           </a:t>
            </a:r>
            <a:r>
              <a:rPr lang="en-US" sz="2400" dirty="0" smtClean="0">
                <a:solidFill>
                  <a:srgbClr val="FF33CC"/>
                </a:solidFill>
              </a:rPr>
              <a:t>(</a:t>
            </a:r>
            <a:r>
              <a:rPr lang="en-US" sz="2400" dirty="0" smtClean="0">
                <a:solidFill>
                  <a:srgbClr val="FF33CC"/>
                </a:solidFill>
                <a:latin typeface="Calibri" panose="020F0502020204030204"/>
              </a:rPr>
              <a:t>Let there be) </a:t>
            </a:r>
            <a:r>
              <a:rPr lang="en-US" sz="2400" b="1" dirty="0" smtClean="0">
                <a:solidFill>
                  <a:srgbClr val="C55A11"/>
                </a:solidFill>
                <a:latin typeface="Calibri" panose="020F0502020204030204"/>
              </a:rPr>
              <a:t>– (become)</a:t>
            </a:r>
            <a:r>
              <a:rPr lang="en-US" sz="2400" b="1" dirty="0" smtClean="0">
                <a:solidFill>
                  <a:srgbClr val="008080"/>
                </a:solidFill>
                <a:latin typeface="Calibri" panose="020F0502020204030204"/>
              </a:rPr>
              <a:t>  </a:t>
            </a:r>
            <a:r>
              <a:rPr lang="he-IL" sz="2800" b="1" dirty="0" smtClean="0">
                <a:solidFill>
                  <a:srgbClr val="9900FF"/>
                </a:solidFill>
                <a:latin typeface="Calibri" panose="020F0502020204030204"/>
              </a:rPr>
              <a:t>י</a:t>
            </a:r>
            <a:r>
              <a:rPr lang="he-IL" sz="800" b="1" dirty="0" smtClean="0">
                <a:solidFill>
                  <a:srgbClr val="9900FF"/>
                </a:solidFill>
                <a:latin typeface="Calibri" panose="020F0502020204030204"/>
              </a:rPr>
              <a:t> </a:t>
            </a:r>
            <a:r>
              <a:rPr lang="he-IL" sz="2800" b="1" dirty="0" smtClean="0">
                <a:solidFill>
                  <a:srgbClr val="9900FF"/>
                </a:solidFill>
                <a:latin typeface="Calibri" panose="020F0502020204030204"/>
              </a:rPr>
              <a:t>ה</a:t>
            </a:r>
            <a:r>
              <a:rPr lang="he-IL" sz="800" b="1" dirty="0" smtClean="0">
                <a:solidFill>
                  <a:srgbClr val="9900FF"/>
                </a:solidFill>
                <a:latin typeface="Calibri" panose="020F0502020204030204"/>
              </a:rPr>
              <a:t> </a:t>
            </a:r>
            <a:r>
              <a:rPr lang="he-IL" sz="2800" b="1" dirty="0" smtClean="0">
                <a:solidFill>
                  <a:srgbClr val="9900FF"/>
                </a:solidFill>
                <a:latin typeface="Calibri" panose="020F0502020204030204"/>
              </a:rPr>
              <a:t>י</a:t>
            </a:r>
            <a:r>
              <a:rPr lang="en-US" sz="2800" b="1" dirty="0" smtClean="0">
                <a:solidFill>
                  <a:srgbClr val="9900FF"/>
                </a:solidFill>
                <a:latin typeface="Calibri" panose="020F0502020204030204"/>
              </a:rPr>
              <a:t>  </a:t>
            </a:r>
            <a:r>
              <a:rPr lang="en-US" sz="2800" dirty="0" smtClean="0">
                <a:solidFill>
                  <a:prstClr val="black">
                    <a:lumMod val="95000"/>
                    <a:lumOff val="5000"/>
                  </a:prstClr>
                </a:solidFill>
                <a:latin typeface="Calibri" panose="020F0502020204030204"/>
              </a:rPr>
              <a:t>- </a:t>
            </a:r>
            <a:r>
              <a:rPr lang="en-US" sz="2800" dirty="0" err="1" smtClean="0">
                <a:solidFill>
                  <a:srgbClr val="9900FF"/>
                </a:solidFill>
                <a:latin typeface="Calibri" panose="020F0502020204030204"/>
              </a:rPr>
              <a:t>iei</a:t>
            </a:r>
            <a:r>
              <a:rPr lang="en-US" sz="2800" dirty="0" smtClean="0">
                <a:solidFill>
                  <a:prstClr val="black">
                    <a:lumMod val="95000"/>
                    <a:lumOff val="5000"/>
                  </a:prstClr>
                </a:solidFill>
                <a:latin typeface="Calibri" panose="020F0502020204030204"/>
              </a:rPr>
              <a:t> - </a:t>
            </a:r>
            <a:r>
              <a:rPr lang="en-US" sz="3200" u="sng" dirty="0" smtClean="0">
                <a:solidFill>
                  <a:prstClr val="black">
                    <a:lumMod val="95000"/>
                    <a:lumOff val="5000"/>
                  </a:prstClr>
                </a:solidFill>
                <a:latin typeface="Calibri" panose="020F0502020204030204"/>
              </a:rPr>
              <a:t>mean</a:t>
            </a:r>
            <a:r>
              <a:rPr lang="en-US" sz="3200" dirty="0" smtClean="0">
                <a:solidFill>
                  <a:prstClr val="black">
                    <a:lumMod val="95000"/>
                    <a:lumOff val="5000"/>
                  </a:prstClr>
                </a:solidFill>
                <a:latin typeface="Calibri" panose="020F0502020204030204"/>
              </a:rPr>
              <a:t>?  </a:t>
            </a: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800" dirty="0" smtClean="0">
                <a:solidFill>
                  <a:prstClr val="black">
                    <a:lumMod val="95000"/>
                    <a:lumOff val="5000"/>
                  </a:prstClr>
                </a:solidFill>
                <a:latin typeface="Calibri" panose="020F0502020204030204"/>
              </a:rPr>
              <a:t>If </a:t>
            </a:r>
            <a:r>
              <a:rPr lang="en-US" sz="2800" b="1" dirty="0" err="1" smtClean="0">
                <a:solidFill>
                  <a:srgbClr val="0000CC"/>
                </a:solidFill>
                <a:latin typeface="Calibri" panose="020F0502020204030204"/>
              </a:rPr>
              <a:t>Yahuah</a:t>
            </a:r>
            <a:r>
              <a:rPr lang="en-US" sz="2800" dirty="0" smtClean="0">
                <a:solidFill>
                  <a:prstClr val="black">
                    <a:lumMod val="95000"/>
                    <a:lumOff val="5000"/>
                  </a:prstClr>
                </a:solidFill>
                <a:latin typeface="Calibri" panose="020F0502020204030204"/>
              </a:rPr>
              <a:t> </a:t>
            </a:r>
            <a:r>
              <a:rPr lang="en-US" sz="2800" b="1" u="sng" dirty="0" smtClean="0">
                <a:solidFill>
                  <a:prstClr val="black">
                    <a:lumMod val="95000"/>
                    <a:lumOff val="5000"/>
                  </a:prstClr>
                </a:solidFill>
                <a:effectLst>
                  <a:glow rad="38100">
                    <a:srgbClr val="00FF00"/>
                  </a:glow>
                </a:effectLst>
                <a:latin typeface="Calibri" panose="020F0502020204030204"/>
              </a:rPr>
              <a:t>did not create</a:t>
            </a:r>
            <a:r>
              <a:rPr lang="en-US" sz="2800" b="1" dirty="0" smtClean="0">
                <a:solidFill>
                  <a:prstClr val="black">
                    <a:lumMod val="95000"/>
                    <a:lumOff val="5000"/>
                  </a:prstClr>
                </a:solidFill>
                <a:effectLst>
                  <a:glow rad="38100">
                    <a:srgbClr val="00FF00"/>
                  </a:glow>
                </a:effectLst>
                <a:latin typeface="Calibri" panose="020F0502020204030204"/>
              </a:rPr>
              <a:t> </a:t>
            </a:r>
            <a:r>
              <a:rPr lang="en-US" sz="2800" dirty="0" smtClean="0">
                <a:solidFill>
                  <a:prstClr val="black">
                    <a:lumMod val="95000"/>
                    <a:lumOff val="5000"/>
                  </a:prstClr>
                </a:solidFill>
                <a:latin typeface="Calibri" panose="020F0502020204030204"/>
              </a:rPr>
              <a:t>the light at this moment,</a:t>
            </a:r>
            <a:r>
              <a:rPr lang="en-US" sz="2700" dirty="0" smtClean="0">
                <a:solidFill>
                  <a:prstClr val="black">
                    <a:lumMod val="95000"/>
                    <a:lumOff val="5000"/>
                  </a:prstClr>
                </a:solidFill>
                <a:latin typeface="Calibri" panose="020F0502020204030204"/>
              </a:rPr>
              <a:t> </a:t>
            </a:r>
            <a:r>
              <a:rPr lang="en-US" sz="4000" b="1" dirty="0" smtClean="0">
                <a:ln>
                  <a:solidFill>
                    <a:srgbClr val="ECFE90"/>
                  </a:solidFill>
                </a:ln>
                <a:solidFill>
                  <a:prstClr val="black">
                    <a:lumMod val="95000"/>
                    <a:lumOff val="5000"/>
                  </a:prstClr>
                </a:solidFill>
                <a:effectLst>
                  <a:glow rad="63500">
                    <a:srgbClr val="9900FF"/>
                  </a:glow>
                </a:effectLst>
                <a:latin typeface="Calibri" panose="020F0502020204030204"/>
              </a:rPr>
              <a:t>WHAT DID HE DO?</a:t>
            </a:r>
            <a:r>
              <a:rPr lang="en-US" sz="4000" dirty="0" smtClean="0">
                <a:solidFill>
                  <a:prstClr val="black">
                    <a:lumMod val="95000"/>
                    <a:lumOff val="5000"/>
                  </a:prstClr>
                </a:solidFill>
                <a:latin typeface="Calibri" panose="020F0502020204030204"/>
              </a:rPr>
              <a:t/>
            </a:r>
            <a:br>
              <a:rPr lang="en-US" sz="4000" dirty="0" smtClean="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endParaRPr lang="en-US" sz="2700" dirty="0">
              <a:latin typeface="+mn-lt"/>
            </a:endParaRPr>
          </a:p>
        </p:txBody>
      </p:sp>
      <p:sp>
        <p:nvSpPr>
          <p:cNvPr id="4" name="Bent Arrow 3"/>
          <p:cNvSpPr/>
          <p:nvPr/>
        </p:nvSpPr>
        <p:spPr>
          <a:xfrm rot="5400000">
            <a:off x="7463048" y="85055"/>
            <a:ext cx="435275" cy="1227172"/>
          </a:xfrm>
          <a:prstGeom prst="bentArrow">
            <a:avLst>
              <a:gd name="adj1" fmla="val 25000"/>
              <a:gd name="adj2" fmla="val 50000"/>
              <a:gd name="adj3" fmla="val 46501"/>
              <a:gd name="adj4" fmla="val 43750"/>
            </a:avLst>
          </a:prstGeom>
          <a:solidFill>
            <a:srgbClr val="00FF00"/>
          </a:solidFill>
          <a:ln w="28575">
            <a:solidFill>
              <a:srgbClr val="00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 Placeholder 3"/>
          <p:cNvSpPr txBox="1">
            <a:spLocks/>
          </p:cNvSpPr>
          <p:nvPr/>
        </p:nvSpPr>
        <p:spPr>
          <a:xfrm>
            <a:off x="238991" y="2047010"/>
            <a:ext cx="11741727" cy="4623952"/>
          </a:xfrm>
          <a:prstGeom prst="rect">
            <a:avLst/>
          </a:prstGeom>
        </p:spPr>
        <p:txBody>
          <a:bodyPr>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noFill/>
              </a:rPr>
              <a:t>.</a:t>
            </a:r>
            <a:r>
              <a:rPr lang="en-US" sz="2500" i="1" dirty="0" smtClean="0">
                <a:solidFill>
                  <a:srgbClr val="008080"/>
                </a:solidFill>
                <a:latin typeface="Georgia" panose="02040502050405020303" pitchFamily="18" charset="0"/>
                <a:ea typeface="+mj-ea"/>
                <a:cs typeface="+mj-cs"/>
              </a:rPr>
              <a:t> </a:t>
            </a:r>
            <a:r>
              <a:rPr lang="en-US" sz="2500" b="1" i="1" dirty="0" smtClean="0">
                <a:solidFill>
                  <a:srgbClr val="008080"/>
                </a:solidFill>
                <a:latin typeface="Georgia" panose="02040502050405020303" pitchFamily="18" charset="0"/>
                <a:ea typeface="+mj-ea"/>
                <a:cs typeface="+mj-cs"/>
              </a:rPr>
              <a:t>Brown-Driver-Briggs Lexicon </a:t>
            </a:r>
            <a:r>
              <a:rPr lang="en-US" sz="2500" i="1" dirty="0" smtClean="0">
                <a:solidFill>
                  <a:srgbClr val="008080"/>
                </a:solidFill>
                <a:latin typeface="Georgia" panose="02040502050405020303" pitchFamily="18" charset="0"/>
                <a:ea typeface="+mj-ea"/>
                <a:cs typeface="+mj-cs"/>
              </a:rPr>
              <a:t>– “let there be” [become]</a:t>
            </a:r>
            <a:br>
              <a:rPr lang="en-US" sz="2500" i="1" dirty="0" smtClean="0">
                <a:solidFill>
                  <a:srgbClr val="008080"/>
                </a:solidFill>
                <a:latin typeface="Georgia" panose="02040502050405020303" pitchFamily="18" charset="0"/>
                <a:ea typeface="+mj-ea"/>
                <a:cs typeface="+mj-cs"/>
              </a:rPr>
            </a:br>
            <a:r>
              <a:rPr lang="en-US" sz="2000" dirty="0" smtClean="0">
                <a:solidFill>
                  <a:prstClr val="black"/>
                </a:solidFill>
                <a:ea typeface="+mj-ea"/>
                <a:cs typeface="+mj-cs"/>
              </a:rPr>
              <a:t>1.  to be, become, come to pass, exist, happen, fall out</a:t>
            </a:r>
            <a:br>
              <a:rPr lang="en-US" sz="2000" dirty="0" smtClean="0">
                <a:solidFill>
                  <a:prstClr val="black"/>
                </a:solidFill>
                <a:ea typeface="+mj-ea"/>
                <a:cs typeface="+mj-cs"/>
              </a:rPr>
            </a:br>
            <a:r>
              <a:rPr lang="en-US" sz="2000" dirty="0" smtClean="0">
                <a:solidFill>
                  <a:prstClr val="black"/>
                </a:solidFill>
                <a:ea typeface="+mj-ea"/>
                <a:cs typeface="+mj-cs"/>
              </a:rPr>
              <a:t>        1. (</a:t>
            </a:r>
            <a:r>
              <a:rPr lang="en-US" sz="2000" dirty="0" err="1" smtClean="0">
                <a:solidFill>
                  <a:prstClr val="black"/>
                </a:solidFill>
                <a:ea typeface="+mj-ea"/>
                <a:cs typeface="+mj-cs"/>
              </a:rPr>
              <a:t>Qal</a:t>
            </a:r>
            <a:r>
              <a:rPr lang="en-US" sz="2000" dirty="0" smtClean="0">
                <a:solidFill>
                  <a:prstClr val="black"/>
                </a:solidFill>
                <a:ea typeface="+mj-ea"/>
                <a:cs typeface="+mj-cs"/>
              </a:rPr>
              <a:t>) 1. to happen, fall out, occur, take place, come about, </a:t>
            </a:r>
            <a:r>
              <a:rPr lang="en-US" sz="2000" b="1" dirty="0" smtClean="0">
                <a:solidFill>
                  <a:prstClr val="black"/>
                </a:solidFill>
                <a:effectLst>
                  <a:glow rad="127000">
                    <a:schemeClr val="accent2">
                      <a:lumMod val="60000"/>
                      <a:lumOff val="40000"/>
                    </a:schemeClr>
                  </a:glow>
                </a:effectLst>
                <a:ea typeface="+mj-ea"/>
                <a:cs typeface="+mj-cs"/>
              </a:rPr>
              <a:t>come to pass</a:t>
            </a:r>
            <a:r>
              <a:rPr lang="en-US" sz="2000" dirty="0" smtClean="0">
                <a:solidFill>
                  <a:prstClr val="black"/>
                </a:solidFill>
                <a:ea typeface="+mj-ea"/>
                <a:cs typeface="+mj-cs"/>
              </a:rPr>
              <a:t/>
            </a:r>
            <a:br>
              <a:rPr lang="en-US" sz="2000" dirty="0" smtClean="0">
                <a:solidFill>
                  <a:prstClr val="black"/>
                </a:solidFill>
                <a:ea typeface="+mj-ea"/>
                <a:cs typeface="+mj-cs"/>
              </a:rPr>
            </a:br>
            <a:r>
              <a:rPr lang="en-US" sz="2000" dirty="0" smtClean="0">
                <a:solidFill>
                  <a:prstClr val="black"/>
                </a:solidFill>
                <a:ea typeface="+mj-ea"/>
                <a:cs typeface="+mj-cs"/>
              </a:rPr>
              <a:t>    </a:t>
            </a:r>
            <a:r>
              <a:rPr lang="en-US" sz="2000" dirty="0">
                <a:solidFill>
                  <a:prstClr val="black"/>
                </a:solidFill>
                <a:ea typeface="+mj-ea"/>
                <a:cs typeface="+mj-cs"/>
              </a:rPr>
              <a:t>	 </a:t>
            </a:r>
            <a:r>
              <a:rPr lang="en-US" sz="2000" dirty="0" smtClean="0">
                <a:solidFill>
                  <a:prstClr val="black"/>
                </a:solidFill>
                <a:ea typeface="+mj-ea"/>
                <a:cs typeface="+mj-cs"/>
              </a:rPr>
              <a:t>         2.  to come about, come to pass</a:t>
            </a:r>
            <a:br>
              <a:rPr lang="en-US" sz="2000" dirty="0" smtClean="0">
                <a:solidFill>
                  <a:prstClr val="black"/>
                </a:solidFill>
                <a:ea typeface="+mj-ea"/>
                <a:cs typeface="+mj-cs"/>
              </a:rPr>
            </a:br>
            <a:r>
              <a:rPr lang="en-US" sz="2000" dirty="0" smtClean="0">
                <a:solidFill>
                  <a:prstClr val="black"/>
                </a:solidFill>
                <a:ea typeface="+mj-ea"/>
                <a:cs typeface="+mj-cs"/>
              </a:rPr>
              <a:t>        2. </a:t>
            </a:r>
            <a:r>
              <a:rPr lang="en-US" sz="2000" b="1" dirty="0" smtClean="0">
                <a:solidFill>
                  <a:prstClr val="black"/>
                </a:solidFill>
                <a:effectLst>
                  <a:glow rad="127000">
                    <a:schemeClr val="accent2">
                      <a:lumMod val="60000"/>
                      <a:lumOff val="40000"/>
                    </a:schemeClr>
                  </a:glow>
                </a:effectLst>
                <a:ea typeface="+mj-ea"/>
                <a:cs typeface="+mj-cs"/>
              </a:rPr>
              <a:t>to come into being, </a:t>
            </a:r>
            <a:r>
              <a:rPr lang="en-US" sz="2000" dirty="0" smtClean="0">
                <a:solidFill>
                  <a:prstClr val="black"/>
                </a:solidFill>
                <a:ea typeface="+mj-ea"/>
                <a:cs typeface="+mj-cs"/>
              </a:rPr>
              <a:t/>
            </a:r>
            <a:br>
              <a:rPr lang="en-US" sz="2000" dirty="0" smtClean="0">
                <a:solidFill>
                  <a:prstClr val="black"/>
                </a:solidFill>
                <a:ea typeface="+mj-ea"/>
                <a:cs typeface="+mj-cs"/>
              </a:rPr>
            </a:br>
            <a:r>
              <a:rPr lang="en-US" sz="2000" dirty="0" smtClean="0">
                <a:solidFill>
                  <a:prstClr val="black"/>
                </a:solidFill>
                <a:ea typeface="+mj-ea"/>
                <a:cs typeface="+mj-cs"/>
              </a:rPr>
              <a:t>	     1. to arise, appear, </a:t>
            </a:r>
            <a:br>
              <a:rPr lang="en-US" sz="2000" dirty="0" smtClean="0">
                <a:solidFill>
                  <a:prstClr val="black"/>
                </a:solidFill>
                <a:ea typeface="+mj-ea"/>
                <a:cs typeface="+mj-cs"/>
              </a:rPr>
            </a:br>
            <a:r>
              <a:rPr lang="en-US" sz="2000" dirty="0" smtClean="0">
                <a:solidFill>
                  <a:prstClr val="black"/>
                </a:solidFill>
                <a:ea typeface="+mj-ea"/>
                <a:cs typeface="+mj-cs"/>
              </a:rPr>
              <a:t>	     2. to become</a:t>
            </a:r>
            <a:br>
              <a:rPr lang="en-US" sz="2000" dirty="0" smtClean="0">
                <a:solidFill>
                  <a:prstClr val="black"/>
                </a:solidFill>
                <a:ea typeface="+mj-ea"/>
                <a:cs typeface="+mj-cs"/>
              </a:rPr>
            </a:br>
            <a:r>
              <a:rPr lang="en-US" sz="2000" dirty="0" smtClean="0">
                <a:solidFill>
                  <a:prstClr val="black"/>
                </a:solidFill>
                <a:ea typeface="+mj-ea"/>
                <a:cs typeface="+mj-cs"/>
              </a:rPr>
              <a:t>		1. </a:t>
            </a:r>
            <a:r>
              <a:rPr lang="en-US" sz="2000" dirty="0" smtClean="0">
                <a:solidFill>
                  <a:srgbClr val="FF0000"/>
                </a:solidFill>
                <a:ea typeface="+mj-ea"/>
                <a:cs typeface="+mj-cs"/>
              </a:rPr>
              <a:t>to become</a:t>
            </a:r>
            <a:r>
              <a:rPr lang="en-US" sz="2000" dirty="0" smtClean="0">
                <a:solidFill>
                  <a:prstClr val="black"/>
                </a:solidFill>
                <a:ea typeface="+mj-ea"/>
                <a:cs typeface="+mj-cs"/>
              </a:rPr>
              <a:t/>
            </a:r>
            <a:br>
              <a:rPr lang="en-US" sz="2000" dirty="0" smtClean="0">
                <a:solidFill>
                  <a:prstClr val="black"/>
                </a:solidFill>
                <a:ea typeface="+mj-ea"/>
                <a:cs typeface="+mj-cs"/>
              </a:rPr>
            </a:br>
            <a:r>
              <a:rPr lang="en-US" sz="2000" dirty="0" smtClean="0">
                <a:solidFill>
                  <a:prstClr val="black"/>
                </a:solidFill>
                <a:ea typeface="+mj-ea"/>
                <a:cs typeface="+mj-cs"/>
              </a:rPr>
              <a:t>		2. to become like</a:t>
            </a:r>
            <a:br>
              <a:rPr lang="en-US" sz="2000" dirty="0" smtClean="0">
                <a:solidFill>
                  <a:prstClr val="black"/>
                </a:solidFill>
                <a:ea typeface="+mj-ea"/>
                <a:cs typeface="+mj-cs"/>
              </a:rPr>
            </a:br>
            <a:r>
              <a:rPr lang="en-US" sz="2000" dirty="0" smtClean="0">
                <a:solidFill>
                  <a:prstClr val="black"/>
                </a:solidFill>
                <a:ea typeface="+mj-ea"/>
                <a:cs typeface="+mj-cs"/>
              </a:rPr>
              <a:t>		3. </a:t>
            </a:r>
            <a:r>
              <a:rPr lang="en-US" sz="2000" b="1" dirty="0" smtClean="0">
                <a:solidFill>
                  <a:prstClr val="black"/>
                </a:solidFill>
                <a:effectLst>
                  <a:glow rad="127000">
                    <a:schemeClr val="accent2">
                      <a:lumMod val="60000"/>
                      <a:lumOff val="40000"/>
                    </a:schemeClr>
                  </a:glow>
                </a:effectLst>
                <a:ea typeface="+mj-ea"/>
                <a:cs typeface="+mj-cs"/>
              </a:rPr>
              <a:t>to be instituted, to be established</a:t>
            </a:r>
            <a:br>
              <a:rPr lang="en-US" sz="2000" b="1" dirty="0" smtClean="0">
                <a:solidFill>
                  <a:prstClr val="black"/>
                </a:solidFill>
                <a:effectLst>
                  <a:glow rad="127000">
                    <a:schemeClr val="accent2">
                      <a:lumMod val="60000"/>
                      <a:lumOff val="40000"/>
                    </a:schemeClr>
                  </a:glow>
                </a:effectLst>
                <a:ea typeface="+mj-ea"/>
                <a:cs typeface="+mj-cs"/>
              </a:rPr>
            </a:br>
            <a:r>
              <a:rPr lang="en-US" sz="2000" dirty="0" smtClean="0">
                <a:solidFill>
                  <a:prstClr val="black"/>
                </a:solidFill>
                <a:ea typeface="+mj-ea"/>
                <a:cs typeface="+mj-cs"/>
              </a:rPr>
              <a:t>        3. to be</a:t>
            </a:r>
            <a:br>
              <a:rPr lang="en-US" sz="2000" dirty="0" smtClean="0">
                <a:solidFill>
                  <a:prstClr val="black"/>
                </a:solidFill>
                <a:ea typeface="+mj-ea"/>
                <a:cs typeface="+mj-cs"/>
              </a:rPr>
            </a:br>
            <a:r>
              <a:rPr lang="en-US" sz="2000" dirty="0" smtClean="0">
                <a:solidFill>
                  <a:prstClr val="black"/>
                </a:solidFill>
                <a:ea typeface="+mj-ea"/>
                <a:cs typeface="+mj-cs"/>
              </a:rPr>
              <a:t>    	     1. to exist, to be in existence</a:t>
            </a:r>
            <a:br>
              <a:rPr lang="en-US" sz="2000" dirty="0" smtClean="0">
                <a:solidFill>
                  <a:prstClr val="black"/>
                </a:solidFill>
                <a:ea typeface="+mj-ea"/>
                <a:cs typeface="+mj-cs"/>
              </a:rPr>
            </a:br>
            <a:r>
              <a:rPr lang="en-US" sz="2000" dirty="0" smtClean="0">
                <a:solidFill>
                  <a:prstClr val="black"/>
                </a:solidFill>
                <a:ea typeface="+mj-ea"/>
                <a:cs typeface="+mj-cs"/>
              </a:rPr>
              <a:t>    	     2. to abide, remain, to continue (with word of place or time)</a:t>
            </a:r>
            <a:br>
              <a:rPr lang="en-US" sz="2000" dirty="0" smtClean="0">
                <a:solidFill>
                  <a:prstClr val="black"/>
                </a:solidFill>
                <a:ea typeface="+mj-ea"/>
                <a:cs typeface="+mj-cs"/>
              </a:rPr>
            </a:br>
            <a:r>
              <a:rPr lang="en-US" sz="2000" dirty="0" smtClean="0">
                <a:solidFill>
                  <a:prstClr val="black"/>
                </a:solidFill>
                <a:ea typeface="+mj-ea"/>
                <a:cs typeface="+mj-cs"/>
              </a:rPr>
              <a:t>    	     3. to stand, lie, be in, be at,  be situated |(with word of locality)</a:t>
            </a:r>
            <a:br>
              <a:rPr lang="en-US" sz="2000" dirty="0" smtClean="0">
                <a:solidFill>
                  <a:prstClr val="black"/>
                </a:solidFill>
                <a:ea typeface="+mj-ea"/>
                <a:cs typeface="+mj-cs"/>
              </a:rPr>
            </a:br>
            <a:r>
              <a:rPr lang="en-US" sz="2000" dirty="0" smtClean="0">
                <a:solidFill>
                  <a:prstClr val="black"/>
                </a:solidFill>
                <a:ea typeface="+mj-ea"/>
                <a:cs typeface="+mj-cs"/>
              </a:rPr>
              <a:t>    	     4. to accompany, be with</a:t>
            </a:r>
            <a:endParaRPr lang="en-US" dirty="0">
              <a:solidFill>
                <a:srgbClr val="FF0000"/>
              </a:solidFill>
            </a:endParaRPr>
          </a:p>
        </p:txBody>
      </p:sp>
      <p:sp>
        <p:nvSpPr>
          <p:cNvPr id="3" name="Slide Number Placeholder 2"/>
          <p:cNvSpPr>
            <a:spLocks noGrp="1"/>
          </p:cNvSpPr>
          <p:nvPr>
            <p:ph type="sldNum" sz="quarter" idx="12"/>
          </p:nvPr>
        </p:nvSpPr>
        <p:spPr>
          <a:xfrm>
            <a:off x="9348355" y="6467617"/>
            <a:ext cx="2743200" cy="365125"/>
          </a:xfrm>
        </p:spPr>
        <p:txBody>
          <a:bodyPr/>
          <a:lstStyle/>
          <a:p>
            <a:fld id="{79D454C9-693C-4B68-AEF7-F33F1BD73953}" type="slidenum">
              <a:rPr lang="en-US" sz="1400" b="1" smtClean="0">
                <a:solidFill>
                  <a:schemeClr val="tx1"/>
                </a:solidFill>
              </a:rPr>
              <a:t>63</a:t>
            </a:fld>
            <a:endParaRPr lang="en-US" sz="1400" b="1" dirty="0">
              <a:solidFill>
                <a:schemeClr val="tx1"/>
              </a:solidFill>
            </a:endParaRPr>
          </a:p>
        </p:txBody>
      </p:sp>
    </p:spTree>
    <p:extLst>
      <p:ext uri="{BB962C8B-B14F-4D97-AF65-F5344CB8AC3E}">
        <p14:creationId xmlns:p14="http://schemas.microsoft.com/office/powerpoint/2010/main" val="2251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2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alpha val="71000"/>
              </a:schemeClr>
            </a:gs>
            <a:gs pos="50000">
              <a:srgbClr val="E2FD59">
                <a:alpha val="48000"/>
              </a:srgbClr>
            </a:gs>
            <a:gs pos="100000">
              <a:srgbClr val="9900FF">
                <a:alpha val="24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917" y="1"/>
            <a:ext cx="11745532" cy="6858000"/>
          </a:xfrm>
          <a:noFill/>
        </p:spPr>
        <p:txBody>
          <a:bodyPr>
            <a:normAutofit/>
            <a:scene3d>
              <a:camera prst="orthographicFront"/>
              <a:lightRig rig="threePt" dir="t"/>
            </a:scene3d>
            <a:sp3d extrusionH="57150">
              <a:bevelT w="38100" h="38100"/>
            </a:sp3d>
          </a:bodyPr>
          <a:lstStyle/>
          <a:p>
            <a:r>
              <a:rPr lang="en-US" sz="4000" dirty="0" smtClean="0">
                <a:solidFill>
                  <a:prstClr val="black">
                    <a:lumMod val="95000"/>
                    <a:lumOff val="5000"/>
                  </a:prstClr>
                </a:solidFill>
                <a:latin typeface="Calibri" panose="020F0502020204030204"/>
              </a:rPr>
              <a:t/>
            </a:r>
            <a:br>
              <a:rPr lang="en-US" sz="4000" dirty="0" smtClean="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r>
              <a:rPr lang="en-US" sz="2400" dirty="0" smtClean="0">
                <a:solidFill>
                  <a:prstClr val="black">
                    <a:lumMod val="95000"/>
                    <a:lumOff val="5000"/>
                  </a:prstClr>
                </a:solidFill>
                <a:latin typeface="Calibri" panose="020F0502020204030204"/>
              </a:rPr>
              <a:t/>
            </a:r>
            <a:br>
              <a:rPr lang="en-US" sz="2400" dirty="0" smtClean="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a:r>
            <a:br>
              <a:rPr lang="en-US" sz="2400" dirty="0">
                <a:solidFill>
                  <a:prstClr val="black">
                    <a:lumMod val="95000"/>
                    <a:lumOff val="5000"/>
                  </a:prstClr>
                </a:solidFill>
                <a:latin typeface="Calibri" panose="020F0502020204030204"/>
              </a:rPr>
            </a:br>
            <a:endParaRPr lang="en-US" sz="2700" dirty="0">
              <a:latin typeface="+mn-lt"/>
            </a:endParaRPr>
          </a:p>
        </p:txBody>
      </p:sp>
      <p:sp>
        <p:nvSpPr>
          <p:cNvPr id="3" name="Rectangle 2"/>
          <p:cNvSpPr/>
          <p:nvPr/>
        </p:nvSpPr>
        <p:spPr>
          <a:xfrm>
            <a:off x="155863" y="418064"/>
            <a:ext cx="11731337" cy="6417141"/>
          </a:xfrm>
          <a:prstGeom prst="rect">
            <a:avLst/>
          </a:prstGeom>
        </p:spPr>
        <p:txBody>
          <a:bodyPr wrap="square">
            <a:spAutoFit/>
            <a:scene3d>
              <a:camera prst="orthographicFront"/>
              <a:lightRig rig="threePt" dir="t"/>
            </a:scene3d>
            <a:sp3d extrusionH="57150">
              <a:bevelT w="38100" h="38100"/>
            </a:sp3d>
          </a:bodyPr>
          <a:lstStyle/>
          <a:p>
            <a:r>
              <a:rPr lang="en-US" sz="2800" b="1" i="1" dirty="0" err="1">
                <a:solidFill>
                  <a:srgbClr val="008080"/>
                </a:solidFill>
                <a:latin typeface="Georgia" panose="02040502050405020303" pitchFamily="18" charset="0"/>
                <a:ea typeface="+mj-ea"/>
                <a:cs typeface="+mj-cs"/>
              </a:rPr>
              <a:t>Gesenius</a:t>
            </a:r>
            <a:r>
              <a:rPr lang="en-US" sz="2800" b="1" i="1" dirty="0">
                <a:solidFill>
                  <a:srgbClr val="008080"/>
                </a:solidFill>
                <a:latin typeface="Georgia" panose="02040502050405020303" pitchFamily="18" charset="0"/>
                <a:ea typeface="+mj-ea"/>
                <a:cs typeface="+mj-cs"/>
              </a:rPr>
              <a:t> Lexicon</a:t>
            </a:r>
            <a:r>
              <a:rPr lang="en-US" sz="2800" i="1" dirty="0">
                <a:solidFill>
                  <a:srgbClr val="008080"/>
                </a:solidFill>
                <a:latin typeface="Georgia" panose="02040502050405020303" pitchFamily="18" charset="0"/>
                <a:ea typeface="+mj-ea"/>
                <a:cs typeface="+mj-cs"/>
              </a:rPr>
              <a:t>		</a:t>
            </a:r>
            <a:r>
              <a:rPr lang="he-IL" sz="2800" b="1" dirty="0">
                <a:solidFill>
                  <a:srgbClr val="9900FF"/>
                </a:solidFill>
                <a:ea typeface="+mj-ea"/>
                <a:cs typeface="Times New Roman"/>
              </a:rPr>
              <a:t> י</a:t>
            </a:r>
            <a:r>
              <a:rPr lang="he-IL" sz="800" b="1" dirty="0">
                <a:solidFill>
                  <a:srgbClr val="9900FF"/>
                </a:solidFill>
                <a:ea typeface="+mj-ea"/>
                <a:cs typeface="Times New Roman"/>
              </a:rPr>
              <a:t> </a:t>
            </a:r>
            <a:r>
              <a:rPr lang="he-IL" sz="2800" b="1" dirty="0">
                <a:solidFill>
                  <a:srgbClr val="9900FF"/>
                </a:solidFill>
                <a:ea typeface="+mj-ea"/>
                <a:cs typeface="Times New Roman"/>
              </a:rPr>
              <a:t>ה</a:t>
            </a:r>
            <a:r>
              <a:rPr lang="he-IL" sz="800" b="1" dirty="0">
                <a:solidFill>
                  <a:srgbClr val="9900FF"/>
                </a:solidFill>
                <a:ea typeface="+mj-ea"/>
                <a:cs typeface="Times New Roman"/>
              </a:rPr>
              <a:t> </a:t>
            </a:r>
            <a:r>
              <a:rPr lang="he-IL" sz="2800" b="1" dirty="0">
                <a:solidFill>
                  <a:srgbClr val="9900FF"/>
                </a:solidFill>
                <a:ea typeface="+mj-ea"/>
                <a:cs typeface="Times New Roman"/>
              </a:rPr>
              <a:t>י</a:t>
            </a:r>
            <a:r>
              <a:rPr lang="en-US" sz="2800" b="1" dirty="0">
                <a:solidFill>
                  <a:srgbClr val="9900FF"/>
                </a:solidFill>
                <a:ea typeface="+mj-ea"/>
                <a:cs typeface="+mj-cs"/>
              </a:rPr>
              <a:t>  </a:t>
            </a:r>
            <a:r>
              <a:rPr lang="en-US" sz="2800" dirty="0">
                <a:solidFill>
                  <a:prstClr val="black">
                    <a:lumMod val="95000"/>
                    <a:lumOff val="5000"/>
                  </a:prstClr>
                </a:solidFill>
                <a:ea typeface="+mj-ea"/>
                <a:cs typeface="+mj-cs"/>
              </a:rPr>
              <a:t>- </a:t>
            </a:r>
            <a:r>
              <a:rPr lang="en-US" sz="2800" dirty="0" err="1">
                <a:solidFill>
                  <a:srgbClr val="9900FF"/>
                </a:solidFill>
                <a:ea typeface="+mj-ea"/>
                <a:cs typeface="+mj-cs"/>
              </a:rPr>
              <a:t>iei</a:t>
            </a:r>
            <a:r>
              <a:rPr lang="en-US" sz="2800" dirty="0">
                <a:solidFill>
                  <a:prstClr val="black">
                    <a:lumMod val="95000"/>
                    <a:lumOff val="5000"/>
                  </a:prstClr>
                </a:solidFill>
                <a:ea typeface="+mj-ea"/>
                <a:cs typeface="+mj-cs"/>
              </a:rPr>
              <a:t> </a:t>
            </a:r>
            <a:r>
              <a:rPr lang="en-US" sz="2800" dirty="0" smtClean="0">
                <a:solidFill>
                  <a:prstClr val="black">
                    <a:lumMod val="95000"/>
                    <a:lumOff val="5000"/>
                  </a:prstClr>
                </a:solidFill>
                <a:ea typeface="+mj-ea"/>
                <a:cs typeface="+mj-cs"/>
              </a:rPr>
              <a:t> - </a:t>
            </a:r>
            <a:r>
              <a:rPr lang="en-US" sz="2400" dirty="0" smtClean="0">
                <a:solidFill>
                  <a:prstClr val="black">
                    <a:lumMod val="95000"/>
                    <a:lumOff val="5000"/>
                  </a:prstClr>
                </a:solidFill>
                <a:ea typeface="+mj-ea"/>
                <a:cs typeface="+mj-cs"/>
              </a:rPr>
              <a:t>as </a:t>
            </a:r>
            <a:r>
              <a:rPr lang="en-US" sz="2400" dirty="0">
                <a:solidFill>
                  <a:prstClr val="black">
                    <a:lumMod val="95000"/>
                    <a:lumOff val="5000"/>
                  </a:prstClr>
                </a:solidFill>
                <a:ea typeface="+mj-ea"/>
                <a:cs typeface="+mj-cs"/>
              </a:rPr>
              <a:t>seen in the  </a:t>
            </a:r>
            <a:r>
              <a:rPr lang="en-US" sz="2800" i="1" dirty="0">
                <a:solidFill>
                  <a:srgbClr val="008080"/>
                </a:solidFill>
                <a:latin typeface="Georgia" panose="02040502050405020303" pitchFamily="18" charset="0"/>
                <a:ea typeface="+mj-ea"/>
                <a:cs typeface="+mj-cs"/>
              </a:rPr>
              <a:t>BLB.</a:t>
            </a:r>
            <a:br>
              <a:rPr lang="en-US" sz="2800" i="1" dirty="0">
                <a:solidFill>
                  <a:srgbClr val="008080"/>
                </a:solidFill>
                <a:latin typeface="Georgia" panose="02040502050405020303" pitchFamily="18" charset="0"/>
                <a:ea typeface="+mj-ea"/>
                <a:cs typeface="+mj-cs"/>
              </a:rPr>
            </a:br>
            <a:r>
              <a:rPr lang="en-US" sz="2800" i="1" dirty="0">
                <a:solidFill>
                  <a:srgbClr val="008080"/>
                </a:solidFill>
                <a:latin typeface="Georgia" panose="02040502050405020303" pitchFamily="18" charset="0"/>
                <a:ea typeface="+mj-ea"/>
                <a:cs typeface="+mj-cs"/>
              </a:rPr>
              <a:t/>
            </a:r>
            <a:br>
              <a:rPr lang="en-US" sz="2800" i="1" dirty="0">
                <a:solidFill>
                  <a:srgbClr val="008080"/>
                </a:solidFill>
                <a:latin typeface="Georgia" panose="02040502050405020303" pitchFamily="18" charset="0"/>
                <a:ea typeface="+mj-ea"/>
                <a:cs typeface="+mj-cs"/>
              </a:rPr>
            </a:br>
            <a:r>
              <a:rPr lang="en-US" sz="2800" dirty="0">
                <a:solidFill>
                  <a:prstClr val="black">
                    <a:lumMod val="95000"/>
                    <a:lumOff val="5000"/>
                  </a:prstClr>
                </a:solidFill>
                <a:ea typeface="+mj-ea"/>
                <a:cs typeface="+mj-cs"/>
              </a:rPr>
              <a:t>2) </a:t>
            </a:r>
            <a:r>
              <a:rPr lang="en-US" sz="2800" b="1" dirty="0">
                <a:ln>
                  <a:solidFill>
                    <a:schemeClr val="tx1"/>
                  </a:solidFill>
                </a:ln>
                <a:solidFill>
                  <a:srgbClr val="0070C0"/>
                </a:solidFill>
                <a:effectLst>
                  <a:glow rad="127000">
                    <a:schemeClr val="accent2">
                      <a:lumMod val="60000"/>
                      <a:lumOff val="40000"/>
                    </a:schemeClr>
                  </a:glow>
                </a:effectLst>
                <a:ea typeface="+mj-ea"/>
                <a:cs typeface="+mj-cs"/>
              </a:rPr>
              <a:t>to become, </a:t>
            </a:r>
            <a:r>
              <a:rPr lang="en-US" sz="2800" dirty="0">
                <a:solidFill>
                  <a:srgbClr val="0070C0"/>
                </a:solidFill>
                <a:ea typeface="+mj-ea"/>
                <a:cs typeface="+mj-cs"/>
              </a:rPr>
              <a:t>to be made or done, </a:t>
            </a:r>
            <a:r>
              <a:rPr lang="en-US" sz="2800" dirty="0" err="1">
                <a:solidFill>
                  <a:prstClr val="black">
                    <a:lumMod val="95000"/>
                    <a:lumOff val="5000"/>
                  </a:prstClr>
                </a:solidFill>
                <a:ea typeface="+mj-ea"/>
                <a:cs typeface="+mj-cs"/>
              </a:rPr>
              <a:t>Absol</a:t>
            </a:r>
            <a:r>
              <a:rPr lang="en-US" sz="2800" dirty="0">
                <a:solidFill>
                  <a:prstClr val="black">
                    <a:lumMod val="95000"/>
                    <a:lumOff val="5000"/>
                  </a:prstClr>
                </a:solidFill>
                <a:ea typeface="+mj-ea"/>
                <a:cs typeface="+mj-cs"/>
              </a:rPr>
              <a:t>. </a:t>
            </a:r>
            <a:r>
              <a:rPr lang="en-US" sz="2800" dirty="0" err="1">
                <a:solidFill>
                  <a:prstClr val="black">
                    <a:lumMod val="95000"/>
                    <a:lumOff val="5000"/>
                  </a:prstClr>
                </a:solidFill>
                <a:ea typeface="+mj-ea"/>
                <a:cs typeface="+mj-cs"/>
              </a:rPr>
              <a:t>i.q.</a:t>
            </a:r>
            <a:r>
              <a:rPr lang="en-US" sz="2800" dirty="0">
                <a:solidFill>
                  <a:prstClr val="black">
                    <a:lumMod val="95000"/>
                    <a:lumOff val="5000"/>
                  </a:prstClr>
                </a:solidFill>
                <a:ea typeface="+mj-ea"/>
                <a:cs typeface="+mj-cs"/>
              </a:rPr>
              <a:t>  </a:t>
            </a:r>
            <a:r>
              <a:rPr lang="en-US" sz="2800" dirty="0">
                <a:solidFill>
                  <a:srgbClr val="0070C0"/>
                </a:solidFill>
                <a:ea typeface="+mj-ea"/>
                <a:cs typeface="+mj-cs"/>
              </a:rPr>
              <a:t>to exist, to come to </a:t>
            </a:r>
            <a:r>
              <a:rPr lang="en-US" sz="2800" dirty="0" smtClean="0">
                <a:solidFill>
                  <a:srgbClr val="0070C0"/>
                </a:solidFill>
                <a:ea typeface="+mj-ea"/>
                <a:cs typeface="+mj-cs"/>
              </a:rPr>
              <a:t>pass. </a:t>
            </a:r>
            <a:br>
              <a:rPr lang="en-US" sz="2800" dirty="0" smtClean="0">
                <a:solidFill>
                  <a:srgbClr val="0070C0"/>
                </a:solidFill>
                <a:ea typeface="+mj-ea"/>
                <a:cs typeface="+mj-cs"/>
              </a:rPr>
            </a:br>
            <a:r>
              <a:rPr lang="en-US" sz="2800" b="1" dirty="0" smtClean="0">
                <a:solidFill>
                  <a:srgbClr val="00B050"/>
                </a:solidFill>
                <a:ea typeface="+mj-ea"/>
                <a:cs typeface="+mj-cs"/>
              </a:rPr>
              <a:t>Gen </a:t>
            </a:r>
            <a:r>
              <a:rPr lang="en-US" sz="2800" b="1" dirty="0">
                <a:solidFill>
                  <a:srgbClr val="00B050"/>
                </a:solidFill>
                <a:ea typeface="+mj-ea"/>
                <a:cs typeface="+mj-cs"/>
              </a:rPr>
              <a:t>1:3 </a:t>
            </a:r>
            <a:r>
              <a:rPr lang="en-US" sz="2800" dirty="0">
                <a:solidFill>
                  <a:prstClr val="black">
                    <a:lumMod val="95000"/>
                    <a:lumOff val="5000"/>
                  </a:prstClr>
                </a:solidFill>
                <a:ea typeface="+mj-ea"/>
                <a:cs typeface="+mj-cs"/>
              </a:rPr>
              <a:t>let there be light and there was (came into existence) light.  </a:t>
            </a:r>
            <a:br>
              <a:rPr lang="en-US" sz="2800" dirty="0">
                <a:solidFill>
                  <a:prstClr val="black">
                    <a:lumMod val="95000"/>
                    <a:lumOff val="5000"/>
                  </a:prstClr>
                </a:solidFill>
                <a:ea typeface="+mj-ea"/>
                <a:cs typeface="+mj-cs"/>
              </a:rPr>
            </a:br>
            <a:r>
              <a:rPr lang="en-US" sz="1100" dirty="0">
                <a:solidFill>
                  <a:prstClr val="black">
                    <a:lumMod val="95000"/>
                    <a:lumOff val="5000"/>
                  </a:prstClr>
                </a:solidFill>
                <a:ea typeface="+mj-ea"/>
                <a:cs typeface="+mj-cs"/>
              </a:rPr>
              <a:t/>
            </a:r>
            <a:br>
              <a:rPr lang="en-US" sz="1100" dirty="0">
                <a:solidFill>
                  <a:prstClr val="black">
                    <a:lumMod val="95000"/>
                    <a:lumOff val="5000"/>
                  </a:prstClr>
                </a:solidFill>
                <a:ea typeface="+mj-ea"/>
                <a:cs typeface="+mj-cs"/>
              </a:rPr>
            </a:br>
            <a:r>
              <a:rPr lang="en-US" sz="2800" dirty="0">
                <a:solidFill>
                  <a:prstClr val="black">
                    <a:lumMod val="95000"/>
                    <a:lumOff val="5000"/>
                  </a:prstClr>
                </a:solidFill>
                <a:ea typeface="+mj-ea"/>
                <a:cs typeface="+mj-cs"/>
              </a:rPr>
              <a:t>There are many more explanations of this word and the cognate words, to be studied in this Lexicon and others.  They all expose </a:t>
            </a:r>
            <a:r>
              <a:rPr lang="en-US" sz="2800" b="1" u="sng" dirty="0">
                <a:solidFill>
                  <a:srgbClr val="7030A0"/>
                </a:solidFill>
                <a:ea typeface="+mj-ea"/>
                <a:cs typeface="+mj-cs"/>
              </a:rPr>
              <a:t>a gathering or assembly of substance already in existence</a:t>
            </a:r>
            <a:r>
              <a:rPr lang="en-US" sz="2800" dirty="0">
                <a:solidFill>
                  <a:prstClr val="black">
                    <a:lumMod val="95000"/>
                    <a:lumOff val="5000"/>
                  </a:prstClr>
                </a:solidFill>
                <a:ea typeface="+mj-ea"/>
                <a:cs typeface="+mj-cs"/>
              </a:rPr>
              <a:t> to form something</a:t>
            </a:r>
            <a:r>
              <a:rPr lang="en-US" sz="2800" dirty="0" smtClean="0">
                <a:solidFill>
                  <a:prstClr val="black">
                    <a:lumMod val="95000"/>
                    <a:lumOff val="5000"/>
                  </a:prstClr>
                </a:solidFill>
                <a:ea typeface="+mj-ea"/>
                <a:cs typeface="+mj-cs"/>
              </a:rPr>
              <a:t>. </a:t>
            </a:r>
          </a:p>
          <a:p>
            <a:r>
              <a:rPr lang="en-US" sz="1400" dirty="0" smtClean="0">
                <a:solidFill>
                  <a:prstClr val="black">
                    <a:lumMod val="95000"/>
                    <a:lumOff val="5000"/>
                  </a:prstClr>
                </a:solidFill>
                <a:ea typeface="+mj-ea"/>
                <a:cs typeface="+mj-cs"/>
              </a:rPr>
              <a:t> </a:t>
            </a:r>
            <a:r>
              <a:rPr lang="en-US" sz="2800" dirty="0" smtClean="0">
                <a:solidFill>
                  <a:prstClr val="black">
                    <a:lumMod val="95000"/>
                    <a:lumOff val="5000"/>
                  </a:prstClr>
                </a:solidFill>
                <a:ea typeface="+mj-ea"/>
                <a:cs typeface="+mj-cs"/>
              </a:rPr>
              <a:t/>
            </a:r>
            <a:br>
              <a:rPr lang="en-US" sz="2800" dirty="0" smtClean="0">
                <a:solidFill>
                  <a:prstClr val="black">
                    <a:lumMod val="95000"/>
                    <a:lumOff val="5000"/>
                  </a:prstClr>
                </a:solidFill>
                <a:ea typeface="+mj-ea"/>
                <a:cs typeface="+mj-cs"/>
              </a:rPr>
            </a:br>
            <a:r>
              <a:rPr lang="en-US" sz="2800" dirty="0" smtClean="0">
                <a:solidFill>
                  <a:prstClr val="black">
                    <a:lumMod val="95000"/>
                    <a:lumOff val="5000"/>
                  </a:prstClr>
                </a:solidFill>
                <a:ea typeface="+mj-ea"/>
                <a:cs typeface="+mj-cs"/>
              </a:rPr>
              <a:t>Only a </a:t>
            </a:r>
            <a:r>
              <a:rPr lang="en-US" sz="2800" dirty="0">
                <a:solidFill>
                  <a:prstClr val="black">
                    <a:lumMod val="95000"/>
                    <a:lumOff val="5000"/>
                  </a:prstClr>
                </a:solidFill>
                <a:ea typeface="+mj-ea"/>
                <a:cs typeface="+mj-cs"/>
              </a:rPr>
              <a:t>few </a:t>
            </a:r>
            <a:r>
              <a:rPr lang="en-US" sz="2800" dirty="0" smtClean="0">
                <a:solidFill>
                  <a:prstClr val="black">
                    <a:lumMod val="95000"/>
                    <a:lumOff val="5000"/>
                  </a:prstClr>
                </a:solidFill>
                <a:ea typeface="+mj-ea"/>
                <a:cs typeface="+mj-cs"/>
              </a:rPr>
              <a:t>examples are printed here</a:t>
            </a:r>
            <a:r>
              <a:rPr lang="en-US" sz="2800" dirty="0">
                <a:solidFill>
                  <a:prstClr val="black">
                    <a:lumMod val="95000"/>
                    <a:lumOff val="5000"/>
                  </a:prstClr>
                </a:solidFill>
                <a:ea typeface="+mj-ea"/>
                <a:cs typeface="+mj-cs"/>
              </a:rPr>
              <a:t>.  </a:t>
            </a:r>
            <a:r>
              <a:rPr lang="en-US" sz="2800" b="1" dirty="0">
                <a:ln>
                  <a:solidFill>
                    <a:sysClr val="windowText" lastClr="000000"/>
                  </a:solidFill>
                </a:ln>
                <a:solidFill>
                  <a:srgbClr val="FF0000"/>
                </a:solidFill>
                <a:ea typeface="+mj-ea"/>
                <a:cs typeface="+mj-cs"/>
              </a:rPr>
              <a:t>The idea of </a:t>
            </a:r>
            <a:r>
              <a:rPr lang="en-US" sz="2800" b="1" dirty="0" smtClean="0">
                <a:ln>
                  <a:solidFill>
                    <a:sysClr val="windowText" lastClr="000000"/>
                  </a:solidFill>
                </a:ln>
                <a:solidFill>
                  <a:srgbClr val="FF0000"/>
                </a:solidFill>
                <a:ea typeface="+mj-ea"/>
                <a:cs typeface="+mj-cs"/>
              </a:rPr>
              <a:t>the </a:t>
            </a:r>
            <a:r>
              <a:rPr lang="en-US" sz="2800" b="1" dirty="0">
                <a:ln>
                  <a:solidFill>
                    <a:sysClr val="windowText" lastClr="000000"/>
                  </a:solidFill>
                </a:ln>
                <a:solidFill>
                  <a:srgbClr val="FF0000"/>
                </a:solidFill>
                <a:ea typeface="+mj-ea"/>
                <a:cs typeface="+mj-cs"/>
              </a:rPr>
              <a:t>light </a:t>
            </a:r>
            <a:r>
              <a:rPr lang="en-US" sz="2800" b="1" dirty="0" smtClean="0">
                <a:ln>
                  <a:solidFill>
                    <a:sysClr val="windowText" lastClr="000000"/>
                  </a:solidFill>
                </a:ln>
                <a:solidFill>
                  <a:srgbClr val="FF0000"/>
                </a:solidFill>
                <a:ea typeface="+mj-ea"/>
                <a:cs typeface="+mj-cs"/>
              </a:rPr>
              <a:t>being created</a:t>
            </a:r>
            <a:r>
              <a:rPr lang="en-US" sz="2800" b="1" dirty="0">
                <a:ln>
                  <a:solidFill>
                    <a:sysClr val="windowText" lastClr="000000"/>
                  </a:solidFill>
                </a:ln>
                <a:solidFill>
                  <a:srgbClr val="FF0000"/>
                </a:solidFill>
                <a:ea typeface="+mj-ea"/>
                <a:cs typeface="+mj-cs"/>
              </a:rPr>
              <a:t> </a:t>
            </a:r>
            <a:r>
              <a:rPr lang="en-US" sz="2800" b="1" dirty="0" smtClean="0">
                <a:ln>
                  <a:solidFill>
                    <a:sysClr val="windowText" lastClr="000000"/>
                  </a:solidFill>
                </a:ln>
                <a:solidFill>
                  <a:srgbClr val="FF0000"/>
                </a:solidFill>
                <a:ea typeface="+mj-ea"/>
                <a:cs typeface="+mj-cs"/>
              </a:rPr>
              <a:t/>
            </a:r>
            <a:br>
              <a:rPr lang="en-US" sz="2800" b="1" dirty="0" smtClean="0">
                <a:ln>
                  <a:solidFill>
                    <a:sysClr val="windowText" lastClr="000000"/>
                  </a:solidFill>
                </a:ln>
                <a:solidFill>
                  <a:srgbClr val="FF0000"/>
                </a:solidFill>
                <a:ea typeface="+mj-ea"/>
                <a:cs typeface="+mj-cs"/>
              </a:rPr>
            </a:br>
            <a:r>
              <a:rPr lang="en-US" sz="2800" b="1" u="sng" dirty="0" smtClean="0">
                <a:ln>
                  <a:solidFill>
                    <a:sysClr val="windowText" lastClr="000000"/>
                  </a:solidFill>
                </a:ln>
                <a:solidFill>
                  <a:schemeClr val="accent4"/>
                </a:solidFill>
                <a:ea typeface="+mj-ea"/>
                <a:cs typeface="+mj-cs"/>
              </a:rPr>
              <a:t>in </a:t>
            </a:r>
            <a:r>
              <a:rPr lang="en-US" sz="2800" b="1" u="sng" dirty="0">
                <a:ln>
                  <a:solidFill>
                    <a:sysClr val="windowText" lastClr="000000"/>
                  </a:solidFill>
                </a:ln>
                <a:solidFill>
                  <a:schemeClr val="accent4"/>
                </a:solidFill>
                <a:ea typeface="+mj-ea"/>
                <a:cs typeface="+mj-cs"/>
              </a:rPr>
              <a:t>verse 3</a:t>
            </a:r>
            <a:r>
              <a:rPr lang="en-US" sz="2800" b="1" dirty="0">
                <a:ln>
                  <a:solidFill>
                    <a:sysClr val="windowText" lastClr="000000"/>
                  </a:solidFill>
                </a:ln>
                <a:solidFill>
                  <a:schemeClr val="accent4"/>
                </a:solidFill>
                <a:ea typeface="+mj-ea"/>
                <a:cs typeface="+mj-cs"/>
              </a:rPr>
              <a:t> </a:t>
            </a:r>
            <a:r>
              <a:rPr lang="en-US" sz="2800" b="1" dirty="0">
                <a:ln>
                  <a:solidFill>
                    <a:sysClr val="windowText" lastClr="000000"/>
                  </a:solidFill>
                </a:ln>
                <a:solidFill>
                  <a:srgbClr val="FF0000"/>
                </a:solidFill>
                <a:ea typeface="+mj-ea"/>
                <a:cs typeface="+mj-cs"/>
              </a:rPr>
              <a:t>does not </a:t>
            </a:r>
            <a:r>
              <a:rPr lang="en-US" sz="2800" b="1" dirty="0" smtClean="0">
                <a:ln>
                  <a:solidFill>
                    <a:sysClr val="windowText" lastClr="000000"/>
                  </a:solidFill>
                </a:ln>
                <a:solidFill>
                  <a:srgbClr val="FF0000"/>
                </a:solidFill>
                <a:ea typeface="+mj-ea"/>
                <a:cs typeface="+mj-cs"/>
              </a:rPr>
              <a:t>exist – </a:t>
            </a:r>
            <a:r>
              <a:rPr lang="en-US" sz="2800" b="1" u="sng" dirty="0">
                <a:ln>
                  <a:solidFill>
                    <a:sysClr val="windowText" lastClr="000000"/>
                  </a:solidFill>
                </a:ln>
                <a:solidFill>
                  <a:srgbClr val="FF0000"/>
                </a:solidFill>
                <a:ea typeface="+mj-ea"/>
                <a:cs typeface="+mj-cs"/>
              </a:rPr>
              <a:t>not in the </a:t>
            </a:r>
            <a:r>
              <a:rPr lang="en-US" sz="2800" b="1" u="sng" dirty="0" smtClean="0">
                <a:ln>
                  <a:solidFill>
                    <a:sysClr val="windowText" lastClr="000000"/>
                  </a:solidFill>
                </a:ln>
                <a:solidFill>
                  <a:srgbClr val="FF0000"/>
                </a:solidFill>
                <a:ea typeface="+mj-ea"/>
                <a:cs typeface="+mj-cs"/>
              </a:rPr>
              <a:t>original Hebrew </a:t>
            </a:r>
            <a:r>
              <a:rPr lang="en-US" sz="2800" b="1" u="sng" dirty="0">
                <a:ln>
                  <a:solidFill>
                    <a:sysClr val="windowText" lastClr="000000"/>
                  </a:solidFill>
                </a:ln>
                <a:solidFill>
                  <a:srgbClr val="FF0000"/>
                </a:solidFill>
                <a:ea typeface="+mj-ea"/>
                <a:cs typeface="+mj-cs"/>
              </a:rPr>
              <a:t>text</a:t>
            </a:r>
            <a:r>
              <a:rPr lang="en-US" sz="2800" dirty="0">
                <a:ln>
                  <a:solidFill>
                    <a:sysClr val="windowText" lastClr="000000"/>
                  </a:solidFill>
                </a:ln>
                <a:solidFill>
                  <a:srgbClr val="FF0000"/>
                </a:solidFill>
                <a:ea typeface="+mj-ea"/>
                <a:cs typeface="+mj-cs"/>
              </a:rPr>
              <a:t>.</a:t>
            </a:r>
            <a:r>
              <a:rPr lang="en-US" sz="2800" dirty="0">
                <a:ln>
                  <a:solidFill>
                    <a:sysClr val="windowText" lastClr="000000"/>
                  </a:solidFill>
                </a:ln>
                <a:solidFill>
                  <a:prstClr val="black">
                    <a:lumMod val="95000"/>
                    <a:lumOff val="5000"/>
                  </a:prstClr>
                </a:solidFill>
                <a:ea typeface="+mj-ea"/>
                <a:cs typeface="+mj-cs"/>
              </a:rPr>
              <a:t>  </a:t>
            </a:r>
            <a:r>
              <a:rPr lang="en-US" sz="2800" dirty="0" smtClean="0">
                <a:ln>
                  <a:solidFill>
                    <a:sysClr val="windowText" lastClr="000000"/>
                  </a:solidFill>
                </a:ln>
                <a:solidFill>
                  <a:prstClr val="black">
                    <a:lumMod val="95000"/>
                    <a:lumOff val="5000"/>
                  </a:prstClr>
                </a:solidFill>
                <a:ea typeface="+mj-ea"/>
                <a:cs typeface="+mj-cs"/>
              </a:rPr>
              <a:t/>
            </a:r>
            <a:br>
              <a:rPr lang="en-US" sz="2800" dirty="0" smtClean="0">
                <a:ln>
                  <a:solidFill>
                    <a:sysClr val="windowText" lastClr="000000"/>
                  </a:solidFill>
                </a:ln>
                <a:solidFill>
                  <a:prstClr val="black">
                    <a:lumMod val="95000"/>
                    <a:lumOff val="5000"/>
                  </a:prstClr>
                </a:solidFill>
                <a:ea typeface="+mj-ea"/>
                <a:cs typeface="+mj-cs"/>
              </a:rPr>
            </a:br>
            <a:r>
              <a:rPr lang="en-US" sz="2800" dirty="0" smtClean="0">
                <a:solidFill>
                  <a:prstClr val="black">
                    <a:lumMod val="95000"/>
                    <a:lumOff val="5000"/>
                  </a:prstClr>
                </a:solidFill>
                <a:ea typeface="+mj-ea"/>
                <a:cs typeface="+mj-cs"/>
              </a:rPr>
              <a:t>The </a:t>
            </a:r>
            <a:r>
              <a:rPr lang="en-US" sz="2800" dirty="0">
                <a:solidFill>
                  <a:prstClr val="black">
                    <a:lumMod val="95000"/>
                    <a:lumOff val="5000"/>
                  </a:prstClr>
                </a:solidFill>
                <a:ea typeface="+mj-ea"/>
                <a:cs typeface="+mj-cs"/>
              </a:rPr>
              <a:t>word for create </a:t>
            </a:r>
            <a:r>
              <a:rPr lang="en-US" sz="2800" b="1" dirty="0" smtClean="0">
                <a:solidFill>
                  <a:srgbClr val="0070C0"/>
                </a:solidFill>
                <a:ea typeface="+mj-ea"/>
                <a:cs typeface="+mj-cs"/>
              </a:rPr>
              <a:t>&lt;</a:t>
            </a:r>
            <a:r>
              <a:rPr lang="en-US" sz="2800" b="1" dirty="0" err="1" smtClean="0">
                <a:solidFill>
                  <a:srgbClr val="0070C0"/>
                </a:solidFill>
                <a:ea typeface="+mj-ea"/>
                <a:cs typeface="+mj-cs"/>
              </a:rPr>
              <a:t>bara</a:t>
            </a:r>
            <a:r>
              <a:rPr lang="en-US" sz="2800" b="1" dirty="0" smtClean="0">
                <a:solidFill>
                  <a:srgbClr val="0070C0"/>
                </a:solidFill>
                <a:ea typeface="+mj-ea"/>
                <a:cs typeface="+mj-cs"/>
              </a:rPr>
              <a:t>`&gt;, </a:t>
            </a:r>
            <a:r>
              <a:rPr lang="en-US" sz="2800" dirty="0">
                <a:solidFill>
                  <a:prstClr val="black">
                    <a:lumMod val="95000"/>
                    <a:lumOff val="5000"/>
                  </a:prstClr>
                </a:solidFill>
                <a:ea typeface="+mj-ea"/>
                <a:cs typeface="+mj-cs"/>
              </a:rPr>
              <a:t>does not exist in verse 3.  In reality the word </a:t>
            </a:r>
            <a:r>
              <a:rPr lang="en-US" sz="2800" b="1" dirty="0" smtClean="0">
                <a:solidFill>
                  <a:srgbClr val="0070C0"/>
                </a:solidFill>
                <a:ea typeface="+mj-ea"/>
                <a:cs typeface="+mj-cs"/>
              </a:rPr>
              <a:t>&lt;</a:t>
            </a:r>
            <a:r>
              <a:rPr lang="en-US" sz="2800" b="1" dirty="0" err="1" smtClean="0">
                <a:solidFill>
                  <a:srgbClr val="0070C0"/>
                </a:solidFill>
                <a:ea typeface="+mj-ea"/>
                <a:cs typeface="+mj-cs"/>
              </a:rPr>
              <a:t>bara</a:t>
            </a:r>
            <a:r>
              <a:rPr lang="en-US" sz="2800" b="1" dirty="0" smtClean="0">
                <a:solidFill>
                  <a:srgbClr val="0070C0"/>
                </a:solidFill>
                <a:ea typeface="+mj-ea"/>
                <a:cs typeface="+mj-cs"/>
              </a:rPr>
              <a:t>`&gt; –</a:t>
            </a:r>
            <a:r>
              <a:rPr lang="en-US" sz="2800" dirty="0" smtClean="0">
                <a:solidFill>
                  <a:prstClr val="black">
                    <a:lumMod val="95000"/>
                    <a:lumOff val="5000"/>
                  </a:prstClr>
                </a:solidFill>
                <a:ea typeface="+mj-ea"/>
                <a:cs typeface="+mj-cs"/>
              </a:rPr>
              <a:t> </a:t>
            </a:r>
            <a:r>
              <a:rPr lang="en-US" sz="2800" u="sng" dirty="0">
                <a:solidFill>
                  <a:prstClr val="black">
                    <a:lumMod val="95000"/>
                    <a:lumOff val="5000"/>
                  </a:prstClr>
                </a:solidFill>
                <a:ea typeface="+mj-ea"/>
                <a:cs typeface="+mj-cs"/>
              </a:rPr>
              <a:t>to </a:t>
            </a:r>
            <a:r>
              <a:rPr lang="en-US" sz="2800" u="sng" dirty="0" smtClean="0">
                <a:solidFill>
                  <a:prstClr val="black">
                    <a:lumMod val="95000"/>
                    <a:lumOff val="5000"/>
                  </a:prstClr>
                </a:solidFill>
                <a:ea typeface="+mj-ea"/>
                <a:cs typeface="+mj-cs"/>
              </a:rPr>
              <a:t>create</a:t>
            </a:r>
            <a:r>
              <a:rPr lang="en-US" sz="2800" dirty="0" smtClean="0">
                <a:solidFill>
                  <a:prstClr val="black">
                    <a:lumMod val="95000"/>
                    <a:lumOff val="5000"/>
                  </a:prstClr>
                </a:solidFill>
                <a:ea typeface="+mj-ea"/>
                <a:cs typeface="+mj-cs"/>
              </a:rPr>
              <a:t> – </a:t>
            </a:r>
            <a:r>
              <a:rPr lang="en-US" sz="2800" dirty="0">
                <a:solidFill>
                  <a:prstClr val="black">
                    <a:lumMod val="95000"/>
                    <a:lumOff val="5000"/>
                  </a:prstClr>
                </a:solidFill>
                <a:ea typeface="+mj-ea"/>
                <a:cs typeface="+mj-cs"/>
              </a:rPr>
              <a:t>is not seen again until verse 21 where the sea </a:t>
            </a:r>
            <a:r>
              <a:rPr lang="en-US" sz="2800" dirty="0" smtClean="0">
                <a:solidFill>
                  <a:prstClr val="black">
                    <a:lumMod val="95000"/>
                    <a:lumOff val="5000"/>
                  </a:prstClr>
                </a:solidFill>
                <a:ea typeface="+mj-ea"/>
                <a:cs typeface="+mj-cs"/>
              </a:rPr>
              <a:t>creatures and birds </a:t>
            </a:r>
            <a:r>
              <a:rPr lang="en-US" sz="2800" dirty="0">
                <a:solidFill>
                  <a:prstClr val="black">
                    <a:lumMod val="95000"/>
                    <a:lumOff val="5000"/>
                  </a:prstClr>
                </a:solidFill>
                <a:ea typeface="+mj-ea"/>
                <a:cs typeface="+mj-cs"/>
              </a:rPr>
              <a:t>were created.  </a:t>
            </a:r>
            <a:r>
              <a:rPr lang="en-US" sz="2800" b="1" dirty="0" smtClean="0">
                <a:solidFill>
                  <a:srgbClr val="0070C0"/>
                </a:solidFill>
                <a:ea typeface="+mj-ea"/>
                <a:cs typeface="+mj-cs"/>
              </a:rPr>
              <a:t>&lt;Bara`&gt;,</a:t>
            </a:r>
            <a:r>
              <a:rPr lang="en-US" sz="2800" dirty="0" smtClean="0">
                <a:solidFill>
                  <a:prstClr val="black">
                    <a:lumMod val="95000"/>
                    <a:lumOff val="5000"/>
                  </a:prstClr>
                </a:solidFill>
                <a:ea typeface="+mj-ea"/>
                <a:cs typeface="+mj-cs"/>
              </a:rPr>
              <a:t> </a:t>
            </a:r>
            <a:r>
              <a:rPr lang="en-US" sz="2800" dirty="0">
                <a:solidFill>
                  <a:prstClr val="black">
                    <a:lumMod val="95000"/>
                    <a:lumOff val="5000"/>
                  </a:prstClr>
                </a:solidFill>
                <a:ea typeface="+mj-ea"/>
                <a:cs typeface="+mj-cs"/>
              </a:rPr>
              <a:t>is the same word as seen in verse 1 where </a:t>
            </a:r>
            <a:r>
              <a:rPr lang="en-US" sz="2800" b="1" dirty="0">
                <a:solidFill>
                  <a:srgbClr val="0000CC"/>
                </a:solidFill>
                <a:ea typeface="+mj-ea"/>
                <a:cs typeface="+mj-cs"/>
              </a:rPr>
              <a:t>Yahuah</a:t>
            </a:r>
            <a:r>
              <a:rPr lang="en-US" sz="2800" dirty="0">
                <a:solidFill>
                  <a:prstClr val="black">
                    <a:lumMod val="95000"/>
                    <a:lumOff val="5000"/>
                  </a:prstClr>
                </a:solidFill>
                <a:ea typeface="+mj-ea"/>
                <a:cs typeface="+mj-cs"/>
              </a:rPr>
              <a:t> created everything </a:t>
            </a:r>
            <a:r>
              <a:rPr lang="en-US" sz="3600" b="1" u="sng" dirty="0" smtClean="0">
                <a:ln>
                  <a:solidFill>
                    <a:sysClr val="windowText" lastClr="000000"/>
                  </a:solidFill>
                </a:ln>
                <a:solidFill>
                  <a:srgbClr val="FF33CC"/>
                </a:solidFill>
                <a:ea typeface="+mj-ea"/>
                <a:cs typeface="+mj-cs"/>
              </a:rPr>
              <a:t>SUDDENLY</a:t>
            </a:r>
            <a:r>
              <a:rPr lang="en-US" sz="2800" b="1" dirty="0" smtClean="0">
                <a:ln>
                  <a:solidFill>
                    <a:sysClr val="windowText" lastClr="000000"/>
                  </a:solidFill>
                </a:ln>
                <a:solidFill>
                  <a:srgbClr val="FF33CC"/>
                </a:solidFill>
                <a:ea typeface="+mj-ea"/>
                <a:cs typeface="+mj-cs"/>
              </a:rPr>
              <a:t>.</a:t>
            </a:r>
            <a:r>
              <a:rPr lang="en-US" sz="2800" b="1" dirty="0" smtClean="0">
                <a:solidFill>
                  <a:srgbClr val="FF33CC"/>
                </a:solidFill>
                <a:ea typeface="+mj-ea"/>
                <a:cs typeface="+mj-cs"/>
              </a:rPr>
              <a:t>   [Let’s read </a:t>
            </a:r>
            <a:r>
              <a:rPr lang="en-US" sz="2800" b="1" dirty="0" smtClean="0">
                <a:solidFill>
                  <a:srgbClr val="00B050"/>
                </a:solidFill>
                <a:ea typeface="+mj-ea"/>
                <a:cs typeface="+mj-cs"/>
              </a:rPr>
              <a:t>Isa 48:3.]</a:t>
            </a:r>
          </a:p>
        </p:txBody>
      </p:sp>
      <p:sp>
        <p:nvSpPr>
          <p:cNvPr id="4" name="Slide Number Placeholder 3"/>
          <p:cNvSpPr>
            <a:spLocks noGrp="1"/>
          </p:cNvSpPr>
          <p:nvPr>
            <p:ph type="sldNum" sz="quarter" idx="12"/>
          </p:nvPr>
        </p:nvSpPr>
        <p:spPr>
          <a:xfrm>
            <a:off x="9337963" y="6387523"/>
            <a:ext cx="2743200" cy="365125"/>
          </a:xfrm>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64</a:t>
            </a:fld>
            <a:endParaRPr lang="en-US" sz="1400" b="1" dirty="0">
              <a:solidFill>
                <a:schemeClr val="tx1"/>
              </a:solidFill>
            </a:endParaRPr>
          </a:p>
        </p:txBody>
      </p:sp>
      <p:cxnSp>
        <p:nvCxnSpPr>
          <p:cNvPr id="6" name="Straight Arrow Connector 5"/>
          <p:cNvCxnSpPr/>
          <p:nvPr/>
        </p:nvCxnSpPr>
        <p:spPr>
          <a:xfrm flipV="1">
            <a:off x="9664861" y="6229683"/>
            <a:ext cx="2222339" cy="13062"/>
          </a:xfrm>
          <a:prstGeom prst="straightConnector1">
            <a:avLst/>
          </a:prstGeom>
          <a:ln w="76200">
            <a:solidFill>
              <a:schemeClr val="accent4">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786963"/>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alpha val="71000"/>
              </a:schemeClr>
            </a:gs>
            <a:gs pos="50000">
              <a:srgbClr val="E2FD59">
                <a:alpha val="48000"/>
              </a:srgbClr>
            </a:gs>
            <a:gs pos="100000">
              <a:srgbClr val="9900FF">
                <a:alpha val="24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917" y="3926320"/>
            <a:ext cx="11745532" cy="2838162"/>
          </a:xfrm>
          <a:noFill/>
        </p:spPr>
        <p:txBody>
          <a:bodyPr anchor="t">
            <a:normAutofit fontScale="90000"/>
            <a:scene3d>
              <a:camera prst="orthographicFront"/>
              <a:lightRig rig="threePt" dir="t"/>
            </a:scene3d>
            <a:sp3d extrusionH="57150">
              <a:bevelT w="38100" h="38100"/>
            </a:sp3d>
          </a:bodyPr>
          <a:lstStyle/>
          <a:p>
            <a:r>
              <a:rPr lang="en-US" sz="3600" b="1" dirty="0" smtClean="0">
                <a:solidFill>
                  <a:srgbClr val="0000CC"/>
                </a:solidFill>
                <a:latin typeface="Calibri" panose="020F0502020204030204"/>
              </a:rPr>
              <a:t>Yahuah</a:t>
            </a:r>
            <a:r>
              <a:rPr lang="en-US" sz="3600" dirty="0" smtClean="0">
                <a:solidFill>
                  <a:prstClr val="black">
                    <a:lumMod val="95000"/>
                    <a:lumOff val="5000"/>
                  </a:prstClr>
                </a:solidFill>
                <a:latin typeface="Calibri" panose="020F0502020204030204"/>
              </a:rPr>
              <a:t> did not take years of time to create this universe.  </a:t>
            </a:r>
            <a:br>
              <a:rPr lang="en-US" sz="3600" dirty="0" smtClean="0">
                <a:solidFill>
                  <a:prstClr val="black">
                    <a:lumMod val="95000"/>
                    <a:lumOff val="5000"/>
                  </a:prstClr>
                </a:solidFill>
                <a:latin typeface="Calibri" panose="020F0502020204030204"/>
              </a:rPr>
            </a:br>
            <a:r>
              <a:rPr lang="en-US" sz="3600" dirty="0" smtClean="0">
                <a:solidFill>
                  <a:prstClr val="black">
                    <a:lumMod val="95000"/>
                    <a:lumOff val="5000"/>
                  </a:prstClr>
                </a:solidFill>
                <a:latin typeface="Calibri" panose="020F0502020204030204"/>
              </a:rPr>
              <a:t>Every base element needed to give the final details of creation was </a:t>
            </a:r>
            <a:r>
              <a:rPr lang="en-US" sz="3600" dirty="0" smtClean="0">
                <a:solidFill>
                  <a:srgbClr val="00B050"/>
                </a:solidFill>
                <a:latin typeface="Calibri" panose="020F0502020204030204"/>
              </a:rPr>
              <a:t>&lt;</a:t>
            </a:r>
            <a:r>
              <a:rPr lang="en-US" sz="3600" b="1" dirty="0" err="1" smtClean="0">
                <a:solidFill>
                  <a:srgbClr val="00B050"/>
                </a:solidFill>
                <a:latin typeface="Calibri" panose="020F0502020204030204"/>
              </a:rPr>
              <a:t>bara</a:t>
            </a:r>
            <a:r>
              <a:rPr lang="en-US" sz="3600" b="1" dirty="0" smtClean="0">
                <a:solidFill>
                  <a:srgbClr val="00B050"/>
                </a:solidFill>
                <a:latin typeface="Calibri" panose="020F0502020204030204"/>
              </a:rPr>
              <a:t>`</a:t>
            </a:r>
            <a:r>
              <a:rPr lang="en-US" sz="3600" dirty="0" smtClean="0">
                <a:solidFill>
                  <a:srgbClr val="00B050"/>
                </a:solidFill>
                <a:latin typeface="Calibri" panose="020F0502020204030204"/>
              </a:rPr>
              <a:t>&gt; </a:t>
            </a:r>
            <a:r>
              <a:rPr lang="en-US" sz="3600" dirty="0" smtClean="0">
                <a:solidFill>
                  <a:prstClr val="black">
                    <a:lumMod val="95000"/>
                    <a:lumOff val="5000"/>
                  </a:prstClr>
                </a:solidFill>
                <a:latin typeface="Calibri" panose="020F0502020204030204"/>
              </a:rPr>
              <a:t>{created} on that very first day of creation in Gen 1:</a:t>
            </a:r>
            <a:r>
              <a:rPr lang="en-US" sz="3600" b="1" u="sng" dirty="0" smtClean="0">
                <a:solidFill>
                  <a:srgbClr val="FF0000"/>
                </a:solidFill>
                <a:latin typeface="Calibri" panose="020F0502020204030204"/>
              </a:rPr>
              <a:t>1</a:t>
            </a:r>
            <a:r>
              <a:rPr lang="en-US" sz="3600" dirty="0" smtClean="0">
                <a:solidFill>
                  <a:srgbClr val="FF0000"/>
                </a:solidFill>
                <a:latin typeface="Calibri" panose="020F0502020204030204"/>
              </a:rPr>
              <a:t>.</a:t>
            </a:r>
            <a:r>
              <a:rPr lang="en-US" sz="3600" dirty="0" smtClean="0">
                <a:solidFill>
                  <a:prstClr val="black">
                    <a:lumMod val="95000"/>
                    <a:lumOff val="5000"/>
                  </a:prstClr>
                </a:solidFill>
                <a:latin typeface="Calibri" panose="020F0502020204030204"/>
              </a:rPr>
              <a:t/>
            </a:r>
            <a:br>
              <a:rPr lang="en-US" sz="3600" dirty="0" smtClean="0">
                <a:solidFill>
                  <a:prstClr val="black">
                    <a:lumMod val="95000"/>
                    <a:lumOff val="5000"/>
                  </a:prstClr>
                </a:solidFill>
                <a:latin typeface="Calibri" panose="020F0502020204030204"/>
              </a:rPr>
            </a:br>
            <a:r>
              <a:rPr lang="en-US" sz="1200" dirty="0" smtClean="0">
                <a:solidFill>
                  <a:prstClr val="black">
                    <a:lumMod val="95000"/>
                    <a:lumOff val="5000"/>
                  </a:prstClr>
                </a:solidFill>
                <a:latin typeface="Calibri" panose="020F0502020204030204"/>
              </a:rPr>
              <a:t/>
            </a:r>
            <a:br>
              <a:rPr lang="en-US" sz="1200" dirty="0" smtClean="0">
                <a:solidFill>
                  <a:prstClr val="black">
                    <a:lumMod val="95000"/>
                    <a:lumOff val="5000"/>
                  </a:prstClr>
                </a:solidFill>
                <a:latin typeface="Calibri" panose="020F0502020204030204"/>
              </a:rPr>
            </a:br>
            <a:r>
              <a:rPr lang="en-US" sz="3600" b="1" u="sng" dirty="0" smtClean="0">
                <a:solidFill>
                  <a:srgbClr val="FF0000"/>
                </a:solidFill>
                <a:latin typeface="Calibri" panose="020F0502020204030204"/>
              </a:rPr>
              <a:t>Note</a:t>
            </a:r>
            <a:r>
              <a:rPr lang="en-US" sz="3600" dirty="0" smtClean="0">
                <a:solidFill>
                  <a:srgbClr val="FF0000"/>
                </a:solidFill>
                <a:latin typeface="Calibri" panose="020F0502020204030204"/>
              </a:rPr>
              <a:t>:  </a:t>
            </a:r>
            <a:r>
              <a:rPr lang="en-US" sz="3600" dirty="0" smtClean="0">
                <a:solidFill>
                  <a:prstClr val="black">
                    <a:lumMod val="95000"/>
                    <a:lumOff val="5000"/>
                  </a:prstClr>
                </a:solidFill>
                <a:latin typeface="Calibri" panose="020F0502020204030204"/>
              </a:rPr>
              <a:t>A finished product may have numerous “base elements” in its final make up.  Again – refer to Gen 2:5; to understand the final state of existence was not yet achieved. </a:t>
            </a:r>
            <a:r>
              <a:rPr lang="en-US" sz="2400" dirty="0" smtClean="0">
                <a:solidFill>
                  <a:prstClr val="black">
                    <a:lumMod val="95000"/>
                    <a:lumOff val="5000"/>
                  </a:prstClr>
                </a:solidFill>
                <a:latin typeface="Calibri" panose="020F0502020204030204"/>
              </a:rPr>
              <a:t> </a:t>
            </a:r>
            <a:endParaRPr lang="en-US" sz="2700" dirty="0">
              <a:latin typeface="+mn-lt"/>
            </a:endParaRPr>
          </a:p>
        </p:txBody>
      </p:sp>
      <p:sp>
        <p:nvSpPr>
          <p:cNvPr id="3" name="Rectangle 2"/>
          <p:cNvSpPr/>
          <p:nvPr/>
        </p:nvSpPr>
        <p:spPr>
          <a:xfrm>
            <a:off x="155863" y="418064"/>
            <a:ext cx="11852635" cy="3539430"/>
          </a:xfrm>
          <a:prstGeom prst="rect">
            <a:avLst/>
          </a:prstGeom>
        </p:spPr>
        <p:txBody>
          <a:bodyPr wrap="square">
            <a:spAutoFit/>
            <a:scene3d>
              <a:camera prst="orthographicFront"/>
              <a:lightRig rig="threePt" dir="t"/>
            </a:scene3d>
            <a:sp3d extrusionH="57150">
              <a:bevelT w="38100" h="38100"/>
            </a:sp3d>
          </a:bodyPr>
          <a:lstStyle/>
          <a:p>
            <a:r>
              <a:rPr lang="en-CA" sz="2800" b="1" dirty="0">
                <a:solidFill>
                  <a:srgbClr val="802020"/>
                </a:solidFill>
                <a:latin typeface="Verdana"/>
              </a:rPr>
              <a:t>Isa 48:3</a:t>
            </a:r>
            <a:r>
              <a:rPr lang="en-CA" sz="2800" dirty="0">
                <a:solidFill>
                  <a:srgbClr val="802020"/>
                </a:solidFill>
                <a:latin typeface="Verdana"/>
              </a:rPr>
              <a:t>  </a:t>
            </a:r>
            <a:r>
              <a:rPr lang="en-CA" sz="2800" dirty="0">
                <a:solidFill>
                  <a:srgbClr val="C00000"/>
                </a:solidFill>
                <a:latin typeface="Verdana"/>
              </a:rPr>
              <a:t>I have declared the former things from the beginning; and they went forth out of my mouth, and </a:t>
            </a:r>
            <a:r>
              <a:rPr lang="en-CA" sz="2800" dirty="0" smtClean="0">
                <a:solidFill>
                  <a:srgbClr val="C00000"/>
                </a:solidFill>
                <a:latin typeface="Verdana"/>
              </a:rPr>
              <a:t>I </a:t>
            </a:r>
            <a:r>
              <a:rPr lang="en-CA" sz="2800" dirty="0" err="1">
                <a:solidFill>
                  <a:srgbClr val="C00000"/>
                </a:solidFill>
                <a:latin typeface="Verdana"/>
              </a:rPr>
              <a:t>shewed</a:t>
            </a:r>
            <a:r>
              <a:rPr lang="en-CA" sz="2800" dirty="0">
                <a:solidFill>
                  <a:srgbClr val="C00000"/>
                </a:solidFill>
                <a:latin typeface="Verdana"/>
              </a:rPr>
              <a:t> them; </a:t>
            </a:r>
            <a:r>
              <a:rPr lang="en-CA" sz="2800" dirty="0" smtClean="0">
                <a:solidFill>
                  <a:srgbClr val="C00000"/>
                </a:solidFill>
                <a:latin typeface="Verdana"/>
              </a:rPr>
              <a:t/>
            </a:r>
            <a:br>
              <a:rPr lang="en-CA" sz="2800" dirty="0" smtClean="0">
                <a:solidFill>
                  <a:srgbClr val="C00000"/>
                </a:solidFill>
                <a:latin typeface="Verdana"/>
              </a:rPr>
            </a:br>
            <a:r>
              <a:rPr lang="en-CA" sz="2800" dirty="0" smtClean="0">
                <a:solidFill>
                  <a:srgbClr val="C00000"/>
                </a:solidFill>
                <a:effectLst>
                  <a:glow rad="127000">
                    <a:srgbClr val="00FF00"/>
                  </a:glow>
                </a:effectLst>
                <a:latin typeface="Verdana"/>
              </a:rPr>
              <a:t>I </a:t>
            </a:r>
            <a:r>
              <a:rPr lang="en-CA" sz="2800" dirty="0">
                <a:solidFill>
                  <a:srgbClr val="C00000"/>
                </a:solidFill>
                <a:effectLst>
                  <a:glow rad="127000">
                    <a:srgbClr val="00FF00"/>
                  </a:glow>
                </a:effectLst>
                <a:latin typeface="Verdana"/>
              </a:rPr>
              <a:t>did </a:t>
            </a:r>
            <a:r>
              <a:rPr lang="en-CA" sz="2800" i="1" dirty="0">
                <a:solidFill>
                  <a:srgbClr val="C00000"/>
                </a:solidFill>
                <a:effectLst>
                  <a:glow rad="127000">
                    <a:srgbClr val="00FF00"/>
                  </a:glow>
                </a:effectLst>
                <a:latin typeface="Verdana"/>
              </a:rPr>
              <a:t>them</a:t>
            </a:r>
            <a:r>
              <a:rPr lang="en-CA" sz="2800" dirty="0">
                <a:solidFill>
                  <a:srgbClr val="C00000"/>
                </a:solidFill>
                <a:effectLst>
                  <a:glow rad="127000">
                    <a:srgbClr val="00FF00"/>
                  </a:glow>
                </a:effectLst>
                <a:latin typeface="Verdana"/>
              </a:rPr>
              <a:t> suddenly, </a:t>
            </a:r>
            <a:r>
              <a:rPr lang="en-CA" sz="2800" dirty="0">
                <a:solidFill>
                  <a:srgbClr val="C00000"/>
                </a:solidFill>
                <a:latin typeface="Verdana"/>
              </a:rPr>
              <a:t>and they came to </a:t>
            </a:r>
            <a:r>
              <a:rPr lang="en-CA" sz="2800" dirty="0" smtClean="0">
                <a:solidFill>
                  <a:srgbClr val="C00000"/>
                </a:solidFill>
                <a:latin typeface="Verdana"/>
              </a:rPr>
              <a:t>pass. </a:t>
            </a:r>
            <a:r>
              <a:rPr lang="en-CA" sz="2000" b="1" dirty="0" smtClean="0">
                <a:solidFill>
                  <a:srgbClr val="545454"/>
                </a:solidFill>
                <a:effectLst>
                  <a:glow rad="127000">
                    <a:srgbClr val="FFFF00"/>
                  </a:glow>
                </a:effectLst>
                <a:latin typeface="Verdana"/>
              </a:rPr>
              <a:t>KJV</a:t>
            </a:r>
          </a:p>
          <a:p>
            <a:endParaRPr lang="en-CA" sz="2800" dirty="0">
              <a:solidFill>
                <a:srgbClr val="545454"/>
              </a:solidFill>
              <a:latin typeface="Verdana"/>
            </a:endParaRPr>
          </a:p>
          <a:p>
            <a:r>
              <a:rPr lang="en-CA" sz="2800" b="1" dirty="0">
                <a:solidFill>
                  <a:srgbClr val="802020"/>
                </a:solidFill>
                <a:latin typeface="Verdana"/>
              </a:rPr>
              <a:t>Isa 48:3</a:t>
            </a:r>
            <a:r>
              <a:rPr lang="en-CA" sz="2800" dirty="0">
                <a:solidFill>
                  <a:srgbClr val="802020"/>
                </a:solidFill>
                <a:latin typeface="Verdana"/>
              </a:rPr>
              <a:t>  </a:t>
            </a:r>
            <a:r>
              <a:rPr lang="en-CA" sz="2800" dirty="0">
                <a:solidFill>
                  <a:srgbClr val="C00000"/>
                </a:solidFill>
                <a:latin typeface="Verdana"/>
              </a:rPr>
              <a:t>I have declared the former things from the beginning</a:t>
            </a:r>
            <a:r>
              <a:rPr lang="en-CA" sz="2800" dirty="0" smtClean="0">
                <a:solidFill>
                  <a:srgbClr val="C00000"/>
                </a:solidFill>
                <a:latin typeface="Verdana"/>
              </a:rPr>
              <a:t>; </a:t>
            </a:r>
            <a:r>
              <a:rPr lang="en-CA" sz="2800" dirty="0">
                <a:solidFill>
                  <a:srgbClr val="C00000"/>
                </a:solidFill>
                <a:latin typeface="Verdana"/>
              </a:rPr>
              <a:t>and they went forth out of my mouth</a:t>
            </a:r>
            <a:r>
              <a:rPr lang="en-CA" sz="2800" dirty="0" smtClean="0">
                <a:solidFill>
                  <a:srgbClr val="C00000"/>
                </a:solidFill>
                <a:latin typeface="Verdana"/>
              </a:rPr>
              <a:t>, and I made you hear them.  </a:t>
            </a:r>
            <a:r>
              <a:rPr lang="en-CA" sz="2800" dirty="0" smtClean="0">
                <a:solidFill>
                  <a:srgbClr val="C00000"/>
                </a:solidFill>
                <a:effectLst>
                  <a:glow rad="127000">
                    <a:srgbClr val="00FF00"/>
                  </a:glow>
                </a:effectLst>
                <a:latin typeface="Verdana"/>
              </a:rPr>
              <a:t>Suddenly I acted, </a:t>
            </a:r>
            <a:r>
              <a:rPr lang="en-CA" sz="2800" dirty="0" smtClean="0">
                <a:solidFill>
                  <a:srgbClr val="C00000"/>
                </a:solidFill>
                <a:latin typeface="Verdana"/>
              </a:rPr>
              <a:t>and they came to be.</a:t>
            </a:r>
            <a:br>
              <a:rPr lang="en-CA" sz="2800" dirty="0" smtClean="0">
                <a:solidFill>
                  <a:srgbClr val="C00000"/>
                </a:solidFill>
                <a:latin typeface="Verdana"/>
              </a:rPr>
            </a:br>
            <a:r>
              <a:rPr lang="en-CA" sz="2800" dirty="0" smtClean="0">
                <a:solidFill>
                  <a:srgbClr val="C00000"/>
                </a:solidFill>
                <a:latin typeface="Verdana"/>
              </a:rPr>
              <a:t>									 </a:t>
            </a:r>
            <a:r>
              <a:rPr lang="en-CA" sz="2000" b="1" dirty="0" err="1" smtClean="0">
                <a:effectLst>
                  <a:glow rad="127000">
                    <a:srgbClr val="FFFF00"/>
                  </a:glow>
                </a:effectLst>
                <a:latin typeface="Verdana"/>
              </a:rPr>
              <a:t>HalleluYah</a:t>
            </a:r>
            <a:r>
              <a:rPr lang="en-CA" sz="2000" b="1" dirty="0" smtClean="0">
                <a:effectLst>
                  <a:glow rad="127000">
                    <a:srgbClr val="FFFF00"/>
                  </a:glow>
                </a:effectLst>
                <a:latin typeface="Verdana"/>
              </a:rPr>
              <a:t> Scriptures</a:t>
            </a:r>
          </a:p>
        </p:txBody>
      </p:sp>
      <p:sp>
        <p:nvSpPr>
          <p:cNvPr id="4" name="Slide Number Placeholder 3"/>
          <p:cNvSpPr>
            <a:spLocks noGrp="1"/>
          </p:cNvSpPr>
          <p:nvPr>
            <p:ph type="sldNum" sz="quarter" idx="12"/>
          </p:nvPr>
        </p:nvSpPr>
        <p:spPr>
          <a:xfrm>
            <a:off x="9337964" y="6408305"/>
            <a:ext cx="2743200" cy="365125"/>
          </a:xfrm>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65</a:t>
            </a:fld>
            <a:endParaRPr lang="en-US" sz="1400" b="1" dirty="0">
              <a:solidFill>
                <a:schemeClr val="tx1"/>
              </a:solidFill>
            </a:endParaRPr>
          </a:p>
        </p:txBody>
      </p:sp>
    </p:spTree>
    <p:extLst>
      <p:ext uri="{BB962C8B-B14F-4D97-AF65-F5344CB8AC3E}">
        <p14:creationId xmlns:p14="http://schemas.microsoft.com/office/powerpoint/2010/main" val="1394957370"/>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alpha val="71000"/>
                <a:lumMod val="49000"/>
                <a:lumOff val="51000"/>
              </a:schemeClr>
            </a:gs>
            <a:gs pos="50000">
              <a:srgbClr val="E2FD59">
                <a:alpha val="48000"/>
              </a:srgbClr>
            </a:gs>
            <a:gs pos="100000">
              <a:srgbClr val="9900FF">
                <a:alpha val="24000"/>
              </a:srgb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271353" y="441848"/>
            <a:ext cx="11604272" cy="5986254"/>
          </a:xfrm>
          <a:prstGeom prst="rect">
            <a:avLst/>
          </a:prstGeom>
          <a:ln w="38100">
            <a:noFill/>
          </a:ln>
          <a:effectLst>
            <a:glow rad="228600">
              <a:schemeClr val="accent4">
                <a:satMod val="175000"/>
                <a:alpha val="91000"/>
              </a:schemeClr>
            </a:glow>
          </a:effectLst>
          <a:scene3d>
            <a:camera prst="orthographicFront">
              <a:rot lat="0" lon="0" rev="0"/>
            </a:camera>
            <a:lightRig rig="chilly" dir="t">
              <a:rot lat="0" lon="0" rev="18480000"/>
            </a:lightRig>
          </a:scene3d>
          <a:sp3d prstMaterial="clear">
            <a:bevelT h="63500"/>
          </a:sp3d>
        </p:spPr>
        <p:txBody>
          <a:bodyPr wrap="square" lIns="274320" tIns="182880" rIns="274320" bIns="182880">
            <a:spAutoFit/>
            <a:sp3d extrusionH="57150">
              <a:bevelT w="38100" h="38100"/>
            </a:sp3d>
          </a:bodyPr>
          <a:lstStyle/>
          <a:p>
            <a:pPr>
              <a:spcAft>
                <a:spcPts val="1800"/>
              </a:spcAft>
            </a:pPr>
            <a:r>
              <a:rPr lang="en-US" sz="3200" dirty="0">
                <a:ea typeface="+mj-ea"/>
                <a:cs typeface="+mj-cs"/>
              </a:rPr>
              <a:t>Allow me to submit to you that the </a:t>
            </a:r>
            <a:r>
              <a:rPr lang="en-US" sz="3200" b="1" u="sng" dirty="0" smtClean="0">
                <a:solidFill>
                  <a:srgbClr val="0070C0"/>
                </a:solidFill>
                <a:ea typeface="+mj-ea"/>
                <a:cs typeface="+mj-cs"/>
              </a:rPr>
              <a:t>light</a:t>
            </a:r>
            <a:r>
              <a:rPr lang="en-US" sz="3200" dirty="0" smtClean="0">
                <a:ea typeface="+mj-ea"/>
                <a:cs typeface="+mj-cs"/>
              </a:rPr>
              <a:t> was </a:t>
            </a:r>
            <a:r>
              <a:rPr lang="en-US" sz="3200" b="1" u="sng" dirty="0">
                <a:solidFill>
                  <a:srgbClr val="FF0000"/>
                </a:solidFill>
                <a:ea typeface="+mj-ea"/>
                <a:cs typeface="+mj-cs"/>
              </a:rPr>
              <a:t>also</a:t>
            </a:r>
            <a:r>
              <a:rPr lang="en-US" sz="3200" dirty="0">
                <a:ea typeface="+mj-ea"/>
                <a:cs typeface="+mj-cs"/>
              </a:rPr>
              <a:t> </a:t>
            </a:r>
            <a:r>
              <a:rPr lang="en-US" sz="3200" b="1" u="sng" dirty="0" smtClean="0">
                <a:solidFill>
                  <a:srgbClr val="FF0000"/>
                </a:solidFill>
                <a:ea typeface="+mj-ea"/>
                <a:cs typeface="+mj-cs"/>
              </a:rPr>
              <a:t>contaminated</a:t>
            </a:r>
            <a:r>
              <a:rPr lang="en-US" sz="3200" dirty="0" smtClean="0">
                <a:solidFill>
                  <a:srgbClr val="FF0000"/>
                </a:solidFill>
                <a:ea typeface="+mj-ea"/>
                <a:cs typeface="+mj-cs"/>
              </a:rPr>
              <a:t>, </a:t>
            </a:r>
            <a:r>
              <a:rPr lang="en-US" sz="3200" dirty="0">
                <a:ea typeface="+mj-ea"/>
                <a:cs typeface="+mj-cs"/>
              </a:rPr>
              <a:t>just as the </a:t>
            </a:r>
            <a:r>
              <a:rPr lang="en-US" sz="3200" b="1" u="sng" dirty="0">
                <a:solidFill>
                  <a:schemeClr val="accent2">
                    <a:lumMod val="50000"/>
                  </a:schemeClr>
                </a:solidFill>
                <a:ea typeface="+mj-ea"/>
                <a:cs typeface="+mj-cs"/>
              </a:rPr>
              <a:t>primeval substances</a:t>
            </a:r>
            <a:r>
              <a:rPr lang="en-US" sz="3200" b="1" dirty="0">
                <a:solidFill>
                  <a:schemeClr val="accent2">
                    <a:lumMod val="50000"/>
                  </a:schemeClr>
                </a:solidFill>
                <a:ea typeface="+mj-ea"/>
                <a:cs typeface="+mj-cs"/>
              </a:rPr>
              <a:t> </a:t>
            </a:r>
            <a:r>
              <a:rPr lang="en-US" sz="3200" dirty="0" smtClean="0">
                <a:ea typeface="+mj-ea"/>
                <a:cs typeface="+mj-cs"/>
              </a:rPr>
              <a:t>which </a:t>
            </a:r>
            <a:r>
              <a:rPr lang="en-US" sz="3200" dirty="0">
                <a:ea typeface="+mj-ea"/>
                <a:cs typeface="+mj-cs"/>
              </a:rPr>
              <a:t>were to </a:t>
            </a:r>
            <a:r>
              <a:rPr lang="en-US" sz="3200" dirty="0" smtClean="0">
                <a:ea typeface="+mj-ea"/>
                <a:cs typeface="+mj-cs"/>
              </a:rPr>
              <a:t>‘form </a:t>
            </a:r>
            <a:r>
              <a:rPr lang="en-US" sz="3200" dirty="0">
                <a:ea typeface="+mj-ea"/>
                <a:cs typeface="+mj-cs"/>
              </a:rPr>
              <a:t>the </a:t>
            </a:r>
            <a:r>
              <a:rPr lang="en-US" sz="3200" dirty="0" smtClean="0">
                <a:ea typeface="+mj-ea"/>
                <a:cs typeface="+mj-cs"/>
              </a:rPr>
              <a:t>earth’ </a:t>
            </a:r>
            <a:r>
              <a:rPr lang="en-US" sz="3200" b="1" u="sng" dirty="0" smtClean="0">
                <a:solidFill>
                  <a:schemeClr val="accent2">
                    <a:lumMod val="50000"/>
                  </a:schemeClr>
                </a:solidFill>
                <a:ea typeface="+mj-ea"/>
                <a:cs typeface="+mj-cs"/>
              </a:rPr>
              <a:t>were</a:t>
            </a:r>
            <a:r>
              <a:rPr lang="en-US" sz="3200" dirty="0" smtClean="0">
                <a:ea typeface="+mj-ea"/>
                <a:cs typeface="+mj-cs"/>
              </a:rPr>
              <a:t> </a:t>
            </a:r>
            <a:r>
              <a:rPr lang="en-US" sz="3200" b="1" u="sng" dirty="0">
                <a:solidFill>
                  <a:schemeClr val="accent2">
                    <a:lumMod val="50000"/>
                  </a:schemeClr>
                </a:solidFill>
                <a:ea typeface="+mj-ea"/>
                <a:cs typeface="+mj-cs"/>
              </a:rPr>
              <a:t>contaminated</a:t>
            </a:r>
            <a:r>
              <a:rPr lang="en-US" sz="3200" dirty="0">
                <a:solidFill>
                  <a:schemeClr val="accent2">
                    <a:lumMod val="50000"/>
                  </a:schemeClr>
                </a:solidFill>
                <a:ea typeface="+mj-ea"/>
                <a:cs typeface="+mj-cs"/>
              </a:rPr>
              <a:t>.  </a:t>
            </a:r>
            <a:endParaRPr lang="en-US" sz="3200" dirty="0" smtClean="0">
              <a:solidFill>
                <a:schemeClr val="accent2">
                  <a:lumMod val="50000"/>
                </a:schemeClr>
              </a:solidFill>
              <a:ea typeface="+mj-ea"/>
              <a:cs typeface="+mj-cs"/>
            </a:endParaRPr>
          </a:p>
          <a:p>
            <a:pPr>
              <a:spcAft>
                <a:spcPts val="1800"/>
              </a:spcAft>
            </a:pPr>
            <a:r>
              <a:rPr lang="en-US" sz="3200" dirty="0" smtClean="0">
                <a:ea typeface="+mj-ea"/>
                <a:cs typeface="+mj-cs"/>
              </a:rPr>
              <a:t>We </a:t>
            </a:r>
            <a:r>
              <a:rPr lang="en-US" sz="3200" dirty="0">
                <a:ea typeface="+mj-ea"/>
                <a:cs typeface="+mj-cs"/>
              </a:rPr>
              <a:t>should recall that </a:t>
            </a:r>
            <a:r>
              <a:rPr lang="en-US" sz="3200" dirty="0" smtClean="0">
                <a:ea typeface="+mj-ea"/>
                <a:cs typeface="+mj-cs"/>
              </a:rPr>
              <a:t>Lucifer </a:t>
            </a:r>
            <a:r>
              <a:rPr lang="en-US" sz="3200" dirty="0">
                <a:ea typeface="+mj-ea"/>
                <a:cs typeface="+mj-cs"/>
              </a:rPr>
              <a:t>was the bearer of light in Heaven.  Lucifer </a:t>
            </a:r>
            <a:r>
              <a:rPr lang="en-US" sz="3200" dirty="0" smtClean="0">
                <a:ea typeface="+mj-ea"/>
                <a:cs typeface="+mj-cs"/>
              </a:rPr>
              <a:t>had, and still has, </a:t>
            </a:r>
            <a:r>
              <a:rPr lang="en-US" sz="3200" dirty="0">
                <a:ea typeface="+mj-ea"/>
                <a:cs typeface="+mj-cs"/>
              </a:rPr>
              <a:t>control over light.  </a:t>
            </a:r>
            <a:endParaRPr lang="en-US" sz="3200" dirty="0" smtClean="0">
              <a:ea typeface="+mj-ea"/>
              <a:cs typeface="+mj-cs"/>
            </a:endParaRPr>
          </a:p>
          <a:p>
            <a:pPr>
              <a:spcAft>
                <a:spcPts val="1800"/>
              </a:spcAft>
            </a:pPr>
            <a:r>
              <a:rPr lang="en-US" sz="3200" dirty="0">
                <a:ea typeface="Calibri"/>
                <a:cs typeface="Times New Roman"/>
              </a:rPr>
              <a:t>It is fully conceivable, through the original Hebrew manuscripts, that just as the earthly substance was polluted, </a:t>
            </a:r>
            <a:r>
              <a:rPr lang="en-US" sz="3200" b="1"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Satan’s intent </a:t>
            </a:r>
            <a:r>
              <a:rPr lang="en-US" sz="3200" b="1" dirty="0" smtClean="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
            </a:r>
            <a:br>
              <a:rPr lang="en-US" sz="3200" b="1" dirty="0" smtClean="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br>
            <a:r>
              <a:rPr lang="en-US" sz="3200" b="1" dirty="0" smtClean="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and </a:t>
            </a:r>
            <a:r>
              <a:rPr lang="en-US" sz="3200" b="1"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purpose was to </a:t>
            </a:r>
            <a:r>
              <a:rPr lang="en-US" sz="3200" b="1" u="sng"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also</a:t>
            </a:r>
            <a:r>
              <a:rPr lang="en-US" sz="3200" b="1"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 destroy the light (</a:t>
            </a:r>
            <a:r>
              <a:rPr lang="en-US" sz="3200" b="1" u="sng" dirty="0">
                <a:ln>
                  <a:solidFill>
                    <a:sysClr val="windowText" lastClr="000000"/>
                  </a:solidFill>
                </a:ln>
                <a:solidFill>
                  <a:srgbClr val="FF0000"/>
                </a:solidFill>
                <a:effectLst>
                  <a:outerShdw blurRad="69850" dist="43180" dir="5400000" sx="0" sy="0">
                    <a:srgbClr val="000000">
                      <a:alpha val="65000"/>
                    </a:srgbClr>
                  </a:outerShdw>
                </a:effectLst>
                <a:ea typeface="Calibri"/>
                <a:cs typeface="Times New Roman"/>
              </a:rPr>
              <a:t>if</a:t>
            </a:r>
            <a:r>
              <a:rPr lang="en-US" sz="3200" b="1"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 </a:t>
            </a:r>
            <a:r>
              <a:rPr lang="en-US" sz="3200" b="1" u="sng"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he could</a:t>
            </a:r>
            <a:r>
              <a:rPr lang="en-US" sz="3200" b="1" dirty="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rPr>
              <a:t>). </a:t>
            </a:r>
            <a:endParaRPr lang="en-US" sz="3200" b="1" dirty="0" smtClean="0">
              <a:ln>
                <a:solidFill>
                  <a:sysClr val="windowText" lastClr="000000"/>
                </a:solid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Times New Roman"/>
            </a:endParaRPr>
          </a:p>
          <a:p>
            <a:pPr>
              <a:spcAft>
                <a:spcPts val="1800"/>
              </a:spcAft>
            </a:pPr>
            <a:r>
              <a:rPr lang="en-US" sz="3200" b="1" dirty="0" err="1" smtClean="0">
                <a:solidFill>
                  <a:srgbClr val="0000CC"/>
                </a:solidFill>
                <a:ea typeface="+mj-ea"/>
                <a:cs typeface="+mj-cs"/>
              </a:rPr>
              <a:t>Yahuah</a:t>
            </a:r>
            <a:r>
              <a:rPr lang="en-US" sz="3200" dirty="0" smtClean="0">
                <a:solidFill>
                  <a:srgbClr val="00B050"/>
                </a:solidFill>
                <a:ea typeface="+mj-ea"/>
                <a:cs typeface="+mj-cs"/>
              </a:rPr>
              <a:t> </a:t>
            </a:r>
            <a:r>
              <a:rPr lang="en-US" sz="3200" dirty="0">
                <a:ea typeface="+mj-ea"/>
                <a:cs typeface="+mj-cs"/>
              </a:rPr>
              <a:t>had to </a:t>
            </a:r>
            <a:r>
              <a:rPr lang="en-US" sz="3200" dirty="0" smtClean="0">
                <a:ea typeface="+mj-ea"/>
                <a:cs typeface="+mj-cs"/>
              </a:rPr>
              <a:t>restore and/or </a:t>
            </a:r>
            <a:r>
              <a:rPr lang="en-US" sz="3200" dirty="0">
                <a:ea typeface="+mj-ea"/>
                <a:cs typeface="+mj-cs"/>
              </a:rPr>
              <a:t>rebuild the light.  We are not told the details on how this was done, just that </a:t>
            </a:r>
            <a:r>
              <a:rPr lang="en-US" sz="3200" b="1" u="sng" dirty="0">
                <a:solidFill>
                  <a:srgbClr val="0070C0"/>
                </a:solidFill>
                <a:ea typeface="+mj-ea"/>
                <a:cs typeface="+mj-cs"/>
              </a:rPr>
              <a:t>it was accomplished</a:t>
            </a:r>
            <a:r>
              <a:rPr lang="en-US" sz="3200" dirty="0">
                <a:solidFill>
                  <a:srgbClr val="0070C0"/>
                </a:solidFill>
                <a:ea typeface="+mj-ea"/>
                <a:cs typeface="+mj-cs"/>
              </a:rPr>
              <a:t>. </a:t>
            </a:r>
            <a:endParaRPr lang="en-CA" sz="3200" dirty="0">
              <a:solidFill>
                <a:srgbClr val="0070C0"/>
              </a:solidFill>
            </a:endParaRPr>
          </a:p>
        </p:txBody>
      </p:sp>
      <p:sp>
        <p:nvSpPr>
          <p:cNvPr id="2" name="Slide Number Placeholder 1"/>
          <p:cNvSpPr>
            <a:spLocks noGrp="1"/>
          </p:cNvSpPr>
          <p:nvPr>
            <p:ph type="sldNum" sz="quarter" idx="12"/>
          </p:nvPr>
        </p:nvSpPr>
        <p:spPr>
          <a:xfrm>
            <a:off x="9317181" y="6461702"/>
            <a:ext cx="2743200" cy="365125"/>
          </a:xfrm>
        </p:spPr>
        <p:txBody>
          <a:bodyPr/>
          <a:lstStyle/>
          <a:p>
            <a:fld id="{79D454C9-693C-4B68-AEF7-F33F1BD73953}" type="slidenum">
              <a:rPr lang="en-US" sz="1400" b="1" smtClean="0">
                <a:solidFill>
                  <a:schemeClr val="tx1"/>
                </a:solidFill>
              </a:rPr>
              <a:t>66</a:t>
            </a:fld>
            <a:endParaRPr lang="en-US" sz="1400" b="1" dirty="0">
              <a:solidFill>
                <a:schemeClr val="tx1"/>
              </a:solidFill>
            </a:endParaRPr>
          </a:p>
        </p:txBody>
      </p:sp>
    </p:spTree>
    <p:extLst>
      <p:ext uri="{BB962C8B-B14F-4D97-AF65-F5344CB8AC3E}">
        <p14:creationId xmlns:p14="http://schemas.microsoft.com/office/powerpoint/2010/main" val="1325647317"/>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alpha val="21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1666" y="0"/>
            <a:ext cx="11784169" cy="2485624"/>
          </a:xfrm>
        </p:spPr>
        <p:txBody>
          <a:bodyPr>
            <a:normAutofit fontScale="90000"/>
            <a:scene3d>
              <a:camera prst="orthographicFront"/>
              <a:lightRig rig="threePt" dir="t"/>
            </a:scene3d>
            <a:sp3d extrusionH="57150">
              <a:bevelT w="38100" h="38100"/>
            </a:sp3d>
          </a:bodyPr>
          <a:lstStyle/>
          <a:p>
            <a:r>
              <a:rPr lang="en-US" sz="2800" dirty="0" smtClean="0">
                <a:solidFill>
                  <a:prstClr val="black"/>
                </a:solidFill>
                <a:latin typeface="Calibri" panose="020F0502020204030204"/>
              </a:rPr>
              <a:t>Moving </a:t>
            </a:r>
            <a:r>
              <a:rPr lang="en-US" sz="2800" dirty="0">
                <a:solidFill>
                  <a:prstClr val="black"/>
                </a:solidFill>
                <a:latin typeface="Calibri" panose="020F0502020204030204"/>
              </a:rPr>
              <a:t>forward to </a:t>
            </a:r>
            <a:r>
              <a:rPr lang="en-US" sz="2800" b="1" dirty="0">
                <a:solidFill>
                  <a:srgbClr val="00B050"/>
                </a:solidFill>
                <a:latin typeface="Calibri" panose="020F0502020204030204"/>
              </a:rPr>
              <a:t>Genesis 1:4</a:t>
            </a:r>
            <a:r>
              <a:rPr lang="en-US" sz="2800" dirty="0" smtClean="0">
                <a:solidFill>
                  <a:srgbClr val="00B050"/>
                </a:solidFill>
                <a:latin typeface="Calibri" panose="020F0502020204030204"/>
              </a:rPr>
              <a:t>.</a:t>
            </a:r>
            <a:br>
              <a:rPr lang="en-US" sz="2800" dirty="0" smtClean="0">
                <a:solidFill>
                  <a:srgbClr val="00B050"/>
                </a:solidFill>
                <a:latin typeface="Calibri" panose="020F0502020204030204"/>
              </a:rPr>
            </a:br>
            <a:r>
              <a:rPr lang="en-US" sz="1200" dirty="0">
                <a:solidFill>
                  <a:prstClr val="black"/>
                </a:solidFill>
                <a:latin typeface="Calibri" panose="020F0502020204030204"/>
              </a:rPr>
              <a:t/>
            </a:r>
            <a:br>
              <a:rPr lang="en-US" sz="1200" dirty="0">
                <a:solidFill>
                  <a:prstClr val="black"/>
                </a:solidFill>
                <a:latin typeface="Calibri" panose="020F0502020204030204"/>
              </a:rPr>
            </a:br>
            <a:r>
              <a:rPr lang="en-US" sz="3100" b="1" dirty="0">
                <a:solidFill>
                  <a:srgbClr val="00B050"/>
                </a:solidFill>
                <a:latin typeface="Calibri" panose="020F0502020204030204"/>
              </a:rPr>
              <a:t>Gen 1:4(</a:t>
            </a:r>
            <a:r>
              <a:rPr lang="en-US" sz="3100" b="1" dirty="0">
                <a:solidFill>
                  <a:srgbClr val="FF0000"/>
                </a:solidFill>
                <a:latin typeface="Calibri" panose="020F0502020204030204"/>
              </a:rPr>
              <a:t>a</a:t>
            </a:r>
            <a:r>
              <a:rPr lang="en-US" sz="3100" b="1" dirty="0">
                <a:solidFill>
                  <a:srgbClr val="00B050"/>
                </a:solidFill>
                <a:latin typeface="Calibri" panose="020F0502020204030204"/>
              </a:rPr>
              <a:t>)</a:t>
            </a:r>
            <a:r>
              <a:rPr lang="en-US" sz="2800" dirty="0">
                <a:solidFill>
                  <a:prstClr val="black"/>
                </a:solidFill>
                <a:latin typeface="Calibri" panose="020F0502020204030204"/>
              </a:rPr>
              <a:t>	</a:t>
            </a:r>
            <a:r>
              <a:rPr lang="en-US" sz="2800" dirty="0">
                <a:solidFill>
                  <a:srgbClr val="ED7D31">
                    <a:lumMod val="75000"/>
                  </a:srgbClr>
                </a:solidFill>
                <a:latin typeface="Calibri" panose="020F0502020204030204"/>
              </a:rPr>
              <a:t>And</a:t>
            </a:r>
            <a:r>
              <a:rPr lang="en-US" sz="2800" dirty="0">
                <a:solidFill>
                  <a:prstClr val="black"/>
                </a:solidFill>
                <a:latin typeface="Calibri" panose="020F0502020204030204"/>
              </a:rPr>
              <a:t> </a:t>
            </a:r>
            <a:r>
              <a:rPr lang="en-US" sz="2800" b="1" dirty="0">
                <a:solidFill>
                  <a:srgbClr val="0000CC"/>
                </a:solidFill>
                <a:latin typeface="Calibri" panose="020F0502020204030204"/>
              </a:rPr>
              <a:t>Yahuah</a:t>
            </a:r>
            <a:r>
              <a:rPr lang="en-US" sz="2800" dirty="0">
                <a:solidFill>
                  <a:prstClr val="black"/>
                </a:solidFill>
                <a:latin typeface="Calibri" panose="020F0502020204030204"/>
              </a:rPr>
              <a:t> </a:t>
            </a:r>
            <a:r>
              <a:rPr lang="en-US" sz="2800" dirty="0">
                <a:solidFill>
                  <a:srgbClr val="ED7D31">
                    <a:lumMod val="75000"/>
                  </a:srgbClr>
                </a:solidFill>
                <a:latin typeface="Calibri" panose="020F0502020204030204"/>
              </a:rPr>
              <a:t>saw the light, </a:t>
            </a:r>
            <a:r>
              <a:rPr lang="en-US" sz="2800" b="1" dirty="0">
                <a:solidFill>
                  <a:srgbClr val="0070C0"/>
                </a:solidFill>
                <a:latin typeface="Calibri" panose="020F0502020204030204"/>
              </a:rPr>
              <a:t>-</a:t>
            </a:r>
            <a:r>
              <a:rPr lang="en-US" sz="2800" dirty="0" smtClean="0">
                <a:solidFill>
                  <a:srgbClr val="ED7D31">
                    <a:lumMod val="75000"/>
                  </a:srgbClr>
                </a:solidFill>
                <a:latin typeface="Calibri" panose="020F0502020204030204"/>
              </a:rPr>
              <a:t> </a:t>
            </a:r>
            <a:r>
              <a:rPr lang="en-US" sz="2800" b="1" dirty="0" smtClean="0">
                <a:solidFill>
                  <a:srgbClr val="0070C0"/>
                </a:solidFill>
                <a:latin typeface="Calibri" panose="020F0502020204030204"/>
              </a:rPr>
              <a:t>&lt;</a:t>
            </a:r>
            <a:r>
              <a:rPr lang="en-US" sz="2800" b="1" dirty="0" err="1" smtClean="0">
                <a:solidFill>
                  <a:srgbClr val="0070C0"/>
                </a:solidFill>
                <a:latin typeface="Calibri" panose="020F0502020204030204"/>
              </a:rPr>
              <a:t>owr</a:t>
            </a:r>
            <a:r>
              <a:rPr lang="en-US" sz="2800" b="1" dirty="0" smtClean="0">
                <a:solidFill>
                  <a:srgbClr val="0070C0"/>
                </a:solidFill>
                <a:latin typeface="Calibri" panose="020F0502020204030204"/>
              </a:rPr>
              <a:t>&gt; </a:t>
            </a:r>
            <a:r>
              <a:rPr lang="en-US" sz="2800" b="1" dirty="0">
                <a:solidFill>
                  <a:srgbClr val="0070C0"/>
                </a:solidFill>
                <a:latin typeface="Calibri" panose="020F0502020204030204"/>
              </a:rPr>
              <a:t>- </a:t>
            </a:r>
            <a:r>
              <a:rPr lang="en-US" sz="2800" b="1" dirty="0" smtClean="0">
                <a:solidFill>
                  <a:srgbClr val="0070C0"/>
                </a:solidFill>
                <a:latin typeface="Times New Roman" pitchFamily="18" charset="0"/>
                <a:cs typeface="Times New Roman" pitchFamily="18" charset="0"/>
              </a:rPr>
              <a:t> </a:t>
            </a:r>
            <a:r>
              <a:rPr lang="en-US" sz="2800" b="1" dirty="0" smtClean="0">
                <a:solidFill>
                  <a:srgbClr val="9900FF"/>
                </a:solidFill>
                <a:latin typeface="Times New Roman" pitchFamily="18" charset="0"/>
                <a:ea typeface="Calibri"/>
                <a:cs typeface="Times New Roman" pitchFamily="18" charset="0"/>
              </a:rPr>
              <a:t>ר</a:t>
            </a:r>
            <a:r>
              <a:rPr lang="en-US" sz="1000" b="1" dirty="0" smtClean="0">
                <a:noFill/>
                <a:latin typeface="Times New Roman" pitchFamily="18" charset="0"/>
                <a:ea typeface="Calibri"/>
                <a:cs typeface="Times New Roman" pitchFamily="18" charset="0"/>
              </a:rPr>
              <a:t>.</a:t>
            </a:r>
            <a:r>
              <a:rPr lang="en-US" sz="2800" b="1" dirty="0" smtClean="0">
                <a:solidFill>
                  <a:srgbClr val="9900FF"/>
                </a:solidFill>
                <a:latin typeface="Times New Roman" pitchFamily="18" charset="0"/>
                <a:ea typeface="Calibri"/>
                <a:cs typeface="Times New Roman" pitchFamily="18" charset="0"/>
              </a:rPr>
              <a:t>וֹ</a:t>
            </a:r>
            <a:r>
              <a:rPr lang="en-US" sz="900" b="1" dirty="0" smtClean="0">
                <a:noFill/>
                <a:latin typeface="Times New Roman" pitchFamily="18" charset="0"/>
                <a:ea typeface="Calibri"/>
                <a:cs typeface="Times New Roman" pitchFamily="18" charset="0"/>
              </a:rPr>
              <a:t>.</a:t>
            </a:r>
            <a:r>
              <a:rPr lang="en-US" sz="2800" b="1" dirty="0" smtClean="0">
                <a:solidFill>
                  <a:srgbClr val="9900FF"/>
                </a:solidFill>
                <a:latin typeface="Times New Roman"/>
                <a:ea typeface="Calibri"/>
              </a:rPr>
              <a:t>א</a:t>
            </a:r>
            <a:r>
              <a:rPr lang="en-US" sz="2800" dirty="0" smtClean="0">
                <a:noFill/>
                <a:latin typeface="Calibri" panose="020F0502020204030204"/>
              </a:rPr>
              <a:t>.</a:t>
            </a:r>
            <a:r>
              <a:rPr lang="en-US" sz="2800" dirty="0" smtClean="0">
                <a:solidFill>
                  <a:srgbClr val="ED7D31">
                    <a:lumMod val="75000"/>
                  </a:srgbClr>
                </a:solidFill>
                <a:latin typeface="Calibri" panose="020F0502020204030204"/>
              </a:rPr>
              <a:t> </a:t>
            </a:r>
            <a:r>
              <a:rPr lang="en-US" sz="2800" dirty="0">
                <a:solidFill>
                  <a:srgbClr val="ED7D31">
                    <a:lumMod val="75000"/>
                  </a:srgbClr>
                </a:solidFill>
                <a:latin typeface="Calibri" panose="020F0502020204030204"/>
              </a:rPr>
              <a:t>that it was good:</a:t>
            </a:r>
            <a:r>
              <a:rPr lang="en-US" sz="2800" dirty="0">
                <a:solidFill>
                  <a:prstClr val="black"/>
                </a:solidFill>
                <a:latin typeface="Calibri" panose="020F0502020204030204"/>
              </a:rPr>
              <a:t/>
            </a:r>
            <a:br>
              <a:rPr lang="en-US" sz="2800" dirty="0">
                <a:solidFill>
                  <a:prstClr val="black"/>
                </a:solidFill>
                <a:latin typeface="Calibri" panose="020F0502020204030204"/>
              </a:rPr>
            </a:br>
            <a:r>
              <a:rPr lang="en-US" sz="2800" dirty="0">
                <a:solidFill>
                  <a:prstClr val="black"/>
                </a:solidFill>
                <a:latin typeface="Calibri" panose="020F0502020204030204"/>
              </a:rPr>
              <a:t>		</a:t>
            </a:r>
            <a:br>
              <a:rPr lang="en-US" sz="2800" dirty="0">
                <a:solidFill>
                  <a:prstClr val="black"/>
                </a:solidFill>
                <a:latin typeface="Calibri" panose="020F0502020204030204"/>
              </a:rPr>
            </a:br>
            <a:r>
              <a:rPr lang="en-US" sz="2800" dirty="0">
                <a:solidFill>
                  <a:prstClr val="black"/>
                </a:solidFill>
                <a:latin typeface="Calibri" panose="020F0502020204030204"/>
              </a:rPr>
              <a:t>Upon inspection, </a:t>
            </a:r>
            <a:r>
              <a:rPr lang="en-US" sz="2800" b="1" dirty="0">
                <a:solidFill>
                  <a:srgbClr val="0000CC"/>
                </a:solidFill>
                <a:latin typeface="Calibri" panose="020F0502020204030204"/>
              </a:rPr>
              <a:t>Yahuah</a:t>
            </a:r>
            <a:r>
              <a:rPr lang="en-US" sz="2800" dirty="0">
                <a:solidFill>
                  <a:prstClr val="black"/>
                </a:solidFill>
                <a:latin typeface="Calibri" panose="020F0502020204030204"/>
              </a:rPr>
              <a:t> found the rebuilt </a:t>
            </a:r>
            <a:r>
              <a:rPr lang="en-US" sz="2800" dirty="0" smtClean="0">
                <a:solidFill>
                  <a:prstClr val="black"/>
                </a:solidFill>
                <a:latin typeface="Calibri" panose="020F0502020204030204"/>
              </a:rPr>
              <a:t>light  </a:t>
            </a:r>
            <a:r>
              <a:rPr lang="en-US" sz="2800" b="1" dirty="0" err="1" smtClean="0">
                <a:solidFill>
                  <a:srgbClr val="9900FF"/>
                </a:solidFill>
                <a:latin typeface="Times New Roman" pitchFamily="18" charset="0"/>
                <a:ea typeface="Calibri"/>
                <a:cs typeface="Times New Roman" pitchFamily="18" charset="0"/>
              </a:rPr>
              <a:t>ר</a:t>
            </a:r>
            <a:r>
              <a:rPr lang="en-US" sz="1000" b="1" dirty="0" err="1" smtClean="0">
                <a:noFill/>
                <a:latin typeface="Times New Roman" pitchFamily="18" charset="0"/>
                <a:ea typeface="Calibri"/>
                <a:cs typeface="Times New Roman" pitchFamily="18" charset="0"/>
              </a:rPr>
              <a:t>.</a:t>
            </a:r>
            <a:r>
              <a:rPr lang="en-US" sz="2800" b="1" dirty="0" err="1" smtClean="0">
                <a:solidFill>
                  <a:srgbClr val="9900FF"/>
                </a:solidFill>
                <a:latin typeface="Times New Roman" pitchFamily="18" charset="0"/>
                <a:ea typeface="Calibri"/>
                <a:cs typeface="Times New Roman" pitchFamily="18" charset="0"/>
              </a:rPr>
              <a:t>וֹ</a:t>
            </a:r>
            <a:r>
              <a:rPr lang="en-US" sz="900" b="1" dirty="0" err="1" smtClean="0">
                <a:noFill/>
                <a:latin typeface="Times New Roman" pitchFamily="18" charset="0"/>
                <a:ea typeface="Calibri"/>
                <a:cs typeface="Times New Roman" pitchFamily="18" charset="0"/>
              </a:rPr>
              <a:t>.</a:t>
            </a:r>
            <a:r>
              <a:rPr lang="en-US" sz="2800" b="1" dirty="0" err="1" smtClean="0">
                <a:solidFill>
                  <a:srgbClr val="9900FF"/>
                </a:solidFill>
                <a:latin typeface="Times New Roman"/>
                <a:ea typeface="Calibri"/>
              </a:rPr>
              <a:t>א</a:t>
            </a:r>
            <a:r>
              <a:rPr lang="en-US" sz="2800" b="1" dirty="0" smtClean="0">
                <a:noFill/>
                <a:latin typeface="Calibri" panose="020F0502020204030204"/>
              </a:rPr>
              <a:t>.</a:t>
            </a:r>
            <a:r>
              <a:rPr lang="en-US" sz="2800" b="1" dirty="0" smtClean="0">
                <a:solidFill>
                  <a:srgbClr val="0070C0"/>
                </a:solidFill>
                <a:latin typeface="Calibri" panose="020F0502020204030204"/>
              </a:rPr>
              <a:t> - </a:t>
            </a:r>
            <a:r>
              <a:rPr lang="en-US" sz="2800" b="1" dirty="0">
                <a:solidFill>
                  <a:srgbClr val="0070C0"/>
                </a:solidFill>
                <a:latin typeface="Calibri" panose="020F0502020204030204"/>
              </a:rPr>
              <a:t>&lt;</a:t>
            </a:r>
            <a:r>
              <a:rPr lang="en-US" sz="2800" b="1" dirty="0" err="1">
                <a:solidFill>
                  <a:srgbClr val="0070C0"/>
                </a:solidFill>
                <a:latin typeface="Calibri" panose="020F0502020204030204"/>
              </a:rPr>
              <a:t>owr</a:t>
            </a:r>
            <a:r>
              <a:rPr lang="en-US" sz="2800" b="1" dirty="0" smtClean="0">
                <a:solidFill>
                  <a:srgbClr val="0070C0"/>
                </a:solidFill>
                <a:latin typeface="Calibri" panose="020F0502020204030204"/>
              </a:rPr>
              <a:t>&gt; </a:t>
            </a:r>
            <a:r>
              <a:rPr lang="en-US" sz="2800" b="1" dirty="0">
                <a:solidFill>
                  <a:srgbClr val="0070C0"/>
                </a:solidFill>
                <a:latin typeface="Calibri" panose="020F0502020204030204"/>
              </a:rPr>
              <a:t>- </a:t>
            </a:r>
            <a:r>
              <a:rPr lang="en-US" sz="2800" dirty="0">
                <a:solidFill>
                  <a:prstClr val="black"/>
                </a:solidFill>
                <a:latin typeface="Calibri" panose="020F0502020204030204"/>
              </a:rPr>
              <a:t>t</a:t>
            </a:r>
            <a:r>
              <a:rPr lang="en-US" sz="2800" dirty="0" smtClean="0">
                <a:solidFill>
                  <a:prstClr val="black"/>
                </a:solidFill>
                <a:latin typeface="Calibri" panose="020F0502020204030204"/>
              </a:rPr>
              <a:t>o be </a:t>
            </a:r>
            <a:r>
              <a:rPr lang="en-US" sz="2800" dirty="0">
                <a:solidFill>
                  <a:prstClr val="black"/>
                </a:solidFill>
                <a:latin typeface="Calibri" panose="020F0502020204030204"/>
              </a:rPr>
              <a:t>excellent.</a:t>
            </a:r>
            <a:br>
              <a:rPr lang="en-US" sz="2800" dirty="0">
                <a:solidFill>
                  <a:prstClr val="black"/>
                </a:solidFill>
                <a:latin typeface="Calibri" panose="020F0502020204030204"/>
              </a:rPr>
            </a:br>
            <a:endParaRPr lang="en-US" dirty="0"/>
          </a:p>
        </p:txBody>
      </p:sp>
      <p:sp>
        <p:nvSpPr>
          <p:cNvPr id="4" name="Text Placeholder 3"/>
          <p:cNvSpPr>
            <a:spLocks noGrp="1"/>
          </p:cNvSpPr>
          <p:nvPr>
            <p:ph type="body" idx="1"/>
          </p:nvPr>
        </p:nvSpPr>
        <p:spPr>
          <a:xfrm>
            <a:off x="141666" y="1970088"/>
            <a:ext cx="11784169" cy="4887911"/>
          </a:xfrm>
        </p:spPr>
        <p:txBody>
          <a:bodyPr>
            <a:normAutofit/>
            <a:scene3d>
              <a:camera prst="orthographicFront"/>
              <a:lightRig rig="threePt" dir="t"/>
            </a:scene3d>
            <a:sp3d extrusionH="57150">
              <a:bevelT w="38100" h="38100"/>
            </a:sp3d>
          </a:bodyPr>
          <a:lstStyle/>
          <a:p>
            <a:r>
              <a:rPr lang="en-US" sz="2800" b="1" dirty="0" smtClean="0">
                <a:solidFill>
                  <a:srgbClr val="00B050"/>
                </a:solidFill>
              </a:rPr>
              <a:t>Gen 1:4(</a:t>
            </a:r>
            <a:r>
              <a:rPr lang="en-US" sz="2800" b="1" dirty="0" smtClean="0">
                <a:solidFill>
                  <a:srgbClr val="FF0000"/>
                </a:solidFill>
              </a:rPr>
              <a:t>b</a:t>
            </a:r>
            <a:r>
              <a:rPr lang="en-US" sz="2800" b="1" dirty="0" smtClean="0">
                <a:solidFill>
                  <a:srgbClr val="00B050"/>
                </a:solidFill>
              </a:rPr>
              <a:t>)   </a:t>
            </a:r>
            <a:r>
              <a:rPr lang="en-US" sz="2800" dirty="0" smtClean="0">
                <a:solidFill>
                  <a:schemeClr val="accent2">
                    <a:lumMod val="75000"/>
                  </a:schemeClr>
                </a:solidFill>
              </a:rPr>
              <a:t>… and </a:t>
            </a:r>
            <a:r>
              <a:rPr lang="en-US" sz="2800" b="1" dirty="0" smtClean="0">
                <a:solidFill>
                  <a:srgbClr val="0000CC"/>
                </a:solidFill>
              </a:rPr>
              <a:t>Elohim</a:t>
            </a:r>
            <a:r>
              <a:rPr lang="en-US" sz="2800" dirty="0" smtClean="0">
                <a:solidFill>
                  <a:schemeClr val="accent2">
                    <a:lumMod val="75000"/>
                  </a:schemeClr>
                </a:solidFill>
              </a:rPr>
              <a:t> divided the light from the darkness [H2822].</a:t>
            </a:r>
          </a:p>
          <a:p>
            <a:r>
              <a:rPr lang="en-US" sz="2800" dirty="0">
                <a:solidFill>
                  <a:schemeClr val="accent2">
                    <a:lumMod val="75000"/>
                  </a:schemeClr>
                </a:solidFill>
              </a:rPr>
              <a:t>	</a:t>
            </a:r>
            <a:r>
              <a:rPr lang="en-US" sz="2800" dirty="0" smtClean="0">
                <a:solidFill>
                  <a:schemeClr val="accent2">
                    <a:lumMod val="75000"/>
                  </a:schemeClr>
                </a:solidFill>
              </a:rPr>
              <a:t>			  </a:t>
            </a:r>
            <a:r>
              <a:rPr lang="en-US" sz="2800" b="1" dirty="0" smtClean="0">
                <a:solidFill>
                  <a:schemeClr val="tx1"/>
                </a:solidFill>
              </a:rPr>
              <a:t>darkness</a:t>
            </a:r>
            <a:r>
              <a:rPr lang="en-US" sz="2800" dirty="0" smtClean="0">
                <a:solidFill>
                  <a:schemeClr val="accent2">
                    <a:lumMod val="75000"/>
                  </a:schemeClr>
                </a:solidFill>
              </a:rPr>
              <a:t> = </a:t>
            </a:r>
            <a:r>
              <a:rPr lang="en-US" sz="2800" b="1" dirty="0" err="1" smtClean="0">
                <a:solidFill>
                  <a:schemeClr val="tx1"/>
                </a:solidFill>
              </a:rPr>
              <a:t>choshek</a:t>
            </a:r>
            <a:r>
              <a:rPr lang="en-US" sz="2800" b="1" dirty="0" smtClean="0">
                <a:solidFill>
                  <a:schemeClr val="tx1"/>
                </a:solidFill>
              </a:rPr>
              <a:t> </a:t>
            </a:r>
            <a:r>
              <a:rPr lang="en-US" sz="2800" dirty="0" smtClean="0">
                <a:solidFill>
                  <a:schemeClr val="accent2">
                    <a:lumMod val="75000"/>
                  </a:schemeClr>
                </a:solidFill>
              </a:rPr>
              <a:t>=</a:t>
            </a:r>
            <a:r>
              <a:rPr lang="en-US" sz="2800" b="1" dirty="0" smtClean="0">
                <a:solidFill>
                  <a:schemeClr val="tx1"/>
                </a:solidFill>
              </a:rPr>
              <a:t> </a:t>
            </a:r>
            <a:r>
              <a:rPr lang="en-US" sz="3200" b="1" dirty="0" err="1" smtClean="0">
                <a:solidFill>
                  <a:srgbClr val="9900FF"/>
                </a:solidFill>
                <a:latin typeface="Times New Roman" pitchFamily="18" charset="0"/>
                <a:ea typeface="Calibri"/>
                <a:cs typeface="Times New Roman" pitchFamily="18" charset="0"/>
              </a:rPr>
              <a:t>ך</a:t>
            </a:r>
            <a:r>
              <a:rPr lang="en-US" sz="800" b="1" dirty="0" err="1" smtClean="0">
                <a:solidFill>
                  <a:schemeClr val="bg1"/>
                </a:solidFill>
                <a:latin typeface="Times New Roman" pitchFamily="18" charset="0"/>
                <a:ea typeface="Calibri"/>
                <a:cs typeface="Times New Roman" pitchFamily="18" charset="0"/>
              </a:rPr>
              <a:t>.</a:t>
            </a:r>
            <a:r>
              <a:rPr lang="en-US" sz="3200" b="1" dirty="0" err="1" smtClean="0">
                <a:solidFill>
                  <a:srgbClr val="9900FF"/>
                </a:solidFill>
                <a:latin typeface="Times New Roman" pitchFamily="18" charset="0"/>
                <a:ea typeface="Calibri"/>
                <a:cs typeface="Times New Roman" pitchFamily="18" charset="0"/>
              </a:rPr>
              <a:t>ש</a:t>
            </a:r>
            <a:r>
              <a:rPr lang="en-US" sz="800" b="1" dirty="0" smtClean="0">
                <a:solidFill>
                  <a:schemeClr val="bg1"/>
                </a:solidFill>
                <a:latin typeface="Times New Roman" pitchFamily="18" charset="0"/>
                <a:ea typeface="Calibri"/>
                <a:cs typeface="Times New Roman" pitchFamily="18" charset="0"/>
              </a:rPr>
              <a:t>.</a:t>
            </a:r>
            <a:r>
              <a:rPr lang="en-US" sz="800" b="1" dirty="0" smtClean="0">
                <a:solidFill>
                  <a:srgbClr val="9900FF"/>
                </a:solidFill>
                <a:latin typeface="Times New Roman"/>
                <a:ea typeface="Calibri"/>
              </a:rPr>
              <a:t> </a:t>
            </a:r>
            <a:r>
              <a:rPr lang="en-US" sz="3200" b="1" dirty="0" smtClean="0">
                <a:solidFill>
                  <a:srgbClr val="9900FF"/>
                </a:solidFill>
                <a:latin typeface="Times New Roman" pitchFamily="18" charset="0"/>
                <a:ea typeface="Calibri"/>
                <a:cs typeface="Times New Roman" pitchFamily="18" charset="0"/>
              </a:rPr>
              <a:t>ח</a:t>
            </a:r>
            <a:r>
              <a:rPr lang="en-US" sz="2800" dirty="0">
                <a:solidFill>
                  <a:schemeClr val="accent2">
                    <a:lumMod val="75000"/>
                  </a:schemeClr>
                </a:solidFill>
              </a:rPr>
              <a:t>	</a:t>
            </a:r>
            <a:endParaRPr lang="en-US" sz="2800" dirty="0" smtClean="0">
              <a:solidFill>
                <a:schemeClr val="accent2">
                  <a:lumMod val="75000"/>
                </a:schemeClr>
              </a:solidFill>
            </a:endParaRPr>
          </a:p>
          <a:p>
            <a:r>
              <a:rPr lang="en-US" sz="2800" dirty="0">
                <a:solidFill>
                  <a:schemeClr val="accent2">
                    <a:lumMod val="75000"/>
                  </a:schemeClr>
                </a:solidFill>
              </a:rPr>
              <a:t>	</a:t>
            </a:r>
            <a:r>
              <a:rPr lang="en-US" sz="2800" dirty="0" smtClean="0">
                <a:solidFill>
                  <a:schemeClr val="accent2">
                    <a:lumMod val="75000"/>
                  </a:schemeClr>
                </a:solidFill>
              </a:rPr>
              <a:t>			           </a:t>
            </a:r>
            <a:r>
              <a:rPr lang="en-US" sz="2800" b="1" dirty="0" err="1" smtClean="0">
                <a:solidFill>
                  <a:srgbClr val="0000CC"/>
                </a:solidFill>
              </a:rPr>
              <a:t>Yahuah</a:t>
            </a:r>
            <a:r>
              <a:rPr lang="en-US" sz="2800" dirty="0" smtClean="0">
                <a:solidFill>
                  <a:schemeClr val="accent2">
                    <a:lumMod val="75000"/>
                  </a:schemeClr>
                </a:solidFill>
              </a:rPr>
              <a:t> </a:t>
            </a:r>
            <a:r>
              <a:rPr lang="en-US" sz="2800" dirty="0" smtClean="0">
                <a:solidFill>
                  <a:schemeClr val="tx1"/>
                </a:solidFill>
              </a:rPr>
              <a:t>separated –</a:t>
            </a:r>
          </a:p>
          <a:p>
            <a:endParaRPr lang="en-US" sz="2800" dirty="0">
              <a:solidFill>
                <a:schemeClr val="tx1"/>
              </a:solidFill>
            </a:endParaRPr>
          </a:p>
          <a:p>
            <a:endParaRPr lang="en-US" sz="2800" dirty="0" smtClean="0">
              <a:solidFill>
                <a:schemeClr val="tx1"/>
              </a:solidFill>
            </a:endParaRPr>
          </a:p>
          <a:p>
            <a:r>
              <a:rPr lang="en-US" sz="2800" dirty="0">
                <a:solidFill>
                  <a:schemeClr val="tx1"/>
                </a:solidFill>
              </a:rPr>
              <a:t>	</a:t>
            </a:r>
            <a:r>
              <a:rPr lang="en-US" sz="2800" dirty="0" smtClean="0">
                <a:solidFill>
                  <a:schemeClr val="tx1"/>
                </a:solidFill>
              </a:rPr>
              <a:t>			</a:t>
            </a:r>
            <a:endParaRPr lang="en-US" sz="2800" dirty="0">
              <a:solidFill>
                <a:schemeClr val="accent2">
                  <a:lumMod val="75000"/>
                </a:schemeClr>
              </a:solidFill>
            </a:endParaRPr>
          </a:p>
        </p:txBody>
      </p:sp>
      <p:sp>
        <p:nvSpPr>
          <p:cNvPr id="2" name="Oval 1"/>
          <p:cNvSpPr/>
          <p:nvPr/>
        </p:nvSpPr>
        <p:spPr>
          <a:xfrm>
            <a:off x="1294108" y="2951018"/>
            <a:ext cx="1787236" cy="1683327"/>
          </a:xfrm>
          <a:prstGeom prst="ellipse">
            <a:avLst/>
          </a:prstGeom>
          <a:solidFill>
            <a:srgbClr val="FFFF00"/>
          </a:solidFill>
          <a:ln w="76200">
            <a:solidFill>
              <a:srgbClr val="0000CC"/>
            </a:solid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smtClean="0">
                <a:solidFill>
                  <a:srgbClr val="0000CC"/>
                </a:solidFill>
              </a:rPr>
              <a:t>Owr</a:t>
            </a:r>
            <a:r>
              <a:rPr lang="en-CA" sz="2800" b="1" dirty="0" smtClean="0">
                <a:solidFill>
                  <a:srgbClr val="0000CC"/>
                </a:solidFill>
              </a:rPr>
              <a:t> Light</a:t>
            </a:r>
            <a:endParaRPr lang="en-CA" sz="2800" b="1" dirty="0">
              <a:solidFill>
                <a:srgbClr val="0000CC"/>
              </a:solidFill>
            </a:endParaRPr>
          </a:p>
        </p:txBody>
      </p:sp>
      <p:sp>
        <p:nvSpPr>
          <p:cNvPr id="5" name="Oval 4"/>
          <p:cNvSpPr/>
          <p:nvPr/>
        </p:nvSpPr>
        <p:spPr>
          <a:xfrm>
            <a:off x="8719771" y="2798285"/>
            <a:ext cx="1944558" cy="1836060"/>
          </a:xfrm>
          <a:prstGeom prst="ellipse">
            <a:avLst/>
          </a:prstGeom>
          <a:solidFill>
            <a:schemeClr val="tx1">
              <a:lumMod val="65000"/>
              <a:lumOff val="35000"/>
            </a:schemeClr>
          </a:solidFill>
          <a:ln w="76200">
            <a:solidFill>
              <a:schemeClr val="tx1"/>
            </a:solidFill>
          </a:ln>
          <a:effectLst>
            <a:glow rad="127000">
              <a:schemeClr val="tx1">
                <a:alpha val="64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err="1" smtClean="0">
                <a:solidFill>
                  <a:schemeClr val="tx1"/>
                </a:solidFill>
              </a:rPr>
              <a:t>Choshek</a:t>
            </a:r>
            <a:r>
              <a:rPr lang="en-CA" sz="2100" b="1" dirty="0" smtClean="0">
                <a:solidFill>
                  <a:schemeClr val="tx1"/>
                </a:solidFill>
              </a:rPr>
              <a:t> </a:t>
            </a:r>
            <a:r>
              <a:rPr lang="en-CA" sz="2400" b="1" dirty="0" smtClean="0">
                <a:solidFill>
                  <a:schemeClr val="tx1"/>
                </a:solidFill>
              </a:rPr>
              <a:t>darkness</a:t>
            </a:r>
            <a:endParaRPr lang="en-CA" sz="2400" b="1" dirty="0">
              <a:solidFill>
                <a:schemeClr val="tx1"/>
              </a:solidFill>
            </a:endParaRPr>
          </a:p>
        </p:txBody>
      </p:sp>
      <p:cxnSp>
        <p:nvCxnSpPr>
          <p:cNvPr id="7" name="Straight Arrow Connector 6"/>
          <p:cNvCxnSpPr/>
          <p:nvPr/>
        </p:nvCxnSpPr>
        <p:spPr>
          <a:xfrm>
            <a:off x="3397827" y="3792680"/>
            <a:ext cx="5060373" cy="1"/>
          </a:xfrm>
          <a:prstGeom prst="straightConnector1">
            <a:avLst/>
          </a:prstGeom>
          <a:ln w="76200">
            <a:solidFill>
              <a:srgbClr val="FF33CC"/>
            </a:solidFill>
            <a:prstDash val="dashDot"/>
            <a:headEnd type="arrow"/>
            <a:tailEnd type="arrow"/>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5863" y="4634345"/>
            <a:ext cx="11835245" cy="194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nSpc>
                <a:spcPct val="90000"/>
              </a:lnSpc>
              <a:spcBef>
                <a:spcPts val="1000"/>
              </a:spcBef>
            </a:pPr>
            <a:r>
              <a:rPr lang="en-US" sz="2800" dirty="0" smtClean="0">
                <a:solidFill>
                  <a:prstClr val="black"/>
                </a:solidFill>
              </a:rPr>
              <a:t>					The </a:t>
            </a:r>
            <a:r>
              <a:rPr lang="en-US" sz="2800" b="1" i="1" u="sng" dirty="0">
                <a:solidFill>
                  <a:srgbClr val="0070C0"/>
                </a:solidFill>
              </a:rPr>
              <a:t>action</a:t>
            </a:r>
            <a:r>
              <a:rPr lang="en-US" sz="2800" dirty="0">
                <a:solidFill>
                  <a:prstClr val="black"/>
                </a:solidFill>
              </a:rPr>
              <a:t> is clear </a:t>
            </a:r>
            <a:r>
              <a:rPr lang="en-US" sz="2800" dirty="0" smtClean="0">
                <a:solidFill>
                  <a:prstClr val="black"/>
                </a:solidFill>
              </a:rPr>
              <a:t>-</a:t>
            </a:r>
            <a:endParaRPr lang="en-US" sz="2800" dirty="0">
              <a:solidFill>
                <a:prstClr val="black"/>
              </a:solidFill>
            </a:endParaRPr>
          </a:p>
          <a:p>
            <a:pPr lvl="0" algn="ctr">
              <a:lnSpc>
                <a:spcPct val="90000"/>
              </a:lnSpc>
              <a:spcBef>
                <a:spcPts val="1000"/>
              </a:spcBef>
            </a:pPr>
            <a:r>
              <a:rPr lang="en-US" sz="2800" dirty="0">
                <a:solidFill>
                  <a:prstClr val="black"/>
                </a:solidFill>
              </a:rPr>
              <a:t>The question is </a:t>
            </a:r>
            <a:r>
              <a:rPr lang="en-US" sz="2800" b="1" dirty="0">
                <a:solidFill>
                  <a:prstClr val="black"/>
                </a:solidFill>
              </a:rPr>
              <a:t>–</a:t>
            </a:r>
            <a:r>
              <a:rPr lang="en-US" sz="2800" dirty="0">
                <a:solidFill>
                  <a:prstClr val="black"/>
                </a:solidFill>
              </a:rPr>
              <a:t> </a:t>
            </a:r>
            <a:r>
              <a:rPr lang="en-US" sz="3600" b="1" u="sng" dirty="0">
                <a:solidFill>
                  <a:srgbClr val="FF0000"/>
                </a:solidFill>
              </a:rPr>
              <a:t>WHY</a:t>
            </a:r>
            <a:r>
              <a:rPr lang="en-US" sz="2800" dirty="0">
                <a:solidFill>
                  <a:prstClr val="black"/>
                </a:solidFill>
              </a:rPr>
              <a:t> must there be a wall of separation between </a:t>
            </a:r>
            <a:r>
              <a:rPr lang="en-US" sz="2800" dirty="0" smtClean="0">
                <a:solidFill>
                  <a:prstClr val="black"/>
                </a:solidFill>
              </a:rPr>
              <a:t/>
            </a:r>
            <a:br>
              <a:rPr lang="en-US" sz="2800" dirty="0" smtClean="0">
                <a:solidFill>
                  <a:prstClr val="black"/>
                </a:solidFill>
              </a:rPr>
            </a:br>
            <a:r>
              <a:rPr lang="en-US" sz="2800" b="1" dirty="0" smtClean="0">
                <a:solidFill>
                  <a:srgbClr val="0000CC"/>
                </a:solidFill>
              </a:rPr>
              <a:t>Yahuah’s</a:t>
            </a:r>
            <a:r>
              <a:rPr lang="en-US" sz="2800" dirty="0" smtClean="0">
                <a:solidFill>
                  <a:prstClr val="black"/>
                </a:solidFill>
              </a:rPr>
              <a:t> </a:t>
            </a:r>
            <a:r>
              <a:rPr lang="en-US" sz="2800" dirty="0">
                <a:solidFill>
                  <a:prstClr val="black"/>
                </a:solidFill>
              </a:rPr>
              <a:t>perfect creation </a:t>
            </a:r>
            <a:r>
              <a:rPr lang="en-US" sz="2800" b="1" dirty="0">
                <a:solidFill>
                  <a:srgbClr val="0000CC"/>
                </a:solidFill>
              </a:rPr>
              <a:t>–</a:t>
            </a:r>
            <a:r>
              <a:rPr lang="en-US" sz="2800" dirty="0">
                <a:solidFill>
                  <a:prstClr val="black"/>
                </a:solidFill>
              </a:rPr>
              <a:t> </a:t>
            </a:r>
            <a:r>
              <a:rPr lang="en-US" sz="2800" b="1" dirty="0" smtClean="0">
                <a:solidFill>
                  <a:srgbClr val="0000CC"/>
                </a:solidFill>
              </a:rPr>
              <a:t>Light – </a:t>
            </a:r>
            <a:r>
              <a:rPr lang="en-US" sz="2800" dirty="0" smtClean="0">
                <a:solidFill>
                  <a:prstClr val="black"/>
                </a:solidFill>
              </a:rPr>
              <a:t>and </a:t>
            </a:r>
            <a:r>
              <a:rPr lang="en-US" sz="2800" dirty="0">
                <a:solidFill>
                  <a:prstClr val="black"/>
                </a:solidFill>
              </a:rPr>
              <a:t>this </a:t>
            </a:r>
            <a:r>
              <a:rPr lang="en-US" sz="2800" b="1" u="sng" dirty="0">
                <a:solidFill>
                  <a:prstClr val="black"/>
                </a:solidFill>
              </a:rPr>
              <a:t>evil</a:t>
            </a:r>
            <a:r>
              <a:rPr lang="en-US" sz="2800" b="1" dirty="0">
                <a:solidFill>
                  <a:prstClr val="black"/>
                </a:solidFill>
              </a:rPr>
              <a:t> </a:t>
            </a:r>
            <a:r>
              <a:rPr lang="en-US" sz="2800" b="1" u="sng" dirty="0" smtClean="0">
                <a:solidFill>
                  <a:prstClr val="black"/>
                </a:solidFill>
              </a:rPr>
              <a:t>&lt;</a:t>
            </a:r>
            <a:r>
              <a:rPr lang="en-US" sz="2800" b="1" u="sng" dirty="0" err="1" smtClean="0">
                <a:solidFill>
                  <a:prstClr val="black"/>
                </a:solidFill>
              </a:rPr>
              <a:t>choshek</a:t>
            </a:r>
            <a:r>
              <a:rPr lang="en-US" sz="2800" b="1" u="sng" dirty="0" smtClean="0">
                <a:solidFill>
                  <a:prstClr val="black"/>
                </a:solidFill>
              </a:rPr>
              <a:t>&gt;</a:t>
            </a:r>
            <a:r>
              <a:rPr lang="en-US" sz="2800" b="1" dirty="0" smtClean="0">
                <a:solidFill>
                  <a:prstClr val="black"/>
                </a:solidFill>
              </a:rPr>
              <a:t> </a:t>
            </a:r>
            <a:r>
              <a:rPr lang="en-US" sz="2800" b="1" u="sng" dirty="0">
                <a:solidFill>
                  <a:prstClr val="black"/>
                </a:solidFill>
              </a:rPr>
              <a:t>darkness</a:t>
            </a:r>
            <a:r>
              <a:rPr lang="en-US" sz="2800" b="1" dirty="0">
                <a:solidFill>
                  <a:prstClr val="black"/>
                </a:solidFill>
              </a:rPr>
              <a:t> </a:t>
            </a:r>
            <a:r>
              <a:rPr lang="en-US" sz="2800" b="1" dirty="0" smtClean="0">
                <a:solidFill>
                  <a:prstClr val="black"/>
                </a:solidFill>
              </a:rPr>
              <a:t/>
            </a:r>
            <a:br>
              <a:rPr lang="en-US" sz="2800" b="1" dirty="0" smtClean="0">
                <a:solidFill>
                  <a:prstClr val="black"/>
                </a:solidFill>
              </a:rPr>
            </a:br>
            <a:r>
              <a:rPr lang="en-US" sz="2800" dirty="0" smtClean="0">
                <a:solidFill>
                  <a:prstClr val="black"/>
                </a:solidFill>
              </a:rPr>
              <a:t>that </a:t>
            </a:r>
            <a:r>
              <a:rPr lang="en-US" sz="2800" dirty="0">
                <a:solidFill>
                  <a:prstClr val="black"/>
                </a:solidFill>
              </a:rPr>
              <a:t>had insidiously enveloped the newly created </a:t>
            </a:r>
            <a:r>
              <a:rPr lang="en-US" sz="2800" dirty="0" smtClean="0">
                <a:solidFill>
                  <a:prstClr val="black"/>
                </a:solidFill>
              </a:rPr>
              <a:t>earth?</a:t>
            </a:r>
            <a:endParaRPr lang="en-US" sz="2800" dirty="0">
              <a:solidFill>
                <a:srgbClr val="ED7D31">
                  <a:lumMod val="75000"/>
                </a:srgbClr>
              </a:solidFill>
            </a:endParaRPr>
          </a:p>
        </p:txBody>
      </p:sp>
      <p:sp>
        <p:nvSpPr>
          <p:cNvPr id="6" name="Slide Number Placeholder 5"/>
          <p:cNvSpPr>
            <a:spLocks noGrp="1"/>
          </p:cNvSpPr>
          <p:nvPr>
            <p:ph type="sldNum" sz="quarter" idx="12"/>
          </p:nvPr>
        </p:nvSpPr>
        <p:spPr>
          <a:xfrm>
            <a:off x="9292729" y="6394882"/>
            <a:ext cx="2743200" cy="365125"/>
          </a:xfrm>
        </p:spPr>
        <p:txBody>
          <a:bodyPr>
            <a:scene3d>
              <a:camera prst="orthographicFront"/>
              <a:lightRig rig="threePt" dir="t"/>
            </a:scene3d>
            <a:sp3d extrusionH="57150">
              <a:bevelT w="38100" h="38100"/>
            </a:sp3d>
          </a:bodyPr>
          <a:lstStyle/>
          <a:p>
            <a:fld id="{79D454C9-693C-4B68-AEF7-F33F1BD73953}" type="slidenum">
              <a:rPr lang="en-US" sz="1400" b="1" smtClean="0">
                <a:solidFill>
                  <a:schemeClr val="tx1"/>
                </a:solidFill>
              </a:rPr>
              <a:t>67</a:t>
            </a:fld>
            <a:endParaRPr lang="en-US" sz="1400" b="1" dirty="0">
              <a:solidFill>
                <a:schemeClr val="tx1"/>
              </a:solidFill>
            </a:endParaRPr>
          </a:p>
        </p:txBody>
      </p:sp>
    </p:spTree>
    <p:extLst>
      <p:ext uri="{BB962C8B-B14F-4D97-AF65-F5344CB8AC3E}">
        <p14:creationId xmlns:p14="http://schemas.microsoft.com/office/powerpoint/2010/main" val="993824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21"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par>
                                <p:cTn id="11" presetID="6" presetClass="entr" presetSubtype="32" repeatCount="3000" fill="hold" nodeType="withEffect">
                                  <p:stCondLst>
                                    <p:cond delay="175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250"/>
                                        <p:tgtEl>
                                          <p:spTgt spid="13"/>
                                        </p:tgtEl>
                                      </p:cBhvr>
                                    </p:animEffect>
                                    <p:anim calcmode="lin" valueType="num">
                                      <p:cBhvr>
                                        <p:cTn id="19" dur="1250" fill="hold"/>
                                        <p:tgtEl>
                                          <p:spTgt spid="13"/>
                                        </p:tgtEl>
                                        <p:attrNameLst>
                                          <p:attrName>ppt_x</p:attrName>
                                        </p:attrNameLst>
                                      </p:cBhvr>
                                      <p:tavLst>
                                        <p:tav tm="0">
                                          <p:val>
                                            <p:strVal val="#ppt_x"/>
                                          </p:val>
                                        </p:tav>
                                        <p:tav tm="100000">
                                          <p:val>
                                            <p:strVal val="#ppt_x"/>
                                          </p:val>
                                        </p:tav>
                                      </p:tavLst>
                                    </p:anim>
                                    <p:anim calcmode="lin" valueType="num">
                                      <p:cBhvr>
                                        <p:cTn id="20"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alpha val="37000"/>
              </a:schemeClr>
            </a:gs>
            <a:gs pos="50000">
              <a:schemeClr val="accent3">
                <a:lumMod val="60000"/>
                <a:lumOff val="40000"/>
                <a:alpha val="52000"/>
              </a:schemeClr>
            </a:gs>
            <a:gs pos="100000">
              <a:srgbClr val="66FF99">
                <a:alpha val="3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61927" y="228600"/>
            <a:ext cx="10991873" cy="6390413"/>
          </a:xfrm>
        </p:spPr>
        <p:txBody>
          <a:bodyPr anchor="t">
            <a:normAutofit fontScale="90000"/>
            <a:scene3d>
              <a:camera prst="orthographicFront"/>
              <a:lightRig rig="threePt" dir="t"/>
            </a:scene3d>
            <a:sp3d extrusionH="57150">
              <a:bevelT w="38100" h="38100"/>
            </a:sp3d>
          </a:bodyPr>
          <a:lstStyle/>
          <a:p>
            <a:pPr>
              <a:spcAft>
                <a:spcPts val="1200"/>
              </a:spcAft>
            </a:pPr>
            <a:r>
              <a:rPr lang="en-US" sz="3600" b="1" i="1" dirty="0" smtClean="0">
                <a:ln>
                  <a:solidFill>
                    <a:sysClr val="windowText" lastClr="000000"/>
                  </a:solidFill>
                </a:ln>
                <a:solidFill>
                  <a:srgbClr val="FF33CC"/>
                </a:solidFill>
                <a:latin typeface="+mn-lt"/>
              </a:rPr>
              <a:t>Here are some questions that require answers:</a:t>
            </a:r>
            <a:br>
              <a:rPr lang="en-US" sz="3600" b="1" i="1" dirty="0" smtClean="0">
                <a:ln>
                  <a:solidFill>
                    <a:sysClr val="windowText" lastClr="000000"/>
                  </a:solidFill>
                </a:ln>
                <a:solidFill>
                  <a:srgbClr val="FF33CC"/>
                </a:solidFill>
                <a:latin typeface="+mn-lt"/>
              </a:rPr>
            </a:br>
            <a:r>
              <a:rPr lang="en-US" sz="2800" b="1" i="1" dirty="0" smtClean="0">
                <a:solidFill>
                  <a:srgbClr val="FF33CC"/>
                </a:solidFill>
                <a:latin typeface="+mn-lt"/>
              </a:rPr>
              <a:t/>
            </a:r>
            <a:br>
              <a:rPr lang="en-US" sz="2800" b="1" i="1" dirty="0" smtClean="0">
                <a:solidFill>
                  <a:srgbClr val="FF33CC"/>
                </a:solidFill>
                <a:latin typeface="+mn-lt"/>
              </a:rPr>
            </a:br>
            <a:r>
              <a:rPr lang="en-US" sz="36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n-lt"/>
              </a:rPr>
              <a:t>What characteristic was encased </a:t>
            </a:r>
            <a:r>
              <a:rPr lang="en-US" sz="2800" dirty="0" smtClean="0">
                <a:latin typeface="+mn-lt"/>
              </a:rPr>
              <a:t>within the </a:t>
            </a:r>
            <a:r>
              <a:rPr lang="en-US" sz="2800" b="1" dirty="0" smtClean="0">
                <a:effectLst>
                  <a:glow rad="127000">
                    <a:srgbClr val="66FF99"/>
                  </a:glow>
                </a:effectLst>
                <a:latin typeface="+mn-lt"/>
              </a:rPr>
              <a:t>&lt;</a:t>
            </a:r>
            <a:r>
              <a:rPr lang="en-US" sz="2800" b="1" dirty="0" err="1" smtClean="0">
                <a:effectLst>
                  <a:glow rad="127000">
                    <a:srgbClr val="66FF99"/>
                  </a:glow>
                </a:effectLst>
                <a:latin typeface="+mn-lt"/>
              </a:rPr>
              <a:t>choshek</a:t>
            </a:r>
            <a:r>
              <a:rPr lang="en-US" sz="2800" b="1" dirty="0" smtClean="0">
                <a:effectLst>
                  <a:glow rad="127000">
                    <a:srgbClr val="66FF99"/>
                  </a:glow>
                </a:effectLst>
                <a:latin typeface="+mn-lt"/>
              </a:rPr>
              <a:t>&gt;</a:t>
            </a:r>
            <a:r>
              <a:rPr lang="en-US" sz="2800" dirty="0" smtClean="0">
                <a:latin typeface="+mn-lt"/>
              </a:rPr>
              <a:t> darkness </a:t>
            </a:r>
            <a:br>
              <a:rPr lang="en-US" sz="2800" dirty="0" smtClean="0">
                <a:latin typeface="+mn-lt"/>
              </a:rPr>
            </a:br>
            <a:r>
              <a:rPr lang="en-US" sz="2800" dirty="0" smtClean="0">
                <a:latin typeface="+mn-lt"/>
              </a:rPr>
              <a:t>that </a:t>
            </a:r>
            <a:r>
              <a:rPr lang="en-US" sz="2800" b="1" dirty="0" smtClean="0">
                <a:solidFill>
                  <a:srgbClr val="0000CC"/>
                </a:solidFill>
                <a:latin typeface="+mn-lt"/>
              </a:rPr>
              <a:t>Yahuah</a:t>
            </a:r>
            <a:r>
              <a:rPr lang="en-US" sz="2800" dirty="0" smtClean="0">
                <a:latin typeface="+mn-lt"/>
              </a:rPr>
              <a:t> rejected, not wanting it to be affiliated with His pure light?</a:t>
            </a:r>
            <a:r>
              <a:rPr lang="en-US" sz="2800" dirty="0">
                <a:solidFill>
                  <a:srgbClr val="0000CC"/>
                </a:solidFill>
                <a:latin typeface="+mn-lt"/>
              </a:rPr>
              <a:t/>
            </a:r>
            <a:br>
              <a:rPr lang="en-US" sz="2800" dirty="0">
                <a:solidFill>
                  <a:srgbClr val="0000CC"/>
                </a:solidFill>
                <a:latin typeface="+mn-lt"/>
              </a:rPr>
            </a:br>
            <a:r>
              <a:rPr lang="en-US" sz="2000" dirty="0" smtClean="0">
                <a:solidFill>
                  <a:srgbClr val="0000CC"/>
                </a:solidFill>
                <a:latin typeface="+mn-lt"/>
              </a:rPr>
              <a:t/>
            </a:r>
            <a:br>
              <a:rPr lang="en-US" sz="2000" dirty="0" smtClean="0">
                <a:solidFill>
                  <a:srgbClr val="0000CC"/>
                </a:solidFill>
                <a:latin typeface="+mn-lt"/>
              </a:rPr>
            </a:br>
            <a:r>
              <a:rPr lang="en-US" sz="3100" b="1" u="sng" dirty="0" smtClean="0">
                <a:solidFill>
                  <a:schemeClr val="tx1">
                    <a:lumMod val="95000"/>
                    <a:lumOff val="5000"/>
                  </a:schemeClr>
                </a:solidFill>
                <a:latin typeface="+mn-lt"/>
              </a:rPr>
              <a:t>If</a:t>
            </a:r>
            <a:r>
              <a:rPr lang="en-US" sz="3100" dirty="0" smtClean="0">
                <a:solidFill>
                  <a:srgbClr val="0000CC"/>
                </a:solidFill>
                <a:latin typeface="+mn-lt"/>
              </a:rPr>
              <a:t> </a:t>
            </a:r>
            <a:r>
              <a:rPr lang="en-US" sz="3100" b="1" dirty="0" smtClean="0">
                <a:solidFill>
                  <a:srgbClr val="0000CC"/>
                </a:solidFill>
                <a:latin typeface="+mn-lt"/>
              </a:rPr>
              <a:t>Yahuah</a:t>
            </a:r>
            <a:r>
              <a:rPr lang="en-US" sz="3100" dirty="0" smtClean="0">
                <a:solidFill>
                  <a:srgbClr val="0000CC"/>
                </a:solidFill>
                <a:latin typeface="+mn-lt"/>
              </a:rPr>
              <a:t> </a:t>
            </a:r>
            <a:r>
              <a:rPr lang="en-US" sz="3100" dirty="0" smtClean="0">
                <a:solidFill>
                  <a:srgbClr val="FF0000"/>
                </a:solidFill>
                <a:latin typeface="+mn-lt"/>
              </a:rPr>
              <a:t>had created this </a:t>
            </a:r>
            <a:r>
              <a:rPr lang="en-US" sz="3100" b="1" dirty="0" smtClean="0">
                <a:solidFill>
                  <a:schemeClr val="tx1">
                    <a:lumMod val="95000"/>
                    <a:lumOff val="5000"/>
                  </a:schemeClr>
                </a:solidFill>
                <a:latin typeface="+mn-lt"/>
              </a:rPr>
              <a:t>&lt;</a:t>
            </a:r>
            <a:r>
              <a:rPr lang="en-US" sz="3100" b="1" dirty="0" err="1" smtClean="0">
                <a:solidFill>
                  <a:schemeClr val="tx1">
                    <a:lumMod val="95000"/>
                    <a:lumOff val="5000"/>
                  </a:schemeClr>
                </a:solidFill>
                <a:latin typeface="+mn-lt"/>
              </a:rPr>
              <a:t>choshek</a:t>
            </a:r>
            <a:r>
              <a:rPr lang="en-US" sz="3100" b="1" dirty="0" smtClean="0">
                <a:solidFill>
                  <a:schemeClr val="tx1">
                    <a:lumMod val="95000"/>
                    <a:lumOff val="5000"/>
                  </a:schemeClr>
                </a:solidFill>
                <a:latin typeface="+mn-lt"/>
              </a:rPr>
              <a:t>&gt;</a:t>
            </a:r>
            <a:r>
              <a:rPr lang="en-US" sz="3100" dirty="0" smtClean="0">
                <a:solidFill>
                  <a:srgbClr val="FF0000"/>
                </a:solidFill>
                <a:latin typeface="+mn-lt"/>
              </a:rPr>
              <a:t> darkness, </a:t>
            </a:r>
            <a:r>
              <a:rPr lang="en-US" sz="3100" b="1" u="sng" dirty="0" smtClean="0">
                <a:solidFill>
                  <a:srgbClr val="00B050"/>
                </a:solidFill>
                <a:latin typeface="+mn-lt"/>
              </a:rPr>
              <a:t>as the very first act </a:t>
            </a:r>
            <a:br>
              <a:rPr lang="en-US" sz="3100" b="1" u="sng" dirty="0" smtClean="0">
                <a:solidFill>
                  <a:srgbClr val="00B050"/>
                </a:solidFill>
                <a:latin typeface="+mn-lt"/>
              </a:rPr>
            </a:br>
            <a:r>
              <a:rPr lang="en-US" sz="3100" b="1" u="sng" dirty="0" smtClean="0">
                <a:solidFill>
                  <a:srgbClr val="00B050"/>
                </a:solidFill>
                <a:latin typeface="+mn-lt"/>
              </a:rPr>
              <a:t>of creation</a:t>
            </a:r>
            <a:r>
              <a:rPr lang="en-US" sz="3100" b="1" dirty="0" smtClean="0">
                <a:solidFill>
                  <a:srgbClr val="00B050"/>
                </a:solidFill>
                <a:latin typeface="+mn-lt"/>
              </a:rPr>
              <a:t>, </a:t>
            </a:r>
            <a:r>
              <a:rPr lang="en-US" sz="3100" dirty="0" smtClean="0">
                <a:solidFill>
                  <a:srgbClr val="FF0000"/>
                </a:solidFill>
                <a:latin typeface="+mn-lt"/>
              </a:rPr>
              <a:t>what then caused it to </a:t>
            </a:r>
            <a:r>
              <a:rPr lang="en-US" sz="3100" b="1" dirty="0" smtClean="0">
                <a:ln>
                  <a:solidFill>
                    <a:sysClr val="windowText" lastClr="000000"/>
                  </a:solidFill>
                </a:ln>
                <a:solidFill>
                  <a:srgbClr val="FF0000"/>
                </a:solidFill>
                <a:effectLst>
                  <a:glow rad="127000">
                    <a:srgbClr val="00FF00"/>
                  </a:glow>
                </a:effectLst>
                <a:latin typeface="+mn-lt"/>
              </a:rPr>
              <a:t>become</a:t>
            </a:r>
            <a:r>
              <a:rPr lang="en-US" sz="3100" dirty="0" smtClean="0">
                <a:solidFill>
                  <a:srgbClr val="FF0000"/>
                </a:solidFill>
                <a:latin typeface="+mn-lt"/>
              </a:rPr>
              <a:t> </a:t>
            </a:r>
            <a:r>
              <a:rPr lang="en-US" sz="2200" dirty="0" smtClean="0">
                <a:solidFill>
                  <a:schemeClr val="tx1">
                    <a:lumMod val="95000"/>
                    <a:lumOff val="5000"/>
                  </a:schemeClr>
                </a:solidFill>
                <a:latin typeface="+mn-lt"/>
              </a:rPr>
              <a:t>(Gen 1:2a) </a:t>
            </a:r>
            <a:r>
              <a:rPr lang="en-US" sz="3100" b="1" dirty="0" smtClean="0">
                <a:ln>
                  <a:solidFill>
                    <a:schemeClr val="tx1"/>
                  </a:solidFill>
                </a:ln>
                <a:solidFill>
                  <a:srgbClr val="FF0000"/>
                </a:solidFill>
                <a:effectLst>
                  <a:glow rad="127000">
                    <a:srgbClr val="00FF00"/>
                  </a:glow>
                </a:effectLst>
                <a:latin typeface="+mn-lt"/>
              </a:rPr>
              <a:t>more undesirable,</a:t>
            </a:r>
            <a:r>
              <a:rPr lang="en-US" sz="3100" dirty="0" smtClean="0">
                <a:solidFill>
                  <a:srgbClr val="FF0000"/>
                </a:solidFill>
                <a:latin typeface="+mn-lt"/>
              </a:rPr>
              <a:t> </a:t>
            </a:r>
            <a:br>
              <a:rPr lang="en-US" sz="3100" dirty="0" smtClean="0">
                <a:solidFill>
                  <a:srgbClr val="FF0000"/>
                </a:solidFill>
                <a:latin typeface="+mn-lt"/>
              </a:rPr>
            </a:br>
            <a:r>
              <a:rPr lang="en-US" sz="3100" dirty="0" smtClean="0">
                <a:solidFill>
                  <a:srgbClr val="FF0000"/>
                </a:solidFill>
                <a:latin typeface="+mn-lt"/>
              </a:rPr>
              <a:t>if it had already been created by </a:t>
            </a:r>
            <a:r>
              <a:rPr lang="en-US" sz="3100" b="1" dirty="0" smtClean="0">
                <a:solidFill>
                  <a:srgbClr val="0000CC"/>
                </a:solidFill>
                <a:latin typeface="+mn-lt"/>
              </a:rPr>
              <a:t>Yahuah</a:t>
            </a:r>
            <a:r>
              <a:rPr lang="en-US" sz="3100" dirty="0" smtClean="0">
                <a:solidFill>
                  <a:srgbClr val="FF0000"/>
                </a:solidFill>
                <a:latin typeface="+mn-lt"/>
              </a:rPr>
              <a:t> as an undesirable entity?</a:t>
            </a:r>
            <a:r>
              <a:rPr lang="en-US" sz="3100" dirty="0">
                <a:solidFill>
                  <a:srgbClr val="FF0000"/>
                </a:solidFill>
                <a:latin typeface="+mn-lt"/>
              </a:rPr>
              <a:t/>
            </a:r>
            <a:br>
              <a:rPr lang="en-US" sz="3100" dirty="0">
                <a:solidFill>
                  <a:srgbClr val="FF0000"/>
                </a:solidFill>
                <a:latin typeface="+mn-lt"/>
              </a:rPr>
            </a:br>
            <a:r>
              <a:rPr lang="en-US" sz="2200" dirty="0" smtClean="0">
                <a:solidFill>
                  <a:srgbClr val="FF0000"/>
                </a:solidFill>
                <a:latin typeface="+mn-lt"/>
              </a:rPr>
              <a:t/>
            </a:r>
            <a:br>
              <a:rPr lang="en-US" sz="2200" dirty="0" smtClean="0">
                <a:solidFill>
                  <a:srgbClr val="FF0000"/>
                </a:solidFill>
                <a:latin typeface="+mn-lt"/>
              </a:rPr>
            </a:br>
            <a:r>
              <a:rPr lang="en-US" sz="3100" b="1" dirty="0" smtClean="0">
                <a:solidFill>
                  <a:srgbClr val="0000CC"/>
                </a:solidFill>
                <a:latin typeface="+mn-lt"/>
              </a:rPr>
              <a:t>Yahuah</a:t>
            </a:r>
            <a:r>
              <a:rPr lang="en-US" sz="3100" dirty="0" smtClean="0">
                <a:latin typeface="+mn-lt"/>
              </a:rPr>
              <a:t> told us in Isaiah 45:18 that He created the earth to be </a:t>
            </a:r>
            <a:r>
              <a:rPr lang="en-US" sz="3100" b="1" dirty="0" smtClean="0">
                <a:effectLst>
                  <a:glow rad="127000">
                    <a:srgbClr val="5BD4FF"/>
                  </a:glow>
                </a:effectLst>
                <a:latin typeface="+mn-lt"/>
              </a:rPr>
              <a:t>in an habitable state … </a:t>
            </a:r>
            <a:r>
              <a:rPr lang="en-US" sz="3100" dirty="0" smtClean="0">
                <a:latin typeface="+mn-lt"/>
              </a:rPr>
              <a:t>not to be a state of mass confusion and contamination! </a:t>
            </a:r>
            <a:r>
              <a:rPr lang="en-US" sz="3100" dirty="0">
                <a:latin typeface="+mn-lt"/>
              </a:rPr>
              <a:t/>
            </a:r>
            <a:br>
              <a:rPr lang="en-US" sz="3100" dirty="0">
                <a:latin typeface="+mn-lt"/>
              </a:rPr>
            </a:br>
            <a:r>
              <a:rPr lang="en-US" sz="2200" dirty="0" smtClean="0">
                <a:latin typeface="+mn-lt"/>
              </a:rPr>
              <a:t/>
            </a:r>
            <a:br>
              <a:rPr lang="en-US" sz="2200" dirty="0" smtClean="0">
                <a:latin typeface="+mn-lt"/>
              </a:rPr>
            </a:br>
            <a:r>
              <a:rPr lang="en-US" sz="3100" b="1" dirty="0" smtClean="0">
                <a:solidFill>
                  <a:srgbClr val="00B050"/>
                </a:solidFill>
                <a:latin typeface="+mn-lt"/>
              </a:rPr>
              <a:t>Isaiah 45:18 </a:t>
            </a:r>
            <a:r>
              <a:rPr lang="en-US" sz="3100" dirty="0" smtClean="0">
                <a:latin typeface="+mn-lt"/>
              </a:rPr>
              <a:t>- </a:t>
            </a:r>
            <a:r>
              <a:rPr lang="en-CA" sz="3100" i="1" dirty="0" smtClean="0">
                <a:latin typeface="+mn-lt"/>
              </a:rPr>
              <a:t>For </a:t>
            </a:r>
            <a:r>
              <a:rPr lang="en-CA" sz="3100" i="1" dirty="0">
                <a:latin typeface="+mn-lt"/>
              </a:rPr>
              <a:t>thus </a:t>
            </a:r>
            <a:r>
              <a:rPr lang="en-CA" sz="3100" i="1" dirty="0" smtClean="0">
                <a:latin typeface="+mn-lt"/>
              </a:rPr>
              <a:t>said </a:t>
            </a:r>
            <a:r>
              <a:rPr lang="en-CA" sz="3100" b="1" i="1" dirty="0" smtClean="0">
                <a:solidFill>
                  <a:srgbClr val="0000CC"/>
                </a:solidFill>
                <a:latin typeface="+mn-lt"/>
              </a:rPr>
              <a:t>[Yahuah], </a:t>
            </a:r>
            <a:r>
              <a:rPr lang="en-CA" sz="3100" i="1" dirty="0" smtClean="0">
                <a:latin typeface="+mn-lt"/>
              </a:rPr>
              <a:t>Creator of the </a:t>
            </a:r>
            <a:r>
              <a:rPr lang="en-CA" sz="3100" i="1" dirty="0" err="1" smtClean="0">
                <a:latin typeface="+mn-lt"/>
              </a:rPr>
              <a:t>shamayim</a:t>
            </a:r>
            <a:r>
              <a:rPr lang="en-CA" sz="3100" i="1" dirty="0" smtClean="0">
                <a:latin typeface="+mn-lt"/>
              </a:rPr>
              <a:t>, </a:t>
            </a:r>
            <a:br>
              <a:rPr lang="en-CA" sz="3100" i="1" dirty="0" smtClean="0">
                <a:latin typeface="+mn-lt"/>
              </a:rPr>
            </a:br>
            <a:r>
              <a:rPr lang="en-CA" sz="3100" i="1" dirty="0" smtClean="0">
                <a:latin typeface="+mn-lt"/>
              </a:rPr>
              <a:t>He is Elohim, Former of the earth and its Maker, He established it, </a:t>
            </a:r>
            <a:br>
              <a:rPr lang="en-CA" sz="3100" i="1" dirty="0" smtClean="0">
                <a:latin typeface="+mn-lt"/>
              </a:rPr>
            </a:br>
            <a:r>
              <a:rPr lang="en-CA" sz="3100" i="1" dirty="0" smtClean="0">
                <a:latin typeface="+mn-lt"/>
              </a:rPr>
              <a:t>He did not create it to be empty, </a:t>
            </a:r>
            <a:r>
              <a:rPr lang="en-CA" sz="3100" b="1" i="1" dirty="0" smtClean="0">
                <a:effectLst>
                  <a:glow rad="127000">
                    <a:srgbClr val="FFFF00"/>
                  </a:glow>
                </a:effectLst>
                <a:latin typeface="+mn-lt"/>
              </a:rPr>
              <a:t>He formed it to be inhabited: </a:t>
            </a:r>
            <a:r>
              <a:rPr lang="en-CA" sz="3100" i="1" dirty="0" smtClean="0">
                <a:latin typeface="+mn-lt"/>
              </a:rPr>
              <a:t/>
            </a:r>
            <a:br>
              <a:rPr lang="en-CA" sz="3100" i="1" dirty="0" smtClean="0">
                <a:latin typeface="+mn-lt"/>
              </a:rPr>
            </a:br>
            <a:r>
              <a:rPr lang="en-CA" sz="3100" i="1" dirty="0" smtClean="0">
                <a:latin typeface="+mn-lt"/>
              </a:rPr>
              <a:t>“I am </a:t>
            </a:r>
            <a:r>
              <a:rPr lang="en-CA" sz="3100" b="1" i="1" dirty="0" smtClean="0">
                <a:solidFill>
                  <a:srgbClr val="0000CC"/>
                </a:solidFill>
                <a:latin typeface="+mn-lt"/>
              </a:rPr>
              <a:t>[Yahuah], </a:t>
            </a:r>
            <a:r>
              <a:rPr lang="en-CA" sz="3100" i="1" dirty="0" smtClean="0">
                <a:latin typeface="+mn-lt"/>
              </a:rPr>
              <a:t>and there is none else.”</a:t>
            </a:r>
            <a:r>
              <a:rPr lang="en-CA" sz="2800" i="1" dirty="0" smtClean="0">
                <a:latin typeface="+mn-lt"/>
              </a:rPr>
              <a:t>									       </a:t>
            </a:r>
            <a:br>
              <a:rPr lang="en-CA" sz="2800" i="1" dirty="0" smtClean="0">
                <a:latin typeface="+mn-lt"/>
              </a:rPr>
            </a:br>
            <a:r>
              <a:rPr lang="en-CA" sz="2800" i="1" dirty="0" smtClean="0">
                <a:latin typeface="+mn-lt"/>
              </a:rPr>
              <a:t>                                                         </a:t>
            </a:r>
            <a:r>
              <a:rPr lang="en-CA" sz="2400" i="1" dirty="0" smtClean="0">
                <a:latin typeface="+mn-lt"/>
              </a:rPr>
              <a:t>HalleluYah Scriptures</a:t>
            </a:r>
            <a:endParaRPr lang="en-US" sz="2400" b="1" i="1" dirty="0">
              <a:latin typeface="+mn-lt"/>
            </a:endParaRPr>
          </a:p>
        </p:txBody>
      </p:sp>
      <p:sp>
        <p:nvSpPr>
          <p:cNvPr id="2" name="Slide Number Placeholder 1"/>
          <p:cNvSpPr>
            <a:spLocks noGrp="1"/>
          </p:cNvSpPr>
          <p:nvPr>
            <p:ph type="sldNum" sz="quarter" idx="12"/>
          </p:nvPr>
        </p:nvSpPr>
        <p:spPr>
          <a:xfrm>
            <a:off x="9327573" y="6418695"/>
            <a:ext cx="2743200" cy="365125"/>
          </a:xfrm>
        </p:spPr>
        <p:txBody>
          <a:bodyPr/>
          <a:lstStyle/>
          <a:p>
            <a:fld id="{79D454C9-693C-4B68-AEF7-F33F1BD73953}" type="slidenum">
              <a:rPr lang="en-US" sz="1400" b="1" smtClean="0">
                <a:solidFill>
                  <a:schemeClr val="tx1"/>
                </a:solidFill>
              </a:rPr>
              <a:t>68</a:t>
            </a:fld>
            <a:endParaRPr lang="en-US" sz="1400" b="1" dirty="0">
              <a:solidFill>
                <a:schemeClr val="tx1"/>
              </a:solidFill>
            </a:endParaRPr>
          </a:p>
        </p:txBody>
      </p:sp>
      <p:pic>
        <p:nvPicPr>
          <p:cNvPr id="9219" name="Picture 3" descr="C:\Users\Rae\Desktop\Art New Grammar 101\white man clip art\doe boy question 2.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268630" y="0"/>
            <a:ext cx="1801450" cy="26365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56363"/>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alpha val="37000"/>
              </a:schemeClr>
            </a:gs>
            <a:gs pos="50000">
              <a:schemeClr val="accent3">
                <a:lumMod val="60000"/>
                <a:lumOff val="40000"/>
                <a:alpha val="52000"/>
              </a:schemeClr>
            </a:gs>
            <a:gs pos="100000">
              <a:srgbClr val="66FF99">
                <a:alpha val="3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 y="-81023"/>
            <a:ext cx="7384648" cy="6832343"/>
          </a:xfrm>
        </p:spPr>
        <p:txBody>
          <a:bodyPr lIns="91440" tIns="182880" bIns="182880" anchor="t">
            <a:normAutofit fontScale="90000"/>
            <a:scene3d>
              <a:camera prst="orthographicFront"/>
              <a:lightRig rig="threePt" dir="t"/>
            </a:scene3d>
            <a:sp3d extrusionH="57150">
              <a:bevelT w="38100" h="38100"/>
            </a:sp3d>
          </a:bodyPr>
          <a:lstStyle/>
          <a:p>
            <a:pPr algn="ctr">
              <a:lnSpc>
                <a:spcPct val="100000"/>
              </a:lnSpc>
            </a:pPr>
            <a:r>
              <a:rPr lang="en-US" sz="3100" dirty="0" smtClean="0">
                <a:solidFill>
                  <a:srgbClr val="FF0000"/>
                </a:solidFill>
                <a:latin typeface="+mn-lt"/>
              </a:rPr>
              <a:t>What </a:t>
            </a:r>
            <a:r>
              <a:rPr lang="en-US" sz="3100" u="sng" dirty="0" smtClean="0">
                <a:solidFill>
                  <a:srgbClr val="FF0000"/>
                </a:solidFill>
                <a:latin typeface="+mn-lt"/>
              </a:rPr>
              <a:t>transitional event</a:t>
            </a:r>
            <a:r>
              <a:rPr lang="en-US" sz="3100" dirty="0" smtClean="0">
                <a:solidFill>
                  <a:srgbClr val="FF0000"/>
                </a:solidFill>
                <a:latin typeface="+mn-lt"/>
              </a:rPr>
              <a:t> placed this</a:t>
            </a:r>
            <a:br>
              <a:rPr lang="en-US" sz="3100" dirty="0" smtClean="0">
                <a:solidFill>
                  <a:srgbClr val="FF0000"/>
                </a:solidFill>
                <a:latin typeface="+mn-lt"/>
              </a:rPr>
            </a:br>
            <a:r>
              <a:rPr lang="en-US" sz="3100" dirty="0" smtClean="0">
                <a:solidFill>
                  <a:srgbClr val="FF0000"/>
                </a:solidFill>
                <a:latin typeface="+mn-lt"/>
              </a:rPr>
              <a:t> </a:t>
            </a:r>
            <a:r>
              <a:rPr lang="en-US" sz="3100" b="1" u="sng" dirty="0" smtClean="0">
                <a:solidFill>
                  <a:schemeClr val="tx1">
                    <a:lumMod val="95000"/>
                    <a:lumOff val="5000"/>
                  </a:schemeClr>
                </a:solidFill>
                <a:latin typeface="+mn-lt"/>
              </a:rPr>
              <a:t>unsolicited envelope</a:t>
            </a:r>
            <a:r>
              <a:rPr lang="en-US" sz="3100" b="1" dirty="0" smtClean="0">
                <a:solidFill>
                  <a:schemeClr val="tx1">
                    <a:lumMod val="95000"/>
                    <a:lumOff val="5000"/>
                  </a:schemeClr>
                </a:solidFill>
                <a:latin typeface="+mn-lt"/>
              </a:rPr>
              <a:t> </a:t>
            </a:r>
            <a:r>
              <a:rPr lang="en-US" sz="3100" dirty="0" smtClean="0">
                <a:solidFill>
                  <a:srgbClr val="FF0000"/>
                </a:solidFill>
                <a:latin typeface="+mn-lt"/>
              </a:rPr>
              <a:t>upon the earth?</a:t>
            </a:r>
            <a:br>
              <a:rPr lang="en-US" sz="3100" dirty="0" smtClean="0">
                <a:solidFill>
                  <a:srgbClr val="FF0000"/>
                </a:solidFill>
                <a:latin typeface="+mn-lt"/>
              </a:rPr>
            </a:br>
            <a:r>
              <a:rPr lang="en-US" sz="1300" dirty="0" smtClean="0">
                <a:solidFill>
                  <a:srgbClr val="FF0000"/>
                </a:solidFill>
                <a:latin typeface="+mn-lt"/>
              </a:rPr>
              <a:t> </a:t>
            </a:r>
            <a:r>
              <a:rPr lang="en-US" sz="3100" dirty="0" smtClean="0">
                <a:solidFill>
                  <a:srgbClr val="FF0000"/>
                </a:solidFill>
                <a:latin typeface="+mn-lt"/>
              </a:rPr>
              <a:t/>
            </a:r>
            <a:br>
              <a:rPr lang="en-US" sz="3100" dirty="0" smtClean="0">
                <a:solidFill>
                  <a:srgbClr val="FF0000"/>
                </a:solidFill>
                <a:latin typeface="+mn-lt"/>
              </a:rPr>
            </a:br>
            <a:r>
              <a:rPr lang="en-US" sz="1000" dirty="0" smtClean="0">
                <a:solidFill>
                  <a:srgbClr val="FF0000"/>
                </a:solidFill>
                <a:latin typeface="+mn-lt"/>
              </a:rPr>
              <a:t> </a:t>
            </a:r>
            <a:r>
              <a:rPr lang="en-US" sz="3100" dirty="0" smtClean="0">
                <a:solidFill>
                  <a:srgbClr val="FF0000"/>
                </a:solidFill>
                <a:latin typeface="+mn-lt"/>
              </a:rPr>
              <a:t/>
            </a:r>
            <a:br>
              <a:rPr lang="en-US" sz="3100" dirty="0" smtClean="0">
                <a:solidFill>
                  <a:srgbClr val="FF0000"/>
                </a:solidFill>
                <a:latin typeface="+mn-lt"/>
              </a:rPr>
            </a:br>
            <a:r>
              <a:rPr lang="en-US" sz="3100" dirty="0" smtClean="0">
                <a:solidFill>
                  <a:schemeClr val="tx1">
                    <a:lumMod val="95000"/>
                    <a:lumOff val="5000"/>
                  </a:schemeClr>
                </a:solidFill>
                <a:latin typeface="+mn-lt"/>
              </a:rPr>
              <a:t>Understanding that we experience </a:t>
            </a:r>
            <a:br>
              <a:rPr lang="en-US" sz="3100" dirty="0" smtClean="0">
                <a:solidFill>
                  <a:schemeClr val="tx1">
                    <a:lumMod val="95000"/>
                    <a:lumOff val="5000"/>
                  </a:schemeClr>
                </a:solidFill>
                <a:latin typeface="+mn-lt"/>
              </a:rPr>
            </a:br>
            <a:r>
              <a:rPr lang="en-US" sz="3100" dirty="0" smtClean="0">
                <a:solidFill>
                  <a:schemeClr val="tx1">
                    <a:lumMod val="95000"/>
                    <a:lumOff val="5000"/>
                  </a:schemeClr>
                </a:solidFill>
                <a:latin typeface="+mn-lt"/>
              </a:rPr>
              <a:t>a darkness at night</a:t>
            </a:r>
            <a:r>
              <a:rPr lang="en-US" sz="3100" dirty="0">
                <a:solidFill>
                  <a:schemeClr val="tx1">
                    <a:lumMod val="95000"/>
                    <a:lumOff val="5000"/>
                  </a:schemeClr>
                </a:solidFill>
                <a:latin typeface="+mn-lt"/>
              </a:rPr>
              <a:t>;</a:t>
            </a:r>
            <a:r>
              <a:rPr lang="en-US" sz="3100" dirty="0" smtClean="0">
                <a:solidFill>
                  <a:schemeClr val="tx1">
                    <a:lumMod val="95000"/>
                    <a:lumOff val="5000"/>
                  </a:schemeClr>
                </a:solidFill>
                <a:latin typeface="+mn-lt"/>
              </a:rPr>
              <a:t> </a:t>
            </a:r>
            <a:br>
              <a:rPr lang="en-US" sz="3100" dirty="0" smtClean="0">
                <a:solidFill>
                  <a:schemeClr val="tx1">
                    <a:lumMod val="95000"/>
                    <a:lumOff val="5000"/>
                  </a:schemeClr>
                </a:solidFill>
                <a:latin typeface="+mn-lt"/>
              </a:rPr>
            </a:br>
            <a:r>
              <a:rPr lang="en-US" sz="3100" dirty="0" smtClean="0">
                <a:solidFill>
                  <a:schemeClr val="tx1">
                    <a:lumMod val="95000"/>
                    <a:lumOff val="5000"/>
                  </a:schemeClr>
                </a:solidFill>
                <a:latin typeface="+mn-lt"/>
              </a:rPr>
              <a:t>what is it about the darkness after dusk, </a:t>
            </a:r>
            <a:br>
              <a:rPr lang="en-US" sz="3100" dirty="0" smtClean="0">
                <a:solidFill>
                  <a:schemeClr val="tx1">
                    <a:lumMod val="95000"/>
                    <a:lumOff val="5000"/>
                  </a:schemeClr>
                </a:solidFill>
                <a:latin typeface="+mn-lt"/>
              </a:rPr>
            </a:br>
            <a:r>
              <a:rPr lang="en-US" sz="3100" u="sng" dirty="0" smtClean="0">
                <a:solidFill>
                  <a:schemeClr val="tx1">
                    <a:lumMod val="95000"/>
                    <a:lumOff val="5000"/>
                  </a:schemeClr>
                </a:solidFill>
                <a:latin typeface="+mn-lt"/>
              </a:rPr>
              <a:t>that is acceptable</a:t>
            </a:r>
            <a:r>
              <a:rPr lang="en-US" sz="3100" dirty="0" smtClean="0">
                <a:solidFill>
                  <a:schemeClr val="tx1">
                    <a:lumMod val="95000"/>
                    <a:lumOff val="5000"/>
                  </a:schemeClr>
                </a:solidFill>
                <a:latin typeface="+mn-lt"/>
              </a:rPr>
              <a:t> to </a:t>
            </a:r>
            <a:r>
              <a:rPr lang="en-US" sz="3100" b="1" dirty="0" smtClean="0">
                <a:solidFill>
                  <a:srgbClr val="0000CC"/>
                </a:solidFill>
                <a:latin typeface="+mn-lt"/>
              </a:rPr>
              <a:t>Yahuah?</a:t>
            </a:r>
            <a:r>
              <a:rPr lang="en-US" sz="3100" dirty="0" smtClean="0">
                <a:solidFill>
                  <a:srgbClr val="0000CC"/>
                </a:solidFill>
                <a:latin typeface="+mn-lt"/>
              </a:rPr>
              <a:t/>
            </a:r>
            <a:br>
              <a:rPr lang="en-US" sz="3100" dirty="0" smtClean="0">
                <a:solidFill>
                  <a:srgbClr val="0000CC"/>
                </a:solidFill>
                <a:latin typeface="+mn-lt"/>
              </a:rPr>
            </a:br>
            <a:r>
              <a:rPr lang="en-US" sz="1200" dirty="0" smtClean="0">
                <a:solidFill>
                  <a:srgbClr val="0000CC"/>
                </a:solidFill>
                <a:latin typeface="+mn-lt"/>
              </a:rPr>
              <a:t/>
            </a:r>
            <a:br>
              <a:rPr lang="en-US" sz="1200" dirty="0" smtClean="0">
                <a:solidFill>
                  <a:srgbClr val="0000CC"/>
                </a:solidFill>
                <a:latin typeface="+mn-lt"/>
              </a:rPr>
            </a:br>
            <a:r>
              <a:rPr lang="en-US" sz="900" dirty="0" smtClean="0">
                <a:solidFill>
                  <a:srgbClr val="0000CC"/>
                </a:solidFill>
                <a:latin typeface="+mn-lt"/>
              </a:rPr>
              <a:t/>
            </a:r>
            <a:br>
              <a:rPr lang="en-US" sz="900" dirty="0" smtClean="0">
                <a:solidFill>
                  <a:srgbClr val="0000CC"/>
                </a:solidFill>
                <a:latin typeface="+mn-lt"/>
              </a:rPr>
            </a:br>
            <a:r>
              <a:rPr lang="en-US" sz="3600" i="1" u="sng" dirty="0" smtClean="0">
                <a:solidFill>
                  <a:srgbClr val="FF33CC"/>
                </a:solidFill>
                <a:latin typeface="Georgia" panose="02040502050405020303" pitchFamily="18" charset="0"/>
              </a:rPr>
              <a:t>From where and when did this </a:t>
            </a:r>
            <a:br>
              <a:rPr lang="en-US" sz="3600" i="1" u="sng" dirty="0" smtClean="0">
                <a:solidFill>
                  <a:srgbClr val="FF33CC"/>
                </a:solidFill>
                <a:latin typeface="Georgia" panose="02040502050405020303" pitchFamily="18" charset="0"/>
              </a:rPr>
            </a:br>
            <a:r>
              <a:rPr lang="en-US" sz="3600" b="1" i="1" u="sng" dirty="0" smtClean="0">
                <a:solidFill>
                  <a:srgbClr val="0070C0"/>
                </a:solidFill>
                <a:latin typeface="Georgia" panose="02040502050405020303" pitchFamily="18" charset="0"/>
              </a:rPr>
              <a:t>acceptable</a:t>
            </a:r>
            <a:r>
              <a:rPr lang="en-US" sz="3600" i="1" dirty="0" smtClean="0">
                <a:solidFill>
                  <a:srgbClr val="FF33CC"/>
                </a:solidFill>
                <a:latin typeface="Georgia" panose="02040502050405020303" pitchFamily="18" charset="0"/>
              </a:rPr>
              <a:t> </a:t>
            </a:r>
            <a:r>
              <a:rPr lang="en-US" sz="3600" i="1" u="sng" dirty="0" smtClean="0">
                <a:solidFill>
                  <a:srgbClr val="FF33CC"/>
                </a:solidFill>
                <a:latin typeface="Georgia" panose="02040502050405020303" pitchFamily="18" charset="0"/>
              </a:rPr>
              <a:t>darkness arrive</a:t>
            </a:r>
            <a:r>
              <a:rPr lang="en-US" sz="3600" i="1" dirty="0" smtClean="0">
                <a:solidFill>
                  <a:srgbClr val="FF33CC"/>
                </a:solidFill>
                <a:latin typeface="Georgia" panose="02040502050405020303" pitchFamily="18" charset="0"/>
              </a:rPr>
              <a:t>?</a:t>
            </a:r>
            <a:br>
              <a:rPr lang="en-US" sz="3600" i="1" dirty="0" smtClean="0">
                <a:solidFill>
                  <a:srgbClr val="FF33CC"/>
                </a:solidFill>
                <a:latin typeface="Georgia" panose="02040502050405020303" pitchFamily="18" charset="0"/>
              </a:rPr>
            </a:br>
            <a:r>
              <a:rPr lang="en-US" sz="2800" dirty="0" smtClean="0">
                <a:solidFill>
                  <a:srgbClr val="0000CC"/>
                </a:solidFill>
                <a:latin typeface="+mn-lt"/>
              </a:rPr>
              <a:t/>
            </a:r>
            <a:br>
              <a:rPr lang="en-US" sz="2800" dirty="0" smtClean="0">
                <a:solidFill>
                  <a:srgbClr val="0000CC"/>
                </a:solidFill>
                <a:latin typeface="+mn-lt"/>
              </a:rPr>
            </a:br>
            <a:r>
              <a:rPr lang="en-US" sz="900" dirty="0" smtClean="0">
                <a:solidFill>
                  <a:srgbClr val="0000CC"/>
                </a:solidFill>
                <a:latin typeface="+mn-lt"/>
              </a:rPr>
              <a:t>   </a:t>
            </a:r>
            <a:r>
              <a:rPr lang="en-US" sz="2800" dirty="0" smtClean="0">
                <a:solidFill>
                  <a:srgbClr val="0000CC"/>
                </a:solidFill>
                <a:latin typeface="+mn-lt"/>
              </a:rPr>
              <a:t/>
            </a:r>
            <a:br>
              <a:rPr lang="en-US" sz="2800" dirty="0" smtClean="0">
                <a:solidFill>
                  <a:srgbClr val="0000CC"/>
                </a:solidFill>
                <a:latin typeface="+mn-lt"/>
              </a:rPr>
            </a:br>
            <a:r>
              <a:rPr lang="en-US" sz="3600" dirty="0" smtClean="0">
                <a:solidFill>
                  <a:schemeClr val="tx1">
                    <a:lumMod val="95000"/>
                    <a:lumOff val="5000"/>
                  </a:schemeClr>
                </a:solidFill>
                <a:latin typeface="+mn-lt"/>
              </a:rPr>
              <a:t>When</a:t>
            </a:r>
            <a:r>
              <a:rPr lang="en-US" sz="3600" dirty="0" smtClean="0">
                <a:solidFill>
                  <a:srgbClr val="0000CC"/>
                </a:solidFill>
                <a:latin typeface="+mn-lt"/>
              </a:rPr>
              <a:t> </a:t>
            </a:r>
            <a:r>
              <a:rPr lang="en-US" sz="3600" b="1" dirty="0" smtClean="0">
                <a:solidFill>
                  <a:srgbClr val="0000CC"/>
                </a:solidFill>
                <a:latin typeface="+mn-lt"/>
              </a:rPr>
              <a:t>Yahuah</a:t>
            </a:r>
            <a:r>
              <a:rPr lang="en-US" sz="3600" dirty="0" smtClean="0">
                <a:solidFill>
                  <a:srgbClr val="0000CC"/>
                </a:solidFill>
                <a:latin typeface="+mn-lt"/>
              </a:rPr>
              <a:t> </a:t>
            </a:r>
            <a:r>
              <a:rPr lang="en-US" sz="3600" dirty="0" smtClean="0">
                <a:solidFill>
                  <a:schemeClr val="tx1">
                    <a:lumMod val="95000"/>
                    <a:lumOff val="5000"/>
                  </a:schemeClr>
                </a:solidFill>
                <a:latin typeface="+mn-lt"/>
              </a:rPr>
              <a:t>separated His light </a:t>
            </a:r>
            <a:br>
              <a:rPr lang="en-US" sz="3600" dirty="0" smtClean="0">
                <a:solidFill>
                  <a:schemeClr val="tx1">
                    <a:lumMod val="95000"/>
                    <a:lumOff val="5000"/>
                  </a:schemeClr>
                </a:solidFill>
                <a:latin typeface="+mn-lt"/>
              </a:rPr>
            </a:br>
            <a:r>
              <a:rPr lang="en-US" sz="3600" dirty="0" smtClean="0">
                <a:solidFill>
                  <a:schemeClr val="tx1">
                    <a:lumMod val="95000"/>
                    <a:lumOff val="5000"/>
                  </a:schemeClr>
                </a:solidFill>
                <a:latin typeface="+mn-lt"/>
              </a:rPr>
              <a:t>from the darkness, </a:t>
            </a:r>
            <a:br>
              <a:rPr lang="en-US" sz="3600" dirty="0" smtClean="0">
                <a:solidFill>
                  <a:schemeClr val="tx1">
                    <a:lumMod val="95000"/>
                    <a:lumOff val="5000"/>
                  </a:schemeClr>
                </a:solidFill>
                <a:latin typeface="+mn-lt"/>
              </a:rPr>
            </a:br>
            <a:r>
              <a:rPr lang="en-US" sz="3600" b="1" dirty="0" smtClean="0">
                <a:solidFill>
                  <a:srgbClr val="9900FF"/>
                </a:solidFill>
                <a:latin typeface="+mn-lt"/>
              </a:rPr>
              <a:t>WAS THERE ANOTHER DEVELOPMENT </a:t>
            </a:r>
            <a:br>
              <a:rPr lang="en-US" sz="3600" b="1" dirty="0" smtClean="0">
                <a:solidFill>
                  <a:srgbClr val="9900FF"/>
                </a:solidFill>
                <a:latin typeface="+mn-lt"/>
              </a:rPr>
            </a:br>
            <a:r>
              <a:rPr lang="en-US" sz="3600" b="1" dirty="0" smtClean="0">
                <a:solidFill>
                  <a:srgbClr val="9900FF"/>
                </a:solidFill>
                <a:latin typeface="+mn-lt"/>
              </a:rPr>
              <a:t>THAT WAS ALSO ACCEPTABLE? </a:t>
            </a:r>
            <a:endParaRPr lang="en-US" sz="3600" b="1" dirty="0">
              <a:solidFill>
                <a:srgbClr val="9900FF"/>
              </a:solidFill>
              <a:latin typeface="+mn-lt"/>
            </a:endParaRPr>
          </a:p>
        </p:txBody>
      </p:sp>
      <p:sp>
        <p:nvSpPr>
          <p:cNvPr id="2" name="Slide Number Placeholder 1"/>
          <p:cNvSpPr>
            <a:spLocks noGrp="1"/>
          </p:cNvSpPr>
          <p:nvPr>
            <p:ph type="sldNum" sz="quarter" idx="12"/>
          </p:nvPr>
        </p:nvSpPr>
        <p:spPr>
          <a:xfrm>
            <a:off x="9369136" y="6408304"/>
            <a:ext cx="2743200" cy="365125"/>
          </a:xfrm>
        </p:spPr>
        <p:txBody>
          <a:bodyPr/>
          <a:lstStyle/>
          <a:p>
            <a:fld id="{79D454C9-693C-4B68-AEF7-F33F1BD73953}" type="slidenum">
              <a:rPr lang="en-US" sz="1400" b="1" smtClean="0">
                <a:solidFill>
                  <a:schemeClr val="tx1"/>
                </a:solidFill>
              </a:rPr>
              <a:t>69</a:t>
            </a:fld>
            <a:endParaRPr lang="en-US" sz="1400" b="1" dirty="0">
              <a:solidFill>
                <a:schemeClr val="tx1"/>
              </a:solidFill>
            </a:endParaRPr>
          </a:p>
        </p:txBody>
      </p:sp>
      <p:pic>
        <p:nvPicPr>
          <p:cNvPr id="8194" name="Picture 2" descr="C:\Users\Rae\Desktop\dusk &amp;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42512" y="2058484"/>
            <a:ext cx="3767839" cy="3322938"/>
          </a:xfrm>
          <a:prstGeom prst="rect">
            <a:avLst/>
          </a:prstGeom>
          <a:noFill/>
          <a:ln w="57150">
            <a:solidFill>
              <a:schemeClr val="accent4">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8157154" y="5363650"/>
            <a:ext cx="2376548" cy="1323439"/>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4000" b="1" cap="none" spc="0" dirty="0" smtClean="0">
                <a:ln w="1905"/>
                <a:solidFill>
                  <a:srgbClr val="002060"/>
                </a:solidFill>
                <a:effectLst>
                  <a:innerShdw blurRad="69850" dist="43180" dir="5400000">
                    <a:srgbClr val="000000">
                      <a:alpha val="65000"/>
                    </a:srgbClr>
                  </a:innerShdw>
                </a:effectLst>
              </a:rPr>
              <a:t>Darkness</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a:t>
            </a:r>
            <a:r>
              <a:rPr lang="en-US" sz="4000" b="1" cap="none" spc="0" dirty="0" smtClean="0">
                <a:ln w="1905"/>
                <a:solidFill>
                  <a:schemeClr val="accent2">
                    <a:lumMod val="75000"/>
                  </a:schemeClr>
                </a:solidFill>
                <a:effectLst>
                  <a:innerShdw blurRad="69850" dist="43180" dir="5400000">
                    <a:srgbClr val="000000">
                      <a:alpha val="65000"/>
                    </a:srgbClr>
                  </a:innerShdw>
                </a:effectLst>
              </a:rPr>
              <a:t>Dusk</a:t>
            </a:r>
            <a:endParaRPr lang="en-US" sz="4000" b="1" cap="none" spc="0" dirty="0">
              <a:ln w="1905"/>
              <a:solidFill>
                <a:schemeClr val="accent2">
                  <a:lumMod val="75000"/>
                </a:schemeClr>
              </a:solidFill>
              <a:effectLst>
                <a:innerShdw blurRad="69850" dist="43180" dir="5400000">
                  <a:srgbClr val="000000">
                    <a:alpha val="65000"/>
                  </a:srgbClr>
                </a:innerShdw>
              </a:effectLst>
            </a:endParaRPr>
          </a:p>
        </p:txBody>
      </p:sp>
      <p:pic>
        <p:nvPicPr>
          <p:cNvPr id="2050" name="Picture 2" descr="C:\Users\Rae\Desktop\Art New Grammar 101\white man clip art\doe boy question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8847" y="267307"/>
            <a:ext cx="2255838" cy="1503363"/>
          </a:xfrm>
          <a:prstGeom prst="rect">
            <a:avLst/>
          </a:prstGeom>
          <a:noFill/>
          <a:effectLst>
            <a:glow rad="101600">
              <a:schemeClr val="accent1">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70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par>
                          <p:cTn id="8" fill="hold">
                            <p:stCondLst>
                              <p:cond delay="2000"/>
                            </p:stCondLst>
                            <p:childTnLst>
                              <p:par>
                                <p:cTn id="9" presetID="42" presetClass="entr" presetSubtype="0" fill="hold" nodeType="afterEffect">
                                  <p:stCondLst>
                                    <p:cond delay="400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750"/>
                                        <p:tgtEl>
                                          <p:spTgt spid="8194"/>
                                        </p:tgtEl>
                                      </p:cBhvr>
                                    </p:animEffect>
                                    <p:anim calcmode="lin" valueType="num">
                                      <p:cBhvr>
                                        <p:cTn id="12" dur="1750" fill="hold"/>
                                        <p:tgtEl>
                                          <p:spTgt spid="8194"/>
                                        </p:tgtEl>
                                        <p:attrNameLst>
                                          <p:attrName>ppt_x</p:attrName>
                                        </p:attrNameLst>
                                      </p:cBhvr>
                                      <p:tavLst>
                                        <p:tav tm="0">
                                          <p:val>
                                            <p:strVal val="#ppt_x"/>
                                          </p:val>
                                        </p:tav>
                                        <p:tav tm="100000">
                                          <p:val>
                                            <p:strVal val="#ppt_x"/>
                                          </p:val>
                                        </p:tav>
                                      </p:tavLst>
                                    </p:anim>
                                    <p:anim calcmode="lin" valueType="num">
                                      <p:cBhvr>
                                        <p:cTn id="13" dur="1750" fill="hold"/>
                                        <p:tgtEl>
                                          <p:spTgt spid="8194"/>
                                        </p:tgtEl>
                                        <p:attrNameLst>
                                          <p:attrName>ppt_y</p:attrName>
                                        </p:attrNameLst>
                                      </p:cBhvr>
                                      <p:tavLst>
                                        <p:tav tm="0">
                                          <p:val>
                                            <p:strVal val="#ppt_y+.1"/>
                                          </p:val>
                                        </p:tav>
                                        <p:tav tm="100000">
                                          <p:val>
                                            <p:strVal val="#ppt_y"/>
                                          </p:val>
                                        </p:tav>
                                      </p:tavLst>
                                    </p:anim>
                                  </p:childTnLst>
                                </p:cTn>
                              </p:par>
                            </p:childTnLst>
                          </p:cTn>
                        </p:par>
                        <p:par>
                          <p:cTn id="14" fill="hold">
                            <p:stCondLst>
                              <p:cond delay="7750"/>
                            </p:stCondLst>
                            <p:childTnLst>
                              <p:par>
                                <p:cTn id="15" presetID="42" presetClass="entr" presetSubtype="0" fill="hold" grpId="0" nodeType="after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750"/>
                                        <p:tgtEl>
                                          <p:spTgt spid="3"/>
                                        </p:tgtEl>
                                      </p:cBhvr>
                                    </p:animEffect>
                                    <p:anim calcmode="lin" valueType="num">
                                      <p:cBhvr>
                                        <p:cTn id="18" dur="1750" fill="hold"/>
                                        <p:tgtEl>
                                          <p:spTgt spid="3"/>
                                        </p:tgtEl>
                                        <p:attrNameLst>
                                          <p:attrName>ppt_x</p:attrName>
                                        </p:attrNameLst>
                                      </p:cBhvr>
                                      <p:tavLst>
                                        <p:tav tm="0">
                                          <p:val>
                                            <p:strVal val="#ppt_x"/>
                                          </p:val>
                                        </p:tav>
                                        <p:tav tm="100000">
                                          <p:val>
                                            <p:strVal val="#ppt_x"/>
                                          </p:val>
                                        </p:tav>
                                      </p:tavLst>
                                    </p:anim>
                                    <p:anim calcmode="lin" valueType="num">
                                      <p:cBhvr>
                                        <p:cTn id="1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lumMod val="37000"/>
                <a:lumOff val="63000"/>
              </a:srgbClr>
            </a:gs>
            <a:gs pos="50000">
              <a:srgbClr val="E2FD59">
                <a:lumMod val="47000"/>
                <a:lumOff val="53000"/>
              </a:srgbClr>
            </a:gs>
            <a:gs pos="100000">
              <a:srgbClr val="CC00FF">
                <a:alpha val="51000"/>
                <a:lumMod val="34000"/>
                <a:lumOff val="66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6229"/>
            <a:ext cx="12192000" cy="919665"/>
          </a:xfrm>
          <a:ln w="28575">
            <a:noFill/>
          </a:ln>
          <a:effectLst>
            <a:glow rad="228600">
              <a:schemeClr val="accent4">
                <a:satMod val="175000"/>
                <a:alpha val="40000"/>
              </a:schemeClr>
            </a:glow>
          </a:effectLst>
        </p:spPr>
        <p:txBody>
          <a:bodyPr>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Batang"/>
                <a:cs typeface="Calibri" panose="020F0502020204030204" pitchFamily="34" charset="0"/>
              </a:rPr>
              <a:t>Resources Used for Calendar Studies</a:t>
            </a:r>
            <a:r>
              <a:rPr lang="en-US" sz="3200"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Content Placeholder 3"/>
          <p:cNvSpPr>
            <a:spLocks noGrp="1"/>
          </p:cNvSpPr>
          <p:nvPr>
            <p:ph idx="1"/>
          </p:nvPr>
        </p:nvSpPr>
        <p:spPr>
          <a:xfrm>
            <a:off x="474562" y="1374211"/>
            <a:ext cx="11219726" cy="5177059"/>
          </a:xfrm>
        </p:spPr>
        <p:txBody>
          <a:bodyPr>
            <a:normAutofit fontScale="92500" lnSpcReduction="10000"/>
          </a:bodyPr>
          <a:lstStyle/>
          <a:p>
            <a:pPr marL="514350" indent="-514350">
              <a:buFont typeface="+mj-lt"/>
              <a:buAutoNum type="arabicPeriod"/>
            </a:pPr>
            <a:r>
              <a:rPr lang="en-US" b="1" i="1" dirty="0">
                <a:solidFill>
                  <a:srgbClr val="008080"/>
                </a:solidFill>
                <a:latin typeface="Georgia" panose="02040502050405020303" pitchFamily="18" charset="0"/>
                <a:ea typeface="Batang"/>
                <a:cs typeface="Calibri" panose="020F0502020204030204" pitchFamily="34" charset="0"/>
              </a:rPr>
              <a:t>Interlinear Scripture Analyzer</a:t>
            </a:r>
            <a:r>
              <a:rPr lang="en-US" i="1" dirty="0">
                <a:solidFill>
                  <a:srgbClr val="008080"/>
                </a:solidFill>
                <a:latin typeface="Georgia" panose="02040502050405020303" pitchFamily="18" charset="0"/>
                <a:ea typeface="Batang"/>
                <a:cs typeface="Calibri" panose="020F0502020204030204" pitchFamily="34" charset="0"/>
              </a:rPr>
              <a:t>  </a:t>
            </a:r>
            <a:r>
              <a:rPr lang="en-US" i="1" dirty="0">
                <a:solidFill>
                  <a:schemeClr val="tx1">
                    <a:lumMod val="95000"/>
                    <a:lumOff val="5000"/>
                  </a:schemeClr>
                </a:solidFill>
                <a:latin typeface="Georgia" panose="02040502050405020303" pitchFamily="18" charset="0"/>
                <a:ea typeface="Batang"/>
                <a:cs typeface="Calibri" panose="020F0502020204030204" pitchFamily="34" charset="0"/>
              </a:rPr>
              <a:t>(</a:t>
            </a:r>
            <a:r>
              <a:rPr lang="en-US" i="1" dirty="0" smtClean="0">
                <a:solidFill>
                  <a:schemeClr val="tx1">
                    <a:lumMod val="95000"/>
                    <a:lumOff val="5000"/>
                  </a:schemeClr>
                </a:solidFill>
                <a:latin typeface="Georgia" panose="02040502050405020303" pitchFamily="18" charset="0"/>
                <a:ea typeface="Batang"/>
                <a:cs typeface="Calibri" panose="020F0502020204030204" pitchFamily="34" charset="0"/>
              </a:rPr>
              <a:t>ISA)</a:t>
            </a: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Stone </a:t>
            </a:r>
            <a:r>
              <a:rPr lang="en-US" b="1" i="1" dirty="0">
                <a:solidFill>
                  <a:srgbClr val="008080"/>
                </a:solidFill>
                <a:latin typeface="Georgia" panose="02040502050405020303" pitchFamily="18" charset="0"/>
                <a:ea typeface="Batang"/>
                <a:cs typeface="Calibri" panose="020F0502020204030204" pitchFamily="34" charset="0"/>
              </a:rPr>
              <a:t>Edition </a:t>
            </a:r>
            <a:r>
              <a:rPr lang="en-US" b="1" i="1" dirty="0" err="1" smtClean="0">
                <a:solidFill>
                  <a:srgbClr val="008080"/>
                </a:solidFill>
                <a:latin typeface="Georgia" panose="02040502050405020303" pitchFamily="18" charset="0"/>
                <a:ea typeface="Batang"/>
                <a:cs typeface="Calibri" panose="020F0502020204030204" pitchFamily="34" charset="0"/>
              </a:rPr>
              <a:t>Tanach</a:t>
            </a:r>
            <a:endParaRPr lang="en-US" b="1" i="1" dirty="0" smtClean="0">
              <a:solidFill>
                <a:srgbClr val="008080"/>
              </a:solidFill>
              <a:latin typeface="Georgia" panose="02040502050405020303" pitchFamily="18" charset="0"/>
              <a:ea typeface="Batang"/>
              <a:cs typeface="Calibri" panose="020F0502020204030204" pitchFamily="34" charset="0"/>
            </a:endParaRP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Etymological </a:t>
            </a:r>
            <a:r>
              <a:rPr lang="en-US" b="1" i="1" dirty="0">
                <a:solidFill>
                  <a:srgbClr val="008080"/>
                </a:solidFill>
                <a:latin typeface="Georgia" panose="02040502050405020303" pitchFamily="18" charset="0"/>
                <a:ea typeface="Batang"/>
                <a:cs typeface="Calibri" panose="020F0502020204030204" pitchFamily="34" charset="0"/>
              </a:rPr>
              <a:t>Dictionary of the Hebrew Language </a:t>
            </a:r>
            <a:r>
              <a:rPr lang="en-US" b="1" i="1" dirty="0" smtClean="0">
                <a:solidFill>
                  <a:srgbClr val="008080"/>
                </a:solidFill>
                <a:latin typeface="Georgia" panose="02040502050405020303" pitchFamily="18" charset="0"/>
                <a:ea typeface="Batang"/>
                <a:cs typeface="Calibri" panose="020F0502020204030204" pitchFamily="34" charset="0"/>
              </a:rPr>
              <a:t> </a:t>
            </a:r>
            <a:r>
              <a:rPr lang="en-US" i="1" dirty="0" smtClean="0">
                <a:solidFill>
                  <a:schemeClr val="tx1">
                    <a:lumMod val="95000"/>
                    <a:lumOff val="5000"/>
                  </a:schemeClr>
                </a:solidFill>
                <a:latin typeface="Georgia" panose="02040502050405020303" pitchFamily="18" charset="0"/>
                <a:ea typeface="Batang"/>
                <a:cs typeface="Calibri" panose="020F0502020204030204" pitchFamily="34" charset="0"/>
              </a:rPr>
              <a:t>(EDHL)</a:t>
            </a: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A </a:t>
            </a:r>
            <a:r>
              <a:rPr lang="en-US" b="1" i="1" dirty="0">
                <a:solidFill>
                  <a:srgbClr val="008080"/>
                </a:solidFill>
                <a:latin typeface="Georgia" panose="02040502050405020303" pitchFamily="18" charset="0"/>
                <a:ea typeface="Batang"/>
                <a:cs typeface="Calibri" panose="020F0502020204030204" pitchFamily="34" charset="0"/>
              </a:rPr>
              <a:t>Hebrew English Lexicon </a:t>
            </a:r>
            <a:r>
              <a:rPr lang="en-US" b="1" i="1" dirty="0" smtClean="0">
                <a:solidFill>
                  <a:srgbClr val="008080"/>
                </a:solidFill>
                <a:latin typeface="Georgia" panose="02040502050405020303" pitchFamily="18" charset="0"/>
                <a:ea typeface="Batang"/>
                <a:cs typeface="Calibri" panose="020F0502020204030204" pitchFamily="34" charset="0"/>
              </a:rPr>
              <a:t>    </a:t>
            </a:r>
            <a:r>
              <a:rPr lang="en-US" dirty="0" smtClean="0">
                <a:latin typeface="Calibri" panose="020F0502020204030204" pitchFamily="34" charset="0"/>
                <a:ea typeface="Batang"/>
                <a:cs typeface="Calibri" panose="020F0502020204030204" pitchFamily="34" charset="0"/>
              </a:rPr>
              <a:t>by </a:t>
            </a:r>
            <a:r>
              <a:rPr lang="en-US" dirty="0">
                <a:latin typeface="Calibri" panose="020F0502020204030204" pitchFamily="34" charset="0"/>
                <a:ea typeface="Batang"/>
                <a:cs typeface="Calibri" panose="020F0502020204030204" pitchFamily="34" charset="0"/>
              </a:rPr>
              <a:t>John </a:t>
            </a:r>
            <a:r>
              <a:rPr lang="en-US" dirty="0" err="1">
                <a:latin typeface="Calibri" panose="020F0502020204030204" pitchFamily="34" charset="0"/>
                <a:ea typeface="Batang"/>
                <a:cs typeface="Calibri" panose="020F0502020204030204" pitchFamily="34" charset="0"/>
              </a:rPr>
              <a:t>Parkhurst</a:t>
            </a:r>
            <a:r>
              <a:rPr lang="en-US" dirty="0">
                <a:latin typeface="Calibri" panose="020F0502020204030204" pitchFamily="34" charset="0"/>
                <a:ea typeface="Batang"/>
                <a:cs typeface="Calibri" panose="020F0502020204030204" pitchFamily="34" charset="0"/>
              </a:rPr>
              <a:t>	(published in </a:t>
            </a:r>
            <a:r>
              <a:rPr lang="en-US" u="dbl" dirty="0" smtClean="0">
                <a:uFill>
                  <a:solidFill>
                    <a:srgbClr val="FF0000"/>
                  </a:solidFill>
                </a:uFill>
                <a:latin typeface="Calibri" panose="020F0502020204030204" pitchFamily="34" charset="0"/>
                <a:ea typeface="Batang"/>
                <a:cs typeface="Calibri" panose="020F0502020204030204" pitchFamily="34" charset="0"/>
              </a:rPr>
              <a:t>1762</a:t>
            </a:r>
            <a:r>
              <a:rPr lang="en-US" dirty="0" smtClean="0">
                <a:latin typeface="Calibri" panose="020F0502020204030204" pitchFamily="34" charset="0"/>
                <a:ea typeface="Batang"/>
                <a:cs typeface="Calibri" panose="020F0502020204030204" pitchFamily="34" charset="0"/>
              </a:rPr>
              <a:t>)</a:t>
            </a: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A </a:t>
            </a:r>
            <a:r>
              <a:rPr lang="en-US" b="1" i="1" dirty="0">
                <a:solidFill>
                  <a:srgbClr val="008080"/>
                </a:solidFill>
                <a:latin typeface="Georgia" panose="02040502050405020303" pitchFamily="18" charset="0"/>
                <a:ea typeface="Batang"/>
                <a:cs typeface="Calibri" panose="020F0502020204030204" pitchFamily="34" charset="0"/>
              </a:rPr>
              <a:t>Hebrew Lexicon </a:t>
            </a:r>
            <a:r>
              <a:rPr lang="en-US" i="1" dirty="0">
                <a:solidFill>
                  <a:srgbClr val="008080"/>
                </a:solidFill>
                <a:latin typeface="Georgia" panose="02040502050405020303" pitchFamily="18" charset="0"/>
                <a:ea typeface="Batang"/>
                <a:cs typeface="Calibri" panose="020F0502020204030204" pitchFamily="34" charset="0"/>
              </a:rPr>
              <a:t>	        </a:t>
            </a:r>
            <a:r>
              <a:rPr lang="en-US" i="1" dirty="0" smtClean="0">
                <a:solidFill>
                  <a:srgbClr val="008080"/>
                </a:solidFill>
                <a:latin typeface="Georgia" panose="02040502050405020303" pitchFamily="18" charset="0"/>
                <a:ea typeface="Batang"/>
                <a:cs typeface="Calibri" panose="020F0502020204030204" pitchFamily="34" charset="0"/>
              </a:rPr>
              <a:t>    </a:t>
            </a:r>
            <a:r>
              <a:rPr lang="en-US" dirty="0" smtClean="0">
                <a:latin typeface="Calibri" panose="020F0502020204030204" pitchFamily="34" charset="0"/>
                <a:ea typeface="Batang"/>
                <a:cs typeface="Calibri" panose="020F0502020204030204" pitchFamily="34" charset="0"/>
              </a:rPr>
              <a:t>by </a:t>
            </a:r>
            <a:r>
              <a:rPr lang="en-US" dirty="0">
                <a:latin typeface="Calibri" panose="020F0502020204030204" pitchFamily="34" charset="0"/>
                <a:ea typeface="Batang"/>
                <a:cs typeface="Calibri" panose="020F0502020204030204" pitchFamily="34" charset="0"/>
              </a:rPr>
              <a:t>W. H. Barker 	(published in </a:t>
            </a:r>
            <a:r>
              <a:rPr lang="en-US" u="dbl" dirty="0" smtClean="0">
                <a:uFill>
                  <a:solidFill>
                    <a:srgbClr val="FF0000"/>
                  </a:solidFill>
                </a:uFill>
                <a:latin typeface="Calibri" panose="020F0502020204030204" pitchFamily="34" charset="0"/>
                <a:ea typeface="Batang"/>
                <a:cs typeface="Calibri" panose="020F0502020204030204" pitchFamily="34" charset="0"/>
              </a:rPr>
              <a:t>1776</a:t>
            </a:r>
            <a:r>
              <a:rPr lang="en-US" dirty="0" smtClean="0">
                <a:latin typeface="Calibri" panose="020F0502020204030204" pitchFamily="34" charset="0"/>
                <a:ea typeface="Batang"/>
                <a:cs typeface="Calibri" panose="020F0502020204030204" pitchFamily="34" charset="0"/>
              </a:rPr>
              <a:t>)</a:t>
            </a:r>
          </a:p>
          <a:p>
            <a:pPr marL="514350" indent="-514350">
              <a:buFont typeface="+mj-lt"/>
              <a:buAutoNum type="arabicPeriod"/>
            </a:pPr>
            <a:r>
              <a:rPr lang="en-US" b="1" i="1" dirty="0" err="1" smtClean="0">
                <a:solidFill>
                  <a:srgbClr val="008080"/>
                </a:solidFill>
                <a:latin typeface="Georgia" panose="02040502050405020303" pitchFamily="18" charset="0"/>
                <a:ea typeface="Batang"/>
                <a:cs typeface="Calibri" panose="020F0502020204030204" pitchFamily="34" charset="0"/>
              </a:rPr>
              <a:t>Paleo</a:t>
            </a:r>
            <a:r>
              <a:rPr lang="en-US" b="1" i="1" dirty="0" smtClean="0">
                <a:solidFill>
                  <a:srgbClr val="008080"/>
                </a:solidFill>
                <a:latin typeface="Georgia" panose="02040502050405020303" pitchFamily="18" charset="0"/>
                <a:ea typeface="Batang"/>
                <a:cs typeface="Calibri" panose="020F0502020204030204" pitchFamily="34" charset="0"/>
              </a:rPr>
              <a:t>-Hebrew </a:t>
            </a:r>
            <a:r>
              <a:rPr lang="en-US" b="1" i="1" dirty="0">
                <a:solidFill>
                  <a:srgbClr val="008080"/>
                </a:solidFill>
                <a:latin typeface="Georgia" panose="02040502050405020303" pitchFamily="18" charset="0"/>
                <a:ea typeface="Batang"/>
                <a:cs typeface="Calibri" panose="020F0502020204030204" pitchFamily="34" charset="0"/>
              </a:rPr>
              <a:t>Chart 	</a:t>
            </a:r>
            <a:r>
              <a:rPr lang="en-US" i="1" dirty="0">
                <a:solidFill>
                  <a:srgbClr val="008080"/>
                </a:solidFill>
                <a:latin typeface="Georgia" panose="02040502050405020303" pitchFamily="18" charset="0"/>
                <a:ea typeface="Batang"/>
                <a:cs typeface="Calibri" panose="020F0502020204030204" pitchFamily="34" charset="0"/>
              </a:rPr>
              <a:t>        </a:t>
            </a:r>
            <a:r>
              <a:rPr lang="en-US" i="1" dirty="0" smtClean="0">
                <a:solidFill>
                  <a:srgbClr val="008080"/>
                </a:solidFill>
                <a:latin typeface="Georgia" panose="02040502050405020303" pitchFamily="18" charset="0"/>
                <a:ea typeface="Batang"/>
                <a:cs typeface="Calibri" panose="020F0502020204030204" pitchFamily="34" charset="0"/>
              </a:rPr>
              <a:t>    </a:t>
            </a:r>
            <a:r>
              <a:rPr lang="en-US" dirty="0" smtClean="0">
                <a:latin typeface="Calibri" panose="020F0502020204030204" pitchFamily="34" charset="0"/>
                <a:ea typeface="Batang"/>
                <a:cs typeface="Calibri" panose="020F0502020204030204" pitchFamily="34" charset="0"/>
              </a:rPr>
              <a:t>by </a:t>
            </a:r>
            <a:r>
              <a:rPr lang="en-US" dirty="0">
                <a:latin typeface="Calibri" panose="020F0502020204030204" pitchFamily="34" charset="0"/>
                <a:ea typeface="Batang"/>
                <a:cs typeface="Calibri" panose="020F0502020204030204" pitchFamily="34" charset="0"/>
              </a:rPr>
              <a:t>Eric Bissell and </a:t>
            </a:r>
            <a:r>
              <a:rPr lang="en-US" dirty="0" smtClean="0">
                <a:latin typeface="Calibri" panose="020F0502020204030204" pitchFamily="34" charset="0"/>
                <a:ea typeface="Batang"/>
                <a:cs typeface="Calibri" panose="020F0502020204030204" pitchFamily="34" charset="0"/>
              </a:rPr>
              <a:t>Associates</a:t>
            </a: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Brown- Driver-Briggs </a:t>
            </a:r>
            <a:r>
              <a:rPr lang="en-US" b="1" i="1" dirty="0">
                <a:solidFill>
                  <a:srgbClr val="008080"/>
                </a:solidFill>
                <a:latin typeface="Georgia" panose="02040502050405020303" pitchFamily="18" charset="0"/>
                <a:ea typeface="Batang"/>
                <a:cs typeface="Calibri" panose="020F0502020204030204" pitchFamily="34" charset="0"/>
              </a:rPr>
              <a:t>Hebrew Lexicon  </a:t>
            </a:r>
            <a:r>
              <a:rPr lang="en-US" dirty="0">
                <a:latin typeface="Calibri" panose="020F0502020204030204" pitchFamily="34" charset="0"/>
                <a:ea typeface="Batang"/>
                <a:cs typeface="Calibri" panose="020F0502020204030204" pitchFamily="34" charset="0"/>
              </a:rPr>
              <a:t>(noted as: </a:t>
            </a:r>
            <a:r>
              <a:rPr lang="en-US" dirty="0" smtClean="0">
                <a:latin typeface="Calibri" panose="020F0502020204030204" pitchFamily="34" charset="0"/>
                <a:ea typeface="Batang"/>
                <a:cs typeface="Calibri" panose="020F0502020204030204" pitchFamily="34" charset="0"/>
              </a:rPr>
              <a:t>BDB)</a:t>
            </a: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Strong’s </a:t>
            </a:r>
            <a:r>
              <a:rPr lang="en-US" b="1" i="1" dirty="0">
                <a:solidFill>
                  <a:srgbClr val="008080"/>
                </a:solidFill>
                <a:latin typeface="Georgia" panose="02040502050405020303" pitchFamily="18" charset="0"/>
                <a:ea typeface="Batang"/>
                <a:cs typeface="Calibri" panose="020F0502020204030204" pitchFamily="34" charset="0"/>
              </a:rPr>
              <a:t>Exhaustive </a:t>
            </a:r>
            <a:r>
              <a:rPr lang="en-US" b="1" i="1" dirty="0" smtClean="0">
                <a:solidFill>
                  <a:srgbClr val="008080"/>
                </a:solidFill>
                <a:latin typeface="Georgia" panose="02040502050405020303" pitchFamily="18" charset="0"/>
                <a:ea typeface="Batang"/>
                <a:cs typeface="Calibri" panose="020F0502020204030204" pitchFamily="34" charset="0"/>
              </a:rPr>
              <a:t>Concordance</a:t>
            </a:r>
          </a:p>
          <a:p>
            <a:pPr marL="514350" indent="-514350">
              <a:buFont typeface="+mj-lt"/>
              <a:buAutoNum type="arabicPeriod"/>
            </a:pPr>
            <a:r>
              <a:rPr lang="en-US" b="1" i="1" dirty="0" err="1" smtClean="0">
                <a:solidFill>
                  <a:srgbClr val="008080"/>
                </a:solidFill>
                <a:latin typeface="Georgia" panose="02040502050405020303" pitchFamily="18" charset="0"/>
                <a:ea typeface="Batang"/>
                <a:cs typeface="Calibri" panose="020F0502020204030204" pitchFamily="34" charset="0"/>
              </a:rPr>
              <a:t>Gesenius</a:t>
            </a:r>
            <a:r>
              <a:rPr lang="en-US" b="1" i="1" dirty="0">
                <a:solidFill>
                  <a:srgbClr val="008080"/>
                </a:solidFill>
                <a:latin typeface="Georgia" panose="02040502050405020303" pitchFamily="18" charset="0"/>
                <a:ea typeface="Batang"/>
                <a:cs typeface="Calibri" panose="020F0502020204030204" pitchFamily="34" charset="0"/>
              </a:rPr>
              <a:t>’ Lexicon </a:t>
            </a:r>
            <a:endParaRPr lang="en-US" b="1" i="1" dirty="0" smtClean="0">
              <a:solidFill>
                <a:srgbClr val="008080"/>
              </a:solidFill>
              <a:latin typeface="Georgia" panose="02040502050405020303" pitchFamily="18" charset="0"/>
              <a:ea typeface="Batang"/>
              <a:cs typeface="Calibri" panose="020F0502020204030204" pitchFamily="34" charset="0"/>
            </a:endParaRP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The </a:t>
            </a:r>
            <a:r>
              <a:rPr lang="en-US" b="1" i="1" dirty="0">
                <a:solidFill>
                  <a:srgbClr val="008080"/>
                </a:solidFill>
                <a:latin typeface="Georgia" panose="02040502050405020303" pitchFamily="18" charset="0"/>
                <a:ea typeface="Batang"/>
                <a:cs typeface="Calibri" panose="020F0502020204030204" pitchFamily="34" charset="0"/>
              </a:rPr>
              <a:t>Scriptures </a:t>
            </a:r>
            <a:r>
              <a:rPr lang="en-US" b="1" i="1" dirty="0" smtClean="0">
                <a:solidFill>
                  <a:srgbClr val="008080"/>
                </a:solidFill>
                <a:latin typeface="Georgia" panose="02040502050405020303" pitchFamily="18" charset="0"/>
                <a:ea typeface="Batang"/>
                <a:cs typeface="Calibri" panose="020F0502020204030204" pitchFamily="34" charset="0"/>
              </a:rPr>
              <a:t> </a:t>
            </a:r>
            <a:r>
              <a:rPr lang="en-US" dirty="0" smtClean="0">
                <a:latin typeface="Calibri" panose="020F0502020204030204" pitchFamily="34" charset="0"/>
                <a:ea typeface="Batang"/>
                <a:cs typeface="Calibri" panose="020F0502020204030204" pitchFamily="34" charset="0"/>
              </a:rPr>
              <a:t>edition </a:t>
            </a:r>
            <a:r>
              <a:rPr lang="en-US" dirty="0">
                <a:latin typeface="Calibri" panose="020F0502020204030204" pitchFamily="34" charset="0"/>
                <a:ea typeface="Batang"/>
                <a:cs typeface="Calibri" panose="020F0502020204030204" pitchFamily="34" charset="0"/>
              </a:rPr>
              <a:t>of the </a:t>
            </a:r>
            <a:r>
              <a:rPr lang="en-US" dirty="0" smtClean="0">
                <a:latin typeface="Calibri" panose="020F0502020204030204" pitchFamily="34" charset="0"/>
                <a:ea typeface="Batang"/>
                <a:cs typeface="Calibri" panose="020F0502020204030204" pitchFamily="34" charset="0"/>
              </a:rPr>
              <a:t>Bible (used most often)</a:t>
            </a:r>
          </a:p>
          <a:p>
            <a:pPr marL="514350" indent="-514350">
              <a:buFont typeface="+mj-lt"/>
              <a:buAutoNum type="arabicPeriod"/>
            </a:pPr>
            <a:r>
              <a:rPr lang="en-US" b="1" i="1" dirty="0" smtClean="0">
                <a:solidFill>
                  <a:srgbClr val="008080"/>
                </a:solidFill>
                <a:latin typeface="Georgia" panose="02040502050405020303" pitchFamily="18" charset="0"/>
                <a:ea typeface="Batang"/>
                <a:cs typeface="Calibri" panose="020F0502020204030204" pitchFamily="34" charset="0"/>
              </a:rPr>
              <a:t>HalleluYah </a:t>
            </a:r>
            <a:r>
              <a:rPr lang="en-US" b="1" i="1" dirty="0">
                <a:solidFill>
                  <a:srgbClr val="008080"/>
                </a:solidFill>
                <a:latin typeface="Georgia" panose="02040502050405020303" pitchFamily="18" charset="0"/>
                <a:ea typeface="Batang"/>
                <a:cs typeface="Calibri" panose="020F0502020204030204" pitchFamily="34" charset="0"/>
              </a:rPr>
              <a:t>Scriptures,</a:t>
            </a:r>
            <a:r>
              <a:rPr lang="en-US" b="1" dirty="0">
                <a:latin typeface="Calibri" panose="020F0502020204030204" pitchFamily="34" charset="0"/>
                <a:ea typeface="Batang"/>
                <a:cs typeface="Calibri" panose="020F0502020204030204" pitchFamily="34" charset="0"/>
              </a:rPr>
              <a:t> </a:t>
            </a:r>
            <a:r>
              <a:rPr lang="en-US" b="1" i="1" dirty="0" smtClean="0">
                <a:solidFill>
                  <a:srgbClr val="008080"/>
                </a:solidFill>
                <a:latin typeface="Georgia" panose="02040502050405020303" pitchFamily="18" charset="0"/>
                <a:ea typeface="Batang"/>
                <a:cs typeface="Calibri" panose="020F0502020204030204" pitchFamily="34" charset="0"/>
              </a:rPr>
              <a:t>KJV </a:t>
            </a:r>
            <a:r>
              <a:rPr lang="en-US" dirty="0" smtClean="0">
                <a:latin typeface="Calibri" panose="020F0502020204030204" pitchFamily="34" charset="0"/>
                <a:ea typeface="Batang"/>
                <a:cs typeface="Calibri" panose="020F0502020204030204" pitchFamily="34" charset="0"/>
              </a:rPr>
              <a:t>plus </a:t>
            </a:r>
            <a:r>
              <a:rPr lang="en-US" dirty="0">
                <a:latin typeface="Calibri" panose="020F0502020204030204" pitchFamily="34" charset="0"/>
                <a:ea typeface="Batang"/>
                <a:cs typeface="Calibri" panose="020F0502020204030204" pitchFamily="34" charset="0"/>
              </a:rPr>
              <a:t>many other </a:t>
            </a:r>
            <a:r>
              <a:rPr lang="en-US" dirty="0" smtClean="0">
                <a:latin typeface="Calibri" panose="020F0502020204030204" pitchFamily="34" charset="0"/>
                <a:ea typeface="Batang"/>
                <a:cs typeface="Calibri" panose="020F0502020204030204" pitchFamily="34" charset="0"/>
              </a:rPr>
              <a:t>editions.</a:t>
            </a:r>
            <a:endParaRPr lang="en-US" dirty="0"/>
          </a:p>
        </p:txBody>
      </p:sp>
      <p:sp>
        <p:nvSpPr>
          <p:cNvPr id="3" name="Slide Number Placeholder 2"/>
          <p:cNvSpPr>
            <a:spLocks noGrp="1"/>
          </p:cNvSpPr>
          <p:nvPr>
            <p:ph type="sldNum" sz="quarter" idx="12"/>
          </p:nvPr>
        </p:nvSpPr>
        <p:spPr/>
        <p:txBody>
          <a:bodyPr/>
          <a:lstStyle/>
          <a:p>
            <a:fld id="{79D454C9-693C-4B68-AEF7-F33F1BD73953}" type="slidenum">
              <a:rPr lang="en-US" sz="1400" b="1" smtClean="0">
                <a:solidFill>
                  <a:schemeClr val="tx1"/>
                </a:solidFill>
              </a:rPr>
              <a:t>7</a:t>
            </a:fld>
            <a:endParaRPr lang="en-US" sz="1400" b="1" dirty="0">
              <a:solidFill>
                <a:schemeClr val="tx1"/>
              </a:solidFill>
            </a:endParaRPr>
          </a:p>
        </p:txBody>
      </p:sp>
      <p:pic>
        <p:nvPicPr>
          <p:cNvPr id="3074"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3054" y="5359078"/>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073985" y="6139469"/>
            <a:ext cx="3738779" cy="70788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b="1" cap="none" spc="0" dirty="0" smtClean="0">
                <a:ln/>
                <a:solidFill>
                  <a:srgbClr val="CC0099"/>
                </a:solidFill>
                <a:effectLst/>
              </a:rPr>
              <a:t>Let’s get started!</a:t>
            </a:r>
            <a:endParaRPr lang="en-US" sz="4000" b="1" cap="none" spc="0" dirty="0">
              <a:ln/>
              <a:solidFill>
                <a:srgbClr val="CC0099"/>
              </a:solidFill>
              <a:effectLst/>
            </a:endParaRPr>
          </a:p>
        </p:txBody>
      </p:sp>
    </p:spTree>
    <p:extLst>
      <p:ext uri="{BB962C8B-B14F-4D97-AF65-F5344CB8AC3E}">
        <p14:creationId xmlns:p14="http://schemas.microsoft.com/office/powerpoint/2010/main" val="4282126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55000"/>
              </a:srgbClr>
            </a:gs>
            <a:gs pos="50000">
              <a:srgbClr val="E2FD59">
                <a:alpha val="54000"/>
              </a:srgbClr>
            </a:gs>
            <a:gs pos="100000">
              <a:srgbClr val="CC00FF">
                <a:alpha val="17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1"/>
            <a:ext cx="11797048" cy="6712526"/>
          </a:xfrm>
          <a:scene3d>
            <a:camera prst="orthographicFront"/>
            <a:lightRig rig="threePt" dir="t"/>
          </a:scene3d>
          <a:sp3d>
            <a:bevelT w="152400" h="50800" prst="softRound"/>
          </a:sp3d>
        </p:spPr>
        <p:txBody>
          <a:bodyPr lIns="182880" tIns="274320" rIns="182880" bIns="274320" anchor="t">
            <a:normAutofit fontScale="90000"/>
            <a:sp3d extrusionH="57150">
              <a:bevelT w="38100" h="38100"/>
            </a:sp3d>
          </a:bodyPr>
          <a:lstStyle/>
          <a:p>
            <a:r>
              <a:rPr lang="en-US" sz="3100" dirty="0" smtClean="0">
                <a:latin typeface="+mn-lt"/>
              </a:rPr>
              <a:t>We are given the answers to these questions on condition </a:t>
            </a:r>
            <a:br>
              <a:rPr lang="en-US" sz="3100" dirty="0" smtClean="0">
                <a:latin typeface="+mn-lt"/>
              </a:rPr>
            </a:br>
            <a:r>
              <a:rPr lang="en-US" sz="3100" dirty="0" smtClean="0">
                <a:latin typeface="+mn-lt"/>
              </a:rPr>
              <a:t>of us accepting the Word </a:t>
            </a:r>
            <a:r>
              <a:rPr lang="en-US" sz="3100" u="sng" dirty="0" smtClean="0">
                <a:latin typeface="+mn-lt"/>
              </a:rPr>
              <a:t>as it is written</a:t>
            </a:r>
            <a:r>
              <a:rPr lang="en-US" sz="3100" dirty="0" smtClean="0">
                <a:latin typeface="+mn-lt"/>
              </a:rPr>
              <a:t>.</a:t>
            </a:r>
            <a:br>
              <a:rPr lang="en-US" sz="3100" dirty="0" smtClean="0">
                <a:latin typeface="+mn-lt"/>
              </a:rPr>
            </a:br>
            <a:r>
              <a:rPr lang="en-US" dirty="0" smtClean="0"/>
              <a:t/>
            </a:r>
            <a:br>
              <a:rPr lang="en-US" dirty="0" smtClean="0"/>
            </a:br>
            <a:r>
              <a:rPr lang="en-US" sz="2700" dirty="0"/>
              <a:t/>
            </a:r>
            <a:br>
              <a:rPr lang="en-US" sz="2700"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3100" b="1" dirty="0" smtClean="0">
                <a:solidFill>
                  <a:srgbClr val="0000CC"/>
                </a:solidFill>
                <a:latin typeface="+mn-lt"/>
              </a:rPr>
              <a:t>Yahuah</a:t>
            </a:r>
            <a:r>
              <a:rPr lang="en-US" sz="3100" dirty="0" smtClean="0">
                <a:solidFill>
                  <a:srgbClr val="0000CC"/>
                </a:solidFill>
                <a:latin typeface="+mn-lt"/>
              </a:rPr>
              <a:t> </a:t>
            </a:r>
            <a:r>
              <a:rPr lang="en-US" sz="3100" dirty="0" smtClean="0">
                <a:latin typeface="+mn-lt"/>
              </a:rPr>
              <a:t>named the light that was </a:t>
            </a:r>
            <a:r>
              <a:rPr lang="en-US" sz="3100" b="1" i="1" u="sng" dirty="0" smtClean="0">
                <a:solidFill>
                  <a:srgbClr val="CC00FF"/>
                </a:solidFill>
                <a:latin typeface="+mn-lt"/>
              </a:rPr>
              <a:t>restored in Gen 1:3</a:t>
            </a:r>
            <a:r>
              <a:rPr lang="en-US" sz="3100" dirty="0" smtClean="0">
                <a:solidFill>
                  <a:srgbClr val="CC00FF"/>
                </a:solidFill>
                <a:latin typeface="+mn-lt"/>
              </a:rPr>
              <a:t>,</a:t>
            </a:r>
            <a:r>
              <a:rPr lang="en-US" sz="3100" dirty="0" smtClean="0">
                <a:latin typeface="+mn-lt"/>
              </a:rPr>
              <a:t> - &lt;</a:t>
            </a:r>
            <a:r>
              <a:rPr lang="en-US" sz="3100" b="1" dirty="0" err="1" smtClean="0">
                <a:solidFill>
                  <a:srgbClr val="00B050"/>
                </a:solidFill>
                <a:latin typeface="+mn-lt"/>
              </a:rPr>
              <a:t>yowm</a:t>
            </a:r>
            <a:r>
              <a:rPr lang="en-US" sz="3100" dirty="0" smtClean="0">
                <a:latin typeface="+mn-lt"/>
              </a:rPr>
              <a:t>&gt;, or in English 			–         </a:t>
            </a:r>
            <a:r>
              <a:rPr lang="en-US" sz="3100" b="1" dirty="0" smtClean="0">
                <a:ln>
                  <a:solidFill>
                    <a:schemeClr val="tx1"/>
                  </a:solidFill>
                </a:ln>
                <a:solidFill>
                  <a:srgbClr val="CC00FF"/>
                </a:solidFill>
                <a:effectLst>
                  <a:glow rad="127000">
                    <a:srgbClr val="7DDDFF"/>
                  </a:glow>
                </a:effectLst>
                <a:latin typeface="+mn-lt"/>
              </a:rPr>
              <a:t>THE LIGHT SEASON.</a:t>
            </a:r>
            <a:r>
              <a:rPr lang="en-US" sz="3100" dirty="0" smtClean="0">
                <a:ln>
                  <a:solidFill>
                    <a:schemeClr val="tx1"/>
                  </a:solidFill>
                </a:ln>
                <a:solidFill>
                  <a:srgbClr val="CC00FF"/>
                </a:solidFill>
                <a:effectLst>
                  <a:glow rad="127000">
                    <a:srgbClr val="7DDDFF"/>
                  </a:glow>
                </a:effectLst>
                <a:latin typeface="+mn-lt"/>
              </a:rPr>
              <a:t/>
            </a:r>
            <a:br>
              <a:rPr lang="en-US" sz="3100" dirty="0" smtClean="0">
                <a:ln>
                  <a:solidFill>
                    <a:schemeClr val="tx1"/>
                  </a:solidFill>
                </a:ln>
                <a:solidFill>
                  <a:srgbClr val="CC00FF"/>
                </a:solidFill>
                <a:effectLst>
                  <a:glow rad="127000">
                    <a:srgbClr val="7DDDFF"/>
                  </a:glow>
                </a:effectLst>
                <a:latin typeface="+mn-lt"/>
              </a:rPr>
            </a:br>
            <a:r>
              <a:rPr lang="en-US" sz="2200" dirty="0">
                <a:latin typeface="+mn-lt"/>
              </a:rPr>
              <a:t/>
            </a:r>
            <a:br>
              <a:rPr lang="en-US" sz="2200" dirty="0">
                <a:latin typeface="+mn-lt"/>
              </a:rPr>
            </a:br>
            <a:r>
              <a:rPr lang="en-US" sz="3100" dirty="0" smtClean="0">
                <a:latin typeface="+mn-lt"/>
              </a:rPr>
              <a:t>The </a:t>
            </a:r>
            <a:r>
              <a:rPr lang="en-US" sz="3100" b="1" dirty="0" smtClean="0">
                <a:solidFill>
                  <a:srgbClr val="FF0000"/>
                </a:solidFill>
                <a:latin typeface="+mn-lt"/>
              </a:rPr>
              <a:t>cleansed</a:t>
            </a:r>
            <a:r>
              <a:rPr lang="en-US" sz="3100" dirty="0" smtClean="0">
                <a:latin typeface="+mn-lt"/>
              </a:rPr>
              <a:t> &lt;</a:t>
            </a:r>
            <a:r>
              <a:rPr lang="en-US" sz="3100" b="1" dirty="0" err="1" smtClean="0">
                <a:latin typeface="+mn-lt"/>
              </a:rPr>
              <a:t>choshek</a:t>
            </a:r>
            <a:r>
              <a:rPr lang="en-US" sz="3100" dirty="0" smtClean="0">
                <a:latin typeface="+mn-lt"/>
              </a:rPr>
              <a:t>&gt; darkness, </a:t>
            </a:r>
            <a:r>
              <a:rPr lang="en-US" sz="3100" b="1" dirty="0" err="1" smtClean="0">
                <a:solidFill>
                  <a:srgbClr val="0000CC"/>
                </a:solidFill>
                <a:latin typeface="+mn-lt"/>
              </a:rPr>
              <a:t>Yahuah</a:t>
            </a:r>
            <a:r>
              <a:rPr lang="en-US" sz="3100" dirty="0" smtClean="0">
                <a:latin typeface="+mn-lt"/>
              </a:rPr>
              <a:t> named it  &lt;</a:t>
            </a:r>
            <a:r>
              <a:rPr lang="en-US" sz="3100" b="1" dirty="0" err="1" smtClean="0">
                <a:solidFill>
                  <a:srgbClr val="FF33CC"/>
                </a:solidFill>
                <a:latin typeface="+mn-lt"/>
              </a:rPr>
              <a:t>layil</a:t>
            </a:r>
            <a:r>
              <a:rPr lang="en-US" sz="3100" dirty="0" smtClean="0">
                <a:latin typeface="+mn-lt"/>
              </a:rPr>
              <a:t>&gt;  or </a:t>
            </a:r>
            <a:r>
              <a:rPr lang="en-US" sz="3100" b="1" dirty="0" smtClean="0">
                <a:latin typeface="+mn-lt"/>
              </a:rPr>
              <a:t>night</a:t>
            </a:r>
            <a:r>
              <a:rPr lang="en-US" sz="3100" dirty="0" smtClean="0">
                <a:latin typeface="+mn-lt"/>
              </a:rPr>
              <a:t> as we know it.</a:t>
            </a:r>
            <a:r>
              <a:rPr lang="en-US" sz="2700" dirty="0" smtClean="0">
                <a:latin typeface="+mn-lt"/>
              </a:rPr>
              <a:t/>
            </a:r>
            <a:br>
              <a:rPr lang="en-US" sz="2700" dirty="0" smtClean="0">
                <a:latin typeface="+mn-lt"/>
              </a:rPr>
            </a:br>
            <a:endParaRPr lang="en-US" sz="2700" dirty="0">
              <a:latin typeface="+mn-lt"/>
            </a:endParaRPr>
          </a:p>
        </p:txBody>
      </p:sp>
      <p:pic>
        <p:nvPicPr>
          <p:cNvPr id="4" name="Picture 3"/>
          <p:cNvPicPr>
            <a:picLocks noChangeAspect="1"/>
          </p:cNvPicPr>
          <p:nvPr/>
        </p:nvPicPr>
        <p:blipFill>
          <a:blip r:embed="rId2"/>
          <a:stretch>
            <a:fillRect/>
          </a:stretch>
        </p:blipFill>
        <p:spPr>
          <a:xfrm>
            <a:off x="388269" y="1353011"/>
            <a:ext cx="11552349" cy="3400023"/>
          </a:xfrm>
          <a:prstGeom prst="rect">
            <a:avLst/>
          </a:prstGeom>
        </p:spPr>
      </p:pic>
      <p:sp>
        <p:nvSpPr>
          <p:cNvPr id="7" name="Slide Number Placeholder 6"/>
          <p:cNvSpPr>
            <a:spLocks noGrp="1"/>
          </p:cNvSpPr>
          <p:nvPr>
            <p:ph type="sldNum" sz="quarter" idx="12"/>
          </p:nvPr>
        </p:nvSpPr>
        <p:spPr>
          <a:xfrm>
            <a:off x="9327573" y="6408305"/>
            <a:ext cx="2743200" cy="365125"/>
          </a:xfrm>
          <a:scene3d>
            <a:camera prst="orthographicFront"/>
            <a:lightRig rig="threePt" dir="t"/>
          </a:scene3d>
          <a:sp3d>
            <a:bevelT w="152400" h="50800" prst="softRound"/>
          </a:sp3d>
        </p:spPr>
        <p:txBody>
          <a:bodyPr>
            <a:sp3d extrusionH="57150">
              <a:bevelT w="38100" h="38100"/>
            </a:sp3d>
          </a:bodyPr>
          <a:lstStyle/>
          <a:p>
            <a:fld id="{79D454C9-693C-4B68-AEF7-F33F1BD73953}" type="slidenum">
              <a:rPr lang="en-US" sz="1400" b="1" smtClean="0">
                <a:solidFill>
                  <a:schemeClr val="tx1"/>
                </a:solidFill>
              </a:rPr>
              <a:t>70</a:t>
            </a:fld>
            <a:endParaRPr lang="en-US" sz="1400" b="1" dirty="0">
              <a:solidFill>
                <a:schemeClr val="tx1"/>
              </a:solidFill>
            </a:endParaRPr>
          </a:p>
        </p:txBody>
      </p:sp>
      <p:sp>
        <p:nvSpPr>
          <p:cNvPr id="8" name="TextBox 7"/>
          <p:cNvSpPr txBox="1"/>
          <p:nvPr/>
        </p:nvSpPr>
        <p:spPr>
          <a:xfrm>
            <a:off x="304902" y="1292989"/>
            <a:ext cx="5656628" cy="523220"/>
          </a:xfrm>
          <a:prstGeom prst="rect">
            <a:avLst/>
          </a:prstGeom>
          <a:blipFill>
            <a:blip r:embed="rId3"/>
            <a:tile tx="0" ty="0" sx="100000" sy="100000" flip="none" algn="tl"/>
          </a:blipFill>
          <a:scene3d>
            <a:camera prst="orthographicFront"/>
            <a:lightRig rig="threePt" dir="t"/>
          </a:scene3d>
          <a:sp3d>
            <a:bevelT/>
          </a:sp3d>
        </p:spPr>
        <p:txBody>
          <a:bodyPr wrap="square" rtlCol="0">
            <a:spAutoFit/>
            <a:sp3d extrusionH="57150">
              <a:bevelT w="38100" h="38100"/>
            </a:sp3d>
          </a:bodyPr>
          <a:lstStyle/>
          <a:p>
            <a:r>
              <a:rPr lang="en-US" sz="2800" b="1" dirty="0" smtClean="0">
                <a:latin typeface="Comic Sans MS" pitchFamily="66" charset="0"/>
              </a:rPr>
              <a:t>Let’s continue with </a:t>
            </a:r>
            <a:r>
              <a:rPr lang="en-US" sz="2800" b="1" dirty="0" smtClean="0">
                <a:solidFill>
                  <a:srgbClr val="00B0F0"/>
                </a:solidFill>
                <a:latin typeface="Comic Sans MS" pitchFamily="66" charset="0"/>
              </a:rPr>
              <a:t>Gen 1:5 </a:t>
            </a:r>
            <a:r>
              <a:rPr lang="en-US" sz="2800" b="1" dirty="0" smtClean="0">
                <a:latin typeface="Comic Sans MS" pitchFamily="66" charset="0"/>
              </a:rPr>
              <a:t>(</a:t>
            </a:r>
            <a:r>
              <a:rPr lang="en-US" sz="2800" b="1" dirty="0" smtClean="0">
                <a:solidFill>
                  <a:srgbClr val="FF0000"/>
                </a:solidFill>
                <a:latin typeface="Comic Sans MS" pitchFamily="66" charset="0"/>
              </a:rPr>
              <a:t>a</a:t>
            </a:r>
            <a:r>
              <a:rPr lang="en-US" sz="2800" b="1" dirty="0" smtClean="0">
                <a:latin typeface="Comic Sans MS" pitchFamily="66" charset="0"/>
              </a:rPr>
              <a:t>)</a:t>
            </a:r>
            <a:endParaRPr lang="en-US" sz="2800" b="1" dirty="0">
              <a:latin typeface="Comic Sans MS" pitchFamily="66" charset="0"/>
            </a:endParaRPr>
          </a:p>
        </p:txBody>
      </p:sp>
      <p:sp>
        <p:nvSpPr>
          <p:cNvPr id="9" name="TextBox 8"/>
          <p:cNvSpPr txBox="1"/>
          <p:nvPr/>
        </p:nvSpPr>
        <p:spPr>
          <a:xfrm>
            <a:off x="295937" y="2104821"/>
            <a:ext cx="5047027" cy="523220"/>
          </a:xfrm>
          <a:prstGeom prst="rect">
            <a:avLst/>
          </a:prstGeom>
          <a:blipFill>
            <a:blip r:embed="rId3"/>
            <a:tile tx="0" ty="0" sx="100000" sy="100000" flip="none" algn="tl"/>
          </a:blipFill>
          <a:scene3d>
            <a:camera prst="orthographicFront"/>
            <a:lightRig rig="threePt" dir="t"/>
          </a:scene3d>
          <a:sp3d>
            <a:bevelT/>
          </a:sp3d>
        </p:spPr>
        <p:txBody>
          <a:bodyPr wrap="square" rtlCol="0">
            <a:spAutoFit/>
            <a:sp3d extrusionH="57150">
              <a:bevelT w="38100" h="38100"/>
            </a:sp3d>
          </a:bodyPr>
          <a:lstStyle/>
          <a:p>
            <a:r>
              <a:rPr lang="en-US" sz="2800" b="1" dirty="0" smtClean="0">
                <a:solidFill>
                  <a:srgbClr val="FF0000"/>
                </a:solidFill>
                <a:latin typeface="Comic Sans MS" pitchFamily="66" charset="0"/>
              </a:rPr>
              <a:t>And </a:t>
            </a:r>
            <a:r>
              <a:rPr lang="en-US" sz="2800" b="1" dirty="0" smtClean="0">
                <a:solidFill>
                  <a:srgbClr val="0000CC"/>
                </a:solidFill>
                <a:latin typeface="Comic Sans MS" pitchFamily="66" charset="0"/>
              </a:rPr>
              <a:t>Yahuah</a:t>
            </a:r>
            <a:r>
              <a:rPr lang="en-US" sz="2800" b="1" dirty="0" smtClean="0">
                <a:solidFill>
                  <a:srgbClr val="FF0000"/>
                </a:solidFill>
                <a:latin typeface="Comic Sans MS" pitchFamily="66" charset="0"/>
              </a:rPr>
              <a:t> called the light</a:t>
            </a:r>
            <a:endParaRPr lang="en-US" sz="2800" b="1" dirty="0">
              <a:solidFill>
                <a:srgbClr val="FF0000"/>
              </a:solidFill>
              <a:latin typeface="Comic Sans MS" pitchFamily="66" charset="0"/>
            </a:endParaRPr>
          </a:p>
        </p:txBody>
      </p:sp>
      <p:sp>
        <p:nvSpPr>
          <p:cNvPr id="11" name="TextBox 10"/>
          <p:cNvSpPr txBox="1"/>
          <p:nvPr/>
        </p:nvSpPr>
        <p:spPr>
          <a:xfrm>
            <a:off x="1210219" y="2713577"/>
            <a:ext cx="1030941" cy="461665"/>
          </a:xfrm>
          <a:prstGeom prst="rect">
            <a:avLst/>
          </a:prstGeom>
          <a:blipFill>
            <a:blip r:embed="rId3"/>
            <a:tile tx="0" ty="0" sx="100000" sy="100000" flip="none" algn="tl"/>
          </a:blipFill>
          <a:scene3d>
            <a:camera prst="orthographicFront"/>
            <a:lightRig rig="threePt" dir="t"/>
          </a:scene3d>
          <a:sp3d>
            <a:bevelT/>
          </a:sp3d>
        </p:spPr>
        <p:txBody>
          <a:bodyPr wrap="square" rtlCol="0">
            <a:spAutoFit/>
            <a:sp3d extrusionH="57150">
              <a:bevelT w="38100" h="38100"/>
            </a:sp3d>
          </a:bodyPr>
          <a:lstStyle/>
          <a:p>
            <a:r>
              <a:rPr lang="en-US" sz="2400" b="1" dirty="0" smtClean="0">
                <a:solidFill>
                  <a:srgbClr val="00B0F0"/>
                </a:solidFill>
                <a:latin typeface="Comic Sans MS" pitchFamily="66" charset="0"/>
              </a:rPr>
              <a:t>D</a:t>
            </a:r>
            <a:r>
              <a:rPr lang="en-US" sz="2000" b="1" dirty="0" smtClean="0">
                <a:solidFill>
                  <a:srgbClr val="00B0F0"/>
                </a:solidFill>
                <a:latin typeface="Comic Sans MS" pitchFamily="66" charset="0"/>
              </a:rPr>
              <a:t>AY</a:t>
            </a:r>
            <a:endParaRPr lang="en-US" sz="2700" b="1" dirty="0">
              <a:solidFill>
                <a:srgbClr val="00B0F0"/>
              </a:solidFill>
              <a:latin typeface="Comic Sans MS" pitchFamily="66" charset="0"/>
            </a:endParaRPr>
          </a:p>
        </p:txBody>
      </p:sp>
      <p:sp>
        <p:nvSpPr>
          <p:cNvPr id="12" name="TextBox 11"/>
          <p:cNvSpPr txBox="1"/>
          <p:nvPr/>
        </p:nvSpPr>
        <p:spPr>
          <a:xfrm>
            <a:off x="1201254" y="3326641"/>
            <a:ext cx="3191451" cy="461665"/>
          </a:xfrm>
          <a:prstGeom prst="rect">
            <a:avLst/>
          </a:prstGeom>
          <a:blipFill>
            <a:blip r:embed="rId3"/>
            <a:tile tx="0" ty="0" sx="100000" sy="100000" flip="none" algn="tl"/>
          </a:blipFill>
          <a:scene3d>
            <a:camera prst="orthographicFront"/>
            <a:lightRig rig="threePt" dir="t"/>
          </a:scene3d>
          <a:sp3d>
            <a:bevelT/>
          </a:sp3d>
        </p:spPr>
        <p:txBody>
          <a:bodyPr wrap="square" rtlCol="0">
            <a:spAutoFit/>
            <a:sp3d extrusionH="57150">
              <a:bevelT w="38100" h="38100"/>
            </a:sp3d>
          </a:bodyPr>
          <a:lstStyle/>
          <a:p>
            <a:r>
              <a:rPr lang="en-US" sz="2400" b="1" dirty="0">
                <a:solidFill>
                  <a:srgbClr val="FF0000"/>
                </a:solidFill>
                <a:latin typeface="Comic Sans MS" pitchFamily="66" charset="0"/>
              </a:rPr>
              <a:t>a</a:t>
            </a:r>
            <a:r>
              <a:rPr lang="en-US" sz="2400" b="1" dirty="0" smtClean="0">
                <a:solidFill>
                  <a:srgbClr val="FF0000"/>
                </a:solidFill>
                <a:latin typeface="Comic Sans MS" pitchFamily="66" charset="0"/>
              </a:rPr>
              <a:t>nd the </a:t>
            </a:r>
            <a:r>
              <a:rPr lang="en-US" sz="2400" b="1" dirty="0" smtClean="0">
                <a:latin typeface="Comic Sans MS" pitchFamily="66" charset="0"/>
              </a:rPr>
              <a:t>darkness</a:t>
            </a:r>
            <a:endParaRPr lang="en-US" sz="2400" b="1" dirty="0">
              <a:latin typeface="Comic Sans MS" pitchFamily="66" charset="0"/>
            </a:endParaRPr>
          </a:p>
        </p:txBody>
      </p:sp>
      <p:sp>
        <p:nvSpPr>
          <p:cNvPr id="13" name="TextBox 12"/>
          <p:cNvSpPr txBox="1"/>
          <p:nvPr/>
        </p:nvSpPr>
        <p:spPr>
          <a:xfrm>
            <a:off x="1210214" y="3963151"/>
            <a:ext cx="3191451" cy="461665"/>
          </a:xfrm>
          <a:prstGeom prst="rect">
            <a:avLst/>
          </a:prstGeom>
          <a:blipFill>
            <a:blip r:embed="rId3"/>
            <a:tile tx="0" ty="0" sx="100000" sy="100000" flip="none" algn="tl"/>
          </a:blipFill>
          <a:scene3d>
            <a:camera prst="orthographicFront"/>
            <a:lightRig rig="threePt" dir="t"/>
          </a:scene3d>
          <a:sp3d>
            <a:bevelT/>
          </a:sp3d>
        </p:spPr>
        <p:txBody>
          <a:bodyPr wrap="square" rtlCol="0">
            <a:spAutoFit/>
            <a:sp3d extrusionH="57150">
              <a:bevelT w="38100" h="38100"/>
            </a:sp3d>
          </a:bodyPr>
          <a:lstStyle/>
          <a:p>
            <a:r>
              <a:rPr lang="en-US" sz="2400" b="1" dirty="0" smtClean="0">
                <a:solidFill>
                  <a:srgbClr val="FF0000"/>
                </a:solidFill>
                <a:latin typeface="Comic Sans MS" pitchFamily="66" charset="0"/>
              </a:rPr>
              <a:t>He called </a:t>
            </a:r>
            <a:r>
              <a:rPr lang="en-US" sz="2400" b="1" dirty="0" smtClean="0">
                <a:solidFill>
                  <a:srgbClr val="FF00FF"/>
                </a:solidFill>
                <a:latin typeface="Comic Sans MS" pitchFamily="66" charset="0"/>
              </a:rPr>
              <a:t>N</a:t>
            </a:r>
            <a:r>
              <a:rPr lang="en-US" sz="2000" b="1" dirty="0" smtClean="0">
                <a:solidFill>
                  <a:srgbClr val="FF00FF"/>
                </a:solidFill>
                <a:latin typeface="Comic Sans MS" pitchFamily="66" charset="0"/>
              </a:rPr>
              <a:t>IGHT</a:t>
            </a:r>
            <a:r>
              <a:rPr lang="en-US" sz="2400" b="1" dirty="0" smtClean="0">
                <a:solidFill>
                  <a:srgbClr val="FF00FF"/>
                </a:solidFill>
                <a:latin typeface="Comic Sans MS" pitchFamily="66" charset="0"/>
              </a:rPr>
              <a:t>.</a:t>
            </a:r>
            <a:endParaRPr lang="en-US" sz="2400" b="1" dirty="0">
              <a:solidFill>
                <a:srgbClr val="FF00FF"/>
              </a:solidFill>
              <a:latin typeface="Comic Sans MS" pitchFamily="66" charset="0"/>
            </a:endParaRPr>
          </a:p>
        </p:txBody>
      </p:sp>
      <p:pic>
        <p:nvPicPr>
          <p:cNvPr id="1026" name="Picture 2" descr="C:\Users\Rae\Desktop\Art New Grammar 101\white man clip art\white man check mar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898" y="41689"/>
            <a:ext cx="1957489" cy="191143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201254" y="2684028"/>
            <a:ext cx="7961407" cy="556532"/>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95027" y="3302978"/>
            <a:ext cx="7961407" cy="556532"/>
          </a:xfrm>
          <a:prstGeom prst="rect">
            <a:avLst/>
          </a:prstGeom>
          <a:solidFill>
            <a:schemeClr val="tx1">
              <a:lumMod val="65000"/>
              <a:lumOff val="3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98131" y="3931259"/>
            <a:ext cx="7961407" cy="556532"/>
          </a:xfrm>
          <a:prstGeom prst="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949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1+#ppt_w/2"/>
                                          </p:val>
                                        </p:tav>
                                        <p:tav tm="100000">
                                          <p:val>
                                            <p:strVal val="#ppt_x"/>
                                          </p:val>
                                        </p:tav>
                                      </p:tavLst>
                                    </p:anim>
                                    <p:anim calcmode="lin" valueType="num">
                                      <p:cBhvr additive="base">
                                        <p:cTn id="8" dur="2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0" nodeType="clickEffect">
                                  <p:stCondLst>
                                    <p:cond delay="0"/>
                                  </p:stCondLst>
                                  <p:childTnLst>
                                    <p:animEffect transition="out" filter="wipe(left)">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grpId="0" nodeType="clickEffect">
                                  <p:stCondLst>
                                    <p:cond delay="0"/>
                                  </p:stCondLst>
                                  <p:childTnLst>
                                    <p:animEffect transition="out" filter="wipe(left)">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0" nodeType="clickEffect">
                                  <p:stCondLst>
                                    <p:cond delay="0"/>
                                  </p:stCondLst>
                                  <p:childTnLst>
                                    <p:animEffect transition="out" filter="wipe(lef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52000"/>
              </a:srgbClr>
            </a:gs>
            <a:gs pos="50000">
              <a:srgbClr val="E2FD59">
                <a:alpha val="52000"/>
              </a:srgbClr>
            </a:gs>
            <a:gs pos="100000">
              <a:srgbClr val="CC00FF">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250302" y="166253"/>
            <a:ext cx="11544300" cy="6355586"/>
          </a:xfrm>
          <a:prstGeom prst="rect">
            <a:avLst/>
          </a:prstGeom>
          <a:noFill/>
        </p:spPr>
        <p:txBody>
          <a:bodyPr wrap="square" rtlCol="0">
            <a:spAutoFit/>
            <a:scene3d>
              <a:camera prst="orthographicFront"/>
              <a:lightRig rig="threePt" dir="t"/>
            </a:scene3d>
            <a:sp3d extrusionH="57150">
              <a:bevelT w="38100" h="38100"/>
            </a:sp3d>
          </a:bodyPr>
          <a:lstStyle/>
          <a:p>
            <a:pPr>
              <a:spcAft>
                <a:spcPts val="1200"/>
              </a:spcAft>
            </a:pPr>
            <a:r>
              <a:rPr lang="en-US" sz="2800" dirty="0"/>
              <a:t>Let’s take a real careful look again – before </a:t>
            </a:r>
            <a:r>
              <a:rPr lang="en-US" sz="2800" dirty="0" smtClean="0"/>
              <a:t>anyone jumps </a:t>
            </a:r>
            <a:r>
              <a:rPr lang="en-US" sz="2800" dirty="0"/>
              <a:t>up </a:t>
            </a:r>
            <a:r>
              <a:rPr lang="en-US" sz="2800" dirty="0" smtClean="0"/>
              <a:t/>
            </a:r>
            <a:br>
              <a:rPr lang="en-US" sz="2800" dirty="0" smtClean="0"/>
            </a:br>
            <a:r>
              <a:rPr lang="en-US" sz="2800" dirty="0" smtClean="0"/>
              <a:t>and </a:t>
            </a:r>
            <a:r>
              <a:rPr lang="en-US" sz="2800" dirty="0"/>
              <a:t>down waving their hands in the air to exclaim – </a:t>
            </a:r>
            <a:r>
              <a:rPr lang="en-US" sz="2800" dirty="0" smtClean="0"/>
              <a:t/>
            </a:r>
            <a:br>
              <a:rPr lang="en-US" sz="2800" dirty="0" smtClean="0"/>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tHERE</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IT IS, SEE, </a:t>
            </a:r>
            <a:r>
              <a:rPr lang="en-US"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GOD</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CREATED THE CHOSHEK DARKNESS</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spcAft>
                <a:spcPts val="1200"/>
              </a:spcAft>
            </a:pPr>
            <a:r>
              <a:rPr lang="en-US" sz="2800" dirty="0" smtClean="0"/>
              <a:t>Yes, </a:t>
            </a:r>
            <a:r>
              <a:rPr lang="en-US" sz="4000" b="1" dirty="0" smtClean="0">
                <a:solidFill>
                  <a:srgbClr val="FF0000"/>
                </a:solidFill>
              </a:rPr>
              <a:t>“</a:t>
            </a:r>
            <a:r>
              <a:rPr lang="en-US" sz="4000" b="1" u="sng" dirty="0" smtClean="0">
                <a:solidFill>
                  <a:srgbClr val="FF0000"/>
                </a:solidFill>
              </a:rPr>
              <a:t>a</a:t>
            </a:r>
            <a:r>
              <a:rPr lang="en-US" sz="4000" b="1" dirty="0" smtClean="0">
                <a:solidFill>
                  <a:srgbClr val="FF0000"/>
                </a:solidFill>
              </a:rPr>
              <a:t>”</a:t>
            </a:r>
            <a:r>
              <a:rPr lang="en-US" sz="2800" b="1" dirty="0" smtClean="0">
                <a:solidFill>
                  <a:srgbClr val="FF0000"/>
                </a:solidFill>
              </a:rPr>
              <a:t> </a:t>
            </a:r>
            <a:r>
              <a:rPr lang="en-US" sz="2800" b="1" dirty="0">
                <a:solidFill>
                  <a:schemeClr val="tx1">
                    <a:lumMod val="95000"/>
                    <a:lumOff val="5000"/>
                  </a:schemeClr>
                </a:solidFill>
              </a:rPr>
              <a:t>god</a:t>
            </a:r>
            <a:r>
              <a:rPr lang="en-US" sz="2800" b="1" dirty="0">
                <a:solidFill>
                  <a:srgbClr val="FF0000"/>
                </a:solidFill>
              </a:rPr>
              <a:t> </a:t>
            </a:r>
            <a:r>
              <a:rPr lang="en-US" sz="2800" dirty="0"/>
              <a:t>contaminated the </a:t>
            </a:r>
            <a:r>
              <a:rPr lang="en-US" sz="2800" dirty="0" smtClean="0"/>
              <a:t>earth and its atmosphere.  </a:t>
            </a:r>
            <a:br>
              <a:rPr lang="en-US" sz="2800" dirty="0" smtClean="0"/>
            </a:br>
            <a:r>
              <a:rPr lang="en-US" sz="2800" dirty="0" smtClean="0"/>
              <a:t>The </a:t>
            </a:r>
            <a:r>
              <a:rPr lang="en-US" sz="2800" dirty="0"/>
              <a:t>question is, </a:t>
            </a:r>
            <a:r>
              <a:rPr lang="en-US" sz="2800" b="1" u="sng" dirty="0">
                <a:solidFill>
                  <a:srgbClr val="FF0000"/>
                </a:solidFill>
              </a:rPr>
              <a:t>which god </a:t>
            </a:r>
            <a:r>
              <a:rPr lang="en-US" sz="2800" dirty="0" smtClean="0"/>
              <a:t>introduced </a:t>
            </a:r>
            <a:r>
              <a:rPr lang="en-US" sz="2800" dirty="0"/>
              <a:t>this darkness that was </a:t>
            </a:r>
            <a:r>
              <a:rPr lang="en-US" sz="2800" b="1" dirty="0">
                <a:ln>
                  <a:solidFill>
                    <a:schemeClr val="tx1"/>
                  </a:solidFill>
                </a:ln>
                <a:solidFill>
                  <a:srgbClr val="FF0000"/>
                </a:solidFill>
                <a:effectLst>
                  <a:glow rad="127000">
                    <a:srgbClr val="FF9900"/>
                  </a:glow>
                </a:effectLst>
              </a:rPr>
              <a:t>not acceptable </a:t>
            </a:r>
            <a:r>
              <a:rPr lang="en-US" sz="2800" dirty="0"/>
              <a:t>for the pure light of </a:t>
            </a:r>
            <a:r>
              <a:rPr lang="en-US" sz="2800" b="1" dirty="0">
                <a:solidFill>
                  <a:srgbClr val="0000CC"/>
                </a:solidFill>
              </a:rPr>
              <a:t>Yahuah</a:t>
            </a:r>
            <a:r>
              <a:rPr lang="en-US" sz="2800" dirty="0"/>
              <a:t> to be joined </a:t>
            </a:r>
            <a:r>
              <a:rPr lang="en-US" sz="2800" dirty="0" smtClean="0"/>
              <a:t>with?</a:t>
            </a:r>
          </a:p>
          <a:p>
            <a:pPr>
              <a:spcAft>
                <a:spcPts val="1800"/>
              </a:spcAft>
            </a:pPr>
            <a:r>
              <a:rPr lang="en-US" sz="2800" b="1" dirty="0" smtClean="0">
                <a:solidFill>
                  <a:srgbClr val="008080"/>
                </a:solidFill>
                <a:latin typeface="Georgia" panose="02040502050405020303" pitchFamily="18" charset="0"/>
              </a:rPr>
              <a:t>Amos </a:t>
            </a:r>
            <a:r>
              <a:rPr lang="en-US" sz="2800" b="1" dirty="0">
                <a:solidFill>
                  <a:srgbClr val="008080"/>
                </a:solidFill>
                <a:latin typeface="Georgia" panose="02040502050405020303" pitchFamily="18" charset="0"/>
              </a:rPr>
              <a:t>3:3</a:t>
            </a:r>
            <a:r>
              <a:rPr lang="en-US" sz="2800" b="1" dirty="0">
                <a:solidFill>
                  <a:prstClr val="black"/>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Can two walk together, except they be </a:t>
            </a:r>
            <a:r>
              <a:rPr lang="en-US" sz="2800" dirty="0" smtClean="0">
                <a:solidFill>
                  <a:schemeClr val="accent2">
                    <a:lumMod val="75000"/>
                  </a:schemeClr>
                </a:solidFill>
                <a:latin typeface="Georgia" panose="02040502050405020303" pitchFamily="18" charset="0"/>
              </a:rPr>
              <a:t>agree?</a:t>
            </a:r>
          </a:p>
          <a:p>
            <a:pPr>
              <a:spcAft>
                <a:spcPts val="1200"/>
              </a:spcAft>
            </a:pPr>
            <a:r>
              <a:rPr lang="en-US" sz="2800" dirty="0" smtClean="0">
                <a:solidFill>
                  <a:prstClr val="black">
                    <a:lumMod val="95000"/>
                    <a:lumOff val="5000"/>
                  </a:prstClr>
                </a:solidFill>
              </a:rPr>
              <a:t>Let’s </a:t>
            </a:r>
            <a:r>
              <a:rPr lang="en-US" sz="2800" dirty="0">
                <a:solidFill>
                  <a:prstClr val="black">
                    <a:lumMod val="95000"/>
                    <a:lumOff val="5000"/>
                  </a:prstClr>
                </a:solidFill>
              </a:rPr>
              <a:t>look at the example of </a:t>
            </a:r>
            <a:r>
              <a:rPr lang="en-US" sz="2800" dirty="0" smtClean="0">
                <a:solidFill>
                  <a:prstClr val="black">
                    <a:lumMod val="95000"/>
                    <a:lumOff val="5000"/>
                  </a:prstClr>
                </a:solidFill>
              </a:rPr>
              <a:t>Noah.</a:t>
            </a:r>
            <a:endParaRPr lang="en-US" sz="2800" dirty="0">
              <a:solidFill>
                <a:prstClr val="black">
                  <a:lumMod val="95000"/>
                  <a:lumOff val="5000"/>
                </a:prstClr>
              </a:solidFill>
            </a:endParaRPr>
          </a:p>
          <a:p>
            <a:pPr>
              <a:spcAft>
                <a:spcPts val="1200"/>
              </a:spcAft>
            </a:pPr>
            <a:r>
              <a:rPr lang="en-US" sz="2800" b="1" dirty="0" smtClean="0">
                <a:solidFill>
                  <a:srgbClr val="008080"/>
                </a:solidFill>
                <a:latin typeface="Georgia" panose="02040502050405020303" pitchFamily="18" charset="0"/>
              </a:rPr>
              <a:t>Gen </a:t>
            </a:r>
            <a:r>
              <a:rPr lang="en-US" sz="2800" b="1" dirty="0">
                <a:solidFill>
                  <a:srgbClr val="008080"/>
                </a:solidFill>
                <a:latin typeface="Georgia" panose="02040502050405020303" pitchFamily="18" charset="0"/>
              </a:rPr>
              <a:t>6:8</a:t>
            </a:r>
            <a:r>
              <a:rPr lang="en-US" sz="2800" b="1" dirty="0">
                <a:solidFill>
                  <a:prstClr val="black"/>
                </a:solidFill>
                <a:latin typeface="Georgia" panose="02040502050405020303" pitchFamily="18" charset="0"/>
              </a:rPr>
              <a:t>  </a:t>
            </a:r>
            <a:r>
              <a:rPr lang="en-US" sz="2800" dirty="0">
                <a:solidFill>
                  <a:srgbClr val="ED7D31">
                    <a:lumMod val="75000"/>
                  </a:srgbClr>
                </a:solidFill>
                <a:latin typeface="Georgia" panose="02040502050405020303" pitchFamily="18" charset="0"/>
              </a:rPr>
              <a:t>But Noa</a:t>
            </a:r>
            <a:r>
              <a:rPr lang="en-US" sz="2800" dirty="0">
                <a:solidFill>
                  <a:srgbClr val="ED7D31">
                    <a:lumMod val="75000"/>
                  </a:srgbClr>
                </a:solidFill>
                <a:latin typeface="TITUS Cyberbit Basic" panose="02020603050405020304" pitchFamily="18" charset="0"/>
              </a:rPr>
              <a:t>ḥ</a:t>
            </a:r>
            <a:r>
              <a:rPr lang="en-US" sz="2800" dirty="0">
                <a:solidFill>
                  <a:srgbClr val="ED7D31">
                    <a:lumMod val="75000"/>
                  </a:srgbClr>
                </a:solidFill>
                <a:latin typeface="Georgia" panose="02040502050405020303" pitchFamily="18" charset="0"/>
              </a:rPr>
              <a:t> found </a:t>
            </a:r>
            <a:r>
              <a:rPr lang="en-US" sz="2800" dirty="0" err="1">
                <a:solidFill>
                  <a:srgbClr val="ED7D31">
                    <a:lumMod val="75000"/>
                  </a:srgbClr>
                </a:solidFill>
                <a:latin typeface="Georgia" panose="02040502050405020303" pitchFamily="18" charset="0"/>
              </a:rPr>
              <a:t>favour</a:t>
            </a:r>
            <a:r>
              <a:rPr lang="en-US" sz="2800" dirty="0">
                <a:solidFill>
                  <a:srgbClr val="ED7D31">
                    <a:lumMod val="75000"/>
                  </a:srgbClr>
                </a:solidFill>
                <a:latin typeface="Georgia" panose="02040502050405020303" pitchFamily="18" charset="0"/>
              </a:rPr>
              <a:t> in the eyes of </a:t>
            </a:r>
            <a:r>
              <a:rPr lang="en-US" sz="2800" dirty="0">
                <a:solidFill>
                  <a:prstClr val="black"/>
                </a:solidFill>
                <a:latin typeface="Georgia" panose="02040502050405020303" pitchFamily="18" charset="0"/>
              </a:rPr>
              <a:t> </a:t>
            </a:r>
            <a:r>
              <a:rPr lang="he-IL" sz="3200" b="1" dirty="0">
                <a:solidFill>
                  <a:srgbClr val="0000CC"/>
                </a:solidFill>
                <a:latin typeface="SBL Hebrew"/>
                <a:cs typeface="Times New Roman"/>
              </a:rPr>
              <a:t>יהוה</a:t>
            </a:r>
            <a:r>
              <a:rPr lang="en-US" sz="2800" dirty="0">
                <a:solidFill>
                  <a:srgbClr val="0000CC"/>
                </a:solidFill>
                <a:latin typeface="SBL Hebrew"/>
              </a:rPr>
              <a:t> </a:t>
            </a:r>
            <a:r>
              <a:rPr lang="en-US" sz="2800" b="1" dirty="0">
                <a:solidFill>
                  <a:srgbClr val="0000CC"/>
                </a:solidFill>
                <a:latin typeface="Georgia" panose="02040502050405020303" pitchFamily="18" charset="0"/>
              </a:rPr>
              <a:t>[Yahuah]. </a:t>
            </a:r>
            <a:r>
              <a:rPr lang="en-US" sz="2800" dirty="0">
                <a:solidFill>
                  <a:prstClr val="black"/>
                </a:solidFill>
                <a:latin typeface="Georgia" panose="02040502050405020303" pitchFamily="18" charset="0"/>
              </a:rPr>
              <a:t/>
            </a:r>
            <a:br>
              <a:rPr lang="en-US" sz="2800" dirty="0">
                <a:solidFill>
                  <a:prstClr val="black"/>
                </a:solidFill>
                <a:latin typeface="Georgia" panose="02040502050405020303" pitchFamily="18" charset="0"/>
              </a:rPr>
            </a:br>
            <a:r>
              <a:rPr lang="en-US" sz="2800" b="1" dirty="0">
                <a:solidFill>
                  <a:srgbClr val="008080"/>
                </a:solidFill>
                <a:latin typeface="Georgia" panose="02040502050405020303" pitchFamily="18" charset="0"/>
              </a:rPr>
              <a:t>Gen 6:9</a:t>
            </a:r>
            <a:r>
              <a:rPr lang="en-US" sz="2800" b="1" dirty="0">
                <a:solidFill>
                  <a:prstClr val="black"/>
                </a:solidFill>
                <a:latin typeface="Georgia" panose="02040502050405020303" pitchFamily="18" charset="0"/>
              </a:rPr>
              <a:t>  </a:t>
            </a:r>
            <a:r>
              <a:rPr lang="en-US" sz="2800" dirty="0">
                <a:solidFill>
                  <a:srgbClr val="ED7D31">
                    <a:lumMod val="75000"/>
                  </a:srgbClr>
                </a:solidFill>
                <a:latin typeface="Georgia" panose="02040502050405020303" pitchFamily="18" charset="0"/>
              </a:rPr>
              <a:t>This is the genealogy of Noa</a:t>
            </a:r>
            <a:r>
              <a:rPr lang="en-US" sz="2800" dirty="0">
                <a:solidFill>
                  <a:srgbClr val="ED7D31">
                    <a:lumMod val="75000"/>
                  </a:srgbClr>
                </a:solidFill>
                <a:latin typeface="TITUS Cyberbit Basic" panose="02020603050405020304" pitchFamily="18" charset="0"/>
              </a:rPr>
              <a:t>ḥ</a:t>
            </a:r>
            <a:r>
              <a:rPr lang="en-US" sz="2800" dirty="0">
                <a:solidFill>
                  <a:srgbClr val="ED7D31">
                    <a:lumMod val="75000"/>
                  </a:srgbClr>
                </a:solidFill>
                <a:latin typeface="Georgia" panose="02040502050405020303" pitchFamily="18" charset="0"/>
              </a:rPr>
              <a:t>.  Noa</a:t>
            </a:r>
            <a:r>
              <a:rPr lang="en-US" sz="2800" dirty="0">
                <a:solidFill>
                  <a:srgbClr val="ED7D31">
                    <a:lumMod val="75000"/>
                  </a:srgbClr>
                </a:solidFill>
                <a:latin typeface="TITUS Cyberbit Basic" panose="02020603050405020304" pitchFamily="18" charset="0"/>
              </a:rPr>
              <a:t>ḥ</a:t>
            </a:r>
            <a:r>
              <a:rPr lang="en-US" sz="2800" dirty="0">
                <a:solidFill>
                  <a:srgbClr val="ED7D31">
                    <a:lumMod val="75000"/>
                  </a:srgbClr>
                </a:solidFill>
                <a:latin typeface="Georgia" panose="02040502050405020303" pitchFamily="18" charset="0"/>
              </a:rPr>
              <a:t> was a </a:t>
            </a:r>
            <a:r>
              <a:rPr lang="en-US" sz="2800" dirty="0">
                <a:solidFill>
                  <a:srgbClr val="9900FF"/>
                </a:solidFill>
                <a:latin typeface="Georgia" panose="02040502050405020303" pitchFamily="18" charset="0"/>
              </a:rPr>
              <a:t>righteous</a:t>
            </a:r>
            <a:r>
              <a:rPr lang="en-US" sz="2800" dirty="0">
                <a:solidFill>
                  <a:srgbClr val="ED7D31">
                    <a:lumMod val="75000"/>
                  </a:srgbClr>
                </a:solidFill>
                <a:latin typeface="Georgia" panose="02040502050405020303" pitchFamily="18" charset="0"/>
              </a:rPr>
              <a:t> man, </a:t>
            </a:r>
            <a:r>
              <a:rPr lang="en-US" sz="2800" dirty="0">
                <a:solidFill>
                  <a:srgbClr val="9900FF"/>
                </a:solidFill>
                <a:latin typeface="Georgia" panose="02040502050405020303" pitchFamily="18" charset="0"/>
              </a:rPr>
              <a:t>perfect</a:t>
            </a:r>
            <a:r>
              <a:rPr lang="en-US" sz="2800" dirty="0">
                <a:solidFill>
                  <a:srgbClr val="ED7D31">
                    <a:lumMod val="75000"/>
                  </a:srgbClr>
                </a:solidFill>
                <a:latin typeface="Georgia" panose="02040502050405020303" pitchFamily="18" charset="0"/>
              </a:rPr>
              <a:t> in his generations.  </a:t>
            </a:r>
            <a:r>
              <a:rPr lang="en-US" sz="2800" dirty="0">
                <a:solidFill>
                  <a:srgbClr val="9900FF"/>
                </a:solidFill>
                <a:latin typeface="Georgia" panose="02040502050405020303" pitchFamily="18" charset="0"/>
              </a:rPr>
              <a:t>Noa</a:t>
            </a:r>
            <a:r>
              <a:rPr lang="en-US" sz="2800" dirty="0">
                <a:solidFill>
                  <a:srgbClr val="9900FF"/>
                </a:solidFill>
                <a:latin typeface="TITUS Cyberbit Basic" panose="02020603050405020304" pitchFamily="18" charset="0"/>
              </a:rPr>
              <a:t>ḥ</a:t>
            </a:r>
            <a:r>
              <a:rPr lang="en-US" sz="2800" dirty="0">
                <a:solidFill>
                  <a:srgbClr val="9900FF"/>
                </a:solidFill>
                <a:latin typeface="Georgia" panose="02040502050405020303" pitchFamily="18" charset="0"/>
              </a:rPr>
              <a:t> walked with Elohim</a:t>
            </a:r>
            <a:r>
              <a:rPr lang="en-US" sz="2800" dirty="0">
                <a:solidFill>
                  <a:srgbClr val="ED7D31">
                    <a:lumMod val="75000"/>
                  </a:srgbClr>
                </a:solidFill>
                <a:latin typeface="Georgia" panose="02040502050405020303" pitchFamily="18" charset="0"/>
              </a:rPr>
              <a:t>. </a:t>
            </a:r>
          </a:p>
          <a:p>
            <a:pPr>
              <a:spcAft>
                <a:spcPts val="1200"/>
              </a:spcAft>
            </a:pPr>
            <a:r>
              <a:rPr lang="en-US" sz="2800" b="1" dirty="0" smtClean="0">
                <a:solidFill>
                  <a:srgbClr val="0000CC"/>
                </a:solidFill>
              </a:rPr>
              <a:t>Yahuah</a:t>
            </a:r>
            <a:r>
              <a:rPr lang="en-US" sz="2800" dirty="0" smtClean="0">
                <a:solidFill>
                  <a:prstClr val="black">
                    <a:lumMod val="95000"/>
                    <a:lumOff val="5000"/>
                  </a:prstClr>
                </a:solidFill>
              </a:rPr>
              <a:t> </a:t>
            </a:r>
            <a:r>
              <a:rPr lang="en-US" sz="2800" dirty="0">
                <a:solidFill>
                  <a:prstClr val="black">
                    <a:lumMod val="95000"/>
                    <a:lumOff val="5000"/>
                  </a:prstClr>
                </a:solidFill>
              </a:rPr>
              <a:t>preserved </a:t>
            </a:r>
            <a:r>
              <a:rPr lang="en-US" sz="2800" dirty="0" smtClean="0">
                <a:solidFill>
                  <a:prstClr val="black">
                    <a:lumMod val="95000"/>
                    <a:lumOff val="5000"/>
                  </a:prstClr>
                </a:solidFill>
              </a:rPr>
              <a:t>Noah; </a:t>
            </a:r>
            <a:r>
              <a:rPr lang="en-US" sz="2800" dirty="0">
                <a:solidFill>
                  <a:prstClr val="black">
                    <a:lumMod val="95000"/>
                    <a:lumOff val="5000"/>
                  </a:prstClr>
                </a:solidFill>
              </a:rPr>
              <a:t>He did not separate him from Life.  </a:t>
            </a:r>
            <a:endParaRPr lang="en-CA" sz="2800" dirty="0"/>
          </a:p>
        </p:txBody>
      </p:sp>
      <p:sp>
        <p:nvSpPr>
          <p:cNvPr id="2" name="Slide Number Placeholder 1"/>
          <p:cNvSpPr>
            <a:spLocks noGrp="1"/>
          </p:cNvSpPr>
          <p:nvPr>
            <p:ph type="sldNum" sz="quarter" idx="12"/>
          </p:nvPr>
        </p:nvSpPr>
        <p:spPr>
          <a:xfrm>
            <a:off x="9348355" y="6439897"/>
            <a:ext cx="2743200" cy="365125"/>
          </a:xfrm>
        </p:spPr>
        <p:txBody>
          <a:bodyPr/>
          <a:lstStyle/>
          <a:p>
            <a:fld id="{79D454C9-693C-4B68-AEF7-F33F1BD73953}" type="slidenum">
              <a:rPr lang="en-US" sz="1400" b="1" smtClean="0">
                <a:solidFill>
                  <a:schemeClr val="tx1"/>
                </a:solidFill>
              </a:rPr>
              <a:t>71</a:t>
            </a:fld>
            <a:endParaRPr lang="en-US" sz="1400" b="1" dirty="0">
              <a:solidFill>
                <a:schemeClr val="tx1"/>
              </a:solidFill>
            </a:endParaRPr>
          </a:p>
        </p:txBody>
      </p:sp>
      <p:pic>
        <p:nvPicPr>
          <p:cNvPr id="12290" name="Picture 2" descr="C:\Users\Rae\Desktop\Art New Grammar 101\white man clip art\3d happy.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282176" y="0"/>
            <a:ext cx="1944549" cy="17907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8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150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52000"/>
                <a:lumMod val="19000"/>
                <a:lumOff val="81000"/>
              </a:srgbClr>
            </a:gs>
            <a:gs pos="50000">
              <a:srgbClr val="E2FD59">
                <a:alpha val="52000"/>
                <a:lumMod val="36000"/>
                <a:lumOff val="64000"/>
              </a:srgbClr>
            </a:gs>
            <a:gs pos="100000">
              <a:srgbClr val="CC00FF">
                <a:alpha val="41000"/>
                <a:lumMod val="13000"/>
                <a:lumOff val="87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4084319" y="1242153"/>
            <a:ext cx="7680961" cy="3108543"/>
          </a:xfrm>
          <a:prstGeom prst="rect">
            <a:avLst/>
          </a:prstGeom>
          <a:noFill/>
        </p:spPr>
        <p:txBody>
          <a:bodyPr wrap="square" rtlCol="0">
            <a:spAutoFit/>
            <a:scene3d>
              <a:camera prst="orthographicFront"/>
              <a:lightRig rig="threePt" dir="t"/>
            </a:scene3d>
            <a:sp3d extrusionH="57150">
              <a:bevelT w="38100" h="38100"/>
            </a:sp3d>
          </a:bodyPr>
          <a:lstStyle/>
          <a:p>
            <a:pPr marL="1645920" indent="-1645920">
              <a:spcAft>
                <a:spcPts val="3000"/>
              </a:spcAft>
            </a:pPr>
            <a:r>
              <a:rPr lang="en-US" sz="3200" b="1" dirty="0">
                <a:solidFill>
                  <a:srgbClr val="008080"/>
                </a:solidFill>
                <a:latin typeface="Georgia" panose="02040502050405020303" pitchFamily="18" charset="0"/>
              </a:rPr>
              <a:t>Gen </a:t>
            </a:r>
            <a:r>
              <a:rPr lang="en-US" sz="3200" b="1" dirty="0" smtClean="0">
                <a:solidFill>
                  <a:srgbClr val="008080"/>
                </a:solidFill>
                <a:latin typeface="Georgia" panose="02040502050405020303" pitchFamily="18" charset="0"/>
              </a:rPr>
              <a:t>17:1</a:t>
            </a:r>
            <a:r>
              <a:rPr lang="en-US" sz="3200" dirty="0" smtClean="0">
                <a:solidFill>
                  <a:prstClr val="black"/>
                </a:solidFill>
                <a:latin typeface="Georgia" panose="02040502050405020303" pitchFamily="18" charset="0"/>
              </a:rPr>
              <a:t>	</a:t>
            </a:r>
            <a:r>
              <a:rPr lang="en-US" sz="3200" dirty="0" smtClean="0">
                <a:solidFill>
                  <a:srgbClr val="ED7D31">
                    <a:lumMod val="75000"/>
                  </a:srgbClr>
                </a:solidFill>
                <a:latin typeface="Georgia" panose="02040502050405020303" pitchFamily="18" charset="0"/>
              </a:rPr>
              <a:t>And </a:t>
            </a:r>
            <a:r>
              <a:rPr lang="en-US" sz="3200" dirty="0">
                <a:solidFill>
                  <a:srgbClr val="ED7D31">
                    <a:lumMod val="75000"/>
                  </a:srgbClr>
                </a:solidFill>
                <a:latin typeface="Georgia" panose="02040502050405020303" pitchFamily="18" charset="0"/>
              </a:rPr>
              <a:t>it came to be when </a:t>
            </a:r>
            <a:r>
              <a:rPr lang="en-US" sz="3200" dirty="0" err="1">
                <a:solidFill>
                  <a:srgbClr val="ED7D31">
                    <a:lumMod val="75000"/>
                  </a:srgbClr>
                </a:solidFill>
                <a:latin typeface="Georgia" panose="02040502050405020303" pitchFamily="18" charset="0"/>
              </a:rPr>
              <a:t>A</a:t>
            </a:r>
            <a:r>
              <a:rPr lang="en-US" sz="3200" dirty="0" err="1">
                <a:solidFill>
                  <a:srgbClr val="ED7D31">
                    <a:lumMod val="75000"/>
                  </a:srgbClr>
                </a:solidFill>
                <a:latin typeface="TITUS Cyberbit Basic" panose="02020603050405020304" pitchFamily="18" charset="0"/>
              </a:rPr>
              <a:t>ḇ</a:t>
            </a:r>
            <a:r>
              <a:rPr lang="en-US" sz="3200" dirty="0" err="1">
                <a:solidFill>
                  <a:srgbClr val="ED7D31">
                    <a:lumMod val="75000"/>
                  </a:srgbClr>
                </a:solidFill>
                <a:latin typeface="Georgia" panose="02040502050405020303" pitchFamily="18" charset="0"/>
              </a:rPr>
              <a:t>ram</a:t>
            </a:r>
            <a:r>
              <a:rPr lang="en-US" sz="3200" dirty="0">
                <a:solidFill>
                  <a:srgbClr val="ED7D31">
                    <a:lumMod val="75000"/>
                  </a:srgbClr>
                </a:solidFill>
                <a:latin typeface="Georgia" panose="02040502050405020303" pitchFamily="18" charset="0"/>
              </a:rPr>
              <a:t> was ninety-nine years old, </a:t>
            </a:r>
            <a:r>
              <a:rPr lang="en-US" sz="3200" dirty="0" smtClean="0">
                <a:solidFill>
                  <a:srgbClr val="ED7D31">
                    <a:lumMod val="75000"/>
                  </a:srgbClr>
                </a:solidFill>
                <a:latin typeface="Georgia" panose="02040502050405020303" pitchFamily="18" charset="0"/>
              </a:rPr>
              <a:t/>
            </a:r>
            <a:br>
              <a:rPr lang="en-US" sz="3200" dirty="0" smtClean="0">
                <a:solidFill>
                  <a:srgbClr val="ED7D31">
                    <a:lumMod val="75000"/>
                  </a:srgbClr>
                </a:solidFill>
                <a:latin typeface="Georgia" panose="02040502050405020303" pitchFamily="18" charset="0"/>
              </a:rPr>
            </a:br>
            <a:r>
              <a:rPr lang="en-US" sz="3200" dirty="0" smtClean="0">
                <a:solidFill>
                  <a:srgbClr val="ED7D31">
                    <a:lumMod val="75000"/>
                  </a:srgbClr>
                </a:solidFill>
                <a:latin typeface="Georgia" panose="02040502050405020303" pitchFamily="18" charset="0"/>
              </a:rPr>
              <a:t>that </a:t>
            </a:r>
            <a:r>
              <a:rPr lang="he-IL" sz="3600" b="1" dirty="0">
                <a:solidFill>
                  <a:srgbClr val="0000CC"/>
                </a:solidFill>
                <a:latin typeface="SBL Hebrew"/>
                <a:cs typeface="Times New Roman"/>
              </a:rPr>
              <a:t>יהוה</a:t>
            </a:r>
            <a:r>
              <a:rPr lang="en-US" sz="3200" dirty="0" smtClean="0">
                <a:solidFill>
                  <a:srgbClr val="ED7D31">
                    <a:lumMod val="75000"/>
                  </a:srgbClr>
                </a:solidFill>
                <a:latin typeface="Georgia" panose="02040502050405020303" pitchFamily="18" charset="0"/>
              </a:rPr>
              <a:t> </a:t>
            </a:r>
            <a:r>
              <a:rPr lang="en-US" sz="2800" dirty="0">
                <a:solidFill>
                  <a:srgbClr val="ED7D31">
                    <a:lumMod val="75000"/>
                  </a:srgbClr>
                </a:solidFill>
                <a:latin typeface="Georgia" panose="02040502050405020303" pitchFamily="18" charset="0"/>
              </a:rPr>
              <a:t>[</a:t>
            </a:r>
            <a:r>
              <a:rPr lang="en-US" sz="2800" dirty="0">
                <a:solidFill>
                  <a:srgbClr val="0000CC"/>
                </a:solidFill>
                <a:latin typeface="Georgia" panose="02040502050405020303" pitchFamily="18" charset="0"/>
              </a:rPr>
              <a:t>Yahuah</a:t>
            </a:r>
            <a:r>
              <a:rPr lang="en-US" sz="2800" dirty="0">
                <a:solidFill>
                  <a:srgbClr val="ED7D31">
                    <a:lumMod val="75000"/>
                  </a:srgbClr>
                </a:solidFill>
                <a:latin typeface="Georgia" panose="02040502050405020303" pitchFamily="18" charset="0"/>
              </a:rPr>
              <a:t>] </a:t>
            </a:r>
            <a:r>
              <a:rPr lang="en-US" sz="3200" dirty="0" smtClean="0">
                <a:solidFill>
                  <a:srgbClr val="ED7D31">
                    <a:lumMod val="75000"/>
                  </a:srgbClr>
                </a:solidFill>
                <a:latin typeface="Georgia" panose="02040502050405020303" pitchFamily="18" charset="0"/>
              </a:rPr>
              <a:t>appeared </a:t>
            </a:r>
            <a:br>
              <a:rPr lang="en-US" sz="3200" dirty="0" smtClean="0">
                <a:solidFill>
                  <a:srgbClr val="ED7D31">
                    <a:lumMod val="75000"/>
                  </a:srgbClr>
                </a:solidFill>
                <a:latin typeface="Georgia" panose="02040502050405020303" pitchFamily="18" charset="0"/>
              </a:rPr>
            </a:br>
            <a:r>
              <a:rPr lang="en-US" sz="3200" dirty="0" smtClean="0">
                <a:solidFill>
                  <a:srgbClr val="ED7D31">
                    <a:lumMod val="75000"/>
                  </a:srgbClr>
                </a:solidFill>
                <a:latin typeface="Georgia" panose="02040502050405020303" pitchFamily="18" charset="0"/>
              </a:rPr>
              <a:t>to </a:t>
            </a:r>
            <a:r>
              <a:rPr lang="en-US" sz="3200" dirty="0" err="1" smtClean="0">
                <a:solidFill>
                  <a:srgbClr val="ED7D31">
                    <a:lumMod val="75000"/>
                  </a:srgbClr>
                </a:solidFill>
                <a:latin typeface="Georgia" panose="02040502050405020303" pitchFamily="18" charset="0"/>
              </a:rPr>
              <a:t>A</a:t>
            </a:r>
            <a:r>
              <a:rPr lang="en-US" sz="3200" dirty="0" err="1" smtClean="0">
                <a:solidFill>
                  <a:srgbClr val="ED7D31">
                    <a:lumMod val="75000"/>
                  </a:srgbClr>
                </a:solidFill>
                <a:latin typeface="TITUS Cyberbit Basic" panose="02020603050405020304" pitchFamily="18" charset="0"/>
              </a:rPr>
              <a:t>b</a:t>
            </a:r>
            <a:r>
              <a:rPr lang="en-US" sz="3200" dirty="0" err="1">
                <a:solidFill>
                  <a:srgbClr val="ED7D31">
                    <a:lumMod val="75000"/>
                  </a:srgbClr>
                </a:solidFill>
                <a:latin typeface="TITUS Cyberbit Basic" panose="02020603050405020304" pitchFamily="18" charset="0"/>
              </a:rPr>
              <a:t>̱</a:t>
            </a:r>
            <a:r>
              <a:rPr lang="en-US" sz="3200" dirty="0" err="1">
                <a:solidFill>
                  <a:srgbClr val="ED7D31">
                    <a:lumMod val="75000"/>
                  </a:srgbClr>
                </a:solidFill>
                <a:latin typeface="Georgia" panose="02040502050405020303" pitchFamily="18" charset="0"/>
              </a:rPr>
              <a:t>ram</a:t>
            </a:r>
            <a:r>
              <a:rPr lang="en-US" sz="3200" dirty="0">
                <a:solidFill>
                  <a:srgbClr val="ED7D31">
                    <a:lumMod val="75000"/>
                  </a:srgbClr>
                </a:solidFill>
                <a:latin typeface="Georgia" panose="02040502050405020303" pitchFamily="18" charset="0"/>
              </a:rPr>
              <a:t> and said to him, </a:t>
            </a:r>
            <a:r>
              <a:rPr lang="en-US" sz="3200" dirty="0" smtClean="0">
                <a:solidFill>
                  <a:srgbClr val="ED7D31">
                    <a:lumMod val="75000"/>
                  </a:srgbClr>
                </a:solidFill>
                <a:latin typeface="Georgia" panose="02040502050405020303" pitchFamily="18" charset="0"/>
              </a:rPr>
              <a:t/>
            </a:r>
            <a:br>
              <a:rPr lang="en-US" sz="3200" dirty="0" smtClean="0">
                <a:solidFill>
                  <a:srgbClr val="ED7D31">
                    <a:lumMod val="75000"/>
                  </a:srgbClr>
                </a:solidFill>
                <a:latin typeface="Georgia" panose="02040502050405020303" pitchFamily="18" charset="0"/>
              </a:rPr>
            </a:br>
            <a:r>
              <a:rPr lang="en-US" sz="3200" dirty="0" smtClean="0">
                <a:solidFill>
                  <a:srgbClr val="ED7D31">
                    <a:lumMod val="75000"/>
                  </a:srgbClr>
                </a:solidFill>
                <a:latin typeface="Georgia" panose="02040502050405020303" pitchFamily="18" charset="0"/>
              </a:rPr>
              <a:t>“</a:t>
            </a:r>
            <a:r>
              <a:rPr lang="en-US" sz="3200" dirty="0">
                <a:solidFill>
                  <a:srgbClr val="ED7D31">
                    <a:lumMod val="75000"/>
                  </a:srgbClr>
                </a:solidFill>
                <a:latin typeface="Georgia" panose="02040502050405020303" pitchFamily="18" charset="0"/>
              </a:rPr>
              <a:t>I am </a:t>
            </a:r>
            <a:r>
              <a:rPr lang="en-US" sz="3200" dirty="0" err="1">
                <a:solidFill>
                  <a:srgbClr val="ED7D31">
                    <a:lumMod val="75000"/>
                  </a:srgbClr>
                </a:solidFill>
                <a:latin typeface="Georgia" panose="02040502050405020303" pitchFamily="18" charset="0"/>
              </a:rPr>
              <a:t>Ěl</a:t>
            </a:r>
            <a:r>
              <a:rPr lang="en-US" sz="3200" dirty="0">
                <a:solidFill>
                  <a:srgbClr val="ED7D31">
                    <a:lumMod val="75000"/>
                  </a:srgbClr>
                </a:solidFill>
                <a:latin typeface="Georgia" panose="02040502050405020303" pitchFamily="18" charset="0"/>
              </a:rPr>
              <a:t> </a:t>
            </a:r>
            <a:r>
              <a:rPr lang="en-US" sz="3200" dirty="0" err="1">
                <a:solidFill>
                  <a:srgbClr val="ED7D31">
                    <a:lumMod val="75000"/>
                  </a:srgbClr>
                </a:solidFill>
                <a:latin typeface="Georgia" panose="02040502050405020303" pitchFamily="18" charset="0"/>
              </a:rPr>
              <a:t>Shaddai</a:t>
            </a:r>
            <a:r>
              <a:rPr lang="en-US" sz="3200" dirty="0">
                <a:solidFill>
                  <a:srgbClr val="ED7D31">
                    <a:lumMod val="75000"/>
                  </a:srgbClr>
                </a:solidFill>
                <a:latin typeface="Georgia" panose="02040502050405020303" pitchFamily="18" charset="0"/>
              </a:rPr>
              <a:t> – walk </a:t>
            </a:r>
            <a:r>
              <a:rPr lang="en-US" sz="3200" dirty="0" smtClean="0">
                <a:solidFill>
                  <a:srgbClr val="ED7D31">
                    <a:lumMod val="75000"/>
                  </a:srgbClr>
                </a:solidFill>
                <a:latin typeface="Georgia" panose="02040502050405020303" pitchFamily="18" charset="0"/>
              </a:rPr>
              <a:t/>
            </a:r>
            <a:br>
              <a:rPr lang="en-US" sz="3200" dirty="0" smtClean="0">
                <a:solidFill>
                  <a:srgbClr val="ED7D31">
                    <a:lumMod val="75000"/>
                  </a:srgbClr>
                </a:solidFill>
                <a:latin typeface="Georgia" panose="02040502050405020303" pitchFamily="18" charset="0"/>
              </a:rPr>
            </a:br>
            <a:r>
              <a:rPr lang="en-US" sz="3200" dirty="0" smtClean="0">
                <a:solidFill>
                  <a:srgbClr val="ED7D31">
                    <a:lumMod val="75000"/>
                  </a:srgbClr>
                </a:solidFill>
                <a:latin typeface="Georgia" panose="02040502050405020303" pitchFamily="18" charset="0"/>
              </a:rPr>
              <a:t>before </a:t>
            </a:r>
            <a:r>
              <a:rPr lang="en-US" sz="3200" dirty="0">
                <a:solidFill>
                  <a:srgbClr val="ED7D31">
                    <a:lumMod val="75000"/>
                  </a:srgbClr>
                </a:solidFill>
                <a:latin typeface="Georgia" panose="02040502050405020303" pitchFamily="18" charset="0"/>
              </a:rPr>
              <a:t>Me </a:t>
            </a:r>
            <a:r>
              <a:rPr lang="en-US" sz="3200" dirty="0" smtClean="0">
                <a:solidFill>
                  <a:srgbClr val="ED7D31">
                    <a:lumMod val="75000"/>
                  </a:srgbClr>
                </a:solidFill>
                <a:latin typeface="Georgia" panose="02040502050405020303" pitchFamily="18" charset="0"/>
              </a:rPr>
              <a:t>and </a:t>
            </a:r>
            <a:r>
              <a:rPr lang="en-US" sz="3200" dirty="0">
                <a:solidFill>
                  <a:srgbClr val="ED7D31">
                    <a:lumMod val="75000"/>
                  </a:srgbClr>
                </a:solidFill>
                <a:latin typeface="Georgia" panose="02040502050405020303" pitchFamily="18" charset="0"/>
              </a:rPr>
              <a:t>be </a:t>
            </a:r>
            <a:r>
              <a:rPr lang="en-US" sz="3200" b="1" dirty="0">
                <a:solidFill>
                  <a:srgbClr val="0000CC"/>
                </a:solidFill>
                <a:latin typeface="Georgia" panose="02040502050405020303" pitchFamily="18" charset="0"/>
              </a:rPr>
              <a:t>perfect</a:t>
            </a:r>
            <a:r>
              <a:rPr lang="en-US" sz="3200" dirty="0">
                <a:solidFill>
                  <a:srgbClr val="0000CC"/>
                </a:solidFill>
                <a:latin typeface="Georgia" panose="02040502050405020303" pitchFamily="18" charset="0"/>
              </a:rPr>
              <a:t>. </a:t>
            </a:r>
            <a:endParaRPr lang="en-US" sz="3200" dirty="0" smtClean="0">
              <a:solidFill>
                <a:srgbClr val="0000CC"/>
              </a:solidFill>
              <a:latin typeface="Georgia" panose="02040502050405020303" pitchFamily="18" charset="0"/>
            </a:endParaRPr>
          </a:p>
        </p:txBody>
      </p:sp>
      <p:sp>
        <p:nvSpPr>
          <p:cNvPr id="2" name="Slide Number Placeholder 1"/>
          <p:cNvSpPr>
            <a:spLocks noGrp="1"/>
          </p:cNvSpPr>
          <p:nvPr>
            <p:ph type="sldNum" sz="quarter" idx="12"/>
          </p:nvPr>
        </p:nvSpPr>
        <p:spPr>
          <a:xfrm>
            <a:off x="9358745" y="6418696"/>
            <a:ext cx="2743200" cy="365125"/>
          </a:xfrm>
        </p:spPr>
        <p:txBody>
          <a:bodyPr/>
          <a:lstStyle/>
          <a:p>
            <a:fld id="{79D454C9-693C-4B68-AEF7-F33F1BD73953}" type="slidenum">
              <a:rPr lang="en-US" sz="1400" b="1" smtClean="0">
                <a:solidFill>
                  <a:schemeClr val="tx1"/>
                </a:solidFill>
              </a:rPr>
              <a:t>72</a:t>
            </a:fld>
            <a:endParaRPr lang="en-US" sz="1400" b="1" dirty="0">
              <a:solidFill>
                <a:schemeClr val="tx1"/>
              </a:solidFill>
            </a:endParaRPr>
          </a:p>
        </p:txBody>
      </p:sp>
      <p:pic>
        <p:nvPicPr>
          <p:cNvPr id="7170" name="Picture 2" descr="C:\Users\Rae\Desktop\abrah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29" y="1647250"/>
            <a:ext cx="3211202" cy="2981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974638" y="298347"/>
            <a:ext cx="6471791" cy="759934"/>
          </a:xfrm>
          <a:prstGeom prst="roundRect">
            <a:avLst>
              <a:gd name="adj" fmla="val 28676"/>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About Abraham?</a:t>
            </a:r>
            <a:endParaRPr lang="en-US" sz="3200" dirty="0"/>
          </a:p>
        </p:txBody>
      </p:sp>
      <p:sp>
        <p:nvSpPr>
          <p:cNvPr id="4" name="TextBox 3"/>
          <p:cNvSpPr txBox="1"/>
          <p:nvPr/>
        </p:nvSpPr>
        <p:spPr>
          <a:xfrm>
            <a:off x="1874391" y="4848667"/>
            <a:ext cx="8724354" cy="2031325"/>
          </a:xfrm>
          <a:prstGeom prst="rect">
            <a:avLst/>
          </a:prstGeom>
          <a:noFill/>
        </p:spPr>
        <p:txBody>
          <a:bodyPr wrap="square" rtlCol="0">
            <a:spAutoFit/>
            <a:scene3d>
              <a:camera prst="orthographicFront"/>
              <a:lightRig rig="threePt" dir="t"/>
            </a:scene3d>
            <a:sp3d extrusionH="57150">
              <a:bevelT w="38100" h="38100"/>
            </a:sp3d>
          </a:bodyPr>
          <a:lstStyle/>
          <a:p>
            <a:r>
              <a:rPr lang="en-US" sz="3600" dirty="0">
                <a:solidFill>
                  <a:prstClr val="black">
                    <a:lumMod val="95000"/>
                    <a:lumOff val="5000"/>
                  </a:prstClr>
                </a:solidFill>
              </a:rPr>
              <a:t>We clearly see a Scriptural example of a </a:t>
            </a:r>
            <a:br>
              <a:rPr lang="en-US" sz="3600" dirty="0">
                <a:solidFill>
                  <a:prstClr val="black">
                    <a:lumMod val="95000"/>
                    <a:lumOff val="5000"/>
                  </a:prstClr>
                </a:solidFill>
              </a:rPr>
            </a:br>
            <a:r>
              <a:rPr lang="en-US" sz="3600" dirty="0" smtClean="0">
                <a:solidFill>
                  <a:prstClr val="black">
                    <a:lumMod val="95000"/>
                    <a:lumOff val="5000"/>
                  </a:prstClr>
                </a:solidFill>
              </a:rPr>
              <a:t>           </a:t>
            </a:r>
            <a:r>
              <a:rPr lang="en-US" sz="3600" b="1" dirty="0" smtClean="0">
                <a:solidFill>
                  <a:srgbClr val="9900CC"/>
                </a:solidFill>
              </a:rPr>
              <a:t>righteousness </a:t>
            </a:r>
            <a:r>
              <a:rPr lang="en-US" sz="3600" b="1" dirty="0">
                <a:solidFill>
                  <a:srgbClr val="9900CC"/>
                </a:solidFill>
              </a:rPr>
              <a:t>requirement for </a:t>
            </a:r>
            <a:r>
              <a:rPr lang="en-US" sz="3600" b="1" dirty="0" smtClean="0">
                <a:solidFill>
                  <a:srgbClr val="9900CC"/>
                </a:solidFill>
              </a:rPr>
              <a:t>being</a:t>
            </a:r>
            <a:r>
              <a:rPr lang="en-US" sz="3600" b="1" dirty="0">
                <a:solidFill>
                  <a:srgbClr val="9900CC"/>
                </a:solidFill>
              </a:rPr>
              <a:t/>
            </a:r>
            <a:br>
              <a:rPr lang="en-US" sz="3600" b="1" dirty="0">
                <a:solidFill>
                  <a:srgbClr val="9900CC"/>
                </a:solidFill>
              </a:rPr>
            </a:br>
            <a:r>
              <a:rPr lang="en-US" sz="3600" b="1" dirty="0">
                <a:solidFill>
                  <a:srgbClr val="9900CC"/>
                </a:solidFill>
              </a:rPr>
              <a:t> </a:t>
            </a:r>
            <a:r>
              <a:rPr lang="en-US" sz="3600" b="1" dirty="0" smtClean="0">
                <a:solidFill>
                  <a:srgbClr val="9900CC"/>
                </a:solidFill>
              </a:rPr>
              <a:t>                 connected </a:t>
            </a:r>
            <a:r>
              <a:rPr lang="en-US" sz="3600" dirty="0" smtClean="0">
                <a:solidFill>
                  <a:prstClr val="black">
                    <a:lumMod val="95000"/>
                    <a:lumOff val="5000"/>
                  </a:prstClr>
                </a:solidFill>
              </a:rPr>
              <a:t>with </a:t>
            </a:r>
            <a:r>
              <a:rPr lang="en-US" sz="3600" b="1" dirty="0">
                <a:solidFill>
                  <a:srgbClr val="0000CC"/>
                </a:solidFill>
              </a:rPr>
              <a:t>Yahuah. </a:t>
            </a:r>
            <a:endParaRPr lang="en-US" sz="3600" b="1" dirty="0"/>
          </a:p>
          <a:p>
            <a:endParaRPr lang="en-US" dirty="0"/>
          </a:p>
        </p:txBody>
      </p:sp>
    </p:spTree>
    <p:extLst>
      <p:ext uri="{BB962C8B-B14F-4D97-AF65-F5344CB8AC3E}">
        <p14:creationId xmlns:p14="http://schemas.microsoft.com/office/powerpoint/2010/main" val="5019317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52000"/>
                <a:lumMod val="29000"/>
                <a:lumOff val="71000"/>
              </a:srgbClr>
            </a:gs>
            <a:gs pos="50000">
              <a:srgbClr val="E2FD59">
                <a:alpha val="52000"/>
                <a:lumMod val="78000"/>
                <a:lumOff val="22000"/>
              </a:srgbClr>
            </a:gs>
            <a:gs pos="100000">
              <a:srgbClr val="CC00FF">
                <a:alpha val="41000"/>
                <a:lumMod val="66000"/>
                <a:lumOff val="3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p:cNvSpPr/>
          <p:nvPr/>
        </p:nvSpPr>
        <p:spPr>
          <a:xfrm>
            <a:off x="446811" y="235612"/>
            <a:ext cx="11274136" cy="6201698"/>
          </a:xfrm>
          <a:prstGeom prst="rect">
            <a:avLst/>
          </a:prstGeom>
        </p:spPr>
        <p:txBody>
          <a:bodyPr wrap="square">
            <a:spAutoFit/>
            <a:scene3d>
              <a:camera prst="orthographicFront"/>
              <a:lightRig rig="threePt" dir="t"/>
            </a:scene3d>
            <a:sp3d extrusionH="57150">
              <a:bevelT w="38100" h="38100"/>
            </a:sp3d>
          </a:bodyPr>
          <a:lstStyle/>
          <a:p>
            <a:pPr>
              <a:spcAft>
                <a:spcPts val="1800"/>
              </a:spcAft>
            </a:pPr>
            <a:r>
              <a:rPr lang="en-US" sz="3200" dirty="0">
                <a:solidFill>
                  <a:prstClr val="black"/>
                </a:solidFill>
                <a:ea typeface="+mj-ea"/>
                <a:cs typeface="+mj-cs"/>
              </a:rPr>
              <a:t>What was it about the </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3200" b="1" dirty="0" err="1">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3200" b="1" dirty="0" smtClean="0">
                <a:solidFill>
                  <a:prstClr val="black"/>
                </a:solidFill>
                <a:ea typeface="+mj-ea"/>
                <a:cs typeface="+mj-cs"/>
              </a:rPr>
              <a:t>darkness </a:t>
            </a:r>
            <a:r>
              <a:rPr lang="en-US" sz="3200" dirty="0">
                <a:solidFill>
                  <a:prstClr val="black"/>
                </a:solidFill>
                <a:ea typeface="+mj-ea"/>
                <a:cs typeface="+mj-cs"/>
              </a:rPr>
              <a:t>that caused </a:t>
            </a:r>
            <a:r>
              <a:rPr lang="en-US" sz="3200" b="1" dirty="0">
                <a:solidFill>
                  <a:srgbClr val="0000CC"/>
                </a:solidFill>
                <a:ea typeface="+mj-ea"/>
                <a:cs typeface="+mj-cs"/>
              </a:rPr>
              <a:t>Yahuah</a:t>
            </a:r>
            <a:r>
              <a:rPr lang="en-US" sz="3200" dirty="0">
                <a:solidFill>
                  <a:prstClr val="black"/>
                </a:solidFill>
                <a:ea typeface="+mj-ea"/>
                <a:cs typeface="+mj-cs"/>
              </a:rPr>
              <a:t> to </a:t>
            </a:r>
            <a:r>
              <a:rPr lang="en-US" sz="3200" b="1" dirty="0">
                <a:solidFill>
                  <a:srgbClr val="FF0000"/>
                </a:solidFill>
                <a:ea typeface="+mj-ea"/>
                <a:cs typeface="+mj-cs"/>
              </a:rPr>
              <a:t>separate it </a:t>
            </a:r>
            <a:r>
              <a:rPr lang="en-US" sz="3200" dirty="0">
                <a:solidFill>
                  <a:prstClr val="black"/>
                </a:solidFill>
                <a:ea typeface="+mj-ea"/>
                <a:cs typeface="+mj-cs"/>
              </a:rPr>
              <a:t>from His pure </a:t>
            </a:r>
            <a:r>
              <a:rPr lang="en-US" sz="3200" dirty="0" smtClean="0">
                <a:solidFill>
                  <a:prstClr val="black"/>
                </a:solidFill>
                <a:ea typeface="+mj-ea"/>
                <a:cs typeface="+mj-cs"/>
              </a:rPr>
              <a:t>light?</a:t>
            </a:r>
            <a:endParaRPr lang="en-US" sz="3200" dirty="0">
              <a:solidFill>
                <a:prstClr val="black"/>
              </a:solidFill>
              <a:ea typeface="+mj-ea"/>
              <a:cs typeface="+mj-cs"/>
            </a:endParaRPr>
          </a:p>
          <a:p>
            <a:pPr>
              <a:spcAft>
                <a:spcPts val="1800"/>
              </a:spcAft>
            </a:pPr>
            <a:r>
              <a:rPr lang="en-US" sz="3200" dirty="0" smtClean="0">
                <a:solidFill>
                  <a:prstClr val="black"/>
                </a:solidFill>
                <a:ea typeface="+mj-ea"/>
                <a:cs typeface="+mj-cs"/>
              </a:rPr>
              <a:t>On </a:t>
            </a:r>
            <a:r>
              <a:rPr lang="en-US" sz="3200" dirty="0">
                <a:solidFill>
                  <a:prstClr val="black"/>
                </a:solidFill>
                <a:ea typeface="+mj-ea"/>
                <a:cs typeface="+mj-cs"/>
              </a:rPr>
              <a:t>the graphic of slide </a:t>
            </a:r>
            <a:r>
              <a:rPr lang="en-US" sz="3200" dirty="0" smtClean="0">
                <a:solidFill>
                  <a:prstClr val="black"/>
                </a:solidFill>
                <a:ea typeface="+mj-ea"/>
                <a:cs typeface="+mj-cs"/>
              </a:rPr>
              <a:t>70, </a:t>
            </a:r>
            <a:r>
              <a:rPr lang="en-US" sz="3200" dirty="0">
                <a:solidFill>
                  <a:prstClr val="black"/>
                </a:solidFill>
                <a:ea typeface="+mj-ea"/>
                <a:cs typeface="+mj-cs"/>
              </a:rPr>
              <a:t>I hope you noticed the introduction of another entity of the absence of physical light, named &lt;</a:t>
            </a:r>
            <a:r>
              <a:rPr lang="en-US" sz="3200" b="1" dirty="0">
                <a:solidFill>
                  <a:srgbClr val="FF33CC"/>
                </a:solidFill>
                <a:ea typeface="+mj-ea"/>
                <a:cs typeface="+mj-cs"/>
              </a:rPr>
              <a:t>layil</a:t>
            </a:r>
            <a:r>
              <a:rPr lang="en-US" sz="3200" dirty="0" smtClean="0">
                <a:solidFill>
                  <a:prstClr val="black"/>
                </a:solidFill>
                <a:ea typeface="+mj-ea"/>
                <a:cs typeface="+mj-cs"/>
              </a:rPr>
              <a:t>&gt;.</a:t>
            </a:r>
            <a:endParaRPr lang="en-US" sz="3200" dirty="0">
              <a:solidFill>
                <a:prstClr val="black"/>
              </a:solidFill>
              <a:ea typeface="+mj-ea"/>
              <a:cs typeface="+mj-cs"/>
            </a:endParaRPr>
          </a:p>
          <a:p>
            <a:pPr>
              <a:spcAft>
                <a:spcPts val="1800"/>
              </a:spcAft>
            </a:pPr>
            <a:r>
              <a:rPr lang="en-US" sz="3200" dirty="0" smtClean="0">
                <a:solidFill>
                  <a:prstClr val="black"/>
                </a:solidFill>
                <a:ea typeface="+mj-ea"/>
                <a:cs typeface="+mj-cs"/>
              </a:rPr>
              <a:t>If </a:t>
            </a:r>
            <a:r>
              <a:rPr lang="en-US" sz="3200" dirty="0">
                <a:solidFill>
                  <a:prstClr val="black"/>
                </a:solidFill>
                <a:ea typeface="+mj-ea"/>
                <a:cs typeface="+mj-cs"/>
              </a:rPr>
              <a:t>you will notice, &lt;</a:t>
            </a:r>
            <a:r>
              <a:rPr lang="en-US" sz="3200" b="1" dirty="0">
                <a:solidFill>
                  <a:srgbClr val="FF33CC"/>
                </a:solidFill>
                <a:ea typeface="+mj-ea"/>
                <a:cs typeface="+mj-cs"/>
              </a:rPr>
              <a:t>layil</a:t>
            </a:r>
            <a:r>
              <a:rPr lang="en-US" sz="3200" dirty="0">
                <a:solidFill>
                  <a:prstClr val="black"/>
                </a:solidFill>
                <a:ea typeface="+mj-ea"/>
                <a:cs typeface="+mj-cs"/>
              </a:rPr>
              <a:t>&gt; - </a:t>
            </a:r>
            <a:r>
              <a:rPr lang="en-US" sz="3200" b="1" dirty="0">
                <a:solidFill>
                  <a:srgbClr val="00B050"/>
                </a:solidFill>
                <a:ea typeface="+mj-ea"/>
                <a:cs typeface="+mj-cs"/>
              </a:rPr>
              <a:t>the </a:t>
            </a:r>
            <a:r>
              <a:rPr lang="en-US" sz="3200" b="1" u="sng" dirty="0">
                <a:solidFill>
                  <a:srgbClr val="00B050"/>
                </a:solidFill>
                <a:ea typeface="+mj-ea"/>
                <a:cs typeface="+mj-cs"/>
              </a:rPr>
              <a:t>acceptable</a:t>
            </a:r>
            <a:r>
              <a:rPr lang="en-US" sz="3200" b="1" dirty="0">
                <a:solidFill>
                  <a:srgbClr val="00B050"/>
                </a:solidFill>
                <a:ea typeface="+mj-ea"/>
                <a:cs typeface="+mj-cs"/>
              </a:rPr>
              <a:t> darkness </a:t>
            </a:r>
            <a:r>
              <a:rPr lang="en-US" sz="3200" dirty="0">
                <a:solidFill>
                  <a:prstClr val="black"/>
                </a:solidFill>
                <a:ea typeface="+mj-ea"/>
                <a:cs typeface="+mj-cs"/>
              </a:rPr>
              <a:t>- was a product of having separated the pure light from the </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3200" b="1" dirty="0" err="1">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3200" dirty="0" smtClean="0">
                <a:solidFill>
                  <a:prstClr val="black"/>
                </a:solidFill>
                <a:ea typeface="+mj-ea"/>
                <a:cs typeface="+mj-cs"/>
              </a:rPr>
              <a:t>darkness.</a:t>
            </a:r>
          </a:p>
          <a:p>
            <a:pPr>
              <a:spcAft>
                <a:spcPts val="1800"/>
              </a:spcAft>
            </a:pPr>
            <a:r>
              <a:rPr lang="en-US" sz="3200" dirty="0" smtClean="0">
                <a:solidFill>
                  <a:prstClr val="black"/>
                </a:solidFill>
                <a:ea typeface="+mj-ea"/>
                <a:cs typeface="+mj-cs"/>
              </a:rPr>
              <a:t>The </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3200" b="1" dirty="0" err="1">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3200" dirty="0" smtClean="0">
                <a:solidFill>
                  <a:prstClr val="black"/>
                </a:solidFill>
                <a:ea typeface="+mj-ea"/>
                <a:cs typeface="+mj-cs"/>
              </a:rPr>
              <a:t>darkness </a:t>
            </a:r>
            <a:r>
              <a:rPr lang="en-US" sz="3200" dirty="0">
                <a:solidFill>
                  <a:prstClr val="black"/>
                </a:solidFill>
                <a:ea typeface="+mj-ea"/>
                <a:cs typeface="+mj-cs"/>
              </a:rPr>
              <a:t>does </a:t>
            </a:r>
            <a:r>
              <a:rPr lang="en-US" sz="3200" dirty="0" smtClean="0">
                <a:solidFill>
                  <a:prstClr val="black"/>
                </a:solidFill>
                <a:ea typeface="+mj-ea"/>
                <a:cs typeface="+mj-cs"/>
              </a:rPr>
              <a:t>have, </a:t>
            </a:r>
            <a:r>
              <a:rPr lang="en-US" sz="3200" dirty="0">
                <a:solidFill>
                  <a:prstClr val="black"/>
                </a:solidFill>
                <a:ea typeface="+mj-ea"/>
                <a:cs typeface="+mj-cs"/>
              </a:rPr>
              <a:t>in the Hebrew language, provision within the definitions for the acceptable substance of </a:t>
            </a:r>
            <a:r>
              <a:rPr lang="en-US" sz="3200" dirty="0">
                <a:ea typeface="+mj-ea"/>
                <a:cs typeface="+mj-cs"/>
              </a:rPr>
              <a:t>&lt;</a:t>
            </a:r>
            <a:r>
              <a:rPr lang="en-US" sz="3200" b="1" dirty="0">
                <a:solidFill>
                  <a:srgbClr val="FF33CC"/>
                </a:solidFill>
                <a:ea typeface="+mj-ea"/>
                <a:cs typeface="+mj-cs"/>
              </a:rPr>
              <a:t>layil</a:t>
            </a:r>
            <a:r>
              <a:rPr lang="en-US" sz="3200" dirty="0">
                <a:ea typeface="+mj-ea"/>
                <a:cs typeface="+mj-cs"/>
              </a:rPr>
              <a:t>&gt;</a:t>
            </a:r>
            <a:r>
              <a:rPr lang="en-US" sz="3200" b="1" dirty="0">
                <a:solidFill>
                  <a:srgbClr val="FF33CC"/>
                </a:solidFill>
                <a:ea typeface="+mj-ea"/>
                <a:cs typeface="+mj-cs"/>
              </a:rPr>
              <a:t> </a:t>
            </a:r>
            <a:r>
              <a:rPr lang="en-US" sz="3200" dirty="0">
                <a:solidFill>
                  <a:prstClr val="black"/>
                </a:solidFill>
                <a:ea typeface="+mj-ea"/>
                <a:cs typeface="+mj-cs"/>
              </a:rPr>
              <a:t>darkness </a:t>
            </a:r>
            <a:r>
              <a:rPr lang="en-US" sz="3200" b="1" dirty="0" smtClean="0">
                <a:solidFill>
                  <a:srgbClr val="00B050"/>
                </a:solidFill>
              </a:rPr>
              <a:t>to be removed from inside </a:t>
            </a:r>
            <a:r>
              <a:rPr lang="en-US" sz="3200" dirty="0" smtClean="0">
                <a:solidFill>
                  <a:prstClr val="black"/>
                </a:solidFill>
                <a:ea typeface="+mj-ea"/>
                <a:cs typeface="+mj-cs"/>
              </a:rPr>
              <a:t>of </a:t>
            </a:r>
            <a:r>
              <a:rPr lang="en-US" sz="3200" dirty="0">
                <a:solidFill>
                  <a:prstClr val="black"/>
                </a:solidFill>
                <a:ea typeface="+mj-ea"/>
                <a:cs typeface="+mj-cs"/>
              </a:rPr>
              <a:t>this contaminated </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3200" b="1" dirty="0" err="1">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3200" b="1" dirty="0">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3200" dirty="0" smtClean="0">
                <a:solidFill>
                  <a:prstClr val="black"/>
                </a:solidFill>
                <a:ea typeface="+mj-ea"/>
                <a:cs typeface="+mj-cs"/>
              </a:rPr>
              <a:t>darkness</a:t>
            </a:r>
            <a:r>
              <a:rPr lang="en-US" sz="3200" dirty="0">
                <a:solidFill>
                  <a:prstClr val="black"/>
                </a:solidFill>
                <a:ea typeface="+mj-ea"/>
                <a:cs typeface="+mj-cs"/>
              </a:rPr>
              <a:t>. </a:t>
            </a:r>
            <a:r>
              <a:rPr lang="en-US" sz="3200" dirty="0" smtClean="0">
                <a:solidFill>
                  <a:prstClr val="black"/>
                </a:solidFill>
                <a:ea typeface="+mj-ea"/>
                <a:cs typeface="+mj-cs"/>
              </a:rPr>
              <a:t/>
            </a:r>
            <a:br>
              <a:rPr lang="en-US" sz="3200" dirty="0" smtClean="0">
                <a:solidFill>
                  <a:prstClr val="black"/>
                </a:solidFill>
                <a:ea typeface="+mj-ea"/>
                <a:cs typeface="+mj-cs"/>
              </a:rPr>
            </a:br>
            <a:r>
              <a:rPr lang="en-US" sz="3200" dirty="0" smtClean="0">
                <a:solidFill>
                  <a:prstClr val="black"/>
                </a:solidFill>
                <a:ea typeface="+mj-ea"/>
                <a:cs typeface="+mj-cs"/>
              </a:rPr>
              <a:t>We </a:t>
            </a:r>
            <a:r>
              <a:rPr lang="en-US" sz="3200" dirty="0">
                <a:solidFill>
                  <a:prstClr val="black"/>
                </a:solidFill>
                <a:ea typeface="+mj-ea"/>
                <a:cs typeface="+mj-cs"/>
              </a:rPr>
              <a:t>are going to look at the definitions once again for a reminder. </a:t>
            </a:r>
            <a:endParaRPr lang="en-CA" sz="3200" dirty="0"/>
          </a:p>
        </p:txBody>
      </p:sp>
      <p:sp>
        <p:nvSpPr>
          <p:cNvPr id="2" name="Slide Number Placeholder 1"/>
          <p:cNvSpPr>
            <a:spLocks noGrp="1"/>
          </p:cNvSpPr>
          <p:nvPr>
            <p:ph type="sldNum" sz="quarter" idx="12"/>
          </p:nvPr>
        </p:nvSpPr>
        <p:spPr>
          <a:xfrm>
            <a:off x="9348354" y="6437310"/>
            <a:ext cx="2743200" cy="365125"/>
          </a:xfrm>
        </p:spPr>
        <p:txBody>
          <a:bodyPr/>
          <a:lstStyle/>
          <a:p>
            <a:fld id="{79D454C9-693C-4B68-AEF7-F33F1BD73953}" type="slidenum">
              <a:rPr lang="en-US" sz="1400" b="1" smtClean="0">
                <a:solidFill>
                  <a:schemeClr val="tx1"/>
                </a:solidFill>
              </a:rPr>
              <a:t>73</a:t>
            </a:fld>
            <a:endParaRPr lang="en-US" sz="1400" b="1" dirty="0">
              <a:solidFill>
                <a:schemeClr val="tx1"/>
              </a:solidFill>
            </a:endParaRPr>
          </a:p>
        </p:txBody>
      </p:sp>
    </p:spTree>
    <p:extLst>
      <p:ext uri="{BB962C8B-B14F-4D97-AF65-F5344CB8AC3E}">
        <p14:creationId xmlns:p14="http://schemas.microsoft.com/office/powerpoint/2010/main" val="1937894024"/>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BD4FF">
                <a:alpha val="34902"/>
              </a:srgbClr>
            </a:gs>
            <a:gs pos="50000">
              <a:srgbClr val="F7FED2"/>
            </a:gs>
            <a:gs pos="100000">
              <a:srgbClr val="EFABFF">
                <a:alpha val="5098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6811" y="405247"/>
            <a:ext cx="11274136" cy="5985164"/>
          </a:xfrm>
        </p:spPr>
        <p:txBody>
          <a:bodyPr>
            <a:normAutofit/>
            <a:scene3d>
              <a:camera prst="orthographicFront"/>
              <a:lightRig rig="threePt" dir="t"/>
            </a:scene3d>
            <a:sp3d extrusionH="57150">
              <a:bevelT w="38100" h="38100"/>
            </a:sp3d>
          </a:bodyPr>
          <a:lstStyle/>
          <a:p>
            <a:pPr>
              <a:spcBef>
                <a:spcPts val="0"/>
              </a:spcBef>
              <a:spcAft>
                <a:spcPts val="2400"/>
              </a:spcAft>
            </a:pPr>
            <a:r>
              <a:rPr lang="en-US" sz="3200" b="1" dirty="0"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3200" b="1" dirty="0" err="1"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3200" b="1" dirty="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3200" dirty="0" smtClean="0">
                <a:solidFill>
                  <a:prstClr val="black"/>
                </a:solidFill>
              </a:rPr>
              <a:t>darkness has these positive components </a:t>
            </a:r>
            <a:r>
              <a:rPr lang="en-US" sz="3200" dirty="0">
                <a:solidFill>
                  <a:prstClr val="black"/>
                </a:solidFill>
              </a:rPr>
              <a:t>– </a:t>
            </a:r>
            <a:r>
              <a:rPr lang="en-US" sz="3200" dirty="0">
                <a:solidFill>
                  <a:srgbClr val="CC00FF"/>
                </a:solidFill>
              </a:rPr>
              <a:t>literal physical darkness and obscurity, </a:t>
            </a:r>
            <a:r>
              <a:rPr lang="en-US" sz="3200" dirty="0">
                <a:solidFill>
                  <a:srgbClr val="CC00FF"/>
                </a:solidFill>
                <a:ea typeface="Calibri" panose="020F0502020204030204" pitchFamily="34" charset="0"/>
              </a:rPr>
              <a:t>to be dark, darkened, darken, </a:t>
            </a:r>
            <a:r>
              <a:rPr lang="en-US" sz="3200" dirty="0" smtClean="0">
                <a:solidFill>
                  <a:srgbClr val="CC00FF"/>
                </a:solidFill>
                <a:ea typeface="Calibri" panose="020F0502020204030204" pitchFamily="34" charset="0"/>
              </a:rPr>
              <a:t>obscure</a:t>
            </a:r>
            <a:r>
              <a:rPr lang="en-US" sz="3200" dirty="0" smtClean="0">
                <a:solidFill>
                  <a:srgbClr val="CC00FF"/>
                </a:solidFill>
              </a:rPr>
              <a:t> </a:t>
            </a:r>
            <a:r>
              <a:rPr lang="en-US" sz="3200" dirty="0">
                <a:solidFill>
                  <a:prstClr val="black"/>
                </a:solidFill>
              </a:rPr>
              <a:t>- which is what we </a:t>
            </a:r>
            <a:r>
              <a:rPr lang="en-US" sz="3200" dirty="0" smtClean="0">
                <a:solidFill>
                  <a:prstClr val="black"/>
                </a:solidFill>
              </a:rPr>
              <a:t>appreciate </a:t>
            </a:r>
            <a:r>
              <a:rPr lang="en-US" sz="3200" dirty="0">
                <a:solidFill>
                  <a:prstClr val="black"/>
                </a:solidFill>
              </a:rPr>
              <a:t>in our </a:t>
            </a:r>
            <a:r>
              <a:rPr lang="en-US" sz="3200" dirty="0" smtClean="0">
                <a:solidFill>
                  <a:prstClr val="black"/>
                </a:solidFill>
              </a:rPr>
              <a:t>Night Seasons</a:t>
            </a:r>
            <a:r>
              <a:rPr lang="en-US" sz="3200" dirty="0">
                <a:solidFill>
                  <a:prstClr val="black"/>
                </a:solidFill>
              </a:rPr>
              <a:t>. </a:t>
            </a:r>
            <a:endParaRPr lang="en-US" sz="3200" dirty="0" smtClean="0">
              <a:solidFill>
                <a:prstClr val="black"/>
              </a:solidFill>
            </a:endParaRPr>
          </a:p>
          <a:p>
            <a:pPr>
              <a:spcBef>
                <a:spcPts val="0"/>
              </a:spcBef>
              <a:spcAft>
                <a:spcPts val="2400"/>
              </a:spcAft>
            </a:pPr>
            <a:r>
              <a:rPr lang="en-US" sz="3200" dirty="0">
                <a:solidFill>
                  <a:srgbClr val="C00000"/>
                </a:solidFill>
              </a:rPr>
              <a:t>But it may </a:t>
            </a:r>
            <a:r>
              <a:rPr lang="en-US" sz="3200" dirty="0">
                <a:solidFill>
                  <a:srgbClr val="C00000"/>
                </a:solidFill>
                <a:latin typeface="Bodoni MT Black" panose="02070A03080606020203" pitchFamily="18" charset="0"/>
              </a:rPr>
              <a:t>ALSO CONTAIN </a:t>
            </a:r>
            <a:r>
              <a:rPr lang="en-US" sz="3200" dirty="0">
                <a:solidFill>
                  <a:prstClr val="black"/>
                </a:solidFill>
              </a:rPr>
              <a:t>- </a:t>
            </a:r>
            <a:r>
              <a:rPr lang="en-US" sz="3200" b="1" dirty="0">
                <a:ln w="1905"/>
                <a:solidFill>
                  <a:schemeClr val="tx1">
                    <a:lumMod val="50000"/>
                    <a:lumOff val="50000"/>
                  </a:schemeClr>
                </a:solidFill>
                <a:effectLst>
                  <a:innerShdw blurRad="69850" dist="43180" dir="5400000">
                    <a:srgbClr val="000000">
                      <a:alpha val="65000"/>
                    </a:srgbClr>
                  </a:innerShdw>
                </a:effectLst>
              </a:rPr>
              <a:t>misery, destruction, death, ignorance, sorrow, wickedness, secret place, ignorance, evil, </a:t>
            </a:r>
            <a:r>
              <a:rPr lang="en-US" sz="3200" b="1" dirty="0" smtClean="0">
                <a:ln w="1905"/>
                <a:solidFill>
                  <a:schemeClr val="tx1">
                    <a:lumMod val="50000"/>
                    <a:lumOff val="50000"/>
                  </a:schemeClr>
                </a:solidFill>
                <a:effectLst>
                  <a:innerShdw blurRad="69850" dist="43180" dir="5400000">
                    <a:srgbClr val="000000">
                      <a:alpha val="65000"/>
                    </a:srgbClr>
                  </a:innerShdw>
                </a:effectLst>
              </a:rPr>
              <a:t/>
            </a:r>
            <a:br>
              <a:rPr lang="en-US" sz="3200" b="1" dirty="0" smtClean="0">
                <a:ln w="1905"/>
                <a:solidFill>
                  <a:schemeClr val="tx1">
                    <a:lumMod val="50000"/>
                    <a:lumOff val="50000"/>
                  </a:schemeClr>
                </a:solidFill>
                <a:effectLst>
                  <a:innerShdw blurRad="69850" dist="43180" dir="5400000">
                    <a:srgbClr val="000000">
                      <a:alpha val="65000"/>
                    </a:srgbClr>
                  </a:innerShdw>
                </a:effectLst>
              </a:rPr>
            </a:br>
            <a:r>
              <a:rPr lang="en-US" sz="3200" b="1" dirty="0" smtClean="0">
                <a:ln w="1905"/>
                <a:solidFill>
                  <a:schemeClr val="tx1">
                    <a:lumMod val="50000"/>
                    <a:lumOff val="50000"/>
                  </a:schemeClr>
                </a:solidFill>
                <a:effectLst>
                  <a:innerShdw blurRad="69850" dist="43180" dir="5400000">
                    <a:srgbClr val="000000">
                      <a:alpha val="65000"/>
                    </a:srgbClr>
                  </a:innerShdw>
                </a:effectLst>
              </a:rPr>
              <a:t>sin</a:t>
            </a:r>
            <a:r>
              <a:rPr lang="en-US" sz="3200" b="1" dirty="0">
                <a:ln w="1905"/>
                <a:solidFill>
                  <a:schemeClr val="tx1">
                    <a:lumMod val="50000"/>
                    <a:lumOff val="50000"/>
                  </a:schemeClr>
                </a:solidFill>
                <a:effectLst>
                  <a:innerShdw blurRad="69850" dist="43180" dir="5400000">
                    <a:srgbClr val="000000">
                      <a:alpha val="65000"/>
                    </a:srgbClr>
                  </a:innerShdw>
                </a:effectLst>
              </a:rPr>
              <a:t>,</a:t>
            </a:r>
            <a:r>
              <a:rPr lang="en-US" sz="3200" b="1" dirty="0">
                <a:ln w="1905"/>
                <a:solidFill>
                  <a:schemeClr val="tx1">
                    <a:lumMod val="50000"/>
                    <a:lumOff val="50000"/>
                  </a:schemeClr>
                </a:soli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Calibri" panose="020F0502020204030204" pitchFamily="34" charset="0"/>
              </a:rPr>
              <a:t> to impede action or motion, to refrain, restrain, keep back, stop,</a:t>
            </a:r>
            <a:r>
              <a:rPr lang="en-US" sz="3200" b="1" dirty="0">
                <a:ln w="1905"/>
                <a:solidFill>
                  <a:schemeClr val="tx1">
                    <a:lumMod val="50000"/>
                    <a:lumOff val="50000"/>
                  </a:schemeClr>
                </a:solidFill>
                <a:effectLst>
                  <a:innerShdw blurRad="69850" dist="43180" dir="5400000">
                    <a:srgbClr val="000000">
                      <a:alpha val="65000"/>
                    </a:srgbClr>
                  </a:innerShdw>
                </a:effectLst>
                <a:ea typeface="Calibri" panose="020F0502020204030204" pitchFamily="34" charset="0"/>
              </a:rPr>
              <a:t> withhold,</a:t>
            </a:r>
            <a:r>
              <a:rPr lang="en-US" sz="3200" b="1" dirty="0">
                <a:ln w="1905"/>
                <a:solidFill>
                  <a:schemeClr val="tx1">
                    <a:lumMod val="50000"/>
                    <a:lumOff val="50000"/>
                  </a:schemeClr>
                </a:solidFill>
                <a:effectLst>
                  <a:innerShdw blurRad="69850" dist="43180" dir="5400000">
                    <a:srgbClr val="000000">
                      <a:alpha val="65000"/>
                    </a:srgbClr>
                  </a:innerShdw>
                </a:effectLst>
              </a:rPr>
              <a:t> </a:t>
            </a:r>
            <a:r>
              <a:rPr lang="en-US" sz="3200" b="1" dirty="0">
                <a:ln w="1905"/>
                <a:solidFill>
                  <a:schemeClr val="tx1">
                    <a:lumMod val="50000"/>
                    <a:lumOff val="50000"/>
                  </a:schemeClr>
                </a:solidFill>
                <a:effectLst>
                  <a:innerShdw blurRad="69850" dist="43180" dir="5400000">
                    <a:srgbClr val="000000">
                      <a:alpha val="65000"/>
                    </a:srgbClr>
                  </a:innerShdw>
                </a:effectLst>
                <a:ea typeface="Calibri" panose="020F0502020204030204" pitchFamily="34" charset="0"/>
              </a:rPr>
              <a:t>to impede, </a:t>
            </a:r>
            <a:r>
              <a:rPr lang="en-US" sz="3200" b="1" dirty="0">
                <a:ln w="1905"/>
                <a:solidFill>
                  <a:schemeClr val="tx1">
                    <a:lumMod val="50000"/>
                    <a:lumOff val="50000"/>
                  </a:schemeClr>
                </a:solidFill>
                <a:effectLst>
                  <a:innerShdw blurRad="69850" dist="43180" dir="5400000">
                    <a:srgbClr val="000000">
                      <a:alpha val="65000"/>
                    </a:srgbClr>
                  </a:innerShdw>
                </a:effectLst>
                <a:latin typeface="Calibri" panose="020F0502020204030204" pitchFamily="34" charset="0"/>
                <a:ea typeface="Calibri" panose="020F0502020204030204" pitchFamily="34" charset="0"/>
              </a:rPr>
              <a:t>keep for oneself, hinder, hold in check, reserve. </a:t>
            </a:r>
          </a:p>
          <a:p>
            <a:pPr>
              <a:spcBef>
                <a:spcPts val="0"/>
              </a:spcBef>
              <a:spcAft>
                <a:spcPts val="2400"/>
              </a:spcAft>
            </a:pPr>
            <a:r>
              <a:rPr lang="en-US" sz="3200" dirty="0" smtClean="0">
                <a:solidFill>
                  <a:schemeClr val="tx1">
                    <a:lumMod val="95000"/>
                    <a:lumOff val="5000"/>
                  </a:schemeClr>
                </a:solidFill>
                <a:latin typeface="Calibri" panose="020F0502020204030204" pitchFamily="34" charset="0"/>
                <a:ea typeface="Calibri" panose="020F0502020204030204" pitchFamily="34" charset="0"/>
              </a:rPr>
              <a:t>Now </a:t>
            </a:r>
            <a:r>
              <a:rPr lang="en-US" sz="3200" dirty="0">
                <a:solidFill>
                  <a:schemeClr val="tx1">
                    <a:lumMod val="95000"/>
                    <a:lumOff val="5000"/>
                  </a:schemeClr>
                </a:solidFill>
                <a:latin typeface="Calibri" panose="020F0502020204030204" pitchFamily="34" charset="0"/>
                <a:ea typeface="Calibri" panose="020F0502020204030204" pitchFamily="34" charset="0"/>
              </a:rPr>
              <a:t>we need to look at the definitions for the &lt;</a:t>
            </a:r>
            <a:r>
              <a:rPr lang="en-US" sz="3200" b="1" dirty="0" err="1">
                <a:solidFill>
                  <a:srgbClr val="9900FF"/>
                </a:solidFill>
                <a:latin typeface="Calibri" panose="020F0502020204030204" pitchFamily="34" charset="0"/>
                <a:ea typeface="Calibri" panose="020F0502020204030204" pitchFamily="34" charset="0"/>
              </a:rPr>
              <a:t>layil</a:t>
            </a:r>
            <a:r>
              <a:rPr lang="en-US" sz="3200" dirty="0">
                <a:solidFill>
                  <a:schemeClr val="tx1">
                    <a:lumMod val="95000"/>
                    <a:lumOff val="5000"/>
                  </a:schemeClr>
                </a:solidFill>
                <a:latin typeface="Calibri" panose="020F0502020204030204" pitchFamily="34" charset="0"/>
                <a:ea typeface="Calibri" panose="020F0502020204030204" pitchFamily="34" charset="0"/>
              </a:rPr>
              <a:t>&gt; darkness.  This will help us realize exactly what was separated from the </a:t>
            </a:r>
            <a:r>
              <a:rPr lang="en-US" sz="3200" b="1" dirty="0"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3200" b="1" dirty="0" err="1"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3200" b="1" dirty="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 </a:t>
            </a:r>
            <a:r>
              <a:rPr lang="en-US" sz="3200" dirty="0" smtClean="0">
                <a:solidFill>
                  <a:schemeClr val="tx1">
                    <a:lumMod val="95000"/>
                    <a:lumOff val="5000"/>
                  </a:schemeClr>
                </a:solidFill>
                <a:latin typeface="Calibri" panose="020F0502020204030204" pitchFamily="34" charset="0"/>
                <a:ea typeface="Calibri" panose="020F0502020204030204" pitchFamily="34" charset="0"/>
              </a:rPr>
              <a:t>darkness </a:t>
            </a:r>
            <a:r>
              <a:rPr lang="en-US" sz="3200" u="sng" dirty="0">
                <a:solidFill>
                  <a:schemeClr val="tx1">
                    <a:lumMod val="95000"/>
                    <a:lumOff val="5000"/>
                  </a:schemeClr>
                </a:solidFill>
                <a:latin typeface="Calibri" panose="020F0502020204030204" pitchFamily="34" charset="0"/>
                <a:ea typeface="Calibri" panose="020F0502020204030204" pitchFamily="34" charset="0"/>
              </a:rPr>
              <a:t>at the exact same time</a:t>
            </a:r>
            <a:r>
              <a:rPr lang="en-US" sz="3200" dirty="0">
                <a:solidFill>
                  <a:schemeClr val="tx1">
                    <a:lumMod val="95000"/>
                    <a:lumOff val="5000"/>
                  </a:schemeClr>
                </a:solidFill>
                <a:latin typeface="Calibri" panose="020F0502020204030204" pitchFamily="34" charset="0"/>
                <a:ea typeface="Calibri" panose="020F0502020204030204" pitchFamily="34" charset="0"/>
              </a:rPr>
              <a:t> that </a:t>
            </a:r>
            <a:r>
              <a:rPr lang="en-US" sz="3200" b="1" dirty="0">
                <a:solidFill>
                  <a:srgbClr val="0000CC"/>
                </a:solidFill>
                <a:latin typeface="Calibri" panose="020F0502020204030204" pitchFamily="34" charset="0"/>
                <a:ea typeface="Calibri" panose="020F0502020204030204" pitchFamily="34" charset="0"/>
              </a:rPr>
              <a:t>Yahuah</a:t>
            </a:r>
            <a:r>
              <a:rPr lang="en-US" sz="3200" dirty="0">
                <a:solidFill>
                  <a:schemeClr val="tx1">
                    <a:lumMod val="95000"/>
                    <a:lumOff val="5000"/>
                  </a:schemeClr>
                </a:solidFill>
                <a:latin typeface="Calibri" panose="020F0502020204030204" pitchFamily="34" charset="0"/>
                <a:ea typeface="Calibri" panose="020F0502020204030204" pitchFamily="34" charset="0"/>
              </a:rPr>
              <a:t> </a:t>
            </a:r>
            <a:r>
              <a:rPr lang="en-US" sz="3200" dirty="0" smtClean="0">
                <a:solidFill>
                  <a:schemeClr val="tx1">
                    <a:lumMod val="95000"/>
                    <a:lumOff val="5000"/>
                  </a:schemeClr>
                </a:solidFill>
                <a:latin typeface="Calibri" panose="020F0502020204030204" pitchFamily="34" charset="0"/>
                <a:ea typeface="Calibri" panose="020F0502020204030204" pitchFamily="34" charset="0"/>
              </a:rPr>
              <a:t/>
            </a:r>
            <a:br>
              <a:rPr lang="en-US" sz="3200" dirty="0" smtClean="0">
                <a:solidFill>
                  <a:schemeClr val="tx1">
                    <a:lumMod val="95000"/>
                    <a:lumOff val="5000"/>
                  </a:schemeClr>
                </a:solidFill>
                <a:latin typeface="Calibri" panose="020F0502020204030204" pitchFamily="34" charset="0"/>
                <a:ea typeface="Calibri" panose="020F0502020204030204" pitchFamily="34" charset="0"/>
              </a:rPr>
            </a:br>
            <a:r>
              <a:rPr lang="en-US" sz="3200" dirty="0" smtClean="0">
                <a:solidFill>
                  <a:schemeClr val="tx1">
                    <a:lumMod val="95000"/>
                    <a:lumOff val="5000"/>
                  </a:schemeClr>
                </a:solidFill>
                <a:latin typeface="Calibri" panose="020F0502020204030204" pitchFamily="34" charset="0"/>
                <a:ea typeface="Calibri" panose="020F0502020204030204" pitchFamily="34" charset="0"/>
              </a:rPr>
              <a:t>extracted </a:t>
            </a:r>
            <a:r>
              <a:rPr lang="en-US" sz="3200" dirty="0">
                <a:solidFill>
                  <a:schemeClr val="tx1">
                    <a:lumMod val="95000"/>
                    <a:lumOff val="5000"/>
                  </a:schemeClr>
                </a:solidFill>
                <a:latin typeface="Calibri" panose="020F0502020204030204" pitchFamily="34" charset="0"/>
                <a:ea typeface="Calibri" panose="020F0502020204030204" pitchFamily="34" charset="0"/>
              </a:rPr>
              <a:t>His </a:t>
            </a:r>
            <a:r>
              <a:rPr lang="en-US" sz="3200" b="1" dirty="0">
                <a:ln>
                  <a:solidFill>
                    <a:sysClr val="windowText" lastClr="000000"/>
                  </a:solidFill>
                </a:ln>
                <a:solidFill>
                  <a:srgbClr val="00B0F0"/>
                </a:solidFill>
                <a:latin typeface="Calibri" panose="020F0502020204030204" pitchFamily="34" charset="0"/>
                <a:ea typeface="Calibri" panose="020F0502020204030204" pitchFamily="34" charset="0"/>
              </a:rPr>
              <a:t>pure light </a:t>
            </a:r>
            <a:r>
              <a:rPr lang="en-US" sz="3200" dirty="0">
                <a:solidFill>
                  <a:schemeClr val="tx1">
                    <a:lumMod val="95000"/>
                    <a:lumOff val="5000"/>
                  </a:schemeClr>
                </a:solidFill>
                <a:latin typeface="Calibri" panose="020F0502020204030204" pitchFamily="34" charset="0"/>
                <a:ea typeface="Calibri" panose="020F0502020204030204" pitchFamily="34" charset="0"/>
              </a:rPr>
              <a:t>from this evil contamination</a:t>
            </a:r>
            <a:r>
              <a:rPr lang="en-US" sz="3200" dirty="0" smtClean="0">
                <a:solidFill>
                  <a:schemeClr val="tx1">
                    <a:lumMod val="95000"/>
                    <a:lumOff val="5000"/>
                  </a:schemeClr>
                </a:solidFill>
                <a:latin typeface="Calibri" panose="020F0502020204030204" pitchFamily="34" charset="0"/>
                <a:ea typeface="Calibri" panose="020F0502020204030204" pitchFamily="34" charset="0"/>
              </a:rPr>
              <a:t>.</a:t>
            </a:r>
          </a:p>
        </p:txBody>
      </p:sp>
      <p:sp>
        <p:nvSpPr>
          <p:cNvPr id="2" name="Slide Number Placeholder 1"/>
          <p:cNvSpPr>
            <a:spLocks noGrp="1"/>
          </p:cNvSpPr>
          <p:nvPr>
            <p:ph type="sldNum" sz="quarter" idx="12"/>
          </p:nvPr>
        </p:nvSpPr>
        <p:spPr>
          <a:xfrm>
            <a:off x="9348355" y="6408304"/>
            <a:ext cx="2743200" cy="365125"/>
          </a:xfrm>
        </p:spPr>
        <p:txBody>
          <a:bodyPr/>
          <a:lstStyle/>
          <a:p>
            <a:fld id="{79D454C9-693C-4B68-AEF7-F33F1BD73953}" type="slidenum">
              <a:rPr lang="en-US" sz="1400" b="1" smtClean="0">
                <a:solidFill>
                  <a:schemeClr val="tx1"/>
                </a:solidFill>
              </a:rPr>
              <a:t>74</a:t>
            </a:fld>
            <a:endParaRPr lang="en-US" sz="1400" b="1" dirty="0">
              <a:solidFill>
                <a:schemeClr val="tx1"/>
              </a:solidFill>
            </a:endParaRPr>
          </a:p>
        </p:txBody>
      </p:sp>
      <p:pic>
        <p:nvPicPr>
          <p:cNvPr id="4" name="Picture 2" descr="C:\Users\Rae\Desktop\Misc on Desktop\Pictures to file\Flowers in and out of snow\snow flowers 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080" y="563879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3" descr="C:\Users\Rae\Desktop\snow flowers 3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2" descr="C:\Users\Rae\Desktop\l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4482457"/>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21551"/>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00B050">
                <a:alpha val="16000"/>
              </a:srgbClr>
            </a:gs>
            <a:gs pos="50000">
              <a:srgbClr val="9900FF">
                <a:alpha val="4000"/>
              </a:srgbClr>
            </a:gs>
            <a:gs pos="100000">
              <a:schemeClr val="accent2">
                <a:lumMod val="60000"/>
                <a:lumOff val="40000"/>
                <a:alpha val="3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613" y="124689"/>
            <a:ext cx="11413462" cy="6629401"/>
          </a:xfrm>
          <a:scene3d>
            <a:camera prst="orthographicFront"/>
            <a:lightRig rig="threePt" dir="t"/>
          </a:scene3d>
          <a:sp3d>
            <a:bevelT w="114300" prst="artDeco"/>
          </a:sp3d>
        </p:spPr>
        <p:txBody>
          <a:bodyPr>
            <a:normAutofit fontScale="90000"/>
            <a:sp3d extrusionH="57150">
              <a:bevelT w="38100" h="38100"/>
            </a:sp3d>
          </a:bodyPr>
          <a:lstStyle/>
          <a:p>
            <a:pPr marL="0" marR="0">
              <a:lnSpc>
                <a:spcPct val="115000"/>
              </a:lnSpc>
              <a:spcBef>
                <a:spcPts val="0"/>
              </a:spcBef>
              <a:spcAft>
                <a:spcPts val="1800"/>
              </a:spcAft>
            </a:pPr>
            <a:r>
              <a:rPr lang="en-US" dirty="0" smtClean="0"/>
              <a:t/>
            </a:r>
            <a:br>
              <a:rPr lang="en-US" dirty="0" smtClean="0"/>
            </a:br>
            <a:r>
              <a:rPr lang="en-US" dirty="0" smtClean="0"/>
              <a:t/>
            </a:r>
            <a:br>
              <a:rPr lang="en-US" dirty="0" smtClean="0"/>
            </a:br>
            <a:r>
              <a:rPr lang="en-US" dirty="0" smtClean="0"/>
              <a:t/>
            </a:r>
            <a:br>
              <a:rPr lang="en-US" dirty="0" smtClean="0"/>
            </a:br>
            <a:r>
              <a:rPr lang="en-US" dirty="0" smtClean="0"/>
              <a:t>&lt;</a:t>
            </a:r>
            <a:r>
              <a:rPr lang="en-US" b="1" dirty="0" err="1" smtClean="0">
                <a:solidFill>
                  <a:srgbClr val="9900FF"/>
                </a:solidFill>
              </a:rPr>
              <a:t>Layil</a:t>
            </a:r>
            <a:r>
              <a:rPr lang="en-US" dirty="0" smtClean="0"/>
              <a:t>&gt; -</a:t>
            </a:r>
            <a:r>
              <a:rPr lang="en-US"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Notice, </a:t>
            </a:r>
            <a:r>
              <a:rPr lang="en-US" sz="2400" dirty="0" smtClean="0">
                <a:latin typeface="Calibri" panose="020F0502020204030204" pitchFamily="34" charset="0"/>
                <a:ea typeface="Calibri" panose="020F0502020204030204" pitchFamily="34" charset="0"/>
                <a:cs typeface="Calibri" panose="020F0502020204030204" pitchFamily="34" charset="0"/>
              </a:rPr>
              <a:t>the darkness and obscurity </a:t>
            </a:r>
            <a:r>
              <a:rPr lang="en-US" sz="2400" dirty="0">
                <a:latin typeface="Calibri" panose="020F0502020204030204" pitchFamily="34" charset="0"/>
                <a:ea typeface="Calibri" panose="020F0502020204030204" pitchFamily="34" charset="0"/>
                <a:cs typeface="Calibri" panose="020F0502020204030204" pitchFamily="34" charset="0"/>
              </a:rPr>
              <a:t>has </a:t>
            </a:r>
            <a:r>
              <a:rPr lang="en-US" sz="2400" u="dbl" dirty="0">
                <a:uFill>
                  <a:solidFill>
                    <a:srgbClr val="0000FF"/>
                  </a:solidFill>
                </a:uFill>
                <a:latin typeface="Calibri" panose="020F0502020204030204" pitchFamily="34" charset="0"/>
                <a:ea typeface="Calibri" panose="020F0502020204030204" pitchFamily="34" charset="0"/>
                <a:cs typeface="Calibri" panose="020F0502020204030204" pitchFamily="34" charset="0"/>
              </a:rPr>
              <a:t>now been</a:t>
            </a:r>
            <a:r>
              <a:rPr lang="en-US" sz="2400" dirty="0">
                <a:uFill>
                  <a:solidFill>
                    <a:srgbClr val="0000FF"/>
                  </a:solidFill>
                </a:u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FF0000"/>
                </a:solidFill>
                <a:uFill>
                  <a:solidFill>
                    <a:srgbClr val="0000FF"/>
                  </a:solidFill>
                </a:uFill>
                <a:latin typeface="Comic Sans MS" panose="030F0702030302020204" pitchFamily="66" charset="0"/>
                <a:ea typeface="Calibri" panose="020F0502020204030204" pitchFamily="34" charset="0"/>
                <a:cs typeface="Calibri" panose="020F0502020204030204" pitchFamily="34" charset="0"/>
              </a:rPr>
              <a:t>cleansed</a:t>
            </a:r>
            <a:r>
              <a:rPr lang="en-US" sz="2400" dirty="0">
                <a:uFill>
                  <a:solidFill>
                    <a:srgbClr val="0000FF"/>
                  </a:solidFill>
                </a:uFill>
                <a:latin typeface="Calibri" panose="020F0502020204030204" pitchFamily="34" charset="0"/>
                <a:ea typeface="Calibri" panose="020F0502020204030204" pitchFamily="34" charset="0"/>
                <a:cs typeface="Calibri" panose="020F0502020204030204" pitchFamily="34" charset="0"/>
              </a:rPr>
              <a:t> </a:t>
            </a:r>
            <a:r>
              <a:rPr lang="en-US" sz="2400" dirty="0" smtClean="0">
                <a:uFill>
                  <a:solidFill>
                    <a:srgbClr val="0000FF"/>
                  </a:solidFill>
                </a:uFill>
                <a:latin typeface="Calibri" panose="020F0502020204030204" pitchFamily="34" charset="0"/>
                <a:ea typeface="Calibri" panose="020F0502020204030204" pitchFamily="34" charset="0"/>
                <a:cs typeface="Calibri" panose="020F0502020204030204" pitchFamily="34" charset="0"/>
              </a:rPr>
              <a:t>(by </a:t>
            </a:r>
            <a:r>
              <a:rPr lang="en-US" sz="2400" b="1" u="sng" dirty="0" smtClean="0">
                <a:solidFill>
                  <a:srgbClr val="00B0F0"/>
                </a:solidFill>
                <a:uFill>
                  <a:solidFill>
                    <a:srgbClr val="0000FF"/>
                  </a:solidFill>
                </a:uFill>
                <a:latin typeface="Calibri" panose="020F0502020204030204" pitchFamily="34" charset="0"/>
                <a:ea typeface="Calibri" panose="020F0502020204030204" pitchFamily="34" charset="0"/>
                <a:cs typeface="Calibri" panose="020F0502020204030204" pitchFamily="34" charset="0"/>
              </a:rPr>
              <a:t>separating it </a:t>
            </a:r>
            <a:r>
              <a:rPr lang="en-US" sz="2400" dirty="0" smtClean="0">
                <a:uFill>
                  <a:solidFill>
                    <a:srgbClr val="0000FF"/>
                  </a:solidFill>
                </a:uFill>
                <a:latin typeface="Calibri" panose="020F0502020204030204" pitchFamily="34" charset="0"/>
                <a:ea typeface="Calibri" panose="020F0502020204030204" pitchFamily="34" charset="0"/>
                <a:cs typeface="Calibri" panose="020F0502020204030204" pitchFamily="34" charset="0"/>
              </a:rPr>
              <a:t>from the &lt;</a:t>
            </a:r>
            <a:r>
              <a:rPr lang="en-US" sz="2400" b="1" dirty="0" err="1" smtClean="0">
                <a:uFill>
                  <a:solidFill>
                    <a:srgbClr val="0000FF"/>
                  </a:solidFill>
                </a:uFill>
                <a:latin typeface="Calibri" panose="020F0502020204030204" pitchFamily="34" charset="0"/>
                <a:ea typeface="Calibri" panose="020F0502020204030204" pitchFamily="34" charset="0"/>
                <a:cs typeface="Calibri" panose="020F0502020204030204" pitchFamily="34" charset="0"/>
              </a:rPr>
              <a:t>choshek</a:t>
            </a:r>
            <a:r>
              <a:rPr lang="en-US" sz="2400" dirty="0" smtClean="0">
                <a:uFill>
                  <a:solidFill>
                    <a:srgbClr val="0000FF"/>
                  </a:solidFill>
                </a:uFill>
                <a:latin typeface="Calibri" panose="020F0502020204030204" pitchFamily="34" charset="0"/>
                <a:ea typeface="Calibri" panose="020F0502020204030204" pitchFamily="34" charset="0"/>
                <a:cs typeface="Calibri" panose="020F0502020204030204" pitchFamily="34" charset="0"/>
              </a:rPr>
              <a:t>&gt; darkness) </a:t>
            </a:r>
            <a:r>
              <a:rPr lang="en-US" sz="2400" u="dbl" dirty="0" smtClean="0">
                <a:uFill>
                  <a:solidFill>
                    <a:srgbClr val="0000FF"/>
                  </a:solidFill>
                </a:uFill>
                <a:latin typeface="Calibri" panose="020F0502020204030204" pitchFamily="34" charset="0"/>
                <a:ea typeface="Calibri" panose="020F0502020204030204" pitchFamily="34" charset="0"/>
                <a:cs typeface="Calibri" panose="020F0502020204030204" pitchFamily="34" charset="0"/>
              </a:rPr>
              <a:t>and </a:t>
            </a:r>
            <a:r>
              <a:rPr lang="en-US" sz="2400" b="1" u="dbl" dirty="0">
                <a:solidFill>
                  <a:srgbClr val="00B0F0"/>
                </a:solidFill>
                <a:uFill>
                  <a:solidFill>
                    <a:srgbClr val="0000FF"/>
                  </a:solidFill>
                </a:uFill>
                <a:latin typeface="Comic Sans MS" panose="030F0702030302020204" pitchFamily="66" charset="0"/>
                <a:ea typeface="Calibri" panose="020F0502020204030204" pitchFamily="34" charset="0"/>
                <a:cs typeface="Calibri" panose="020F0502020204030204" pitchFamily="34" charset="0"/>
              </a:rPr>
              <a:t>renamed</a:t>
            </a:r>
            <a:r>
              <a:rPr lang="en-US" sz="2400" dirty="0">
                <a:latin typeface="Calibri" panose="020F0502020204030204" pitchFamily="34" charset="0"/>
                <a:ea typeface="Calibri" panose="020F0502020204030204" pitchFamily="34" charset="0"/>
                <a:cs typeface="Calibri" panose="020F0502020204030204" pitchFamily="34" charset="0"/>
              </a:rPr>
              <a:t> by </a:t>
            </a:r>
            <a:r>
              <a:rPr lang="en-US" sz="2400" b="1" dirty="0">
                <a:solidFill>
                  <a:srgbClr val="0000FF"/>
                </a:solidFill>
                <a:latin typeface="Calibri" panose="020F0502020204030204" pitchFamily="34" charset="0"/>
                <a:ea typeface="Calibri" panose="020F0502020204030204" pitchFamily="34" charset="0"/>
                <a:cs typeface="Calibri" panose="020F0502020204030204" pitchFamily="34" charset="0"/>
              </a:rPr>
              <a:t>Yahuah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as - &lt;</a:t>
            </a:r>
            <a:r>
              <a:rPr lang="en-US" sz="2400" b="1" dirty="0" err="1">
                <a:solidFill>
                  <a:srgbClr val="9900FF"/>
                </a:solidFill>
                <a:latin typeface="Calibri" panose="020F0502020204030204" pitchFamily="34" charset="0"/>
                <a:ea typeface="Calibri" panose="020F0502020204030204" pitchFamily="34" charset="0"/>
                <a:cs typeface="Calibri" panose="020F0502020204030204" pitchFamily="34" charset="0"/>
              </a:rPr>
              <a:t>layil</a:t>
            </a:r>
            <a:r>
              <a:rPr lang="en-US" sz="2400" dirty="0" smtClean="0">
                <a:latin typeface="Calibri" panose="020F0502020204030204" pitchFamily="34" charset="0"/>
                <a:ea typeface="Calibri" panose="020F0502020204030204" pitchFamily="34" charset="0"/>
                <a:cs typeface="Calibri" panose="020F0502020204030204" pitchFamily="34" charset="0"/>
              </a:rPr>
              <a:t>&gt;.</a:t>
            </a:r>
            <a:br>
              <a:rPr lang="en-US" sz="2400" dirty="0" smtClean="0">
                <a:latin typeface="Calibri" panose="020F0502020204030204" pitchFamily="34" charset="0"/>
                <a:ea typeface="Calibri" panose="020F0502020204030204" pitchFamily="34" charset="0"/>
                <a:cs typeface="Calibri" panose="020F0502020204030204" pitchFamily="34" charset="0"/>
              </a:rPr>
            </a:br>
            <a:r>
              <a:rPr lang="en-US" sz="1100" b="1" dirty="0">
                <a:latin typeface="Calibri" panose="020F0502020204030204" pitchFamily="34" charset="0"/>
                <a:ea typeface="Calibri" panose="020F0502020204030204" pitchFamily="34" charset="0"/>
                <a:cs typeface="Calibri" panose="020F0502020204030204" pitchFamily="34" charset="0"/>
              </a:rPr>
              <a:t/>
            </a:r>
            <a:br>
              <a:rPr lang="en-US" sz="1100" b="1"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How is it </a:t>
            </a:r>
            <a:r>
              <a:rPr lang="en-US" sz="2400" dirty="0" smtClean="0">
                <a:latin typeface="Calibri" panose="020F0502020204030204" pitchFamily="34" charset="0"/>
                <a:ea typeface="Calibri" panose="020F0502020204030204" pitchFamily="34" charset="0"/>
                <a:cs typeface="Calibri" panose="020F0502020204030204" pitchFamily="34" charset="0"/>
              </a:rPr>
              <a:t>even remotely possible that </a:t>
            </a:r>
            <a:r>
              <a:rPr lang="en-US" sz="2400" b="1" dirty="0">
                <a:solidFill>
                  <a:srgbClr val="0000FF"/>
                </a:solidFill>
                <a:latin typeface="Calibri" panose="020F0502020204030204" pitchFamily="34" charset="0"/>
                <a:ea typeface="Calibri" panose="020F0502020204030204" pitchFamily="34" charset="0"/>
                <a:cs typeface="Calibri" panose="020F0502020204030204" pitchFamily="34" charset="0"/>
              </a:rPr>
              <a:t>Yahuah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would </a:t>
            </a:r>
            <a:r>
              <a:rPr lang="en-US" sz="2400" dirty="0">
                <a:latin typeface="Calibri" panose="020F0502020204030204" pitchFamily="34" charset="0"/>
                <a:ea typeface="Calibri" panose="020F0502020204030204" pitchFamily="34" charset="0"/>
                <a:cs typeface="Calibri" panose="020F0502020204030204" pitchFamily="34" charset="0"/>
              </a:rPr>
              <a:t>simply rename the </a:t>
            </a:r>
            <a:r>
              <a:rPr lang="en-US" sz="2400" dirty="0" smtClean="0">
                <a:latin typeface="Calibri" panose="020F0502020204030204" pitchFamily="34" charset="0"/>
                <a:ea typeface="Calibri" panose="020F0502020204030204" pitchFamily="34" charset="0"/>
                <a:cs typeface="Calibri" panose="020F0502020204030204" pitchFamily="34" charset="0"/>
              </a:rPr>
              <a:t>&lt;</a:t>
            </a:r>
            <a:r>
              <a:rPr lang="en-US" sz="2400" b="1" u="heavy" dirty="0" err="1">
                <a:solidFill>
                  <a:srgbClr val="000000"/>
                </a:solidFill>
                <a:uFill>
                  <a:solidFill>
                    <a:srgbClr val="00B050"/>
                  </a:solidFill>
                </a:uFill>
                <a:latin typeface="Calibri" panose="020F0502020204030204" pitchFamily="34" charset="0"/>
                <a:ea typeface="Calibri" panose="020F0502020204030204" pitchFamily="34" charset="0"/>
                <a:cs typeface="Calibri" panose="020F0502020204030204" pitchFamily="34" charset="0"/>
              </a:rPr>
              <a:t>choshek</a:t>
            </a:r>
            <a:r>
              <a:rPr lang="en-US" sz="2400" dirty="0" smtClean="0">
                <a:latin typeface="Calibri" panose="020F0502020204030204" pitchFamily="34" charset="0"/>
                <a:ea typeface="Calibri" panose="020F0502020204030204" pitchFamily="34" charset="0"/>
                <a:cs typeface="Calibri" panose="020F0502020204030204" pitchFamily="34" charset="0"/>
              </a:rPr>
              <a:t>&gt; darkness </a:t>
            </a:r>
            <a:br>
              <a:rPr lang="en-US" sz="2400" dirty="0" smtClean="0">
                <a:latin typeface="Calibri" panose="020F0502020204030204" pitchFamily="34" charset="0"/>
                <a:ea typeface="Calibri" panose="020F0502020204030204" pitchFamily="34" charset="0"/>
                <a:cs typeface="Calibri" panose="020F0502020204030204" pitchFamily="34" charset="0"/>
              </a:rPr>
            </a:br>
            <a:r>
              <a:rPr lang="en-US" sz="2400" u="sng"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to</a:t>
            </a:r>
            <a:r>
              <a:rPr lang="en-US" sz="2400" u="sng" dirty="0" smtClean="0">
                <a:latin typeface="Calibri" panose="020F0502020204030204" pitchFamily="34" charset="0"/>
                <a:ea typeface="Calibri" panose="020F0502020204030204" pitchFamily="34" charset="0"/>
                <a:cs typeface="Calibri" panose="020F0502020204030204" pitchFamily="34" charset="0"/>
              </a:rPr>
              <a:t> a fully acceptable</a:t>
            </a:r>
            <a:r>
              <a:rPr lang="en-US" sz="2400" dirty="0" smtClean="0">
                <a:latin typeface="Calibri" panose="020F0502020204030204" pitchFamily="34" charset="0"/>
                <a:ea typeface="Calibri" panose="020F0502020204030204" pitchFamily="34" charset="0"/>
                <a:cs typeface="Calibri" panose="020F0502020204030204" pitchFamily="34" charset="0"/>
              </a:rPr>
              <a:t>  &lt;</a:t>
            </a:r>
            <a:r>
              <a:rPr lang="en-US" sz="2400" dirty="0" smtClean="0">
                <a:solidFill>
                  <a:srgbClr val="9900FF"/>
                </a:solidFill>
                <a:latin typeface="Calibri" panose="020F0502020204030204" pitchFamily="34" charset="0"/>
                <a:ea typeface="Calibri" panose="020F0502020204030204" pitchFamily="34" charset="0"/>
                <a:cs typeface="Calibri" panose="020F0502020204030204" pitchFamily="34" charset="0"/>
              </a:rPr>
              <a:t>layil</a:t>
            </a:r>
            <a:r>
              <a:rPr lang="en-US" sz="24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&gt;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without making some significant changes? </a:t>
            </a:r>
            <a:r>
              <a:rPr lang="en-US" sz="2400" b="1" dirty="0" smtClean="0">
                <a:solidFill>
                  <a:srgbClr val="9900FF"/>
                </a:solidFill>
                <a:latin typeface="Calibri" panose="020F0502020204030204" pitchFamily="34" charset="0"/>
                <a:ea typeface="Calibri" panose="020F0502020204030204" pitchFamily="34" charset="0"/>
                <a:cs typeface="Calibri" panose="020F0502020204030204" pitchFamily="34" charset="0"/>
              </a:rPr>
              <a:t/>
            </a:r>
            <a:br>
              <a:rPr lang="en-US" sz="2400" b="1" dirty="0" smtClean="0">
                <a:solidFill>
                  <a:srgbClr val="9900FF"/>
                </a:solidFill>
                <a:latin typeface="Calibri" panose="020F0502020204030204" pitchFamily="34" charset="0"/>
                <a:ea typeface="Calibri" panose="020F0502020204030204" pitchFamily="34" charset="0"/>
                <a:cs typeface="Calibri" panose="020F0502020204030204" pitchFamily="34" charset="0"/>
              </a:rPr>
            </a:br>
            <a:r>
              <a:rPr lang="en-US" sz="800" b="1" dirty="0">
                <a:solidFill>
                  <a:srgbClr val="9900FF"/>
                </a:solidFill>
                <a:latin typeface="Calibri" panose="020F0502020204030204" pitchFamily="34" charset="0"/>
                <a:ea typeface="Calibri" panose="020F0502020204030204" pitchFamily="34" charset="0"/>
                <a:cs typeface="Calibri" panose="020F0502020204030204" pitchFamily="34" charset="0"/>
              </a:rPr>
              <a:t/>
            </a:r>
            <a:br>
              <a:rPr lang="en-US" sz="800" b="1" dirty="0">
                <a:solidFill>
                  <a:srgbClr val="9900FF"/>
                </a:solidFill>
                <a:latin typeface="Calibri" panose="020F0502020204030204" pitchFamily="34" charset="0"/>
                <a:ea typeface="Calibri" panose="020F0502020204030204" pitchFamily="34" charset="0"/>
                <a:cs typeface="Calibri" panose="020F0502020204030204" pitchFamily="34" charset="0"/>
              </a:rPr>
            </a:br>
            <a:r>
              <a:rPr lang="en-US" sz="2400" b="1" dirty="0" smtClean="0">
                <a:solidFill>
                  <a:srgbClr val="9900FF"/>
                </a:solidFill>
                <a:latin typeface="Calibri" panose="020F0502020204030204" pitchFamily="34" charset="0"/>
                <a:ea typeface="Calibri" panose="020F0502020204030204" pitchFamily="34" charset="0"/>
                <a:cs typeface="Calibri" panose="020F0502020204030204" pitchFamily="34" charset="0"/>
              </a:rPr>
              <a:t>Here are the definitions for </a:t>
            </a:r>
            <a:r>
              <a:rPr lang="en-US" sz="2400" dirty="0" smtClean="0">
                <a:latin typeface="Calibri" panose="020F0502020204030204" pitchFamily="34" charset="0"/>
                <a:ea typeface="Calibri" panose="020F0502020204030204" pitchFamily="34" charset="0"/>
                <a:cs typeface="Calibri" panose="020F0502020204030204" pitchFamily="34" charset="0"/>
              </a:rPr>
              <a:t>&lt;</a:t>
            </a:r>
            <a:r>
              <a:rPr lang="en-US" sz="2400" b="1" dirty="0" smtClean="0">
                <a:solidFill>
                  <a:srgbClr val="9900FF"/>
                </a:solidFill>
                <a:latin typeface="Calibri" panose="020F0502020204030204" pitchFamily="34" charset="0"/>
                <a:ea typeface="Calibri" panose="020F0502020204030204" pitchFamily="34" charset="0"/>
                <a:cs typeface="Calibri" panose="020F0502020204030204" pitchFamily="34" charset="0"/>
              </a:rPr>
              <a:t>layil</a:t>
            </a:r>
            <a:r>
              <a:rPr lang="en-US" sz="2400" dirty="0" smtClean="0">
                <a:latin typeface="Calibri" panose="020F0502020204030204" pitchFamily="34" charset="0"/>
                <a:ea typeface="Calibri" panose="020F0502020204030204" pitchFamily="34" charset="0"/>
                <a:cs typeface="Calibri" panose="020F0502020204030204" pitchFamily="34" charset="0"/>
              </a:rPr>
              <a:t>&gt;:</a:t>
            </a:r>
            <a:r>
              <a:rPr lang="en-US" sz="2400" b="1" dirty="0" smtClean="0">
                <a:solidFill>
                  <a:srgbClr val="9900FF"/>
                </a:solidFill>
                <a:latin typeface="Calibri" panose="020F0502020204030204" pitchFamily="34" charset="0"/>
                <a:ea typeface="Calibri" panose="020F0502020204030204" pitchFamily="34" charset="0"/>
                <a:cs typeface="Calibri" panose="020F0502020204030204" pitchFamily="34" charset="0"/>
              </a:rPr>
              <a:t/>
            </a:r>
            <a:br>
              <a:rPr lang="en-US" sz="2400" b="1" dirty="0" smtClean="0">
                <a:solidFill>
                  <a:srgbClr val="9900FF"/>
                </a:solidFill>
                <a:latin typeface="Calibri" panose="020F0502020204030204" pitchFamily="34" charset="0"/>
                <a:ea typeface="Calibri" panose="020F0502020204030204" pitchFamily="34" charset="0"/>
                <a:cs typeface="Calibri" panose="020F0502020204030204" pitchFamily="34" charset="0"/>
              </a:rPr>
            </a:br>
            <a:r>
              <a:rPr lang="en-US" sz="800" dirty="0" smtClean="0"/>
              <a:t/>
            </a:r>
            <a:br>
              <a:rPr lang="en-US" sz="800" dirty="0" smtClean="0"/>
            </a:br>
            <a:r>
              <a:rPr lang="en-US" sz="2400" b="1" i="1" dirty="0" smtClean="0">
                <a:solidFill>
                  <a:srgbClr val="008080"/>
                </a:solidFill>
                <a:latin typeface="Georgia" panose="02040502050405020303" pitchFamily="18" charset="0"/>
                <a:ea typeface="Times New Roman" panose="02020603050405020304" pitchFamily="18" charset="0"/>
              </a:rPr>
              <a:t>Brown-Driver-Briggs</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r>
              <a:rPr lang="en-US" sz="2400" u="sng" dirty="0" smtClean="0">
                <a:solidFill>
                  <a:srgbClr val="0D0D0D"/>
                </a:solidFill>
                <a:latin typeface="Calibri" panose="020F0502020204030204" pitchFamily="34" charset="0"/>
                <a:ea typeface="Times New Roman" panose="02020603050405020304" pitchFamily="18" charset="0"/>
              </a:rPr>
              <a:t>night</a:t>
            </a:r>
            <a:r>
              <a:rPr lang="en-US" sz="2400" dirty="0" smtClean="0">
                <a:solidFill>
                  <a:srgbClr val="0D0D0D"/>
                </a:solidFill>
                <a:latin typeface="Calibri" panose="020F0502020204030204" pitchFamily="34" charset="0"/>
                <a:ea typeface="Times New Roman" panose="02020603050405020304" pitchFamily="18" charset="0"/>
              </a:rPr>
              <a:t> </a:t>
            </a:r>
            <a:r>
              <a:rPr lang="en-US" sz="2400" dirty="0">
                <a:solidFill>
                  <a:srgbClr val="0D0D0D"/>
                </a:solidFill>
                <a:latin typeface="Calibri" panose="020F0502020204030204" pitchFamily="34"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rPr>
              <a:t>OT:3915;</a:t>
            </a:r>
            <a:r>
              <a:rPr lang="en-US" sz="2400" dirty="0">
                <a:latin typeface="Times New Roman" panose="02020603050405020304" pitchFamily="18" charset="0"/>
                <a:ea typeface="Times New Roman" panose="02020603050405020304" pitchFamily="18" charset="0"/>
              </a:rPr>
              <a:t> </a:t>
            </a:r>
            <a:r>
              <a:rPr lang="en-US" sz="2400" dirty="0">
                <a:latin typeface="Calibri" panose="020F0502020204030204" pitchFamily="34" charset="0"/>
                <a:ea typeface="Times New Roman" panose="02020603050405020304" pitchFamily="18" charset="0"/>
              </a:rPr>
              <a:t>&lt;</a:t>
            </a:r>
            <a:r>
              <a:rPr lang="en-US" sz="2400" b="1" dirty="0">
                <a:solidFill>
                  <a:srgbClr val="9900FF"/>
                </a:solidFill>
                <a:latin typeface="Calibri" panose="020F0502020204030204" pitchFamily="34" charset="0"/>
                <a:ea typeface="Times New Roman" panose="02020603050405020304" pitchFamily="18" charset="0"/>
              </a:rPr>
              <a:t>layil</a:t>
            </a:r>
            <a:r>
              <a:rPr lang="en-US" sz="2400" dirty="0">
                <a:solidFill>
                  <a:srgbClr val="0D0D0D"/>
                </a:solidFill>
                <a:latin typeface="Calibri" panose="020F0502020204030204" pitchFamily="34" charset="0"/>
                <a:ea typeface="Times New Roman" panose="02020603050405020304" pitchFamily="18" charset="0"/>
              </a:rPr>
              <a:t>&gt;</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1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1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1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a:t>
            </a:r>
            <a:r>
              <a:rPr lang="en-US" sz="2400" dirty="0" smtClean="0">
                <a:latin typeface="Times New Roman" panose="02020603050405020304" pitchFamily="18" charset="0"/>
                <a:ea typeface="Times New Roman" panose="02020603050405020304" pitchFamily="18" charset="0"/>
              </a:rPr>
              <a:t> </a:t>
            </a:r>
            <a:r>
              <a:rPr lang="en-US" sz="2400" b="1" dirty="0">
                <a:latin typeface="Calibri" panose="020F0502020204030204" pitchFamily="34" charset="0"/>
                <a:ea typeface="Times New Roman" panose="02020603050405020304" pitchFamily="18" charset="0"/>
                <a:cs typeface="Calibri" panose="020F0502020204030204" pitchFamily="34" charset="0"/>
              </a:rPr>
              <a:t>1)</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night </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a:t>
            </a:r>
            <a:r>
              <a:rPr lang="en-US" sz="2400" b="1" dirty="0">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Calibri" panose="020F0502020204030204" pitchFamily="34" charset="0"/>
                <a:ea typeface="Times New Roman" panose="02020603050405020304" pitchFamily="18" charset="0"/>
                <a:cs typeface="Calibri" panose="020F0502020204030204" pitchFamily="34" charset="0"/>
              </a:rPr>
              <a:t>  night (as opposed to day)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latin typeface="Calibri" panose="020F0502020204030204" pitchFamily="34" charset="0"/>
                <a:ea typeface="Times New Roman" panose="02020603050405020304" pitchFamily="18" charset="0"/>
                <a:cs typeface="Calibri" panose="020F0502020204030204" pitchFamily="34" charset="0"/>
              </a:rPr>
              <a:t>       		b</a:t>
            </a:r>
            <a:r>
              <a:rPr lang="en-US" sz="2400" b="1" dirty="0">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Calibri" panose="020F0502020204030204" pitchFamily="34" charset="0"/>
                <a:ea typeface="Times New Roman" panose="02020603050405020304" pitchFamily="18" charset="0"/>
                <a:cs typeface="Calibri" panose="020F0502020204030204" pitchFamily="34" charset="0"/>
              </a:rPr>
              <a:t>  of gloom, protective shadow (fig</a:t>
            </a:r>
            <a:r>
              <a:rPr lang="en-US" sz="2400" dirty="0" smtClean="0">
                <a:latin typeface="Calibri" panose="020F0502020204030204" pitchFamily="34" charset="0"/>
                <a:ea typeface="Times New Roman" panose="02020603050405020304" pitchFamily="18" charset="0"/>
                <a:cs typeface="Calibri" panose="020F0502020204030204" pitchFamily="34" charset="0"/>
              </a:rPr>
              <a:t>.)</a:t>
            </a:r>
            <a:br>
              <a:rPr lang="en-US" sz="2400" dirty="0" smtClean="0">
                <a:latin typeface="Calibri" panose="020F0502020204030204" pitchFamily="34" charset="0"/>
                <a:ea typeface="Times New Roman" panose="02020603050405020304" pitchFamily="18" charset="0"/>
                <a:cs typeface="Calibri" panose="020F0502020204030204" pitchFamily="34" charset="0"/>
              </a:rPr>
            </a:br>
            <a:r>
              <a:rPr lang="en-US" sz="900" dirty="0">
                <a:latin typeface="Calibri" panose="020F0502020204030204" pitchFamily="34" charset="0"/>
                <a:ea typeface="Times New Roman" panose="02020603050405020304" pitchFamily="18" charset="0"/>
                <a:cs typeface="Calibri" panose="020F0502020204030204" pitchFamily="34" charset="0"/>
              </a:rPr>
              <a:t/>
            </a:r>
            <a:br>
              <a:rPr lang="en-US" sz="900" dirty="0">
                <a:latin typeface="Calibri" panose="020F0502020204030204" pitchFamily="34" charset="0"/>
                <a:ea typeface="Times New Roman" panose="02020603050405020304" pitchFamily="18" charset="0"/>
                <a:cs typeface="Calibri" panose="020F0502020204030204" pitchFamily="34" charset="0"/>
              </a:rPr>
            </a:br>
            <a:r>
              <a:rPr lang="en-US" sz="2400" dirty="0" smtClean="0">
                <a:latin typeface="Calibri" panose="020F0502020204030204" pitchFamily="34" charset="0"/>
                <a:ea typeface="Times New Roman" panose="02020603050405020304" pitchFamily="18" charset="0"/>
                <a:cs typeface="Calibri" panose="020F0502020204030204" pitchFamily="34" charset="0"/>
              </a:rPr>
              <a:t>The </a:t>
            </a:r>
            <a:r>
              <a:rPr lang="en-US" sz="2400" b="1" i="1" dirty="0">
                <a:solidFill>
                  <a:srgbClr val="008080"/>
                </a:solidFill>
                <a:latin typeface="Georgia" panose="02040502050405020303" pitchFamily="18" charset="0"/>
                <a:ea typeface="Times New Roman" panose="02020603050405020304" pitchFamily="18" charset="0"/>
                <a:cs typeface="Calibri" panose="020F0502020204030204" pitchFamily="34" charset="0"/>
              </a:rPr>
              <a:t>EDHL</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i="1" dirty="0">
                <a:solidFill>
                  <a:srgbClr val="008080"/>
                </a:solidFill>
                <a:latin typeface="Georgia" panose="02040502050405020303" pitchFamily="18" charset="0"/>
                <a:ea typeface="Times New Roman" panose="02020603050405020304" pitchFamily="18" charset="0"/>
                <a:cs typeface="Calibri" panose="020F0502020204030204" pitchFamily="34" charset="0"/>
              </a:rPr>
              <a:t>Etymological Dictionary of the Hebrew Language</a:t>
            </a:r>
            <a:r>
              <a:rPr lang="en-US" sz="2400" dirty="0" smtClean="0">
                <a:latin typeface="Calibri" panose="020F0502020204030204" pitchFamily="34" charset="0"/>
                <a:ea typeface="Times New Roman" panose="02020603050405020304" pitchFamily="18" charset="0"/>
                <a:cs typeface="Calibri" panose="020F0502020204030204" pitchFamily="34" charset="0"/>
              </a:rPr>
              <a:t>)  pg. 300 </a:t>
            </a:r>
            <a:br>
              <a:rPr lang="en-US" sz="2400" dirty="0" smtClean="0">
                <a:latin typeface="Calibri" panose="020F0502020204030204" pitchFamily="34" charset="0"/>
                <a:ea typeface="Times New Roman" panose="02020603050405020304" pitchFamily="18" charset="0"/>
                <a:cs typeface="Calibri" panose="020F0502020204030204" pitchFamily="34" charset="0"/>
              </a:rPr>
            </a:br>
            <a:r>
              <a:rPr lang="en-US" sz="2400" dirty="0" smtClean="0">
                <a:latin typeface="Calibri" panose="020F0502020204030204" pitchFamily="34" charset="0"/>
                <a:ea typeface="Times New Roman" panose="02020603050405020304" pitchFamily="18" charset="0"/>
                <a:cs typeface="Calibri" panose="020F0502020204030204" pitchFamily="34" charset="0"/>
              </a:rPr>
              <a:t>night  </a:t>
            </a:r>
            <a:r>
              <a:rPr lang="en-US" sz="2400" dirty="0">
                <a:latin typeface="Calibri" panose="020F0502020204030204" pitchFamily="34" charset="0"/>
                <a:ea typeface="Times New Roman" panose="02020603050405020304" pitchFamily="18" charset="0"/>
                <a:cs typeface="Calibri" panose="020F0502020204030204" pitchFamily="34" charset="0"/>
              </a:rPr>
              <a:t>&lt;</a:t>
            </a:r>
            <a:r>
              <a:rPr lang="en-US" sz="2400" b="1" dirty="0">
                <a:solidFill>
                  <a:srgbClr val="9900FF"/>
                </a:solidFill>
                <a:latin typeface="Calibri" panose="020F0502020204030204" pitchFamily="34" charset="0"/>
                <a:ea typeface="Times New Roman" panose="02020603050405020304" pitchFamily="18" charset="0"/>
                <a:cs typeface="Calibri" panose="020F0502020204030204" pitchFamily="34" charset="0"/>
              </a:rPr>
              <a:t>layil</a:t>
            </a:r>
            <a:r>
              <a:rPr lang="en-US" sz="2400" dirty="0">
                <a:latin typeface="Calibri" panose="020F0502020204030204" pitchFamily="34" charset="0"/>
                <a:ea typeface="Times New Roman" panose="02020603050405020304" pitchFamily="18" charset="0"/>
                <a:cs typeface="Calibri" panose="020F0502020204030204" pitchFamily="34" charset="0"/>
              </a:rPr>
              <a:t>&gt; </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OT:3915</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ל</a:t>
            </a:r>
            <a:r>
              <a:rPr lang="en-US" sz="11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1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1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a:t>
            </a:r>
            <a:r>
              <a:rPr lang="en-US" sz="2400" dirty="0" smtClean="0">
                <a:latin typeface="Calibri" panose="020F0502020204030204" pitchFamily="34" charset="0"/>
                <a:ea typeface="Times New Roman" panose="02020603050405020304" pitchFamily="18" charset="0"/>
                <a:cs typeface="Calibri" panose="020F0502020204030204" pitchFamily="34" charset="0"/>
              </a:rPr>
              <a:t>	  1</a:t>
            </a:r>
            <a:r>
              <a:rPr lang="en-US" sz="2400" dirty="0">
                <a:latin typeface="Calibri" panose="020F0502020204030204" pitchFamily="34" charset="0"/>
                <a:ea typeface="Times New Roman" panose="02020603050405020304" pitchFamily="18" charset="0"/>
                <a:cs typeface="Calibri" panose="020F0502020204030204" pitchFamily="34" charset="0"/>
              </a:rPr>
              <a:t>.  night	2.  at </a:t>
            </a:r>
            <a:r>
              <a:rPr lang="en-US" sz="2400" dirty="0" smtClean="0">
                <a:latin typeface="Calibri" panose="020F0502020204030204" pitchFamily="34" charset="0"/>
                <a:ea typeface="Times New Roman" panose="02020603050405020304" pitchFamily="18" charset="0"/>
                <a:cs typeface="Calibri" panose="020F0502020204030204" pitchFamily="34" charset="0"/>
              </a:rPr>
              <a:t>night     (derived from) </a:t>
            </a:r>
            <a:r>
              <a:rPr lang="he-IL" sz="2400" b="1" dirty="0" smtClean="0">
                <a:solidFill>
                  <a:srgbClr val="9900CC"/>
                </a:solidFill>
                <a:latin typeface="Times New Roman" panose="02020603050405020304" pitchFamily="18" charset="0"/>
                <a:ea typeface="Times New Roman" panose="02020603050405020304" pitchFamily="18" charset="0"/>
                <a:cs typeface="Times New Roman" panose="02020603050405020304" pitchFamily="18" charset="0"/>
              </a:rPr>
              <a:t>יליל</a:t>
            </a:r>
            <a:r>
              <a:rPr lang="he-IL"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smtClean="0">
                <a:solidFill>
                  <a:schemeClr val="accent6">
                    <a:lumMod val="20000"/>
                    <a:lumOff val="80000"/>
                  </a:schemeClr>
                </a:solidFill>
                <a:latin typeface="Calibri" panose="020F0502020204030204" pitchFamily="34" charset="0"/>
                <a:ea typeface="Times New Roman" panose="02020603050405020304" pitchFamily="18" charset="0"/>
                <a:cs typeface="Calibri" panose="020F0502020204030204" pitchFamily="34" charset="0"/>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nocturnal.</a:t>
            </a:r>
            <a:br>
              <a:rPr lang="en-US" sz="2400" dirty="0" smtClean="0">
                <a:latin typeface="Calibri" panose="020F0502020204030204" pitchFamily="34" charset="0"/>
                <a:ea typeface="Times New Roman" panose="02020603050405020304" pitchFamily="18" charset="0"/>
                <a:cs typeface="Calibri" panose="020F0502020204030204" pitchFamily="34" charset="0"/>
              </a:rPr>
            </a:br>
            <a:r>
              <a:rPr lang="en-US" sz="900" dirty="0" smtClean="0">
                <a:latin typeface="Calibri" panose="020F0502020204030204" pitchFamily="34" charset="0"/>
                <a:ea typeface="Times New Roman" panose="02020603050405020304" pitchFamily="18" charset="0"/>
                <a:cs typeface="Calibri" panose="020F0502020204030204" pitchFamily="34" charset="0"/>
              </a:rPr>
              <a:t/>
            </a:r>
            <a:br>
              <a:rPr lang="en-US" sz="900" dirty="0" smtClean="0">
                <a:latin typeface="Calibri" panose="020F0502020204030204" pitchFamily="34" charset="0"/>
                <a:ea typeface="Times New Roman" panose="02020603050405020304" pitchFamily="18" charset="0"/>
                <a:cs typeface="Calibri" panose="020F0502020204030204" pitchFamily="34" charset="0"/>
              </a:rPr>
            </a:br>
            <a:r>
              <a:rPr lang="en-US" sz="2700" b="1" i="1" dirty="0" smtClean="0">
                <a:solidFill>
                  <a:srgbClr val="008080"/>
                </a:solidFill>
                <a:latin typeface="Georgia" panose="02040502050405020303" pitchFamily="18" charset="0"/>
                <a:ea typeface="Times New Roman" panose="02020603050405020304" pitchFamily="18" charset="0"/>
                <a:cs typeface="Calibri" panose="020F0502020204030204" pitchFamily="34" charset="0"/>
              </a:rPr>
              <a:t>Interlinear Scripture Analyzer</a:t>
            </a:r>
            <a:r>
              <a:rPr lang="en-US" sz="3100" i="1" dirty="0" smtClean="0">
                <a:solidFill>
                  <a:srgbClr val="008080"/>
                </a:solidFill>
                <a:latin typeface="Georgia" panose="02040502050405020303" pitchFamily="18" charset="0"/>
                <a:ea typeface="Times New Roman" panose="02020603050405020304" pitchFamily="18" charset="0"/>
                <a:cs typeface="Calibri" panose="020F0502020204030204" pitchFamily="34" charset="0"/>
              </a:rPr>
              <a:t/>
            </a:r>
            <a:br>
              <a:rPr lang="en-US" sz="3100" i="1" dirty="0" smtClean="0">
                <a:solidFill>
                  <a:srgbClr val="008080"/>
                </a:solidFill>
                <a:latin typeface="Georgia" panose="02040502050405020303" pitchFamily="18" charset="0"/>
                <a:ea typeface="Times New Roman" panose="02020603050405020304" pitchFamily="18" charset="0"/>
                <a:cs typeface="Calibri" panose="020F0502020204030204" pitchFamily="34" charset="0"/>
              </a:rPr>
            </a:b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night  &lt;</a:t>
            </a:r>
            <a:r>
              <a:rPr lang="en-US" sz="2400" b="1" dirty="0">
                <a:solidFill>
                  <a:srgbClr val="9900FF"/>
                </a:solidFill>
                <a:latin typeface="Calibri" panose="020F0502020204030204" pitchFamily="34" charset="0"/>
                <a:ea typeface="Times New Roman" panose="02020603050405020304" pitchFamily="18" charset="0"/>
                <a:cs typeface="Calibri" panose="020F0502020204030204" pitchFamily="34" charset="0"/>
              </a:rPr>
              <a:t>layil</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&gt; </a:t>
            </a:r>
            <a:r>
              <a:rPr lang="en-US" sz="2400"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000"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OT:3915</a:t>
            </a:r>
            <a:r>
              <a:rPr lang="en-US" sz="2400"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ל</a:t>
            </a:r>
            <a:r>
              <a:rPr lang="en-US" sz="11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1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1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smtClean="0">
                <a:solidFill>
                  <a:schemeClr val="tx1">
                    <a:lumMod val="95000"/>
                    <a:lumOff val="5000"/>
                  </a:schemeClr>
                </a:solidFill>
                <a:latin typeface="+mn-lt"/>
                <a:ea typeface="Calibri" panose="020F0502020204030204" pitchFamily="34" charset="0"/>
                <a:cs typeface="Times New Roman" panose="02020603050405020304" pitchFamily="18" charset="0"/>
              </a:rPr>
              <a:t>the night</a:t>
            </a:r>
            <a:r>
              <a:rPr lang="en-US" sz="2700" dirty="0">
                <a:solidFill>
                  <a:schemeClr val="tx1">
                    <a:lumMod val="95000"/>
                    <a:lumOff val="5000"/>
                  </a:schemeClr>
                </a:solidFill>
                <a:latin typeface="+mn-lt"/>
                <a:ea typeface="Times New Roman" panose="02020603050405020304" pitchFamily="18" charset="0"/>
                <a:cs typeface="Calibri" panose="020F0502020204030204" pitchFamily="34" charset="0"/>
              </a:rPr>
              <a:t/>
            </a:r>
            <a:br>
              <a:rPr lang="en-US" sz="2700" dirty="0">
                <a:solidFill>
                  <a:schemeClr val="tx1">
                    <a:lumMod val="95000"/>
                    <a:lumOff val="5000"/>
                  </a:schemeClr>
                </a:solidFill>
                <a:latin typeface="+mn-lt"/>
                <a:ea typeface="Times New Roman" panose="02020603050405020304" pitchFamily="18" charset="0"/>
                <a:cs typeface="Calibri" panose="020F0502020204030204" pitchFamily="34" charset="0"/>
              </a:rPr>
            </a:br>
            <a:r>
              <a:rPr lang="en-US" sz="2400" dirty="0">
                <a:latin typeface="Calibri" panose="020F0502020204030204" pitchFamily="34" charset="0"/>
                <a:ea typeface="Times New Roman" panose="02020603050405020304" pitchFamily="18" charset="0"/>
                <a:cs typeface="Calibri" panose="020F0502020204030204" pitchFamily="34" charset="0"/>
              </a:rPr>
              <a:t/>
            </a:r>
            <a:br>
              <a:rPr lang="en-US" sz="2400" dirty="0">
                <a:latin typeface="Calibri" panose="020F0502020204030204" pitchFamily="34" charset="0"/>
                <a:ea typeface="Times New Roman" panose="02020603050405020304" pitchFamily="18" charset="0"/>
                <a:cs typeface="Calibri" panose="020F0502020204030204" pitchFamily="34" charset="0"/>
              </a:rPr>
            </a:br>
            <a:r>
              <a:rPr lang="en-US" sz="2400" dirty="0">
                <a:latin typeface="Calibri" panose="020F0502020204030204" pitchFamily="34" charset="0"/>
                <a:ea typeface="Times New Roman" panose="02020603050405020304" pitchFamily="18" charset="0"/>
                <a:cs typeface="Calibri" panose="020F0502020204030204" pitchFamily="34" charset="0"/>
              </a:rPr>
              <a:t/>
            </a:r>
            <a:br>
              <a:rPr lang="en-US" sz="2400" dirty="0">
                <a:latin typeface="Calibri" panose="020F0502020204030204" pitchFamily="34" charset="0"/>
                <a:ea typeface="Times New Roman" panose="02020603050405020304" pitchFamily="18" charset="0"/>
                <a:cs typeface="Calibri" panose="020F0502020204030204" pitchFamily="34" charset="0"/>
              </a:rPr>
            </a:b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endParaRPr lang="en-US" sz="2400" dirty="0"/>
          </a:p>
        </p:txBody>
      </p:sp>
      <p:sp>
        <p:nvSpPr>
          <p:cNvPr id="12" name="4-Point Star 11"/>
          <p:cNvSpPr/>
          <p:nvPr/>
        </p:nvSpPr>
        <p:spPr>
          <a:xfrm flipV="1">
            <a:off x="8017978" y="387534"/>
            <a:ext cx="759853" cy="682581"/>
          </a:xfrm>
          <a:prstGeom prst="star4">
            <a:avLst/>
          </a:prstGeom>
          <a:solidFill>
            <a:srgbClr val="FFFF00"/>
          </a:solidFill>
          <a:ln w="57150">
            <a:solidFill>
              <a:srgbClr val="FF33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3" name="4-Point Star 2"/>
          <p:cNvSpPr/>
          <p:nvPr/>
        </p:nvSpPr>
        <p:spPr>
          <a:xfrm>
            <a:off x="9727646" y="397925"/>
            <a:ext cx="766294" cy="682579"/>
          </a:xfrm>
          <a:prstGeom prst="star4">
            <a:avLst/>
          </a:prstGeom>
          <a:solidFill>
            <a:srgbClr val="00B0F0"/>
          </a:solidFill>
          <a:ln w="57150">
            <a:solidFill>
              <a:srgbClr val="99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4" name="Slide Number Placeholder 3"/>
          <p:cNvSpPr>
            <a:spLocks noGrp="1"/>
          </p:cNvSpPr>
          <p:nvPr>
            <p:ph type="sldNum" sz="quarter" idx="12"/>
          </p:nvPr>
        </p:nvSpPr>
        <p:spPr>
          <a:xfrm>
            <a:off x="9358746" y="6418696"/>
            <a:ext cx="2743200" cy="365125"/>
          </a:xfrm>
          <a:scene3d>
            <a:camera prst="orthographicFront"/>
            <a:lightRig rig="threePt" dir="t"/>
          </a:scene3d>
          <a:sp3d>
            <a:bevelT w="114300" prst="artDeco"/>
          </a:sp3d>
        </p:spPr>
        <p:txBody>
          <a:bodyPr>
            <a:sp3d extrusionH="57150">
              <a:bevelT w="38100" h="38100"/>
            </a:sp3d>
          </a:bodyPr>
          <a:lstStyle/>
          <a:p>
            <a:fld id="{79D454C9-693C-4B68-AEF7-F33F1BD73953}" type="slidenum">
              <a:rPr lang="en-US" sz="1400" b="1" smtClean="0">
                <a:solidFill>
                  <a:schemeClr val="tx1"/>
                </a:solidFill>
              </a:rPr>
              <a:t>75</a:t>
            </a:fld>
            <a:endParaRPr lang="en-US" sz="1400" b="1" dirty="0">
              <a:solidFill>
                <a:schemeClr val="tx1"/>
              </a:solidFill>
            </a:endParaRPr>
          </a:p>
        </p:txBody>
      </p:sp>
    </p:spTree>
    <p:extLst>
      <p:ext uri="{BB962C8B-B14F-4D97-AF65-F5344CB8AC3E}">
        <p14:creationId xmlns:p14="http://schemas.microsoft.com/office/powerpoint/2010/main" val="807689056"/>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00B050">
                <a:alpha val="16000"/>
              </a:srgbClr>
            </a:gs>
            <a:gs pos="50000">
              <a:srgbClr val="9900FF">
                <a:alpha val="4000"/>
              </a:srgbClr>
            </a:gs>
            <a:gs pos="100000">
              <a:schemeClr val="accent2">
                <a:lumMod val="60000"/>
                <a:lumOff val="40000"/>
                <a:alpha val="3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tangle 3"/>
          <p:cNvSpPr/>
          <p:nvPr/>
        </p:nvSpPr>
        <p:spPr>
          <a:xfrm>
            <a:off x="238988" y="487379"/>
            <a:ext cx="11461173" cy="5878532"/>
          </a:xfrm>
          <a:prstGeom prst="rect">
            <a:avLst/>
          </a:prstGeom>
        </p:spPr>
        <p:txBody>
          <a:bodyPr wrap="square">
            <a:spAutoFit/>
            <a:scene3d>
              <a:camera prst="orthographicFront"/>
              <a:lightRig rig="threePt" dir="t"/>
            </a:scene3d>
            <a:sp3d extrusionH="57150">
              <a:bevelT w="38100" h="38100"/>
            </a:sp3d>
          </a:bodyPr>
          <a:lstStyle/>
          <a:p>
            <a:pPr>
              <a:spcAft>
                <a:spcPts val="1800"/>
              </a:spcAft>
            </a:pPr>
            <a:r>
              <a:rPr lang="en-US" sz="3000" b="1" i="1" dirty="0">
                <a:solidFill>
                  <a:srgbClr val="008080"/>
                </a:solidFill>
                <a:latin typeface="Georgia" panose="02040502050405020303" pitchFamily="18" charset="0"/>
                <a:ea typeface="Calibri" panose="020F0502020204030204" pitchFamily="34" charset="0"/>
                <a:cs typeface="Calibri" panose="020F0502020204030204" pitchFamily="34" charset="0"/>
              </a:rPr>
              <a:t>Hebrew English Lexicon by John </a:t>
            </a:r>
            <a:r>
              <a:rPr lang="en-US" sz="3000" b="1" i="1" dirty="0" err="1">
                <a:solidFill>
                  <a:srgbClr val="008080"/>
                </a:solidFill>
                <a:latin typeface="Georgia" panose="02040502050405020303" pitchFamily="18" charset="0"/>
                <a:ea typeface="Calibri" panose="020F0502020204030204" pitchFamily="34" charset="0"/>
                <a:cs typeface="Calibri" panose="020F0502020204030204" pitchFamily="34" charset="0"/>
              </a:rPr>
              <a:t>Parkhurst</a:t>
            </a:r>
            <a:r>
              <a:rPr lang="en-US" sz="3000" b="1" i="1" dirty="0">
                <a:solidFill>
                  <a:srgbClr val="008080"/>
                </a:solidFill>
                <a:latin typeface="Georgia" panose="02040502050405020303" pitchFamily="18" charset="0"/>
                <a:ea typeface="Calibri" panose="020F0502020204030204" pitchFamily="34" charset="0"/>
                <a:cs typeface="Calibri" panose="020F0502020204030204" pitchFamily="34" charset="0"/>
              </a:rPr>
              <a:t>  </a:t>
            </a:r>
            <a:r>
              <a:rPr lang="en-US" sz="2400" dirty="0">
                <a:solidFill>
                  <a:prstClr val="black">
                    <a:lumMod val="95000"/>
                    <a:lumOff val="5000"/>
                  </a:prstClr>
                </a:solidFill>
                <a:ea typeface="Calibri" panose="020F0502020204030204" pitchFamily="34" charset="0"/>
                <a:cs typeface="Calibri" panose="020F0502020204030204" pitchFamily="34" charset="0"/>
              </a:rPr>
              <a:t>(1762)</a:t>
            </a:r>
            <a:br>
              <a:rPr lang="en-US" sz="2400" dirty="0">
                <a:solidFill>
                  <a:prstClr val="black">
                    <a:lumMod val="95000"/>
                    <a:lumOff val="5000"/>
                  </a:prstClr>
                </a:solidFill>
                <a:ea typeface="Calibri" panose="020F0502020204030204" pitchFamily="34" charset="0"/>
                <a:cs typeface="Calibri" panose="020F0502020204030204" pitchFamily="34" charset="0"/>
              </a:rPr>
            </a:br>
            <a:r>
              <a:rPr lang="en-US" sz="2800" u="sng" dirty="0">
                <a:solidFill>
                  <a:srgbClr val="0D0D0D"/>
                </a:solidFill>
                <a:latin typeface="Calibri" panose="020F0502020204030204" pitchFamily="34" charset="0"/>
                <a:ea typeface="Times New Roman" panose="02020603050405020304" pitchFamily="18" charset="0"/>
                <a:cs typeface="+mj-cs"/>
              </a:rPr>
              <a:t>night</a:t>
            </a:r>
            <a:r>
              <a:rPr lang="en-US" sz="2800" dirty="0">
                <a:solidFill>
                  <a:srgbClr val="0D0D0D"/>
                </a:solidFill>
                <a:latin typeface="Calibri" panose="020F0502020204030204" pitchFamily="34" charset="0"/>
                <a:ea typeface="Times New Roman" panose="02020603050405020304" pitchFamily="18" charset="0"/>
                <a:cs typeface="+mj-cs"/>
              </a:rPr>
              <a:t> –</a:t>
            </a:r>
            <a:r>
              <a:rPr lang="en-US" sz="2800" dirty="0">
                <a:solidFill>
                  <a:srgbClr val="0D0D0D"/>
                </a:solidFill>
                <a:latin typeface="Times New Roman" panose="02020603050405020304" pitchFamily="18" charset="0"/>
                <a:ea typeface="Times New Roman" panose="02020603050405020304" pitchFamily="18" charset="0"/>
                <a:cs typeface="+mj-cs"/>
              </a:rPr>
              <a:t> </a:t>
            </a:r>
            <a:r>
              <a:rPr lang="en-US" sz="2400" dirty="0">
                <a:solidFill>
                  <a:prstClr val="black"/>
                </a:solidFill>
                <a:latin typeface="Calibri" panose="020F0502020204030204" pitchFamily="34" charset="0"/>
                <a:ea typeface="Times New Roman" panose="02020603050405020304" pitchFamily="18" charset="0"/>
                <a:cs typeface="+mj-cs"/>
              </a:rPr>
              <a:t>OT:3915</a:t>
            </a:r>
            <a:r>
              <a:rPr lang="en-US" sz="2800" dirty="0">
                <a:solidFill>
                  <a:prstClr val="black"/>
                </a:solidFill>
                <a:latin typeface="Calibri" panose="020F0502020204030204" pitchFamily="34" charset="0"/>
                <a:ea typeface="Times New Roman" panose="02020603050405020304" pitchFamily="18" charset="0"/>
                <a:cs typeface="+mj-cs"/>
              </a:rPr>
              <a:t>;</a:t>
            </a:r>
            <a:r>
              <a:rPr lang="en-US" sz="2800" dirty="0">
                <a:solidFill>
                  <a:prstClr val="black"/>
                </a:solidFill>
                <a:latin typeface="Times New Roman" panose="02020603050405020304" pitchFamily="18" charset="0"/>
                <a:ea typeface="Times New Roman" panose="02020603050405020304" pitchFamily="18" charset="0"/>
                <a:cs typeface="+mj-cs"/>
              </a:rPr>
              <a:t> </a:t>
            </a:r>
            <a:r>
              <a:rPr lang="en-US" sz="2800" dirty="0">
                <a:solidFill>
                  <a:prstClr val="black"/>
                </a:solidFill>
                <a:latin typeface="Calibri" panose="020F0502020204030204" pitchFamily="34" charset="0"/>
                <a:ea typeface="Times New Roman" panose="02020603050405020304" pitchFamily="18" charset="0"/>
                <a:cs typeface="+mj-cs"/>
              </a:rPr>
              <a:t>&lt;</a:t>
            </a:r>
            <a:r>
              <a:rPr lang="en-US" sz="2800" b="1" dirty="0">
                <a:solidFill>
                  <a:srgbClr val="9900FF"/>
                </a:solidFill>
                <a:latin typeface="Calibri" panose="020F0502020204030204" pitchFamily="34" charset="0"/>
                <a:ea typeface="Times New Roman" panose="02020603050405020304" pitchFamily="18" charset="0"/>
                <a:cs typeface="+mj-cs"/>
              </a:rPr>
              <a:t>layil</a:t>
            </a:r>
            <a:r>
              <a:rPr lang="en-US" sz="2800" dirty="0">
                <a:solidFill>
                  <a:srgbClr val="0D0D0D"/>
                </a:solidFill>
                <a:latin typeface="Calibri" panose="020F0502020204030204" pitchFamily="34" charset="0"/>
                <a:ea typeface="Times New Roman" panose="02020603050405020304" pitchFamily="18" charset="0"/>
                <a:cs typeface="+mj-cs"/>
              </a:rPr>
              <a:t>&gt;</a:t>
            </a:r>
            <a:r>
              <a:rPr lang="en-US" sz="2800" dirty="0">
                <a:solidFill>
                  <a:prstClr val="black"/>
                </a:solidFill>
                <a:latin typeface="Times New Roman" panose="02020603050405020304" pitchFamily="18" charset="0"/>
                <a:ea typeface="Times New Roman" panose="02020603050405020304" pitchFamily="18" charset="0"/>
                <a:cs typeface="+mj-cs"/>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lumMod val="95000"/>
                    <a:lumOff val="5000"/>
                  </a:prstClr>
                </a:solidFill>
                <a:ea typeface="Calibri" panose="020F0502020204030204" pitchFamily="34" charset="0"/>
                <a:cs typeface="Times New Roman" panose="02020603050405020304" pitchFamily="18" charset="0"/>
              </a:rPr>
              <a:t>(</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pg. </a:t>
            </a:r>
            <a:r>
              <a:rPr lang="en-US" sz="2400" dirty="0">
                <a:solidFill>
                  <a:prstClr val="black">
                    <a:lumMod val="95000"/>
                    <a:lumOff val="5000"/>
                  </a:prstClr>
                </a:solidFill>
                <a:ea typeface="Calibri" panose="020F0502020204030204" pitchFamily="34" charset="0"/>
                <a:cs typeface="Times New Roman" panose="02020603050405020304" pitchFamily="18" charset="0"/>
              </a:rPr>
              <a:t>273)</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pluriliteral</a:t>
            </a:r>
            <a:r>
              <a:rPr lang="en-US" sz="2800"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word -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r>
            <a:b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not as a verb, but the idea is evidently,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to wind, to turn, or move round, or out of a rectilinear </a:t>
            </a:r>
            <a:r>
              <a:rPr lang="en-US" sz="2800" b="1" i="1" dirty="0" smtClean="0">
                <a:solidFill>
                  <a:srgbClr val="CC0099"/>
                </a:solidFill>
                <a:latin typeface="Calibri" panose="020F0502020204030204" pitchFamily="34" charset="0"/>
                <a:ea typeface="Calibri" panose="020F0502020204030204" pitchFamily="34" charset="0"/>
                <a:cs typeface="Arial" panose="020B0604020202020204" pitchFamily="34" charset="0"/>
              </a:rPr>
              <a:t>course</a:t>
            </a:r>
            <a:r>
              <a:rPr lang="en-US" sz="2800" i="1" dirty="0" smtClean="0">
                <a:solidFill>
                  <a:srgbClr val="CC0099"/>
                </a:solidFill>
                <a:latin typeface="Calibri" panose="020F0502020204030204" pitchFamily="34" charset="0"/>
                <a:ea typeface="Calibri" panose="020F0502020204030204" pitchFamily="34" charset="0"/>
                <a:cs typeface="Arial" panose="020B0604020202020204" pitchFamily="34" charset="0"/>
              </a:rPr>
              <a:t>.</a:t>
            </a:r>
            <a:r>
              <a:rPr lang="en-US"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As nouns,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30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70AD47">
                    <a:lumMod val="20000"/>
                    <a:lumOff val="80000"/>
                  </a:srgbClr>
                </a:solidFill>
                <a:latin typeface="Calibri" panose="020F0502020204030204" pitchFamily="34" charset="0"/>
                <a:ea typeface="Calibri" panose="020F0502020204030204" pitchFamily="34" charset="0"/>
                <a:cs typeface="Arial" panose="020B0604020202020204" pitchFamily="34" charset="0"/>
              </a:rPr>
              <a:t>.</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and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the night, the </a:t>
            </a:r>
            <a:r>
              <a:rPr lang="en-US" sz="2800" b="1" i="1" dirty="0" err="1" smtClean="0">
                <a:solidFill>
                  <a:srgbClr val="CC0099"/>
                </a:solidFill>
                <a:latin typeface="Calibri" panose="020F0502020204030204" pitchFamily="34" charset="0"/>
                <a:ea typeface="Calibri" panose="020F0502020204030204" pitchFamily="34" charset="0"/>
                <a:cs typeface="Arial" panose="020B0604020202020204" pitchFamily="34" charset="0"/>
              </a:rPr>
              <a:t>deviatrix</a:t>
            </a:r>
            <a:r>
              <a:rPr lang="en-US" sz="2800" i="1" dirty="0" smtClean="0">
                <a:solidFill>
                  <a:srgbClr val="CC0099"/>
                </a:solidFill>
                <a:latin typeface="Calibri" panose="020F0502020204030204" pitchFamily="34" charset="0"/>
                <a:ea typeface="Calibri" panose="020F0502020204030204" pitchFamily="34" charset="0"/>
                <a:cs typeface="Arial" panose="020B0604020202020204" pitchFamily="34" charset="0"/>
              </a:rPr>
              <a:t>.</a:t>
            </a:r>
            <a:endParaRPr lang="en-US" sz="2800" b="1" i="1" dirty="0" smtClean="0">
              <a:solidFill>
                <a:srgbClr val="CC0099"/>
              </a:solidFill>
              <a:latin typeface="Calibri" panose="020F0502020204030204" pitchFamily="34" charset="0"/>
              <a:ea typeface="Calibri" panose="020F0502020204030204" pitchFamily="34" charset="0"/>
              <a:cs typeface="Arial" panose="020B0604020202020204" pitchFamily="34" charset="0"/>
            </a:endParaRPr>
          </a:p>
          <a:p>
            <a:pPr>
              <a:spcAft>
                <a:spcPts val="1800"/>
              </a:spcAft>
            </a:pPr>
            <a:r>
              <a:rPr lang="en-US"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We </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are informed by Moses, Gen. i. 3, Then God said, let light </a:t>
            </a:r>
            <a:r>
              <a:rPr lang="en-US"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be</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and light was. Ver. 4, And God saw the light, that (it was) good (proper to perform the important offices intended for it), and God divided between the light and between the darkness (reciprocally </a:t>
            </a:r>
            <a:r>
              <a:rPr lang="en-US" sz="2800" b="1" i="1" dirty="0">
                <a:solidFill>
                  <a:srgbClr val="9900CC"/>
                </a:solidFill>
                <a:latin typeface="Calibri" panose="020F0502020204030204" pitchFamily="34" charset="0"/>
                <a:ea typeface="Calibri" panose="020F0502020204030204" pitchFamily="34" charset="0"/>
                <a:cs typeface="Arial" panose="020B0604020202020204" pitchFamily="34" charset="0"/>
              </a:rPr>
              <a:t>changed the conditions of the celestial fluid</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by his own immediate power, as the sun and moon afterwards mechanically did, and still do, ver.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18</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a:spcAft>
                <a:spcPts val="1800"/>
              </a:spcAft>
            </a:pPr>
            <a:r>
              <a:rPr lang="en-US" sz="3000" b="1" i="1" dirty="0" smtClean="0">
                <a:solidFill>
                  <a:srgbClr val="008080"/>
                </a:solidFill>
                <a:latin typeface="Georgia" panose="02040502050405020303" pitchFamily="18" charset="0"/>
                <a:ea typeface="+mj-ea"/>
                <a:cs typeface="+mj-cs"/>
              </a:rPr>
              <a:t>A </a:t>
            </a:r>
            <a:r>
              <a:rPr lang="en-US" sz="3000" b="1" i="1" dirty="0">
                <a:solidFill>
                  <a:srgbClr val="008080"/>
                </a:solidFill>
                <a:latin typeface="Georgia" panose="02040502050405020303" pitchFamily="18" charset="0"/>
                <a:ea typeface="+mj-ea"/>
                <a:cs typeface="+mj-cs"/>
              </a:rPr>
              <a:t>Hebrew Lexicon   </a:t>
            </a:r>
            <a:r>
              <a:rPr lang="en-US" sz="2800" dirty="0">
                <a:solidFill>
                  <a:prstClr val="black"/>
                </a:solidFill>
                <a:ea typeface="+mj-ea"/>
                <a:cs typeface="+mj-cs"/>
              </a:rPr>
              <a:t>By  W</a:t>
            </a:r>
            <a:r>
              <a:rPr lang="en-US" sz="2800" dirty="0" smtClean="0">
                <a:solidFill>
                  <a:prstClr val="black"/>
                </a:solidFill>
                <a:ea typeface="+mj-ea"/>
                <a:cs typeface="+mj-cs"/>
              </a:rPr>
              <a:t>. H</a:t>
            </a:r>
            <a:r>
              <a:rPr lang="en-US" sz="2800" dirty="0">
                <a:solidFill>
                  <a:prstClr val="black"/>
                </a:solidFill>
                <a:ea typeface="+mj-ea"/>
                <a:cs typeface="+mj-cs"/>
              </a:rPr>
              <a:t>. Barker   </a:t>
            </a:r>
            <a:r>
              <a:rPr lang="en-US" sz="2400" dirty="0">
                <a:solidFill>
                  <a:prstClr val="black"/>
                </a:solidFill>
                <a:ea typeface="+mj-ea"/>
                <a:cs typeface="+mj-cs"/>
              </a:rPr>
              <a:t>(1776)</a:t>
            </a:r>
            <a:br>
              <a:rPr lang="en-US" sz="2400" dirty="0">
                <a:solidFill>
                  <a:prstClr val="black"/>
                </a:solidFill>
                <a:ea typeface="+mj-ea"/>
                <a:cs typeface="+mj-cs"/>
              </a:rPr>
            </a:br>
            <a:r>
              <a:rPr lang="en-US" sz="2800" u="sng" dirty="0">
                <a:solidFill>
                  <a:srgbClr val="0D0D0D"/>
                </a:solidFill>
                <a:latin typeface="Calibri" panose="020F0502020204030204" pitchFamily="34" charset="0"/>
                <a:ea typeface="Times New Roman" panose="02020603050405020304" pitchFamily="18" charset="0"/>
                <a:cs typeface="+mj-cs"/>
              </a:rPr>
              <a:t>night</a:t>
            </a:r>
            <a:r>
              <a:rPr lang="en-US" sz="2800" dirty="0">
                <a:solidFill>
                  <a:srgbClr val="0D0D0D"/>
                </a:solidFill>
                <a:latin typeface="Calibri" panose="020F0502020204030204" pitchFamily="34" charset="0"/>
                <a:ea typeface="Times New Roman" panose="02020603050405020304" pitchFamily="18" charset="0"/>
                <a:cs typeface="+mj-cs"/>
              </a:rPr>
              <a:t> –</a:t>
            </a:r>
            <a:r>
              <a:rPr lang="en-US" sz="2800" dirty="0">
                <a:solidFill>
                  <a:srgbClr val="0D0D0D"/>
                </a:solidFill>
                <a:latin typeface="Times New Roman" panose="02020603050405020304" pitchFamily="18" charset="0"/>
                <a:ea typeface="Times New Roman" panose="02020603050405020304" pitchFamily="18" charset="0"/>
                <a:cs typeface="+mj-cs"/>
              </a:rPr>
              <a:t> </a:t>
            </a:r>
            <a:r>
              <a:rPr lang="en-US" sz="2400" dirty="0">
                <a:solidFill>
                  <a:prstClr val="black"/>
                </a:solidFill>
                <a:latin typeface="Calibri" panose="020F0502020204030204" pitchFamily="34" charset="0"/>
                <a:ea typeface="Times New Roman" panose="02020603050405020304" pitchFamily="18" charset="0"/>
                <a:cs typeface="+mj-cs"/>
              </a:rPr>
              <a:t>OT:3915</a:t>
            </a:r>
            <a:r>
              <a:rPr lang="en-US" sz="2800" dirty="0">
                <a:solidFill>
                  <a:prstClr val="black"/>
                </a:solidFill>
                <a:latin typeface="Calibri" panose="020F0502020204030204" pitchFamily="34" charset="0"/>
                <a:ea typeface="Times New Roman" panose="02020603050405020304" pitchFamily="18" charset="0"/>
                <a:cs typeface="+mj-cs"/>
              </a:rPr>
              <a:t>;</a:t>
            </a:r>
            <a:r>
              <a:rPr lang="en-US" sz="2800" dirty="0">
                <a:solidFill>
                  <a:prstClr val="black"/>
                </a:solidFill>
                <a:latin typeface="Times New Roman" panose="02020603050405020304" pitchFamily="18" charset="0"/>
                <a:ea typeface="Times New Roman" panose="02020603050405020304" pitchFamily="18" charset="0"/>
                <a:cs typeface="+mj-cs"/>
              </a:rPr>
              <a:t> </a:t>
            </a:r>
            <a:r>
              <a:rPr lang="en-US" sz="2800" dirty="0">
                <a:solidFill>
                  <a:prstClr val="black"/>
                </a:solidFill>
                <a:latin typeface="Calibri" panose="020F0502020204030204" pitchFamily="34" charset="0"/>
                <a:ea typeface="Times New Roman" panose="02020603050405020304" pitchFamily="18" charset="0"/>
                <a:cs typeface="+mj-cs"/>
              </a:rPr>
              <a:t>&lt;</a:t>
            </a:r>
            <a:r>
              <a:rPr lang="en-US" sz="2800" b="1" dirty="0">
                <a:solidFill>
                  <a:srgbClr val="9900FF"/>
                </a:solidFill>
                <a:latin typeface="Calibri" panose="020F0502020204030204" pitchFamily="34" charset="0"/>
                <a:ea typeface="Times New Roman" panose="02020603050405020304" pitchFamily="18" charset="0"/>
                <a:cs typeface="+mj-cs"/>
              </a:rPr>
              <a:t>layil</a:t>
            </a:r>
            <a:r>
              <a:rPr lang="en-US" sz="2800" dirty="0">
                <a:solidFill>
                  <a:srgbClr val="0D0D0D"/>
                </a:solidFill>
                <a:latin typeface="Calibri" panose="020F0502020204030204" pitchFamily="34" charset="0"/>
                <a:ea typeface="Times New Roman" panose="02020603050405020304" pitchFamily="18" charset="0"/>
                <a:cs typeface="+mj-cs"/>
              </a:rPr>
              <a:t>&gt;</a:t>
            </a:r>
            <a:r>
              <a:rPr lang="en-US" sz="2800" dirty="0">
                <a:solidFill>
                  <a:prstClr val="black"/>
                </a:solidFill>
                <a:latin typeface="Times New Roman" panose="02020603050405020304" pitchFamily="18" charset="0"/>
                <a:ea typeface="Times New Roman" panose="02020603050405020304" pitchFamily="18" charset="0"/>
                <a:cs typeface="+mj-cs"/>
              </a:rPr>
              <a:t>   </a:t>
            </a:r>
            <a:r>
              <a:rPr lang="en-US" sz="2400" dirty="0">
                <a:solidFill>
                  <a:prstClr val="black"/>
                </a:solidFill>
                <a:ea typeface="Times New Roman" panose="02020603050405020304" pitchFamily="18" charset="0"/>
                <a:cs typeface="+mj-cs"/>
              </a:rPr>
              <a:t>(</a:t>
            </a:r>
            <a:r>
              <a:rPr lang="en-US" sz="2400" dirty="0" smtClean="0">
                <a:solidFill>
                  <a:prstClr val="black"/>
                </a:solidFill>
                <a:ea typeface="Times New Roman" panose="02020603050405020304" pitchFamily="18" charset="0"/>
                <a:cs typeface="+mj-cs"/>
              </a:rPr>
              <a:t>pg. </a:t>
            </a:r>
            <a:r>
              <a:rPr lang="en-US" sz="2400" dirty="0">
                <a:solidFill>
                  <a:prstClr val="black"/>
                </a:solidFill>
                <a:ea typeface="Times New Roman" panose="02020603050405020304" pitchFamily="18" charset="0"/>
                <a:cs typeface="+mj-cs"/>
              </a:rPr>
              <a:t>97)</a:t>
            </a:r>
            <a:r>
              <a:rPr lang="en-US" sz="2800" dirty="0">
                <a:solidFill>
                  <a:prstClr val="black"/>
                </a:solidFill>
                <a:ea typeface="Times New Roman" panose="02020603050405020304" pitchFamily="18" charset="0"/>
                <a:cs typeface="+mj-cs"/>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smtClean="0">
                <a:solidFill>
                  <a:srgbClr val="CC0099"/>
                </a:solidFill>
                <a:latin typeface="Times New Roman" panose="02020603050405020304" pitchFamily="18" charset="0"/>
                <a:ea typeface="Calibri" panose="020F0502020204030204" pitchFamily="34" charset="0"/>
                <a:cs typeface="Times New Roman" panose="02020603050405020304" pitchFamily="18" charset="0"/>
              </a:rPr>
              <a:t>the </a:t>
            </a:r>
            <a:r>
              <a:rPr lang="en-US" sz="2800" b="1" i="1" dirty="0">
                <a:solidFill>
                  <a:srgbClr val="CC0099"/>
                </a:solidFill>
                <a:latin typeface="Times New Roman" panose="02020603050405020304" pitchFamily="18" charset="0"/>
                <a:ea typeface="Calibri" panose="020F0502020204030204" pitchFamily="34" charset="0"/>
                <a:cs typeface="Times New Roman" panose="02020603050405020304" pitchFamily="18" charset="0"/>
              </a:rPr>
              <a:t>night</a:t>
            </a:r>
            <a:endParaRPr lang="en-CA" sz="2800" dirty="0"/>
          </a:p>
        </p:txBody>
      </p:sp>
      <p:sp>
        <p:nvSpPr>
          <p:cNvPr id="2" name="Slide Number Placeholder 1"/>
          <p:cNvSpPr>
            <a:spLocks noGrp="1"/>
          </p:cNvSpPr>
          <p:nvPr>
            <p:ph type="sldNum" sz="quarter" idx="12"/>
          </p:nvPr>
        </p:nvSpPr>
        <p:spPr>
          <a:xfrm>
            <a:off x="9358745" y="6393367"/>
            <a:ext cx="2743200" cy="365125"/>
          </a:xfrm>
        </p:spPr>
        <p:txBody>
          <a:bodyPr/>
          <a:lstStyle/>
          <a:p>
            <a:fld id="{79D454C9-693C-4B68-AEF7-F33F1BD73953}" type="slidenum">
              <a:rPr lang="en-US" sz="1400" b="1" smtClean="0">
                <a:solidFill>
                  <a:schemeClr val="tx1"/>
                </a:solidFill>
              </a:rPr>
              <a:t>76</a:t>
            </a:fld>
            <a:endParaRPr lang="en-US" sz="1400" b="1" dirty="0">
              <a:solidFill>
                <a:schemeClr val="tx1"/>
              </a:solidFill>
            </a:endParaRPr>
          </a:p>
        </p:txBody>
      </p:sp>
    </p:spTree>
    <p:extLst>
      <p:ext uri="{BB962C8B-B14F-4D97-AF65-F5344CB8AC3E}">
        <p14:creationId xmlns:p14="http://schemas.microsoft.com/office/powerpoint/2010/main" val="3812832634"/>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alpha val="87000"/>
              </a:schemeClr>
            </a:gs>
            <a:gs pos="50000">
              <a:srgbClr val="E2FD59">
                <a:alpha val="50000"/>
              </a:srgbClr>
            </a:gs>
            <a:gs pos="100000">
              <a:srgbClr val="800000">
                <a:alpha val="25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365374" y="441805"/>
            <a:ext cx="11048697" cy="5816977"/>
          </a:xfrm>
          <a:prstGeom prst="rect">
            <a:avLst/>
          </a:prstGeom>
          <a:noFill/>
        </p:spPr>
        <p:txBody>
          <a:bodyPr wrap="square" rtlCol="0">
            <a:spAutoFit/>
            <a:scene3d>
              <a:camera prst="orthographicFront"/>
              <a:lightRig rig="threePt" dir="t"/>
            </a:scene3d>
            <a:sp3d extrusionH="57150">
              <a:bevelT w="38100" h="38100"/>
            </a:sp3d>
          </a:bodyPr>
          <a:lstStyle/>
          <a:p>
            <a:pPr>
              <a:spcAft>
                <a:spcPts val="600"/>
              </a:spcAft>
            </a:pPr>
            <a:r>
              <a:rPr lang="en-US" sz="30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Hebrew and English </a:t>
            </a:r>
            <a:r>
              <a:rPr lang="en-US" sz="30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Lexicon </a:t>
            </a:r>
            <a:r>
              <a:rPr lang="en-US" sz="30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of the Old Testament </a:t>
            </a:r>
            <a:endParaRPr lang="en-US" sz="2800" b="1"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endParaRPr>
          </a:p>
          <a:p>
            <a:pPr>
              <a:spcAft>
                <a:spcPts val="1800"/>
              </a:spcAft>
            </a:pPr>
            <a:r>
              <a:rPr lang="en-US" sz="2000" dirty="0" smtClean="0">
                <a:solidFill>
                  <a:prstClr val="black">
                    <a:lumMod val="95000"/>
                    <a:lumOff val="5000"/>
                  </a:prstClr>
                </a:solidFill>
                <a:ea typeface="Calibri" panose="020F0502020204030204" pitchFamily="34" charset="0"/>
                <a:cs typeface="Times New Roman" panose="02020603050405020304" pitchFamily="18" charset="0"/>
              </a:rPr>
              <a:t>Based </a:t>
            </a:r>
            <a:r>
              <a:rPr lang="en-US" sz="2000" dirty="0">
                <a:solidFill>
                  <a:prstClr val="black">
                    <a:lumMod val="95000"/>
                    <a:lumOff val="5000"/>
                  </a:prstClr>
                </a:solidFill>
                <a:ea typeface="Calibri" panose="020F0502020204030204" pitchFamily="34" charset="0"/>
                <a:cs typeface="Times New Roman" panose="02020603050405020304" pitchFamily="18" charset="0"/>
              </a:rPr>
              <a:t>on the Lexicon of William </a:t>
            </a:r>
            <a:r>
              <a:rPr lang="en-US" sz="2000" dirty="0" err="1">
                <a:solidFill>
                  <a:prstClr val="black">
                    <a:lumMod val="95000"/>
                    <a:lumOff val="5000"/>
                  </a:prstClr>
                </a:solidFill>
                <a:ea typeface="Calibri" panose="020F0502020204030204" pitchFamily="34" charset="0"/>
                <a:cs typeface="Times New Roman" panose="02020603050405020304" pitchFamily="18" charset="0"/>
              </a:rPr>
              <a:t>Gesenius</a:t>
            </a:r>
            <a:r>
              <a:rPr lang="en-US" sz="2000" dirty="0">
                <a:solidFill>
                  <a:prstClr val="black">
                    <a:lumMod val="95000"/>
                    <a:lumOff val="5000"/>
                  </a:prstClr>
                </a:solidFill>
                <a:ea typeface="Calibri" panose="020F0502020204030204" pitchFamily="34" charset="0"/>
                <a:cs typeface="Times New Roman" panose="02020603050405020304" pitchFamily="18" charset="0"/>
              </a:rPr>
              <a:t>,  translated by Edward Robinson   (1906)   (</a:t>
            </a:r>
            <a:r>
              <a:rPr lang="en-US" sz="2000" dirty="0" smtClean="0">
                <a:solidFill>
                  <a:prstClr val="black">
                    <a:lumMod val="95000"/>
                    <a:lumOff val="5000"/>
                  </a:prstClr>
                </a:solidFill>
                <a:ea typeface="Calibri" panose="020F0502020204030204" pitchFamily="34" charset="0"/>
                <a:cs typeface="Times New Roman" panose="02020603050405020304" pitchFamily="18" charset="0"/>
              </a:rPr>
              <a:t>pg. </a:t>
            </a:r>
            <a:r>
              <a:rPr lang="en-US" sz="2000" dirty="0">
                <a:solidFill>
                  <a:prstClr val="black">
                    <a:lumMod val="95000"/>
                    <a:lumOff val="5000"/>
                  </a:prstClr>
                </a:solidFill>
                <a:ea typeface="Calibri" panose="020F0502020204030204" pitchFamily="34" charset="0"/>
                <a:cs typeface="Times New Roman" panose="02020603050405020304" pitchFamily="18" charset="0"/>
              </a:rPr>
              <a:t>538</a:t>
            </a:r>
            <a:r>
              <a:rPr lang="en-US" sz="2000" dirty="0" smtClean="0">
                <a:solidFill>
                  <a:prstClr val="black">
                    <a:lumMod val="95000"/>
                    <a:lumOff val="5000"/>
                  </a:prstClr>
                </a:solidFill>
                <a:ea typeface="Calibri" panose="020F0502020204030204" pitchFamily="34" charset="0"/>
                <a:cs typeface="Times New Roman" panose="02020603050405020304" pitchFamily="18" charset="0"/>
              </a:rPr>
              <a:t>)</a:t>
            </a:r>
          </a:p>
          <a:p>
            <a:pPr>
              <a:spcAft>
                <a:spcPts val="1800"/>
              </a:spcAft>
            </a:pPr>
            <a:r>
              <a:rPr lang="en-US" sz="1000" dirty="0">
                <a:solidFill>
                  <a:prstClr val="black">
                    <a:lumMod val="95000"/>
                    <a:lumOff val="5000"/>
                  </a:prstClr>
                </a:solidFill>
                <a:latin typeface="Georgia" panose="02040502050405020303" pitchFamily="18" charset="0"/>
                <a:ea typeface="Calibri" panose="020F0502020204030204" pitchFamily="34" charset="0"/>
                <a:cs typeface="Times New Roman" panose="02020603050405020304" pitchFamily="18" charset="0"/>
              </a:rPr>
              <a:t/>
            </a:r>
            <a:br>
              <a:rPr lang="en-US" sz="1000" dirty="0">
                <a:solidFill>
                  <a:prstClr val="black">
                    <a:lumMod val="95000"/>
                    <a:lumOff val="5000"/>
                  </a:prstClr>
                </a:solidFill>
                <a:latin typeface="Georgia" panose="02040502050405020303" pitchFamily="18" charset="0"/>
                <a:ea typeface="Calibri" panose="020F0502020204030204" pitchFamily="34" charset="0"/>
                <a:cs typeface="Times New Roman" panose="02020603050405020304" pitchFamily="18" charset="0"/>
              </a:rPr>
            </a:br>
            <a:r>
              <a:rPr lang="en-US" sz="2800" b="1" u="sng" dirty="0">
                <a:solidFill>
                  <a:srgbClr val="0D0D0D"/>
                </a:solidFill>
                <a:latin typeface="Calibri" panose="020F0502020204030204" pitchFamily="34" charset="0"/>
                <a:ea typeface="Times New Roman" panose="02020603050405020304" pitchFamily="18" charset="0"/>
              </a:rPr>
              <a:t>night</a:t>
            </a:r>
            <a:r>
              <a:rPr lang="en-US" sz="2800" dirty="0">
                <a:solidFill>
                  <a:srgbClr val="0D0D0D"/>
                </a:solidFill>
                <a:latin typeface="Calibri" panose="020F0502020204030204" pitchFamily="34" charset="0"/>
                <a:ea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rPr>
              <a:t> </a:t>
            </a:r>
            <a:r>
              <a:rPr lang="en-US" sz="2400" dirty="0">
                <a:solidFill>
                  <a:prstClr val="black"/>
                </a:solidFill>
                <a:latin typeface="Calibri" panose="020F0502020204030204" pitchFamily="34" charset="0"/>
                <a:ea typeface="Times New Roman" panose="02020603050405020304" pitchFamily="18" charset="0"/>
              </a:rPr>
              <a:t>OT:3915</a:t>
            </a:r>
            <a:r>
              <a:rPr lang="en-US" sz="2800" dirty="0">
                <a:solidFill>
                  <a:prstClr val="black"/>
                </a:solidFill>
                <a:latin typeface="Calibri" panose="020F0502020204030204" pitchFamily="34" charset="0"/>
                <a:ea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Calibri" panose="020F0502020204030204" pitchFamily="34" charset="0"/>
                <a:ea typeface="Times New Roman" panose="02020603050405020304" pitchFamily="18" charset="0"/>
              </a:rPr>
              <a:t>&lt;</a:t>
            </a:r>
            <a:r>
              <a:rPr lang="en-US" sz="2800" b="1" dirty="0">
                <a:solidFill>
                  <a:srgbClr val="9900FF"/>
                </a:solidFill>
                <a:latin typeface="Calibri" panose="020F0502020204030204" pitchFamily="34" charset="0"/>
                <a:ea typeface="Times New Roman" panose="02020603050405020304" pitchFamily="18" charset="0"/>
              </a:rPr>
              <a:t>layil</a:t>
            </a:r>
            <a:r>
              <a:rPr lang="en-US" sz="2800" dirty="0">
                <a:solidFill>
                  <a:srgbClr val="0D0D0D"/>
                </a:solidFill>
                <a:latin typeface="Calibri" panose="020F0502020204030204" pitchFamily="34" charset="0"/>
                <a:ea typeface="Times New Roman" panose="02020603050405020304" pitchFamily="18" charset="0"/>
              </a:rPr>
              <a:t>&gt;</a:t>
            </a:r>
            <a:r>
              <a:rPr lang="en-US" sz="2800" dirty="0">
                <a:solidFill>
                  <a:prstClr val="black"/>
                </a:solidFill>
                <a:latin typeface="Times New Roman" panose="02020603050405020304" pitchFamily="18" charset="0"/>
                <a:ea typeface="Times New Roman" panose="02020603050405020304" pitchFamily="18" charset="0"/>
              </a:rPr>
              <a:t> </a:t>
            </a:r>
            <a:r>
              <a:rPr lang="en-US" sz="30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aseline="-250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r>
            <a:b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br>
            <a:endParaRPr lang="en-US" sz="1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800"/>
              </a:spcAft>
            </a:pP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Night</a:t>
            </a:r>
            <a:r>
              <a:rPr lang="en-US" sz="2800" dirty="0">
                <a:solidFill>
                  <a:schemeClr val="tx1">
                    <a:lumMod val="95000"/>
                    <a:lumOff val="5000"/>
                  </a:schemeClr>
                </a:solidFill>
                <a:ea typeface="Calibri" panose="020F0502020204030204" pitchFamily="34" charset="0"/>
                <a:cs typeface="Times New Roman" panose="02020603050405020304" pitchFamily="18" charset="0"/>
              </a:rPr>
              <a:t>, </a:t>
            </a:r>
            <a:r>
              <a:rPr lang="en-US" sz="2800" b="1" i="1" dirty="0">
                <a:solidFill>
                  <a:srgbClr val="CC0099"/>
                </a:solidFill>
                <a:ea typeface="Calibri" panose="020F0502020204030204" pitchFamily="34" charset="0"/>
                <a:cs typeface="Times New Roman" panose="02020603050405020304" pitchFamily="18" charset="0"/>
              </a:rPr>
              <a:t>opposite day, </a:t>
            </a:r>
            <a:r>
              <a:rPr lang="en-US" sz="2800" dirty="0">
                <a:solidFill>
                  <a:schemeClr val="tx1">
                    <a:lumMod val="95000"/>
                    <a:lumOff val="5000"/>
                  </a:schemeClr>
                </a:solidFill>
                <a:ea typeface="Calibri" panose="020F0502020204030204" pitchFamily="34" charset="0"/>
                <a:cs typeface="Times New Roman" panose="02020603050405020304" pitchFamily="18" charset="0"/>
              </a:rPr>
              <a:t>i.e. within one whole day; as in the close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
            </a:r>
            <a:br>
              <a:rPr lang="en-US" sz="2800" dirty="0" smtClean="0">
                <a:solidFill>
                  <a:schemeClr val="tx1">
                    <a:lumMod val="95000"/>
                    <a:lumOff val="5000"/>
                  </a:schemeClr>
                </a:solidFill>
                <a:ea typeface="Calibri" panose="020F0502020204030204" pitchFamily="34" charset="0"/>
                <a:cs typeface="Times New Roman" panose="02020603050405020304" pitchFamily="18" charset="0"/>
              </a:rPr>
            </a:b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of </a:t>
            </a:r>
            <a:r>
              <a:rPr lang="en-US" sz="2800" dirty="0">
                <a:solidFill>
                  <a:schemeClr val="tx1">
                    <a:lumMod val="95000"/>
                    <a:lumOff val="5000"/>
                  </a:schemeClr>
                </a:solidFill>
                <a:ea typeface="Calibri" panose="020F0502020204030204" pitchFamily="34" charset="0"/>
                <a:cs typeface="Times New Roman" panose="02020603050405020304" pitchFamily="18" charset="0"/>
              </a:rPr>
              <a:t>the day – </a:t>
            </a:r>
            <a:r>
              <a:rPr lang="en-US" sz="2800" dirty="0" smtClean="0">
                <a:solidFill>
                  <a:srgbClr val="00B050"/>
                </a:solidFill>
                <a:ea typeface="Calibri" panose="020F0502020204030204" pitchFamily="34" charset="0"/>
                <a:cs typeface="Times New Roman" panose="02020603050405020304" pitchFamily="18" charset="0"/>
              </a:rPr>
              <a:t>2 </a:t>
            </a:r>
            <a:r>
              <a:rPr lang="en-US" sz="2800" dirty="0">
                <a:solidFill>
                  <a:srgbClr val="00B050"/>
                </a:solidFill>
                <a:ea typeface="Calibri" panose="020F0502020204030204" pitchFamily="34" charset="0"/>
                <a:cs typeface="Times New Roman" panose="02020603050405020304" pitchFamily="18" charset="0"/>
              </a:rPr>
              <a:t>Chron </a:t>
            </a:r>
            <a:r>
              <a:rPr lang="en-US" sz="2800" dirty="0" smtClean="0">
                <a:solidFill>
                  <a:srgbClr val="00B050"/>
                </a:solidFill>
                <a:ea typeface="Calibri" panose="020F0502020204030204" pitchFamily="34" charset="0"/>
                <a:cs typeface="Times New Roman" panose="02020603050405020304" pitchFamily="18" charset="0"/>
              </a:rPr>
              <a:t>35:14;</a:t>
            </a:r>
            <a:r>
              <a:rPr lang="en-US" sz="2800" dirty="0">
                <a:solidFill>
                  <a:srgbClr val="00B050"/>
                </a:solidFill>
                <a:ea typeface="Calibri" panose="020F0502020204030204" pitchFamily="34" charset="0"/>
                <a:cs typeface="Times New Roman" panose="02020603050405020304" pitchFamily="18" charset="0"/>
              </a:rPr>
              <a:t> </a:t>
            </a:r>
            <a:r>
              <a:rPr lang="en-US" sz="2800" dirty="0" smtClean="0">
                <a:solidFill>
                  <a:srgbClr val="00B050"/>
                </a:solidFill>
                <a:ea typeface="Calibri" panose="020F0502020204030204" pitchFamily="34" charset="0"/>
                <a:cs typeface="Times New Roman" panose="02020603050405020304" pitchFamily="18" charset="0"/>
              </a:rPr>
              <a:t>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as </a:t>
            </a:r>
            <a:r>
              <a:rPr lang="en-US" sz="2800" dirty="0">
                <a:solidFill>
                  <a:schemeClr val="tx1">
                    <a:lumMod val="95000"/>
                    <a:lumOff val="5000"/>
                  </a:schemeClr>
                </a:solidFill>
                <a:ea typeface="Calibri" panose="020F0502020204030204" pitchFamily="34" charset="0"/>
                <a:cs typeface="Times New Roman" panose="02020603050405020304" pitchFamily="18" charset="0"/>
              </a:rPr>
              <a:t>time of </a:t>
            </a:r>
            <a:r>
              <a:rPr lang="en-US" sz="2800" dirty="0" smtClean="0">
                <a:solidFill>
                  <a:schemeClr val="tx1">
                    <a:lumMod val="95000"/>
                    <a:lumOff val="5000"/>
                  </a:schemeClr>
                </a:solidFill>
                <a:ea typeface="Calibri" panose="020F0502020204030204" pitchFamily="34" charset="0"/>
                <a:cs typeface="Times New Roman" panose="02020603050405020304" pitchFamily="18" charset="0"/>
              </a:rPr>
              <a:t>sacred – </a:t>
            </a:r>
            <a:r>
              <a:rPr lang="en-US" sz="2800" dirty="0">
                <a:solidFill>
                  <a:srgbClr val="00B050"/>
                </a:solidFill>
                <a:ea typeface="Calibri" panose="020F0502020204030204" pitchFamily="34" charset="0"/>
                <a:cs typeface="Times New Roman" panose="02020603050405020304" pitchFamily="18" charset="0"/>
              </a:rPr>
              <a:t>Isa </a:t>
            </a:r>
            <a:r>
              <a:rPr lang="en-US" sz="2800" dirty="0" smtClean="0">
                <a:solidFill>
                  <a:srgbClr val="00B050"/>
                </a:solidFill>
                <a:ea typeface="Calibri" panose="020F0502020204030204" pitchFamily="34" charset="0"/>
                <a:cs typeface="Times New Roman" panose="02020603050405020304" pitchFamily="18" charset="0"/>
              </a:rPr>
              <a:t>30:29.</a:t>
            </a:r>
          </a:p>
          <a:p>
            <a:pPr>
              <a:spcAft>
                <a:spcPts val="1800"/>
              </a:spcAft>
            </a:pPr>
            <a:r>
              <a:rPr lang="en-US" sz="2800" dirty="0" smtClean="0">
                <a:solidFill>
                  <a:srgbClr val="0000CC"/>
                </a:solidFill>
                <a:latin typeface="Comic Sans MS" panose="030F0702030302020204" pitchFamily="66" charset="0"/>
                <a:ea typeface="Calibri" panose="020F0502020204030204" pitchFamily="34" charset="0"/>
                <a:cs typeface="Times New Roman" panose="02020603050405020304" pitchFamily="18" charset="0"/>
              </a:rPr>
              <a:t>There </a:t>
            </a:r>
            <a:r>
              <a:rPr lang="en-US" sz="2800" dirty="0">
                <a:solidFill>
                  <a:srgbClr val="0000CC"/>
                </a:solidFill>
                <a:latin typeface="Comic Sans MS" panose="030F0702030302020204" pitchFamily="66" charset="0"/>
                <a:ea typeface="Calibri" panose="020F0502020204030204" pitchFamily="34" charset="0"/>
                <a:cs typeface="Times New Roman" panose="02020603050405020304" pitchFamily="18" charset="0"/>
              </a:rPr>
              <a:t>are many more examples of night in this </a:t>
            </a:r>
            <a:r>
              <a:rPr lang="en-US" sz="2800" dirty="0" smtClean="0">
                <a:solidFill>
                  <a:srgbClr val="0000CC"/>
                </a:solidFill>
                <a:latin typeface="Comic Sans MS" panose="030F0702030302020204" pitchFamily="66" charset="0"/>
                <a:ea typeface="Calibri" panose="020F0502020204030204" pitchFamily="34" charset="0"/>
                <a:cs typeface="Times New Roman" panose="02020603050405020304" pitchFamily="18" charset="0"/>
              </a:rPr>
              <a:t>source.</a:t>
            </a:r>
          </a:p>
          <a:p>
            <a:pPr>
              <a:spcAft>
                <a:spcPts val="600"/>
              </a:spcAft>
            </a:pPr>
            <a:r>
              <a:rPr lang="en-US" sz="3000" b="1" i="1" dirty="0" smtClean="0">
                <a:solidFill>
                  <a:srgbClr val="008080"/>
                </a:solidFill>
                <a:latin typeface="Georgia" panose="02040502050405020303" pitchFamily="18" charset="0"/>
              </a:rPr>
              <a:t>Strong’s </a:t>
            </a:r>
            <a:r>
              <a:rPr lang="en-US" sz="3000" b="1" i="1" dirty="0">
                <a:solidFill>
                  <a:srgbClr val="008080"/>
                </a:solidFill>
                <a:latin typeface="Georgia" panose="02040502050405020303" pitchFamily="18" charset="0"/>
              </a:rPr>
              <a:t>Exhaustive </a:t>
            </a:r>
            <a:r>
              <a:rPr lang="en-US" sz="3000" b="1" i="1" dirty="0" smtClean="0">
                <a:solidFill>
                  <a:srgbClr val="008080"/>
                </a:solidFill>
                <a:latin typeface="Georgia" panose="02040502050405020303" pitchFamily="18" charset="0"/>
              </a:rPr>
              <a:t>Concordance</a:t>
            </a:r>
            <a:endParaRPr lang="en-US" sz="2800" b="1" i="1" dirty="0" smtClean="0">
              <a:solidFill>
                <a:srgbClr val="008080"/>
              </a:solidFill>
              <a:latin typeface="Georgia" panose="02040502050405020303" pitchFamily="18" charset="0"/>
            </a:endParaRPr>
          </a:p>
          <a:p>
            <a:pPr>
              <a:spcAft>
                <a:spcPts val="1800"/>
              </a:spcAft>
            </a:pPr>
            <a:r>
              <a:rPr lang="en-US" sz="2800" b="1" u="sng" dirty="0" smtClean="0">
                <a:solidFill>
                  <a:srgbClr val="0D0D0D"/>
                </a:solidFill>
                <a:latin typeface="Calibri" panose="020F0502020204030204" pitchFamily="34" charset="0"/>
                <a:ea typeface="Times New Roman" panose="02020603050405020304" pitchFamily="18" charset="0"/>
              </a:rPr>
              <a:t>night</a:t>
            </a:r>
            <a:r>
              <a:rPr lang="en-US" sz="2800" dirty="0" smtClean="0">
                <a:solidFill>
                  <a:srgbClr val="0D0D0D"/>
                </a:solidFill>
                <a:latin typeface="Calibri" panose="020F0502020204030204" pitchFamily="34" charset="0"/>
                <a:ea typeface="Times New Roman" panose="02020603050405020304" pitchFamily="18" charset="0"/>
              </a:rPr>
              <a:t> </a:t>
            </a:r>
            <a:r>
              <a:rPr lang="en-US" sz="2800" dirty="0">
                <a:solidFill>
                  <a:srgbClr val="0D0D0D"/>
                </a:solidFill>
                <a:latin typeface="Calibri" panose="020F0502020204030204" pitchFamily="34" charset="0"/>
                <a:ea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rPr>
              <a:t> </a:t>
            </a:r>
            <a:r>
              <a:rPr lang="en-US" sz="2400" dirty="0">
                <a:solidFill>
                  <a:prstClr val="black"/>
                </a:solidFill>
                <a:latin typeface="Calibri" panose="020F0502020204030204" pitchFamily="34" charset="0"/>
                <a:ea typeface="Times New Roman" panose="02020603050405020304" pitchFamily="18" charset="0"/>
              </a:rPr>
              <a:t>OT:3915</a:t>
            </a:r>
            <a:r>
              <a:rPr lang="en-US" sz="2800" dirty="0">
                <a:solidFill>
                  <a:prstClr val="black"/>
                </a:solidFill>
                <a:latin typeface="Calibri" panose="020F0502020204030204" pitchFamily="34" charset="0"/>
                <a:ea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Calibri" panose="020F0502020204030204" pitchFamily="34" charset="0"/>
                <a:ea typeface="Times New Roman" panose="02020603050405020304" pitchFamily="18" charset="0"/>
              </a:rPr>
              <a:t>&lt;</a:t>
            </a:r>
            <a:r>
              <a:rPr lang="en-US" sz="2800" b="1" dirty="0" err="1">
                <a:solidFill>
                  <a:srgbClr val="9900FF"/>
                </a:solidFill>
                <a:latin typeface="Calibri" panose="020F0502020204030204" pitchFamily="34" charset="0"/>
                <a:ea typeface="Times New Roman" panose="02020603050405020304" pitchFamily="18" charset="0"/>
              </a:rPr>
              <a:t>layil</a:t>
            </a:r>
            <a:r>
              <a:rPr lang="en-US" sz="2800" dirty="0">
                <a:solidFill>
                  <a:srgbClr val="0D0D0D"/>
                </a:solidFill>
                <a:latin typeface="Calibri" panose="020F0502020204030204" pitchFamily="34" charset="0"/>
                <a:ea typeface="Times New Roman" panose="02020603050405020304" pitchFamily="18" charset="0"/>
              </a:rPr>
              <a:t>&gt;</a:t>
            </a:r>
            <a:r>
              <a:rPr lang="en-US" sz="2800" dirty="0">
                <a:solidFill>
                  <a:prstClr val="black"/>
                </a:solidFill>
                <a:latin typeface="Times New Roman" panose="02020603050405020304" pitchFamily="18" charset="0"/>
                <a:ea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8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ל</a:t>
            </a:r>
            <a:r>
              <a:rPr lang="en-US" sz="8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9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r>
            <a:b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prstClr val="black">
                    <a:lumMod val="95000"/>
                    <a:lumOff val="5000"/>
                  </a:prstClr>
                </a:solidFill>
                <a:ea typeface="Calibri" panose="020F0502020204030204" pitchFamily="34" charset="0"/>
                <a:cs typeface="Times New Roman" panose="02020603050405020304" pitchFamily="18" charset="0"/>
              </a:rPr>
              <a:t>from the same as </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OT3883</a:t>
            </a:r>
            <a:r>
              <a:rPr lang="en-US" sz="2800" dirty="0">
                <a:solidFill>
                  <a:prstClr val="black">
                    <a:lumMod val="95000"/>
                    <a:lumOff val="5000"/>
                  </a:prstClr>
                </a:solidFill>
                <a:ea typeface="Calibri" panose="020F0502020204030204" pitchFamily="34" charset="0"/>
                <a:cs typeface="Times New Roman" panose="02020603050405020304" pitchFamily="18" charset="0"/>
              </a:rPr>
              <a:t>; prop. </a:t>
            </a:r>
            <a:r>
              <a:rPr lang="en-US" sz="2800" b="1" i="1" dirty="0">
                <a:solidFill>
                  <a:srgbClr val="CC0099"/>
                </a:solidFill>
                <a:ea typeface="Calibri" panose="020F0502020204030204" pitchFamily="34" charset="0"/>
                <a:cs typeface="Times New Roman" panose="02020603050405020304" pitchFamily="18" charset="0"/>
              </a:rPr>
              <a:t>a twist (away from light), </a:t>
            </a:r>
            <a:r>
              <a:rPr lang="en-US" sz="2800" b="1" i="1" dirty="0" smtClean="0">
                <a:solidFill>
                  <a:srgbClr val="CC0099"/>
                </a:solidFill>
                <a:ea typeface="Calibri" panose="020F0502020204030204" pitchFamily="34" charset="0"/>
                <a:cs typeface="Times New Roman" panose="02020603050405020304" pitchFamily="18" charset="0"/>
              </a:rPr>
              <a:t/>
            </a:r>
            <a:br>
              <a:rPr lang="en-US" sz="2800" b="1" i="1" dirty="0" smtClean="0">
                <a:solidFill>
                  <a:srgbClr val="CC0099"/>
                </a:solidFill>
                <a:ea typeface="Calibri" panose="020F0502020204030204" pitchFamily="34" charset="0"/>
                <a:cs typeface="Times New Roman" panose="02020603050405020304" pitchFamily="18" charset="0"/>
              </a:rPr>
            </a:b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i.e</a:t>
            </a:r>
            <a:r>
              <a:rPr lang="en-US" sz="2800" dirty="0">
                <a:solidFill>
                  <a:prstClr val="black">
                    <a:lumMod val="95000"/>
                    <a:lumOff val="5000"/>
                  </a:prstClr>
                </a:solidFill>
                <a:ea typeface="Calibri" panose="020F0502020204030204" pitchFamily="34" charset="0"/>
                <a:cs typeface="Times New Roman" panose="02020603050405020304" pitchFamily="18" charset="0"/>
              </a:rPr>
              <a:t>. </a:t>
            </a:r>
            <a:r>
              <a:rPr lang="en-US" sz="2800" b="1" i="1" dirty="0">
                <a:solidFill>
                  <a:srgbClr val="CC0099"/>
                </a:solidFill>
                <a:ea typeface="Calibri" panose="020F0502020204030204" pitchFamily="34" charset="0"/>
                <a:cs typeface="Times New Roman" panose="02020603050405020304" pitchFamily="18" charset="0"/>
              </a:rPr>
              <a:t>night: </a:t>
            </a:r>
            <a:r>
              <a:rPr lang="en-US" sz="2800" b="1" i="1" dirty="0" smtClean="0">
                <a:solidFill>
                  <a:srgbClr val="CC0099"/>
                </a:solidFill>
                <a:ea typeface="Calibri" panose="020F0502020204030204" pitchFamily="34" charset="0"/>
                <a:cs typeface="Times New Roman" panose="02020603050405020304" pitchFamily="18" charset="0"/>
              </a:rPr>
              <a:t> </a:t>
            </a:r>
            <a:r>
              <a:rPr lang="en-US" sz="2800" dirty="0" smtClean="0">
                <a:solidFill>
                  <a:prstClr val="black">
                    <a:lumMod val="95000"/>
                    <a:lumOff val="5000"/>
                  </a:prstClr>
                </a:solidFill>
                <a:ea typeface="Calibri" panose="020F0502020204030204" pitchFamily="34" charset="0"/>
                <a:cs typeface="Times New Roman" panose="02020603050405020304" pitchFamily="18" charset="0"/>
              </a:rPr>
              <a:t>fig</a:t>
            </a:r>
            <a:r>
              <a:rPr lang="en-US" sz="2800" dirty="0">
                <a:solidFill>
                  <a:prstClr val="black">
                    <a:lumMod val="95000"/>
                    <a:lumOff val="5000"/>
                  </a:prstClr>
                </a:solidFill>
                <a:ea typeface="Calibri" panose="020F0502020204030204" pitchFamily="34" charset="0"/>
                <a:cs typeface="Times New Roman" panose="02020603050405020304" pitchFamily="18" charset="0"/>
              </a:rPr>
              <a:t>. adversity; - </a:t>
            </a:r>
            <a:r>
              <a:rPr lang="en-US" sz="2800" b="1" i="1" dirty="0">
                <a:solidFill>
                  <a:srgbClr val="CC0099"/>
                </a:solidFill>
                <a:ea typeface="Calibri" panose="020F0502020204030204" pitchFamily="34" charset="0"/>
                <a:cs typeface="Times New Roman" panose="02020603050405020304" pitchFamily="18" charset="0"/>
              </a:rPr>
              <a:t>night (season</a:t>
            </a:r>
            <a:r>
              <a:rPr lang="en-US" sz="2800" b="1" i="1" dirty="0" smtClean="0">
                <a:solidFill>
                  <a:srgbClr val="CC0099"/>
                </a:solidFill>
                <a:ea typeface="Calibri" panose="020F0502020204030204" pitchFamily="34" charset="0"/>
                <a:cs typeface="Times New Roman" panose="02020603050405020304" pitchFamily="18" charset="0"/>
              </a:rPr>
              <a:t>)</a:t>
            </a:r>
            <a:r>
              <a:rPr lang="en-US" sz="2800" i="1" dirty="0" smtClean="0">
                <a:solidFill>
                  <a:srgbClr val="CC0099"/>
                </a:solidFill>
                <a:ea typeface="Calibri" panose="020F0502020204030204" pitchFamily="34" charset="0"/>
                <a:cs typeface="Times New Roman" panose="02020603050405020304" pitchFamily="18" charset="0"/>
              </a:rPr>
              <a:t>.</a:t>
            </a:r>
            <a:endParaRPr lang="en-US" sz="2800" dirty="0"/>
          </a:p>
        </p:txBody>
      </p:sp>
      <p:sp>
        <p:nvSpPr>
          <p:cNvPr id="2" name="Slide Number Placeholder 1"/>
          <p:cNvSpPr>
            <a:spLocks noGrp="1"/>
          </p:cNvSpPr>
          <p:nvPr>
            <p:ph type="sldNum" sz="quarter" idx="12"/>
          </p:nvPr>
        </p:nvSpPr>
        <p:spPr>
          <a:xfrm>
            <a:off x="9348354" y="6420180"/>
            <a:ext cx="2743200" cy="365125"/>
          </a:xfrm>
        </p:spPr>
        <p:txBody>
          <a:bodyPr/>
          <a:lstStyle/>
          <a:p>
            <a:fld id="{79D454C9-693C-4B68-AEF7-F33F1BD73953}" type="slidenum">
              <a:rPr lang="en-US" sz="1400" b="1" smtClean="0">
                <a:solidFill>
                  <a:schemeClr val="tx1"/>
                </a:solidFill>
              </a:rPr>
              <a:t>77</a:t>
            </a:fld>
            <a:endParaRPr lang="en-US" sz="1400" b="1" dirty="0">
              <a:solidFill>
                <a:schemeClr val="tx1"/>
              </a:solidFill>
            </a:endParaRPr>
          </a:p>
        </p:txBody>
      </p:sp>
      <p:pic>
        <p:nvPicPr>
          <p:cNvPr id="4" name="Picture 5" descr="C:\Users\Rae\Desktop\night milky 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351" y="1655261"/>
            <a:ext cx="1858783" cy="2501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10011759" y="1780828"/>
            <a:ext cx="1561966" cy="707886"/>
          </a:xfrm>
          <a:prstGeom prst="rect">
            <a:avLst/>
          </a:prstGeom>
          <a:noFill/>
        </p:spPr>
        <p:txBody>
          <a:bodyPr wrap="none" lIns="91440" tIns="45720" rIns="91440" bIns="45720">
            <a:spAutoFit/>
          </a:bodyPr>
          <a:lstStyle/>
          <a:p>
            <a:pPr algn="ctr"/>
            <a:r>
              <a:rPr lang="en-US" sz="4000" b="1" dirty="0" smtClean="0">
                <a:ln w="1905">
                  <a:solidFill>
                    <a:schemeClr val="bg1"/>
                  </a:solidFill>
                </a:ln>
                <a:solidFill>
                  <a:schemeClr val="accent1">
                    <a:lumMod val="50000"/>
                  </a:schemeClr>
                </a:solidFill>
                <a:effectLst>
                  <a:innerShdw blurRad="69850" dist="43180" dir="5400000">
                    <a:srgbClr val="000000">
                      <a:alpha val="65000"/>
                    </a:srgbClr>
                  </a:innerShdw>
                </a:effectLst>
              </a:rPr>
              <a:t>&lt;layil&gt;</a:t>
            </a:r>
            <a:endParaRPr lang="en-US" sz="4000" b="1" dirty="0">
              <a:ln w="1905">
                <a:solidFill>
                  <a:schemeClr val="bg1"/>
                </a:solidFill>
              </a:ln>
              <a:solidFill>
                <a:schemeClr val="accent1">
                  <a:lumMod val="50000"/>
                </a:schemeClr>
              </a:solidFill>
              <a:effectLst>
                <a:innerShdw blurRad="69850" dist="43180" dir="5400000">
                  <a:srgbClr val="000000">
                    <a:alpha val="65000"/>
                  </a:srgbClr>
                </a:innerShdw>
              </a:effectLst>
            </a:endParaRPr>
          </a:p>
        </p:txBody>
      </p:sp>
      <p:pic>
        <p:nvPicPr>
          <p:cNvPr id="6"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807" y="4094464"/>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823" y="5501632"/>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2" descr="C:\Users\Rae\Desktop\l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3246" y="5838825"/>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80991"/>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alpha val="87000"/>
              </a:schemeClr>
            </a:gs>
            <a:gs pos="50000">
              <a:srgbClr val="E2FD59">
                <a:alpha val="50000"/>
              </a:srgbClr>
            </a:gs>
            <a:gs pos="100000">
              <a:srgbClr val="800000">
                <a:alpha val="25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i="1" dirty="0" smtClean="0">
                <a:solidFill>
                  <a:srgbClr val="CC0099"/>
                </a:solidFill>
                <a:latin typeface="Times New Roman" panose="02020603050405020304" pitchFamily="18" charset="0"/>
                <a:ea typeface="Calibri" panose="020F0502020204030204" pitchFamily="34" charset="0"/>
                <a:cs typeface="Times New Roman" panose="02020603050405020304" pitchFamily="18" charset="0"/>
              </a:rPr>
              <a:t/>
            </a:r>
            <a:br>
              <a:rPr lang="en-US" sz="2200" b="1" i="1" dirty="0" smtClean="0">
                <a:solidFill>
                  <a:srgbClr val="CC0099"/>
                </a:solidFill>
                <a:latin typeface="Times New Roman" panose="02020603050405020304" pitchFamily="18" charset="0"/>
                <a:ea typeface="Calibri" panose="020F0502020204030204" pitchFamily="34" charset="0"/>
                <a:cs typeface="Times New Roman" panose="02020603050405020304" pitchFamily="18" charset="0"/>
              </a:rPr>
            </a:br>
            <a:r>
              <a:rPr lang="en-US" sz="12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0000CC"/>
              </a:solidFill>
              <a:latin typeface="Comic Sans MS" panose="030F0702030302020204" pitchFamily="66" charset="0"/>
            </a:endParaRPr>
          </a:p>
        </p:txBody>
      </p:sp>
      <p:sp>
        <p:nvSpPr>
          <p:cNvPr id="6" name="Content Placeholder 5"/>
          <p:cNvSpPr>
            <a:spLocks noGrp="1"/>
          </p:cNvSpPr>
          <p:nvPr>
            <p:ph sz="half" idx="1"/>
          </p:nvPr>
        </p:nvSpPr>
        <p:spPr>
          <a:xfrm>
            <a:off x="266218" y="1085158"/>
            <a:ext cx="5672559" cy="4985742"/>
          </a:xfrm>
        </p:spPr>
        <p:txBody>
          <a:bodyPr>
            <a:normAutofit/>
            <a:scene3d>
              <a:camera prst="orthographicFront"/>
              <a:lightRig rig="threePt" dir="t"/>
            </a:scene3d>
            <a:sp3d extrusionH="57150">
              <a:bevelT w="38100" h="38100"/>
            </a:sp3d>
          </a:bodyPr>
          <a:lstStyle/>
          <a:p>
            <a:pPr marL="514350" indent="-514350">
              <a:buFont typeface="+mj-lt"/>
              <a:buAutoNum type="arabicPeriod"/>
            </a:pPr>
            <a:r>
              <a:rPr lang="en-US" sz="2600" b="1" i="1" dirty="0">
                <a:solidFill>
                  <a:srgbClr val="CC0099"/>
                </a:solidFill>
                <a:ea typeface="Calibri" panose="020F0502020204030204" pitchFamily="34" charset="0"/>
                <a:cs typeface="Times New Roman" panose="02020603050405020304" pitchFamily="18" charset="0"/>
              </a:rPr>
              <a:t>OK!  </a:t>
            </a:r>
            <a:r>
              <a:rPr lang="en-US" sz="2600" dirty="0">
                <a:solidFill>
                  <a:prstClr val="black">
                    <a:lumMod val="95000"/>
                    <a:lumOff val="5000"/>
                  </a:prstClr>
                </a:solidFill>
                <a:ea typeface="Calibri" panose="020F0502020204030204" pitchFamily="34" charset="0"/>
                <a:cs typeface="Times New Roman" panose="02020603050405020304" pitchFamily="18" charset="0"/>
              </a:rPr>
              <a:t>We have seen many definitions of </a:t>
            </a:r>
            <a:r>
              <a:rPr lang="en-US" sz="2600" dirty="0">
                <a:solidFill>
                  <a:prstClr val="black"/>
                </a:solidFill>
                <a:latin typeface="Calibri" panose="020F0502020204030204" pitchFamily="34" charset="0"/>
                <a:ea typeface="Times New Roman" panose="02020603050405020304" pitchFamily="18" charset="0"/>
              </a:rPr>
              <a:t>&lt;</a:t>
            </a:r>
            <a:r>
              <a:rPr lang="en-US" sz="2600" b="1" dirty="0">
                <a:solidFill>
                  <a:srgbClr val="9900FF"/>
                </a:solidFill>
                <a:latin typeface="Calibri" panose="020F0502020204030204" pitchFamily="34" charset="0"/>
                <a:ea typeface="Times New Roman" panose="02020603050405020304" pitchFamily="18" charset="0"/>
              </a:rPr>
              <a:t>layil</a:t>
            </a:r>
            <a:r>
              <a:rPr lang="en-US" sz="2600" dirty="0">
                <a:solidFill>
                  <a:srgbClr val="0D0D0D"/>
                </a:solidFill>
                <a:latin typeface="Calibri" panose="020F0502020204030204" pitchFamily="34" charset="0"/>
                <a:ea typeface="Times New Roman" panose="02020603050405020304" pitchFamily="18" charset="0"/>
              </a:rPr>
              <a:t>&gt;</a:t>
            </a:r>
            <a:r>
              <a:rPr lang="en-US" sz="2600" dirty="0">
                <a:solidFill>
                  <a:prstClr val="black"/>
                </a:solidFill>
                <a:latin typeface="Times New Roman" panose="02020603050405020304" pitchFamily="18" charset="0"/>
                <a:ea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0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0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0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ל</a:t>
            </a:r>
            <a:r>
              <a:rPr lang="en-US" sz="10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00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 .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a:r>
            <a:b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br>
            <a:r>
              <a:rPr lang="en-US" sz="2500" b="1" dirty="0" smtClean="0">
                <a:solidFill>
                  <a:srgbClr val="FB35F2"/>
                </a:solidFill>
                <a:ea typeface="Calibri" panose="020F0502020204030204" pitchFamily="34" charset="0"/>
                <a:cs typeface="Times New Roman" panose="02020603050405020304" pitchFamily="18" charset="0"/>
              </a:rPr>
              <a:t>Interestingly </a:t>
            </a:r>
            <a:r>
              <a:rPr lang="en-US" sz="2500" b="1" dirty="0">
                <a:solidFill>
                  <a:srgbClr val="FB35F2"/>
                </a:solidFill>
                <a:ea typeface="Calibri" panose="020F0502020204030204" pitchFamily="34" charset="0"/>
                <a:cs typeface="Times New Roman" panose="02020603050405020304" pitchFamily="18" charset="0"/>
              </a:rPr>
              <a:t>these definitions </a:t>
            </a:r>
            <a:r>
              <a:rPr lang="en-US" sz="2500" b="1" dirty="0" smtClean="0">
                <a:solidFill>
                  <a:srgbClr val="FB35F2"/>
                </a:solidFill>
                <a:ea typeface="Calibri" panose="020F0502020204030204" pitchFamily="34" charset="0"/>
                <a:cs typeface="Times New Roman" panose="02020603050405020304" pitchFamily="18" charset="0"/>
              </a:rPr>
              <a:t/>
            </a:r>
            <a:br>
              <a:rPr lang="en-US" sz="2500" b="1" dirty="0" smtClean="0">
                <a:solidFill>
                  <a:srgbClr val="FB35F2"/>
                </a:solidFill>
                <a:ea typeface="Calibri" panose="020F0502020204030204" pitchFamily="34" charset="0"/>
                <a:cs typeface="Times New Roman" panose="02020603050405020304" pitchFamily="18" charset="0"/>
              </a:rPr>
            </a:br>
            <a:r>
              <a:rPr lang="en-US" sz="2500" b="1" dirty="0" smtClean="0">
                <a:solidFill>
                  <a:srgbClr val="FB35F2"/>
                </a:solidFill>
                <a:ea typeface="Calibri" panose="020F0502020204030204" pitchFamily="34" charset="0"/>
                <a:cs typeface="Times New Roman" panose="02020603050405020304" pitchFamily="18" charset="0"/>
              </a:rPr>
              <a:t>have </a:t>
            </a:r>
            <a:r>
              <a:rPr lang="en-US" sz="2500" b="1" dirty="0">
                <a:solidFill>
                  <a:srgbClr val="FB35F2"/>
                </a:solidFill>
                <a:ea typeface="Calibri" panose="020F0502020204030204" pitchFamily="34" charset="0"/>
                <a:cs typeface="Times New Roman" panose="02020603050405020304" pitchFamily="18" charset="0"/>
              </a:rPr>
              <a:t>not reflected the idea of evil contamination seen in the word </a:t>
            </a:r>
            <a:r>
              <a:rPr lang="en-US" sz="2400" b="1" dirty="0" smtClean="0">
                <a:ln>
                  <a:solidFill>
                    <a:schemeClr val="tx1"/>
                  </a:solidFill>
                </a:ln>
                <a:solidFill>
                  <a:srgbClr val="FB35F2"/>
                </a:solidFill>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400" b="1" dirty="0" err="1"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400" b="1" dirty="0" smtClean="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a:t>
            </a:r>
            <a:r>
              <a:rPr lang="en-US" sz="2500" dirty="0" smtClean="0">
                <a:solidFill>
                  <a:prstClr val="black">
                    <a:lumMod val="95000"/>
                    <a:lumOff val="5000"/>
                  </a:prstClr>
                </a:solidFill>
                <a:ea typeface="Calibri" panose="020F0502020204030204" pitchFamily="34" charset="0"/>
                <a:cs typeface="Times New Roman" panose="02020603050405020304" pitchFamily="18" charset="0"/>
              </a:rPr>
              <a:t>:  </a:t>
            </a:r>
            <a:r>
              <a:rPr lang="en-US" sz="2500" b="1" dirty="0">
                <a:solidFill>
                  <a:schemeClr val="tx1">
                    <a:lumMod val="50000"/>
                    <a:lumOff val="50000"/>
                  </a:schemeClr>
                </a:solidFill>
              </a:rPr>
              <a:t>misery, destruction, death, ignorance, sorrow, wickedness, secret place,</a:t>
            </a:r>
            <a:r>
              <a:rPr lang="en-US" sz="2500" dirty="0">
                <a:solidFill>
                  <a:schemeClr val="tx1">
                    <a:lumMod val="50000"/>
                    <a:lumOff val="50000"/>
                  </a:schemeClr>
                </a:solidFill>
              </a:rPr>
              <a:t> </a:t>
            </a:r>
            <a:r>
              <a:rPr lang="en-US" sz="2500" b="1" dirty="0">
                <a:solidFill>
                  <a:schemeClr val="tx1">
                    <a:lumMod val="50000"/>
                    <a:lumOff val="50000"/>
                  </a:schemeClr>
                </a:solidFill>
              </a:rPr>
              <a:t>ignorance,</a:t>
            </a:r>
            <a:r>
              <a:rPr lang="en-US" sz="2500" dirty="0">
                <a:solidFill>
                  <a:schemeClr val="tx1">
                    <a:lumMod val="50000"/>
                    <a:lumOff val="50000"/>
                  </a:schemeClr>
                </a:solidFill>
              </a:rPr>
              <a:t> </a:t>
            </a:r>
            <a:r>
              <a:rPr lang="en-US" sz="2500" b="1" dirty="0">
                <a:solidFill>
                  <a:schemeClr val="tx1">
                    <a:lumMod val="50000"/>
                    <a:lumOff val="50000"/>
                  </a:schemeClr>
                </a:solidFill>
              </a:rPr>
              <a:t>evil, sin,</a:t>
            </a:r>
            <a:r>
              <a:rPr lang="en-US" sz="25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to impede action or motion, to refrain, restrain, keep back, stop,</a:t>
            </a:r>
            <a:r>
              <a:rPr lang="en-US" sz="2500" b="1" dirty="0">
                <a:solidFill>
                  <a:schemeClr val="tx1">
                    <a:lumMod val="50000"/>
                    <a:lumOff val="50000"/>
                  </a:schemeClr>
                </a:solidFill>
                <a:ea typeface="Calibri" panose="020F0502020204030204" pitchFamily="34" charset="0"/>
              </a:rPr>
              <a:t> </a:t>
            </a:r>
            <a:r>
              <a:rPr lang="en-US" sz="2500" b="1" dirty="0" smtClean="0">
                <a:solidFill>
                  <a:schemeClr val="tx1">
                    <a:lumMod val="50000"/>
                    <a:lumOff val="50000"/>
                  </a:schemeClr>
                </a:solidFill>
                <a:ea typeface="Calibri" panose="020F0502020204030204" pitchFamily="34" charset="0"/>
              </a:rPr>
              <a:t>withhold</a:t>
            </a:r>
            <a:r>
              <a:rPr lang="en-US" sz="2500" b="1" dirty="0">
                <a:solidFill>
                  <a:schemeClr val="tx1">
                    <a:lumMod val="50000"/>
                    <a:lumOff val="50000"/>
                  </a:schemeClr>
                </a:solidFill>
                <a:ea typeface="Calibri" panose="020F0502020204030204" pitchFamily="34" charset="0"/>
              </a:rPr>
              <a:t>,</a:t>
            </a:r>
            <a:r>
              <a:rPr lang="en-US" sz="2500" b="1" dirty="0">
                <a:solidFill>
                  <a:schemeClr val="tx1">
                    <a:lumMod val="50000"/>
                    <a:lumOff val="50000"/>
                  </a:schemeClr>
                </a:solidFill>
              </a:rPr>
              <a:t> </a:t>
            </a:r>
            <a:r>
              <a:rPr lang="en-US" sz="2500" b="1" dirty="0">
                <a:solidFill>
                  <a:schemeClr val="tx1">
                    <a:lumMod val="50000"/>
                    <a:lumOff val="50000"/>
                  </a:schemeClr>
                </a:solidFill>
                <a:ea typeface="Calibri" panose="020F0502020204030204" pitchFamily="34" charset="0"/>
              </a:rPr>
              <a:t>to impede, </a:t>
            </a:r>
            <a:r>
              <a:rPr lang="en-US" sz="2500" b="1" dirty="0">
                <a:solidFill>
                  <a:schemeClr val="tx1">
                    <a:lumMod val="50000"/>
                    <a:lumOff val="50000"/>
                  </a:schemeClr>
                </a:solidFill>
                <a:latin typeface="Calibri" panose="020F0502020204030204" pitchFamily="34" charset="0"/>
                <a:ea typeface="Calibri" panose="020F0502020204030204" pitchFamily="34" charset="0"/>
              </a:rPr>
              <a:t>keep for oneself, hinder, hold in check, reserve.</a:t>
            </a:r>
          </a:p>
          <a:p>
            <a:endParaRPr lang="en-US" dirty="0">
              <a:solidFill>
                <a:prstClr val="black">
                  <a:lumMod val="95000"/>
                  <a:lumOff val="5000"/>
                </a:prstClr>
              </a:solidFill>
              <a:ea typeface="Calibri" panose="020F0502020204030204" pitchFamily="34" charset="0"/>
              <a:cs typeface="Times New Roman" panose="02020603050405020304" pitchFamily="18" charset="0"/>
            </a:endParaRPr>
          </a:p>
          <a:p>
            <a:endParaRPr lang="en-US" dirty="0"/>
          </a:p>
        </p:txBody>
      </p:sp>
      <p:sp>
        <p:nvSpPr>
          <p:cNvPr id="9" name="Content Placeholder 8"/>
          <p:cNvSpPr>
            <a:spLocks noGrp="1"/>
          </p:cNvSpPr>
          <p:nvPr>
            <p:ph sz="half" idx="2"/>
          </p:nvPr>
        </p:nvSpPr>
        <p:spPr>
          <a:xfrm>
            <a:off x="6172200" y="1064853"/>
            <a:ext cx="5842322" cy="2407547"/>
          </a:xfrm>
        </p:spPr>
        <p:txBody>
          <a:bodyPr>
            <a:normAutofit/>
            <a:scene3d>
              <a:camera prst="orthographicFront"/>
              <a:lightRig rig="threePt" dir="t"/>
            </a:scene3d>
            <a:sp3d extrusionH="57150">
              <a:bevelT w="38100" h="38100"/>
            </a:sp3d>
          </a:bodyPr>
          <a:lstStyle/>
          <a:p>
            <a:pPr marL="514350" indent="-514350">
              <a:buFont typeface="+mj-lt"/>
              <a:buAutoNum type="arabicPeriod" startAt="2"/>
            </a:pPr>
            <a:r>
              <a:rPr lang="en-US" sz="2600" dirty="0">
                <a:solidFill>
                  <a:prstClr val="black">
                    <a:lumMod val="95000"/>
                    <a:lumOff val="5000"/>
                  </a:prstClr>
                </a:solidFill>
                <a:ea typeface="Calibri" panose="020F0502020204030204" pitchFamily="34" charset="0"/>
                <a:cs typeface="Times New Roman" panose="02020603050405020304" pitchFamily="18" charset="0"/>
              </a:rPr>
              <a:t>It is these evil contaminated characteristic traits of </a:t>
            </a:r>
            <a:r>
              <a:rPr lang="en-US" sz="2400" b="1" dirty="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400" b="1" dirty="0" err="1">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400" b="1" dirty="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a:t>
            </a:r>
            <a:r>
              <a:rPr lang="en-US" sz="2600" dirty="0" smtClean="0">
                <a:solidFill>
                  <a:prstClr val="black">
                    <a:lumMod val="95000"/>
                    <a:lumOff val="5000"/>
                  </a:prstClr>
                </a:solidFill>
                <a:ea typeface="Calibri" panose="020F0502020204030204" pitchFamily="34" charset="0"/>
                <a:cs typeface="Times New Roman" panose="02020603050405020304" pitchFamily="18" charset="0"/>
              </a:rPr>
              <a:t/>
            </a:r>
            <a:br>
              <a:rPr lang="en-US" sz="2600" dirty="0" smtClean="0">
                <a:solidFill>
                  <a:prstClr val="black">
                    <a:lumMod val="95000"/>
                    <a:lumOff val="5000"/>
                  </a:prstClr>
                </a:solidFill>
                <a:ea typeface="Calibri" panose="020F0502020204030204" pitchFamily="34" charset="0"/>
                <a:cs typeface="Times New Roman" panose="02020603050405020304" pitchFamily="18" charset="0"/>
              </a:rPr>
            </a:br>
            <a:r>
              <a:rPr lang="en-US" sz="2600" dirty="0" smtClean="0">
                <a:solidFill>
                  <a:prstClr val="black">
                    <a:lumMod val="95000"/>
                    <a:lumOff val="5000"/>
                  </a:prstClr>
                </a:solidFill>
                <a:ea typeface="Calibri" panose="020F0502020204030204" pitchFamily="34" charset="0"/>
                <a:cs typeface="Times New Roman" panose="02020603050405020304" pitchFamily="18" charset="0"/>
              </a:rPr>
              <a:t>that </a:t>
            </a:r>
            <a:r>
              <a:rPr lang="en-US" sz="2600" b="1" dirty="0">
                <a:solidFill>
                  <a:srgbClr val="0000CC"/>
                </a:solidFill>
                <a:ea typeface="Calibri" panose="020F0502020204030204" pitchFamily="34" charset="0"/>
                <a:cs typeface="Times New Roman" panose="02020603050405020304" pitchFamily="18" charset="0"/>
              </a:rPr>
              <a:t>Yahuah</a:t>
            </a:r>
            <a:r>
              <a:rPr lang="en-US" sz="2600" dirty="0">
                <a:solidFill>
                  <a:prstClr val="black">
                    <a:lumMod val="95000"/>
                    <a:lumOff val="5000"/>
                  </a:prstClr>
                </a:solidFill>
                <a:ea typeface="Calibri" panose="020F0502020204030204" pitchFamily="34" charset="0"/>
                <a:cs typeface="Times New Roman" panose="02020603050405020304" pitchFamily="18" charset="0"/>
              </a:rPr>
              <a:t> separated, in turn applying His purification to the newly formed identity – </a:t>
            </a:r>
            <a:r>
              <a:rPr lang="en-US" sz="2600" u="sng" dirty="0">
                <a:solidFill>
                  <a:prstClr val="black">
                    <a:lumMod val="95000"/>
                    <a:lumOff val="5000"/>
                  </a:prstClr>
                </a:solidFill>
                <a:ea typeface="Calibri" panose="020F0502020204030204" pitchFamily="34" charset="0"/>
                <a:cs typeface="Times New Roman" panose="02020603050405020304" pitchFamily="18" charset="0"/>
              </a:rPr>
              <a:t>our Night Season</a:t>
            </a:r>
            <a:r>
              <a:rPr lang="en-US" sz="2600" dirty="0">
                <a:solidFill>
                  <a:prstClr val="black">
                    <a:lumMod val="95000"/>
                    <a:lumOff val="5000"/>
                  </a:prstClr>
                </a:solidFill>
                <a:ea typeface="Calibri" panose="020F0502020204030204" pitchFamily="34" charset="0"/>
                <a:cs typeface="Times New Roman" panose="02020603050405020304" pitchFamily="18" charset="0"/>
              </a:rPr>
              <a:t> known </a:t>
            </a:r>
            <a:r>
              <a:rPr lang="en-US" sz="2600" dirty="0" smtClean="0">
                <a:solidFill>
                  <a:prstClr val="black">
                    <a:lumMod val="95000"/>
                    <a:lumOff val="5000"/>
                  </a:prstClr>
                </a:solidFill>
                <a:ea typeface="Calibri" panose="020F0502020204030204" pitchFamily="34" charset="0"/>
                <a:cs typeface="Times New Roman" panose="02020603050405020304" pitchFamily="18" charset="0"/>
              </a:rPr>
              <a:t>as </a:t>
            </a:r>
            <a:r>
              <a:rPr lang="en-US" sz="2600" dirty="0">
                <a:solidFill>
                  <a:prstClr val="black">
                    <a:lumMod val="95000"/>
                    <a:lumOff val="5000"/>
                  </a:prstClr>
                </a:solidFill>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Times New Roman" panose="02020603050405020304" pitchFamily="18" charset="0"/>
              </a:rPr>
              <a:t>&lt;</a:t>
            </a:r>
            <a:r>
              <a:rPr lang="en-US" sz="2600" b="1" dirty="0">
                <a:solidFill>
                  <a:srgbClr val="9900FF"/>
                </a:solidFill>
                <a:latin typeface="Calibri" panose="020F0502020204030204" pitchFamily="34" charset="0"/>
                <a:ea typeface="Times New Roman" panose="02020603050405020304" pitchFamily="18" charset="0"/>
              </a:rPr>
              <a:t>layil</a:t>
            </a:r>
            <a:r>
              <a:rPr lang="en-US" sz="2600" dirty="0">
                <a:solidFill>
                  <a:srgbClr val="0D0D0D"/>
                </a:solidFill>
                <a:latin typeface="Calibri" panose="020F0502020204030204" pitchFamily="34" charset="0"/>
                <a:ea typeface="Times New Roman" panose="02020603050405020304" pitchFamily="18" charset="0"/>
              </a:rPr>
              <a:t>&gt;</a:t>
            </a:r>
            <a:r>
              <a:rPr lang="en-US" sz="2600" dirty="0">
                <a:solidFill>
                  <a:prstClr val="black"/>
                </a:solidFill>
                <a:latin typeface="Times New Roman" panose="02020603050405020304" pitchFamily="18" charset="0"/>
                <a:ea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05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05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a:t>
            </a:r>
            <a:r>
              <a:rPr lang="en-US" sz="105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     ל</a:t>
            </a:r>
            <a:r>
              <a:rPr lang="en-US" sz="105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י</a:t>
            </a:r>
            <a:r>
              <a:rPr lang="en-US" sz="1050" baseline="-25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ל . </a:t>
            </a:r>
            <a:endParaRPr lang="en-CA" dirty="0"/>
          </a:p>
          <a:p>
            <a:endParaRPr lang="en-US" dirty="0"/>
          </a:p>
        </p:txBody>
      </p:sp>
      <p:sp>
        <p:nvSpPr>
          <p:cNvPr id="4" name="Slide Number Placeholder 3"/>
          <p:cNvSpPr>
            <a:spLocks noGrp="1"/>
          </p:cNvSpPr>
          <p:nvPr>
            <p:ph type="sldNum" sz="quarter" idx="12"/>
          </p:nvPr>
        </p:nvSpPr>
        <p:spPr/>
        <p:txBody>
          <a:bodyPr/>
          <a:lstStyle/>
          <a:p>
            <a:fld id="{79D454C9-693C-4B68-AEF7-F33F1BD73953}" type="slidenum">
              <a:rPr lang="en-US" sz="1400" b="1" smtClean="0">
                <a:solidFill>
                  <a:schemeClr val="tx1"/>
                </a:solidFill>
              </a:rPr>
              <a:t>78</a:t>
            </a:fld>
            <a:endParaRPr lang="en-US" sz="1400" b="1" dirty="0">
              <a:solidFill>
                <a:schemeClr val="tx1"/>
              </a:solidFill>
            </a:endParaRPr>
          </a:p>
        </p:txBody>
      </p:sp>
      <p:pic>
        <p:nvPicPr>
          <p:cNvPr id="6147" name="Picture 3" descr="C:\Users\Rae\Desktop\from perfection to cha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289" y="3440290"/>
            <a:ext cx="3292051" cy="17780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567159" y="181610"/>
            <a:ext cx="11116714" cy="759934"/>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Differences between &lt;layil&gt; and &lt;</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choshek</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endParaRPr lang="en-US" sz="3200" dirty="0"/>
          </a:p>
        </p:txBody>
      </p:sp>
      <p:sp>
        <p:nvSpPr>
          <p:cNvPr id="10" name="Rectangle 9"/>
          <p:cNvSpPr/>
          <p:nvPr/>
        </p:nvSpPr>
        <p:spPr>
          <a:xfrm>
            <a:off x="6437064" y="5106775"/>
            <a:ext cx="2446503" cy="707886"/>
          </a:xfrm>
          <a:prstGeom prst="rect">
            <a:avLst/>
          </a:prstGeom>
          <a:noFill/>
        </p:spPr>
        <p:txBody>
          <a:bodyPr wrap="none" lIns="91440" tIns="45720" rIns="91440" bIns="45720">
            <a:spAutoFit/>
          </a:bodyPr>
          <a:lstStyle/>
          <a:p>
            <a:pPr algn="ctr"/>
            <a:r>
              <a:rPr lang="en-US" sz="4000" b="1" dirty="0">
                <a:ln w="1905">
                  <a:solidFill>
                    <a:schemeClr val="bg1"/>
                  </a:solidFill>
                </a:ln>
                <a:solidFill>
                  <a:schemeClr val="tx1">
                    <a:lumMod val="50000"/>
                    <a:lumOff val="50000"/>
                  </a:schemeClr>
                </a:solidFill>
                <a:effectLst>
                  <a:innerShdw blurRad="69850" dist="43180" dir="5400000">
                    <a:srgbClr val="000000">
                      <a:alpha val="65000"/>
                    </a:srgbClr>
                  </a:innerShdw>
                </a:effectLst>
              </a:rPr>
              <a:t>&lt;</a:t>
            </a:r>
            <a:r>
              <a:rPr lang="en-US" sz="4000" b="1" dirty="0" err="1">
                <a:ln w="1905">
                  <a:solidFill>
                    <a:schemeClr val="bg1"/>
                  </a:solidFill>
                </a:ln>
                <a:solidFill>
                  <a:schemeClr val="tx1">
                    <a:lumMod val="50000"/>
                    <a:lumOff val="50000"/>
                  </a:schemeClr>
                </a:solidFill>
                <a:effectLst>
                  <a:innerShdw blurRad="69850" dist="43180" dir="5400000">
                    <a:srgbClr val="000000">
                      <a:alpha val="65000"/>
                    </a:srgbClr>
                  </a:innerShdw>
                </a:effectLst>
              </a:rPr>
              <a:t>choshek</a:t>
            </a:r>
            <a:r>
              <a:rPr lang="en-US" sz="4000" b="1" dirty="0">
                <a:ln w="1905">
                  <a:solidFill>
                    <a:schemeClr val="bg1"/>
                  </a:solidFill>
                </a:ln>
                <a:solidFill>
                  <a:schemeClr val="tx1">
                    <a:lumMod val="50000"/>
                    <a:lumOff val="50000"/>
                  </a:schemeClr>
                </a:solidFill>
                <a:effectLst>
                  <a:innerShdw blurRad="69850" dist="43180" dir="5400000">
                    <a:srgbClr val="000000">
                      <a:alpha val="65000"/>
                    </a:srgbClr>
                  </a:innerShdw>
                </a:effectLst>
              </a:rPr>
              <a:t>&gt;</a:t>
            </a:r>
          </a:p>
        </p:txBody>
      </p:sp>
      <p:sp>
        <p:nvSpPr>
          <p:cNvPr id="11" name="TextBox 10"/>
          <p:cNvSpPr txBox="1"/>
          <p:nvPr/>
        </p:nvSpPr>
        <p:spPr>
          <a:xfrm>
            <a:off x="138891" y="5591337"/>
            <a:ext cx="11204294" cy="1200329"/>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Font typeface="+mj-lt"/>
              <a:buAutoNum type="arabicPeriod" startAt="3"/>
            </a:pPr>
            <a:r>
              <a:rPr lang="en-US" sz="2400" dirty="0">
                <a:solidFill>
                  <a:prstClr val="black">
                    <a:lumMod val="95000"/>
                    <a:lumOff val="5000"/>
                  </a:prstClr>
                </a:solidFill>
                <a:ea typeface="Calibri" panose="020F0502020204030204" pitchFamily="34" charset="0"/>
                <a:cs typeface="Times New Roman" panose="02020603050405020304" pitchFamily="18" charset="0"/>
              </a:rPr>
              <a:t>This 2</a:t>
            </a:r>
            <a:r>
              <a:rPr lang="en-US" sz="2400" baseline="30000" dirty="0">
                <a:solidFill>
                  <a:prstClr val="black">
                    <a:lumMod val="95000"/>
                    <a:lumOff val="5000"/>
                  </a:prstClr>
                </a:solidFill>
                <a:ea typeface="Calibri" panose="020F0502020204030204" pitchFamily="34" charset="0"/>
                <a:cs typeface="Times New Roman" panose="02020603050405020304" pitchFamily="18" charset="0"/>
              </a:rPr>
              <a:t>nd</a:t>
            </a:r>
            <a:r>
              <a:rPr lang="en-US" sz="2400" dirty="0">
                <a:solidFill>
                  <a:prstClr val="black">
                    <a:lumMod val="95000"/>
                    <a:lumOff val="5000"/>
                  </a:prstClr>
                </a:solidFill>
                <a:ea typeface="Calibri" panose="020F0502020204030204" pitchFamily="34" charset="0"/>
                <a:cs typeface="Times New Roman" panose="02020603050405020304" pitchFamily="18" charset="0"/>
              </a:rPr>
              <a:t> Hebrew word for night {which was </a:t>
            </a:r>
            <a:r>
              <a:rPr lang="en-US" sz="2400" u="sng" dirty="0" smtClean="0">
                <a:solidFill>
                  <a:prstClr val="black">
                    <a:lumMod val="95000"/>
                    <a:lumOff val="5000"/>
                  </a:prstClr>
                </a:solidFill>
                <a:ea typeface="Calibri" panose="020F0502020204030204" pitchFamily="34" charset="0"/>
                <a:cs typeface="Times New Roman" panose="02020603050405020304" pitchFamily="18" charset="0"/>
              </a:rPr>
              <a:t>purified </a:t>
            </a:r>
            <a:br>
              <a:rPr lang="en-US" sz="2400" u="sng" dirty="0" smtClean="0">
                <a:solidFill>
                  <a:prstClr val="black">
                    <a:lumMod val="95000"/>
                    <a:lumOff val="5000"/>
                  </a:prstClr>
                </a:solidFill>
                <a:ea typeface="Calibri" panose="020F0502020204030204" pitchFamily="34" charset="0"/>
                <a:cs typeface="Times New Roman" panose="02020603050405020304" pitchFamily="18" charset="0"/>
              </a:rPr>
            </a:br>
            <a:r>
              <a:rPr lang="en-US" sz="2400" u="sng" dirty="0" smtClean="0">
                <a:solidFill>
                  <a:prstClr val="black">
                    <a:lumMod val="95000"/>
                    <a:lumOff val="5000"/>
                  </a:prstClr>
                </a:solidFill>
                <a:ea typeface="Calibri" panose="020F0502020204030204" pitchFamily="34" charset="0"/>
                <a:cs typeface="Times New Roman" panose="02020603050405020304" pitchFamily="18" charset="0"/>
              </a:rPr>
              <a:t>and </a:t>
            </a:r>
            <a:r>
              <a:rPr lang="en-US" sz="2400" u="sng" dirty="0">
                <a:solidFill>
                  <a:prstClr val="black">
                    <a:lumMod val="95000"/>
                    <a:lumOff val="5000"/>
                  </a:prstClr>
                </a:solidFill>
                <a:ea typeface="Calibri" panose="020F0502020204030204" pitchFamily="34" charset="0"/>
                <a:cs typeface="Times New Roman" panose="02020603050405020304" pitchFamily="18" charset="0"/>
              </a:rPr>
              <a:t>extracted by purification of separation from </a:t>
            </a:r>
            <a:r>
              <a:rPr lang="en-US" sz="2400" b="1" dirty="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&lt;</a:t>
            </a:r>
            <a:r>
              <a:rPr lang="en-US" sz="2400" b="1" dirty="0" err="1">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choshek</a:t>
            </a:r>
            <a:r>
              <a:rPr lang="en-US" sz="2400" b="1" dirty="0">
                <a:ln>
                  <a:solidFill>
                    <a:schemeClr val="tx1"/>
                  </a:solidFill>
                </a:ln>
                <a:effectLst>
                  <a:glow rad="127000">
                    <a:srgbClr val="00FF00"/>
                  </a:glow>
                </a:effectLst>
                <a:latin typeface="Calibri" panose="020F0502020204030204" pitchFamily="34" charset="0"/>
                <a:ea typeface="Calibri" panose="020F0502020204030204" pitchFamily="34" charset="0"/>
                <a:cs typeface="Arial" panose="020B0604020202020204" pitchFamily="34" charset="0"/>
              </a:rPr>
              <a:t>&gt;</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
            </a:r>
            <a:br>
              <a:rPr lang="en-US" sz="2400" dirty="0" smtClean="0">
                <a:solidFill>
                  <a:prstClr val="black">
                    <a:lumMod val="95000"/>
                    <a:lumOff val="5000"/>
                  </a:prstClr>
                </a:solidFill>
                <a:ea typeface="Calibri" panose="020F0502020204030204" pitchFamily="34" charset="0"/>
                <a:cs typeface="Times New Roman" panose="02020603050405020304" pitchFamily="18" charset="0"/>
              </a:rPr>
            </a:b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as mentioned in </a:t>
            </a:r>
            <a:r>
              <a:rPr lang="en-US" sz="2400" b="1" dirty="0" smtClean="0">
                <a:ln w="1905">
                  <a:noFill/>
                </a:ln>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Genesis </a:t>
            </a:r>
            <a:r>
              <a:rPr lang="en-US" sz="2400" b="1" dirty="0">
                <a:ln w="1905">
                  <a:noFill/>
                </a:ln>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1:5(</a:t>
            </a:r>
            <a:r>
              <a:rPr lang="en-US" sz="2400" b="1" dirty="0">
                <a:ln w="1905">
                  <a:noFill/>
                </a:ln>
                <a:solidFill>
                  <a:srgbClr val="FF000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a</a:t>
            </a:r>
            <a:r>
              <a:rPr lang="en-US" sz="2400" b="1" dirty="0">
                <a:ln w="1905">
                  <a:noFill/>
                </a:ln>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t>
            </a:r>
            <a:r>
              <a:rPr lang="en-US" sz="2400" dirty="0">
                <a:solidFill>
                  <a:srgbClr val="FF0000"/>
                </a:solidFill>
                <a:ea typeface="Calibri" panose="020F0502020204030204" pitchFamily="34" charset="0"/>
                <a:cs typeface="Times New Roman" panose="02020603050405020304" pitchFamily="18" charset="0"/>
              </a:rPr>
              <a:t> </a:t>
            </a:r>
            <a:r>
              <a:rPr lang="en-US" sz="2400" b="1" i="1" dirty="0" smtClean="0">
                <a:solidFill>
                  <a:srgbClr val="00B0F0"/>
                </a:solidFill>
                <a:ea typeface="Calibri" panose="020F0502020204030204" pitchFamily="34" charset="0"/>
                <a:cs typeface="Times New Roman" panose="02020603050405020304" pitchFamily="18" charset="0"/>
              </a:rPr>
              <a:t>is </a:t>
            </a:r>
            <a:r>
              <a:rPr lang="en-US" sz="2400" b="1" i="1" dirty="0">
                <a:solidFill>
                  <a:srgbClr val="00B0F0"/>
                </a:solidFill>
                <a:ea typeface="Calibri" panose="020F0502020204030204" pitchFamily="34" charset="0"/>
                <a:cs typeface="Times New Roman" panose="02020603050405020304" pitchFamily="18" charset="0"/>
              </a:rPr>
              <a:t>fully acceptable </a:t>
            </a:r>
            <a:r>
              <a:rPr lang="en-US" sz="2400" dirty="0">
                <a:solidFill>
                  <a:prstClr val="black">
                    <a:lumMod val="95000"/>
                    <a:lumOff val="5000"/>
                  </a:prstClr>
                </a:solidFill>
                <a:ea typeface="Calibri" panose="020F0502020204030204" pitchFamily="34" charset="0"/>
                <a:cs typeface="Times New Roman" panose="02020603050405020304" pitchFamily="18" charset="0"/>
              </a:rPr>
              <a:t>for our existence on this earth</a:t>
            </a:r>
            <a:r>
              <a:rPr lang="en-US" sz="2400" dirty="0" smtClean="0">
                <a:solidFill>
                  <a:prstClr val="black">
                    <a:lumMod val="95000"/>
                    <a:lumOff val="5000"/>
                  </a:prstClr>
                </a:solidFill>
                <a:ea typeface="Calibri" panose="020F0502020204030204" pitchFamily="34" charset="0"/>
                <a:cs typeface="Times New Roman" panose="02020603050405020304" pitchFamily="18" charset="0"/>
              </a:rPr>
              <a:t>.</a:t>
            </a:r>
            <a:endParaRPr lang="en-US" sz="2400" dirty="0"/>
          </a:p>
        </p:txBody>
      </p:sp>
      <p:pic>
        <p:nvPicPr>
          <p:cNvPr id="6150" name="Picture 6" descr="C:\Users\Rae\Desktop\night 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962" y="3757803"/>
            <a:ext cx="2742477" cy="2056858"/>
          </a:xfrm>
          <a:prstGeom prst="ellipse">
            <a:avLst/>
          </a:prstGeom>
          <a:ln w="190500" cap="rnd">
            <a:solidFill>
              <a:schemeClr val="tx1">
                <a:lumMod val="65000"/>
                <a:lumOff val="3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2" name="Rectangle 21"/>
          <p:cNvSpPr/>
          <p:nvPr/>
        </p:nvSpPr>
        <p:spPr>
          <a:xfrm>
            <a:off x="9795763" y="3977090"/>
            <a:ext cx="1561966" cy="707886"/>
          </a:xfrm>
          <a:prstGeom prst="rect">
            <a:avLst/>
          </a:prstGeom>
          <a:noFill/>
        </p:spPr>
        <p:txBody>
          <a:bodyPr wrap="none" lIns="91440" tIns="45720" rIns="91440" bIns="45720">
            <a:spAutoFit/>
          </a:bodyPr>
          <a:lstStyle/>
          <a:p>
            <a:pPr algn="ctr"/>
            <a:r>
              <a:rPr lang="en-US" sz="4000" b="1" dirty="0" smtClean="0">
                <a:ln w="1905">
                  <a:solidFill>
                    <a:schemeClr val="bg1"/>
                  </a:solidFill>
                </a:ln>
                <a:solidFill>
                  <a:schemeClr val="accent1">
                    <a:lumMod val="50000"/>
                  </a:schemeClr>
                </a:solidFill>
                <a:effectLst>
                  <a:innerShdw blurRad="69850" dist="43180" dir="5400000">
                    <a:srgbClr val="000000">
                      <a:alpha val="65000"/>
                    </a:srgbClr>
                  </a:innerShdw>
                </a:effectLst>
              </a:rPr>
              <a:t>&lt;layil&gt;</a:t>
            </a:r>
            <a:endParaRPr lang="en-US" sz="4000" b="1" dirty="0">
              <a:ln w="1905">
                <a:solidFill>
                  <a:schemeClr val="bg1"/>
                </a:solidFill>
              </a:ln>
              <a:solidFill>
                <a:schemeClr val="accent1">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16053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750"/>
                                        <p:tgtEl>
                                          <p:spTgt spid="9">
                                            <p:txEl>
                                              <p:pRg st="0" end="0"/>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wipe(up)">
                                      <p:cBhvr>
                                        <p:cTn id="11" dur="2250"/>
                                        <p:tgtEl>
                                          <p:spTgt spid="6147"/>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2000"/>
                                        <p:tgtEl>
                                          <p:spTgt spid="11">
                                            <p:txEl>
                                              <p:pRg st="0" end="0"/>
                                            </p:txEl>
                                          </p:spTgt>
                                        </p:tgtEl>
                                      </p:cBhvr>
                                    </p:animEffect>
                                  </p:childTnLst>
                                </p:cTn>
                              </p:par>
                            </p:childTnLst>
                          </p:cTn>
                        </p:par>
                        <p:par>
                          <p:cTn id="23" fill="hold">
                            <p:stCondLst>
                              <p:cond delay="2000"/>
                            </p:stCondLst>
                            <p:childTnLst>
                              <p:par>
                                <p:cTn id="24" presetID="42" presetClass="entr" presetSubtype="0" fill="hold" nodeType="afterEffect">
                                  <p:stCondLst>
                                    <p:cond delay="1500"/>
                                  </p:stCondLst>
                                  <p:childTnLst>
                                    <p:set>
                                      <p:cBhvr>
                                        <p:cTn id="25" dur="1" fill="hold">
                                          <p:stCondLst>
                                            <p:cond delay="0"/>
                                          </p:stCondLst>
                                        </p:cTn>
                                        <p:tgtEl>
                                          <p:spTgt spid="6150"/>
                                        </p:tgtEl>
                                        <p:attrNameLst>
                                          <p:attrName>style.visibility</p:attrName>
                                        </p:attrNameLst>
                                      </p:cBhvr>
                                      <p:to>
                                        <p:strVal val="visible"/>
                                      </p:to>
                                    </p:set>
                                    <p:animEffect transition="in" filter="fade">
                                      <p:cBhvr>
                                        <p:cTn id="26" dur="1500"/>
                                        <p:tgtEl>
                                          <p:spTgt spid="6150"/>
                                        </p:tgtEl>
                                      </p:cBhvr>
                                    </p:animEffect>
                                    <p:anim calcmode="lin" valueType="num">
                                      <p:cBhvr>
                                        <p:cTn id="27" dur="1500" fill="hold"/>
                                        <p:tgtEl>
                                          <p:spTgt spid="6150"/>
                                        </p:tgtEl>
                                        <p:attrNameLst>
                                          <p:attrName>ppt_x</p:attrName>
                                        </p:attrNameLst>
                                      </p:cBhvr>
                                      <p:tavLst>
                                        <p:tav tm="0">
                                          <p:val>
                                            <p:strVal val="#ppt_x"/>
                                          </p:val>
                                        </p:tav>
                                        <p:tav tm="100000">
                                          <p:val>
                                            <p:strVal val="#ppt_x"/>
                                          </p:val>
                                        </p:tav>
                                      </p:tavLst>
                                    </p:anim>
                                    <p:anim calcmode="lin" valueType="num">
                                      <p:cBhvr>
                                        <p:cTn id="28" dur="1500" fill="hold"/>
                                        <p:tgtEl>
                                          <p:spTgt spid="615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500"/>
                                        <p:tgtEl>
                                          <p:spTgt spid="22"/>
                                        </p:tgtEl>
                                      </p:cBhvr>
                                    </p:animEffect>
                                    <p:anim calcmode="lin" valueType="num">
                                      <p:cBhvr>
                                        <p:cTn id="32" dur="1500" fill="hold"/>
                                        <p:tgtEl>
                                          <p:spTgt spid="22"/>
                                        </p:tgtEl>
                                        <p:attrNameLst>
                                          <p:attrName>ppt_x</p:attrName>
                                        </p:attrNameLst>
                                      </p:cBhvr>
                                      <p:tavLst>
                                        <p:tav tm="0">
                                          <p:val>
                                            <p:strVal val="#ppt_x"/>
                                          </p:val>
                                        </p:tav>
                                        <p:tav tm="100000">
                                          <p:val>
                                            <p:strVal val="#ppt_x"/>
                                          </p:val>
                                        </p:tav>
                                      </p:tavLst>
                                    </p:anim>
                                    <p:anim calcmode="lin" valueType="num">
                                      <p:cBhvr>
                                        <p:cTn id="33"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2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alpha val="87000"/>
              </a:schemeClr>
            </a:gs>
            <a:gs pos="50000">
              <a:srgbClr val="E2FD59">
                <a:alpha val="50000"/>
              </a:srgbClr>
            </a:gs>
            <a:gs pos="100000">
              <a:srgbClr val="800000">
                <a:alpha val="25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8355" y="6454444"/>
            <a:ext cx="2743200" cy="365125"/>
          </a:xfrm>
        </p:spPr>
        <p:txBody>
          <a:bodyPr/>
          <a:lstStyle/>
          <a:p>
            <a:fld id="{79D454C9-693C-4B68-AEF7-F33F1BD73953}" type="slidenum">
              <a:rPr lang="en-US" sz="1400" b="1" smtClean="0">
                <a:solidFill>
                  <a:schemeClr val="tx1"/>
                </a:solidFill>
              </a:rPr>
              <a:t>79</a:t>
            </a:fld>
            <a:endParaRPr lang="en-US" sz="1400" b="1" dirty="0">
              <a:solidFill>
                <a:schemeClr val="tx1"/>
              </a:solidFill>
            </a:endParaRPr>
          </a:p>
        </p:txBody>
      </p:sp>
      <p:pic>
        <p:nvPicPr>
          <p:cNvPr id="6" name="Picture 3" descr="C:\Users\Rae\Desktop\from perfection to cha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827" y="2032001"/>
            <a:ext cx="5586153" cy="2358512"/>
          </a:xfrm>
          <a:prstGeom prst="rect">
            <a:avLst/>
          </a:prstGeom>
          <a:noFill/>
          <a:ln>
            <a:solidFill>
              <a:schemeClr val="accent4">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70551" y="1981885"/>
            <a:ext cx="4170276" cy="3088655"/>
            <a:chOff x="6344816" y="2600531"/>
            <a:chExt cx="5304227" cy="3850520"/>
          </a:xfrm>
        </p:grpSpPr>
        <p:pic>
          <p:nvPicPr>
            <p:cNvPr id="8" name="Picture 2" descr="C:\Users\Rae\Desktop\creation week days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816" y="2600531"/>
              <a:ext cx="5304227" cy="3850520"/>
            </a:xfrm>
            <a:prstGeom prst="rect">
              <a:avLst/>
            </a:prstGeom>
            <a:noFill/>
            <a:ln w="57150">
              <a:solidFill>
                <a:schemeClr val="accent4">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462991" y="2715410"/>
              <a:ext cx="4069645" cy="834777"/>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latin typeface="Arial Rounded MT Bold" pitchFamily="34" charset="0"/>
                </a:rPr>
                <a:t>Creation</a:t>
              </a:r>
              <a:r>
                <a:rPr lang="en-US" sz="2800" b="1" cap="none" spc="0" dirty="0" smtClean="0">
                  <a:ln w="50800"/>
                  <a:solidFill>
                    <a:schemeClr val="bg1">
                      <a:shade val="50000"/>
                    </a:schemeClr>
                  </a:solidFill>
                  <a:effectLst/>
                  <a:latin typeface="Arial Rounded MT Bold" pitchFamily="34" charset="0"/>
                </a:rPr>
                <a:t> </a:t>
              </a:r>
              <a:r>
                <a:rPr lang="en-US" sz="2800" b="1" dirty="0" err="1" smtClean="0">
                  <a:ln w="50800"/>
                  <a:solidFill>
                    <a:schemeClr val="bg1">
                      <a:shade val="50000"/>
                    </a:schemeClr>
                  </a:solidFill>
                  <a:latin typeface="Arial Rounded MT Bold" pitchFamily="34" charset="0"/>
                </a:rPr>
                <a:t>Vs</a:t>
              </a:r>
              <a:r>
                <a:rPr lang="en-US" sz="2800" b="1" dirty="0" smtClean="0">
                  <a:ln w="50800"/>
                  <a:solidFill>
                    <a:schemeClr val="bg1">
                      <a:shade val="50000"/>
                    </a:schemeClr>
                  </a:solidFill>
                  <a:latin typeface="Arial Rounded MT Bold" pitchFamily="34" charset="0"/>
                </a:rPr>
                <a:t> </a:t>
              </a:r>
              <a:r>
                <a:rPr lang="en-US" sz="2800" b="1" dirty="0" smtClean="0">
                  <a:ln w="50800"/>
                  <a:solidFill>
                    <a:srgbClr val="9900FF"/>
                  </a:solidFill>
                  <a:latin typeface="Arial Rounded MT Bold" pitchFamily="34" charset="0"/>
                </a:rPr>
                <a:t>1</a:t>
              </a:r>
              <a:r>
                <a:rPr lang="en-US" sz="2800" b="1" dirty="0" smtClean="0">
                  <a:ln w="50800"/>
                  <a:solidFill>
                    <a:schemeClr val="bg1">
                      <a:shade val="50000"/>
                    </a:schemeClr>
                  </a:solidFill>
                  <a:latin typeface="Arial Rounded MT Bold" pitchFamily="34" charset="0"/>
                </a:rPr>
                <a:t>!</a:t>
              </a:r>
              <a:endParaRPr lang="en-US" sz="2800" b="1" cap="none" spc="0" dirty="0">
                <a:ln w="50800"/>
                <a:solidFill>
                  <a:schemeClr val="bg1">
                    <a:shade val="50000"/>
                  </a:schemeClr>
                </a:solidFill>
                <a:effectLst/>
                <a:latin typeface="Arial Rounded MT Bold" pitchFamily="34" charset="0"/>
              </a:endParaRPr>
            </a:p>
          </p:txBody>
        </p:sp>
      </p:grpSp>
      <p:sp>
        <p:nvSpPr>
          <p:cNvPr id="10" name="Title 1"/>
          <p:cNvSpPr txBox="1">
            <a:spLocks/>
          </p:cNvSpPr>
          <p:nvPr/>
        </p:nvSpPr>
        <p:spPr>
          <a:xfrm>
            <a:off x="506199" y="130810"/>
            <a:ext cx="11116714" cy="759934"/>
          </a:xfrm>
          <a:prstGeom prst="rect">
            <a:avLst/>
          </a:prstGeom>
          <a:solidFill>
            <a:schemeClr val="accent4">
              <a:lumMod val="20000"/>
              <a:lumOff val="80000"/>
            </a:schemeClr>
          </a:solidFill>
          <a:ln w="38100">
            <a:solidFill>
              <a:schemeClr val="accent2">
                <a:lumMod val="60000"/>
                <a:lumOff val="40000"/>
              </a:schemeClr>
            </a:solidFill>
          </a:ln>
          <a:scene3d>
            <a:camera prst="orthographicFront"/>
            <a:lightRig rig="threePt" dir="t"/>
          </a:scene3d>
          <a:sp3d>
            <a:bevelT/>
          </a:sp3d>
        </p:spPr>
        <p:txBody>
          <a:bodyPr vert="horz" lIns="182880" tIns="91440" rIns="182880" bIns="9144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Day 1 of Creation Was an Eventful Day</a:t>
            </a:r>
            <a:endParaRPr lang="en-US" sz="3200" dirty="0"/>
          </a:p>
        </p:txBody>
      </p:sp>
      <p:sp>
        <p:nvSpPr>
          <p:cNvPr id="11" name="Rectangle 10"/>
          <p:cNvSpPr/>
          <p:nvPr/>
        </p:nvSpPr>
        <p:spPr>
          <a:xfrm>
            <a:off x="59031" y="5274503"/>
            <a:ext cx="12132970" cy="1508105"/>
          </a:xfrm>
          <a:prstGeom prst="rect">
            <a:avLst/>
          </a:prstGeom>
        </p:spPr>
        <p:txBody>
          <a:bodyPr wrap="square">
            <a:spAutoFit/>
            <a:scene3d>
              <a:camera prst="orthographicFront"/>
              <a:lightRig rig="threePt" dir="t"/>
            </a:scene3d>
            <a:sp3d extrusionH="57150">
              <a:bevelT w="38100" h="38100"/>
            </a:sp3d>
          </a:bodyPr>
          <a:lstStyle/>
          <a:p>
            <a:r>
              <a:rPr lang="en-US" sz="2200" dirty="0" smtClean="0">
                <a:solidFill>
                  <a:prstClr val="black">
                    <a:lumMod val="95000"/>
                    <a:lumOff val="5000"/>
                  </a:prstClr>
                </a:solidFill>
                <a:ea typeface="Calibri" panose="020F0502020204030204" pitchFamily="34" charset="0"/>
                <a:cs typeface="Times New Roman" panose="02020603050405020304" pitchFamily="18" charset="0"/>
              </a:rPr>
              <a:t>In </a:t>
            </a:r>
            <a:r>
              <a:rPr lang="en-US" sz="2200" b="1" dirty="0" smtClean="0">
                <a:solidFill>
                  <a:prstClr val="black">
                    <a:lumMod val="95000"/>
                    <a:lumOff val="5000"/>
                  </a:prstClr>
                </a:solidFill>
                <a:ea typeface="Calibri" panose="020F0502020204030204" pitchFamily="34" charset="0"/>
                <a:cs typeface="Times New Roman" panose="02020603050405020304" pitchFamily="18" charset="0"/>
              </a:rPr>
              <a:t>Gen 1:5(</a:t>
            </a:r>
            <a:r>
              <a:rPr lang="en-US" sz="2200" b="1" dirty="0" smtClean="0">
                <a:solidFill>
                  <a:srgbClr val="FF0000"/>
                </a:solidFill>
                <a:ea typeface="Calibri" panose="020F0502020204030204" pitchFamily="34" charset="0"/>
                <a:cs typeface="Times New Roman" panose="02020603050405020304" pitchFamily="18" charset="0"/>
              </a:rPr>
              <a:t>a</a:t>
            </a:r>
            <a:r>
              <a:rPr lang="en-US" sz="2200" b="1" dirty="0" smtClean="0">
                <a:solidFill>
                  <a:prstClr val="black">
                    <a:lumMod val="95000"/>
                    <a:lumOff val="5000"/>
                  </a:prstClr>
                </a:solidFill>
                <a:ea typeface="Calibri" panose="020F0502020204030204" pitchFamily="34" charset="0"/>
                <a:cs typeface="Times New Roman" panose="02020603050405020304" pitchFamily="18" charset="0"/>
              </a:rPr>
              <a:t>) </a:t>
            </a:r>
            <a:r>
              <a:rPr lang="en-US" sz="2200" dirty="0">
                <a:solidFill>
                  <a:prstClr val="black">
                    <a:lumMod val="95000"/>
                    <a:lumOff val="5000"/>
                  </a:prstClr>
                </a:solidFill>
                <a:ea typeface="Calibri" panose="020F0502020204030204" pitchFamily="34" charset="0"/>
                <a:cs typeface="Times New Roman" panose="02020603050405020304" pitchFamily="18" charset="0"/>
              </a:rPr>
              <a:t>t</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he </a:t>
            </a:r>
            <a:r>
              <a:rPr lang="en-US" sz="2200" dirty="0">
                <a:solidFill>
                  <a:prstClr val="black">
                    <a:lumMod val="95000"/>
                    <a:lumOff val="5000"/>
                  </a:prstClr>
                </a:solidFill>
                <a:ea typeface="Calibri" panose="020F0502020204030204" pitchFamily="34" charset="0"/>
                <a:cs typeface="Times New Roman" panose="02020603050405020304" pitchFamily="18" charset="0"/>
              </a:rPr>
              <a:t>evening still </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had </a:t>
            </a:r>
            <a:r>
              <a:rPr lang="en-US" sz="2200" dirty="0">
                <a:solidFill>
                  <a:prstClr val="black">
                    <a:lumMod val="95000"/>
                    <a:lumOff val="5000"/>
                  </a:prstClr>
                </a:solidFill>
                <a:ea typeface="Calibri" panose="020F0502020204030204" pitchFamily="34" charset="0"/>
                <a:cs typeface="Times New Roman" panose="02020603050405020304" pitchFamily="18" charset="0"/>
              </a:rPr>
              <a:t>not arrived at this point, nor </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had </a:t>
            </a:r>
            <a:r>
              <a:rPr lang="en-US" sz="2200" dirty="0">
                <a:solidFill>
                  <a:prstClr val="black">
                    <a:lumMod val="95000"/>
                    <a:lumOff val="5000"/>
                  </a:prstClr>
                </a:solidFill>
                <a:ea typeface="Calibri" panose="020F0502020204030204" pitchFamily="34" charset="0"/>
                <a:cs typeface="Times New Roman" panose="02020603050405020304" pitchFamily="18" charset="0"/>
              </a:rPr>
              <a:t>the 1</a:t>
            </a:r>
            <a:r>
              <a:rPr lang="en-US" sz="2200" baseline="30000" dirty="0">
                <a:solidFill>
                  <a:prstClr val="black">
                    <a:lumMod val="95000"/>
                    <a:lumOff val="5000"/>
                  </a:prstClr>
                </a:solidFill>
                <a:ea typeface="Calibri" panose="020F0502020204030204" pitchFamily="34" charset="0"/>
                <a:cs typeface="Times New Roman" panose="02020603050405020304" pitchFamily="18" charset="0"/>
              </a:rPr>
              <a:t>st</a:t>
            </a:r>
            <a:r>
              <a:rPr lang="en-US" sz="2200" dirty="0">
                <a:solidFill>
                  <a:prstClr val="black">
                    <a:lumMod val="95000"/>
                    <a:lumOff val="5000"/>
                  </a:prstClr>
                </a:solidFill>
                <a:ea typeface="Calibri" panose="020F0502020204030204" pitchFamily="34" charset="0"/>
                <a:cs typeface="Times New Roman" panose="02020603050405020304" pitchFamily="18" charset="0"/>
              </a:rPr>
              <a:t> </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Night Season </a:t>
            </a:r>
            <a:r>
              <a:rPr lang="en-US" sz="2200" dirty="0">
                <a:solidFill>
                  <a:prstClr val="black">
                    <a:lumMod val="95000"/>
                    <a:lumOff val="5000"/>
                  </a:prstClr>
                </a:solidFill>
                <a:ea typeface="Calibri" panose="020F0502020204030204" pitchFamily="34" charset="0"/>
                <a:cs typeface="Times New Roman" panose="02020603050405020304" pitchFamily="18" charset="0"/>
              </a:rPr>
              <a:t>come to fruition</a:t>
            </a:r>
            <a:r>
              <a:rPr lang="en-US" sz="2200" dirty="0" smtClean="0">
                <a:solidFill>
                  <a:prstClr val="black">
                    <a:lumMod val="95000"/>
                    <a:lumOff val="5000"/>
                  </a:prstClr>
                </a:solidFill>
                <a:ea typeface="Calibri" panose="020F0502020204030204" pitchFamily="34" charset="0"/>
                <a:cs typeface="Times New Roman" panose="02020603050405020304" pitchFamily="18" charset="0"/>
              </a:rPr>
              <a:t>.</a:t>
            </a:r>
          </a:p>
          <a:p>
            <a:pPr algn="ctr"/>
            <a:r>
              <a:rPr lang="en-US" sz="2400" b="1" dirty="0" smtClean="0">
                <a:ln w="1905">
                  <a:solidFill>
                    <a:schemeClr val="accent6">
                      <a:lumMod val="50000"/>
                    </a:schemeClr>
                  </a:solidFill>
                </a:ln>
                <a:solidFill>
                  <a:schemeClr val="accent4"/>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&lt;</a:t>
            </a:r>
            <a:r>
              <a:rPr lang="en-US" sz="2400" b="1" dirty="0" err="1" smtClean="0">
                <a:ln w="1905">
                  <a:solidFill>
                    <a:schemeClr val="accent6">
                      <a:lumMod val="50000"/>
                    </a:schemeClr>
                  </a:solidFill>
                </a:ln>
                <a:solidFill>
                  <a:schemeClr val="accent4"/>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owr</a:t>
            </a:r>
            <a:r>
              <a:rPr lang="en-US" sz="2400" b="1" dirty="0" smtClean="0">
                <a:ln w="1905">
                  <a:solidFill>
                    <a:schemeClr val="accent6">
                      <a:lumMod val="50000"/>
                    </a:schemeClr>
                  </a:solidFill>
                </a:ln>
                <a:solidFill>
                  <a:schemeClr val="accent4"/>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&gt; Light was titled Day; </a:t>
            </a:r>
            <a:r>
              <a:rPr lang="en-US" sz="2400" b="1" dirty="0" smtClean="0">
                <a:ln w="1905">
                  <a:solidFill>
                    <a:schemeClr val="accent6">
                      <a:lumMod val="50000"/>
                    </a:schemeClr>
                  </a:solidFill>
                </a:ln>
                <a:solidFill>
                  <a:schemeClr val="tx1">
                    <a:lumMod val="50000"/>
                    <a:lumOff val="50000"/>
                  </a:schemeClr>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cleansed &lt;</a:t>
            </a:r>
            <a:r>
              <a:rPr lang="en-US" sz="2400" b="1" dirty="0" err="1" smtClean="0">
                <a:ln w="1905">
                  <a:solidFill>
                    <a:schemeClr val="accent6">
                      <a:lumMod val="50000"/>
                    </a:schemeClr>
                  </a:solidFill>
                </a:ln>
                <a:solidFill>
                  <a:schemeClr val="tx1">
                    <a:lumMod val="50000"/>
                    <a:lumOff val="50000"/>
                  </a:schemeClr>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choshek</a:t>
            </a:r>
            <a:r>
              <a:rPr lang="en-US" sz="2400" b="1" dirty="0" smtClean="0">
                <a:ln w="1905">
                  <a:solidFill>
                    <a:schemeClr val="accent6">
                      <a:lumMod val="50000"/>
                    </a:schemeClr>
                  </a:solidFill>
                </a:ln>
                <a:solidFill>
                  <a:schemeClr val="tx1">
                    <a:lumMod val="50000"/>
                    <a:lumOff val="50000"/>
                  </a:schemeClr>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&gt; “darkness” was </a:t>
            </a:r>
            <a:r>
              <a:rPr lang="en-US" sz="2400" b="1" dirty="0" smtClean="0">
                <a:ln w="1905">
                  <a:solidFill>
                    <a:schemeClr val="accent6">
                      <a:lumMod val="50000"/>
                    </a:schemeClr>
                  </a:solidFill>
                </a:ln>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titled &lt;layil&gt; Night.  </a:t>
            </a:r>
          </a:p>
          <a:p>
            <a:pPr algn="ctr"/>
            <a:r>
              <a:rPr lang="en-US" sz="2400" b="1" dirty="0" smtClean="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Yes </a:t>
            </a:r>
            <a:r>
              <a:rPr lang="en-US" sz="2400" b="1" dirty="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a:t>
            </a:r>
            <a:r>
              <a:rPr lang="en-US" sz="2400" b="1" dirty="0" smtClean="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Night Season </a:t>
            </a:r>
            <a:r>
              <a:rPr lang="en-US" sz="2400" b="1" dirty="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was given a name, </a:t>
            </a:r>
            <a:r>
              <a:rPr lang="en-US" sz="2400" b="1" dirty="0" smtClean="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but </a:t>
            </a:r>
            <a:r>
              <a:rPr lang="en-US" sz="2400" b="1" dirty="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fruition </a:t>
            </a:r>
            <a:r>
              <a:rPr lang="en-US" sz="2400" b="1" dirty="0" smtClean="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had not yet </a:t>
            </a:r>
            <a:r>
              <a:rPr lang="en-US" sz="2400" b="1" dirty="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been </a:t>
            </a:r>
            <a:r>
              <a:rPr lang="en-US" sz="2400" b="1" dirty="0" smtClean="0">
                <a:ln w="1905"/>
                <a:solidFill>
                  <a:srgbClr val="0070C0"/>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realized. </a:t>
            </a:r>
          </a:p>
          <a:p>
            <a:pPr algn="ctr"/>
            <a:r>
              <a:rPr lang="en-US" sz="2200" b="1" dirty="0" smtClean="0">
                <a:ln w="1905"/>
                <a:solidFill>
                  <a:srgbClr val="CC0099"/>
                </a:soli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That information will be investigated in the next study.</a:t>
            </a:r>
            <a:endParaRPr lang="en-CA" b="1" dirty="0">
              <a:ln w="1905"/>
              <a:solidFill>
                <a:srgbClr val="CC0099"/>
              </a:solidFill>
              <a:effectLst>
                <a:innerShdw blurRad="69850" dist="43180" dir="5400000">
                  <a:srgbClr val="000000">
                    <a:alpha val="65000"/>
                  </a:srgbClr>
                </a:innerShdw>
              </a:effectLst>
            </a:endParaRPr>
          </a:p>
        </p:txBody>
      </p:sp>
      <p:sp>
        <p:nvSpPr>
          <p:cNvPr id="12" name="Rectangle 11"/>
          <p:cNvSpPr/>
          <p:nvPr/>
        </p:nvSpPr>
        <p:spPr>
          <a:xfrm>
            <a:off x="567159" y="890618"/>
            <a:ext cx="11116714"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Friends, </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I must remind </a:t>
            </a:r>
            <a:r>
              <a:rPr lang="en-US" sz="3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you, many events had taken </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place </a:t>
            </a:r>
            <a:r>
              <a:rPr lang="en-US" sz="3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
            </a:r>
            <a:br>
              <a:rPr lang="en-US" sz="3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br>
            <a:r>
              <a:rPr lang="en-US" sz="3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during </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first Light Season of </a:t>
            </a:r>
            <a:r>
              <a:rPr lang="en-US" sz="32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creation.</a:t>
            </a:r>
            <a:endParaRPr lang="en-US" sz="8000" b="1" cap="none" spc="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2" descr="C:\Users\Rae\Desktop\darkness and night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802" y="2028493"/>
            <a:ext cx="3439598" cy="3003949"/>
          </a:xfrm>
          <a:prstGeom prst="rect">
            <a:avLst/>
          </a:prstGeom>
          <a:noFill/>
          <a:ln w="57150">
            <a:solidFill>
              <a:schemeClr val="accent4">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673600" y="4503804"/>
            <a:ext cx="3321546" cy="458153"/>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latin typeface="Arial Rounded MT Bold" pitchFamily="34" charset="0"/>
              </a:rPr>
              <a:t>Chaos &amp; Darkness</a:t>
            </a:r>
            <a:r>
              <a:rPr lang="en-US" b="1" cap="none" spc="0" dirty="0" smtClean="0">
                <a:ln w="50800"/>
                <a:solidFill>
                  <a:schemeClr val="bg1">
                    <a:shade val="50000"/>
                  </a:schemeClr>
                </a:solidFill>
                <a:effectLst/>
                <a:latin typeface="Arial Rounded MT Bold" pitchFamily="34" charset="0"/>
              </a:rPr>
              <a:t> </a:t>
            </a:r>
            <a:r>
              <a:rPr lang="en-US" b="1" dirty="0" err="1" smtClean="0">
                <a:ln w="50800"/>
                <a:solidFill>
                  <a:schemeClr val="bg1">
                    <a:shade val="50000"/>
                  </a:schemeClr>
                </a:solidFill>
                <a:latin typeface="Arial Rounded MT Bold" pitchFamily="34" charset="0"/>
              </a:rPr>
              <a:t>Vs</a:t>
            </a:r>
            <a:r>
              <a:rPr lang="en-US" b="1" dirty="0" smtClean="0">
                <a:ln w="50800"/>
                <a:solidFill>
                  <a:schemeClr val="bg1">
                    <a:shade val="50000"/>
                  </a:schemeClr>
                </a:solidFill>
                <a:latin typeface="Arial Rounded MT Bold" pitchFamily="34" charset="0"/>
              </a:rPr>
              <a:t> </a:t>
            </a:r>
            <a:r>
              <a:rPr lang="en-US" b="1" dirty="0" smtClean="0">
                <a:ln w="50800"/>
                <a:solidFill>
                  <a:srgbClr val="FF0000"/>
                </a:solidFill>
                <a:latin typeface="Arial Rounded MT Bold" pitchFamily="34" charset="0"/>
              </a:rPr>
              <a:t>2a</a:t>
            </a:r>
            <a:endParaRPr lang="en-US" b="1" cap="none" spc="0" dirty="0">
              <a:ln w="50800"/>
              <a:solidFill>
                <a:srgbClr val="FF0000"/>
              </a:solidFill>
              <a:effectLst/>
              <a:latin typeface="Arial Rounded MT Bold" pitchFamily="34" charset="0"/>
            </a:endParaRPr>
          </a:p>
        </p:txBody>
      </p:sp>
      <p:sp>
        <p:nvSpPr>
          <p:cNvPr id="14" name="Rounded Rectangle 13"/>
          <p:cNvSpPr/>
          <p:nvPr/>
        </p:nvSpPr>
        <p:spPr>
          <a:xfrm>
            <a:off x="8371840" y="4390513"/>
            <a:ext cx="2968654" cy="458153"/>
          </a:xfrm>
          <a:prstGeom prst="roundRect">
            <a:avLst>
              <a:gd name="adj" fmla="val 2243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57150">
            <a:solidFill>
              <a:schemeClr val="accent4">
                <a:lumMod val="40000"/>
                <a:lumOff val="60000"/>
              </a:schemeClr>
            </a:solidFill>
          </a:ln>
          <a:scene3d>
            <a:camera prst="orthographicFront"/>
            <a:lightRig rig="balanced" dir="t">
              <a:rot lat="0" lon="0" rev="2100000"/>
            </a:lightRig>
          </a:scene3d>
          <a:sp3d>
            <a:bevelT w="152400" h="50800" prst="softRound"/>
          </a:sp3d>
        </p:spPr>
        <p:txBody>
          <a:bodyPr wrap="square" lIns="91440" tIns="45720" rIns="91440" bIns="45720">
            <a:spAutoFit/>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latin typeface="Arial Rounded MT Bold" pitchFamily="34" charset="0"/>
              </a:rPr>
              <a:t>Light Restored </a:t>
            </a:r>
            <a:r>
              <a:rPr lang="en-US" sz="2000" b="1" cap="none" spc="0" dirty="0" err="1" smtClean="0">
                <a:ln w="50800"/>
                <a:solidFill>
                  <a:schemeClr val="bg1">
                    <a:shade val="50000"/>
                  </a:schemeClr>
                </a:solidFill>
                <a:effectLst/>
                <a:latin typeface="Arial Rounded MT Bold" pitchFamily="34" charset="0"/>
              </a:rPr>
              <a:t>Vs</a:t>
            </a:r>
            <a:r>
              <a:rPr lang="en-US" sz="2000" b="1" cap="none" spc="0" dirty="0" smtClean="0">
                <a:ln w="50800"/>
                <a:solidFill>
                  <a:schemeClr val="bg1">
                    <a:shade val="50000"/>
                  </a:schemeClr>
                </a:solidFill>
                <a:effectLst/>
                <a:latin typeface="Arial Rounded MT Bold" pitchFamily="34" charset="0"/>
              </a:rPr>
              <a:t> </a:t>
            </a:r>
            <a:r>
              <a:rPr lang="en-US" sz="2000" b="1" cap="none" spc="0" dirty="0" smtClean="0">
                <a:ln w="50800"/>
                <a:solidFill>
                  <a:schemeClr val="accent4"/>
                </a:solidFill>
                <a:effectLst/>
                <a:latin typeface="Arial Rounded MT Bold" pitchFamily="34" charset="0"/>
              </a:rPr>
              <a:t>2b</a:t>
            </a:r>
            <a:endParaRPr lang="en-US" b="1" cap="none" spc="0" dirty="0">
              <a:ln w="50800"/>
              <a:solidFill>
                <a:schemeClr val="accent4"/>
              </a:solidFill>
              <a:effectLst/>
              <a:latin typeface="Arial Rounded MT Bold" pitchFamily="34" charset="0"/>
            </a:endParaRPr>
          </a:p>
        </p:txBody>
      </p:sp>
      <p:pic>
        <p:nvPicPr>
          <p:cNvPr id="15" name="Picture 2" descr="C:\Users\Rae\Desktop\Misc on Desktop\Pictures to file\Flowers in and out of snow\snow flowers 5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7921" y="4145082"/>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 name="Picture 3" descr="C:\Users\Rae\Desktop\snow flowers 3 ed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8091" y="5863017"/>
            <a:ext cx="1209643" cy="102223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 name="Picture 2" descr="C:\Users\Rae\Desktop\l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2802" y="2658684"/>
            <a:ext cx="2536801" cy="17000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8" name="Picture 2" descr="C:\Users\Rae\Desktop\l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67165" y="5863017"/>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5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750"/>
                                        <p:tgtEl>
                                          <p:spTgt spid="6"/>
                                        </p:tgtEl>
                                      </p:cBhvr>
                                    </p:animEffect>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750"/>
                                        <p:tgtEl>
                                          <p:spTgt spid="5"/>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750"/>
                                        <p:tgtEl>
                                          <p:spTgt spid="14"/>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3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D454C9-693C-4B68-AEF7-F33F1BD73953}" type="slidenum">
              <a:rPr lang="en-US" smtClean="0"/>
              <a:t>8</a:t>
            </a:fld>
            <a:endParaRPr lang="en-US"/>
          </a:p>
        </p:txBody>
      </p:sp>
      <p:sp>
        <p:nvSpPr>
          <p:cNvPr id="4" name="Content Placeholder 2"/>
          <p:cNvSpPr txBox="1">
            <a:spLocks/>
          </p:cNvSpPr>
          <p:nvPr/>
        </p:nvSpPr>
        <p:spPr>
          <a:xfrm>
            <a:off x="2398248" y="3634451"/>
            <a:ext cx="9464040" cy="2765753"/>
          </a:xfrm>
          <a:prstGeom prst="rect">
            <a:avLst/>
          </a:prstGeom>
          <a:ln w="38100">
            <a:noFill/>
          </a:ln>
          <a:effectLst>
            <a:glow rad="228600">
              <a:schemeClr val="accent1">
                <a:satMod val="175000"/>
                <a:alpha val="40000"/>
              </a:schemeClr>
            </a:glow>
          </a:effectLst>
        </p:spPr>
        <p:txBody>
          <a:bodyPr anchor="ctr">
            <a:normAutofit/>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i="1" dirty="0" smtClean="0">
                <a:ln w="28575">
                  <a:solidFill>
                    <a:schemeClr val="accent4">
                      <a:lumMod val="60000"/>
                      <a:lumOff val="40000"/>
                    </a:schemeClr>
                  </a:solidFill>
                </a:ln>
                <a:solidFill>
                  <a:srgbClr val="0000CC"/>
                </a:solidFill>
                <a:latin typeface="Georgia" panose="02040502050405020303" pitchFamily="18" charset="0"/>
              </a:rPr>
              <a:t>Elohim</a:t>
            </a:r>
            <a:r>
              <a:rPr lang="en-US" sz="9600" b="1" i="1" dirty="0" smtClean="0">
                <a:solidFill>
                  <a:srgbClr val="0000CC"/>
                </a:solidFill>
                <a:latin typeface="Georgia" panose="02040502050405020303" pitchFamily="18" charset="0"/>
              </a:rPr>
              <a:t> </a:t>
            </a:r>
            <a:r>
              <a:rPr lang="en-US" sz="9600" b="1" i="1" dirty="0" smtClean="0">
                <a:ln w="28575">
                  <a:solidFill>
                    <a:schemeClr val="accent4">
                      <a:lumMod val="60000"/>
                      <a:lumOff val="40000"/>
                    </a:schemeClr>
                  </a:solidFill>
                </a:ln>
                <a:solidFill>
                  <a:srgbClr val="0000CC"/>
                </a:solidFill>
                <a:latin typeface="Georgia" panose="02040502050405020303" pitchFamily="18" charset="0"/>
              </a:rPr>
              <a:t>created</a:t>
            </a:r>
            <a:r>
              <a:rPr lang="en-US" sz="9600" b="1" i="1" dirty="0" smtClean="0">
                <a:solidFill>
                  <a:schemeClr val="accent2">
                    <a:lumMod val="75000"/>
                  </a:schemeClr>
                </a:solidFill>
                <a:latin typeface="Georgia" panose="02040502050405020303" pitchFamily="18" charset="0"/>
              </a:rPr>
              <a:t>	</a:t>
            </a:r>
            <a:endParaRPr lang="en-CA" sz="9600" dirty="0">
              <a:effectLst>
                <a:glow rad="76200">
                  <a:srgbClr val="008080"/>
                </a:glow>
                <a:outerShdw blurRad="60007" dir="2000400" sy="-30000" kx="-800400" algn="bl" rotWithShape="0">
                  <a:prstClr val="black">
                    <a:alpha val="20000"/>
                  </a:prstClr>
                </a:outerShdw>
              </a:effectLst>
              <a:latin typeface="Bodoni MT" pitchFamily="18" charset="0"/>
            </a:endParaRPr>
          </a:p>
        </p:txBody>
      </p:sp>
      <p:sp>
        <p:nvSpPr>
          <p:cNvPr id="5" name="Title 1"/>
          <p:cNvSpPr txBox="1">
            <a:spLocks/>
          </p:cNvSpPr>
          <p:nvPr/>
        </p:nvSpPr>
        <p:spPr>
          <a:xfrm>
            <a:off x="144684" y="127042"/>
            <a:ext cx="6603357" cy="1447116"/>
          </a:xfrm>
          <a:prstGeom prst="rect">
            <a:avLst/>
          </a:prstGeom>
          <a:ln w="76200">
            <a:noFill/>
          </a:ln>
        </p:spPr>
        <p:txBody>
          <a:bodyPr>
            <a:norm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9600" b="1" cap="all" dirty="0" smtClean="0">
                <a:ln>
                  <a:solidFill>
                    <a:srgbClr val="9900FF"/>
                  </a:solidFill>
                </a:ln>
                <a:solidFill>
                  <a:srgbClr val="7DDD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Genesis 1</a:t>
            </a:r>
            <a:endParaRPr lang="en-CA" sz="9600" b="1" cap="all" dirty="0">
              <a:ln/>
              <a:solidFill>
                <a:srgbClr val="7DDD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sp>
        <p:nvSpPr>
          <p:cNvPr id="6" name="Content Placeholder 2"/>
          <p:cNvSpPr txBox="1">
            <a:spLocks/>
          </p:cNvSpPr>
          <p:nvPr/>
        </p:nvSpPr>
        <p:spPr>
          <a:xfrm>
            <a:off x="1186295" y="1574158"/>
            <a:ext cx="9464040" cy="2529840"/>
          </a:xfrm>
          <a:prstGeom prst="rect">
            <a:avLst/>
          </a:prstGeom>
          <a:ln w="38100">
            <a:no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9600" dirty="0" smtClean="0">
                <a:effectLst>
                  <a:glow rad="76200">
                    <a:srgbClr val="008080"/>
                  </a:glow>
                </a:effectLst>
                <a:latin typeface="Bodoni MT" pitchFamily="18" charset="0"/>
              </a:rPr>
              <a:t>In the Beginning </a:t>
            </a:r>
            <a:endParaRPr lang="en-CA" sz="9600" dirty="0">
              <a:effectLst>
                <a:glow rad="76200">
                  <a:srgbClr val="008080"/>
                </a:glow>
              </a:effectLst>
              <a:latin typeface="Bodoni MT" pitchFamily="18" charset="0"/>
            </a:endParaRPr>
          </a:p>
        </p:txBody>
      </p:sp>
    </p:spTree>
    <p:extLst>
      <p:ext uri="{BB962C8B-B14F-4D97-AF65-F5344CB8AC3E}">
        <p14:creationId xmlns:p14="http://schemas.microsoft.com/office/powerpoint/2010/main" val="1586603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6">
                                            <p:txEl>
                                              <p:pRg st="0" end="0"/>
                                            </p:txEl>
                                          </p:spTgt>
                                        </p:tgtEl>
                                      </p:cBhvr>
                                    </p:animEffect>
                                  </p:childTnLst>
                                </p:cTn>
                              </p:par>
                            </p:childTnLst>
                          </p:cTn>
                        </p:par>
                        <p:par>
                          <p:cTn id="10" fill="hold">
                            <p:stCondLst>
                              <p:cond delay="1250"/>
                            </p:stCondLst>
                            <p:childTnLst>
                              <p:par>
                                <p:cTn id="11" presetID="31"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82972" y="6492875"/>
            <a:ext cx="609028" cy="365125"/>
          </a:xfrm>
        </p:spPr>
        <p:txBody>
          <a:bodyPr/>
          <a:lstStyle/>
          <a:p>
            <a:fld id="{79D454C9-693C-4B68-AEF7-F33F1BD73953}" type="slidenum">
              <a:rPr lang="en-US" smtClean="0">
                <a:solidFill>
                  <a:schemeClr val="tx1"/>
                </a:solidFill>
              </a:rPr>
              <a:t>80</a:t>
            </a:fld>
            <a:endParaRPr lang="en-US" dirty="0">
              <a:solidFill>
                <a:schemeClr val="tx1"/>
              </a:solidFill>
            </a:endParaRPr>
          </a:p>
        </p:txBody>
      </p:sp>
      <p:pic>
        <p:nvPicPr>
          <p:cNvPr id="1028" name="Picture 4" descr="C:\Users\Rae\Desktop\creation week b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04" y="288978"/>
            <a:ext cx="7691876" cy="320895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8265040" y="288978"/>
            <a:ext cx="3926960" cy="33547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The </a:t>
            </a:r>
            <a:r>
              <a:rPr lang="en-US" sz="24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n</a:t>
            </a:r>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ext Covenant </a:t>
            </a:r>
            <a:b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br>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Calendar Study </a:t>
            </a:r>
          </a:p>
          <a:p>
            <a:r>
              <a:rPr lang="en-US" sz="24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will attempt to cover: </a:t>
            </a:r>
          </a:p>
          <a:p>
            <a:pPr marL="514350" indent="-514350">
              <a:buFont typeface="Arial" pitchFamily="34" charset="0"/>
              <a:buChar char="•"/>
            </a:pPr>
            <a: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Review of ereb </a:t>
            </a:r>
            <a:b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br>
            <a: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&amp; boqer;</a:t>
            </a:r>
          </a:p>
          <a:p>
            <a:pPr marL="514350" indent="-514350">
              <a:buFont typeface="Arial" pitchFamily="34" charset="0"/>
              <a:buChar char="•"/>
            </a:pPr>
            <a: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Examination </a:t>
            </a:r>
            <a:b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br>
            <a: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of the full </a:t>
            </a:r>
            <a:b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br>
            <a:r>
              <a:rPr lang="en-US" sz="2800" b="1"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rPr>
              <a:t>creation week.</a:t>
            </a:r>
            <a:endParaRPr lang="en-US" sz="2800" b="1" cap="none" spc="0" dirty="0" smtClean="0">
              <a:ln w="11430"/>
              <a:solidFill>
                <a:srgbClr val="FFC000"/>
              </a:solidFill>
              <a:effectLst>
                <a:glow rad="228600">
                  <a:srgbClr val="0070C0">
                    <a:alpha val="40000"/>
                  </a:srgbClr>
                </a:glow>
                <a:outerShdw blurRad="50800" dist="39000" dir="5460000" algn="tl">
                  <a:srgbClr val="000000">
                    <a:alpha val="38000"/>
                  </a:srgbClr>
                </a:outerShdw>
              </a:effectLst>
              <a:latin typeface="Segoe Print" pitchFamily="2" charset="0"/>
            </a:endParaRPr>
          </a:p>
        </p:txBody>
      </p:sp>
      <p:sp>
        <p:nvSpPr>
          <p:cNvPr id="11" name="Rectangle 10"/>
          <p:cNvSpPr/>
          <p:nvPr/>
        </p:nvSpPr>
        <p:spPr>
          <a:xfrm>
            <a:off x="266700" y="3745070"/>
            <a:ext cx="8562220"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on </a:t>
            </a:r>
            <a:br>
              <a:rPr lang="en-US" sz="44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the verses of Gen 1:1 &amp; 1:2?</a:t>
            </a:r>
            <a:r>
              <a:rPr lang="en-US" sz="60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endParaRPr lang="en-US" sz="4000" b="1" dirty="0" smtClean="0">
              <a:ln w="11430"/>
              <a:solidFill>
                <a:schemeClr val="accent2">
                  <a:lumMod val="60000"/>
                  <a:lumOff val="4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12" name="Rounded Rectangle 11"/>
          <p:cNvSpPr/>
          <p:nvPr/>
        </p:nvSpPr>
        <p:spPr>
          <a:xfrm>
            <a:off x="552450" y="5821941"/>
            <a:ext cx="10296525" cy="851297"/>
          </a:xfrm>
          <a:prstGeom prst="roundRect">
            <a:avLst/>
          </a:prstGeom>
          <a:blipFill>
            <a:blip r:embed="rId4"/>
            <a:tile tx="0" ty="0" sx="100000" sy="100000" flip="none" algn="tl"/>
          </a:blipFill>
          <a:ln w="57150">
            <a:solidFill>
              <a:schemeClr val="accent5">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5"/>
              </a:rPr>
              <a:t>calendar@torahtothetribes.com</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13" name="Picture 2" descr="C:\Users\Rae\Desktop\Grammar Art\email mouse best.pn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80684" y="5878097"/>
            <a:ext cx="1019541" cy="7381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ae\Desktop\Art New Grammar 101\white man clip art\question man.jpg"/>
          <p:cNvPicPr>
            <a:picLocks noChangeAspect="1" noChangeArrowheads="1"/>
          </p:cNvPicPr>
          <p:nvPr/>
        </p:nvPicPr>
        <p:blipFill>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062" y="3643743"/>
            <a:ext cx="1268748" cy="19065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97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par>
                          <p:cTn id="8" fill="hold">
                            <p:stCondLst>
                              <p:cond delay="3250"/>
                            </p:stCondLst>
                            <p:childTnLst>
                              <p:par>
                                <p:cTn id="9" presetID="22" presetClass="entr" presetSubtype="1" fill="hold" nodeType="afterEffect">
                                  <p:stCondLst>
                                    <p:cond delay="1500"/>
                                  </p:stCondLst>
                                  <p:childTnLst>
                                    <p:set>
                                      <p:cBhvr>
                                        <p:cTn id="10" dur="1" fill="hold">
                                          <p:stCondLst>
                                            <p:cond delay="0"/>
                                          </p:stCondLst>
                                        </p:cTn>
                                        <p:tgtEl>
                                          <p:spTgt spid="1029"/>
                                        </p:tgtEl>
                                        <p:attrNameLst>
                                          <p:attrName>style.visibility</p:attrName>
                                        </p:attrNameLst>
                                      </p:cBhvr>
                                      <p:to>
                                        <p:strVal val="visible"/>
                                      </p:to>
                                    </p:set>
                                    <p:animEffect transition="in" filter="wipe(up)">
                                      <p:cBhvr>
                                        <p:cTn id="11" dur="1750"/>
                                        <p:tgtEl>
                                          <p:spTgt spid="1029"/>
                                        </p:tgtEl>
                                      </p:cBhvr>
                                    </p:animEffect>
                                  </p:childTnLst>
                                </p:cTn>
                              </p:par>
                            </p:childTnLst>
                          </p:cTn>
                        </p:par>
                        <p:par>
                          <p:cTn id="12" fill="hold">
                            <p:stCondLst>
                              <p:cond delay="6500"/>
                            </p:stCondLst>
                            <p:childTnLst>
                              <p:par>
                                <p:cTn id="13" presetID="22" presetClass="entr" presetSubtype="8"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0FEAC"/>
            </a:gs>
            <a:gs pos="50000">
              <a:srgbClr val="E2FD59"/>
            </a:gs>
            <a:gs pos="100000">
              <a:srgbClr val="CC00FF">
                <a:alpha val="51000"/>
                <a:lumMod val="52000"/>
                <a:lumOff val="4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379" y="248392"/>
            <a:ext cx="7076210" cy="6400799"/>
          </a:xfrm>
          <a:ln w="38100">
            <a:solidFill>
              <a:srgbClr val="008080"/>
            </a:solidFill>
          </a:ln>
          <a:effectLst>
            <a:glow rad="228600">
              <a:schemeClr val="accent1">
                <a:satMod val="175000"/>
                <a:alpha val="40000"/>
              </a:schemeClr>
            </a:glow>
          </a:effectLst>
        </p:spPr>
        <p:txBody>
          <a:bodyPr anchor="ctr">
            <a:normAutofit/>
          </a:bodyPr>
          <a:lstStyle/>
          <a:p>
            <a:pPr marL="0" indent="0" algn="ctr">
              <a:buNone/>
            </a:pPr>
            <a:r>
              <a:rPr lang="en-US" sz="9600" b="1" i="1" dirty="0">
                <a:solidFill>
                  <a:schemeClr val="accent2">
                    <a:lumMod val="75000"/>
                  </a:schemeClr>
                </a:solidFill>
                <a:latin typeface="Georgia" panose="02040502050405020303" pitchFamily="18" charset="0"/>
              </a:rPr>
              <a:t>	</a:t>
            </a:r>
            <a:endParaRPr lang="en-CA" sz="9600" dirty="0">
              <a:effectLst>
                <a:glow rad="76200">
                  <a:srgbClr val="008080"/>
                </a:glow>
                <a:outerShdw blurRad="60007" dir="2000400" sy="-30000" kx="-800400" algn="bl" rotWithShape="0">
                  <a:prstClr val="black">
                    <a:alpha val="20000"/>
                  </a:prstClr>
                </a:outerShdw>
              </a:effectLst>
              <a:latin typeface="Bodoni MT" pitchFamily="18" charset="0"/>
            </a:endParaRPr>
          </a:p>
        </p:txBody>
      </p:sp>
      <p:sp>
        <p:nvSpPr>
          <p:cNvPr id="5" name="Flowchart: Connector 4"/>
          <p:cNvSpPr/>
          <p:nvPr/>
        </p:nvSpPr>
        <p:spPr>
          <a:xfrm>
            <a:off x="1267683" y="353290"/>
            <a:ext cx="6816436" cy="6203373"/>
          </a:xfrm>
          <a:prstGeom prst="flowChartConnector">
            <a:avLst/>
          </a:prstGeom>
          <a:solidFill>
            <a:schemeClr val="accent6">
              <a:lumMod val="75000"/>
            </a:schemeClr>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i="1" dirty="0">
                <a:solidFill>
                  <a:schemeClr val="tx1"/>
                </a:solidFill>
                <a:latin typeface="Georgia" panose="02040502050405020303" pitchFamily="18" charset="0"/>
              </a:rPr>
              <a:t>the </a:t>
            </a:r>
            <a:r>
              <a:rPr lang="en-US" sz="6600" i="1" dirty="0">
                <a:solidFill>
                  <a:schemeClr val="tx1"/>
                </a:solidFill>
                <a:effectLst>
                  <a:glow rad="127000">
                    <a:srgbClr val="00B0F0"/>
                  </a:glow>
                </a:effectLst>
                <a:latin typeface="Georgia" panose="02040502050405020303" pitchFamily="18" charset="0"/>
              </a:rPr>
              <a:t>heaven</a:t>
            </a:r>
            <a:r>
              <a:rPr lang="en-US" sz="6600" i="1" dirty="0">
                <a:solidFill>
                  <a:schemeClr val="tx1"/>
                </a:solidFill>
                <a:latin typeface="Georgia" panose="02040502050405020303" pitchFamily="18" charset="0"/>
              </a:rPr>
              <a:t> and</a:t>
            </a:r>
            <a:br>
              <a:rPr lang="en-US" sz="6600" i="1" dirty="0">
                <a:solidFill>
                  <a:schemeClr val="tx1"/>
                </a:solidFill>
                <a:latin typeface="Georgia" panose="02040502050405020303" pitchFamily="18" charset="0"/>
              </a:rPr>
            </a:br>
            <a:r>
              <a:rPr lang="en-US" sz="6600" i="1" dirty="0">
                <a:solidFill>
                  <a:schemeClr val="tx1"/>
                </a:solidFill>
                <a:latin typeface="Georgia" panose="02040502050405020303" pitchFamily="18" charset="0"/>
              </a:rPr>
              <a:t> </a:t>
            </a:r>
            <a:r>
              <a:rPr lang="en-US" sz="6600" i="1" dirty="0" smtClean="0">
                <a:solidFill>
                  <a:schemeClr val="tx1"/>
                </a:solidFill>
                <a:latin typeface="Georgia" panose="02040502050405020303" pitchFamily="18" charset="0"/>
              </a:rPr>
              <a:t>the </a:t>
            </a:r>
            <a:r>
              <a:rPr lang="en-US" sz="6600" i="1" dirty="0">
                <a:solidFill>
                  <a:schemeClr val="tx1"/>
                </a:solidFill>
                <a:effectLst>
                  <a:glow rad="127000">
                    <a:schemeClr val="accent6">
                      <a:lumMod val="60000"/>
                      <a:lumOff val="40000"/>
                    </a:schemeClr>
                  </a:glow>
                </a:effectLst>
                <a:latin typeface="Georgia" panose="02040502050405020303" pitchFamily="18" charset="0"/>
              </a:rPr>
              <a:t>earth. </a:t>
            </a:r>
            <a:endParaRPr lang="en-CA" sz="6600" dirty="0">
              <a:solidFill>
                <a:schemeClr val="tx1"/>
              </a:solidFill>
              <a:effectLst>
                <a:glow rad="127000">
                  <a:schemeClr val="accent6">
                    <a:lumMod val="60000"/>
                    <a:lumOff val="40000"/>
                  </a:schemeClr>
                </a:glow>
              </a:effectLst>
            </a:endParaRPr>
          </a:p>
        </p:txBody>
      </p:sp>
      <p:sp>
        <p:nvSpPr>
          <p:cNvPr id="6" name="Flowchart: Connector 5"/>
          <p:cNvSpPr/>
          <p:nvPr/>
        </p:nvSpPr>
        <p:spPr>
          <a:xfrm>
            <a:off x="1475485" y="581890"/>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7" name="Flowchart: Connector 6"/>
          <p:cNvSpPr/>
          <p:nvPr/>
        </p:nvSpPr>
        <p:spPr>
          <a:xfrm>
            <a:off x="1475497" y="5773880"/>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9" name="Flowchart: Connector 8"/>
          <p:cNvSpPr/>
          <p:nvPr/>
        </p:nvSpPr>
        <p:spPr>
          <a:xfrm>
            <a:off x="7273622" y="581890"/>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10" name="Flowchart: Connector 9"/>
          <p:cNvSpPr/>
          <p:nvPr/>
        </p:nvSpPr>
        <p:spPr>
          <a:xfrm>
            <a:off x="7273622" y="5773880"/>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11" name="Vertical Scroll 10"/>
          <p:cNvSpPr/>
          <p:nvPr/>
        </p:nvSpPr>
        <p:spPr>
          <a:xfrm>
            <a:off x="8624442" y="644235"/>
            <a:ext cx="3484430" cy="5569527"/>
          </a:xfrm>
          <a:prstGeom prst="verticalScroll">
            <a:avLst/>
          </a:prstGeom>
          <a:solidFill>
            <a:schemeClr val="accent1">
              <a:lumMod val="40000"/>
              <a:lumOff val="60000"/>
            </a:schemeClr>
          </a:solidFill>
          <a:ln w="28575">
            <a:solidFill>
              <a:srgbClr val="FF33CC"/>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And he shall set up an ensign for the nations, and shall assemble </a:t>
            </a:r>
            <a:r>
              <a:rPr lang="en-CA" sz="2800" b="1" dirty="0">
                <a:solidFill>
                  <a:schemeClr val="tx1"/>
                </a:solidFill>
              </a:rPr>
              <a:t>the outcasts of Israel, </a:t>
            </a:r>
            <a:r>
              <a:rPr lang="en-CA" sz="2800" b="1" u="sng" dirty="0">
                <a:solidFill>
                  <a:srgbClr val="C00000"/>
                </a:solidFill>
              </a:rPr>
              <a:t>and</a:t>
            </a:r>
            <a:r>
              <a:rPr lang="en-CA" sz="2800" dirty="0">
                <a:solidFill>
                  <a:schemeClr val="accent2">
                    <a:lumMod val="75000"/>
                  </a:schemeClr>
                </a:solidFill>
              </a:rPr>
              <a:t> gather together </a:t>
            </a:r>
            <a:r>
              <a:rPr lang="en-CA" sz="2800" b="1" dirty="0">
                <a:solidFill>
                  <a:schemeClr val="tx1"/>
                </a:solidFill>
              </a:rPr>
              <a:t>the dispersed of Judah </a:t>
            </a:r>
            <a:r>
              <a:rPr lang="en-CA" sz="2800" dirty="0">
                <a:solidFill>
                  <a:schemeClr val="accent2">
                    <a:lumMod val="75000"/>
                  </a:schemeClr>
                </a:solidFill>
              </a:rPr>
              <a:t>from the </a:t>
            </a:r>
            <a:r>
              <a:rPr lang="en-CA" sz="2800" b="1" dirty="0">
                <a:solidFill>
                  <a:srgbClr val="0000CC"/>
                </a:solidFill>
                <a:effectLst>
                  <a:glow rad="127000">
                    <a:srgbClr val="E2FD59"/>
                  </a:glow>
                </a:effectLst>
              </a:rPr>
              <a:t>four corners </a:t>
            </a:r>
            <a:r>
              <a:rPr lang="en-CA" sz="2800" dirty="0">
                <a:solidFill>
                  <a:schemeClr val="accent2">
                    <a:lumMod val="75000"/>
                  </a:schemeClr>
                </a:solidFill>
              </a:rPr>
              <a:t>of the earth</a:t>
            </a:r>
            <a:r>
              <a:rPr lang="en-CA" sz="2800" dirty="0" smtClean="0">
                <a:solidFill>
                  <a:schemeClr val="accent2">
                    <a:lumMod val="75000"/>
                  </a:schemeClr>
                </a:solidFill>
              </a:rPr>
              <a:t>.</a:t>
            </a:r>
          </a:p>
          <a:p>
            <a:pPr algn="ctr"/>
            <a:r>
              <a:rPr lang="en-CA" sz="2000" b="1" dirty="0" smtClean="0">
                <a:solidFill>
                  <a:schemeClr val="tx1"/>
                </a:solidFill>
              </a:rPr>
              <a:t>Isa 11:12</a:t>
            </a:r>
            <a:endParaRPr lang="en-CA" sz="2000" b="1" dirty="0">
              <a:solidFill>
                <a:schemeClr val="tx1"/>
              </a:solidFill>
            </a:endParaRPr>
          </a:p>
        </p:txBody>
      </p:sp>
      <p:sp>
        <p:nvSpPr>
          <p:cNvPr id="2" name="Slide Number Placeholder 1"/>
          <p:cNvSpPr>
            <a:spLocks noGrp="1"/>
          </p:cNvSpPr>
          <p:nvPr>
            <p:ph type="sldNum" sz="quarter" idx="12"/>
          </p:nvPr>
        </p:nvSpPr>
        <p:spPr>
          <a:xfrm>
            <a:off x="9344025" y="6451600"/>
            <a:ext cx="2743200" cy="365125"/>
          </a:xfrm>
        </p:spPr>
        <p:txBody>
          <a:bodyPr/>
          <a:lstStyle/>
          <a:p>
            <a:fld id="{79D454C9-693C-4B68-AEF7-F33F1BD73953}" type="slidenum">
              <a:rPr lang="en-US" sz="1400" b="1" smtClean="0">
                <a:solidFill>
                  <a:schemeClr val="tx1"/>
                </a:solidFill>
              </a:rPr>
              <a:t>9</a:t>
            </a:fld>
            <a:endParaRPr lang="en-US" sz="1400" b="1" dirty="0">
              <a:solidFill>
                <a:schemeClr val="tx1"/>
              </a:solidFill>
            </a:endParaRPr>
          </a:p>
        </p:txBody>
      </p:sp>
    </p:spTree>
    <p:extLst>
      <p:ext uri="{BB962C8B-B14F-4D97-AF65-F5344CB8AC3E}">
        <p14:creationId xmlns:p14="http://schemas.microsoft.com/office/powerpoint/2010/main" val="351109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250" fill="hold"/>
                                        <p:tgtEl>
                                          <p:spTgt spid="3">
                                            <p:bg/>
                                          </p:spTgt>
                                        </p:tgtEl>
                                        <p:attrNameLst>
                                          <p:attrName>ppt_w</p:attrName>
                                        </p:attrNameLst>
                                      </p:cBhvr>
                                      <p:tavLst>
                                        <p:tav tm="0">
                                          <p:val>
                                            <p:fltVal val="0"/>
                                          </p:val>
                                        </p:tav>
                                        <p:tav tm="100000">
                                          <p:val>
                                            <p:strVal val="#ppt_w"/>
                                          </p:val>
                                        </p:tav>
                                      </p:tavLst>
                                    </p:anim>
                                    <p:anim calcmode="lin" valueType="num">
                                      <p:cBhvr>
                                        <p:cTn id="8" dur="1250" fill="hold"/>
                                        <p:tgtEl>
                                          <p:spTgt spid="3">
                                            <p:bg/>
                                          </p:spTgt>
                                        </p:tgtEl>
                                        <p:attrNameLst>
                                          <p:attrName>ppt_h</p:attrName>
                                        </p:attrNameLst>
                                      </p:cBhvr>
                                      <p:tavLst>
                                        <p:tav tm="0">
                                          <p:val>
                                            <p:fltVal val="0"/>
                                          </p:val>
                                        </p:tav>
                                        <p:tav tm="100000">
                                          <p:val>
                                            <p:strVal val="#ppt_h"/>
                                          </p:val>
                                        </p:tav>
                                      </p:tavLst>
                                    </p:anim>
                                    <p:animEffect transition="in" filter="fade">
                                      <p:cBhvr>
                                        <p:cTn id="9" dur="1250"/>
                                        <p:tgtEl>
                                          <p:spTgt spid="3">
                                            <p:bg/>
                                          </p:spTgt>
                                        </p:tgtEl>
                                      </p:cBhvr>
                                    </p:animEffect>
                                  </p:childTnLst>
                                </p:cTn>
                              </p:par>
                              <p:par>
                                <p:cTn id="10" presetID="45" presetClass="entr" presetSubtype="0"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7" presetClass="entr" presetSubtype="0" fill="hold" grpId="0" nodeType="withEffect">
                                  <p:stCondLst>
                                    <p:cond delay="4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500"/>
                                        <p:tgtEl>
                                          <p:spTgt spid="11"/>
                                        </p:tgtEl>
                                      </p:cBhvr>
                                    </p:animEffect>
                                    <p:anim calcmode="lin" valueType="num">
                                      <p:cBhvr>
                                        <p:cTn id="18" dur="1500" fill="hold"/>
                                        <p:tgtEl>
                                          <p:spTgt spid="11"/>
                                        </p:tgtEl>
                                        <p:attrNameLst>
                                          <p:attrName>ppt_x</p:attrName>
                                        </p:attrNameLst>
                                      </p:cBhvr>
                                      <p:tavLst>
                                        <p:tav tm="0">
                                          <p:val>
                                            <p:strVal val="#ppt_x"/>
                                          </p:val>
                                        </p:tav>
                                        <p:tav tm="100000">
                                          <p:val>
                                            <p:strVal val="#ppt_x"/>
                                          </p:val>
                                        </p:tav>
                                      </p:tavLst>
                                    </p:anim>
                                    <p:anim calcmode="lin" valueType="num">
                                      <p:cBhvr>
                                        <p:cTn id="19" dur="1500" fill="hold"/>
                                        <p:tgtEl>
                                          <p:spTgt spid="11"/>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4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250" fill="hold"/>
                                        <p:tgtEl>
                                          <p:spTgt spid="6"/>
                                        </p:tgtEl>
                                        <p:attrNameLst>
                                          <p:attrName>ppt_x</p:attrName>
                                        </p:attrNameLst>
                                      </p:cBhvr>
                                      <p:tavLst>
                                        <p:tav tm="0">
                                          <p:val>
                                            <p:strVal val="#ppt_x"/>
                                          </p:val>
                                        </p:tav>
                                        <p:tav tm="100000">
                                          <p:val>
                                            <p:strVal val="#ppt_x"/>
                                          </p:val>
                                        </p:tav>
                                      </p:tavLst>
                                    </p:anim>
                                    <p:anim calcmode="lin" valueType="num">
                                      <p:cBhvr additive="base">
                                        <p:cTn id="23" dur="125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8" fill="hold" grpId="0" nodeType="withEffect">
                                  <p:stCondLst>
                                    <p:cond delay="575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250" fill="hold"/>
                                        <p:tgtEl>
                                          <p:spTgt spid="9"/>
                                        </p:tgtEl>
                                        <p:attrNameLst>
                                          <p:attrName>ppt_x</p:attrName>
                                        </p:attrNameLst>
                                      </p:cBhvr>
                                      <p:tavLst>
                                        <p:tav tm="0">
                                          <p:val>
                                            <p:strVal val="0-#ppt_w/2"/>
                                          </p:val>
                                        </p:tav>
                                        <p:tav tm="100000">
                                          <p:val>
                                            <p:strVal val="#ppt_x"/>
                                          </p:val>
                                        </p:tav>
                                      </p:tavLst>
                                    </p:anim>
                                    <p:anim calcmode="lin" valueType="num">
                                      <p:cBhvr additive="base">
                                        <p:cTn id="27" dur="125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3" fill="hold" grpId="0" nodeType="withEffect">
                                  <p:stCondLst>
                                    <p:cond delay="70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250" fill="hold"/>
                                        <p:tgtEl>
                                          <p:spTgt spid="7"/>
                                        </p:tgtEl>
                                        <p:attrNameLst>
                                          <p:attrName>ppt_x</p:attrName>
                                        </p:attrNameLst>
                                      </p:cBhvr>
                                      <p:tavLst>
                                        <p:tav tm="0">
                                          <p:val>
                                            <p:strVal val="1+#ppt_w/2"/>
                                          </p:val>
                                        </p:tav>
                                        <p:tav tm="100000">
                                          <p:val>
                                            <p:strVal val="#ppt_x"/>
                                          </p:val>
                                        </p:tav>
                                      </p:tavLst>
                                    </p:anim>
                                    <p:anim calcmode="lin" valueType="num">
                                      <p:cBhvr additive="base">
                                        <p:cTn id="31" dur="1250" fill="hold"/>
                                        <p:tgtEl>
                                          <p:spTgt spid="7"/>
                                        </p:tgtEl>
                                        <p:attrNameLst>
                                          <p:attrName>ppt_y</p:attrName>
                                        </p:attrNameLst>
                                      </p:cBhvr>
                                      <p:tavLst>
                                        <p:tav tm="0">
                                          <p:val>
                                            <p:strVal val="0-#ppt_h/2"/>
                                          </p:val>
                                        </p:tav>
                                        <p:tav tm="100000">
                                          <p:val>
                                            <p:strVal val="#ppt_y"/>
                                          </p:val>
                                        </p:tav>
                                      </p:tavLst>
                                    </p:anim>
                                  </p:childTnLst>
                                </p:cTn>
                              </p:par>
                              <p:par>
                                <p:cTn id="32" presetID="2" presetClass="entr" presetSubtype="8" fill="hold" grpId="0" nodeType="withEffect">
                                  <p:stCondLst>
                                    <p:cond delay="8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250" fill="hold"/>
                                        <p:tgtEl>
                                          <p:spTgt spid="10"/>
                                        </p:tgtEl>
                                        <p:attrNameLst>
                                          <p:attrName>ppt_x</p:attrName>
                                        </p:attrNameLst>
                                      </p:cBhvr>
                                      <p:tavLst>
                                        <p:tav tm="0">
                                          <p:val>
                                            <p:strVal val="0-#ppt_w/2"/>
                                          </p:val>
                                        </p:tav>
                                        <p:tav tm="100000">
                                          <p:val>
                                            <p:strVal val="#ppt_x"/>
                                          </p:val>
                                        </p:tav>
                                      </p:tavLst>
                                    </p:anim>
                                    <p:anim calcmode="lin" valueType="num">
                                      <p:cBhvr additive="base">
                                        <p:cTn id="35"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13694</TotalTime>
  <Words>3294</Words>
  <Application>Microsoft Office PowerPoint</Application>
  <PresentationFormat>Custom</PresentationFormat>
  <Paragraphs>526</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PowerPoint Presentation</vt:lpstr>
      <vt:lpstr>PowerPoint Presentation</vt:lpstr>
      <vt:lpstr> In the beginning     Elohim created  the heaven and     the earth! </vt:lpstr>
      <vt:lpstr>Genesis 1</vt:lpstr>
      <vt:lpstr>Definitions for:  Cycles &amp; Seasons</vt:lpstr>
      <vt:lpstr>Words from Jeremiah 33:20-26</vt:lpstr>
      <vt:lpstr>Resources Used for Calendar Studies    </vt:lpstr>
      <vt:lpstr>PowerPoint Presentation</vt:lpstr>
      <vt:lpstr>PowerPoint Presentation</vt:lpstr>
      <vt:lpstr>The Light and The Life </vt:lpstr>
      <vt:lpstr>Yahusha – The Light</vt:lpstr>
      <vt:lpstr>Yahusha, the life, and the light, was the initiating power behind the creation of this earth.  When Yahusha arrived on the scene of our future earth — simply put — light was.    This light simply existed – hayah.  Ex 3:14  And Elohim said to Mosheh, “I am that which I am.”  And He said, “Thus you shall say to the children of Yisra’ĕl,  ‘I am has sent me to you.’ ” </vt:lpstr>
      <vt:lpstr>The light radiating from Yahusha was the first visual light  on the scene of creation.    Genesis 1 explains exactly what was created on that 1st Light Season.   How do we know this light was a physical / visual light as well as spiritual?     Remember:  Moses went up onto Mt Sinai to commune with our Creator.  When Moses came back down to the Hebrew people, he needed to cover his brilliantly glowing face to keep from harming the people who looked at him.                         (See Ex 34:29-35.) </vt:lpstr>
      <vt:lpstr>In earth’s premier Light Season provided by Yahusha, what was the very first recorded event of creation?   Gen 1:1   In the beginning Elohim created &lt;bara`&gt;           the heaven and the earth.            </vt:lpstr>
      <vt:lpstr>PowerPoint Presentation</vt:lpstr>
      <vt:lpstr>Study Tools Help Define &lt;bara`&gt;</vt:lpstr>
      <vt:lpstr>A Hebrew Lexicon  (Parkhurst)   (Con’t)</vt:lpstr>
      <vt:lpstr>Understanding Parkhurst’s Definitions</vt:lpstr>
      <vt:lpstr>Understanding  “accretion”</vt:lpstr>
      <vt:lpstr>PowerPoint Presentation</vt:lpstr>
      <vt:lpstr>Hebrew &amp; English Lexicon  of the Old Testament   &lt;bara`&gt;    </vt:lpstr>
      <vt:lpstr>PowerPoint Presentation</vt:lpstr>
      <vt:lpstr>This has by no means been an exhaustive search but it is a good  starting point from which you are able to begin your own research.  Please do not just accept what is written here,  but take up the challenge and do your own research.   </vt:lpstr>
      <vt:lpstr>Gen 1:2(a)   The Formless Earth</vt:lpstr>
      <vt:lpstr>       Special Attention for Gen 1:2        </vt:lpstr>
      <vt:lpstr>A Note about Bible Translations</vt:lpstr>
      <vt:lpstr>Brad Scott –Wildbranch Ministries &lt;eithe&gt;</vt:lpstr>
      <vt:lpstr>Compare the first four words of Gen 1:2         And the earth        …   KJV    and/or  And the earth           …  The Scriptures</vt:lpstr>
      <vt:lpstr>  Brown-Driver-Briggs lists several other definitions for the word “was” …                  ה  .ת.י.ה  -  OT:1961;     Please notice the                 implications:   1) to be, become, [became], come to pass, exist, happen, fall out    a) (Qal)  1)  a)  to happen, fall out, occur, take place,      b)  to come about, come to pass      2)  to come into being,      a)  to arise, appear, come      1)  to become      2)   to be instituted, be established        </vt:lpstr>
      <vt:lpstr>Defining &lt;eithe&gt; [was/came to be] (con’t)</vt:lpstr>
      <vt:lpstr>Summary for &lt;eithe&gt; [was/came to be] </vt:lpstr>
      <vt:lpstr>Gen 1:2(a)   The Formless Earth without form OT:8414 - chaos   &lt;theu&gt;</vt:lpstr>
      <vt:lpstr>Defining  &lt;theu&gt;  [chaos]</vt:lpstr>
      <vt:lpstr>PowerPoint Presentation</vt:lpstr>
      <vt:lpstr>PowerPoint Presentation</vt:lpstr>
      <vt:lpstr>Defining  &lt;theu&gt;  [chaos]  (con’t)</vt:lpstr>
      <vt:lpstr>Jeremiah’s Vision for the End of Time</vt:lpstr>
      <vt:lpstr>Gen 1:2(a)   The Formless Earth and void OT:922 - vacancy   &lt;bohuw&gt;</vt:lpstr>
      <vt:lpstr>Defining  &lt;bohuw&gt;  [vacancy]</vt:lpstr>
      <vt:lpstr>Defining  &lt;bohuw&gt;  [vacancy]  (con’t)</vt:lpstr>
      <vt:lpstr>Review of:  &lt;eithe&gt; &lt;theu&gt; &lt;bohuw&gt;</vt:lpstr>
      <vt:lpstr>Gen 1:2(a)   The Formless Earth and darkness  OT:2822 - darkness &lt;choshek&gt;</vt:lpstr>
      <vt:lpstr>Gen 1:2(a)   The Formless Earth face of the deep  OT:8415 - abyss  &lt;theum&gt;</vt:lpstr>
      <vt:lpstr> Brown-Driver-Briggs Lexicon  1)  deep, depths, deep places, abyss, the deep, sea   a)  deep (of subterranean waters)   b)  deep, sea, abysses (of sea)   c)  primeval ocean, deep   d)  deep, depth (of river)   e)  abyss, the grave  </vt:lpstr>
      <vt:lpstr>You might notice that this word – deep –  (OT:5415 – tehowm  &lt;theum&gt;   ת ה וֹ מ) has the same three letters as the Hebrew word for without form  (OT:8414 – chaos  &lt;theu&gt; ת ה וֹ ) but has a MEM  מ  letter added on to the end.  Yes, Hebrew is read from right to left.    This word &lt;theum&gt; is of the same basic family of words and contains some of the root meanings but with the water substance added on.   I am not going to delve into the meanings of this word because we have already seen the basic meanings.  However one very interesting and very important word seen in this definition is the word – abyss.  We are not going to look at the details here.    This word – abyss – at the beginning, has a direct connection to Revelation – at the end involving the domain of Satan.   To understand the connection of the abyss at Creation, to the word - abyss - in Rev 9:1-3  (where it is called the bottomless pit) consider the study titled –    Creation’s Chronicle.                             It is now time to look at choshek – darkness!</vt:lpstr>
      <vt:lpstr>Gen 1:2(a)   The Formless Earth and darkness  OT:2822 - darkness &lt;choshek&gt;</vt:lpstr>
      <vt:lpstr>and darkness was  (OT:2822) – darkness     &lt;choshek&gt;  ח ש ך Two Different Hebrew Words for Darkness  - They are:  1. &lt;choshek&gt; - which is the first word for “darkness”, as recorded in Gen 1:2. 2. &lt;layil&gt; - is the second word for “darkness” - as recorded in Gen 1:5.           </vt:lpstr>
      <vt:lpstr> Lets begin:  Brown-Driver-Briggs  OT:2822; &lt;choshek&gt; ח ש ך   1) darkness, obscurity;    a) darkness     b) secret place (Additional [information])  darkness,  Genesis 1:2 seq:  Exodus 10:21-21 etc.,  Hence spoken of as a dark place as of Hades, Ps 88:3;     compare to Job 10:21, of an underground prison, Isa 42:7; 47:5; 49:9. </vt:lpstr>
      <vt:lpstr> It would be good to inquire of yourself as we go through these definitions –  1.  Did Yahuah create this state of affairs intending upon a perfect inhabitable creation?   2.  Was Yahuah’s experiment of creation a disaster and/or a failure?               </vt:lpstr>
      <vt:lpstr>A Hebrew Lexicon     by  W. H. Barker   (1776)    pg. 73   OT:2822; &lt;choshek&gt;  ח ש ך  to impede, keep back, refrain, restrain, spare, withhold: to be dark, darkened, darken, obscure - (Prov 22:29).  Hebrew and English Lexicon of the Old Testament    Based on the Lexicon of William Gesenius, translated by Edward Robinson   (1906)  OT:2822; &lt;choshek&gt;    ח ש ך withhold, refrain, keep back, keep for oneself, hinder, hold in check, reserve.</vt:lpstr>
      <vt:lpstr>We must consider these definitions when reading the context of the next few verses to determine what this &lt;choshek&gt; darkness actually was.   Not just a few specifically chosen definitions to facilitate our present belief structure, but every definition must be considered carefully throughout.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to pay close attention here.  Yahuah (Elohiym) has brought light to exist.  However this time it was not created.  Back in verse 1 we are clearly told that Yahuah CREATED &lt;bara`&gt;, the earth and the heavens.   Here, once again for a reminder, are the definitions of &lt;bara`&gt; for Genesis 1.  Brown-Driver-Briggs Hebrew Lexicon    created  H1254  &lt;bara`&gt;    1)  to create, to shape, to form (always with Yahuah as subject)              a)  (Qal) to shape, to fashion, to create        1)  used of heaven and earth     [found in Gen 1:1]          2)  used of individual man         [found in Gen 1:27]           3)  used of new conditions and circumstances            [the next usage after Gen 1:1 is found in Gen 1:21               with the creation of the breathing wildlife].     </vt:lpstr>
      <vt:lpstr>Question: Then what does this word -                 (Let there be) – (become)  י ה י  - iei - mean?   If Yahuah did not create the light at this moment, WHAT DID HE DO?              </vt:lpstr>
      <vt:lpstr>              </vt:lpstr>
      <vt:lpstr>Yahuah did not take years of time to create this universe.   Every base element needed to give the final details of creation was &lt;bara`&gt; {created} on that very first day of creation in Gen 1:1.  Note:  A finished product may have numerous “base elements” in its final make up.  Again – refer to Gen 2:5; to understand the final state of existence was not yet achieved.  </vt:lpstr>
      <vt:lpstr>PowerPoint Presentation</vt:lpstr>
      <vt:lpstr>Moving forward to Genesis 1:4.  Gen 1:4(a) And Yahuah saw the light, - &lt;owr&gt; -  ר.וֹ.א. that it was good:    Upon inspection, Yahuah found the rebuilt light  ר.וֹ.א. - &lt;owr&gt; - to be excellent. </vt:lpstr>
      <vt:lpstr>Here are some questions that require answers:  What characteristic was encased within the &lt;choshek&gt; darkness  that Yahuah rejected, not wanting it to be affiliated with His pure light?  If Yahuah had created this &lt;choshek&gt; darkness, as the very first act  of creation, what then caused it to become (Gen 1:2a) more undesirable,  if it had already been created by Yahuah as an undesirable entity?  Yahuah told us in Isaiah 45:18 that He created the earth to be in an habitable state … not to be a state of mass confusion and contamination!   Isaiah 45:18 - For thus said [Yahuah], Creator of the shamayim,  He is Elohim, Former of the earth and its Maker, He established it,  He did not create it to be empty, He formed it to be inhabited:  “I am [Yahuah], and there is none else.”                                                                          HalleluYah Scriptures</vt:lpstr>
      <vt:lpstr>What transitional event placed this  unsolicited envelope upon the earth?     Understanding that we experience  a darkness at night;  what is it about the darkness after dusk,  that is acceptable to Yahuah?   From where and when did this  acceptable darkness arrive?      When Yahuah separated His light  from the darkness,  WAS THERE ANOTHER DEVELOPMENT  THAT WAS ALSO ACCEPTABLE? </vt:lpstr>
      <vt:lpstr>We are given the answers to these questions on condition  of us accepting the Word as it is written.        Yahuah named the light that was restored in Gen 1:3, - &lt;yowm&gt;, or in English    –         THE LIGHT SEASON.  The cleansed &lt;choshek&gt; darkness, Yahuah named it  &lt;layil&gt;  or night as we know it. </vt:lpstr>
      <vt:lpstr>PowerPoint Presentation</vt:lpstr>
      <vt:lpstr>PowerPoint Presentation</vt:lpstr>
      <vt:lpstr>PowerPoint Presentation</vt:lpstr>
      <vt:lpstr>PowerPoint Presentation</vt:lpstr>
      <vt:lpstr>   &lt;Layil&gt; - Notice, the darkness and obscurity has now been cleansed (by separating it from the &lt;choshek&gt; darkness) and renamed by Yahuah as - &lt;layil&gt;.  How is it even remotely possible that Yahuah would simply rename the &lt;choshek&gt; darkness  to a fully acceptable  &lt;layil&gt; without making some significant changes?   Here are the definitions for &lt;layil&gt;:  Brown-Driver-Briggs night – OT:3915; &lt;layil&gt;    ל י ל ה  1)  night       a)  night (as opposed to day)               b)  of gloom, protective shadow (fig.)  The EDHL (Etymological Dictionary of the Hebrew Language)  pg. 300  night  &lt;layil&gt;  OT:3915      ל י ל ה    1.  night 2.  at night     (derived from) יליל . nocturnal.  Interlinear Scripture Analyzer night  &lt;layil&gt;  OT:3915      ל י ל ה      the night    </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beginning   Elohim created     the heaven and the   earth.</dc:title>
  <dc:creator>timothy Astleford</dc:creator>
  <cp:lastModifiedBy>Rae</cp:lastModifiedBy>
  <cp:revision>1214</cp:revision>
  <cp:lastPrinted>2018-02-19T05:22:43Z</cp:lastPrinted>
  <dcterms:created xsi:type="dcterms:W3CDTF">2015-09-13T10:00:17Z</dcterms:created>
  <dcterms:modified xsi:type="dcterms:W3CDTF">2018-02-19T05:42:23Z</dcterms:modified>
</cp:coreProperties>
</file>