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63"/>
  </p:notesMasterIdLst>
  <p:handoutMasterIdLst>
    <p:handoutMasterId r:id="rId64"/>
  </p:handoutMasterIdLst>
  <p:sldIdLst>
    <p:sldId id="325" r:id="rId8"/>
    <p:sldId id="269" r:id="rId9"/>
    <p:sldId id="298" r:id="rId10"/>
    <p:sldId id="332" r:id="rId11"/>
    <p:sldId id="333" r:id="rId12"/>
    <p:sldId id="334" r:id="rId13"/>
    <p:sldId id="274" r:id="rId14"/>
    <p:sldId id="276" r:id="rId15"/>
    <p:sldId id="275" r:id="rId16"/>
    <p:sldId id="327" r:id="rId17"/>
    <p:sldId id="328" r:id="rId18"/>
    <p:sldId id="285" r:id="rId19"/>
    <p:sldId id="337" r:id="rId20"/>
    <p:sldId id="277" r:id="rId21"/>
    <p:sldId id="299" r:id="rId22"/>
    <p:sldId id="339" r:id="rId23"/>
    <p:sldId id="284" r:id="rId24"/>
    <p:sldId id="305" r:id="rId25"/>
    <p:sldId id="335" r:id="rId26"/>
    <p:sldId id="278" r:id="rId27"/>
    <p:sldId id="279" r:id="rId28"/>
    <p:sldId id="282" r:id="rId29"/>
    <p:sldId id="300" r:id="rId30"/>
    <p:sldId id="301" r:id="rId31"/>
    <p:sldId id="330" r:id="rId32"/>
    <p:sldId id="280" r:id="rId33"/>
    <p:sldId id="329" r:id="rId34"/>
    <p:sldId id="281" r:id="rId35"/>
    <p:sldId id="303" r:id="rId36"/>
    <p:sldId id="304" r:id="rId37"/>
    <p:sldId id="307" r:id="rId38"/>
    <p:sldId id="338" r:id="rId39"/>
    <p:sldId id="308" r:id="rId40"/>
    <p:sldId id="309" r:id="rId41"/>
    <p:sldId id="310" r:id="rId42"/>
    <p:sldId id="311" r:id="rId43"/>
    <p:sldId id="306" r:id="rId44"/>
    <p:sldId id="313" r:id="rId45"/>
    <p:sldId id="314" r:id="rId46"/>
    <p:sldId id="331" r:id="rId47"/>
    <p:sldId id="288" r:id="rId48"/>
    <p:sldId id="292" r:id="rId49"/>
    <p:sldId id="294" r:id="rId50"/>
    <p:sldId id="315" r:id="rId51"/>
    <p:sldId id="316" r:id="rId52"/>
    <p:sldId id="336" r:id="rId53"/>
    <p:sldId id="323" r:id="rId54"/>
    <p:sldId id="296" r:id="rId55"/>
    <p:sldId id="297" r:id="rId56"/>
    <p:sldId id="318" r:id="rId57"/>
    <p:sldId id="319" r:id="rId58"/>
    <p:sldId id="324" r:id="rId59"/>
    <p:sldId id="320" r:id="rId60"/>
    <p:sldId id="321" r:id="rId61"/>
    <p:sldId id="322" r:id="rId6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00FF00"/>
    <a:srgbClr val="0000FF"/>
    <a:srgbClr val="FF0066"/>
    <a:srgbClr val="FF99FF"/>
    <a:srgbClr val="66CCFF"/>
    <a:srgbClr val="00FF99"/>
    <a:srgbClr val="C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99712" autoAdjust="0"/>
  </p:normalViewPr>
  <p:slideViewPr>
    <p:cSldViewPr snapToGrid="0">
      <p:cViewPr varScale="1">
        <p:scale>
          <a:sx n="41" d="100"/>
          <a:sy n="41" d="100"/>
        </p:scale>
        <p:origin x="-77" y="-24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648"/>
    </p:cViewPr>
  </p:sorter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67ABF-2423-4FD9-88E2-6DF32EB6F1B8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D2DDD2-363D-4944-8FB9-132716BA4F50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95605-913D-4957-8522-92AE48F2F5FE}" type="parTrans" cxnId="{38500986-B862-4726-A146-907D6FF6685F}">
      <dgm:prSet/>
      <dgm:spPr/>
      <dgm:t>
        <a:bodyPr/>
        <a:lstStyle/>
        <a:p>
          <a:endParaRPr lang="en-US"/>
        </a:p>
      </dgm:t>
    </dgm:pt>
    <dgm:pt modelId="{A0C7983C-4FAD-4C09-B2EC-26E63F41A8FE}" type="sibTrans" cxnId="{38500986-B862-4726-A146-907D6FF6685F}">
      <dgm:prSet/>
      <dgm:spPr/>
      <dgm:t>
        <a:bodyPr/>
        <a:lstStyle/>
        <a:p>
          <a:endParaRPr lang="en-US"/>
        </a:p>
      </dgm:t>
    </dgm:pt>
    <dgm:pt modelId="{9B99B668-B1B5-4C27-BFAA-2F007D1D7C1D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CD87A-4DAE-448C-AD01-7B2F1D9B79B8}" type="parTrans" cxnId="{A896CE19-4037-4316-A074-1B43B03309D6}">
      <dgm:prSet/>
      <dgm:spPr/>
      <dgm:t>
        <a:bodyPr/>
        <a:lstStyle/>
        <a:p>
          <a:endParaRPr lang="en-US"/>
        </a:p>
      </dgm:t>
    </dgm:pt>
    <dgm:pt modelId="{8CB6B480-FC59-471E-AABF-65FE2B8E7CD6}" type="sibTrans" cxnId="{A896CE19-4037-4316-A074-1B43B03309D6}">
      <dgm:prSet/>
      <dgm:spPr/>
      <dgm:t>
        <a:bodyPr/>
        <a:lstStyle/>
        <a:p>
          <a:endParaRPr lang="en-US"/>
        </a:p>
      </dgm:t>
    </dgm:pt>
    <dgm:pt modelId="{7FE34701-DF45-47C8-9CA3-C79869029A0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38E24-287E-41B3-9F51-CFDB56BC1542}" type="parTrans" cxnId="{0E23CBEC-6151-4C5D-95D6-81478F55D5A6}">
      <dgm:prSet/>
      <dgm:spPr/>
      <dgm:t>
        <a:bodyPr/>
        <a:lstStyle/>
        <a:p>
          <a:endParaRPr lang="en-US"/>
        </a:p>
      </dgm:t>
    </dgm:pt>
    <dgm:pt modelId="{85F8B22C-643D-4CFB-B8AC-B772C808111D}" type="sibTrans" cxnId="{0E23CBEC-6151-4C5D-95D6-81478F55D5A6}">
      <dgm:prSet/>
      <dgm:spPr/>
      <dgm:t>
        <a:bodyPr/>
        <a:lstStyle/>
        <a:p>
          <a:endParaRPr lang="en-US"/>
        </a:p>
      </dgm:t>
    </dgm:pt>
    <dgm:pt modelId="{360473FE-6F1E-4956-BEC1-C146975131E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DBAAF-C297-4D78-8420-2CCBCC3D9B2E}" type="parTrans" cxnId="{9E692406-0E4B-4F31-B7A1-38A28010D97D}">
      <dgm:prSet/>
      <dgm:spPr/>
      <dgm:t>
        <a:bodyPr/>
        <a:lstStyle/>
        <a:p>
          <a:endParaRPr lang="en-US"/>
        </a:p>
      </dgm:t>
    </dgm:pt>
    <dgm:pt modelId="{6AECFA12-5B22-44A8-A8A2-BC7CC4C7447C}" type="sibTrans" cxnId="{9E692406-0E4B-4F31-B7A1-38A28010D97D}">
      <dgm:prSet/>
      <dgm:spPr/>
      <dgm:t>
        <a:bodyPr/>
        <a:lstStyle/>
        <a:p>
          <a:endParaRPr lang="en-US"/>
        </a:p>
      </dgm:t>
    </dgm:pt>
    <dgm:pt modelId="{F94A0A86-5944-44E0-9261-488D9EBD48F0}" type="pres">
      <dgm:prSet presAssocID="{3B567ABF-2423-4FD9-88E2-6DF32EB6F1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FE9F694-8387-45E5-8C5A-ECCDC34318CA}" type="pres">
      <dgm:prSet presAssocID="{F6D2DDD2-363D-4944-8FB9-132716BA4F50}" presName="centerShape" presStyleLbl="node0" presStyleIdx="0" presStyleCnt="1"/>
      <dgm:spPr/>
      <dgm:t>
        <a:bodyPr/>
        <a:lstStyle/>
        <a:p>
          <a:endParaRPr lang="en-CA"/>
        </a:p>
      </dgm:t>
    </dgm:pt>
    <dgm:pt modelId="{F80A01B4-D126-4FD8-AD32-C1E89F279C71}" type="pres">
      <dgm:prSet presAssocID="{366CD87A-4DAE-448C-AD01-7B2F1D9B79B8}" presName="parTrans" presStyleLbl="bgSibTrans2D1" presStyleIdx="0" presStyleCnt="3"/>
      <dgm:spPr/>
      <dgm:t>
        <a:bodyPr/>
        <a:lstStyle/>
        <a:p>
          <a:endParaRPr lang="en-CA"/>
        </a:p>
      </dgm:t>
    </dgm:pt>
    <dgm:pt modelId="{04A29054-0610-4F3F-AEF2-D9EF71BBC63D}" type="pres">
      <dgm:prSet presAssocID="{9B99B668-B1B5-4C27-BFAA-2F007D1D7C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DBB131-3A8A-40B9-B5FA-B41644C77BF2}" type="pres">
      <dgm:prSet presAssocID="{64238E24-287E-41B3-9F51-CFDB56BC1542}" presName="parTrans" presStyleLbl="bgSibTrans2D1" presStyleIdx="1" presStyleCnt="3"/>
      <dgm:spPr/>
      <dgm:t>
        <a:bodyPr/>
        <a:lstStyle/>
        <a:p>
          <a:endParaRPr lang="en-CA"/>
        </a:p>
      </dgm:t>
    </dgm:pt>
    <dgm:pt modelId="{363DFFBF-769F-495C-AFBC-89B1B7A2348F}" type="pres">
      <dgm:prSet presAssocID="{7FE34701-DF45-47C8-9CA3-C79869029A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A02BD9-F481-4151-AC6A-1FE1EDCB6BFB}" type="pres">
      <dgm:prSet presAssocID="{A7BDBAAF-C297-4D78-8420-2CCBCC3D9B2E}" presName="parTrans" presStyleLbl="bgSibTrans2D1" presStyleIdx="2" presStyleCnt="3"/>
      <dgm:spPr/>
      <dgm:t>
        <a:bodyPr/>
        <a:lstStyle/>
        <a:p>
          <a:endParaRPr lang="en-CA"/>
        </a:p>
      </dgm:t>
    </dgm:pt>
    <dgm:pt modelId="{CBA3B86F-BCF3-40D1-BC54-6843D98CE38B}" type="pres">
      <dgm:prSet presAssocID="{360473FE-6F1E-4956-BEC1-C146975131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3219C6A-C8EB-4A23-B623-593410B2CC92}" type="presOf" srcId="{7FE34701-DF45-47C8-9CA3-C79869029A03}" destId="{363DFFBF-769F-495C-AFBC-89B1B7A2348F}" srcOrd="0" destOrd="0" presId="urn:microsoft.com/office/officeart/2005/8/layout/radial4"/>
    <dgm:cxn modelId="{EB09ECAB-90EF-4822-849F-A0728D588861}" type="presOf" srcId="{3B567ABF-2423-4FD9-88E2-6DF32EB6F1B8}" destId="{F94A0A86-5944-44E0-9261-488D9EBD48F0}" srcOrd="0" destOrd="0" presId="urn:microsoft.com/office/officeart/2005/8/layout/radial4"/>
    <dgm:cxn modelId="{A1D34224-8612-4B5A-AB43-BD8F26B97593}" type="presOf" srcId="{360473FE-6F1E-4956-BEC1-C146975131EB}" destId="{CBA3B86F-BCF3-40D1-BC54-6843D98CE38B}" srcOrd="0" destOrd="0" presId="urn:microsoft.com/office/officeart/2005/8/layout/radial4"/>
    <dgm:cxn modelId="{352A19FA-FE05-443A-A35D-5705FF2AAEE6}" type="presOf" srcId="{64238E24-287E-41B3-9F51-CFDB56BC1542}" destId="{F1DBB131-3A8A-40B9-B5FA-B41644C77BF2}" srcOrd="0" destOrd="0" presId="urn:microsoft.com/office/officeart/2005/8/layout/radial4"/>
    <dgm:cxn modelId="{0E23CBEC-6151-4C5D-95D6-81478F55D5A6}" srcId="{F6D2DDD2-363D-4944-8FB9-132716BA4F50}" destId="{7FE34701-DF45-47C8-9CA3-C79869029A03}" srcOrd="1" destOrd="0" parTransId="{64238E24-287E-41B3-9F51-CFDB56BC1542}" sibTransId="{85F8B22C-643D-4CFB-B8AC-B772C808111D}"/>
    <dgm:cxn modelId="{A896CE19-4037-4316-A074-1B43B03309D6}" srcId="{F6D2DDD2-363D-4944-8FB9-132716BA4F50}" destId="{9B99B668-B1B5-4C27-BFAA-2F007D1D7C1D}" srcOrd="0" destOrd="0" parTransId="{366CD87A-4DAE-448C-AD01-7B2F1D9B79B8}" sibTransId="{8CB6B480-FC59-471E-AABF-65FE2B8E7CD6}"/>
    <dgm:cxn modelId="{38500986-B862-4726-A146-907D6FF6685F}" srcId="{3B567ABF-2423-4FD9-88E2-6DF32EB6F1B8}" destId="{F6D2DDD2-363D-4944-8FB9-132716BA4F50}" srcOrd="0" destOrd="0" parTransId="{3E595605-913D-4957-8522-92AE48F2F5FE}" sibTransId="{A0C7983C-4FAD-4C09-B2EC-26E63F41A8FE}"/>
    <dgm:cxn modelId="{A099ABE2-224A-417F-9D43-495F421A0933}" type="presOf" srcId="{9B99B668-B1B5-4C27-BFAA-2F007D1D7C1D}" destId="{04A29054-0610-4F3F-AEF2-D9EF71BBC63D}" srcOrd="0" destOrd="0" presId="urn:microsoft.com/office/officeart/2005/8/layout/radial4"/>
    <dgm:cxn modelId="{F43AA7C5-18C6-4F67-A341-A784FB4AD07B}" type="presOf" srcId="{F6D2DDD2-363D-4944-8FB9-132716BA4F50}" destId="{DFE9F694-8387-45E5-8C5A-ECCDC34318CA}" srcOrd="0" destOrd="0" presId="urn:microsoft.com/office/officeart/2005/8/layout/radial4"/>
    <dgm:cxn modelId="{9E692406-0E4B-4F31-B7A1-38A28010D97D}" srcId="{F6D2DDD2-363D-4944-8FB9-132716BA4F50}" destId="{360473FE-6F1E-4956-BEC1-C146975131EB}" srcOrd="2" destOrd="0" parTransId="{A7BDBAAF-C297-4D78-8420-2CCBCC3D9B2E}" sibTransId="{6AECFA12-5B22-44A8-A8A2-BC7CC4C7447C}"/>
    <dgm:cxn modelId="{C8C0F8F9-2F8C-49CD-8857-94CDAB5ED0BB}" type="presOf" srcId="{A7BDBAAF-C297-4D78-8420-2CCBCC3D9B2E}" destId="{07A02BD9-F481-4151-AC6A-1FE1EDCB6BFB}" srcOrd="0" destOrd="0" presId="urn:microsoft.com/office/officeart/2005/8/layout/radial4"/>
    <dgm:cxn modelId="{055BD538-FE7B-4002-A3B6-70D781C2C762}" type="presOf" srcId="{366CD87A-4DAE-448C-AD01-7B2F1D9B79B8}" destId="{F80A01B4-D126-4FD8-AD32-C1E89F279C71}" srcOrd="0" destOrd="0" presId="urn:microsoft.com/office/officeart/2005/8/layout/radial4"/>
    <dgm:cxn modelId="{04C0AD79-C092-437B-B08F-71AFF9C16D59}" type="presParOf" srcId="{F94A0A86-5944-44E0-9261-488D9EBD48F0}" destId="{DFE9F694-8387-45E5-8C5A-ECCDC34318CA}" srcOrd="0" destOrd="0" presId="urn:microsoft.com/office/officeart/2005/8/layout/radial4"/>
    <dgm:cxn modelId="{55CAE037-EFA9-485A-9519-FF738CA1DC19}" type="presParOf" srcId="{F94A0A86-5944-44E0-9261-488D9EBD48F0}" destId="{F80A01B4-D126-4FD8-AD32-C1E89F279C71}" srcOrd="1" destOrd="0" presId="urn:microsoft.com/office/officeart/2005/8/layout/radial4"/>
    <dgm:cxn modelId="{F6E1B0F9-88DD-4642-B31C-038502996862}" type="presParOf" srcId="{F94A0A86-5944-44E0-9261-488D9EBD48F0}" destId="{04A29054-0610-4F3F-AEF2-D9EF71BBC63D}" srcOrd="2" destOrd="0" presId="urn:microsoft.com/office/officeart/2005/8/layout/radial4"/>
    <dgm:cxn modelId="{6F60240D-3E46-483F-8784-DC7AC3B48B1B}" type="presParOf" srcId="{F94A0A86-5944-44E0-9261-488D9EBD48F0}" destId="{F1DBB131-3A8A-40B9-B5FA-B41644C77BF2}" srcOrd="3" destOrd="0" presId="urn:microsoft.com/office/officeart/2005/8/layout/radial4"/>
    <dgm:cxn modelId="{74804695-29F5-4109-BD68-5BCE8B50105C}" type="presParOf" srcId="{F94A0A86-5944-44E0-9261-488D9EBD48F0}" destId="{363DFFBF-769F-495C-AFBC-89B1B7A2348F}" srcOrd="4" destOrd="0" presId="urn:microsoft.com/office/officeart/2005/8/layout/radial4"/>
    <dgm:cxn modelId="{10B2235F-C593-499B-B9BA-AF1E97DABA73}" type="presParOf" srcId="{F94A0A86-5944-44E0-9261-488D9EBD48F0}" destId="{07A02BD9-F481-4151-AC6A-1FE1EDCB6BFB}" srcOrd="5" destOrd="0" presId="urn:microsoft.com/office/officeart/2005/8/layout/radial4"/>
    <dgm:cxn modelId="{BEA9782F-4037-42EC-92A6-9C2FA796BAC4}" type="presParOf" srcId="{F94A0A86-5944-44E0-9261-488D9EBD48F0}" destId="{CBA3B86F-BCF3-40D1-BC54-6843D98CE3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67ABF-2423-4FD9-88E2-6DF32EB6F1B8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D2DDD2-363D-4944-8FB9-132716BA4F50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95605-913D-4957-8522-92AE48F2F5FE}" type="parTrans" cxnId="{38500986-B862-4726-A146-907D6FF6685F}">
      <dgm:prSet/>
      <dgm:spPr/>
      <dgm:t>
        <a:bodyPr/>
        <a:lstStyle/>
        <a:p>
          <a:endParaRPr lang="en-US"/>
        </a:p>
      </dgm:t>
    </dgm:pt>
    <dgm:pt modelId="{A0C7983C-4FAD-4C09-B2EC-26E63F41A8FE}" type="sibTrans" cxnId="{38500986-B862-4726-A146-907D6FF6685F}">
      <dgm:prSet/>
      <dgm:spPr/>
      <dgm:t>
        <a:bodyPr/>
        <a:lstStyle/>
        <a:p>
          <a:endParaRPr lang="en-US"/>
        </a:p>
      </dgm:t>
    </dgm:pt>
    <dgm:pt modelId="{9B99B668-B1B5-4C27-BFAA-2F007D1D7C1D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CD87A-4DAE-448C-AD01-7B2F1D9B79B8}" type="parTrans" cxnId="{A896CE19-4037-4316-A074-1B43B03309D6}">
      <dgm:prSet/>
      <dgm:spPr/>
      <dgm:t>
        <a:bodyPr/>
        <a:lstStyle/>
        <a:p>
          <a:endParaRPr lang="en-US"/>
        </a:p>
      </dgm:t>
    </dgm:pt>
    <dgm:pt modelId="{8CB6B480-FC59-471E-AABF-65FE2B8E7CD6}" type="sibTrans" cxnId="{A896CE19-4037-4316-A074-1B43B03309D6}">
      <dgm:prSet/>
      <dgm:spPr/>
      <dgm:t>
        <a:bodyPr/>
        <a:lstStyle/>
        <a:p>
          <a:endParaRPr lang="en-US"/>
        </a:p>
      </dgm:t>
    </dgm:pt>
    <dgm:pt modelId="{7FE34701-DF45-47C8-9CA3-C79869029A0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38E24-287E-41B3-9F51-CFDB56BC1542}" type="parTrans" cxnId="{0E23CBEC-6151-4C5D-95D6-81478F55D5A6}">
      <dgm:prSet/>
      <dgm:spPr/>
      <dgm:t>
        <a:bodyPr/>
        <a:lstStyle/>
        <a:p>
          <a:endParaRPr lang="en-US"/>
        </a:p>
      </dgm:t>
    </dgm:pt>
    <dgm:pt modelId="{85F8B22C-643D-4CFB-B8AC-B772C808111D}" type="sibTrans" cxnId="{0E23CBEC-6151-4C5D-95D6-81478F55D5A6}">
      <dgm:prSet/>
      <dgm:spPr/>
      <dgm:t>
        <a:bodyPr/>
        <a:lstStyle/>
        <a:p>
          <a:endParaRPr lang="en-US"/>
        </a:p>
      </dgm:t>
    </dgm:pt>
    <dgm:pt modelId="{360473FE-6F1E-4956-BEC1-C146975131E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DBAAF-C297-4D78-8420-2CCBCC3D9B2E}" type="parTrans" cxnId="{9E692406-0E4B-4F31-B7A1-38A28010D97D}">
      <dgm:prSet/>
      <dgm:spPr/>
      <dgm:t>
        <a:bodyPr/>
        <a:lstStyle/>
        <a:p>
          <a:endParaRPr lang="en-US"/>
        </a:p>
      </dgm:t>
    </dgm:pt>
    <dgm:pt modelId="{6AECFA12-5B22-44A8-A8A2-BC7CC4C7447C}" type="sibTrans" cxnId="{9E692406-0E4B-4F31-B7A1-38A28010D97D}">
      <dgm:prSet/>
      <dgm:spPr/>
      <dgm:t>
        <a:bodyPr/>
        <a:lstStyle/>
        <a:p>
          <a:endParaRPr lang="en-US"/>
        </a:p>
      </dgm:t>
    </dgm:pt>
    <dgm:pt modelId="{F94A0A86-5944-44E0-9261-488D9EBD48F0}" type="pres">
      <dgm:prSet presAssocID="{3B567ABF-2423-4FD9-88E2-6DF32EB6F1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FE9F694-8387-45E5-8C5A-ECCDC34318CA}" type="pres">
      <dgm:prSet presAssocID="{F6D2DDD2-363D-4944-8FB9-132716BA4F50}" presName="centerShape" presStyleLbl="node0" presStyleIdx="0" presStyleCnt="1"/>
      <dgm:spPr/>
      <dgm:t>
        <a:bodyPr/>
        <a:lstStyle/>
        <a:p>
          <a:endParaRPr lang="en-CA"/>
        </a:p>
      </dgm:t>
    </dgm:pt>
    <dgm:pt modelId="{F80A01B4-D126-4FD8-AD32-C1E89F279C71}" type="pres">
      <dgm:prSet presAssocID="{366CD87A-4DAE-448C-AD01-7B2F1D9B79B8}" presName="parTrans" presStyleLbl="bgSibTrans2D1" presStyleIdx="0" presStyleCnt="3"/>
      <dgm:spPr/>
      <dgm:t>
        <a:bodyPr/>
        <a:lstStyle/>
        <a:p>
          <a:endParaRPr lang="en-CA"/>
        </a:p>
      </dgm:t>
    </dgm:pt>
    <dgm:pt modelId="{04A29054-0610-4F3F-AEF2-D9EF71BBC63D}" type="pres">
      <dgm:prSet presAssocID="{9B99B668-B1B5-4C27-BFAA-2F007D1D7C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DBB131-3A8A-40B9-B5FA-B41644C77BF2}" type="pres">
      <dgm:prSet presAssocID="{64238E24-287E-41B3-9F51-CFDB56BC1542}" presName="parTrans" presStyleLbl="bgSibTrans2D1" presStyleIdx="1" presStyleCnt="3"/>
      <dgm:spPr/>
      <dgm:t>
        <a:bodyPr/>
        <a:lstStyle/>
        <a:p>
          <a:endParaRPr lang="en-CA"/>
        </a:p>
      </dgm:t>
    </dgm:pt>
    <dgm:pt modelId="{363DFFBF-769F-495C-AFBC-89B1B7A2348F}" type="pres">
      <dgm:prSet presAssocID="{7FE34701-DF45-47C8-9CA3-C79869029A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A02BD9-F481-4151-AC6A-1FE1EDCB6BFB}" type="pres">
      <dgm:prSet presAssocID="{A7BDBAAF-C297-4D78-8420-2CCBCC3D9B2E}" presName="parTrans" presStyleLbl="bgSibTrans2D1" presStyleIdx="2" presStyleCnt="3"/>
      <dgm:spPr/>
      <dgm:t>
        <a:bodyPr/>
        <a:lstStyle/>
        <a:p>
          <a:endParaRPr lang="en-CA"/>
        </a:p>
      </dgm:t>
    </dgm:pt>
    <dgm:pt modelId="{CBA3B86F-BCF3-40D1-BC54-6843D98CE38B}" type="pres">
      <dgm:prSet presAssocID="{360473FE-6F1E-4956-BEC1-C146975131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924292A-EDDF-45F9-8B37-EB6A9C99669E}" type="presOf" srcId="{360473FE-6F1E-4956-BEC1-C146975131EB}" destId="{CBA3B86F-BCF3-40D1-BC54-6843D98CE38B}" srcOrd="0" destOrd="0" presId="urn:microsoft.com/office/officeart/2005/8/layout/radial4"/>
    <dgm:cxn modelId="{E5D24113-7295-4EE2-88D1-97175E1E67E5}" type="presOf" srcId="{366CD87A-4DAE-448C-AD01-7B2F1D9B79B8}" destId="{F80A01B4-D126-4FD8-AD32-C1E89F279C71}" srcOrd="0" destOrd="0" presId="urn:microsoft.com/office/officeart/2005/8/layout/radial4"/>
    <dgm:cxn modelId="{B32BEDA8-12FD-4FD7-970A-25449DBFAB05}" type="presOf" srcId="{A7BDBAAF-C297-4D78-8420-2CCBCC3D9B2E}" destId="{07A02BD9-F481-4151-AC6A-1FE1EDCB6BFB}" srcOrd="0" destOrd="0" presId="urn:microsoft.com/office/officeart/2005/8/layout/radial4"/>
    <dgm:cxn modelId="{10FFC787-881A-44A6-8A05-E1BFC9C47C00}" type="presOf" srcId="{7FE34701-DF45-47C8-9CA3-C79869029A03}" destId="{363DFFBF-769F-495C-AFBC-89B1B7A2348F}" srcOrd="0" destOrd="0" presId="urn:microsoft.com/office/officeart/2005/8/layout/radial4"/>
    <dgm:cxn modelId="{EB8D5910-0B46-49F8-84E2-21E246FFEFB6}" type="presOf" srcId="{9B99B668-B1B5-4C27-BFAA-2F007D1D7C1D}" destId="{04A29054-0610-4F3F-AEF2-D9EF71BBC63D}" srcOrd="0" destOrd="0" presId="urn:microsoft.com/office/officeart/2005/8/layout/radial4"/>
    <dgm:cxn modelId="{A896CE19-4037-4316-A074-1B43B03309D6}" srcId="{F6D2DDD2-363D-4944-8FB9-132716BA4F50}" destId="{9B99B668-B1B5-4C27-BFAA-2F007D1D7C1D}" srcOrd="0" destOrd="0" parTransId="{366CD87A-4DAE-448C-AD01-7B2F1D9B79B8}" sibTransId="{8CB6B480-FC59-471E-AABF-65FE2B8E7CD6}"/>
    <dgm:cxn modelId="{0E23CBEC-6151-4C5D-95D6-81478F55D5A6}" srcId="{F6D2DDD2-363D-4944-8FB9-132716BA4F50}" destId="{7FE34701-DF45-47C8-9CA3-C79869029A03}" srcOrd="1" destOrd="0" parTransId="{64238E24-287E-41B3-9F51-CFDB56BC1542}" sibTransId="{85F8B22C-643D-4CFB-B8AC-B772C808111D}"/>
    <dgm:cxn modelId="{38500986-B862-4726-A146-907D6FF6685F}" srcId="{3B567ABF-2423-4FD9-88E2-6DF32EB6F1B8}" destId="{F6D2DDD2-363D-4944-8FB9-132716BA4F50}" srcOrd="0" destOrd="0" parTransId="{3E595605-913D-4957-8522-92AE48F2F5FE}" sibTransId="{A0C7983C-4FAD-4C09-B2EC-26E63F41A8FE}"/>
    <dgm:cxn modelId="{710342F0-994E-43AE-BDBF-3201D7DA98EC}" type="presOf" srcId="{64238E24-287E-41B3-9F51-CFDB56BC1542}" destId="{F1DBB131-3A8A-40B9-B5FA-B41644C77BF2}" srcOrd="0" destOrd="0" presId="urn:microsoft.com/office/officeart/2005/8/layout/radial4"/>
    <dgm:cxn modelId="{29972459-DD45-403D-8C06-E217382414F7}" type="presOf" srcId="{3B567ABF-2423-4FD9-88E2-6DF32EB6F1B8}" destId="{F94A0A86-5944-44E0-9261-488D9EBD48F0}" srcOrd="0" destOrd="0" presId="urn:microsoft.com/office/officeart/2005/8/layout/radial4"/>
    <dgm:cxn modelId="{9E692406-0E4B-4F31-B7A1-38A28010D97D}" srcId="{F6D2DDD2-363D-4944-8FB9-132716BA4F50}" destId="{360473FE-6F1E-4956-BEC1-C146975131EB}" srcOrd="2" destOrd="0" parTransId="{A7BDBAAF-C297-4D78-8420-2CCBCC3D9B2E}" sibTransId="{6AECFA12-5B22-44A8-A8A2-BC7CC4C7447C}"/>
    <dgm:cxn modelId="{710BAA4B-973D-459A-B7AC-E73FA1E1D102}" type="presOf" srcId="{F6D2DDD2-363D-4944-8FB9-132716BA4F50}" destId="{DFE9F694-8387-45E5-8C5A-ECCDC34318CA}" srcOrd="0" destOrd="0" presId="urn:microsoft.com/office/officeart/2005/8/layout/radial4"/>
    <dgm:cxn modelId="{C40DC118-DD61-460C-A3FA-4DA4826825EB}" type="presParOf" srcId="{F94A0A86-5944-44E0-9261-488D9EBD48F0}" destId="{DFE9F694-8387-45E5-8C5A-ECCDC34318CA}" srcOrd="0" destOrd="0" presId="urn:microsoft.com/office/officeart/2005/8/layout/radial4"/>
    <dgm:cxn modelId="{66FF7A86-938E-46DB-A76B-F2DCB92A1BCB}" type="presParOf" srcId="{F94A0A86-5944-44E0-9261-488D9EBD48F0}" destId="{F80A01B4-D126-4FD8-AD32-C1E89F279C71}" srcOrd="1" destOrd="0" presId="urn:microsoft.com/office/officeart/2005/8/layout/radial4"/>
    <dgm:cxn modelId="{8CA7537F-B0D5-4D40-AB48-24E0E5705C88}" type="presParOf" srcId="{F94A0A86-5944-44E0-9261-488D9EBD48F0}" destId="{04A29054-0610-4F3F-AEF2-D9EF71BBC63D}" srcOrd="2" destOrd="0" presId="urn:microsoft.com/office/officeart/2005/8/layout/radial4"/>
    <dgm:cxn modelId="{3F973DBC-F8AB-4F84-AE42-E25D763C1DAC}" type="presParOf" srcId="{F94A0A86-5944-44E0-9261-488D9EBD48F0}" destId="{F1DBB131-3A8A-40B9-B5FA-B41644C77BF2}" srcOrd="3" destOrd="0" presId="urn:microsoft.com/office/officeart/2005/8/layout/radial4"/>
    <dgm:cxn modelId="{BA8090CD-BCD5-480C-85BE-9749EEE43BBE}" type="presParOf" srcId="{F94A0A86-5944-44E0-9261-488D9EBD48F0}" destId="{363DFFBF-769F-495C-AFBC-89B1B7A2348F}" srcOrd="4" destOrd="0" presId="urn:microsoft.com/office/officeart/2005/8/layout/radial4"/>
    <dgm:cxn modelId="{0E48A7F8-AE48-4F81-93E7-A30929709FDB}" type="presParOf" srcId="{F94A0A86-5944-44E0-9261-488D9EBD48F0}" destId="{07A02BD9-F481-4151-AC6A-1FE1EDCB6BFB}" srcOrd="5" destOrd="0" presId="urn:microsoft.com/office/officeart/2005/8/layout/radial4"/>
    <dgm:cxn modelId="{7482EF6E-8950-4C45-BA48-8E539735BD91}" type="presParOf" srcId="{F94A0A86-5944-44E0-9261-488D9EBD48F0}" destId="{CBA3B86F-BCF3-40D1-BC54-6843D98CE3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67ABF-2423-4FD9-88E2-6DF32EB6F1B8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D2DDD2-363D-4944-8FB9-132716BA4F50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95605-913D-4957-8522-92AE48F2F5FE}" type="parTrans" cxnId="{38500986-B862-4726-A146-907D6FF6685F}">
      <dgm:prSet/>
      <dgm:spPr/>
      <dgm:t>
        <a:bodyPr/>
        <a:lstStyle/>
        <a:p>
          <a:endParaRPr lang="en-US"/>
        </a:p>
      </dgm:t>
    </dgm:pt>
    <dgm:pt modelId="{A0C7983C-4FAD-4C09-B2EC-26E63F41A8FE}" type="sibTrans" cxnId="{38500986-B862-4726-A146-907D6FF6685F}">
      <dgm:prSet/>
      <dgm:spPr/>
      <dgm:t>
        <a:bodyPr/>
        <a:lstStyle/>
        <a:p>
          <a:endParaRPr lang="en-US"/>
        </a:p>
      </dgm:t>
    </dgm:pt>
    <dgm:pt modelId="{9B99B668-B1B5-4C27-BFAA-2F007D1D7C1D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CD87A-4DAE-448C-AD01-7B2F1D9B79B8}" type="parTrans" cxnId="{A896CE19-4037-4316-A074-1B43B03309D6}">
      <dgm:prSet/>
      <dgm:spPr/>
      <dgm:t>
        <a:bodyPr/>
        <a:lstStyle/>
        <a:p>
          <a:endParaRPr lang="en-US"/>
        </a:p>
      </dgm:t>
    </dgm:pt>
    <dgm:pt modelId="{8CB6B480-FC59-471E-AABF-65FE2B8E7CD6}" type="sibTrans" cxnId="{A896CE19-4037-4316-A074-1B43B03309D6}">
      <dgm:prSet/>
      <dgm:spPr/>
      <dgm:t>
        <a:bodyPr/>
        <a:lstStyle/>
        <a:p>
          <a:endParaRPr lang="en-US"/>
        </a:p>
      </dgm:t>
    </dgm:pt>
    <dgm:pt modelId="{7FE34701-DF45-47C8-9CA3-C79869029A0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38E24-287E-41B3-9F51-CFDB56BC1542}" type="parTrans" cxnId="{0E23CBEC-6151-4C5D-95D6-81478F55D5A6}">
      <dgm:prSet/>
      <dgm:spPr/>
      <dgm:t>
        <a:bodyPr/>
        <a:lstStyle/>
        <a:p>
          <a:endParaRPr lang="en-US"/>
        </a:p>
      </dgm:t>
    </dgm:pt>
    <dgm:pt modelId="{85F8B22C-643D-4CFB-B8AC-B772C808111D}" type="sibTrans" cxnId="{0E23CBEC-6151-4C5D-95D6-81478F55D5A6}">
      <dgm:prSet/>
      <dgm:spPr/>
      <dgm:t>
        <a:bodyPr/>
        <a:lstStyle/>
        <a:p>
          <a:endParaRPr lang="en-US"/>
        </a:p>
      </dgm:t>
    </dgm:pt>
    <dgm:pt modelId="{360473FE-6F1E-4956-BEC1-C146975131E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DBAAF-C297-4D78-8420-2CCBCC3D9B2E}" type="parTrans" cxnId="{9E692406-0E4B-4F31-B7A1-38A28010D97D}">
      <dgm:prSet/>
      <dgm:spPr/>
      <dgm:t>
        <a:bodyPr/>
        <a:lstStyle/>
        <a:p>
          <a:endParaRPr lang="en-US"/>
        </a:p>
      </dgm:t>
    </dgm:pt>
    <dgm:pt modelId="{6AECFA12-5B22-44A8-A8A2-BC7CC4C7447C}" type="sibTrans" cxnId="{9E692406-0E4B-4F31-B7A1-38A28010D97D}">
      <dgm:prSet/>
      <dgm:spPr/>
      <dgm:t>
        <a:bodyPr/>
        <a:lstStyle/>
        <a:p>
          <a:endParaRPr lang="en-US"/>
        </a:p>
      </dgm:t>
    </dgm:pt>
    <dgm:pt modelId="{F94A0A86-5944-44E0-9261-488D9EBD48F0}" type="pres">
      <dgm:prSet presAssocID="{3B567ABF-2423-4FD9-88E2-6DF32EB6F1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FE9F694-8387-45E5-8C5A-ECCDC34318CA}" type="pres">
      <dgm:prSet presAssocID="{F6D2DDD2-363D-4944-8FB9-132716BA4F50}" presName="centerShape" presStyleLbl="node0" presStyleIdx="0" presStyleCnt="1"/>
      <dgm:spPr/>
      <dgm:t>
        <a:bodyPr/>
        <a:lstStyle/>
        <a:p>
          <a:endParaRPr lang="en-CA"/>
        </a:p>
      </dgm:t>
    </dgm:pt>
    <dgm:pt modelId="{F80A01B4-D126-4FD8-AD32-C1E89F279C71}" type="pres">
      <dgm:prSet presAssocID="{366CD87A-4DAE-448C-AD01-7B2F1D9B79B8}" presName="parTrans" presStyleLbl="bgSibTrans2D1" presStyleIdx="0" presStyleCnt="3"/>
      <dgm:spPr/>
      <dgm:t>
        <a:bodyPr/>
        <a:lstStyle/>
        <a:p>
          <a:endParaRPr lang="en-CA"/>
        </a:p>
      </dgm:t>
    </dgm:pt>
    <dgm:pt modelId="{04A29054-0610-4F3F-AEF2-D9EF71BBC63D}" type="pres">
      <dgm:prSet presAssocID="{9B99B668-B1B5-4C27-BFAA-2F007D1D7C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DBB131-3A8A-40B9-B5FA-B41644C77BF2}" type="pres">
      <dgm:prSet presAssocID="{64238E24-287E-41B3-9F51-CFDB56BC1542}" presName="parTrans" presStyleLbl="bgSibTrans2D1" presStyleIdx="1" presStyleCnt="3"/>
      <dgm:spPr/>
      <dgm:t>
        <a:bodyPr/>
        <a:lstStyle/>
        <a:p>
          <a:endParaRPr lang="en-CA"/>
        </a:p>
      </dgm:t>
    </dgm:pt>
    <dgm:pt modelId="{363DFFBF-769F-495C-AFBC-89B1B7A2348F}" type="pres">
      <dgm:prSet presAssocID="{7FE34701-DF45-47C8-9CA3-C79869029A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A02BD9-F481-4151-AC6A-1FE1EDCB6BFB}" type="pres">
      <dgm:prSet presAssocID="{A7BDBAAF-C297-4D78-8420-2CCBCC3D9B2E}" presName="parTrans" presStyleLbl="bgSibTrans2D1" presStyleIdx="2" presStyleCnt="3"/>
      <dgm:spPr/>
      <dgm:t>
        <a:bodyPr/>
        <a:lstStyle/>
        <a:p>
          <a:endParaRPr lang="en-CA"/>
        </a:p>
      </dgm:t>
    </dgm:pt>
    <dgm:pt modelId="{CBA3B86F-BCF3-40D1-BC54-6843D98CE38B}" type="pres">
      <dgm:prSet presAssocID="{360473FE-6F1E-4956-BEC1-C146975131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F91914-660F-4323-BBA0-A57A8CAC5103}" type="presOf" srcId="{360473FE-6F1E-4956-BEC1-C146975131EB}" destId="{CBA3B86F-BCF3-40D1-BC54-6843D98CE38B}" srcOrd="0" destOrd="0" presId="urn:microsoft.com/office/officeart/2005/8/layout/radial4"/>
    <dgm:cxn modelId="{452B8BA1-3697-41FD-B28C-6489F13C67CC}" type="presOf" srcId="{7FE34701-DF45-47C8-9CA3-C79869029A03}" destId="{363DFFBF-769F-495C-AFBC-89B1B7A2348F}" srcOrd="0" destOrd="0" presId="urn:microsoft.com/office/officeart/2005/8/layout/radial4"/>
    <dgm:cxn modelId="{B0E94B73-F960-46ED-AD79-B39072552B5B}" type="presOf" srcId="{64238E24-287E-41B3-9F51-CFDB56BC1542}" destId="{F1DBB131-3A8A-40B9-B5FA-B41644C77BF2}" srcOrd="0" destOrd="0" presId="urn:microsoft.com/office/officeart/2005/8/layout/radial4"/>
    <dgm:cxn modelId="{A608AC84-63EE-4517-9F5B-F4742F087A16}" type="presOf" srcId="{3B567ABF-2423-4FD9-88E2-6DF32EB6F1B8}" destId="{F94A0A86-5944-44E0-9261-488D9EBD48F0}" srcOrd="0" destOrd="0" presId="urn:microsoft.com/office/officeart/2005/8/layout/radial4"/>
    <dgm:cxn modelId="{BD9A9DD3-5CE2-4432-A116-8991ED630251}" type="presOf" srcId="{A7BDBAAF-C297-4D78-8420-2CCBCC3D9B2E}" destId="{07A02BD9-F481-4151-AC6A-1FE1EDCB6BFB}" srcOrd="0" destOrd="0" presId="urn:microsoft.com/office/officeart/2005/8/layout/radial4"/>
    <dgm:cxn modelId="{9E692406-0E4B-4F31-B7A1-38A28010D97D}" srcId="{F6D2DDD2-363D-4944-8FB9-132716BA4F50}" destId="{360473FE-6F1E-4956-BEC1-C146975131EB}" srcOrd="2" destOrd="0" parTransId="{A7BDBAAF-C297-4D78-8420-2CCBCC3D9B2E}" sibTransId="{6AECFA12-5B22-44A8-A8A2-BC7CC4C7447C}"/>
    <dgm:cxn modelId="{A896CE19-4037-4316-A074-1B43B03309D6}" srcId="{F6D2DDD2-363D-4944-8FB9-132716BA4F50}" destId="{9B99B668-B1B5-4C27-BFAA-2F007D1D7C1D}" srcOrd="0" destOrd="0" parTransId="{366CD87A-4DAE-448C-AD01-7B2F1D9B79B8}" sibTransId="{8CB6B480-FC59-471E-AABF-65FE2B8E7CD6}"/>
    <dgm:cxn modelId="{38500986-B862-4726-A146-907D6FF6685F}" srcId="{3B567ABF-2423-4FD9-88E2-6DF32EB6F1B8}" destId="{F6D2DDD2-363D-4944-8FB9-132716BA4F50}" srcOrd="0" destOrd="0" parTransId="{3E595605-913D-4957-8522-92AE48F2F5FE}" sibTransId="{A0C7983C-4FAD-4C09-B2EC-26E63F41A8FE}"/>
    <dgm:cxn modelId="{89D5866B-6EBA-4A1D-B0A9-DBB780459EEF}" type="presOf" srcId="{366CD87A-4DAE-448C-AD01-7B2F1D9B79B8}" destId="{F80A01B4-D126-4FD8-AD32-C1E89F279C71}" srcOrd="0" destOrd="0" presId="urn:microsoft.com/office/officeart/2005/8/layout/radial4"/>
    <dgm:cxn modelId="{9A4319B0-F937-4027-9FF0-1EA4E2935CD2}" type="presOf" srcId="{9B99B668-B1B5-4C27-BFAA-2F007D1D7C1D}" destId="{04A29054-0610-4F3F-AEF2-D9EF71BBC63D}" srcOrd="0" destOrd="0" presId="urn:microsoft.com/office/officeart/2005/8/layout/radial4"/>
    <dgm:cxn modelId="{B7EB18D1-DCBD-47C8-BA06-2885161EEEFC}" type="presOf" srcId="{F6D2DDD2-363D-4944-8FB9-132716BA4F50}" destId="{DFE9F694-8387-45E5-8C5A-ECCDC34318CA}" srcOrd="0" destOrd="0" presId="urn:microsoft.com/office/officeart/2005/8/layout/radial4"/>
    <dgm:cxn modelId="{0E23CBEC-6151-4C5D-95D6-81478F55D5A6}" srcId="{F6D2DDD2-363D-4944-8FB9-132716BA4F50}" destId="{7FE34701-DF45-47C8-9CA3-C79869029A03}" srcOrd="1" destOrd="0" parTransId="{64238E24-287E-41B3-9F51-CFDB56BC1542}" sibTransId="{85F8B22C-643D-4CFB-B8AC-B772C808111D}"/>
    <dgm:cxn modelId="{A167D122-DC50-45C2-8AE5-685DBAE6E01A}" type="presParOf" srcId="{F94A0A86-5944-44E0-9261-488D9EBD48F0}" destId="{DFE9F694-8387-45E5-8C5A-ECCDC34318CA}" srcOrd="0" destOrd="0" presId="urn:microsoft.com/office/officeart/2005/8/layout/radial4"/>
    <dgm:cxn modelId="{95721F4B-7BC3-4B88-B9B7-86F3E4D61CA3}" type="presParOf" srcId="{F94A0A86-5944-44E0-9261-488D9EBD48F0}" destId="{F80A01B4-D126-4FD8-AD32-C1E89F279C71}" srcOrd="1" destOrd="0" presId="urn:microsoft.com/office/officeart/2005/8/layout/radial4"/>
    <dgm:cxn modelId="{710202C5-AD46-4867-9806-499FE2DDD1E3}" type="presParOf" srcId="{F94A0A86-5944-44E0-9261-488D9EBD48F0}" destId="{04A29054-0610-4F3F-AEF2-D9EF71BBC63D}" srcOrd="2" destOrd="0" presId="urn:microsoft.com/office/officeart/2005/8/layout/radial4"/>
    <dgm:cxn modelId="{58FE5686-71EB-4D13-884D-8F9352E8C9B2}" type="presParOf" srcId="{F94A0A86-5944-44E0-9261-488D9EBD48F0}" destId="{F1DBB131-3A8A-40B9-B5FA-B41644C77BF2}" srcOrd="3" destOrd="0" presId="urn:microsoft.com/office/officeart/2005/8/layout/radial4"/>
    <dgm:cxn modelId="{1D2ACB79-9CA0-4347-B33E-E5A40A43DA45}" type="presParOf" srcId="{F94A0A86-5944-44E0-9261-488D9EBD48F0}" destId="{363DFFBF-769F-495C-AFBC-89B1B7A2348F}" srcOrd="4" destOrd="0" presId="urn:microsoft.com/office/officeart/2005/8/layout/radial4"/>
    <dgm:cxn modelId="{5417A642-1B8B-415C-AC48-4141784B1257}" type="presParOf" srcId="{F94A0A86-5944-44E0-9261-488D9EBD48F0}" destId="{07A02BD9-F481-4151-AC6A-1FE1EDCB6BFB}" srcOrd="5" destOrd="0" presId="urn:microsoft.com/office/officeart/2005/8/layout/radial4"/>
    <dgm:cxn modelId="{5934BBB5-BB72-4A12-83BF-1324354FF4CF}" type="presParOf" srcId="{F94A0A86-5944-44E0-9261-488D9EBD48F0}" destId="{CBA3B86F-BCF3-40D1-BC54-6843D98CE3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67ABF-2423-4FD9-88E2-6DF32EB6F1B8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D2DDD2-363D-4944-8FB9-132716BA4F50}">
      <dgm:prSet phldrT="[Text]"/>
      <dgm:spPr/>
      <dgm:t>
        <a:bodyPr/>
        <a:lstStyle/>
        <a:p>
          <a:r>
            <a:rPr lang="en-US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95605-913D-4957-8522-92AE48F2F5FE}" type="parTrans" cxnId="{38500986-B862-4726-A146-907D6FF6685F}">
      <dgm:prSet/>
      <dgm:spPr/>
      <dgm:t>
        <a:bodyPr/>
        <a:lstStyle/>
        <a:p>
          <a:endParaRPr lang="en-US"/>
        </a:p>
      </dgm:t>
    </dgm:pt>
    <dgm:pt modelId="{A0C7983C-4FAD-4C09-B2EC-26E63F41A8FE}" type="sibTrans" cxnId="{38500986-B862-4726-A146-907D6FF6685F}">
      <dgm:prSet/>
      <dgm:spPr/>
      <dgm:t>
        <a:bodyPr/>
        <a:lstStyle/>
        <a:p>
          <a:endParaRPr lang="en-US"/>
        </a:p>
      </dgm:t>
    </dgm:pt>
    <dgm:pt modelId="{9B99B668-B1B5-4C27-BFAA-2F007D1D7C1D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CD87A-4DAE-448C-AD01-7B2F1D9B79B8}" type="parTrans" cxnId="{A896CE19-4037-4316-A074-1B43B03309D6}">
      <dgm:prSet/>
      <dgm:spPr/>
      <dgm:t>
        <a:bodyPr/>
        <a:lstStyle/>
        <a:p>
          <a:endParaRPr lang="en-US"/>
        </a:p>
      </dgm:t>
    </dgm:pt>
    <dgm:pt modelId="{8CB6B480-FC59-471E-AABF-65FE2B8E7CD6}" type="sibTrans" cxnId="{A896CE19-4037-4316-A074-1B43B03309D6}">
      <dgm:prSet/>
      <dgm:spPr/>
      <dgm:t>
        <a:bodyPr/>
        <a:lstStyle/>
        <a:p>
          <a:endParaRPr lang="en-US"/>
        </a:p>
      </dgm:t>
    </dgm:pt>
    <dgm:pt modelId="{7FE34701-DF45-47C8-9CA3-C79869029A0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38E24-287E-41B3-9F51-CFDB56BC1542}" type="parTrans" cxnId="{0E23CBEC-6151-4C5D-95D6-81478F55D5A6}">
      <dgm:prSet/>
      <dgm:spPr/>
      <dgm:t>
        <a:bodyPr/>
        <a:lstStyle/>
        <a:p>
          <a:endParaRPr lang="en-US"/>
        </a:p>
      </dgm:t>
    </dgm:pt>
    <dgm:pt modelId="{85F8B22C-643D-4CFB-B8AC-B772C808111D}" type="sibTrans" cxnId="{0E23CBEC-6151-4C5D-95D6-81478F55D5A6}">
      <dgm:prSet/>
      <dgm:spPr/>
      <dgm:t>
        <a:bodyPr/>
        <a:lstStyle/>
        <a:p>
          <a:endParaRPr lang="en-US"/>
        </a:p>
      </dgm:t>
    </dgm:pt>
    <dgm:pt modelId="{360473FE-6F1E-4956-BEC1-C146975131E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DBAAF-C297-4D78-8420-2CCBCC3D9B2E}" type="parTrans" cxnId="{9E692406-0E4B-4F31-B7A1-38A28010D97D}">
      <dgm:prSet/>
      <dgm:spPr/>
      <dgm:t>
        <a:bodyPr/>
        <a:lstStyle/>
        <a:p>
          <a:endParaRPr lang="en-US"/>
        </a:p>
      </dgm:t>
    </dgm:pt>
    <dgm:pt modelId="{6AECFA12-5B22-44A8-A8A2-BC7CC4C7447C}" type="sibTrans" cxnId="{9E692406-0E4B-4F31-B7A1-38A28010D97D}">
      <dgm:prSet/>
      <dgm:spPr/>
      <dgm:t>
        <a:bodyPr/>
        <a:lstStyle/>
        <a:p>
          <a:endParaRPr lang="en-US"/>
        </a:p>
      </dgm:t>
    </dgm:pt>
    <dgm:pt modelId="{F94A0A86-5944-44E0-9261-488D9EBD48F0}" type="pres">
      <dgm:prSet presAssocID="{3B567ABF-2423-4FD9-88E2-6DF32EB6F1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FE9F694-8387-45E5-8C5A-ECCDC34318CA}" type="pres">
      <dgm:prSet presAssocID="{F6D2DDD2-363D-4944-8FB9-132716BA4F50}" presName="centerShape" presStyleLbl="node0" presStyleIdx="0" presStyleCnt="1"/>
      <dgm:spPr/>
      <dgm:t>
        <a:bodyPr/>
        <a:lstStyle/>
        <a:p>
          <a:endParaRPr lang="en-CA"/>
        </a:p>
      </dgm:t>
    </dgm:pt>
    <dgm:pt modelId="{F80A01B4-D126-4FD8-AD32-C1E89F279C71}" type="pres">
      <dgm:prSet presAssocID="{366CD87A-4DAE-448C-AD01-7B2F1D9B79B8}" presName="parTrans" presStyleLbl="bgSibTrans2D1" presStyleIdx="0" presStyleCnt="3"/>
      <dgm:spPr/>
      <dgm:t>
        <a:bodyPr/>
        <a:lstStyle/>
        <a:p>
          <a:endParaRPr lang="en-CA"/>
        </a:p>
      </dgm:t>
    </dgm:pt>
    <dgm:pt modelId="{04A29054-0610-4F3F-AEF2-D9EF71BBC63D}" type="pres">
      <dgm:prSet presAssocID="{9B99B668-B1B5-4C27-BFAA-2F007D1D7C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DBB131-3A8A-40B9-B5FA-B41644C77BF2}" type="pres">
      <dgm:prSet presAssocID="{64238E24-287E-41B3-9F51-CFDB56BC1542}" presName="parTrans" presStyleLbl="bgSibTrans2D1" presStyleIdx="1" presStyleCnt="3"/>
      <dgm:spPr/>
      <dgm:t>
        <a:bodyPr/>
        <a:lstStyle/>
        <a:p>
          <a:endParaRPr lang="en-CA"/>
        </a:p>
      </dgm:t>
    </dgm:pt>
    <dgm:pt modelId="{363DFFBF-769F-495C-AFBC-89B1B7A2348F}" type="pres">
      <dgm:prSet presAssocID="{7FE34701-DF45-47C8-9CA3-C79869029A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A02BD9-F481-4151-AC6A-1FE1EDCB6BFB}" type="pres">
      <dgm:prSet presAssocID="{A7BDBAAF-C297-4D78-8420-2CCBCC3D9B2E}" presName="parTrans" presStyleLbl="bgSibTrans2D1" presStyleIdx="2" presStyleCnt="3"/>
      <dgm:spPr/>
      <dgm:t>
        <a:bodyPr/>
        <a:lstStyle/>
        <a:p>
          <a:endParaRPr lang="en-CA"/>
        </a:p>
      </dgm:t>
    </dgm:pt>
    <dgm:pt modelId="{CBA3B86F-BCF3-40D1-BC54-6843D98CE38B}" type="pres">
      <dgm:prSet presAssocID="{360473FE-6F1E-4956-BEC1-C146975131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8500986-B862-4726-A146-907D6FF6685F}" srcId="{3B567ABF-2423-4FD9-88E2-6DF32EB6F1B8}" destId="{F6D2DDD2-363D-4944-8FB9-132716BA4F50}" srcOrd="0" destOrd="0" parTransId="{3E595605-913D-4957-8522-92AE48F2F5FE}" sibTransId="{A0C7983C-4FAD-4C09-B2EC-26E63F41A8FE}"/>
    <dgm:cxn modelId="{61EFFB8C-B65E-4447-90A1-0A86A2D0A463}" type="presOf" srcId="{360473FE-6F1E-4956-BEC1-C146975131EB}" destId="{CBA3B86F-BCF3-40D1-BC54-6843D98CE38B}" srcOrd="0" destOrd="0" presId="urn:microsoft.com/office/officeart/2005/8/layout/radial4"/>
    <dgm:cxn modelId="{0062D977-AFAA-4A11-BF2A-03526F829715}" type="presOf" srcId="{366CD87A-4DAE-448C-AD01-7B2F1D9B79B8}" destId="{F80A01B4-D126-4FD8-AD32-C1E89F279C71}" srcOrd="0" destOrd="0" presId="urn:microsoft.com/office/officeart/2005/8/layout/radial4"/>
    <dgm:cxn modelId="{9E692406-0E4B-4F31-B7A1-38A28010D97D}" srcId="{F6D2DDD2-363D-4944-8FB9-132716BA4F50}" destId="{360473FE-6F1E-4956-BEC1-C146975131EB}" srcOrd="2" destOrd="0" parTransId="{A7BDBAAF-C297-4D78-8420-2CCBCC3D9B2E}" sibTransId="{6AECFA12-5B22-44A8-A8A2-BC7CC4C7447C}"/>
    <dgm:cxn modelId="{E43D99DB-3B2C-4E46-B1A3-3F986CB71CA6}" type="presOf" srcId="{64238E24-287E-41B3-9F51-CFDB56BC1542}" destId="{F1DBB131-3A8A-40B9-B5FA-B41644C77BF2}" srcOrd="0" destOrd="0" presId="urn:microsoft.com/office/officeart/2005/8/layout/radial4"/>
    <dgm:cxn modelId="{B2D59CC2-00E9-4518-81E0-A4170D5CFCEA}" type="presOf" srcId="{F6D2DDD2-363D-4944-8FB9-132716BA4F50}" destId="{DFE9F694-8387-45E5-8C5A-ECCDC34318CA}" srcOrd="0" destOrd="0" presId="urn:microsoft.com/office/officeart/2005/8/layout/radial4"/>
    <dgm:cxn modelId="{11783F51-CEB0-4999-9F56-97FA843D3B4C}" type="presOf" srcId="{7FE34701-DF45-47C8-9CA3-C79869029A03}" destId="{363DFFBF-769F-495C-AFBC-89B1B7A2348F}" srcOrd="0" destOrd="0" presId="urn:microsoft.com/office/officeart/2005/8/layout/radial4"/>
    <dgm:cxn modelId="{474DFFBF-D2D8-4EC6-A634-764240DD3A2D}" type="presOf" srcId="{A7BDBAAF-C297-4D78-8420-2CCBCC3D9B2E}" destId="{07A02BD9-F481-4151-AC6A-1FE1EDCB6BFB}" srcOrd="0" destOrd="0" presId="urn:microsoft.com/office/officeart/2005/8/layout/radial4"/>
    <dgm:cxn modelId="{FC3B9276-B8B4-4F9A-9E45-FE560D5B5A88}" type="presOf" srcId="{3B567ABF-2423-4FD9-88E2-6DF32EB6F1B8}" destId="{F94A0A86-5944-44E0-9261-488D9EBD48F0}" srcOrd="0" destOrd="0" presId="urn:microsoft.com/office/officeart/2005/8/layout/radial4"/>
    <dgm:cxn modelId="{A13CC9C0-4CC8-45E6-82CB-3EEE47C02165}" type="presOf" srcId="{9B99B668-B1B5-4C27-BFAA-2F007D1D7C1D}" destId="{04A29054-0610-4F3F-AEF2-D9EF71BBC63D}" srcOrd="0" destOrd="0" presId="urn:microsoft.com/office/officeart/2005/8/layout/radial4"/>
    <dgm:cxn modelId="{0E23CBEC-6151-4C5D-95D6-81478F55D5A6}" srcId="{F6D2DDD2-363D-4944-8FB9-132716BA4F50}" destId="{7FE34701-DF45-47C8-9CA3-C79869029A03}" srcOrd="1" destOrd="0" parTransId="{64238E24-287E-41B3-9F51-CFDB56BC1542}" sibTransId="{85F8B22C-643D-4CFB-B8AC-B772C808111D}"/>
    <dgm:cxn modelId="{A896CE19-4037-4316-A074-1B43B03309D6}" srcId="{F6D2DDD2-363D-4944-8FB9-132716BA4F50}" destId="{9B99B668-B1B5-4C27-BFAA-2F007D1D7C1D}" srcOrd="0" destOrd="0" parTransId="{366CD87A-4DAE-448C-AD01-7B2F1D9B79B8}" sibTransId="{8CB6B480-FC59-471E-AABF-65FE2B8E7CD6}"/>
    <dgm:cxn modelId="{CF95CBC4-7587-4AD7-BBF6-6F28705E9D8D}" type="presParOf" srcId="{F94A0A86-5944-44E0-9261-488D9EBD48F0}" destId="{DFE9F694-8387-45E5-8C5A-ECCDC34318CA}" srcOrd="0" destOrd="0" presId="urn:microsoft.com/office/officeart/2005/8/layout/radial4"/>
    <dgm:cxn modelId="{A26A74CE-6689-481F-BE27-F5E011C4ADF7}" type="presParOf" srcId="{F94A0A86-5944-44E0-9261-488D9EBD48F0}" destId="{F80A01B4-D126-4FD8-AD32-C1E89F279C71}" srcOrd="1" destOrd="0" presId="urn:microsoft.com/office/officeart/2005/8/layout/radial4"/>
    <dgm:cxn modelId="{0131C7DC-2233-4B6E-A95E-88601A0BB9E5}" type="presParOf" srcId="{F94A0A86-5944-44E0-9261-488D9EBD48F0}" destId="{04A29054-0610-4F3F-AEF2-D9EF71BBC63D}" srcOrd="2" destOrd="0" presId="urn:microsoft.com/office/officeart/2005/8/layout/radial4"/>
    <dgm:cxn modelId="{6BD1B612-ADBB-4A7A-B10F-1D70E61B8638}" type="presParOf" srcId="{F94A0A86-5944-44E0-9261-488D9EBD48F0}" destId="{F1DBB131-3A8A-40B9-B5FA-B41644C77BF2}" srcOrd="3" destOrd="0" presId="urn:microsoft.com/office/officeart/2005/8/layout/radial4"/>
    <dgm:cxn modelId="{F6644F99-5199-4432-9EDC-7D977E482566}" type="presParOf" srcId="{F94A0A86-5944-44E0-9261-488D9EBD48F0}" destId="{363DFFBF-769F-495C-AFBC-89B1B7A2348F}" srcOrd="4" destOrd="0" presId="urn:microsoft.com/office/officeart/2005/8/layout/radial4"/>
    <dgm:cxn modelId="{DA7874E4-E39F-4CDA-B84C-A6ACAEDC097A}" type="presParOf" srcId="{F94A0A86-5944-44E0-9261-488D9EBD48F0}" destId="{07A02BD9-F481-4151-AC6A-1FE1EDCB6BFB}" srcOrd="5" destOrd="0" presId="urn:microsoft.com/office/officeart/2005/8/layout/radial4"/>
    <dgm:cxn modelId="{F5D92CF3-875E-4D93-8F8A-9CFDA010866E}" type="presParOf" srcId="{F94A0A86-5944-44E0-9261-488D9EBD48F0}" destId="{CBA3B86F-BCF3-40D1-BC54-6843D98CE3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9F694-8387-45E5-8C5A-ECCDC34318CA}">
      <dsp:nvSpPr>
        <dsp:cNvPr id="0" name=""/>
        <dsp:cNvSpPr/>
      </dsp:nvSpPr>
      <dsp:spPr>
        <a:xfrm>
          <a:off x="4197393" y="2771891"/>
          <a:ext cx="2326551" cy="23265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53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sz="53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8109" y="3112607"/>
        <a:ext cx="1645119" cy="1645119"/>
      </dsp:txXfrm>
    </dsp:sp>
    <dsp:sp modelId="{F80A01B4-D126-4FD8-AD32-C1E89F279C71}">
      <dsp:nvSpPr>
        <dsp:cNvPr id="0" name=""/>
        <dsp:cNvSpPr/>
      </dsp:nvSpPr>
      <dsp:spPr>
        <a:xfrm rot="12900000">
          <a:off x="2700907" y="2365514"/>
          <a:ext cx="1783086" cy="663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29054-0610-4F3F-AEF2-D9EF71BBC63D}">
      <dsp:nvSpPr>
        <dsp:cNvPr id="0" name=""/>
        <dsp:cNvSpPr/>
      </dsp:nvSpPr>
      <dsp:spPr>
        <a:xfrm>
          <a:off x="1757029" y="1301589"/>
          <a:ext cx="2210223" cy="17681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8817" y="1353377"/>
        <a:ext cx="2106647" cy="1664603"/>
      </dsp:txXfrm>
    </dsp:sp>
    <dsp:sp modelId="{F1DBB131-3A8A-40B9-B5FA-B41644C77BF2}">
      <dsp:nvSpPr>
        <dsp:cNvPr id="0" name=""/>
        <dsp:cNvSpPr/>
      </dsp:nvSpPr>
      <dsp:spPr>
        <a:xfrm rot="16200000">
          <a:off x="4469126" y="1445037"/>
          <a:ext cx="1783086" cy="663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DFFBF-769F-495C-AFBC-89B1B7A2348F}">
      <dsp:nvSpPr>
        <dsp:cNvPr id="0" name=""/>
        <dsp:cNvSpPr/>
      </dsp:nvSpPr>
      <dsp:spPr>
        <a:xfrm>
          <a:off x="4255557" y="938"/>
          <a:ext cx="2210223" cy="1768179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7345" y="52726"/>
        <a:ext cx="2106647" cy="1664603"/>
      </dsp:txXfrm>
    </dsp:sp>
    <dsp:sp modelId="{07A02BD9-F481-4151-AC6A-1FE1EDCB6BFB}">
      <dsp:nvSpPr>
        <dsp:cNvPr id="0" name=""/>
        <dsp:cNvSpPr/>
      </dsp:nvSpPr>
      <dsp:spPr>
        <a:xfrm rot="19500000">
          <a:off x="6237345" y="2365514"/>
          <a:ext cx="1783086" cy="663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3B86F-BCF3-40D1-BC54-6843D98CE38B}">
      <dsp:nvSpPr>
        <dsp:cNvPr id="0" name=""/>
        <dsp:cNvSpPr/>
      </dsp:nvSpPr>
      <dsp:spPr>
        <a:xfrm>
          <a:off x="6754085" y="1301589"/>
          <a:ext cx="2210223" cy="1768179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5873" y="1353377"/>
        <a:ext cx="2106647" cy="1664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9F694-8387-45E5-8C5A-ECCDC34318CA}">
      <dsp:nvSpPr>
        <dsp:cNvPr id="0" name=""/>
        <dsp:cNvSpPr/>
      </dsp:nvSpPr>
      <dsp:spPr>
        <a:xfrm>
          <a:off x="4510318" y="2960048"/>
          <a:ext cx="2480636" cy="24806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5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sz="5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3599" y="3323329"/>
        <a:ext cx="1754074" cy="1754074"/>
      </dsp:txXfrm>
    </dsp:sp>
    <dsp:sp modelId="{F80A01B4-D126-4FD8-AD32-C1E89F279C71}">
      <dsp:nvSpPr>
        <dsp:cNvPr id="0" name=""/>
        <dsp:cNvSpPr/>
      </dsp:nvSpPr>
      <dsp:spPr>
        <a:xfrm rot="12900000">
          <a:off x="2911006" y="2525513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29054-0610-4F3F-AEF2-D9EF71BBC63D}">
      <dsp:nvSpPr>
        <dsp:cNvPr id="0" name=""/>
        <dsp:cNvSpPr/>
      </dsp:nvSpPr>
      <dsp:spPr>
        <a:xfrm>
          <a:off x="1904967" y="1390014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0185" y="1445232"/>
        <a:ext cx="2246168" cy="1774847"/>
      </dsp:txXfrm>
    </dsp:sp>
    <dsp:sp modelId="{F1DBB131-3A8A-40B9-B5FA-B41644C77BF2}">
      <dsp:nvSpPr>
        <dsp:cNvPr id="0" name=""/>
        <dsp:cNvSpPr/>
      </dsp:nvSpPr>
      <dsp:spPr>
        <a:xfrm rot="16200000">
          <a:off x="4798107" y="1543151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DFFBF-769F-495C-AFBC-89B1B7A2348F}">
      <dsp:nvSpPr>
        <dsp:cNvPr id="0" name=""/>
        <dsp:cNvSpPr/>
      </dsp:nvSpPr>
      <dsp:spPr>
        <a:xfrm>
          <a:off x="4572334" y="1470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7552" y="56688"/>
        <a:ext cx="2246168" cy="1774847"/>
      </dsp:txXfrm>
    </dsp:sp>
    <dsp:sp modelId="{07A02BD9-F481-4151-AC6A-1FE1EDCB6BFB}">
      <dsp:nvSpPr>
        <dsp:cNvPr id="0" name=""/>
        <dsp:cNvSpPr/>
      </dsp:nvSpPr>
      <dsp:spPr>
        <a:xfrm rot="19500000">
          <a:off x="6685207" y="2525513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3B86F-BCF3-40D1-BC54-6843D98CE38B}">
      <dsp:nvSpPr>
        <dsp:cNvPr id="0" name=""/>
        <dsp:cNvSpPr/>
      </dsp:nvSpPr>
      <dsp:spPr>
        <a:xfrm>
          <a:off x="7239701" y="1390014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4919" y="1445232"/>
        <a:ext cx="2246168" cy="1774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9F694-8387-45E5-8C5A-ECCDC34318CA}">
      <dsp:nvSpPr>
        <dsp:cNvPr id="0" name=""/>
        <dsp:cNvSpPr/>
      </dsp:nvSpPr>
      <dsp:spPr>
        <a:xfrm>
          <a:off x="4510318" y="2960048"/>
          <a:ext cx="2480636" cy="24806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5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sz="5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3599" y="3323329"/>
        <a:ext cx="1754074" cy="1754074"/>
      </dsp:txXfrm>
    </dsp:sp>
    <dsp:sp modelId="{F80A01B4-D126-4FD8-AD32-C1E89F279C71}">
      <dsp:nvSpPr>
        <dsp:cNvPr id="0" name=""/>
        <dsp:cNvSpPr/>
      </dsp:nvSpPr>
      <dsp:spPr>
        <a:xfrm rot="12900000">
          <a:off x="2911006" y="2525513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29054-0610-4F3F-AEF2-D9EF71BBC63D}">
      <dsp:nvSpPr>
        <dsp:cNvPr id="0" name=""/>
        <dsp:cNvSpPr/>
      </dsp:nvSpPr>
      <dsp:spPr>
        <a:xfrm>
          <a:off x="1904967" y="1390014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0185" y="1445232"/>
        <a:ext cx="2246168" cy="1774847"/>
      </dsp:txXfrm>
    </dsp:sp>
    <dsp:sp modelId="{F1DBB131-3A8A-40B9-B5FA-B41644C77BF2}">
      <dsp:nvSpPr>
        <dsp:cNvPr id="0" name=""/>
        <dsp:cNvSpPr/>
      </dsp:nvSpPr>
      <dsp:spPr>
        <a:xfrm rot="16200000">
          <a:off x="4798107" y="1543151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DFFBF-769F-495C-AFBC-89B1B7A2348F}">
      <dsp:nvSpPr>
        <dsp:cNvPr id="0" name=""/>
        <dsp:cNvSpPr/>
      </dsp:nvSpPr>
      <dsp:spPr>
        <a:xfrm>
          <a:off x="4572334" y="1470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7552" y="56688"/>
        <a:ext cx="2246168" cy="1774847"/>
      </dsp:txXfrm>
    </dsp:sp>
    <dsp:sp modelId="{07A02BD9-F481-4151-AC6A-1FE1EDCB6BFB}">
      <dsp:nvSpPr>
        <dsp:cNvPr id="0" name=""/>
        <dsp:cNvSpPr/>
      </dsp:nvSpPr>
      <dsp:spPr>
        <a:xfrm rot="19500000">
          <a:off x="6685207" y="2525513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3B86F-BCF3-40D1-BC54-6843D98CE38B}">
      <dsp:nvSpPr>
        <dsp:cNvPr id="0" name=""/>
        <dsp:cNvSpPr/>
      </dsp:nvSpPr>
      <dsp:spPr>
        <a:xfrm>
          <a:off x="7239701" y="1390014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4919" y="1445232"/>
        <a:ext cx="2246168" cy="1774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9F694-8387-45E5-8C5A-ECCDC34318CA}">
      <dsp:nvSpPr>
        <dsp:cNvPr id="0" name=""/>
        <dsp:cNvSpPr/>
      </dsp:nvSpPr>
      <dsp:spPr>
        <a:xfrm>
          <a:off x="4510318" y="2960048"/>
          <a:ext cx="2480636" cy="24806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57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12:18</a:t>
          </a:r>
          <a:endParaRPr lang="en-US" sz="57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3599" y="3323329"/>
        <a:ext cx="1754074" cy="1754074"/>
      </dsp:txXfrm>
    </dsp:sp>
    <dsp:sp modelId="{F80A01B4-D126-4FD8-AD32-C1E89F279C71}">
      <dsp:nvSpPr>
        <dsp:cNvPr id="0" name=""/>
        <dsp:cNvSpPr/>
      </dsp:nvSpPr>
      <dsp:spPr>
        <a:xfrm rot="12900000">
          <a:off x="2911006" y="2525513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29054-0610-4F3F-AEF2-D9EF71BBC63D}">
      <dsp:nvSpPr>
        <dsp:cNvPr id="0" name=""/>
        <dsp:cNvSpPr/>
      </dsp:nvSpPr>
      <dsp:spPr>
        <a:xfrm>
          <a:off x="1904967" y="1390014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</a:t>
          </a: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12:15-16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0185" y="1445232"/>
        <a:ext cx="2246168" cy="1774847"/>
      </dsp:txXfrm>
    </dsp:sp>
    <dsp:sp modelId="{F1DBB131-3A8A-40B9-B5FA-B41644C77BF2}">
      <dsp:nvSpPr>
        <dsp:cNvPr id="0" name=""/>
        <dsp:cNvSpPr/>
      </dsp:nvSpPr>
      <dsp:spPr>
        <a:xfrm rot="16200000">
          <a:off x="4798107" y="1543151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DFFBF-769F-495C-AFBC-89B1B7A2348F}">
      <dsp:nvSpPr>
        <dsp:cNvPr id="0" name=""/>
        <dsp:cNvSpPr/>
      </dsp:nvSpPr>
      <dsp:spPr>
        <a:xfrm>
          <a:off x="4572334" y="1470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 </a:t>
          </a:r>
          <a:b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13:6-7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7552" y="56688"/>
        <a:ext cx="2246168" cy="1774847"/>
      </dsp:txXfrm>
    </dsp:sp>
    <dsp:sp modelId="{07A02BD9-F481-4151-AC6A-1FE1EDCB6BFB}">
      <dsp:nvSpPr>
        <dsp:cNvPr id="0" name=""/>
        <dsp:cNvSpPr/>
      </dsp:nvSpPr>
      <dsp:spPr>
        <a:xfrm rot="19500000">
          <a:off x="6685207" y="2525513"/>
          <a:ext cx="1905059" cy="706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3B86F-BCF3-40D1-BC54-6843D98CE38B}">
      <dsp:nvSpPr>
        <dsp:cNvPr id="0" name=""/>
        <dsp:cNvSpPr/>
      </dsp:nvSpPr>
      <dsp:spPr>
        <a:xfrm>
          <a:off x="7239701" y="1390014"/>
          <a:ext cx="2356604" cy="1885283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 23:5-8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4919" y="1445232"/>
        <a:ext cx="2246168" cy="177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that this chart is made in the Dawn Design format as seen in Genesis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that this chart is made in the Dawn Design format as seen in Genesis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that this chart is made in the Dawn Design format as seen in Genesis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be certain that you understand this graphic.  If not, ask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 “day” is inadequate for the accuracy </a:t>
            </a:r>
            <a:r>
              <a:rPr lang="en-US" smtClean="0"/>
              <a:t>demanded for </a:t>
            </a:r>
            <a:r>
              <a:rPr lang="en-US" dirty="0" smtClean="0"/>
              <a:t>these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1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6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2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 “day” is inadequate for the accuracy </a:t>
            </a:r>
            <a:r>
              <a:rPr lang="en-US" smtClean="0"/>
              <a:t>demanded for </a:t>
            </a:r>
            <a:r>
              <a:rPr lang="en-US" dirty="0" smtClean="0"/>
              <a:t>these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 “day” is inadequate for the accuracy </a:t>
            </a:r>
            <a:r>
              <a:rPr lang="en-US" smtClean="0"/>
              <a:t>demanded for </a:t>
            </a:r>
            <a:r>
              <a:rPr lang="en-US" dirty="0" smtClean="0"/>
              <a:t>these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speaking about Lev 23:32, many Sabbatarians place</a:t>
            </a:r>
            <a:r>
              <a:rPr lang="en-US" baseline="0" dirty="0" smtClean="0"/>
              <a:t> the</a:t>
            </a:r>
            <a:r>
              <a:rPr lang="en-US" dirty="0" smtClean="0"/>
              <a:t> an evening application before the sunset.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Leviticus 23:5 –</a:t>
            </a:r>
            <a:r>
              <a:rPr lang="en-US" baseline="0" dirty="0" smtClean="0"/>
              <a:t> 7 and compare which is </a:t>
            </a:r>
            <a:r>
              <a:rPr lang="en-US" baseline="0" dirty="0" err="1" smtClean="0"/>
              <a:t>Qodesh</a:t>
            </a:r>
            <a:r>
              <a:rPr lang="en-US" baseline="0" dirty="0" smtClean="0"/>
              <a:t> and which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5297-9661-4111-AC4D-7C1869DFF0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B056B4-537F-45B8-B3F8-FC5F0ED862E2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6CC5-24C4-438C-A009-8B2612624957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AFA9-82AF-4E40-ABBD-5A014D5135B7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5F96-210C-4686-8151-06A81F507A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F81-F93A-49F6-A467-9ADF6A993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98-5275-45DF-B061-5ADC5C7AA4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0275-01B6-4130-9E50-F0626D6C5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6F66-7453-4D37-B923-DA46355B0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0BB-D0AD-4BAD-ABF6-3E6C4252CD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519-359D-4814-9F0D-B300C8DFE3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463-26F8-4292-93A5-F89ABD8C1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1120-F397-4D2E-8798-330821E7FF13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5494"/>
            <a:ext cx="3276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FB8604-3E91-4806-A5CC-428F0C480F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F353-36D8-431F-B102-F64CFDA15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982-0981-425B-8DD4-10FAC2B18C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ADAF-594F-4973-BB3F-4F7578C3D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6739-6EC3-495F-A1B3-26167E2C6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691F-9F47-4EC7-93FD-3B19E428EC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7E54-C1D4-4E57-B49A-1297EB3E5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94EC-0F75-4196-AEB8-CD4F6CBB1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2F4A-14E5-47DC-98DA-CF3E1C0CF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C32-7AA1-452D-8033-084C89E04F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1379-3484-4185-829F-39EAD51BD0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DD-A240-4768-8E2A-A3A08D11E897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CBDD-6EAA-42B6-B572-EF9284550A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237B-101F-4ED9-A6B7-8E1B613DB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28A1-AD03-4011-BBD7-9E57ABC50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8A0-D9F9-4919-BD0D-8332BF5B0F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C9E0-C99A-4545-B262-B82AAA4E2A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EE67-367A-4F7D-B14F-D67A4FEE19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BBF2-AA51-48A2-87C3-42AC7FCA35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C4D-1A99-4AF5-A8EE-A7106FAAB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47F2-141E-4F1B-BA47-B5C1CB1E06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E861-BC09-4C9A-BF6D-191F58CEFB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083D-6BF6-4D33-B087-077115D90E97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1C38-AAB5-4892-9C27-A285579246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94E3-B588-4B5C-AAB3-43632361F2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EFD-A114-42A2-BFF3-EDED276957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9B-6319-4A3E-BB3B-817D685F3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7A79-B55B-47BF-8FFB-2DAE86D5CE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E14-6B62-4C67-9BF5-5E5D689D2F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520C-63FA-479A-968E-345451241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00E0-462E-43B6-97A4-E266E96531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E483-2BC6-461F-AA76-6768599C3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C1E9-95F1-4377-BFEB-969B212CD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2BCE-536D-4AC3-A512-32A888F6BB7A}" type="datetime1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6320-3A93-4615-A52E-5D4225AD7B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EC58-774E-43E0-9828-3211636F95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D24-9CA8-4B99-854D-2FECAB8B30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C836-678C-4A82-90AD-44D47C88B8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BAE9-B214-41C9-AF45-0B4E95868B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2F60-E200-44AB-928F-2CC3569571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833E-EF7F-45B1-9FA5-ADC912643C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63F0-FEA6-4859-8DDB-53408D7597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656-23E8-4554-95DB-383257979A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3EA-B76F-4619-AC66-0DB894F787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A6C-E574-4507-B8F8-05C9CE1D2FCA}" type="datetime1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7D7-43E0-4721-BBCC-4F0BB6D867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4D40-1D2D-48C2-95F0-7AD5AFFA8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A7BA-44F2-4E28-B530-0D51A8D022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53B3-FED1-4BC2-A204-6714CD9BD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50F7-75DB-43E7-BBBD-A04E05751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1AEE-5FF1-41A3-BB7A-FF224A6093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93E7-3820-491D-8DBA-C6D5EAD5C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E69B-5FE9-4FF3-9576-6F95888246C3}" type="datetime1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2289-30A1-4D6A-A181-0861C2759390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09DE-6D5D-4912-98AA-B14F07DD21B0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BCC1-BB7C-4C4F-9562-3215C2E8FB67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8D1B-E694-4DFB-A1F8-E92C6F4EE3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CD74D-E931-4070-9752-ABA2C0F4B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0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68BF-0FA2-488A-A929-0A0664357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84A4-8D47-4A1F-B9F1-BF17A2205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DA8D-ADB6-4C2C-9BDA-22AB7F0EF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calendar@torahtothetribe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943796"/>
            <a:ext cx="12159974" cy="22365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Exo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12 ~ Unleavened Bread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Consumption Schedule</a:t>
            </a:r>
            <a:r>
              <a:rPr lang="en-US" sz="6000" b="1" dirty="0">
                <a:solidFill>
                  <a:srgbClr val="984806"/>
                </a:solidFill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b="1" dirty="0">
                <a:solidFill>
                  <a:srgbClr val="984806"/>
                </a:solidFill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6720" y="1494670"/>
            <a:ext cx="5181600" cy="4351338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Calibri" panose="020F0502020204030204" pitchFamily="34" charset="0"/>
              </a:rPr>
              <a:t>24 hour cycle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 further defined to pinpoint two seasons.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9933FF"/>
                </a:solidFill>
                <a:latin typeface="Calibri" panose="020F0502020204030204" pitchFamily="34" charset="0"/>
              </a:rPr>
              <a:t>1. </a:t>
            </a:r>
            <a:r>
              <a:rPr lang="en-US" sz="26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Cycle</a:t>
            </a: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=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24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hours containing the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two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seasons of: 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light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H216 &lt;’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owr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night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- H3915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&lt;layil&gt;.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9933FF"/>
                </a:solidFill>
                <a:latin typeface="Calibri" panose="020F0502020204030204" pitchFamily="34" charset="0"/>
              </a:rPr>
              <a:t>2. </a:t>
            </a:r>
            <a:r>
              <a:rPr lang="en-US" sz="2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Season</a:t>
            </a: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=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H6256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&lt;‘eth&gt;;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twelve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segments of time whether it is the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Light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Season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Night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Season.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Jeremiah 33:20-26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uses the terms </a:t>
            </a:r>
            <a:b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“day season”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“night season.” 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628" y="0"/>
            <a:ext cx="1051560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Understanding Important Definitions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Pie 5"/>
          <p:cNvSpPr/>
          <p:nvPr/>
        </p:nvSpPr>
        <p:spPr>
          <a:xfrm rot="5400000">
            <a:off x="6894122" y="1845409"/>
            <a:ext cx="3927229" cy="3857627"/>
          </a:xfrm>
          <a:prstGeom prst="pie">
            <a:avLst>
              <a:gd name="adj1" fmla="val 5400004"/>
              <a:gd name="adj2" fmla="val 16183832"/>
            </a:avLst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16200000">
            <a:off x="7078029" y="1845409"/>
            <a:ext cx="3513990" cy="3857626"/>
          </a:xfrm>
          <a:prstGeom prst="pie">
            <a:avLst>
              <a:gd name="adj1" fmla="val 5367691"/>
              <a:gd name="adj2" fmla="val 16200000"/>
            </a:avLst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5400000">
            <a:off x="7280251" y="1845408"/>
            <a:ext cx="3109545" cy="3857627"/>
          </a:xfrm>
          <a:prstGeom prst="pie">
            <a:avLst>
              <a:gd name="adj1" fmla="val 15624230"/>
              <a:gd name="adj2" fmla="val 16200000"/>
            </a:avLst>
          </a:prstGeom>
          <a:solidFill>
            <a:schemeClr val="tx1">
              <a:lumMod val="5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6742375">
            <a:off x="7380932" y="1489870"/>
            <a:ext cx="3260283" cy="4581018"/>
          </a:xfrm>
          <a:prstGeom prst="pie">
            <a:avLst>
              <a:gd name="adj1" fmla="val 15624230"/>
              <a:gd name="adj2" fmla="val 16200000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7198175" y="2043608"/>
            <a:ext cx="3484881" cy="1359991"/>
          </a:xfrm>
          <a:prstGeom prst="curvedDownArrow">
            <a:avLst>
              <a:gd name="adj1" fmla="val 9856"/>
              <a:gd name="adj2" fmla="val 50000"/>
              <a:gd name="adj3" fmla="val 38462"/>
            </a:avLst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flipH="1">
            <a:off x="6928920" y="3850640"/>
            <a:ext cx="3662693" cy="1445311"/>
          </a:xfrm>
          <a:prstGeom prst="curvedUpArrow">
            <a:avLst>
              <a:gd name="adj1" fmla="val 11895"/>
              <a:gd name="adj2" fmla="val 50000"/>
              <a:gd name="adj3" fmla="val 25000"/>
            </a:avLst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141535" y="1082119"/>
            <a:ext cx="5374640" cy="5176441"/>
          </a:xfrm>
          <a:prstGeom prst="donut">
            <a:avLst>
              <a:gd name="adj" fmla="val 5569"/>
            </a:avLst>
          </a:prstGeom>
          <a:gradFill>
            <a:gsLst>
              <a:gs pos="0">
                <a:srgbClr val="FFFF00"/>
              </a:gs>
              <a:gs pos="28000">
                <a:srgbClr val="FFFF00"/>
              </a:gs>
              <a:gs pos="60000">
                <a:schemeClr val="bg1">
                  <a:lumMod val="85000"/>
                  <a:lumOff val="15000"/>
                </a:schemeClr>
              </a:gs>
              <a:gs pos="39000">
                <a:srgbClr val="FF00FF"/>
              </a:gs>
            </a:gsLst>
            <a:lin ang="5400000" scaled="0"/>
          </a:gradFill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9368" y="2428726"/>
            <a:ext cx="1641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Light</a:t>
            </a:r>
            <a:b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Season</a:t>
            </a:r>
            <a:endParaRPr lang="en-US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36838" y="3892024"/>
            <a:ext cx="1641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rgbClr val="0070C0"/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Night</a:t>
            </a:r>
            <a:br>
              <a:rPr lang="en-US" sz="3200" b="1" cap="none" spc="0" dirty="0" smtClean="0">
                <a:ln w="11430">
                  <a:solidFill>
                    <a:srgbClr val="0070C0"/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cap="none" spc="0" dirty="0" smtClean="0">
                <a:ln w="11430">
                  <a:solidFill>
                    <a:srgbClr val="0070C0"/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Season</a:t>
            </a:r>
            <a:endParaRPr lang="en-US" sz="3200" b="1" cap="none" spc="0" dirty="0">
              <a:ln w="11430">
                <a:solidFill>
                  <a:srgbClr val="0070C0"/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8763000" y="63654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6720" y="1203960"/>
            <a:ext cx="5904632" cy="4922520"/>
          </a:xfrm>
          <a:solidFill>
            <a:schemeClr val="tx1">
              <a:alpha val="81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spc="50" dirty="0" smtClean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Jer 33:20, 25, 26  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Thus 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saith Yahuah;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If ye can break </a:t>
            </a:r>
            <a:r>
              <a:rPr lang="en-US" sz="2900" b="1" dirty="0">
                <a:ln w="900" cmpd="sng">
                  <a:solidFill>
                    <a:srgbClr val="C00000"/>
                  </a:solidFill>
                  <a:prstDash val="solid"/>
                </a:ln>
                <a:solidFill>
                  <a:srgbClr val="66FF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my covenant of the </a:t>
            </a:r>
            <a:r>
              <a:rPr lang="en-US" sz="2900" b="1" dirty="0">
                <a:ln w="9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day,</a:t>
            </a:r>
            <a:r>
              <a:rPr lang="en-US" sz="2900" b="1" dirty="0">
                <a:ln w="900" cmpd="sng">
                  <a:solidFill>
                    <a:srgbClr val="C00000"/>
                  </a:solidFill>
                  <a:prstDash val="solid"/>
                </a:ln>
                <a:solidFill>
                  <a:srgbClr val="66FF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 and my covenant of the </a:t>
            </a:r>
            <a:r>
              <a:rPr lang="en-US" sz="2900" b="1" dirty="0">
                <a:ln w="900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night,</a:t>
            </a:r>
            <a:r>
              <a:rPr lang="en-US" sz="29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and that there should not be 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900" b="1" spc="50" dirty="0" smtClean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day</a:t>
            </a:r>
            <a:r>
              <a:rPr lang="en-US" sz="2900" b="1" spc="50" dirty="0" smtClean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900" b="1" spc="50" dirty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and </a:t>
            </a:r>
            <a:r>
              <a:rPr lang="en-US" sz="2900" b="1" spc="50" dirty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night</a:t>
            </a:r>
            <a:r>
              <a:rPr lang="en-US" sz="2900" b="1" spc="50" dirty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in their </a:t>
            </a:r>
            <a:r>
              <a:rPr lang="en-US" sz="2900" b="1" spc="50" dirty="0" smtClean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season …</a:t>
            </a:r>
            <a:endParaRPr lang="en-US" sz="2900" b="1" dirty="0">
              <a:ln w="12700" cmpd="sng">
                <a:solidFill>
                  <a:srgbClr val="00FFFF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b="1" spc="50" dirty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25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Thus saith 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Yahuah;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If </a:t>
            </a:r>
            <a:r>
              <a:rPr lang="en-US" sz="2900" b="1" dirty="0">
                <a:ln w="900" cmpd="sng">
                  <a:solidFill>
                    <a:srgbClr val="C00000"/>
                  </a:solidFill>
                  <a:prstDash val="solid"/>
                </a:ln>
                <a:solidFill>
                  <a:srgbClr val="66FF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my covenant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be not with </a:t>
            </a:r>
            <a:r>
              <a:rPr lang="en-US" sz="2900" b="1" spc="50" dirty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day</a:t>
            </a:r>
            <a:r>
              <a:rPr lang="en-US" sz="2900" b="1" spc="50" dirty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and </a:t>
            </a:r>
            <a:r>
              <a:rPr lang="en-US" sz="2900" b="1" spc="50" dirty="0" smtClean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night,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2900" b="1" dirty="0">
                <a:ln>
                  <a:solidFill>
                    <a:srgbClr val="0070C0"/>
                  </a:solidFill>
                </a:ln>
                <a:latin typeface="Calibri" panose="020F0502020204030204" pitchFamily="34" charset="0"/>
              </a:rPr>
              <a:t>if I have not appointed the ordinances of heaven and </a:t>
            </a:r>
            <a:r>
              <a:rPr lang="en-US" sz="2900" b="1" dirty="0" smtClean="0">
                <a:ln>
                  <a:solidFill>
                    <a:srgbClr val="0070C0"/>
                  </a:solidFill>
                </a:ln>
                <a:latin typeface="Calibri" panose="020F0502020204030204" pitchFamily="34" charset="0"/>
              </a:rPr>
              <a:t>earth;</a:t>
            </a:r>
          </a:p>
          <a:p>
            <a:pPr marL="0" indent="0">
              <a:buNone/>
            </a:pPr>
            <a:r>
              <a:rPr lang="en-US" sz="2900" b="1" spc="50" dirty="0" smtClean="0">
                <a:ln w="12700" cmpd="sng">
                  <a:solidFill>
                    <a:srgbClr val="00FF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26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9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Then</a:t>
            </a:r>
            <a:r>
              <a:rPr lang="en-US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>
                <a:ln>
                  <a:solidFill>
                    <a:srgbClr val="002060"/>
                  </a:solidFill>
                </a:ln>
                <a:latin typeface="Calibri" panose="020F0502020204030204" pitchFamily="34" charset="0"/>
              </a:rPr>
              <a:t>will I cast away the seed of Jacob, and David my </a:t>
            </a:r>
            <a:r>
              <a:rPr lang="en-US" sz="2900" b="1" dirty="0" smtClean="0">
                <a:ln>
                  <a:solidFill>
                    <a:srgbClr val="002060"/>
                  </a:solidFill>
                </a:ln>
                <a:latin typeface="Calibri" panose="020F0502020204030204" pitchFamily="34" charset="0"/>
              </a:rPr>
              <a:t>servant … </a:t>
            </a:r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KJV</a:t>
            </a:r>
            <a:endParaRPr lang="en-US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628" y="0"/>
            <a:ext cx="10515600" cy="110531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Jeremiah’s Definitions for Seasons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70440" y="1105318"/>
            <a:ext cx="5176441" cy="5114613"/>
            <a:chOff x="5951260" y="1105318"/>
            <a:chExt cx="5176441" cy="5114613"/>
          </a:xfrm>
        </p:grpSpPr>
        <p:sp>
          <p:nvSpPr>
            <p:cNvPr id="6" name="Pie 5"/>
            <p:cNvSpPr/>
            <p:nvPr/>
          </p:nvSpPr>
          <p:spPr>
            <a:xfrm rot="5400000">
              <a:off x="6604747" y="1845409"/>
              <a:ext cx="3927229" cy="3857627"/>
            </a:xfrm>
            <a:prstGeom prst="pie">
              <a:avLst>
                <a:gd name="adj1" fmla="val 5400004"/>
                <a:gd name="adj2" fmla="val 16183832"/>
              </a:avLst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rot="16200000">
              <a:off x="6788654" y="1845409"/>
              <a:ext cx="3513990" cy="3857626"/>
            </a:xfrm>
            <a:prstGeom prst="pie">
              <a:avLst>
                <a:gd name="adj1" fmla="val 5367691"/>
                <a:gd name="adj2" fmla="val 16200000"/>
              </a:avLst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 rot="5400000">
              <a:off x="6990876" y="1845408"/>
              <a:ext cx="3109545" cy="3857627"/>
            </a:xfrm>
            <a:prstGeom prst="pie">
              <a:avLst>
                <a:gd name="adj1" fmla="val 15624230"/>
                <a:gd name="adj2" fmla="val 16200000"/>
              </a:avLst>
            </a:prstGeom>
            <a:solidFill>
              <a:schemeClr val="tx1">
                <a:lumMod val="50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6742375">
              <a:off x="7091557" y="1489870"/>
              <a:ext cx="3260283" cy="4581018"/>
            </a:xfrm>
            <a:prstGeom prst="pie">
              <a:avLst>
                <a:gd name="adj1" fmla="val 15624230"/>
                <a:gd name="adj2" fmla="val 16200000"/>
              </a:avLst>
            </a:prstGeom>
            <a:solidFill>
              <a:srgbClr val="FFFF00"/>
            </a:solid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6908800" y="2043608"/>
              <a:ext cx="3484881" cy="1359991"/>
            </a:xfrm>
            <a:prstGeom prst="curvedDownArrow">
              <a:avLst>
                <a:gd name="adj1" fmla="val 9856"/>
                <a:gd name="adj2" fmla="val 50000"/>
                <a:gd name="adj3" fmla="val 38462"/>
              </a:avLst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flipH="1">
              <a:off x="6639545" y="3850640"/>
              <a:ext cx="3662693" cy="1445311"/>
            </a:xfrm>
            <a:prstGeom prst="curvedUpArrow">
              <a:avLst>
                <a:gd name="adj1" fmla="val 11895"/>
                <a:gd name="adj2" fmla="val 50000"/>
                <a:gd name="adj3" fmla="val 25000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 rot="16200000">
              <a:off x="5982174" y="1074404"/>
              <a:ext cx="5114613" cy="5176441"/>
            </a:xfrm>
            <a:prstGeom prst="donut">
              <a:avLst>
                <a:gd name="adj" fmla="val 5569"/>
              </a:avLst>
            </a:prstGeom>
            <a:gradFill>
              <a:gsLst>
                <a:gs pos="0">
                  <a:srgbClr val="FFFF00"/>
                </a:gs>
                <a:gs pos="28000">
                  <a:srgbClr val="FFFF00"/>
                </a:gs>
                <a:gs pos="60000">
                  <a:schemeClr val="bg1">
                    <a:lumMod val="85000"/>
                    <a:lumOff val="15000"/>
                  </a:schemeClr>
                </a:gs>
                <a:gs pos="39000">
                  <a:srgbClr val="FF00FF"/>
                </a:gs>
              </a:gsLst>
              <a:lin ang="5400000" scaled="0"/>
            </a:gradFill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49993" y="2428726"/>
              <a:ext cx="1641795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Light</a:t>
              </a:r>
              <a:br>
                <a:rPr lang="en-US" sz="3200" b="1" cap="none" spc="0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</a:br>
              <a:r>
                <a:rPr lang="en-US" sz="3200" b="1" cap="none" spc="0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Season</a:t>
              </a:r>
              <a:endParaRPr lang="en-US" sz="32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47463" y="3892024"/>
              <a:ext cx="1641795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>
                    <a:solidFill>
                      <a:srgbClr val="0070C0"/>
                    </a:solidFill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Night</a:t>
              </a:r>
              <a:br>
                <a:rPr lang="en-US" sz="3200" b="1" dirty="0">
                  <a:ln w="11430">
                    <a:solidFill>
                      <a:srgbClr val="0070C0"/>
                    </a:solidFill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</a:br>
              <a:r>
                <a:rPr lang="en-US" sz="3200" b="1" dirty="0">
                  <a:ln w="11430">
                    <a:solidFill>
                      <a:srgbClr val="0070C0"/>
                    </a:solidFill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Season</a:t>
              </a:r>
            </a:p>
          </p:txBody>
        </p:sp>
      </p:grpSp>
      <p:sp>
        <p:nvSpPr>
          <p:cNvPr id="19" name="Slide Number Placeholder 2"/>
          <p:cNvSpPr txBox="1">
            <a:spLocks/>
          </p:cNvSpPr>
          <p:nvPr/>
        </p:nvSpPr>
        <p:spPr>
          <a:xfrm>
            <a:off x="11538858" y="6365494"/>
            <a:ext cx="500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6177961"/>
            <a:ext cx="12191999" cy="6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Does this sound like a serious covenant?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" y="1536064"/>
            <a:ext cx="11597640" cy="498182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600" b="1" dirty="0" smtClean="0"/>
              <a:t>What time of the 24 hour cycle is it in this picture?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/>
              <a:t>Morning Twilight? – (</a:t>
            </a:r>
            <a:r>
              <a:rPr lang="en-US" sz="3200" b="1" dirty="0" smtClean="0">
                <a:solidFill>
                  <a:srgbClr val="FF00FF"/>
                </a:solidFill>
              </a:rPr>
              <a:t>Mixture</a:t>
            </a:r>
            <a:r>
              <a:rPr lang="en-US" sz="3200" b="1" dirty="0" smtClean="0"/>
              <a:t> of light and darkness)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/>
              <a:t>Evening Twilight? – (</a:t>
            </a:r>
            <a:r>
              <a:rPr lang="en-US" sz="3200" b="1" dirty="0" smtClean="0">
                <a:solidFill>
                  <a:srgbClr val="FF00FF"/>
                </a:solidFill>
              </a:rPr>
              <a:t>Mixture</a:t>
            </a:r>
            <a:r>
              <a:rPr lang="en-US" sz="3200" b="1" dirty="0" smtClean="0"/>
              <a:t> of light and darkness)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/>
              <a:t>Light Season of the Cycle? – (</a:t>
            </a:r>
            <a:r>
              <a:rPr lang="en-US" sz="3200" b="1" dirty="0" smtClean="0">
                <a:solidFill>
                  <a:srgbClr val="FF00FF"/>
                </a:solidFill>
              </a:rPr>
              <a:t>Direct</a:t>
            </a:r>
            <a:r>
              <a:rPr lang="en-US" sz="3200" b="1" dirty="0" smtClean="0"/>
              <a:t> Sunlight) </a:t>
            </a:r>
          </a:p>
          <a:p>
            <a:pPr lvl="1"/>
            <a:endParaRPr lang="en-US" sz="1800" b="1" dirty="0" smtClean="0"/>
          </a:p>
          <a:p>
            <a:pPr marL="457200" lvl="1" indent="0" algn="ctr">
              <a:buNone/>
            </a:pPr>
            <a:r>
              <a:rPr lang="en-US" sz="3200" b="1" dirty="0" smtClean="0"/>
              <a:t>To be sure we are all on the same page, consider the following graphic as given in Genesis 1.</a:t>
            </a:r>
          </a:p>
          <a:p>
            <a:pPr marL="457200" lvl="1" indent="0" algn="ctr">
              <a:buNone/>
            </a:pPr>
            <a:r>
              <a:rPr lang="en-US" sz="3200" b="1" dirty="0" smtClean="0"/>
              <a:t>This must be understood for our study on the </a:t>
            </a:r>
            <a:br>
              <a:rPr lang="en-US" sz="3200" b="1" dirty="0" smtClean="0"/>
            </a:br>
            <a:r>
              <a:rPr lang="en-US" sz="3200" b="1" dirty="0" smtClean="0"/>
              <a:t>days of consumption for unleavened bread. 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13255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Focus of this Study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12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" y="1291772"/>
            <a:ext cx="11597640" cy="522612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Ereb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Evening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r>
              <a:rPr lang="en-US" sz="32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32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u="sng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mingle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mingled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u="sng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</a:t>
            </a:r>
            <a:r>
              <a:rPr lang="en-US" sz="4000" b="1" u="sng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u="sng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multitude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rabble, of flies or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insects,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mixers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ones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 and spirit </a:t>
            </a:r>
            <a:r>
              <a:rPr lang="en-US" sz="4000" u="sng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 together</a:t>
            </a:r>
            <a:r>
              <a:rPr lang="en-US" sz="40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heavens or celestial fluid consists of this </a:t>
            </a:r>
            <a:r>
              <a:rPr lang="en-US" sz="4000" b="1" u="sng" dirty="0" smtClean="0">
                <a:solidFill>
                  <a:srgbClr val="0070C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en-US" sz="4000" b="1" dirty="0" smtClean="0">
                <a:solidFill>
                  <a:srgbClr val="0070C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darkened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duskily obscured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beyn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arbayim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between the evenings or more literally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between 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MIXTURES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sunset when the cool dark air </a:t>
            </a:r>
            <a:r>
              <a:rPr lang="en-US" sz="4000" b="1" dirty="0">
                <a:effectLst>
                  <a:glow rad="127000">
                    <a:srgbClr val="0000FF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night air </a:t>
            </a:r>
            <a:r>
              <a:rPr lang="en-US" sz="4000" b="1" dirty="0">
                <a:effectLst>
                  <a:glow rad="127000">
                    <a:srgbClr val="0000FF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it.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	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Hebrew Lexicon  - J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Parkhurst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1762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84" y="0"/>
            <a:ext cx="11974286" cy="13255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An </a:t>
            </a:r>
            <a:r>
              <a:rPr lang="en-US" sz="6600" b="1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“</a:t>
            </a:r>
            <a:r>
              <a:rPr lang="en-US" sz="6600" b="1" dirty="0" err="1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Ereb</a:t>
            </a:r>
            <a:r>
              <a:rPr lang="en-US" sz="6600" b="1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”</a:t>
            </a:r>
            <a:r>
              <a:rPr lang="en-US" sz="6600" b="1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Review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13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20685748">
            <a:off x="182048" y="335196"/>
            <a:ext cx="1818311" cy="759882"/>
          </a:xfrm>
          <a:prstGeom prst="roundRect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FIRST </a:t>
            </a:r>
            <a:endParaRPr lang="en-CA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838" y="313895"/>
            <a:ext cx="11281844" cy="6242769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US" sz="3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0"/>
              </a:lnSpc>
              <a:spcBef>
                <a:spcPts val="300"/>
              </a:spcBef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4120" y="6492875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20685748">
            <a:off x="744503" y="797503"/>
            <a:ext cx="2332946" cy="759882"/>
          </a:xfrm>
          <a:prstGeom prst="roundRect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SECOND </a:t>
            </a:r>
            <a:endParaRPr lang="en-CA" sz="32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6531" y="720244"/>
            <a:ext cx="5174672" cy="914400"/>
          </a:xfrm>
          <a:prstGeom prst="rect">
            <a:avLst/>
          </a:prstGeom>
          <a:solidFill>
            <a:srgbClr val="000000"/>
          </a:solidFill>
          <a:ln w="76200"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>
                <a:solidFill>
                  <a:srgbClr val="00FF99"/>
                </a:solidFill>
                <a:latin typeface="Cooper Black" pitchFamily="18" charset="0"/>
              </a:rPr>
              <a:t>Ereb is a Verb!</a:t>
            </a:r>
            <a:endParaRPr lang="en-CA" dirty="0">
              <a:solidFill>
                <a:srgbClr val="00FF99"/>
              </a:solidFill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273" y="2015836"/>
            <a:ext cx="10422082" cy="4156364"/>
          </a:xfrm>
          <a:prstGeom prst="rect">
            <a:avLst/>
          </a:prstGeom>
          <a:solidFill>
            <a:srgbClr val="FF99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C00000"/>
                </a:solidFill>
              </a:rPr>
              <a:t>All definitions for </a:t>
            </a:r>
            <a:r>
              <a:rPr lang="en-CA" sz="3200" b="1" u="sng" dirty="0" err="1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ereb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C00000"/>
                </a:solidFill>
              </a:rPr>
              <a:t>are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descriptive </a:t>
            </a:r>
            <a:r>
              <a:rPr lang="en-CA" sz="3200" u="sng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action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3200" dirty="0" smtClean="0">
                <a:solidFill>
                  <a:srgbClr val="C00000"/>
                </a:solidFill>
              </a:rPr>
              <a:t>words.</a:t>
            </a:r>
          </a:p>
          <a:p>
            <a:pPr algn="ctr"/>
            <a:endParaRPr lang="en-CA" sz="3200" dirty="0" smtClean="0"/>
          </a:p>
          <a:p>
            <a:pPr algn="ctr"/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Boqer 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[the noun]</a:t>
            </a:r>
            <a:r>
              <a:rPr lang="en-CA" sz="2000" dirty="0" smtClean="0"/>
              <a:t> </a:t>
            </a:r>
            <a:r>
              <a:rPr lang="en-CA" sz="3200" dirty="0" smtClean="0">
                <a:solidFill>
                  <a:srgbClr val="C00000"/>
                </a:solidFill>
              </a:rPr>
              <a:t>identifies a general portion of the light season 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[</a:t>
            </a:r>
            <a:r>
              <a:rPr lang="en-CA" sz="2000" dirty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a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CA" sz="2000" dirty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noun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] </a:t>
            </a:r>
            <a:r>
              <a:rPr lang="en-CA" sz="2000" dirty="0" smtClean="0">
                <a:solidFill>
                  <a:srgbClr val="C00000"/>
                </a:solidFill>
              </a:rPr>
              <a:t> </a:t>
            </a:r>
            <a:r>
              <a:rPr lang="en-CA" sz="3200" dirty="0" smtClean="0">
                <a:solidFill>
                  <a:srgbClr val="C00000"/>
                </a:solidFill>
              </a:rPr>
              <a:t>that includes </a:t>
            </a:r>
            <a:r>
              <a:rPr lang="en-CA" sz="3200" dirty="0" smtClean="0"/>
              <a:t>- </a:t>
            </a:r>
            <a:r>
              <a:rPr lang="en-CA" sz="3200" b="1" i="1" dirty="0" err="1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</a:rPr>
              <a:t>shachar</a:t>
            </a:r>
            <a:r>
              <a:rPr lang="en-CA" sz="3200" dirty="0" smtClean="0"/>
              <a:t> - </a:t>
            </a:r>
            <a:r>
              <a:rPr lang="en-CA" sz="3200" dirty="0" smtClean="0">
                <a:solidFill>
                  <a:srgbClr val="0000FF"/>
                </a:solidFill>
                <a:effectLst/>
              </a:rPr>
              <a:t>(</a:t>
            </a:r>
            <a:r>
              <a:rPr lang="en-CA" sz="3200" dirty="0">
                <a:solidFill>
                  <a:srgbClr val="0000FF"/>
                </a:solidFill>
                <a:effectLst/>
              </a:rPr>
              <a:t>D</a:t>
            </a:r>
            <a:r>
              <a:rPr lang="en-CA" sz="3200" dirty="0" smtClean="0">
                <a:solidFill>
                  <a:srgbClr val="0000FF"/>
                </a:solidFill>
                <a:effectLst/>
              </a:rPr>
              <a:t>awn’s Light).</a:t>
            </a:r>
          </a:p>
          <a:p>
            <a:pPr algn="ctr"/>
            <a:endParaRPr lang="en-CA" sz="3200" dirty="0" smtClean="0"/>
          </a:p>
          <a:p>
            <a:pPr algn="ctr"/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Ereb, </a:t>
            </a:r>
            <a:r>
              <a:rPr lang="en-CA" sz="3200" dirty="0" smtClean="0">
                <a:solidFill>
                  <a:srgbClr val="C00000"/>
                </a:solidFill>
              </a:rPr>
              <a:t>when it is </a:t>
            </a:r>
            <a:r>
              <a:rPr lang="en-CA" sz="3200" u="sng" dirty="0" smtClean="0">
                <a:solidFill>
                  <a:srgbClr val="C00000"/>
                </a:solidFill>
              </a:rPr>
              <a:t>applied to</a:t>
            </a:r>
            <a:r>
              <a:rPr lang="en-CA" sz="3200" dirty="0" smtClean="0">
                <a:solidFill>
                  <a:srgbClr val="C00000"/>
                </a:solidFill>
              </a:rPr>
              <a:t> morning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{boqer} </a:t>
            </a:r>
            <a:r>
              <a:rPr lang="en-CA" sz="3200" dirty="0" smtClean="0">
                <a:solidFill>
                  <a:srgbClr val="C00000"/>
                </a:solidFill>
              </a:rPr>
              <a:t>– </a:t>
            </a:r>
            <a:br>
              <a:rPr lang="en-CA" sz="3200" dirty="0" smtClean="0">
                <a:solidFill>
                  <a:srgbClr val="C00000"/>
                </a:solidFill>
              </a:rPr>
            </a:br>
            <a:r>
              <a:rPr lang="en-CA" sz="3200" dirty="0" smtClean="0">
                <a:solidFill>
                  <a:srgbClr val="C00000"/>
                </a:solidFill>
              </a:rPr>
              <a:t>describes the mixing 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[the action/verb]</a:t>
            </a:r>
            <a:r>
              <a:rPr lang="en-CA" sz="2000" dirty="0" smtClean="0">
                <a:solidFill>
                  <a:srgbClr val="C00000"/>
                </a:solidFill>
              </a:rPr>
              <a:t> </a:t>
            </a:r>
            <a:r>
              <a:rPr lang="en-CA" sz="3200" dirty="0" smtClean="0">
                <a:solidFill>
                  <a:srgbClr val="C00000"/>
                </a:solidFill>
              </a:rPr>
              <a:t>of light and darkness occurring in the sky at that particular time.  </a:t>
            </a:r>
            <a:endParaRPr lang="en-C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478" y="173933"/>
            <a:ext cx="11873552" cy="655092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Please be sure you understand this graphic before moving on.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Outline of </a:t>
            </a:r>
            <a:r>
              <a:rPr lang="en-US" b="1" i="1" dirty="0" smtClean="0">
                <a:solidFill>
                  <a:srgbClr val="00B0F0"/>
                </a:solidFill>
              </a:rPr>
              <a:t>Light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i="1" dirty="0" smtClean="0">
                <a:solidFill>
                  <a:schemeClr val="bg1"/>
                </a:solidFill>
              </a:rPr>
              <a:t>Darkness</a:t>
            </a:r>
            <a:r>
              <a:rPr lang="en-US" dirty="0" smtClean="0">
                <a:solidFill>
                  <a:schemeClr val="bg1"/>
                </a:solidFill>
              </a:rPr>
              <a:t> according to Genesis 1: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6160" y="4500880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442720" y="4500880"/>
            <a:ext cx="4287520" cy="65024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Sunlight Rays</a:t>
            </a:r>
            <a:endParaRPr lang="en-C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4500880"/>
            <a:ext cx="4622800" cy="65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Darkness</a:t>
            </a:r>
            <a:endParaRPr lang="en-CA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1840" y="4500880"/>
            <a:ext cx="40640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6406" y="3722189"/>
            <a:ext cx="0" cy="1449251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2080" y="4094480"/>
            <a:ext cx="0" cy="107696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80314" y="4084320"/>
            <a:ext cx="0" cy="107696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11840" y="3808730"/>
            <a:ext cx="0" cy="135255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204061" y="2742934"/>
            <a:ext cx="340259" cy="175821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37921" y="2286000"/>
            <a:ext cx="9169862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Morning action </a:t>
            </a:r>
            <a:r>
              <a:rPr lang="en-CA" sz="2800" b="1" i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description</a:t>
            </a:r>
            <a:r>
              <a:rPr lang="en-CA" sz="2800" b="1" dirty="0" smtClean="0">
                <a:solidFill>
                  <a:srgbClr val="CC3300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CC3300"/>
                </a:solidFill>
              </a:rPr>
              <a:t>- 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ereb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twilight </a:t>
            </a:r>
            <a:r>
              <a:rPr lang="en-CA" sz="2800" b="1" i="1" u="sng" dirty="0" smtClean="0">
                <a:solidFill>
                  <a:schemeClr val="bg1"/>
                </a:solidFill>
                <a:effectLst>
                  <a:glow rad="190500">
                    <a:srgbClr val="FFFF00"/>
                  </a:glow>
                </a:effectLst>
              </a:rPr>
              <a:t>mixture</a:t>
            </a:r>
            <a:endParaRPr lang="en-CA" sz="2800" b="1" i="1" u="sng" dirty="0">
              <a:solidFill>
                <a:schemeClr val="bg1"/>
              </a:solidFill>
              <a:effectLst>
                <a:glow rad="190500">
                  <a:srgbClr val="FFFF00"/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79" y="1600200"/>
            <a:ext cx="5703571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err="1" smtClean="0">
                <a:solidFill>
                  <a:srgbClr val="00B050"/>
                </a:solidFill>
                <a:latin typeface="Comic Sans MS" pitchFamily="66" charset="0"/>
              </a:rPr>
              <a:t>Boqer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(</a:t>
            </a:r>
            <a:r>
              <a:rPr lang="en-CA" sz="2800" dirty="0" err="1" smtClean="0">
                <a:solidFill>
                  <a:schemeClr val="bg1"/>
                </a:solidFill>
              </a:rPr>
              <a:t>Shachar</a:t>
            </a:r>
            <a:r>
              <a:rPr lang="en-CA" sz="2800" dirty="0" smtClean="0">
                <a:solidFill>
                  <a:schemeClr val="bg1"/>
                </a:solidFill>
              </a:rPr>
              <a:t>)</a:t>
            </a:r>
            <a:r>
              <a:rPr lang="en-CA" sz="1100" dirty="0" smtClean="0">
                <a:solidFill>
                  <a:schemeClr val="bg1"/>
                </a:solidFill>
              </a:rPr>
              <a:t> </a:t>
            </a:r>
            <a:r>
              <a:rPr lang="en-CA" sz="2800" b="1" i="1" dirty="0" smtClean="0">
                <a:solidFill>
                  <a:srgbClr val="FF00FF"/>
                </a:solidFill>
              </a:rPr>
              <a:t>Dawn’s</a:t>
            </a:r>
            <a:r>
              <a:rPr lang="en-CA" sz="2800" dirty="0" smtClean="0">
                <a:solidFill>
                  <a:schemeClr val="bg1"/>
                </a:solidFill>
              </a:rPr>
              <a:t> first light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64903" y="2057400"/>
            <a:ext cx="231503" cy="165462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22120" y="3025141"/>
            <a:ext cx="1493520" cy="462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Sunrise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402080" y="3487420"/>
            <a:ext cx="518160" cy="6426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rved Down Arrow 42"/>
          <p:cNvSpPr/>
          <p:nvPr/>
        </p:nvSpPr>
        <p:spPr>
          <a:xfrm>
            <a:off x="1442720" y="3952239"/>
            <a:ext cx="4592320" cy="548906"/>
          </a:xfrm>
          <a:prstGeom prst="curvedDownArrow">
            <a:avLst>
              <a:gd name="adj1" fmla="val 25000"/>
              <a:gd name="adj2" fmla="val 107839"/>
              <a:gd name="adj3" fmla="val 37956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87800" y="3025141"/>
            <a:ext cx="1381760" cy="462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Sunset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151120" y="3487420"/>
            <a:ext cx="609600" cy="6426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94680" y="3025141"/>
            <a:ext cx="5140960" cy="462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Evening: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b="1" i="1" dirty="0" smtClean="0">
                <a:solidFill>
                  <a:srgbClr val="00B050"/>
                </a:solidFill>
              </a:rPr>
              <a:t>ereb, </a:t>
            </a:r>
            <a:r>
              <a:rPr lang="en-CA" sz="2800" dirty="0" smtClean="0">
                <a:solidFill>
                  <a:schemeClr val="bg1"/>
                </a:solidFill>
              </a:rPr>
              <a:t>twilight mixture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endCxn id="8" idx="0"/>
          </p:cNvCxnSpPr>
          <p:nvPr/>
        </p:nvCxnSpPr>
        <p:spPr>
          <a:xfrm flipH="1">
            <a:off x="6035040" y="3487420"/>
            <a:ext cx="213360" cy="10134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060440" y="1600200"/>
            <a:ext cx="60401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err="1" smtClean="0">
                <a:solidFill>
                  <a:srgbClr val="00B050"/>
                </a:solidFill>
                <a:latin typeface="Comic Sans MS" pitchFamily="66" charset="0"/>
              </a:rPr>
              <a:t>Boqer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  <a:r>
              <a:rPr lang="en-CA" sz="2800" b="1" i="1" dirty="0">
                <a:solidFill>
                  <a:srgbClr val="00B05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At </a:t>
            </a:r>
            <a:r>
              <a:rPr lang="en-CA" sz="2800" b="1" i="1" dirty="0" smtClean="0">
                <a:solidFill>
                  <a:srgbClr val="FF00FF"/>
                </a:solidFill>
              </a:rPr>
              <a:t>Dawn,</a:t>
            </a:r>
            <a:r>
              <a:rPr lang="en-CA" sz="2800" dirty="0" smtClean="0">
                <a:solidFill>
                  <a:schemeClr val="bg1"/>
                </a:solidFill>
              </a:rPr>
              <a:t> A New Cycle Starts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0911840" y="2057400"/>
            <a:ext cx="0" cy="175133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50669" y="6019800"/>
            <a:ext cx="11744596" cy="478972"/>
          </a:xfrm>
          <a:prstGeom prst="rect">
            <a:avLst/>
          </a:prstGeom>
          <a:solidFill>
            <a:srgbClr val="00FFFF"/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CC3300"/>
                </a:solidFill>
              </a:rPr>
              <a:t>Our Focus: </a:t>
            </a:r>
            <a:r>
              <a:rPr lang="en-C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Which </a:t>
            </a:r>
            <a:r>
              <a:rPr lang="en-CA" sz="2800" b="1" i="1" dirty="0" smtClean="0">
                <a:solidFill>
                  <a:srgbClr val="0000FF"/>
                </a:solidFill>
                <a:latin typeface="Arial Black" pitchFamily="34" charset="0"/>
              </a:rPr>
              <a:t>Light</a:t>
            </a:r>
            <a:r>
              <a:rPr lang="en-C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entity</a:t>
            </a:r>
            <a:r>
              <a:rPr lang="en-C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changes the 24 Hr. cycle for </a:t>
            </a:r>
            <a:r>
              <a:rPr lang="en-CA" sz="2800" b="1" dirty="0" err="1" smtClean="0">
                <a:solidFill>
                  <a:srgbClr val="0000FF"/>
                </a:solidFill>
              </a:rPr>
              <a:t>Yahuah</a:t>
            </a:r>
            <a:r>
              <a:rPr lang="en-CA" sz="2800" b="1" dirty="0" smtClean="0">
                <a:solidFill>
                  <a:srgbClr val="0000FF"/>
                </a:solidFill>
              </a:rPr>
              <a:t>?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0265" y="5334000"/>
            <a:ext cx="6291941" cy="413657"/>
          </a:xfrm>
          <a:prstGeom prst="rect">
            <a:avLst/>
          </a:prstGeom>
          <a:solidFill>
            <a:schemeClr val="tx1"/>
          </a:solidFill>
          <a:ln w="5715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FF00FF"/>
                </a:solidFill>
              </a:rPr>
              <a:t>Dawn,                 </a:t>
            </a:r>
            <a:r>
              <a:rPr lang="en-CA" sz="2800" dirty="0" smtClean="0">
                <a:solidFill>
                  <a:schemeClr val="bg1"/>
                </a:solidFill>
              </a:rPr>
              <a:t>or                Sunset?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67" y="6988013"/>
            <a:ext cx="11873345" cy="1477328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Twilight</a:t>
            </a:r>
            <a:r>
              <a:rPr lang="en-US" dirty="0" smtClean="0"/>
              <a:t> OT:5399    nesheph </a:t>
            </a:r>
            <a:r>
              <a:rPr lang="en-US" dirty="0"/>
              <a:t>(</a:t>
            </a:r>
            <a:r>
              <a:rPr lang="en-US" dirty="0" err="1"/>
              <a:t>neh</a:t>
            </a:r>
            <a:r>
              <a:rPr lang="en-US" dirty="0"/>
              <a:t>'-</a:t>
            </a:r>
            <a:r>
              <a:rPr lang="en-US" dirty="0" err="1"/>
              <a:t>shef</a:t>
            </a:r>
            <a:r>
              <a:rPr lang="en-US" dirty="0"/>
              <a:t>); from OT:5398; properly, a breeze, i.e. (by implication) </a:t>
            </a:r>
            <a:r>
              <a:rPr lang="en-US" b="1" u="sng" dirty="0"/>
              <a:t>dusk</a:t>
            </a:r>
            <a:r>
              <a:rPr lang="en-US" dirty="0"/>
              <a:t> (when the evening breeze prevails</a:t>
            </a:r>
            <a:r>
              <a:rPr lang="en-US" dirty="0" smtClean="0"/>
              <a:t>):  KJV </a:t>
            </a:r>
            <a:r>
              <a:rPr lang="en-US" dirty="0"/>
              <a:t>- dark, </a:t>
            </a:r>
            <a:r>
              <a:rPr lang="en-US" b="1" u="sng" dirty="0"/>
              <a:t>dawning of the day</a:t>
            </a:r>
            <a:r>
              <a:rPr lang="en-US" dirty="0"/>
              <a:t> (morning), night, twilight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Morning</a:t>
            </a:r>
            <a:r>
              <a:rPr lang="en-US" dirty="0" smtClean="0"/>
              <a:t> OT:1242    boqer </a:t>
            </a:r>
            <a:r>
              <a:rPr lang="en-US" dirty="0"/>
              <a:t>(</a:t>
            </a:r>
            <a:r>
              <a:rPr lang="en-US" dirty="0" err="1"/>
              <a:t>bo</a:t>
            </a:r>
            <a:r>
              <a:rPr lang="en-US" dirty="0"/>
              <a:t>'-</a:t>
            </a:r>
            <a:r>
              <a:rPr lang="en-US" dirty="0" err="1"/>
              <a:t>ker</a:t>
            </a:r>
            <a:r>
              <a:rPr lang="en-US" dirty="0"/>
              <a:t>); from OT:1239; properly, dawn (as the break of day); generally, morning:</a:t>
            </a:r>
          </a:p>
          <a:p>
            <a:r>
              <a:rPr lang="en-US" dirty="0" smtClean="0"/>
              <a:t>KJV </a:t>
            </a:r>
            <a:r>
              <a:rPr lang="en-US" dirty="0"/>
              <a:t>- (+)day, early, morning, morrow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6700" y="6434944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Bent-Up Arrow 8"/>
          <p:cNvSpPr/>
          <p:nvPr/>
        </p:nvSpPr>
        <p:spPr>
          <a:xfrm rot="5400000">
            <a:off x="564061" y="1928768"/>
            <a:ext cx="685534" cy="797662"/>
          </a:xfrm>
          <a:prstGeom prst="bentUpArrow">
            <a:avLst>
              <a:gd name="adj1" fmla="val 12297"/>
              <a:gd name="adj2" fmla="val 19707"/>
              <a:gd name="adj3" fmla="val 35586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42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mph" presetSubtype="0" repeatCount="3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3" grpId="0" animBg="1"/>
      <p:bldP spid="34" grpId="0" animBg="1"/>
      <p:bldP spid="39" grpId="0" animBg="1"/>
      <p:bldP spid="43" grpId="0" animBg="1"/>
      <p:bldP spid="44" grpId="0" animBg="1"/>
      <p:bldP spid="47" grpId="0" animBg="1"/>
      <p:bldP spid="50" grpId="0" animBg="1"/>
      <p:bldP spid="54" grpId="0" animBg="1"/>
      <p:bldP spid="55" grpId="0" animBg="1"/>
      <p:bldP spid="55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838" y="313895"/>
            <a:ext cx="11281844" cy="628576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US" sz="3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Primary Question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 this study about unleavened bread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 to find the Divine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guidelines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 “</a:t>
            </a:r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when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” and “</a:t>
            </a:r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how long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” unleavened bread is to be eaten.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1. 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ill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we see support for the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Sunset Theory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system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determining time, </a:t>
            </a:r>
            <a:r>
              <a:rPr lang="en-US" sz="24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…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2.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Will there be a foundation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format of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Yahuah’s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Dawn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Design?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This will be examined so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everyone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can make an informed decision!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Let’s begin by viewing some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texts from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Exodus 12 &amp; 13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about eating unleavened bread.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0"/>
              </a:lnSpc>
              <a:spcBef>
                <a:spcPts val="300"/>
              </a:spcBef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760" y="3170661"/>
            <a:ext cx="9906000" cy="34290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097280" lvl="0" indent="-1097280"/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Exodus 12:15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b="1" i="1" dirty="0">
                <a:solidFill>
                  <a:srgbClr val="9933FF"/>
                </a:solidFill>
                <a:latin typeface="Georgia" panose="02040502050405020303" pitchFamily="18" charset="0"/>
              </a:rPr>
              <a:t>Seven days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ye shall eat unleavened bread, and from the </a:t>
            </a:r>
            <a:r>
              <a:rPr lang="en-US" sz="2400" b="1" i="1" dirty="0">
                <a:solidFill>
                  <a:srgbClr val="9933FF"/>
                </a:solidFill>
                <a:latin typeface="Georgia" panose="02040502050405020303" pitchFamily="18" charset="0"/>
              </a:rPr>
              <a:t>first day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ye shall utterly remove leaven from your houses: whoever shall eat leaven, that soul shall be utterly destroyed from Israel, from the </a:t>
            </a:r>
            <a:r>
              <a:rPr lang="en-US" sz="2400" b="1" i="1" dirty="0">
                <a:solidFill>
                  <a:srgbClr val="9933FF"/>
                </a:solidFill>
                <a:latin typeface="Georgia" panose="02040502050405020303" pitchFamily="18" charset="0"/>
              </a:rPr>
              <a:t>first day until the seventh day.</a:t>
            </a:r>
          </a:p>
          <a:p>
            <a:pPr marL="1097280" lvl="0" indent="-1097280"/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Exodus 13:6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b="1" i="1" dirty="0">
                <a:solidFill>
                  <a:srgbClr val="9933FF"/>
                </a:solidFill>
                <a:latin typeface="Georgia" panose="02040502050405020303" pitchFamily="18" charset="0"/>
              </a:rPr>
              <a:t>Six days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ye shall eat </a:t>
            </a:r>
            <a:r>
              <a:rPr lang="en-US" sz="2400" u="sng" dirty="0">
                <a:solidFill>
                  <a:srgbClr val="CC3300"/>
                </a:solidFill>
                <a:latin typeface="Georgia" panose="02040502050405020303" pitchFamily="18" charset="0"/>
              </a:rPr>
              <a:t>unleavened bread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, and </a:t>
            </a:r>
            <a:r>
              <a:rPr lang="en-US" sz="2400" u="sng" dirty="0">
                <a:solidFill>
                  <a:srgbClr val="CC3300"/>
                </a:solidFill>
                <a:latin typeface="Georgia" panose="02040502050405020303" pitchFamily="18" charset="0"/>
              </a:rPr>
              <a:t>on the seventh day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is a feast to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[</a:t>
            </a:r>
            <a:r>
              <a:rPr lang="en-US" sz="2400" dirty="0" err="1" smtClean="0">
                <a:solidFill>
                  <a:srgbClr val="CC3300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]. </a:t>
            </a:r>
            <a:endParaRPr lang="en-US" sz="2400" dirty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1097280" lvl="0" indent="-1097280"/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Exodus 13:7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b="1" i="1" dirty="0">
                <a:solidFill>
                  <a:srgbClr val="9933FF"/>
                </a:solidFill>
                <a:latin typeface="Georgia" panose="02040502050405020303" pitchFamily="18" charset="0"/>
              </a:rPr>
              <a:t>Seven days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shall ye eat unleavened bread; nothing leavened shall be seen with thee, neither shalt thou have leaven in all thy borders.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15400" y="6417099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920" y="150552"/>
            <a:ext cx="11832609" cy="6269098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Quite clearly from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Exodus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12 &amp; 13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Unleavened Bread is to be eaten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b="1" dirty="0">
                <a:solidFill>
                  <a:srgbClr val="FF0066"/>
                </a:solidFill>
                <a:latin typeface="Calibri" panose="020F0502020204030204" pitchFamily="34" charset="0"/>
              </a:rPr>
              <a:t>7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cycles.  There is no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mention </a:t>
            </a: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</a:rPr>
              <a:t>here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other cycles for eating Unleavened Bread.</a:t>
            </a:r>
            <a:r>
              <a:rPr lang="en-US" b="1" i="1" dirty="0" smtClean="0">
                <a:solidFill>
                  <a:srgbClr val="9933FF"/>
                </a:solidFill>
                <a:latin typeface="Calibri" panose="020F0502020204030204" pitchFamily="34" charset="0"/>
              </a:rPr>
              <a:t>  </a:t>
            </a:r>
            <a:br>
              <a:rPr lang="en-US" b="1" i="1" dirty="0" smtClean="0">
                <a:solidFill>
                  <a:srgbClr val="9933FF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However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this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will move into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 interesting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situation. 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urther in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Exodus 12,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it 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appears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as if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there is a </a:t>
            </a:r>
            <a:r>
              <a:rPr lang="en-US" b="1" dirty="0">
                <a:solidFill>
                  <a:srgbClr val="CC00CC"/>
                </a:solidFill>
                <a:latin typeface="Calibri" panose="020F0502020204030204" pitchFamily="34" charset="0"/>
              </a:rPr>
              <a:t>totally different number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given.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Let’s check Leviticus.</a:t>
            </a:r>
          </a:p>
          <a:p>
            <a:pPr marL="0" indent="-27432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-274320">
              <a:spcBef>
                <a:spcPts val="0"/>
              </a:spcBef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4167" y="2481944"/>
            <a:ext cx="11800115" cy="2198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914400" lvl="0" indent="-914400">
              <a:spcBef>
                <a:spcPct val="30000"/>
              </a:spcBef>
            </a:pP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Leviticus 23:5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In the first month, on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fourteenth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     day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of the month,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CC330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between the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CC330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evening times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is [</a:t>
            </a:r>
            <a:r>
              <a:rPr lang="en-US" sz="2400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Yahuah’s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] </a:t>
            </a:r>
            <a:r>
              <a:rPr lang="en-US" sz="2400" dirty="0" err="1" smtClean="0">
                <a:solidFill>
                  <a:srgbClr val="CC3300"/>
                </a:solidFill>
                <a:latin typeface="Georgia" panose="02040502050405020303" pitchFamily="18" charset="0"/>
              </a:rPr>
              <a:t>passover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.</a:t>
            </a:r>
            <a:b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endParaRPr lang="en-US" sz="2400" dirty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914400" lvl="0" indent="-914400">
              <a:spcBef>
                <a:spcPct val="30000"/>
              </a:spcBef>
            </a:pP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Leviticus 23:6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on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fifteenth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     day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of this month is the feast of unleavened bread to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[</a:t>
            </a:r>
            <a:r>
              <a:rPr lang="en-US" sz="2400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];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seven days shall ye eat unleavened bread.</a:t>
            </a:r>
            <a:r>
              <a:rPr lang="en-US" sz="2800" b="1" i="1" dirty="0">
                <a:solidFill>
                  <a:srgbClr val="CC00CC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68" y="4887686"/>
            <a:ext cx="11800115" cy="15588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Have you ever noticed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there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are </a:t>
            </a:r>
            <a:r>
              <a:rPr lang="en-US" sz="2800" b="1" dirty="0">
                <a:solidFill>
                  <a:srgbClr val="FF0066"/>
                </a:solidFill>
                <a:latin typeface="Calibri" panose="020F0502020204030204" pitchFamily="34" charset="0"/>
              </a:rPr>
              <a:t>two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Festivals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with:</a:t>
            </a:r>
          </a:p>
          <a:p>
            <a:pPr lvl="0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</a:p>
          <a:p>
            <a:pPr lvl="0"/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/>
            <a:endParaRPr lang="en-US" sz="24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3337" y="5578926"/>
            <a:ext cx="7828211" cy="70213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t</a:t>
            </a:r>
            <a:r>
              <a:rPr lang="en-US" sz="44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wo -</a:t>
            </a:r>
            <a:r>
              <a:rPr lang="en-US" sz="36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Georgia" panose="02040502050405020303" pitchFamily="18" charset="0"/>
              </a:rPr>
              <a:t>SEPARATE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   </a:t>
            </a:r>
            <a:r>
              <a:rPr lang="en-US" sz="44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-</a:t>
            </a:r>
            <a:r>
              <a:rPr lang="en-US" sz="36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Feast </a:t>
            </a:r>
            <a:r>
              <a:rPr lang="en-US" sz="4400" b="1" dirty="0">
                <a:solidFill>
                  <a:srgbClr val="FF0066"/>
                </a:solidFill>
                <a:effectLst>
                  <a:glow rad="63500">
                    <a:srgbClr val="66FF66"/>
                  </a:glow>
                </a:effectLst>
                <a:latin typeface="Calibri" panose="020F0502020204030204" pitchFamily="34" charset="0"/>
              </a:rPr>
              <a:t>dates? </a:t>
            </a:r>
            <a:endParaRPr lang="en-CA" sz="4400" dirty="0">
              <a:effectLst>
                <a:glow rad="63500">
                  <a:srgbClr val="66FF66"/>
                </a:glo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534400" y="2024743"/>
            <a:ext cx="9144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effectLst>
            <a:glow rad="127000">
              <a:srgbClr val="66FF66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rgbClr val="FFFF00"/>
                </a:solidFill>
              </a:rPr>
              <a:t>1</a:t>
            </a:r>
            <a:endParaRPr lang="en-CA" sz="32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85858" y="3338284"/>
            <a:ext cx="9144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effectLst>
            <a:glow rad="127000">
              <a:srgbClr val="66FF66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rgbClr val="FFFF00"/>
                </a:solidFill>
              </a:rPr>
              <a:t>2</a:t>
            </a:r>
            <a:endParaRPr lang="en-CA" sz="32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00258" y="2253343"/>
            <a:ext cx="1251856" cy="53340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5279571" y="3566884"/>
            <a:ext cx="1306287" cy="48260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46020" y="5590501"/>
            <a:ext cx="3023951" cy="6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Georgia" panose="02040502050405020303" pitchFamily="18" charset="0"/>
              </a:rPr>
              <a:t>SEPARATE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endParaRPr lang="en-CA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9FF">
                <a:alpha val="64000"/>
              </a:srgbClr>
            </a:gs>
            <a:gs pos="54000">
              <a:schemeClr val="accent4">
                <a:lumMod val="20000"/>
                <a:lumOff val="80000"/>
              </a:schemeClr>
            </a:gs>
            <a:gs pos="100000">
              <a:srgbClr val="66CC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7325"/>
            <a:ext cx="12195176" cy="88494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Comparing Lev 12:6 &amp; </a:t>
            </a:r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Exo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23:18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99938" y="1160288"/>
            <a:ext cx="5157787" cy="8239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Leviticus 23:6</a:t>
            </a:r>
            <a:endParaRPr lang="en-US" sz="480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99938" y="1984200"/>
            <a:ext cx="5157787" cy="3684588"/>
          </a:xfrm>
        </p:spPr>
        <p:txBody>
          <a:bodyPr/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And on the fifteenth day of the same month is the feast of unleavened bread unto [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Yahuah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]: </a:t>
            </a:r>
            <a:r>
              <a:rPr lang="en-US" sz="3600" b="1" u="sng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seven days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ye must eat unleavened bread.  </a:t>
            </a:r>
            <a:r>
              <a:rPr lang="en-US" sz="2000" i="1" dirty="0" smtClean="0"/>
              <a:t>KJV</a:t>
            </a:r>
            <a:endParaRPr lang="en-US" sz="3600" i="1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403700" y="1160288"/>
            <a:ext cx="5183188" cy="8239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Exodus 23:18</a:t>
            </a:r>
            <a:endParaRPr lang="en-US" sz="480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065131" y="1984200"/>
            <a:ext cx="5860326" cy="3684588"/>
          </a:xfrm>
        </p:spPr>
        <p:txBody>
          <a:bodyPr/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In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the first month, on the </a:t>
            </a:r>
            <a:r>
              <a:rPr lang="en-US" sz="3600" b="1" u="sng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fourteenth day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of the month at even, ye shall eat unleavened bread, </a:t>
            </a:r>
            <a:r>
              <a:rPr lang="en-US" sz="3600" b="1" u="sng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until </a:t>
            </a:r>
            <a:r>
              <a:rPr lang="en-US" sz="3600" b="1" u="sng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/>
            </a:r>
            <a:br>
              <a:rPr lang="en-US" sz="3600" b="1" u="sng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</a:br>
            <a:r>
              <a:rPr lang="en-US" sz="3600" b="1" u="sng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the </a:t>
            </a:r>
            <a:r>
              <a:rPr lang="en-US" sz="3600" b="1" u="sng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one and twentieth day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of the month at even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.  </a:t>
            </a:r>
            <a:r>
              <a:rPr lang="en-US" sz="2000" i="1" dirty="0" smtClean="0"/>
              <a:t>KJV</a:t>
            </a:r>
            <a:endParaRPr lang="en-US" sz="3600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FB8604-3E91-4806-A5CC-428F0C480F73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8817" y="5115731"/>
            <a:ext cx="2602374" cy="1514773"/>
          </a:xfrm>
          <a:prstGeom prst="teardrop">
            <a:avLst>
              <a:gd name="adj" fmla="val 101779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 </a:t>
            </a:r>
            <a:b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cycles!!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5331" y="5115732"/>
            <a:ext cx="2503974" cy="1514773"/>
          </a:xfrm>
          <a:prstGeom prst="teardrop">
            <a:avLst>
              <a:gd name="adj" fmla="val 100000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</a:rPr>
              <a:t>Count</a:t>
            </a:r>
            <a:r>
              <a:rPr lang="en-US" sz="3200" dirty="0" smtClean="0">
                <a:solidFill>
                  <a:srgbClr val="002060"/>
                </a:solidFill>
              </a:rPr>
              <a:t>: 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7 cycles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Rae\Desktop\conflict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44" y="4955445"/>
            <a:ext cx="1807439" cy="1675059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66FF66"/>
            </a:gs>
            <a:gs pos="100000">
              <a:srgbClr val="7030A0">
                <a:alpha val="5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68" y="4071252"/>
            <a:ext cx="11800115" cy="25690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</a:p>
          <a:p>
            <a:pPr lvl="0"/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/>
            <a:endParaRPr lang="en-US" sz="24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/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/>
            <a:endParaRPr lang="en-US" sz="24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018" y="138896"/>
            <a:ext cx="11886652" cy="6571317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If you are accustomed to observing Passover by </a:t>
            </a:r>
            <a:r>
              <a:rPr lang="en-US" sz="28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sunset to sunset standards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- on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Abib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15 night - please consider the separate Festival dates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for the moment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b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At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this time we will concentrate on the message of </a:t>
            </a:r>
            <a:r>
              <a:rPr lang="en-US" sz="2800" b="1" i="1" dirty="0">
                <a:solidFill>
                  <a:srgbClr val="CC00CC"/>
                </a:solidFill>
                <a:latin typeface="Georgia" panose="02040502050405020303" pitchFamily="18" charset="0"/>
              </a:rPr>
              <a:t>“SEVEN DAYS” </a:t>
            </a:r>
            <a:r>
              <a:rPr lang="en-US" sz="28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/>
            </a:r>
            <a:br>
              <a:rPr lang="en-US" sz="28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for eating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Unleavened Bread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.</a:t>
            </a:r>
            <a:b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/>
            </a:r>
            <a:b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Exactly </a:t>
            </a:r>
            <a:r>
              <a:rPr lang="en-US" sz="3600" b="1" i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“when &amp; where” </a:t>
            </a:r>
            <a:r>
              <a:rPr lang="en-US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does 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this message apply for the eating of</a:t>
            </a:r>
            <a:b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Unleavened Bread a total of </a:t>
            </a:r>
            <a:r>
              <a:rPr lang="en-US" sz="28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“</a:t>
            </a:r>
            <a:r>
              <a:rPr lang="en-US" sz="2800" b="1" i="1" dirty="0">
                <a:solidFill>
                  <a:srgbClr val="CC00CC"/>
                </a:solidFill>
                <a:latin typeface="Georgia" panose="02040502050405020303" pitchFamily="18" charset="0"/>
              </a:rPr>
              <a:t>SEVEN DAYS</a:t>
            </a:r>
            <a:r>
              <a:rPr lang="en-US" sz="28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”?  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/>
            </a:r>
            <a:b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endParaRPr lang="en-US" sz="2800" b="1" i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have many of us been taught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to observe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Passover in the </a:t>
            </a:r>
            <a:b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Sabbath Night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Season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Abib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 </a:t>
            </a:r>
            <a:r>
              <a:rPr lang="en-US" sz="28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(counting that time as part of the ULB Feast)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    </a:t>
            </a:r>
            <a:b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-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Where </a:t>
            </a:r>
            <a:r>
              <a:rPr lang="en-US" sz="28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can we find a Scripture instructing </a:t>
            </a:r>
            <a:r>
              <a:rPr lang="en-US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this message?</a:t>
            </a:r>
          </a:p>
          <a:p>
            <a:pPr lvl="0" algn="ctr"/>
            <a:r>
              <a:rPr lang="en-US" sz="9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    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/>
            </a:r>
            <a:b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3600" i="1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63500">
                    <a:srgbClr val="CC00CC"/>
                  </a:glow>
                </a:effectLst>
                <a:latin typeface="Arial Rounded MT Bold" pitchFamily="34" charset="0"/>
              </a:rPr>
              <a:t>It cannot be found for </a:t>
            </a:r>
            <a:r>
              <a:rPr lang="en-US" sz="3600" i="1" spc="300" dirty="0">
                <a:ln>
                  <a:solidFill>
                    <a:schemeClr val="bg1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63500">
                    <a:srgbClr val="CC00CC"/>
                  </a:glow>
                </a:effectLst>
                <a:latin typeface="Arial Rounded MT Bold" pitchFamily="34" charset="0"/>
              </a:rPr>
              <a:t>it does not exist!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75" y="3394023"/>
            <a:ext cx="9706306" cy="195348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66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12:18</a:t>
            </a:r>
          </a:p>
          <a:p>
            <a:r>
              <a:rPr lang="en-US" sz="48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Under serious scrutiny!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60" y="392163"/>
            <a:ext cx="9985420" cy="309570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382" y="285436"/>
            <a:ext cx="11217499" cy="2836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srgbClr val="9900FF"/>
                </a:solidFill>
                <a:latin typeface="Broadway" panose="04040905080B020205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Unleavened Bread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rgbClr val="FA54E2"/>
                </a:solidFill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Consumption Schedule</a:t>
            </a:r>
            <a:r>
              <a:rPr lang="en-US" sz="6000" b="1" dirty="0">
                <a:solidFill>
                  <a:srgbClr val="984806"/>
                </a:solidFill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b="1" dirty="0">
                <a:solidFill>
                  <a:srgbClr val="984806"/>
                </a:solidFill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365494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4640" y="5575750"/>
            <a:ext cx="7721600" cy="187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References from </a:t>
            </a:r>
            <a:r>
              <a:rPr lang="en-US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The Scriptures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unless otherwise noted.</a:t>
            </a: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5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773" y="232012"/>
            <a:ext cx="11859905" cy="6387152"/>
          </a:xfr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US" sz="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Exodus </a:t>
            </a:r>
            <a:r>
              <a:rPr lang="en-US" sz="2400" i="1" dirty="0">
                <a:solidFill>
                  <a:srgbClr val="008080"/>
                </a:solidFill>
                <a:latin typeface="Georgia" panose="02040502050405020303" pitchFamily="18" charset="0"/>
              </a:rPr>
              <a:t>12:16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in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first day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there shall be an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holy convocation,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in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seventh day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there shall be an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holy convocation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to you; no manner of work shall be done in them, save that which every man must eat, that only may be done of you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.</a:t>
            </a:r>
            <a:b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</a:br>
            <a:endParaRPr lang="en-US" sz="400" dirty="0" smtClean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Question:</a:t>
            </a: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2400" b="1" dirty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</a:t>
            </a:r>
            <a:r>
              <a:rPr lang="en-US" sz="2400" b="1" dirty="0" smtClean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Festival</a:t>
            </a:r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… </a:t>
            </a:r>
            <a:r>
              <a:rPr lang="en-US" sz="2400" b="1" dirty="0" smtClean="0">
                <a:solidFill>
                  <a:srgbClr val="FF00FF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b="1" dirty="0">
                <a:solidFill>
                  <a:srgbClr val="FF00FF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Holy Convocation”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400" b="1" dirty="0" smtClean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842" y="2733675"/>
            <a:ext cx="11854543" cy="3876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is, I know of no Scriptural support claiming that Passover is a 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a Sabbath of any kind.  However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Leviticus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23:7,8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information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affirming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Festival of Unleavened Bread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 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(H4744</a:t>
            </a:r>
            <a:r>
              <a:rPr lang="en-US" sz="24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miqra</a:t>
            </a:r>
            <a:r>
              <a:rPr lang="en-US" sz="24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both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hour cycles at the beginning and the end.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Therefore,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 12:16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be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referring to the Passover Feast Night Season as the first “day” of consuming Unleavened Bread.  But instead, it is referring to the two </a:t>
            </a:r>
            <a:r>
              <a:rPr lang="en-US" sz="2400" b="1" dirty="0" err="1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Shabbaths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Festival of Unleavened Bread for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commencement point of Unleavened Bread consumption.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serious and will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extremely important very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7038" y="232012"/>
            <a:ext cx="11859905" cy="638715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i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Exodus 12:16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in the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first day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there shall be an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holy convocation,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in the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seventh day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there shall be an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holy convocation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to you; no manner of work shall be done in them, save that which every man must eat, that only may be done of you.</a:t>
            </a:r>
            <a:b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</a:br>
            <a:endParaRPr lang="en-US" sz="400" dirty="0" smtClean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Question:</a:t>
            </a: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2400" b="1" dirty="0" smtClean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Festival</a:t>
            </a:r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… </a:t>
            </a:r>
            <a:r>
              <a:rPr lang="en-US" sz="2400" b="1" dirty="0" smtClean="0">
                <a:solidFill>
                  <a:srgbClr val="FF00FF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</a:t>
            </a:r>
            <a:r>
              <a:rPr lang="en-US" sz="2400" b="1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107" y="2733675"/>
            <a:ext cx="11854543" cy="3876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is, I know of no Scriptural support claiming that Passover is a 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a Sabbath of any kind.  However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Leviticus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23:7,8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information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affirming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Festival of Unleavened Bread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 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(H4744</a:t>
            </a:r>
            <a:r>
              <a:rPr lang="en-US" sz="24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miqra</a:t>
            </a:r>
            <a:r>
              <a:rPr lang="en-US" sz="24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both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hour cycles at the beginning and the end.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Therefore,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 12:16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be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referring to the Passover Feast Night Season as the first “day” of consuming Unleavened Bread.  But instead, it is referring to the two </a:t>
            </a:r>
            <a:r>
              <a:rPr lang="en-US" sz="2400" b="1" dirty="0" err="1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Shabbaths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Festival of Unleavened Bread for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commencement point of Unleavened Bread consumption.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serious and will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extremely important very quickly.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5876" y="240826"/>
            <a:ext cx="11859905" cy="6387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i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Exodus 12:16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in the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first day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there shall be an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holy convocation,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in the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seventh day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there shall be an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holy convocation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to you; no manner of work shall be done in them, save that which every man must eat, that only may be done of you.</a:t>
            </a:r>
            <a:b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</a:br>
            <a:endParaRPr lang="en-US" sz="400" dirty="0" smtClean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Question:  What “feast” is verse 16 talking about?  </a:t>
            </a:r>
            <a:r>
              <a:rPr 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Passover?  </a:t>
            </a:r>
            <a:r>
              <a:rPr lang="en-US" sz="2400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ULB festival? </a:t>
            </a: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2</a:t>
            </a:r>
            <a:r>
              <a:rPr lang="en-US" sz="2400" b="1" baseline="300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nd</a:t>
            </a:r>
            <a:r>
              <a:rPr lang="en-US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Question: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2400" b="1" dirty="0" smtClean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Festival</a:t>
            </a:r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… </a:t>
            </a:r>
            <a:r>
              <a:rPr lang="en-US" sz="2400" b="1" dirty="0" smtClean="0">
                <a:solidFill>
                  <a:srgbClr val="FF00FF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</a:t>
            </a:r>
            <a:r>
              <a:rPr lang="en-US" sz="2400" b="1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945" y="2742489"/>
            <a:ext cx="11854543" cy="3876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Scriptural support claiming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as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Convocation”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Shabbath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any kind.  However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Leviticus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23:7-8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information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affirming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Festival of Unleavened Bread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two </a:t>
            </a:r>
            <a:r>
              <a:rPr 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“Holy </a:t>
            </a:r>
            <a:r>
              <a:rPr lang="en-US" sz="2400" b="1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Convocations” 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(H4744</a:t>
            </a:r>
            <a:r>
              <a:rPr lang="en-US" sz="24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miqra</a:t>
            </a:r>
            <a:r>
              <a:rPr lang="en-US" sz="24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both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hour cycles at the beginning and ending of the festival.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Therefore,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 12:16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be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referring to the </a:t>
            </a:r>
            <a:r>
              <a:rPr lang="en-US" sz="2400" b="1" dirty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Festival</a:t>
            </a:r>
            <a:r>
              <a:rPr lang="en-US" sz="2400" dirty="0">
                <a:solidFill>
                  <a:srgbClr val="C00000"/>
                </a:solidFill>
                <a:uFill>
                  <a:solidFill>
                    <a:srgbClr val="9933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Night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 as the first “day” of consuming Unleavened Bread.  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nstead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12:16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referring to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400" b="1" dirty="0" err="1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Shabbath's</a:t>
            </a:r>
            <a:r>
              <a:rPr lang="en-US" sz="2400" b="1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1</a:t>
            </a:r>
            <a:r>
              <a:rPr lang="en-US" sz="2400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 err="1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Shabbath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4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commencement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consumption of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Unleavened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Bread.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serious and will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extremely important very quickly.</a:t>
            </a:r>
          </a:p>
        </p:txBody>
      </p:sp>
    </p:spTree>
    <p:extLst>
      <p:ext uri="{BB962C8B-B14F-4D97-AF65-F5344CB8AC3E}">
        <p14:creationId xmlns:p14="http://schemas.microsoft.com/office/powerpoint/2010/main" val="25205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177" y="198664"/>
            <a:ext cx="11911450" cy="643345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QUESTIONS: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9933FF"/>
                </a:solidFill>
                <a:latin typeface="Calibri" panose="020F0502020204030204" pitchFamily="34" charset="0"/>
              </a:rPr>
              <a:t>1. 	</a:t>
            </a:r>
            <a:r>
              <a:rPr lang="en-US" sz="24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Where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do the Scriptures provide the </a:t>
            </a:r>
            <a:r>
              <a:rPr lang="en-US" sz="2400" b="1" dirty="0" smtClean="0">
                <a:solidFill>
                  <a:srgbClr val="9933FF"/>
                </a:solidFill>
                <a:latin typeface="Calibri" panose="020F0502020204030204" pitchFamily="34" charset="0"/>
              </a:rPr>
              <a:t>DISTINCTION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between the orders to consume Unleavened Bread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during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Festival of Unleavened Bread and the Feast of Passover?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smtClean="0">
                <a:noFill/>
                <a:latin typeface="Calibri" panose="020F0502020204030204" pitchFamily="34" charset="0"/>
              </a:rPr>
              <a:t>.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9933FF"/>
                </a:solidFill>
                <a:latin typeface="Calibri" panose="020F0502020204030204" pitchFamily="34" charset="0"/>
              </a:rPr>
              <a:t>2. 	WILL THE SEPARATING DISTINCTION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Unleavened Bread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consumption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allow for the </a:t>
            </a:r>
            <a:r>
              <a:rPr lang="en-US" sz="24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individual Festival dates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Passover and Unleavened Bread to collectively indicate a total of </a:t>
            </a:r>
            <a:r>
              <a:rPr lang="en-US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EIGHT</a:t>
            </a:r>
            <a:r>
              <a:rPr lang="en-US" sz="2400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cycles for consuming Unleavened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Bread, according to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Exo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12:18?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 smtClean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 smtClean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 smtClean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927" y="2709635"/>
            <a:ext cx="11650046" cy="264717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marL="548640" lvl="0" indent="-548640"/>
            <a:r>
              <a:rPr lang="en-US" sz="3600" b="1" u="sng" dirty="0">
                <a:solidFill>
                  <a:srgbClr val="FF0066"/>
                </a:solidFill>
                <a:latin typeface="Calibri" panose="020F0502020204030204" pitchFamily="34" charset="0"/>
              </a:rPr>
              <a:t>IMPORTANT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</a:rPr>
              <a:t>: 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Can point </a:t>
            </a:r>
            <a:r>
              <a:rPr lang="en-US" sz="2400" b="1" dirty="0">
                <a:solidFill>
                  <a:srgbClr val="9933FF"/>
                </a:solidFill>
                <a:latin typeface="Calibri" panose="020F0502020204030204" pitchFamily="34" charset="0"/>
              </a:rPr>
              <a:t>#2,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which indicates </a:t>
            </a:r>
            <a:r>
              <a:rPr lang="en-US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EIGHT CYCLES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for eating Unleavened Bread, be </a:t>
            </a:r>
            <a:r>
              <a:rPr lang="en-US" sz="2400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substantiated from the Scriptures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? 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Will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this Scripture also enable us to </a:t>
            </a:r>
            <a:r>
              <a:rPr lang="en-US" sz="2400" b="1" dirty="0">
                <a:solidFill>
                  <a:srgbClr val="CC00CC"/>
                </a:solidFill>
                <a:latin typeface="Calibri" panose="020F0502020204030204" pitchFamily="34" charset="0"/>
              </a:rPr>
              <a:t>fulfill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latin typeface="Impact" pitchFamily="34" charset="0"/>
              </a:rPr>
              <a:t>ALL</a:t>
            </a:r>
            <a:r>
              <a:rPr lang="en-US" sz="2400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CC00CC"/>
                </a:solidFill>
                <a:latin typeface="Calibri" panose="020F0502020204030204" pitchFamily="34" charset="0"/>
              </a:rPr>
              <a:t>the required statutes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for eating Unleavened Bread during the </a:t>
            </a:r>
            <a:r>
              <a:rPr lang="en-US" sz="24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two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Festivals? </a:t>
            </a:r>
          </a:p>
          <a:p>
            <a:pPr marL="548640" lvl="0" indent="-548640"/>
            <a:endParaRPr lang="en-US" sz="8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1005840" lvl="0" indent="-1005840"/>
            <a:r>
              <a:rPr lang="en-US" sz="2400" i="1" dirty="0">
                <a:solidFill>
                  <a:srgbClr val="008080"/>
                </a:solidFill>
                <a:latin typeface="Georgia" panose="02040502050405020303" pitchFamily="18" charset="0"/>
              </a:rPr>
              <a:t>Exodus 12:18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	 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In the first month, on the </a:t>
            </a:r>
            <a:r>
              <a:rPr lang="en-US" sz="2400" b="1" i="1" u="sng" dirty="0">
                <a:solidFill>
                  <a:srgbClr val="CC00CC"/>
                </a:solidFill>
                <a:latin typeface="Calibri" panose="020F0502020204030204" pitchFamily="34" charset="0"/>
              </a:rPr>
              <a:t>fourteenth day</a:t>
            </a:r>
            <a:r>
              <a:rPr lang="en-US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of the month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63500">
                    <a:srgbClr val="00B0F0"/>
                  </a:glow>
                </a:effectLst>
                <a:latin typeface="Calibri" panose="020F0502020204030204" pitchFamily="34" charset="0"/>
              </a:rPr>
              <a:t>at even,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ye shall eat unleavened bread, </a:t>
            </a:r>
            <a:r>
              <a:rPr lang="en-US" sz="2400" b="1" i="1" u="sng" dirty="0">
                <a:solidFill>
                  <a:srgbClr val="CC00CC"/>
                </a:solidFill>
                <a:latin typeface="Calibri" panose="020F0502020204030204" pitchFamily="34" charset="0"/>
              </a:rPr>
              <a:t>until the one and twentieth day of the month at even</a:t>
            </a:r>
            <a:r>
              <a:rPr lang="en-US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531" y="5355773"/>
            <a:ext cx="11868150" cy="10885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Clr>
                <a:srgbClr val="9933FF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How many cycles are there — counting from the </a:t>
            </a:r>
            <a:r>
              <a:rPr lang="en-US" sz="2800" b="1" dirty="0">
                <a:solidFill>
                  <a:srgbClr val="FF0066"/>
                </a:solidFill>
                <a:latin typeface="Calibri" panose="020F0502020204030204" pitchFamily="34" charset="0"/>
              </a:rPr>
              <a:t>14</a:t>
            </a:r>
            <a:r>
              <a:rPr lang="en-US" sz="2800" b="1" baseline="30000" dirty="0">
                <a:solidFill>
                  <a:srgbClr val="FF0066"/>
                </a:solidFill>
                <a:latin typeface="Calibri" panose="020F0502020204030204" pitchFamily="34" charset="0"/>
              </a:rPr>
              <a:t>th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cycle to the </a:t>
            </a:r>
            <a:r>
              <a:rPr lang="en-US" sz="2800" b="1" dirty="0">
                <a:solidFill>
                  <a:srgbClr val="FF0066"/>
                </a:solidFill>
                <a:latin typeface="Calibri" panose="020F0502020204030204" pitchFamily="34" charset="0"/>
              </a:rPr>
              <a:t>21</a:t>
            </a:r>
            <a:r>
              <a:rPr lang="en-US" sz="2800" b="1" baseline="30000" dirty="0">
                <a:solidFill>
                  <a:srgbClr val="FF0066"/>
                </a:solidFill>
                <a:latin typeface="Calibri" panose="020F0502020204030204" pitchFamily="34" charset="0"/>
              </a:rPr>
              <a:t>st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cycle?</a:t>
            </a:r>
          </a:p>
          <a:p>
            <a:pPr marL="228600" lvl="0" indent="-228600">
              <a:buClr>
                <a:srgbClr val="9933FF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Where else do we read of eating Unleavened Bread on the </a:t>
            </a:r>
            <a:r>
              <a:rPr lang="en-US" sz="2800" b="1" dirty="0">
                <a:solidFill>
                  <a:srgbClr val="FF0066"/>
                </a:solidFill>
                <a:latin typeface="Calibri" panose="020F0502020204030204" pitchFamily="34" charset="0"/>
              </a:rPr>
              <a:t>14</a:t>
            </a:r>
            <a:r>
              <a:rPr lang="en-US" sz="2800" b="1" baseline="30000" dirty="0">
                <a:solidFill>
                  <a:srgbClr val="FF0066"/>
                </a:solidFill>
                <a:latin typeface="Calibri" panose="020F0502020204030204" pitchFamily="34" charset="0"/>
              </a:rPr>
              <a:t>th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of the month?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21" y="341194"/>
            <a:ext cx="11846257" cy="614149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400" b="1" i="1" u="sng" dirty="0" smtClean="0">
                <a:solidFill>
                  <a:srgbClr val="FF0066"/>
                </a:solidFill>
                <a:latin typeface="Calibri" panose="020F0502020204030204" pitchFamily="34" charset="0"/>
              </a:rPr>
              <a:t>FIRST</a:t>
            </a:r>
            <a:r>
              <a:rPr lang="en-US" sz="2400" b="1" u="sng" dirty="0" smtClean="0">
                <a:solidFill>
                  <a:srgbClr val="FF0066"/>
                </a:solidFill>
                <a:latin typeface="Calibri" panose="020F0502020204030204" pitchFamily="34" charset="0"/>
              </a:rPr>
              <a:t> Scriptural instruction</a:t>
            </a:r>
            <a:r>
              <a:rPr lang="en-US" sz="24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 eating Unleavened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Bread - is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found in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Exodus </a:t>
            </a: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12:8.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It is </a:t>
            </a:r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very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specific.</a:t>
            </a:r>
          </a:p>
          <a:p>
            <a:pPr marL="0" indent="0">
              <a:buNone/>
            </a:pPr>
            <a:endParaRPr lang="en-US" sz="10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Exodus 12:8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they shall eat the flesh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in this night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roast with fire, and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CC3300"/>
                </a:solidFill>
                <a:effectLst>
                  <a:glow rad="127000">
                    <a:srgbClr val="66FF66"/>
                  </a:glow>
                </a:effectLst>
                <a:latin typeface="Georgia" panose="02040502050405020303" pitchFamily="18" charset="0"/>
              </a:rPr>
              <a:t>they shall eat </a:t>
            </a:r>
            <a:r>
              <a:rPr lang="en-US" sz="2400" b="1" i="1" dirty="0">
                <a:ln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glow rad="127000">
                    <a:srgbClr val="66FF66"/>
                  </a:glow>
                </a:effectLst>
                <a:latin typeface="Georgia" panose="02040502050405020303" pitchFamily="18" charset="0"/>
              </a:rPr>
              <a:t>unleavened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CC3300"/>
                </a:solidFill>
                <a:latin typeface="Georgia" panose="02040502050405020303" pitchFamily="18" charset="0"/>
              </a:rPr>
              <a:t>bread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with bitter herbs. </a:t>
            </a:r>
            <a:endParaRPr lang="en-US" sz="2400" dirty="0" smtClean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Unleavened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Bread was to be eaten </a:t>
            </a:r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that </a:t>
            </a:r>
            <a:r>
              <a:rPr lang="en-US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night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Not in the Light Season, but after the sun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had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set and the darkness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had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begun.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Question</a:t>
            </a:r>
            <a:r>
              <a:rPr lang="en-US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: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Calibri" panose="020F0502020204030204" pitchFamily="34" charset="0"/>
              </a:rPr>
              <a:t>timing context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 this point in chapter 12,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	     </a:t>
            </a:r>
            <a:r>
              <a:rPr lang="en-US" sz="2400" b="1" dirty="0" smtClean="0">
                <a:solidFill>
                  <a:srgbClr val="FF0066"/>
                </a:solidFill>
                <a:latin typeface="Calibri" panose="020F0502020204030204" pitchFamily="34" charset="0"/>
              </a:rPr>
              <a:t>what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00FFFF"/>
                  </a:glow>
                </a:effectLst>
                <a:latin typeface="Calibri" panose="020F0502020204030204" pitchFamily="34" charset="0"/>
              </a:rPr>
              <a:t>single cycle </a:t>
            </a:r>
            <a:r>
              <a:rPr lang="en-US" sz="2400" b="1" dirty="0">
                <a:solidFill>
                  <a:srgbClr val="FF0066"/>
                </a:solidFill>
                <a:latin typeface="Calibri" panose="020F0502020204030204" pitchFamily="34" charset="0"/>
              </a:rPr>
              <a:t>of the month has been indicated? </a:t>
            </a:r>
            <a:endParaRPr lang="en-US" sz="2400" b="1" dirty="0" smtClean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marL="1005840" indent="-100584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CC33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571" y="3867802"/>
            <a:ext cx="11665930" cy="250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1005840" lvl="0" indent="-1005840"/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Exodus 12:6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it shall be kept by you till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fourteenth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u="sng" dirty="0">
                <a:solidFill>
                  <a:srgbClr val="CC3300"/>
                </a:solidFill>
                <a:latin typeface="Georgia" panose="02040502050405020303" pitchFamily="18" charset="0"/>
              </a:rPr>
              <a:t>of this month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, and all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the  multitude  of the  congregation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of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the         children  of  Israel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shall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kill  it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toward evening. </a:t>
            </a:r>
          </a:p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reviewing verse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8 again –</a:t>
            </a:r>
          </a:p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Exodus 12:8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they shall eat the flesh </a:t>
            </a:r>
            <a:r>
              <a:rPr lang="en-US" sz="2400" b="1" i="1" u="sng" dirty="0">
                <a:solidFill>
                  <a:srgbClr val="CC00CC"/>
                </a:solidFill>
                <a:latin typeface="Georgia" panose="02040502050405020303" pitchFamily="18" charset="0"/>
              </a:rPr>
              <a:t>in this night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roast with fire, and they shall eat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unleavened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prstClr val="white">
                    <a:lumMod val="50000"/>
                  </a:prstClr>
                </a:solidFill>
                <a:latin typeface="Georgia" panose="02040502050405020303" pitchFamily="18" charset="0"/>
              </a:rPr>
              <a:t>bread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with bitter herbs.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368612" y="2643333"/>
            <a:ext cx="3316472" cy="2930948"/>
            <a:chOff x="7368612" y="2935167"/>
            <a:chExt cx="3316472" cy="2930948"/>
          </a:xfrm>
        </p:grpSpPr>
        <p:grpSp>
          <p:nvGrpSpPr>
            <p:cNvPr id="13" name="Group 12"/>
            <p:cNvGrpSpPr/>
            <p:nvPr/>
          </p:nvGrpSpPr>
          <p:grpSpPr>
            <a:xfrm>
              <a:off x="8337921" y="2935167"/>
              <a:ext cx="2347163" cy="1366812"/>
              <a:chOff x="8337921" y="3112591"/>
              <a:chExt cx="2347163" cy="136681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8337921" y="3734770"/>
                <a:ext cx="1409618" cy="74463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Explosion 1 3"/>
              <p:cNvSpPr/>
              <p:nvPr/>
            </p:nvSpPr>
            <p:spPr>
              <a:xfrm rot="9640048">
                <a:off x="9415842" y="3112591"/>
                <a:ext cx="1269242" cy="1187356"/>
              </a:xfrm>
              <a:prstGeom prst="irregularSeal1">
                <a:avLst/>
              </a:prstGeom>
              <a:solidFill>
                <a:srgbClr val="FFFF00"/>
              </a:solidFill>
              <a:ln w="76200">
                <a:solidFill>
                  <a:srgbClr val="0000FF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7368612" y="4610521"/>
              <a:ext cx="13648" cy="1255594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arrow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4" y="6482611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67" y="269423"/>
            <a:ext cx="11846257" cy="6357258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US" sz="10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00FF"/>
                </a:solidFill>
                <a:latin typeface="Arial Rounded MT Bold" pitchFamily="34" charset="0"/>
              </a:rPr>
              <a:t>Yahuah’s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24 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H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ours 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of 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Passover</a:t>
            </a:r>
            <a:endParaRPr lang="en-US" sz="3200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50565" y="3081152"/>
            <a:ext cx="0" cy="1491342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93973" y="3299975"/>
            <a:ext cx="10885" cy="128291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90056" y="4033161"/>
            <a:ext cx="4071257" cy="538843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 smtClean="0">
                <a:solidFill>
                  <a:schemeClr val="bg1"/>
                </a:solidFill>
              </a:rPr>
              <a:t>Abib</a:t>
            </a:r>
            <a:r>
              <a:rPr lang="en-CA" sz="2800" dirty="0" smtClean="0">
                <a:solidFill>
                  <a:schemeClr val="bg1"/>
                </a:solidFill>
              </a:rPr>
              <a:t> 14 Light Season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9028" y="4033162"/>
            <a:ext cx="4178481" cy="527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 smtClean="0"/>
              <a:t>Abib</a:t>
            </a:r>
            <a:r>
              <a:rPr lang="en-CA" sz="2800" dirty="0" smtClean="0"/>
              <a:t> </a:t>
            </a:r>
            <a:r>
              <a:rPr lang="en-CA" sz="2800" b="1" dirty="0" smtClean="0">
                <a:ln>
                  <a:solidFill>
                    <a:srgbClr val="FF0066"/>
                  </a:solidFill>
                </a:ln>
              </a:rPr>
              <a:t>14</a:t>
            </a:r>
            <a:r>
              <a:rPr lang="en-CA" sz="2800" dirty="0" smtClean="0"/>
              <a:t> Night Season</a:t>
            </a:r>
            <a:endParaRPr lang="en-CA" sz="28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6512" y="3635829"/>
            <a:ext cx="0" cy="936175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83222" y="4049488"/>
            <a:ext cx="125186" cy="51707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6242952" y="4033161"/>
            <a:ext cx="125186" cy="52795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466726" y="1187996"/>
            <a:ext cx="9039224" cy="1098652"/>
          </a:xfrm>
          <a:prstGeom prst="roundRect">
            <a:avLst/>
          </a:prstGeom>
          <a:noFill/>
          <a:ln w="76200"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972000" indent="-972000"/>
            <a:r>
              <a:rPr lang="en-CA" sz="2400" b="1" dirty="0" smtClean="0">
                <a:solidFill>
                  <a:srgbClr val="0099FF"/>
                </a:solidFill>
                <a:latin typeface="Georgia" pitchFamily="18" charset="0"/>
              </a:rPr>
              <a:t>Ex 12:6  </a:t>
            </a:r>
            <a:r>
              <a:rPr lang="en-CA" sz="2400" dirty="0" smtClean="0">
                <a:solidFill>
                  <a:schemeClr val="bg1"/>
                </a:solidFill>
              </a:rPr>
              <a:t>And you shall keep it up until the </a:t>
            </a:r>
            <a:r>
              <a:rPr lang="en-CA" sz="2400" b="1" i="1" dirty="0" smtClean="0">
                <a:solidFill>
                  <a:schemeClr val="bg1"/>
                </a:solidFill>
                <a:effectLst>
                  <a:glow rad="127000">
                    <a:srgbClr val="66CCFF"/>
                  </a:glow>
                </a:effectLst>
              </a:rPr>
              <a:t>fourteenth day </a:t>
            </a:r>
            <a:r>
              <a:rPr lang="en-CA" sz="2400" dirty="0" smtClean="0">
                <a:solidFill>
                  <a:schemeClr val="bg1"/>
                </a:solidFill>
              </a:rPr>
              <a:t>of the same month. Then all the assembly of the congregation of </a:t>
            </a:r>
            <a:r>
              <a:rPr lang="en-CA" sz="2400" dirty="0" err="1" smtClean="0">
                <a:solidFill>
                  <a:schemeClr val="bg1"/>
                </a:solidFill>
              </a:rPr>
              <a:t>Yisra’el</a:t>
            </a:r>
            <a:r>
              <a:rPr lang="en-CA" sz="2400" dirty="0" smtClean="0">
                <a:solidFill>
                  <a:schemeClr val="bg1"/>
                </a:solidFill>
              </a:rPr>
              <a:t> shall kill it </a:t>
            </a:r>
            <a:r>
              <a:rPr lang="en-CA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27000">
                    <a:srgbClr val="66FF66"/>
                  </a:glow>
                </a:effectLst>
              </a:rPr>
              <a:t>between the evenings.  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920" y="2950024"/>
            <a:ext cx="1132114" cy="457200"/>
          </a:xfrm>
          <a:prstGeom prst="rect">
            <a:avLst/>
          </a:prstGeom>
          <a:solidFill>
            <a:schemeClr val="bg1"/>
          </a:solidFill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FF00FF"/>
                </a:solidFill>
              </a:rPr>
              <a:t>Dawn</a:t>
            </a:r>
            <a:endParaRPr lang="en-CA" sz="2800" dirty="0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445" y="2405743"/>
            <a:ext cx="3624941" cy="457200"/>
          </a:xfrm>
          <a:prstGeom prst="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 smtClean="0">
                <a:solidFill>
                  <a:schemeClr val="bg1"/>
                </a:solidFill>
              </a:rPr>
              <a:t>Ereb</a:t>
            </a:r>
            <a:r>
              <a:rPr lang="en-CA" sz="2800" dirty="0" smtClean="0">
                <a:solidFill>
                  <a:schemeClr val="bg1"/>
                </a:solidFill>
              </a:rPr>
              <a:t>/Twilight </a:t>
            </a:r>
            <a:r>
              <a:rPr lang="en-CA" sz="2800" b="1" i="1" dirty="0" smtClean="0">
                <a:solidFill>
                  <a:srgbClr val="FF0000"/>
                </a:solidFill>
              </a:rPr>
              <a:t>Mixture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3852" y="3178625"/>
            <a:ext cx="1502233" cy="4572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FFFF00"/>
                </a:solidFill>
              </a:rPr>
              <a:t>Sunrise</a:t>
            </a:r>
            <a:endParaRPr lang="en-CA" sz="28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34929" y="2862943"/>
            <a:ext cx="1" cy="117021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857289" y="548172"/>
            <a:ext cx="660916" cy="8674365"/>
          </a:xfrm>
          <a:prstGeom prst="rightBrace">
            <a:avLst>
              <a:gd name="adj1" fmla="val 160174"/>
              <a:gd name="adj2" fmla="val 49892"/>
            </a:avLst>
          </a:prstGeom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ight Brace 22"/>
          <p:cNvSpPr/>
          <p:nvPr/>
        </p:nvSpPr>
        <p:spPr>
          <a:xfrm rot="16200000">
            <a:off x="3927020" y="1798866"/>
            <a:ext cx="397333" cy="4071257"/>
          </a:xfrm>
          <a:prstGeom prst="rightBrace">
            <a:avLst>
              <a:gd name="adj1" fmla="val 54177"/>
              <a:gd name="adj2" fmla="val 64267"/>
            </a:avLst>
          </a:prstGeom>
          <a:solidFill>
            <a:schemeClr val="accent1">
              <a:lumMod val="60000"/>
              <a:lumOff val="40000"/>
            </a:schemeClr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Group 12"/>
          <p:cNvGrpSpPr/>
          <p:nvPr/>
        </p:nvGrpSpPr>
        <p:grpSpPr>
          <a:xfrm>
            <a:off x="4371975" y="2286650"/>
            <a:ext cx="3182112" cy="1349219"/>
            <a:chOff x="4371975" y="2286650"/>
            <a:chExt cx="3182112" cy="1349219"/>
          </a:xfrm>
        </p:grpSpPr>
        <p:sp>
          <p:nvSpPr>
            <p:cNvPr id="24" name="Right Brace 23"/>
            <p:cNvSpPr/>
            <p:nvPr/>
          </p:nvSpPr>
          <p:spPr>
            <a:xfrm rot="5400000">
              <a:off x="5789183" y="869442"/>
              <a:ext cx="347695" cy="3182112"/>
            </a:xfrm>
            <a:prstGeom prst="rightBrace">
              <a:avLst>
                <a:gd name="adj1" fmla="val 23195"/>
                <a:gd name="adj2" fmla="val 90025"/>
              </a:avLst>
            </a:prstGeom>
            <a:ln w="5715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6" name="Straight Connector 25"/>
            <p:cNvCxnSpPr>
              <a:stCxn id="24" idx="1"/>
            </p:cNvCxnSpPr>
            <p:nvPr/>
          </p:nvCxnSpPr>
          <p:spPr>
            <a:xfrm>
              <a:off x="4689391" y="2634346"/>
              <a:ext cx="10426" cy="1001523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6242953" y="3091543"/>
            <a:ext cx="1311134" cy="54428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Sunset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13314" y="2846937"/>
            <a:ext cx="3129638" cy="1256979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872805" y="1086003"/>
            <a:ext cx="3758173" cy="2947158"/>
            <a:chOff x="6898128" y="3754144"/>
            <a:chExt cx="3758173" cy="2947158"/>
          </a:xfrm>
        </p:grpSpPr>
        <p:sp>
          <p:nvSpPr>
            <p:cNvPr id="4" name="Explosion 1 3"/>
            <p:cNvSpPr/>
            <p:nvPr/>
          </p:nvSpPr>
          <p:spPr>
            <a:xfrm>
              <a:off x="8720594" y="3754144"/>
              <a:ext cx="1935707" cy="2177151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898128" y="5234933"/>
              <a:ext cx="1822466" cy="1466369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arrow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92630" y="5344893"/>
            <a:ext cx="10243452" cy="996042"/>
          </a:xfrm>
          <a:prstGeom prst="roundRect">
            <a:avLst/>
          </a:prstGeom>
          <a:noFill/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marL="1005840" lvl="0" indent="-1005840"/>
            <a:r>
              <a:rPr lang="en-US" sz="2400" b="1" dirty="0" smtClean="0">
                <a:solidFill>
                  <a:srgbClr val="0099FF"/>
                </a:solidFill>
                <a:latin typeface="Georgia" panose="02040502050405020303" pitchFamily="18" charset="0"/>
              </a:rPr>
              <a:t>Exodus 12:8 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they shall eat the flesh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on that night,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roasted in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fire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, - with </a:t>
            </a:r>
            <a:r>
              <a:rPr lang="en-US" sz="2400" b="1" i="1" dirty="0" smtClean="0">
                <a:solidFill>
                  <a:srgbClr val="CC00CC"/>
                </a:solidFill>
                <a:latin typeface="Georgia" panose="02040502050405020303" pitchFamily="18" charset="0"/>
              </a:rPr>
              <a:t>unleavened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bread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with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bitter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herbs they shall eat it.</a:t>
            </a:r>
            <a:endParaRPr lang="en-US" sz="2400" dirty="0">
              <a:solidFill>
                <a:srgbClr val="CC33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Notched Right Arrow 27"/>
          <p:cNvSpPr/>
          <p:nvPr/>
        </p:nvSpPr>
        <p:spPr>
          <a:xfrm rot="17462939">
            <a:off x="7126102" y="4741895"/>
            <a:ext cx="855969" cy="516897"/>
          </a:xfrm>
          <a:prstGeom prst="notchedRightArrow">
            <a:avLst>
              <a:gd name="adj1" fmla="val 36666"/>
              <a:gd name="adj2" fmla="val 105558"/>
            </a:avLst>
          </a:prstGeom>
          <a:solidFill>
            <a:srgbClr val="66FF66"/>
          </a:solidFill>
          <a:ln w="38100">
            <a:solidFill>
              <a:srgbClr val="00206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11146133" y="3220564"/>
            <a:ext cx="648072" cy="199524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1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9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4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5" grpId="0" animBg="1"/>
      <p:bldP spid="8" grpId="0" animBg="1"/>
      <p:bldP spid="14" grpId="0" animBg="1"/>
      <p:bldP spid="17" grpId="0" animBg="1"/>
      <p:bldP spid="27" grpId="0" animBg="1"/>
      <p:bldP spid="23" grpId="0" animBg="1"/>
      <p:bldP spid="31" grpId="0" animBg="1"/>
      <p:bldP spid="3" grpId="0" animBg="1"/>
      <p:bldP spid="28" grpId="0" animBg="1"/>
      <p:bldP spid="28" grpId="1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614" y="202316"/>
            <a:ext cx="11846257" cy="6466113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With the last graphic of Passover in our mind, let’s look at the Festivals </a:t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and see if this format can accomplish fulfilling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 cycles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eating </a:t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unleavened bread </a:t>
            </a:r>
            <a:r>
              <a:rPr lang="en-US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as 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it is </a:t>
            </a:r>
            <a:r>
              <a:rPr lang="en-US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written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Exodus 12:18.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30762"/>
              </p:ext>
            </p:extLst>
          </p:nvPr>
        </p:nvGraphicFramePr>
        <p:xfrm>
          <a:off x="642248" y="3890924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09075"/>
              </p:ext>
            </p:extLst>
          </p:nvPr>
        </p:nvGraphicFramePr>
        <p:xfrm>
          <a:off x="2013852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43451"/>
              </p:ext>
            </p:extLst>
          </p:nvPr>
        </p:nvGraphicFramePr>
        <p:xfrm>
          <a:off x="3407225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98755"/>
              </p:ext>
            </p:extLst>
          </p:nvPr>
        </p:nvGraphicFramePr>
        <p:xfrm>
          <a:off x="4833257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09252"/>
              </p:ext>
            </p:extLst>
          </p:nvPr>
        </p:nvGraphicFramePr>
        <p:xfrm>
          <a:off x="6237515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13632"/>
              </p:ext>
            </p:extLst>
          </p:nvPr>
        </p:nvGraphicFramePr>
        <p:xfrm>
          <a:off x="7636415" y="3890922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48034"/>
              </p:ext>
            </p:extLst>
          </p:nvPr>
        </p:nvGraphicFramePr>
        <p:xfrm>
          <a:off x="9014432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>
                        <a:effectLst>
                          <a:glow rad="127000">
                            <a:srgbClr val="00FFFF"/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effectLst>
                          <a:glow rad="127000">
                            <a:srgbClr val="00FFFF"/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21531"/>
              </p:ext>
            </p:extLst>
          </p:nvPr>
        </p:nvGraphicFramePr>
        <p:xfrm>
          <a:off x="10431605" y="3890922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024748" y="4288982"/>
            <a:ext cx="957942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16200000">
            <a:off x="1070286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Brace 17"/>
          <p:cNvSpPr/>
          <p:nvPr/>
        </p:nvSpPr>
        <p:spPr>
          <a:xfrm rot="16200000">
            <a:off x="2437650" y="3173949"/>
            <a:ext cx="310235" cy="1136038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ight Brace 19"/>
          <p:cNvSpPr/>
          <p:nvPr/>
        </p:nvSpPr>
        <p:spPr>
          <a:xfrm rot="16200000">
            <a:off x="3831178" y="3178032"/>
            <a:ext cx="302075" cy="1136036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ight Brace 26"/>
          <p:cNvSpPr/>
          <p:nvPr/>
        </p:nvSpPr>
        <p:spPr>
          <a:xfrm rot="16200000">
            <a:off x="5272173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ight Brace 27"/>
          <p:cNvSpPr/>
          <p:nvPr/>
        </p:nvSpPr>
        <p:spPr>
          <a:xfrm rot="16200000">
            <a:off x="6665544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Brace 28"/>
          <p:cNvSpPr/>
          <p:nvPr/>
        </p:nvSpPr>
        <p:spPr>
          <a:xfrm rot="16200000">
            <a:off x="8058915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Brace 29"/>
          <p:cNvSpPr/>
          <p:nvPr/>
        </p:nvSpPr>
        <p:spPr>
          <a:xfrm rot="16200000">
            <a:off x="9435879" y="3178032"/>
            <a:ext cx="302075" cy="1136036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ight Brace 30"/>
          <p:cNvSpPr/>
          <p:nvPr/>
        </p:nvSpPr>
        <p:spPr>
          <a:xfrm rot="16200000">
            <a:off x="10863347" y="3178033"/>
            <a:ext cx="302075" cy="1136033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6996" y="2808512"/>
            <a:ext cx="1560576" cy="794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2800" b="1" dirty="0">
                <a:solidFill>
                  <a:srgbClr val="FF0000"/>
                </a:solidFill>
              </a:rPr>
              <a:t>1</a:t>
            </a: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err="1" smtClean="0">
                <a:solidFill>
                  <a:srgbClr val="00B050"/>
                </a:solidFill>
              </a:rPr>
              <a:t>Abib</a:t>
            </a:r>
            <a:r>
              <a:rPr lang="en-CA" sz="2800" dirty="0" smtClean="0">
                <a:solidFill>
                  <a:srgbClr val="00B050"/>
                </a:solidFill>
              </a:rPr>
              <a:t> 14</a:t>
            </a:r>
            <a:endParaRPr lang="en-CA" sz="2800" dirty="0"/>
          </a:p>
        </p:txBody>
      </p:sp>
      <p:sp>
        <p:nvSpPr>
          <p:cNvPr id="14" name="Rectangle 13"/>
          <p:cNvSpPr/>
          <p:nvPr/>
        </p:nvSpPr>
        <p:spPr>
          <a:xfrm>
            <a:off x="11142695" y="2752953"/>
            <a:ext cx="879412" cy="4805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>
                <a:solidFill>
                  <a:schemeClr val="bg1"/>
                </a:solidFill>
              </a:rPr>
              <a:t>=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406400">
                    <a:srgbClr val="FFFF00"/>
                  </a:glow>
                </a:effectLst>
              </a:rPr>
              <a:t>8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406400">
                  <a:srgbClr val="FFFF00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818" y="1371600"/>
            <a:ext cx="11482036" cy="8140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Passover eaten “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00FFFF"/>
                  </a:glow>
                </a:effectLst>
              </a:rPr>
              <a:t>on that night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roasted in fire with unleavened bread…”</a:t>
            </a:r>
            <a:b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CA" sz="2000" dirty="0" smtClean="0">
                <a:solidFill>
                  <a:srgbClr val="00B050"/>
                </a:solidFill>
              </a:rPr>
              <a:t>Ex 12:8. </a:t>
            </a:r>
            <a:endParaRPr lang="en-CA" sz="20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61847" y="1906860"/>
            <a:ext cx="1670924" cy="2141033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21620" y="1918012"/>
            <a:ext cx="2141034" cy="0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759705" y="2752756"/>
            <a:ext cx="581787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solidFill>
                  <a:schemeClr val="bg1"/>
                </a:solidFill>
                <a:effectLst>
                  <a:glow rad="165100">
                    <a:srgbClr val="66FF66"/>
                  </a:glow>
                </a:effectLst>
              </a:rPr>
              <a:t>+</a:t>
            </a:r>
            <a:endParaRPr lang="en-CA" sz="4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482468" y="1895706"/>
            <a:ext cx="3531916" cy="3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376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1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15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64671" y="280552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2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16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4247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3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17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6108" y="279437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4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18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99479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5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19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0525" y="280552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6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20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07993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7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21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1610" y="2107580"/>
            <a:ext cx="8541004" cy="546410"/>
          </a:xfrm>
          <a:prstGeom prst="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b="1" i="1" dirty="0" smtClean="0">
                <a:solidFill>
                  <a:srgbClr val="00B050"/>
                </a:solidFill>
              </a:rPr>
              <a:t>Ex 12:18 </a:t>
            </a:r>
            <a:r>
              <a:rPr lang="en-CA" sz="2800" dirty="0" smtClean="0">
                <a:solidFill>
                  <a:srgbClr val="002060"/>
                </a:solidFill>
              </a:rPr>
              <a:t>– 21</a:t>
            </a:r>
            <a:r>
              <a:rPr lang="en-CA" sz="2800" baseline="30000" dirty="0" smtClean="0">
                <a:solidFill>
                  <a:srgbClr val="002060"/>
                </a:solidFill>
              </a:rPr>
              <a:t>st</a:t>
            </a:r>
            <a:r>
              <a:rPr lang="en-CA" sz="2800" dirty="0" smtClean="0">
                <a:solidFill>
                  <a:srgbClr val="002060"/>
                </a:solidFill>
              </a:rPr>
              <a:t> day of the month,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27000">
                    <a:srgbClr val="66FF66"/>
                  </a:glow>
                </a:effectLst>
              </a:rPr>
              <a:t>IN THE EVENING!</a:t>
            </a:r>
            <a:endParaRPr lang="en-CA" b="1" dirty="0">
              <a:ln>
                <a:solidFill>
                  <a:sysClr val="windowText" lastClr="000000"/>
                </a:solidFill>
              </a:ln>
              <a:effectLst>
                <a:glow rad="127000">
                  <a:srgbClr val="66FF66"/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32633" y="2653990"/>
            <a:ext cx="859448" cy="1393903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2317" y="4527395"/>
            <a:ext cx="10225665" cy="21410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Our Scriptures reveal an </a:t>
            </a:r>
            <a:r>
              <a:rPr lang="en-CA" sz="2800" b="1" i="1" dirty="0" smtClean="0">
                <a:solidFill>
                  <a:srgbClr val="FF0066"/>
                </a:solidFill>
              </a:rPr>
              <a:t>EIGHT cycle schedule </a:t>
            </a:r>
            <a:r>
              <a:rPr lang="en-CA" sz="2800" dirty="0" smtClean="0">
                <a:solidFill>
                  <a:srgbClr val="002060"/>
                </a:solidFill>
              </a:rPr>
              <a:t>for consuming unleavened bread during the Passover and Unleavened Bread Festivals.  This schedule is easily achieved when abiding by </a:t>
            </a:r>
            <a:r>
              <a:rPr lang="en-CA" sz="2800" b="1" dirty="0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rgbClr val="002060"/>
                </a:solidFill>
              </a:rPr>
              <a:t>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CA" sz="2800" dirty="0" smtClean="0">
                <a:solidFill>
                  <a:srgbClr val="002060"/>
                </a:solidFill>
              </a:rPr>
              <a:t> start of the day format, </a:t>
            </a:r>
            <a:r>
              <a:rPr lang="en-CA" sz="2800" u="sng" dirty="0" smtClean="0">
                <a:solidFill>
                  <a:srgbClr val="002060"/>
                </a:solidFill>
              </a:rPr>
              <a:t>from Creation</a:t>
            </a:r>
            <a:r>
              <a:rPr lang="en-CA" sz="2800" b="1" dirty="0" smtClean="0">
                <a:solidFill>
                  <a:srgbClr val="002060"/>
                </a:solidFill>
              </a:rPr>
              <a:t>!</a:t>
            </a:r>
            <a:endParaRPr lang="en-CA" sz="2800" b="1" dirty="0">
              <a:solidFill>
                <a:srgbClr val="00206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 rot="872535">
            <a:off x="9842821" y="5340398"/>
            <a:ext cx="2067917" cy="1187356"/>
            <a:chOff x="9766513" y="5004234"/>
            <a:chExt cx="2067917" cy="1187356"/>
          </a:xfrm>
        </p:grpSpPr>
        <p:sp>
          <p:nvSpPr>
            <p:cNvPr id="4" name="Explosion 1 3"/>
            <p:cNvSpPr/>
            <p:nvPr/>
          </p:nvSpPr>
          <p:spPr>
            <a:xfrm>
              <a:off x="10565188" y="5004234"/>
              <a:ext cx="1269242" cy="1187356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9766513" y="5778237"/>
              <a:ext cx="897081" cy="40410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/>
      <p:bldP spid="14" grpId="0"/>
      <p:bldP spid="14" grpId="1"/>
      <p:bldP spid="15" grpId="0"/>
      <p:bldP spid="38" grpId="0"/>
      <p:bldP spid="5" grpId="0"/>
      <p:bldP spid="32" grpId="0"/>
      <p:bldP spid="33" grpId="0"/>
      <p:bldP spid="35" grpId="0"/>
      <p:bldP spid="36" grpId="0"/>
      <p:bldP spid="37" grpId="0"/>
      <p:bldP spid="39" grpId="0"/>
      <p:bldP spid="9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89000">
              <a:schemeClr val="accent3">
                <a:lumMod val="75000"/>
                <a:alpha val="4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058" y="669040"/>
            <a:ext cx="10692730" cy="5681518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US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chart you have just seen is a timing format based on the very words of creation, as recorded in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Genesis 1.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Next … consider the 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tradition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most of us have been taught for many years and see if the 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traditional system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will also allow complete fulfillment of the Passover statutes in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Exodus 12.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293" y="3034602"/>
            <a:ext cx="9821656" cy="29483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The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traditional system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labelled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as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Sunset Theory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starts the cycles of the week with the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sunset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moment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. 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Sunset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has an inherent problem with identifying the correct time of evening. 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/>
            </a:r>
            <a:br>
              <a:rPr 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word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ereb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is the Hebrew word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deficiently translated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as - evening.  The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base definition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of this word and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its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root word is – </a:t>
            </a:r>
            <a:r>
              <a:rPr lang="en-US" sz="2800" b="1" dirty="0">
                <a:solidFill>
                  <a:srgbClr val="9933FF"/>
                </a:solidFill>
                <a:latin typeface="Calibri" panose="020F0502020204030204" pitchFamily="34" charset="0"/>
              </a:rPr>
              <a:t>MIXTURE, MIXING, TO BE MIXED. </a:t>
            </a:r>
            <a:endParaRPr lang="en-US" sz="2800" b="1" dirty="0" smtClean="0">
              <a:solidFill>
                <a:srgbClr val="9933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887" y="923174"/>
            <a:ext cx="10582028" cy="5064368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1143" y="1345457"/>
            <a:ext cx="9867956" cy="417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When the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word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–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ereb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is applied to time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it designates times of the 24 hour cycle when the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INDIRECT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sunlight begins mixing with the darkness as in the evening twilight. 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</a:p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In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the </a:t>
            </a:r>
            <a:r>
              <a:rPr lang="en-US" sz="2800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morning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twilight, the mixture of darkness decreases with the light until full direct rays of light are exposed. 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30000"/>
              </a:spcBef>
            </a:pP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In the </a:t>
            </a:r>
            <a:r>
              <a:rPr lang="en-US" sz="2800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late day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twilight, the direct sunlight is gone after the sunset, and the darkness takes dominant rule.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825" y="85993"/>
            <a:ext cx="10515600" cy="98781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Facts About Sunlight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852" y="980900"/>
            <a:ext cx="11602352" cy="56169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The only time when INDIRECT sunlight can be seen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the 24 hour cycle is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either: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1.    just before sunrise, or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	2.    just after sunset.  </a:t>
            </a:r>
          </a:p>
          <a:p>
            <a:endParaRPr lang="en-US" sz="11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Note:  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Without Divine intervention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, the 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mixing of light and darkness </a:t>
            </a:r>
            <a:r>
              <a:rPr lang="en-US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cannot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occur 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while the sun is visible in the blue 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sky.</a:t>
            </a:r>
            <a:endParaRPr lang="en-US" sz="4400" dirty="0">
              <a:solidFill>
                <a:srgbClr val="FF00FF"/>
              </a:solidFill>
              <a:latin typeface="Calibri" panose="020F0502020204030204" pitchFamily="34" charset="0"/>
            </a:endParaRPr>
          </a:p>
          <a:p>
            <a:endParaRPr lang="en-US" sz="1200" dirty="0">
              <a:solidFill>
                <a:srgbClr val="FF00FF"/>
              </a:solidFill>
              <a:latin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Therefore,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</a:rPr>
              <a:t> Ereb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</a:rPr>
              <a:t>evening mixture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cannot occur when the sun is visible. 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Let’s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look at a graphic to be sure we understand this fully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before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we continue with our study in the Scriptures.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125" y="218365"/>
            <a:ext cx="11873553" cy="6469038"/>
          </a:xfrm>
          <a:solidFill>
            <a:schemeClr val="tx1"/>
          </a:solidFill>
          <a:ln w="57150"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9933FF"/>
                </a:solidFill>
                <a:latin typeface="Calibri" panose="020F0502020204030204" pitchFamily="34" charset="0"/>
              </a:rPr>
              <a:t>A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Review</a:t>
            </a:r>
            <a:r>
              <a:rPr lang="en-US" sz="3200" dirty="0" smtClean="0">
                <a:solidFill>
                  <a:srgbClr val="9933FF"/>
                </a:solidFill>
                <a:latin typeface="Calibri" panose="020F0502020204030204" pitchFamily="34" charset="0"/>
              </a:rPr>
              <a:t> of the Light Structure as found in Genesis 1</a:t>
            </a:r>
            <a:endParaRPr lang="en-US" sz="3200" dirty="0">
              <a:solidFill>
                <a:srgbClr val="9933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0" y="846161"/>
            <a:ext cx="11778018" cy="5841241"/>
          </a:xfrm>
          <a:prstGeom prst="rect">
            <a:avLst/>
          </a:prstGeom>
        </p:spPr>
      </p:pic>
      <p:sp>
        <p:nvSpPr>
          <p:cNvPr id="7" name="Lightning Bolt 6"/>
          <p:cNvSpPr/>
          <p:nvPr/>
        </p:nvSpPr>
        <p:spPr>
          <a:xfrm>
            <a:off x="409433" y="3630304"/>
            <a:ext cx="1323833" cy="2292824"/>
          </a:xfrm>
          <a:prstGeom prst="lightningBolt">
            <a:avLst/>
          </a:prstGeom>
          <a:solidFill>
            <a:srgbClr val="FFFF00"/>
          </a:solidFill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ightning Bolt 2"/>
          <p:cNvSpPr/>
          <p:nvPr/>
        </p:nvSpPr>
        <p:spPr>
          <a:xfrm rot="16200000">
            <a:off x="1770147" y="1214976"/>
            <a:ext cx="1175657" cy="1249420"/>
          </a:xfrm>
          <a:prstGeom prst="lightningBolt">
            <a:avLst/>
          </a:prstGeom>
          <a:ln w="3810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Lightning Bolt 7"/>
          <p:cNvSpPr/>
          <p:nvPr/>
        </p:nvSpPr>
        <p:spPr>
          <a:xfrm rot="6556437">
            <a:off x="8227206" y="517147"/>
            <a:ext cx="1383007" cy="1414657"/>
          </a:xfrm>
          <a:prstGeom prst="lightningBolt">
            <a:avLst/>
          </a:prstGeom>
          <a:ln w="3810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22097" y="3093242"/>
            <a:ext cx="648072" cy="199524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4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21" y="195944"/>
            <a:ext cx="11846257" cy="6256812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Why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are we looking so intently at the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anose="020F0502020204030204" pitchFamily="34" charset="0"/>
              </a:rPr>
              <a:t>twilight mixtures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of the cycle?</a:t>
            </a:r>
          </a:p>
          <a:p>
            <a:pPr marL="0" lvl="0" indent="0" algn="ctr">
              <a:buNone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Because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it is the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anose="020F0502020204030204" pitchFamily="34" charset="0"/>
              </a:rPr>
              <a:t>sunset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ushering in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anose="020F0502020204030204" pitchFamily="34" charset="0"/>
              </a:rPr>
              <a:t>evening twilight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that is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going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indicate to us, 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</a:rPr>
              <a:t>Yahuah’s</a:t>
            </a:r>
            <a:r>
              <a:rPr lang="en-US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true Word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914400" lvl="0" indent="-914400">
              <a:buNone/>
            </a:pPr>
            <a:endParaRPr lang="en-US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914400" lvl="0" indent="-914400">
              <a:buNone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914400" lvl="0" indent="-914400">
              <a:buNone/>
            </a:pPr>
            <a:endParaRPr lang="en-US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914400" lvl="0" indent="-914400">
              <a:buNone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914400" lvl="0" indent="-914400">
              <a:buNone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17" y="1638656"/>
            <a:ext cx="11534310" cy="195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marL="914400" lvl="0" indent="-91440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What effect can the sunset possibly have on Passover, and the statute for the eating of Unleavened Bread?  </a:t>
            </a:r>
          </a:p>
          <a:p>
            <a:pPr marL="914400" lvl="0" indent="-91440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Answer: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</a:rPr>
              <a:t>  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It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will determine if you observe the Passover according to </a:t>
            </a:r>
            <a:r>
              <a:rPr lang="en-US" sz="2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Yahuah’s Will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or if you choose to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cling to tradition.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517" y="4038457"/>
            <a:ext cx="11534310" cy="23077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marL="914400" lvl="0" indent="-91440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Questions:  What happens to the </a:t>
            </a:r>
            <a:r>
              <a:rPr lang="en-US" sz="2800" b="1" i="1" dirty="0">
                <a:solidFill>
                  <a:srgbClr val="9933FF"/>
                </a:solidFill>
                <a:latin typeface="Calibri" panose="020F0502020204030204" pitchFamily="34" charset="0"/>
              </a:rPr>
              <a:t>EIGHT CYCLE Unleavened Bread count,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as</a:t>
            </a:r>
            <a:r>
              <a:rPr lang="en-US" sz="2800" b="1" i="1" dirty="0">
                <a:solidFill>
                  <a:srgbClr val="9933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seen in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Exodus 12:18,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when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utilizing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sunset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to determine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changing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cycles of the week?</a:t>
            </a:r>
          </a:p>
          <a:p>
            <a:pPr marL="914400" lvl="0" indent="-91440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Will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sunset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determination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support the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Scriptures,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or will it destroy the possibility to fulfill </a:t>
            </a:r>
            <a:r>
              <a:rPr lang="en-US" sz="4000" b="1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</a:rPr>
              <a:t>Yahuah’s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statutes?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09300" y="6504394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0369" y="1589770"/>
            <a:ext cx="8340683" cy="242396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en-CA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Tradition</a:t>
            </a:r>
            <a:r>
              <a:rPr lang="en-CA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CA" sz="6600" dirty="0" smtClean="0">
                <a:latin typeface="Comic Sans MS" pitchFamily="66" charset="0"/>
              </a:rPr>
              <a:t>is the Enemy of </a:t>
            </a:r>
            <a:r>
              <a:rPr lang="en-CA" sz="6600" b="1" dirty="0" smtClean="0">
                <a:solidFill>
                  <a:srgbClr val="66CCFF"/>
                </a:solidFill>
                <a:latin typeface="Comic Sans MS" pitchFamily="66" charset="0"/>
              </a:rPr>
              <a:t>Truth!</a:t>
            </a:r>
            <a:endParaRPr lang="en-CA" sz="6600" b="1" dirty="0">
              <a:solidFill>
                <a:srgbClr val="66CCFF"/>
              </a:solidFill>
              <a:latin typeface="Comic Sans MS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2114" y="137083"/>
            <a:ext cx="7802880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Would you agree?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Rae\Desktop\a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7" y="544194"/>
            <a:ext cx="3103203" cy="23666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8175" y="3541854"/>
            <a:ext cx="9418812" cy="118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Exodus 12:18 effectively reveals the chasm between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“tradition”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dirty="0" smtClean="0">
                <a:solidFill>
                  <a:srgbClr val="66CC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“truth.”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40" y="4828202"/>
            <a:ext cx="921297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In </a:t>
            </a:r>
            <a:r>
              <a:rPr lang="en-US" sz="2800" b="1" dirty="0">
                <a:ln>
                  <a:solidFill>
                    <a:srgbClr val="002060"/>
                  </a:solidFill>
                </a:ln>
              </a:rPr>
              <a:t>the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first, </a:t>
            </a:r>
            <a:r>
              <a:rPr lang="en-US" sz="2800" b="1" dirty="0">
                <a:ln>
                  <a:solidFill>
                    <a:srgbClr val="002060"/>
                  </a:solidFill>
                </a:ln>
              </a:rPr>
              <a:t>on the fourteenth day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</a:rPr>
              <a:t>[Abib 14 Passover] </a:t>
            </a:r>
            <a:br>
              <a:rPr lang="en-US" sz="2000" b="1" dirty="0" smtClean="0">
                <a:ln>
                  <a:solidFill>
                    <a:srgbClr val="002060"/>
                  </a:solidFill>
                </a:ln>
              </a:rPr>
            </a:b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of the month</a:t>
            </a:r>
            <a:r>
              <a:rPr lang="en-US" sz="2800" b="1" i="1" dirty="0" smtClean="0">
                <a:ln>
                  <a:solidFill>
                    <a:srgbClr val="002060"/>
                  </a:solidFill>
                </a:ln>
              </a:rPr>
              <a:t>,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 in the evening, </a:t>
            </a:r>
            <a:br>
              <a:rPr lang="en-US" sz="2800" b="1" dirty="0" smtClean="0">
                <a:ln>
                  <a:solidFill>
                    <a:srgbClr val="002060"/>
                  </a:solidFill>
                </a:ln>
              </a:rPr>
            </a:b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you </a:t>
            </a:r>
            <a:r>
              <a:rPr lang="en-US" sz="2800" b="1" dirty="0">
                <a:ln>
                  <a:solidFill>
                    <a:srgbClr val="002060"/>
                  </a:solidFill>
                </a:ln>
              </a:rPr>
              <a:t>shall eat unleavened bread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, until </a:t>
            </a:r>
            <a:br>
              <a:rPr lang="en-US" sz="2800" b="1" dirty="0" smtClean="0">
                <a:ln>
                  <a:solidFill>
                    <a:srgbClr val="002060"/>
                  </a:solidFill>
                </a:ln>
              </a:rPr>
            </a:b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the twenty-first day of the month</a:t>
            </a:r>
            <a:r>
              <a:rPr lang="en-US" sz="2800" b="1" i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in the evening.      </a:t>
            </a:r>
            <a:endParaRPr lang="en-US" b="1" i="1" dirty="0">
              <a:ln>
                <a:solidFill>
                  <a:srgbClr val="00206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97296" y="6030626"/>
            <a:ext cx="1400537" cy="567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  <a:t>HalleluYah</a:t>
            </a:r>
            <a:r>
              <a:rPr lang="en-US" b="1" i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  <a:t> Scriptures</a:t>
            </a:r>
          </a:p>
        </p:txBody>
      </p:sp>
    </p:spTree>
    <p:extLst>
      <p:ext uri="{BB962C8B-B14F-4D97-AF65-F5344CB8AC3E}">
        <p14:creationId xmlns:p14="http://schemas.microsoft.com/office/powerpoint/2010/main" val="19446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7030A0">
                <a:alpha val="6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666" y="292942"/>
            <a:ext cx="11586258" cy="6565058"/>
          </a:xfrm>
          <a:noFill/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As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you probably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noticed, the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revious graphics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were formatted with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Dawn twilight commencing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the cycle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We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will now look at a graphic that has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sunset 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changing the cycle of the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week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– in turn – declaring the </a:t>
            </a:r>
            <a:r>
              <a:rPr lang="en-US" sz="36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Night Season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arrives before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the Light Season.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Please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allow me to state quite emphatically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this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simply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cannot be supported from the Scriptures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and quite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specifically </a:t>
            </a:r>
            <a:r>
              <a:rPr lang="en-US" sz="3600" u="sng" dirty="0" smtClean="0">
                <a:ln w="18415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not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from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Genesis 1.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Let’s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look at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it specifically for </a:t>
            </a:r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comparison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purposes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ln w="900" cmpd="sng">
                  <a:solidFill>
                    <a:srgbClr val="0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itchFamily="18" charset="0"/>
              </a:rPr>
              <a:t>We will consider 3 “sunset” options.</a:t>
            </a:r>
            <a:endParaRPr lang="en-US" b="1" dirty="0" smtClean="0">
              <a:ln w="900" cmpd="sng">
                <a:solidFill>
                  <a:srgbClr val="00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053" y="162358"/>
            <a:ext cx="11873552" cy="6550926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A Preliminary Question (Or Two)!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27000">
                  <a:srgbClr val="66FF66"/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7748" y="4500880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37220" y="4521200"/>
            <a:ext cx="4287520" cy="65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14 Dark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1128" y="4500880"/>
            <a:ext cx="4622800" cy="650240"/>
          </a:xfrm>
          <a:prstGeom prst="rect">
            <a:avLst/>
          </a:prstGeom>
          <a:solidFill>
            <a:srgbClr val="00FFFF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14 Light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8366" y="4511766"/>
            <a:ext cx="40640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60213" y="4084320"/>
            <a:ext cx="14877" cy="1079136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8309" y="4096512"/>
            <a:ext cx="0" cy="10769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583262" y="3820922"/>
            <a:ext cx="0" cy="135255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10986" y="3702486"/>
            <a:ext cx="1437640" cy="462279"/>
          </a:xfrm>
          <a:prstGeom prst="rect">
            <a:avLst/>
          </a:prstGeom>
          <a:solidFill>
            <a:schemeClr val="tx1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Sunrise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>
            <a:off x="6921128" y="3933626"/>
            <a:ext cx="489858" cy="1854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18868" y="2141313"/>
            <a:ext cx="3029223" cy="1410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Morning: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ereb</a:t>
            </a:r>
            <a:r>
              <a:rPr lang="en-CA" sz="2800" b="1" i="1" dirty="0" smtClean="0">
                <a:solidFill>
                  <a:srgbClr val="00B050"/>
                </a:solidFill>
              </a:rPr>
              <a:t>, </a:t>
            </a:r>
            <a:r>
              <a:rPr lang="en-CA" sz="2800" dirty="0" smtClean="0">
                <a:solidFill>
                  <a:schemeClr val="bg1"/>
                </a:solidFill>
              </a:rPr>
              <a:t>twilight mixture </a:t>
            </a:r>
            <a:r>
              <a:rPr lang="en-CA" sz="2800" u="sng" dirty="0" smtClean="0">
                <a:solidFill>
                  <a:schemeClr val="bg1"/>
                </a:solidFill>
              </a:rPr>
              <a:t>before sunrise</a:t>
            </a:r>
            <a:r>
              <a:rPr lang="en-CA" sz="2800" dirty="0" smtClean="0">
                <a:solidFill>
                  <a:schemeClr val="bg1"/>
                </a:solidFill>
              </a:rPr>
              <a:t>!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endCxn id="8" idx="0"/>
          </p:cNvCxnSpPr>
          <p:nvPr/>
        </p:nvCxnSpPr>
        <p:spPr>
          <a:xfrm>
            <a:off x="6631566" y="3552011"/>
            <a:ext cx="0" cy="95975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4105967" y="3178023"/>
            <a:ext cx="345673" cy="4291872"/>
          </a:xfrm>
          <a:prstGeom prst="rightBrace">
            <a:avLst>
              <a:gd name="adj1" fmla="val 96243"/>
              <a:gd name="adj2" fmla="val 50000"/>
            </a:avLst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71632" y="5600699"/>
            <a:ext cx="11013684" cy="1054744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FF00FF"/>
                </a:solidFill>
              </a:rPr>
              <a:t>Is the Passover Lamb to be killed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beyn</a:t>
            </a:r>
            <a:r>
              <a:rPr lang="en-CA" sz="2800" b="1" i="1" dirty="0" smtClean="0">
                <a:solidFill>
                  <a:srgbClr val="00B050"/>
                </a:solidFill>
              </a:rPr>
              <a:t> ha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arbayim</a:t>
            </a:r>
            <a:r>
              <a:rPr lang="en-CA" sz="2800" b="1" i="1" dirty="0" smtClean="0">
                <a:solidFill>
                  <a:srgbClr val="00B050"/>
                </a:solidFill>
              </a:rPr>
              <a:t> </a:t>
            </a:r>
            <a:r>
              <a:rPr lang="en-CA" sz="2800" i="1" dirty="0" smtClean="0">
                <a:solidFill>
                  <a:srgbClr val="00B050"/>
                </a:solidFill>
              </a:rPr>
              <a:t>–</a:t>
            </a:r>
            <a:r>
              <a:rPr lang="en-CA" sz="2800" dirty="0">
                <a:solidFill>
                  <a:srgbClr val="FF00FF"/>
                </a:solidFill>
              </a:rPr>
              <a:t>(between </a:t>
            </a:r>
            <a:r>
              <a:rPr lang="en-CA" sz="2800" dirty="0" smtClean="0">
                <a:solidFill>
                  <a:srgbClr val="FF00FF"/>
                </a:solidFill>
              </a:rPr>
              <a:t>the </a:t>
            </a:r>
            <a:r>
              <a:rPr lang="en-CA" sz="3200" b="1" dirty="0" smtClean="0">
                <a:solidFill>
                  <a:schemeClr val="bg1"/>
                </a:solidFill>
              </a:rPr>
              <a:t>“</a:t>
            </a:r>
            <a:r>
              <a:rPr lang="en-CA" sz="3200" b="1" u="sng" dirty="0" smtClean="0">
                <a:solidFill>
                  <a:schemeClr val="bg1"/>
                </a:solidFill>
              </a:rPr>
              <a:t>sunset to sunrise</a:t>
            </a:r>
            <a:r>
              <a:rPr lang="en-CA" sz="3200" b="1" dirty="0" smtClean="0">
                <a:solidFill>
                  <a:schemeClr val="bg1"/>
                </a:solidFill>
              </a:rPr>
              <a:t>”</a:t>
            </a:r>
            <a:r>
              <a:rPr lang="en-CA" sz="2400" dirty="0" smtClean="0">
                <a:solidFill>
                  <a:schemeClr val="accent1"/>
                </a:solidFill>
              </a:rPr>
              <a:t> </a:t>
            </a:r>
            <a:r>
              <a:rPr lang="en-CA" sz="2800" b="1" i="1" dirty="0" smtClean="0">
                <a:solidFill>
                  <a:srgbClr val="00B050"/>
                </a:solidFill>
              </a:rPr>
              <a:t>ereb</a:t>
            </a:r>
            <a:r>
              <a:rPr lang="en-CA" sz="2800" dirty="0" smtClean="0">
                <a:solidFill>
                  <a:srgbClr val="FF00FF"/>
                </a:solidFill>
              </a:rPr>
              <a:t> twilight mixtures.)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?????</a:t>
            </a:r>
            <a:endParaRPr lang="en-CA" sz="2800" b="1" dirty="0">
              <a:solidFill>
                <a:schemeClr val="bg1"/>
              </a:solidFill>
              <a:effectLst>
                <a:glow rad="381000">
                  <a:srgbClr val="FFFF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7725" y="6434944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/>
              <a:t>31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8564" y="2141316"/>
            <a:ext cx="2946601" cy="1526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Evening: 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ereb, </a:t>
            </a:r>
            <a:r>
              <a:rPr lang="en-CA" sz="2800" dirty="0" smtClean="0">
                <a:solidFill>
                  <a:schemeClr val="bg1"/>
                </a:solidFill>
              </a:rPr>
              <a:t>twilight mixture </a:t>
            </a:r>
            <a:r>
              <a:rPr lang="en-CA" sz="2800" u="sng" dirty="0" smtClean="0">
                <a:solidFill>
                  <a:schemeClr val="bg1"/>
                </a:solidFill>
              </a:rPr>
              <a:t>after sunset</a:t>
            </a:r>
            <a:r>
              <a:rPr lang="en-CA" sz="2800" dirty="0" smtClean="0">
                <a:solidFill>
                  <a:schemeClr val="bg1"/>
                </a:solidFill>
              </a:rPr>
              <a:t>!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413" y="1019055"/>
            <a:ext cx="11835959" cy="705574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FF00FF"/>
                </a:solidFill>
              </a:rPr>
              <a:t>Where are</a:t>
            </a:r>
            <a:r>
              <a:rPr lang="en-CA" sz="2800" b="1" i="1" dirty="0" smtClean="0">
                <a:solidFill>
                  <a:srgbClr val="00B050"/>
                </a:solidFill>
              </a:rPr>
              <a:t> ha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arbayim</a:t>
            </a:r>
            <a:r>
              <a:rPr lang="en-CA" sz="2800" b="1" i="1" dirty="0" smtClean="0">
                <a:solidFill>
                  <a:srgbClr val="00B050"/>
                </a:solidFill>
              </a:rPr>
              <a:t> </a:t>
            </a:r>
            <a:r>
              <a:rPr lang="en-CA" sz="2800" i="1" dirty="0" smtClean="0">
                <a:solidFill>
                  <a:srgbClr val="00B050"/>
                </a:solidFill>
              </a:rPr>
              <a:t>–</a:t>
            </a:r>
            <a:r>
              <a:rPr lang="en-CA" sz="2800" dirty="0">
                <a:solidFill>
                  <a:srgbClr val="FF00FF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{the </a:t>
            </a:r>
            <a:r>
              <a:rPr lang="en-CA" sz="2800" dirty="0" err="1" smtClean="0">
                <a:solidFill>
                  <a:schemeClr val="bg1"/>
                </a:solidFill>
              </a:rPr>
              <a:t>ereb</a:t>
            </a:r>
            <a:r>
              <a:rPr lang="en-CA" sz="2800" dirty="0" smtClean="0">
                <a:solidFill>
                  <a:schemeClr val="bg1"/>
                </a:solidFill>
              </a:rPr>
              <a:t> mixtures} </a:t>
            </a:r>
            <a:r>
              <a:rPr lang="en-CA" sz="2800" dirty="0" smtClean="0">
                <a:solidFill>
                  <a:srgbClr val="FF00FF"/>
                </a:solidFill>
              </a:rPr>
              <a:t>on this depiction of </a:t>
            </a:r>
            <a:r>
              <a:rPr lang="en-CA" sz="2800" dirty="0" err="1" smtClean="0">
                <a:solidFill>
                  <a:srgbClr val="FF00FF"/>
                </a:solidFill>
              </a:rPr>
              <a:t>Abib</a:t>
            </a:r>
            <a:r>
              <a:rPr lang="en-CA" sz="2800" dirty="0" smtClean="0">
                <a:solidFill>
                  <a:srgbClr val="FF00FF"/>
                </a:solidFill>
              </a:rPr>
              <a:t> 14?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633" y="3794726"/>
            <a:ext cx="138354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unset</a:t>
            </a:r>
            <a:endParaRPr lang="en-CA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70308" y="3667761"/>
            <a:ext cx="0" cy="82943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1" grpId="0" animBg="1"/>
      <p:bldP spid="55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478" y="162358"/>
            <a:ext cx="11873552" cy="6550926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Sunset Theory &amp; the “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Lambless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” Passover -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Option #1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27000">
                  <a:srgbClr val="66FF66"/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3248" y="4500880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442720" y="4521200"/>
            <a:ext cx="4287520" cy="65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14 Dark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628" y="4500880"/>
            <a:ext cx="4622800" cy="650240"/>
          </a:xfrm>
          <a:prstGeom prst="rect">
            <a:avLst/>
          </a:prstGeom>
          <a:solidFill>
            <a:srgbClr val="00FFFF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14 Light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866" y="4511766"/>
            <a:ext cx="40640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65713" y="3812043"/>
            <a:ext cx="14877" cy="1351413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3809" y="4096512"/>
            <a:ext cx="0" cy="10769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88762" y="3820922"/>
            <a:ext cx="0" cy="135255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5" idx="0"/>
          </p:cNvCxnSpPr>
          <p:nvPr/>
        </p:nvCxnSpPr>
        <p:spPr>
          <a:xfrm flipH="1">
            <a:off x="1275808" y="2194201"/>
            <a:ext cx="849810" cy="23066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5206" y="1737001"/>
            <a:ext cx="5413754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Eve </a:t>
            </a:r>
            <a:r>
              <a:rPr lang="en-CA" sz="2800" b="1" dirty="0" err="1" smtClean="0">
                <a:solidFill>
                  <a:srgbClr val="CC3300"/>
                </a:solidFill>
              </a:rPr>
              <a:t>ning</a:t>
            </a:r>
            <a:r>
              <a:rPr lang="en-CA" sz="2800" b="1" dirty="0" smtClean="0">
                <a:solidFill>
                  <a:srgbClr val="CC3300"/>
                </a:solidFill>
              </a:rPr>
              <a:t>: 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ereb, </a:t>
            </a:r>
            <a:r>
              <a:rPr lang="en-CA" sz="2800" dirty="0" smtClean="0">
                <a:solidFill>
                  <a:schemeClr val="bg1"/>
                </a:solidFill>
              </a:rPr>
              <a:t>twilight mixture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74971" y="2329543"/>
            <a:ext cx="7675611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Passover meal eaten with U/B “that night”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65713" y="1306286"/>
            <a:ext cx="0" cy="250575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6905" y="894806"/>
            <a:ext cx="8103330" cy="411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Sunset changes the cycle from </a:t>
            </a:r>
            <a:r>
              <a:rPr lang="en-CA" sz="2800" dirty="0" err="1" smtClean="0">
                <a:solidFill>
                  <a:schemeClr val="bg1"/>
                </a:solidFill>
              </a:rPr>
              <a:t>Abib</a:t>
            </a:r>
            <a:r>
              <a:rPr lang="en-CA" sz="2800" dirty="0" smtClean="0">
                <a:solidFill>
                  <a:schemeClr val="bg1"/>
                </a:solidFill>
              </a:rPr>
              <a:t> 13 to </a:t>
            </a:r>
            <a:r>
              <a:rPr lang="en-CA" sz="2800" dirty="0" err="1" smtClean="0">
                <a:solidFill>
                  <a:schemeClr val="bg1"/>
                </a:solidFill>
              </a:rPr>
              <a:t>Abib</a:t>
            </a:r>
            <a:r>
              <a:rPr lang="en-CA" sz="2800" dirty="0" smtClean="0">
                <a:solidFill>
                  <a:schemeClr val="bg1"/>
                </a:solidFill>
              </a:rPr>
              <a:t> 14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442720" y="2786743"/>
            <a:ext cx="1365794" cy="171440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716486" y="3667761"/>
            <a:ext cx="1437640" cy="462279"/>
          </a:xfrm>
          <a:prstGeom prst="rect">
            <a:avLst/>
          </a:prstGeom>
          <a:solidFill>
            <a:schemeClr val="tx1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Sunrise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>
            <a:off x="6226628" y="3898901"/>
            <a:ext cx="489858" cy="1854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885440" y="3025140"/>
            <a:ext cx="5140960" cy="462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Morning: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ereb</a:t>
            </a:r>
            <a:r>
              <a:rPr lang="en-CA" sz="2800" b="1" i="1" dirty="0" smtClean="0">
                <a:solidFill>
                  <a:srgbClr val="00B050"/>
                </a:solidFill>
              </a:rPr>
              <a:t>, </a:t>
            </a:r>
            <a:r>
              <a:rPr lang="en-CA" sz="2800" dirty="0" smtClean="0">
                <a:solidFill>
                  <a:schemeClr val="bg1"/>
                </a:solidFill>
              </a:rPr>
              <a:t>twilight mixture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endCxn id="8" idx="0"/>
          </p:cNvCxnSpPr>
          <p:nvPr/>
        </p:nvCxnSpPr>
        <p:spPr>
          <a:xfrm>
            <a:off x="5116286" y="3498305"/>
            <a:ext cx="820780" cy="10134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716486" y="1600200"/>
            <a:ext cx="5109754" cy="457200"/>
          </a:xfrm>
          <a:prstGeom prst="rect">
            <a:avLst/>
          </a:prstGeom>
          <a:solidFill>
            <a:schemeClr val="tx1"/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FF0066"/>
                </a:solidFill>
              </a:rPr>
              <a:t>Sunset, </a:t>
            </a:r>
            <a:r>
              <a:rPr lang="en-CA" sz="2800" dirty="0" smtClean="0">
                <a:solidFill>
                  <a:schemeClr val="bg1"/>
                </a:solidFill>
              </a:rPr>
              <a:t>A New Cycle Starts</a:t>
            </a:r>
            <a:r>
              <a:rPr lang="en-CA" sz="2800" b="1" dirty="0" smtClean="0">
                <a:solidFill>
                  <a:srgbClr val="FF0066"/>
                </a:solidFill>
              </a:rPr>
              <a:t>??</a:t>
            </a:r>
            <a:endParaRPr lang="en-CA" sz="2800" b="1" dirty="0">
              <a:solidFill>
                <a:srgbClr val="FF0066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0899648" y="2069592"/>
            <a:ext cx="0" cy="175133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411467" y="3178023"/>
            <a:ext cx="345673" cy="4291872"/>
          </a:xfrm>
          <a:prstGeom prst="rightBrace">
            <a:avLst>
              <a:gd name="adj1" fmla="val 96243"/>
              <a:gd name="adj2" fmla="val 50000"/>
            </a:avLst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94782" y="5600699"/>
            <a:ext cx="8018178" cy="955963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FF00FF"/>
                </a:solidFill>
              </a:rPr>
              <a:t>Passover Lamb to be killed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beyn</a:t>
            </a:r>
            <a:r>
              <a:rPr lang="en-CA" sz="2800" b="1" i="1" dirty="0" smtClean="0">
                <a:solidFill>
                  <a:srgbClr val="00B050"/>
                </a:solidFill>
              </a:rPr>
              <a:t> ha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arbayim</a:t>
            </a:r>
            <a:r>
              <a:rPr lang="en-CA" sz="2800" b="1" i="1" dirty="0" smtClean="0">
                <a:solidFill>
                  <a:srgbClr val="00B050"/>
                </a:solidFill>
              </a:rPr>
              <a:t> </a:t>
            </a:r>
            <a:r>
              <a:rPr lang="en-CA" sz="2800" i="1" dirty="0" smtClean="0">
                <a:solidFill>
                  <a:srgbClr val="00B050"/>
                </a:solidFill>
              </a:rPr>
              <a:t>–</a:t>
            </a:r>
            <a:r>
              <a:rPr lang="en-CA" sz="2800" dirty="0">
                <a:solidFill>
                  <a:srgbClr val="FF00FF"/>
                </a:solidFill>
              </a:rPr>
              <a:t>(between </a:t>
            </a:r>
            <a:r>
              <a:rPr lang="en-CA" sz="2800" dirty="0" smtClean="0">
                <a:solidFill>
                  <a:srgbClr val="FF00FF"/>
                </a:solidFill>
              </a:rPr>
              <a:t>the </a:t>
            </a:r>
            <a:r>
              <a:rPr lang="en-CA" dirty="0" smtClean="0">
                <a:solidFill>
                  <a:schemeClr val="accent1"/>
                </a:solidFill>
              </a:rPr>
              <a:t>“sunset to sunrise”</a:t>
            </a:r>
            <a:r>
              <a:rPr lang="en-CA" sz="2400" dirty="0" smtClean="0">
                <a:solidFill>
                  <a:schemeClr val="accent1"/>
                </a:solidFill>
              </a:rPr>
              <a:t> </a:t>
            </a:r>
            <a:r>
              <a:rPr lang="en-CA" sz="2800" b="1" i="1" dirty="0" smtClean="0">
                <a:solidFill>
                  <a:srgbClr val="00B050"/>
                </a:solidFill>
              </a:rPr>
              <a:t>ereb</a:t>
            </a:r>
            <a:r>
              <a:rPr lang="en-CA" sz="2800" dirty="0" smtClean="0">
                <a:solidFill>
                  <a:srgbClr val="FF00FF"/>
                </a:solidFill>
              </a:rPr>
              <a:t> twilight mixtures.)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028" y="5323959"/>
            <a:ext cx="3166292" cy="123270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Consider the problem found on the next slide!</a:t>
            </a:r>
            <a:endParaRPr lang="en-CA" sz="2800" b="1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7725" y="6434944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3" grpId="0" animBg="1"/>
      <p:bldP spid="34" grpId="0" animBg="1"/>
      <p:bldP spid="39" grpId="0" animBg="1"/>
      <p:bldP spid="44" grpId="0" animBg="1"/>
      <p:bldP spid="47" grpId="0" animBg="1"/>
      <p:bldP spid="50" grpId="0" animBg="1"/>
      <p:bldP spid="21" grpId="0" animBg="1"/>
      <p:bldP spid="55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478" y="173933"/>
            <a:ext cx="11873552" cy="6550926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Sunset Theory &amp; the “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Lambless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” Passover -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Option #1</a:t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								                 Slide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99FF"/>
                  </a:glow>
                </a:effectLst>
                <a:latin typeface="Comic Sans MS" pitchFamily="66" charset="0"/>
              </a:rPr>
              <a:t>#2</a:t>
            </a:r>
            <a:endParaRPr lang="en-US" dirty="0">
              <a:solidFill>
                <a:schemeClr val="bg1"/>
              </a:solidFill>
              <a:effectLst>
                <a:glow rad="127000">
                  <a:srgbClr val="0099FF"/>
                </a:glow>
              </a:effectLst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3248" y="4500880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442720" y="4500880"/>
            <a:ext cx="4287520" cy="65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14 Dark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628" y="4500880"/>
            <a:ext cx="4622800" cy="650240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14 Light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866" y="4500880"/>
            <a:ext cx="40640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65713" y="4187536"/>
            <a:ext cx="14877" cy="97592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3809" y="4187536"/>
            <a:ext cx="0" cy="973744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90563" y="4187536"/>
            <a:ext cx="0" cy="97374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11728" y="800100"/>
            <a:ext cx="9372600" cy="1569027"/>
          </a:xfrm>
          <a:prstGeom prst="rect">
            <a:avLst/>
          </a:prstGeom>
          <a:solidFill>
            <a:schemeClr val="tx1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i="1" dirty="0" smtClean="0">
                <a:solidFill>
                  <a:srgbClr val="002060"/>
                </a:solidFill>
                <a:latin typeface="Comic Sans MS" pitchFamily="66" charset="0"/>
              </a:rPr>
              <a:t>Ex 12:6 </a:t>
            </a:r>
            <a:r>
              <a:rPr lang="en-CA" sz="2800" i="1" dirty="0" smtClean="0">
                <a:solidFill>
                  <a:srgbClr val="00B050"/>
                </a:solidFill>
                <a:latin typeface="Comic Sans MS" pitchFamily="66" charset="0"/>
              </a:rPr>
              <a:t>commands </a:t>
            </a:r>
            <a:r>
              <a:rPr lang="en-CA" sz="2800" i="1" u="sng" dirty="0" smtClean="0">
                <a:solidFill>
                  <a:srgbClr val="00B050"/>
                </a:solidFill>
                <a:latin typeface="Comic Sans MS" pitchFamily="66" charset="0"/>
              </a:rPr>
              <a:t>by statute</a:t>
            </a:r>
            <a:r>
              <a:rPr lang="en-CA" sz="2800" i="1" dirty="0" smtClean="0">
                <a:solidFill>
                  <a:srgbClr val="00B050"/>
                </a:solidFill>
                <a:latin typeface="Comic Sans MS" pitchFamily="66" charset="0"/>
              </a:rPr>
              <a:t>, that the Passover Lamb was to be slain between the </a:t>
            </a:r>
            <a:r>
              <a:rPr lang="en-CA" sz="2800" i="1" dirty="0" smtClean="0">
                <a:solidFill>
                  <a:srgbClr val="CC3300"/>
                </a:solidFill>
                <a:latin typeface="Comic Sans MS" pitchFamily="66" charset="0"/>
              </a:rPr>
              <a:t>2 </a:t>
            </a:r>
            <a:r>
              <a:rPr lang="en-CA" sz="2800" i="1" dirty="0" err="1" smtClean="0">
                <a:solidFill>
                  <a:srgbClr val="CC3300"/>
                </a:solidFill>
                <a:latin typeface="Comic Sans MS" pitchFamily="66" charset="0"/>
              </a:rPr>
              <a:t>ereb</a:t>
            </a:r>
            <a:r>
              <a:rPr lang="en-CA" sz="2800" i="1" dirty="0" smtClean="0">
                <a:solidFill>
                  <a:srgbClr val="CC3300"/>
                </a:solidFill>
                <a:latin typeface="Comic Sans MS" pitchFamily="66" charset="0"/>
              </a:rPr>
              <a:t> twilight mixtures.</a:t>
            </a:r>
            <a:r>
              <a:rPr lang="en-CA" sz="2800" i="1" dirty="0" smtClean="0">
                <a:solidFill>
                  <a:srgbClr val="00B050"/>
                </a:solidFill>
                <a:latin typeface="Comic Sans MS" pitchFamily="66" charset="0"/>
              </a:rPr>
              <a:t> Where are the </a:t>
            </a:r>
            <a:r>
              <a:rPr lang="en-CA" sz="2800" i="1" dirty="0" smtClean="0">
                <a:solidFill>
                  <a:srgbClr val="CC3300"/>
                </a:solidFill>
                <a:latin typeface="Comic Sans MS" pitchFamily="66" charset="0"/>
              </a:rPr>
              <a:t>2 twilight mixtures </a:t>
            </a:r>
            <a:r>
              <a:rPr lang="en-CA" sz="2800" i="1" dirty="0" smtClean="0">
                <a:solidFill>
                  <a:srgbClr val="00B050"/>
                </a:solidFill>
                <a:latin typeface="Comic Sans MS" pitchFamily="66" charset="0"/>
              </a:rPr>
              <a:t>of this </a:t>
            </a:r>
            <a:r>
              <a:rPr lang="en-CA" sz="2800" i="1" dirty="0" err="1" smtClean="0">
                <a:solidFill>
                  <a:srgbClr val="00B050"/>
                </a:solidFill>
                <a:latin typeface="Comic Sans MS" pitchFamily="66" charset="0"/>
              </a:rPr>
              <a:t>Abib</a:t>
            </a:r>
            <a:r>
              <a:rPr lang="en-CA" sz="2800" i="1" dirty="0" smtClean="0">
                <a:solidFill>
                  <a:srgbClr val="00B050"/>
                </a:solidFill>
                <a:latin typeface="Comic Sans MS" pitchFamily="66" charset="0"/>
              </a:rPr>
              <a:t> 14? 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1428" y="5600699"/>
            <a:ext cx="8591549" cy="955963"/>
          </a:xfrm>
          <a:prstGeom prst="rect">
            <a:avLst/>
          </a:prstGeom>
          <a:solidFill>
            <a:schemeClr val="tx1"/>
          </a:solidFill>
          <a:ln w="5715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FF00FF"/>
                </a:solidFill>
              </a:rPr>
              <a:t>Passover Lamb to be killed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beyn</a:t>
            </a:r>
            <a:r>
              <a:rPr lang="en-CA" sz="2800" b="1" i="1" dirty="0" smtClean="0">
                <a:solidFill>
                  <a:srgbClr val="00B050"/>
                </a:solidFill>
              </a:rPr>
              <a:t> ha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arbayim</a:t>
            </a:r>
            <a:r>
              <a:rPr lang="en-CA" sz="2800" b="1" i="1" dirty="0" smtClean="0">
                <a:solidFill>
                  <a:srgbClr val="00B050"/>
                </a:solidFill>
              </a:rPr>
              <a:t> ~ </a:t>
            </a:r>
            <a:br>
              <a:rPr lang="en-CA" sz="2800" b="1" i="1" dirty="0" smtClean="0">
                <a:solidFill>
                  <a:srgbClr val="00B050"/>
                </a:solidFill>
              </a:rPr>
            </a:br>
            <a:r>
              <a:rPr lang="en-CA" sz="2800" dirty="0" smtClean="0">
                <a:solidFill>
                  <a:srgbClr val="FF00FF"/>
                </a:solidFill>
              </a:rPr>
              <a:t>(</a:t>
            </a:r>
            <a:r>
              <a:rPr lang="en-CA" sz="2800" dirty="0">
                <a:solidFill>
                  <a:srgbClr val="FF00FF"/>
                </a:solidFill>
              </a:rPr>
              <a:t>between the </a:t>
            </a:r>
            <a:r>
              <a:rPr lang="en-CA" sz="2000" dirty="0">
                <a:solidFill>
                  <a:schemeClr val="accent1"/>
                </a:solidFill>
              </a:rPr>
              <a:t>“sunset to sunrise”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sz="2800" b="1" i="1" dirty="0">
                <a:solidFill>
                  <a:srgbClr val="00B050"/>
                </a:solidFill>
              </a:rPr>
              <a:t>ereb</a:t>
            </a:r>
            <a:r>
              <a:rPr lang="en-CA" sz="2800" dirty="0">
                <a:solidFill>
                  <a:srgbClr val="FF00FF"/>
                </a:solidFill>
              </a:rPr>
              <a:t> twilight mixtures.)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3413280" y="3176210"/>
            <a:ext cx="345673" cy="4295498"/>
          </a:xfrm>
          <a:prstGeom prst="rightBrace">
            <a:avLst>
              <a:gd name="adj1" fmla="val 96243"/>
              <a:gd name="adj2" fmla="val 50000"/>
            </a:avLst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11728" y="2473036"/>
            <a:ext cx="11502736" cy="1611284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/>
          <a:effectLst>
            <a:glow rad="127000">
              <a:srgbClr val="66FF66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Out of the hundreds of thousands of </a:t>
            </a:r>
            <a:r>
              <a:rPr lang="en-CA" sz="2800" dirty="0" err="1" smtClean="0">
                <a:solidFill>
                  <a:schemeClr val="bg1"/>
                </a:solidFill>
              </a:rPr>
              <a:t>Yisra’elites</a:t>
            </a:r>
            <a:r>
              <a:rPr lang="en-CA" sz="2800" dirty="0" smtClean="0">
                <a:solidFill>
                  <a:schemeClr val="bg1"/>
                </a:solidFill>
              </a:rPr>
              <a:t>, how many were able to slay their lamb in the Tabernacle and cook it before they could not see for the darkness? </a:t>
            </a: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Is there also a safety factor here to consider?</a:t>
            </a:r>
            <a:r>
              <a:rPr lang="en-CA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</a:t>
            </a:r>
            <a:endParaRPr lang="en-CA" sz="2800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442720" y="4084055"/>
            <a:ext cx="4353" cy="4168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5" grpId="0" animBg="1"/>
      <p:bldP spid="21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tint val="66000"/>
                <a:satMod val="160000"/>
                <a:alpha val="93000"/>
              </a:schemeClr>
            </a:gs>
            <a:gs pos="69000">
              <a:srgbClr val="00FFFF">
                <a:alpha val="57000"/>
              </a:srgbClr>
            </a:gs>
            <a:gs pos="100000">
              <a:srgbClr val="66FF66">
                <a:lumMod val="48000"/>
                <a:alpha val="69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520" y="325120"/>
            <a:ext cx="11724640" cy="6051872"/>
          </a:xfrm>
          <a:solidFill>
            <a:srgbClr val="00B0F0">
              <a:alpha val="38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The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last scenario saw them slaying and cooking the lamb in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darkness of the night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.  Is this really logical? </a:t>
            </a:r>
            <a:endParaRPr lang="en-US" sz="14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On another note - we have been taught that the Passover Lamb must be slain in the 9</a:t>
            </a:r>
            <a:r>
              <a:rPr lang="en-US" sz="3200" b="1" baseline="300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th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hour, or 3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PM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on our present clock, to the sixth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hour.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This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option has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way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too many lambs being slain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at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one time at the Tabernacle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for this to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be remotely possible. </a:t>
            </a:r>
            <a:b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Plus:  add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the time for roasting the animal before the Passover meal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on the evening before, does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not make any sense.</a:t>
            </a:r>
          </a:p>
          <a:p>
            <a:pPr marL="0" indent="0" algn="ctr">
              <a:buNone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Hhmm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…!   Hundreds of thousands of Yisra’elites slaying </a:t>
            </a:r>
            <a:b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“the family lamb” in the temple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{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as per statute requirement}, </a:t>
            </a:r>
            <a:b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within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a 3 hour window,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BEFORE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SUNSET ushers in Abib 15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</a:p>
          <a:p>
            <a:pPr marL="0" indent="0" algn="ctr">
              <a:buNone/>
            </a:pPr>
            <a:endParaRPr lang="en-US" sz="1100" dirty="0" smtClean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Let’s see if we can chart this information for Option #2.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478" y="173933"/>
            <a:ext cx="11873552" cy="655092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Sunset Theory &amp; the “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Lambless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” Passover -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Option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  <a:latin typeface="Comic Sans MS" pitchFamily="66" charset="0"/>
              </a:rPr>
              <a:t>#2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27000">
                  <a:srgbClr val="00FFFF"/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glow rad="127000">
                  <a:srgbClr val="00FFFF"/>
                </a:glo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3248" y="4500880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442720" y="4500880"/>
            <a:ext cx="4287520" cy="65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14 Dark Season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628" y="4500880"/>
            <a:ext cx="4622800" cy="650240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14 Light Sea 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866" y="4500880"/>
            <a:ext cx="40640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65713" y="3812043"/>
            <a:ext cx="14877" cy="1351413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3809" y="4084320"/>
            <a:ext cx="0" cy="10769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00954" y="3808730"/>
            <a:ext cx="0" cy="135255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5" idx="0"/>
          </p:cNvCxnSpPr>
          <p:nvPr/>
        </p:nvCxnSpPr>
        <p:spPr>
          <a:xfrm flipH="1">
            <a:off x="1275808" y="2194201"/>
            <a:ext cx="849810" cy="23066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45002" y="1737001"/>
            <a:ext cx="541375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Eve </a:t>
            </a:r>
            <a:r>
              <a:rPr lang="en-CA" sz="2800" b="1" dirty="0" err="1" smtClean="0">
                <a:solidFill>
                  <a:srgbClr val="CC3300"/>
                </a:solidFill>
              </a:rPr>
              <a:t>ning</a:t>
            </a:r>
            <a:r>
              <a:rPr lang="en-CA" sz="2800" b="1" dirty="0" smtClean="0">
                <a:solidFill>
                  <a:srgbClr val="CC3300"/>
                </a:solidFill>
              </a:rPr>
              <a:t>: </a:t>
            </a:r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ereb, </a:t>
            </a:r>
            <a:r>
              <a:rPr lang="en-CA" sz="2800" dirty="0" smtClean="0">
                <a:solidFill>
                  <a:schemeClr val="bg1"/>
                </a:solidFill>
              </a:rPr>
              <a:t>twilight mixture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45728" y="2329543"/>
            <a:ext cx="9298572" cy="45720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00B050"/>
                </a:solidFill>
                <a:latin typeface="Comic Sans MS" pitchFamily="66" charset="0"/>
              </a:rPr>
              <a:t>Passover meal eaten with U/B </a:t>
            </a:r>
            <a:r>
              <a:rPr lang="en-CA" sz="2800" b="1" i="1" dirty="0" smtClean="0">
                <a:solidFill>
                  <a:srgbClr val="9933FF"/>
                </a:solidFill>
                <a:latin typeface="Comic Sans MS" pitchFamily="66" charset="0"/>
              </a:rPr>
              <a:t>“that night” </a:t>
            </a:r>
            <a:r>
              <a:rPr lang="en-CA" sz="2400" dirty="0" smtClean="0">
                <a:solidFill>
                  <a:schemeClr val="bg1"/>
                </a:solidFill>
                <a:latin typeface="Comic Sans MS" pitchFamily="66" charset="0"/>
              </a:rPr>
              <a:t>Ex </a:t>
            </a:r>
            <a:r>
              <a:rPr lang="en-CA" sz="2400" dirty="0" smtClean="0">
                <a:solidFill>
                  <a:schemeClr val="bg1"/>
                </a:solidFill>
                <a:latin typeface="Comic Sans MS" pitchFamily="66" charset="0"/>
              </a:rPr>
              <a:t>12:8.</a:t>
            </a:r>
            <a:endParaRPr lang="en-CA" sz="24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65713" y="1306286"/>
            <a:ext cx="0" cy="250575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6905" y="894806"/>
            <a:ext cx="8103330" cy="411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Sunset changes the cycle from </a:t>
            </a:r>
            <a:r>
              <a:rPr lang="en-CA" sz="2800" dirty="0" err="1" smtClean="0">
                <a:solidFill>
                  <a:schemeClr val="bg1"/>
                </a:solidFill>
              </a:rPr>
              <a:t>Abib</a:t>
            </a:r>
            <a:r>
              <a:rPr lang="en-CA" sz="2800" dirty="0" smtClean="0">
                <a:solidFill>
                  <a:schemeClr val="bg1"/>
                </a:solidFill>
              </a:rPr>
              <a:t> 13 to </a:t>
            </a:r>
            <a:r>
              <a:rPr lang="en-CA" sz="2800" dirty="0" err="1" smtClean="0">
                <a:solidFill>
                  <a:schemeClr val="bg1"/>
                </a:solidFill>
              </a:rPr>
              <a:t>Abib</a:t>
            </a:r>
            <a:r>
              <a:rPr lang="en-CA" sz="2800" dirty="0" smtClean="0">
                <a:solidFill>
                  <a:schemeClr val="bg1"/>
                </a:solidFill>
              </a:rPr>
              <a:t> 14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442720" y="2786743"/>
            <a:ext cx="1365794" cy="171440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716486" y="3667761"/>
            <a:ext cx="1437640" cy="462279"/>
          </a:xfrm>
          <a:prstGeom prst="rect">
            <a:avLst/>
          </a:prstGeom>
          <a:solidFill>
            <a:schemeClr val="tx1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Sunrise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>
            <a:off x="6226628" y="3898901"/>
            <a:ext cx="489858" cy="1854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56196" y="3025140"/>
            <a:ext cx="5140960" cy="462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C3300"/>
                </a:solidFill>
              </a:rPr>
              <a:t>Morning: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b="1" i="1" dirty="0" err="1" smtClean="0">
                <a:solidFill>
                  <a:srgbClr val="00B050"/>
                </a:solidFill>
              </a:rPr>
              <a:t>ereb</a:t>
            </a:r>
            <a:r>
              <a:rPr lang="en-CA" sz="2800" b="1" i="1" dirty="0" smtClean="0">
                <a:solidFill>
                  <a:srgbClr val="00B050"/>
                </a:solidFill>
              </a:rPr>
              <a:t>, </a:t>
            </a:r>
            <a:r>
              <a:rPr lang="en-CA" sz="2800" dirty="0" smtClean="0">
                <a:solidFill>
                  <a:schemeClr val="bg1"/>
                </a:solidFill>
              </a:rPr>
              <a:t>twilight mixture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endCxn id="8" idx="0"/>
          </p:cNvCxnSpPr>
          <p:nvPr/>
        </p:nvCxnSpPr>
        <p:spPr>
          <a:xfrm>
            <a:off x="5116286" y="3487419"/>
            <a:ext cx="820780" cy="10134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787242" y="1600200"/>
            <a:ext cx="5109754" cy="457200"/>
          </a:xfrm>
          <a:prstGeom prst="rect">
            <a:avLst/>
          </a:prstGeom>
          <a:solidFill>
            <a:schemeClr val="tx1"/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FF0066"/>
                </a:solidFill>
              </a:rPr>
              <a:t>Sunset, </a:t>
            </a:r>
            <a:r>
              <a:rPr lang="en-CA" sz="2800" dirty="0" smtClean="0">
                <a:solidFill>
                  <a:schemeClr val="bg1"/>
                </a:solidFill>
              </a:rPr>
              <a:t>A New Cycle Starts</a:t>
            </a:r>
            <a:r>
              <a:rPr lang="en-CA" sz="2800" b="1" dirty="0" smtClean="0">
                <a:solidFill>
                  <a:srgbClr val="FF0066"/>
                </a:solidFill>
              </a:rPr>
              <a:t>??</a:t>
            </a:r>
            <a:endParaRPr lang="en-CA" sz="2800" b="1" dirty="0">
              <a:solidFill>
                <a:srgbClr val="FF0066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0911840" y="2057400"/>
            <a:ext cx="0" cy="175133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56906" y="5649686"/>
            <a:ext cx="11465762" cy="957943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FF00FF"/>
                </a:solidFill>
              </a:rPr>
              <a:t>Passover Lamb to be slain at 3 </a:t>
            </a:r>
            <a:r>
              <a:rPr lang="en-CA" sz="2000" dirty="0" smtClean="0">
                <a:solidFill>
                  <a:srgbClr val="FF00FF"/>
                </a:solidFill>
              </a:rPr>
              <a:t>PM</a:t>
            </a:r>
            <a:r>
              <a:rPr lang="en-CA" sz="2800" dirty="0" smtClean="0">
                <a:solidFill>
                  <a:srgbClr val="FF00FF"/>
                </a:solidFill>
              </a:rPr>
              <a:t>.  </a:t>
            </a:r>
            <a:r>
              <a:rPr lang="en-CA" sz="2800" dirty="0" smtClean="0"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</a:rPr>
              <a:t>Yet the Passover meal was approximately 18 hours earlier! </a:t>
            </a:r>
            <a:r>
              <a:rPr lang="en-CA" sz="2800" dirty="0" smtClean="0">
                <a:solidFill>
                  <a:srgbClr val="FF00FF"/>
                </a:solidFill>
              </a:rPr>
              <a:t>Where did the Lamb’s flesh come from?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9991" y="2870719"/>
            <a:ext cx="2504209" cy="1551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600" dirty="0" smtClean="0">
                <a:solidFill>
                  <a:schemeClr val="bg1"/>
                </a:solidFill>
              </a:rPr>
              <a:t>Lamb slain 18 hours </a:t>
            </a:r>
            <a:r>
              <a:rPr lang="en-CA" sz="2600" b="1" i="1" dirty="0" smtClean="0">
                <a:solidFill>
                  <a:schemeClr val="bg1"/>
                </a:solidFill>
                <a:effectLst>
                  <a:glow rad="127000">
                    <a:srgbClr val="00FFFF"/>
                  </a:glow>
                </a:effectLst>
              </a:rPr>
              <a:t>AFTER</a:t>
            </a:r>
            <a:r>
              <a:rPr lang="en-CA" sz="2600" dirty="0" smtClean="0">
                <a:solidFill>
                  <a:schemeClr val="bg1"/>
                </a:solidFill>
              </a:rPr>
              <a:t> the Passover Meal!</a:t>
            </a:r>
            <a:endParaRPr lang="en-CA" sz="26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21939" y="5029200"/>
            <a:ext cx="682898" cy="35329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2409" y="5372099"/>
            <a:ext cx="7751620" cy="0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09300" y="6411794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798629" y="4432819"/>
            <a:ext cx="0" cy="970222"/>
          </a:xfrm>
          <a:prstGeom prst="line">
            <a:avLst/>
          </a:prstGeom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3" grpId="0" animBg="1"/>
      <p:bldP spid="34" grpId="0" animBg="1"/>
      <p:bldP spid="39" grpId="0" animBg="1"/>
      <p:bldP spid="44" grpId="0" animBg="1"/>
      <p:bldP spid="47" grpId="0" animBg="1"/>
      <p:bldP spid="50" grpId="0" animBg="1"/>
      <p:bldP spid="55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178" y="173933"/>
            <a:ext cx="11873552" cy="6550926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Sunset Theory &amp; the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Abib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15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Passover Meal</a:t>
            </a:r>
            <a:b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  <a:latin typeface="Comic Sans MS" pitchFamily="66" charset="0"/>
              </a:rPr>
              <a:t>		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27000">
                  <a:srgbClr val="00FFFF"/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glow rad="127000">
                  <a:srgbClr val="00FFFF"/>
                </a:glo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41" y="4500880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42613" y="4500880"/>
            <a:ext cx="1778469" cy="65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Abib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14 Night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1899" y="4500880"/>
            <a:ext cx="4622800" cy="650240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Abib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14 Light Sea son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9528" y="4500880"/>
            <a:ext cx="40640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 rot="-120000" flipH="1">
            <a:off x="270093" y="4344620"/>
            <a:ext cx="30348" cy="831536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69080" y="4344620"/>
            <a:ext cx="0" cy="8166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47609" y="701965"/>
            <a:ext cx="5051705" cy="1520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Passover meal is eaten on </a:t>
            </a:r>
            <a:r>
              <a:rPr lang="en-CA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Abib</a:t>
            </a:r>
            <a:r>
              <a:rPr lang="en-CA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 15 </a:t>
            </a:r>
            <a:r>
              <a:rPr lang="en-CA" sz="2800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Sabbath</a:t>
            </a:r>
            <a:r>
              <a:rPr lang="en-CA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 </a:t>
            </a:r>
            <a:r>
              <a:rPr lang="en-CA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night</a:t>
            </a:r>
            <a:r>
              <a:rPr lang="en-CA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 of Unleavened Bread?		 </a:t>
            </a:r>
            <a:endParaRPr lang="en-CA" sz="24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2728" y="2046158"/>
            <a:ext cx="3861585" cy="221411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52774" y="5382492"/>
            <a:ext cx="10474026" cy="1099588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We will not go into the details for it will soon be seen how absurd 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this proposition is – in view of </a:t>
            </a:r>
            <a:r>
              <a:rPr lang="en-CA" sz="2800" b="1" dirty="0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chemeClr val="bg1"/>
                </a:solidFill>
              </a:rPr>
              <a:t> statutes! 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94313" y="4260273"/>
            <a:ext cx="0" cy="890847"/>
          </a:xfrm>
          <a:prstGeom prst="line">
            <a:avLst/>
          </a:prstGeom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8877" y="2046158"/>
            <a:ext cx="2285999" cy="1551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dirty="0" smtClean="0">
                <a:solidFill>
                  <a:schemeClr val="bg1"/>
                </a:solidFill>
              </a:rPr>
              <a:t>Lamb slain at the 9</a:t>
            </a:r>
            <a:r>
              <a:rPr lang="en-CA" sz="2600" baseline="30000" dirty="0" smtClean="0">
                <a:solidFill>
                  <a:schemeClr val="bg1"/>
                </a:solidFill>
              </a:rPr>
              <a:t>th</a:t>
            </a:r>
            <a:r>
              <a:rPr lang="en-CA" sz="2600" dirty="0" smtClean="0">
                <a:solidFill>
                  <a:schemeClr val="bg1"/>
                </a:solidFill>
              </a:rPr>
              <a:t> hour from Dawn </a:t>
            </a:r>
            <a:br>
              <a:rPr lang="en-CA" sz="2600" dirty="0" smtClean="0">
                <a:solidFill>
                  <a:schemeClr val="bg1"/>
                </a:solidFill>
              </a:rPr>
            </a:br>
            <a:r>
              <a:rPr lang="en-CA" sz="2600" dirty="0" smtClean="0">
                <a:solidFill>
                  <a:schemeClr val="bg1"/>
                </a:solidFill>
              </a:rPr>
              <a:t>(3 </a:t>
            </a:r>
            <a:r>
              <a:rPr lang="en-CA" sz="2000" dirty="0" smtClean="0">
                <a:solidFill>
                  <a:schemeClr val="bg1"/>
                </a:solidFill>
              </a:rPr>
              <a:t>PM</a:t>
            </a:r>
            <a:r>
              <a:rPr lang="en-CA" sz="2600" dirty="0" smtClean="0">
                <a:solidFill>
                  <a:schemeClr val="bg1"/>
                </a:solidFill>
              </a:rPr>
              <a:t>)</a:t>
            </a:r>
            <a:endParaRPr lang="en-CA" sz="26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550285" y="4177145"/>
            <a:ext cx="15587" cy="997839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04309" y="1676400"/>
            <a:ext cx="4238294" cy="254577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94558" y="4495395"/>
            <a:ext cx="325120" cy="6502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7923874" y="4487749"/>
            <a:ext cx="4160753" cy="65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 smtClean="0"/>
              <a:t>Abib</a:t>
            </a:r>
            <a:r>
              <a:rPr lang="en-CA" sz="2800" dirty="0" smtClean="0"/>
              <a:t> </a:t>
            </a:r>
            <a:r>
              <a:rPr lang="en-CA" sz="2800" u="sng" dirty="0" smtClean="0"/>
              <a:t>15</a:t>
            </a:r>
            <a:r>
              <a:rPr lang="en-CA" sz="2800" dirty="0" smtClean="0"/>
              <a:t> Sabbath Night?</a:t>
            </a:r>
            <a:endParaRPr lang="en-CA" sz="2800" dirty="0"/>
          </a:p>
        </p:txBody>
      </p:sp>
      <p:sp>
        <p:nvSpPr>
          <p:cNvPr id="45" name="Curved Down Arrow 44"/>
          <p:cNvSpPr/>
          <p:nvPr/>
        </p:nvSpPr>
        <p:spPr>
          <a:xfrm rot="20963455" flipH="1">
            <a:off x="569466" y="3043985"/>
            <a:ext cx="6374078" cy="974455"/>
          </a:xfrm>
          <a:prstGeom prst="curvedDownArrow">
            <a:avLst>
              <a:gd name="adj1" fmla="val 41975"/>
              <a:gd name="adj2" fmla="val 129945"/>
              <a:gd name="adj3" fmla="val 44132"/>
            </a:avLst>
          </a:prstGeom>
          <a:solidFill>
            <a:srgbClr val="9933FF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43383" y="1467038"/>
            <a:ext cx="5109754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FF0066"/>
                </a:solidFill>
              </a:rPr>
              <a:t>Sunset, </a:t>
            </a:r>
            <a:r>
              <a:rPr lang="en-CA" sz="2800" dirty="0" smtClean="0">
                <a:solidFill>
                  <a:schemeClr val="bg1"/>
                </a:solidFill>
              </a:rPr>
              <a:t>Starts A New Cycle</a:t>
            </a:r>
            <a:r>
              <a:rPr lang="en-CA" sz="2800" b="1" dirty="0" smtClean="0">
                <a:solidFill>
                  <a:srgbClr val="FF0066"/>
                </a:solidFill>
              </a:rPr>
              <a:t>??</a:t>
            </a:r>
            <a:endParaRPr lang="en-CA" sz="2800" b="1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9336" y="685223"/>
            <a:ext cx="2685477" cy="701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66FF66"/>
                  </a:glow>
                </a:effectLst>
                <a:latin typeface="Comic Sans MS" pitchFamily="66" charset="0"/>
              </a:rPr>
              <a:t>Option 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  <a:latin typeface="Comic Sans MS" pitchFamily="66" charset="0"/>
              </a:rPr>
              <a:t>#3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400044" y="1710878"/>
            <a:ext cx="397658" cy="51162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68237" y="2222500"/>
            <a:ext cx="6031077" cy="2049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          But </a:t>
            </a:r>
            <a:r>
              <a:rPr lang="en-CA" sz="2800" dirty="0" smtClean="0">
                <a:solidFill>
                  <a:srgbClr val="00B050"/>
                </a:solidFill>
                <a:latin typeface="Comic Sans MS" pitchFamily="66" charset="0"/>
              </a:rPr>
              <a:t>Ex 12:6 </a:t>
            </a: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says the </a:t>
            </a:r>
            <a:r>
              <a:rPr lang="en-CA" sz="2800" b="1" u="sng" dirty="0" smtClean="0">
                <a:solidFill>
                  <a:srgbClr val="FF0000"/>
                </a:solidFill>
                <a:latin typeface="Comic Sans MS" pitchFamily="66" charset="0"/>
              </a:rPr>
              <a:t>14</a:t>
            </a:r>
            <a:r>
              <a:rPr lang="en-CA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CA" sz="28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r>
              <a:rPr lang="en-CA" sz="2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CA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CA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        And in </a:t>
            </a:r>
            <a:r>
              <a:rPr lang="en-CA" sz="2800" dirty="0" smtClean="0">
                <a:solidFill>
                  <a:srgbClr val="00B050"/>
                </a:solidFill>
                <a:latin typeface="Comic Sans MS" pitchFamily="66" charset="0"/>
              </a:rPr>
              <a:t>v.8, </a:t>
            </a:r>
            <a:r>
              <a:rPr lang="en-CA" sz="2800" dirty="0" err="1" smtClean="0">
                <a:solidFill>
                  <a:srgbClr val="0000FF"/>
                </a:solidFill>
                <a:latin typeface="Comic Sans MS" pitchFamily="66" charset="0"/>
              </a:rPr>
              <a:t>Yahuah</a:t>
            </a:r>
            <a:r>
              <a:rPr lang="en-CA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commands</a:t>
            </a:r>
            <a:b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                 the lamb to be eaten </a:t>
            </a:r>
            <a:b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CA" sz="2800" b="1" dirty="0" smtClean="0">
                <a:ln w="1905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glow rad="127000">
                    <a:srgbClr val="FF00FF"/>
                  </a:glow>
                </a:effectLst>
                <a:latin typeface="Cooper Black" pitchFamily="18" charset="0"/>
              </a:rPr>
              <a:t>“that night” </a:t>
            </a: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n-CA" sz="2800" dirty="0" err="1" smtClean="0">
                <a:solidFill>
                  <a:prstClr val="black"/>
                </a:solidFill>
                <a:latin typeface="Comic Sans MS" pitchFamily="66" charset="0"/>
              </a:rPr>
              <a:t>Abib</a:t>
            </a: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Comic Sans MS" pitchFamily="66" charset="0"/>
              </a:rPr>
              <a:t>14!</a:t>
            </a:r>
            <a:r>
              <a:rPr lang="en-CA" sz="2800" dirty="0" smtClean="0">
                <a:solidFill>
                  <a:prstClr val="black"/>
                </a:solidFill>
                <a:latin typeface="Comic Sans MS" pitchFamily="66" charset="0"/>
              </a:rPr>
              <a:t>)  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rgbClr val="FF00FF"/>
                  </a:glow>
                </a:effectLst>
                <a:latin typeface="Comic Sans MS" pitchFamily="66" charset="0"/>
              </a:rPr>
              <a:t/>
            </a:r>
            <a:b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rgbClr val="FF00FF"/>
                  </a:glow>
                </a:effectLst>
                <a:latin typeface="Comic Sans MS" pitchFamily="66" charset="0"/>
              </a:rPr>
            </a:br>
            <a:endParaRPr lang="en-CA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20875" y="6400219"/>
            <a:ext cx="3276600" cy="365125"/>
          </a:xfrm>
        </p:spPr>
        <p:txBody>
          <a:bodyPr/>
          <a:lstStyle/>
          <a:p>
            <a:fld id="{92FB8604-3E91-4806-A5CC-428F0C480F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 animBg="1"/>
      <p:bldP spid="11" grpId="0" animBg="1"/>
      <p:bldP spid="30" grpId="0" animBg="1"/>
      <p:bldP spid="13" grpId="0" animBg="1"/>
      <p:bldP spid="45" grpId="0" animBg="1"/>
      <p:bldP spid="50" grpId="0" animBg="1"/>
      <p:bldP spid="3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629" y="749300"/>
            <a:ext cx="11172371" cy="5448300"/>
          </a:xfr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With the three options we have just examined: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Yahuah’s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Statutes must declare </a:t>
            </a:r>
            <a:b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2 separate dates –</a:t>
            </a:r>
            <a:b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Abib 14 &amp; 15 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- for these Festivals. </a:t>
            </a:r>
            <a:b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What has happened to </a:t>
            </a:r>
            <a:r>
              <a:rPr lang="en-US" sz="3600" dirty="0" err="1" smtClean="0">
                <a:solidFill>
                  <a:srgbClr val="0000FF"/>
                </a:solidFill>
                <a:latin typeface="Comic Sans MS" pitchFamily="66" charset="0"/>
              </a:rPr>
              <a:t>Yahuah’s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90500">
                    <a:srgbClr val="FFFF00"/>
                  </a:glow>
                </a:effectLst>
                <a:latin typeface="Comic Sans MS" pitchFamily="66" charset="0"/>
              </a:rPr>
              <a:t>separation? </a:t>
            </a:r>
            <a: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b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Has </a:t>
            </a: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MAN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THROUGH TRADITION, </a:t>
            </a:r>
            <a:b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9933FF"/>
                </a:solidFill>
                <a:latin typeface="Comic Sans MS" pitchFamily="66" charset="0"/>
              </a:rPr>
              <a:t>COMBINED YAHUAH’S TWO FESTIVALS????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99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929" y="228600"/>
            <a:ext cx="11172371" cy="6400800"/>
          </a:xfr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rgbClr val="0000FF"/>
                </a:solidFill>
              </a:rPr>
              <a:t>Yahuah</a:t>
            </a:r>
            <a:r>
              <a:rPr lang="en-US" sz="3200" dirty="0" smtClean="0">
                <a:solidFill>
                  <a:srgbClr val="00808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never</a:t>
            </a:r>
            <a:r>
              <a:rPr lang="en-US" sz="3200" dirty="0" smtClean="0">
                <a:solidFill>
                  <a:schemeClr val="bg1"/>
                </a:solidFill>
              </a:rPr>
              <a:t> intended Passover to be observed on </a:t>
            </a:r>
            <a:r>
              <a:rPr lang="en-US" sz="3200" dirty="0" err="1" smtClean="0">
                <a:solidFill>
                  <a:schemeClr val="bg1"/>
                </a:solidFill>
              </a:rPr>
              <a:t>Abib</a:t>
            </a:r>
            <a:r>
              <a:rPr lang="en-US" sz="3200" dirty="0" smtClean="0">
                <a:solidFill>
                  <a:schemeClr val="bg1"/>
                </a:solidFill>
              </a:rPr>
              <a:t> 15!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dirty="0" smtClean="0">
              <a:solidFill>
                <a:srgbClr val="00808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Exodus 12:6</a:t>
            </a:r>
            <a:br>
              <a:rPr lang="en-US" sz="2400" dirty="0" smtClean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it shall be kept by you till the </a:t>
            </a:r>
            <a:r>
              <a:rPr lang="en-US" sz="32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fourteenth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3200" u="sng" dirty="0">
                <a:solidFill>
                  <a:srgbClr val="CC3300"/>
                </a:solidFill>
                <a:latin typeface="Georgia" panose="02040502050405020303" pitchFamily="18" charset="0"/>
              </a:rPr>
              <a:t>of this month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 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865"/>
              </a:spcBef>
              <a:buNone/>
            </a:pPr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Exodus </a:t>
            </a:r>
            <a: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12:8</a:t>
            </a:r>
            <a:b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they shall eat the flesh </a:t>
            </a:r>
            <a:r>
              <a:rPr lang="en-US" sz="3200" b="1" i="1" dirty="0">
                <a:solidFill>
                  <a:srgbClr val="CC00CC"/>
                </a:solidFill>
                <a:latin typeface="Georgia" panose="02040502050405020303" pitchFamily="18" charset="0"/>
              </a:rPr>
              <a:t>in this night 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roast with fire, and they shall </a:t>
            </a:r>
            <a:r>
              <a:rPr lang="en-US" sz="32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 eat </a:t>
            </a:r>
            <a:r>
              <a:rPr lang="en-US" sz="3200" b="1" i="1" dirty="0">
                <a:solidFill>
                  <a:srgbClr val="CC00CC"/>
                </a:solidFill>
                <a:latin typeface="Georgia" panose="02040502050405020303" pitchFamily="18" charset="0"/>
              </a:rPr>
              <a:t>unleavened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3200" i="1" dirty="0">
                <a:solidFill>
                  <a:srgbClr val="7F7F7F"/>
                </a:solidFill>
                <a:latin typeface="Georgia" panose="02040502050405020303" pitchFamily="18" charset="0"/>
              </a:rPr>
              <a:t>bread</a:t>
            </a:r>
            <a:r>
              <a:rPr lang="en-US" sz="3200" dirty="0">
                <a:solidFill>
                  <a:srgbClr val="CC3300"/>
                </a:solidFill>
                <a:latin typeface="Georgia" panose="02040502050405020303" pitchFamily="18" charset="0"/>
              </a:rPr>
              <a:t> with bitter herbs</a:t>
            </a:r>
            <a:r>
              <a:rPr lang="en-US" sz="32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.</a:t>
            </a:r>
            <a:br>
              <a:rPr lang="en-US" sz="3200" dirty="0" smtClean="0">
                <a:solidFill>
                  <a:srgbClr val="CC3300"/>
                </a:solidFill>
                <a:latin typeface="Georgia" panose="02040502050405020303" pitchFamily="18" charset="0"/>
              </a:rPr>
            </a:br>
            <a:endParaRPr lang="en-US" sz="3200" dirty="0" smtClean="0">
              <a:solidFill>
                <a:srgbClr val="CC33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865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We will now look at the carnage to </a:t>
            </a:r>
            <a:r>
              <a:rPr lang="en-US" sz="3200" dirty="0" err="1" smtClean="0">
                <a:solidFill>
                  <a:srgbClr val="0000FF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statutes that is caused by observing the Passover on </a:t>
            </a:r>
            <a:r>
              <a:rPr lang="en-US" sz="3200" dirty="0" err="1" smtClean="0">
                <a:solidFill>
                  <a:schemeClr val="bg1"/>
                </a:solidFill>
              </a:rPr>
              <a:t>Abib</a:t>
            </a:r>
            <a:r>
              <a:rPr lang="en-US" sz="3200" dirty="0" smtClean="0">
                <a:solidFill>
                  <a:schemeClr val="bg1"/>
                </a:solidFill>
              </a:rPr>
              <a:t> 15, according to </a:t>
            </a:r>
            <a:r>
              <a:rPr lang="en-US" sz="3200" b="1" dirty="0" smtClean="0">
                <a:solidFill>
                  <a:srgbClr val="C00000"/>
                </a:solidFill>
              </a:rPr>
              <a:t>Sunset Theory.  </a:t>
            </a:r>
            <a:endParaRPr lang="en-US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518400" y="2197100"/>
            <a:ext cx="114300" cy="13208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  <a:effectLst>
            <a:glow rad="101600">
              <a:srgbClr val="66FF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13072"/>
              </p:ext>
            </p:extLst>
          </p:nvPr>
        </p:nvGraphicFramePr>
        <p:xfrm>
          <a:off x="711698" y="3555249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1139736" y="2846438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9071" y="2472837"/>
            <a:ext cx="1560576" cy="794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2800" b="1" dirty="0" smtClean="0">
                <a:solidFill>
                  <a:srgbClr val="FF0000"/>
                </a:solidFill>
              </a:rPr>
              <a:t>0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err="1" smtClean="0">
                <a:solidFill>
                  <a:srgbClr val="00B050"/>
                </a:solidFill>
              </a:rPr>
              <a:t>Abib</a:t>
            </a:r>
            <a:r>
              <a:rPr lang="en-CA" sz="2800" dirty="0" smtClean="0">
                <a:solidFill>
                  <a:srgbClr val="00B050"/>
                </a:solidFill>
              </a:rPr>
              <a:t> 14</a:t>
            </a:r>
            <a:endParaRPr lang="en-CA" sz="2800" dirty="0"/>
          </a:p>
        </p:txBody>
      </p:sp>
      <p:sp>
        <p:nvSpPr>
          <p:cNvPr id="38" name="Rectangle 37"/>
          <p:cNvSpPr/>
          <p:nvPr/>
        </p:nvSpPr>
        <p:spPr>
          <a:xfrm>
            <a:off x="1759705" y="2752756"/>
            <a:ext cx="581787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800" dirty="0"/>
          </a:p>
        </p:txBody>
      </p:sp>
      <p:cxnSp>
        <p:nvCxnSpPr>
          <p:cNvPr id="47" name="Straight Connector 46"/>
          <p:cNvCxnSpPr/>
          <p:nvPr/>
        </p:nvCxnSpPr>
        <p:spPr>
          <a:xfrm rot="60000" flipH="1" flipV="1">
            <a:off x="1829160" y="3118725"/>
            <a:ext cx="22743" cy="83458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0449" y="731125"/>
            <a:ext cx="1625601" cy="158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Sunset</a:t>
            </a:r>
            <a:r>
              <a:rPr lang="en-CA" sz="2400" dirty="0" smtClean="0">
                <a:solidFill>
                  <a:schemeClr val="bg1"/>
                </a:solidFill>
              </a:rPr>
              <a:t> changes Abib 14, 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rgbClr val="FF0000"/>
                </a:solidFill>
              </a:rPr>
              <a:t>to the </a:t>
            </a:r>
            <a:r>
              <a:rPr lang="en-CA" sz="2400" b="1" dirty="0" smtClean="0">
                <a:solidFill>
                  <a:srgbClr val="FF0000"/>
                </a:solidFill>
              </a:rPr>
              <a:t>15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CA" sz="2400" b="1" dirty="0" smtClean="0">
                <a:solidFill>
                  <a:srgbClr val="FF0000"/>
                </a:solidFill>
              </a:rPr>
              <a:t>! </a:t>
            </a:r>
            <a:endParaRPr lang="en-CA" sz="24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29155" y="2318315"/>
            <a:ext cx="0" cy="80041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39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952576" y="391884"/>
            <a:ext cx="9301140" cy="135652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Let’s look at both Festivals and see if 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Sunset Theory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can accomplish fulfilling  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commanded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8 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cycles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eating unleavened bread 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as it is written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</a:rPr>
              <a:t>Exodus 12:18.</a:t>
            </a:r>
          </a:p>
          <a:p>
            <a:endParaRPr lang="en-CA" dirty="0"/>
          </a:p>
        </p:txBody>
      </p:sp>
      <p:sp>
        <p:nvSpPr>
          <p:cNvPr id="34" name="Rectangle 33"/>
          <p:cNvSpPr/>
          <p:nvPr/>
        </p:nvSpPr>
        <p:spPr>
          <a:xfrm>
            <a:off x="3012866" y="1984545"/>
            <a:ext cx="9073662" cy="4265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Passover meal has not been started yet.  There has been no consumption of unleavened bread on Abib 14!  Why?!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Abib 14 cannot be coun</a:t>
            </a:r>
            <a:r>
              <a:rPr lang="en-US" sz="3200" b="1" dirty="0" smtClean="0">
                <a:solidFill>
                  <a:srgbClr val="FF0066"/>
                </a:solidFill>
              </a:rPr>
              <a:t>ted </a:t>
            </a:r>
            <a:r>
              <a:rPr lang="en-US" sz="3200" dirty="0" smtClean="0">
                <a:solidFill>
                  <a:schemeClr val="bg1"/>
                </a:solidFill>
              </a:rPr>
              <a:t>as one of the days for eating unleavened bread because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sunset changes the date to Abib 15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before the meal is eaten (after sunset)!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Is Exodus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12:1-11 going to be ignored?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795" y="4174548"/>
            <a:ext cx="3148314" cy="2563178"/>
          </a:xfrm>
          <a:prstGeom prst="roundRect">
            <a:avLst>
              <a:gd name="adj" fmla="val 1188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Let’s count the days for eating unleavened bread on the next slide and see if we are satisfied!</a:t>
            </a:r>
            <a:endParaRPr lang="en-US" sz="2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38" grpId="0"/>
      <p:bldP spid="48" grpId="0" animBg="1"/>
      <p:bldP spid="3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Appearance of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Conflict 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Exo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12:18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92301"/>
              </p:ext>
            </p:extLst>
          </p:nvPr>
        </p:nvGraphicFramePr>
        <p:xfrm>
          <a:off x="748718" y="1394778"/>
          <a:ext cx="10721339" cy="509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0308" y="6356350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Rae\Desktop\conflict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54" y="-1056557"/>
            <a:ext cx="4876801" cy="45196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8795357" y="649416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ae\Desktop\conflict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14" y="3343863"/>
            <a:ext cx="3474720" cy="37801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87" y="1064871"/>
            <a:ext cx="444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Questions regarding conflict for the following Scriptures: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 </a:t>
            </a:r>
          </a:p>
          <a:p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1.  Is the command to eat unleavened bread for 7 days, </a:t>
            </a:r>
            <a:b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or 8 days?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6141" y="1064871"/>
            <a:ext cx="4213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What is the “festival content” for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Exo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12:18?  Passover?  Unleavened Bread Festival?  Both? </a:t>
            </a:r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11339" y="4902113"/>
            <a:ext cx="523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What is the cause of this conflict? 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The idea of the sunset day?  </a:t>
            </a:r>
            <a:r>
              <a:rPr lang="en-US" sz="2400" b="1" u="sng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OR</a:t>
            </a:r>
            <a:endParaRPr lang="en-US" sz="24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The day commencing at dawn?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63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21" y="195943"/>
            <a:ext cx="11846257" cy="6466113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Continuing our attempt to fulfill 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all the verses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of Exodus 12 completely.</a:t>
            </a:r>
            <a:endParaRPr lang="en-US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69771"/>
              </p:ext>
            </p:extLst>
          </p:nvPr>
        </p:nvGraphicFramePr>
        <p:xfrm>
          <a:off x="642248" y="3890924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84915"/>
              </p:ext>
            </p:extLst>
          </p:nvPr>
        </p:nvGraphicFramePr>
        <p:xfrm>
          <a:off x="2013852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32227"/>
              </p:ext>
            </p:extLst>
          </p:nvPr>
        </p:nvGraphicFramePr>
        <p:xfrm>
          <a:off x="3407225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22904"/>
              </p:ext>
            </p:extLst>
          </p:nvPr>
        </p:nvGraphicFramePr>
        <p:xfrm>
          <a:off x="4833257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73791"/>
              </p:ext>
            </p:extLst>
          </p:nvPr>
        </p:nvGraphicFramePr>
        <p:xfrm>
          <a:off x="6237515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17907"/>
              </p:ext>
            </p:extLst>
          </p:nvPr>
        </p:nvGraphicFramePr>
        <p:xfrm>
          <a:off x="7636415" y="3890922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30901"/>
              </p:ext>
            </p:extLst>
          </p:nvPr>
        </p:nvGraphicFramePr>
        <p:xfrm>
          <a:off x="9014432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>
                        <a:effectLst>
                          <a:glow rad="127000">
                            <a:srgbClr val="00FFFF"/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effectLst>
                          <a:glow rad="127000">
                            <a:srgbClr val="00FFFF"/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28885"/>
              </p:ext>
            </p:extLst>
          </p:nvPr>
        </p:nvGraphicFramePr>
        <p:xfrm>
          <a:off x="10431605" y="3890922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024748" y="4288982"/>
            <a:ext cx="957942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16200000">
            <a:off x="1070286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Brace 17"/>
          <p:cNvSpPr/>
          <p:nvPr/>
        </p:nvSpPr>
        <p:spPr>
          <a:xfrm rot="16200000">
            <a:off x="2437650" y="3173949"/>
            <a:ext cx="310235" cy="1136038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ight Brace 19"/>
          <p:cNvSpPr/>
          <p:nvPr/>
        </p:nvSpPr>
        <p:spPr>
          <a:xfrm rot="16200000">
            <a:off x="3831178" y="3178032"/>
            <a:ext cx="302075" cy="1136036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ight Brace 26"/>
          <p:cNvSpPr/>
          <p:nvPr/>
        </p:nvSpPr>
        <p:spPr>
          <a:xfrm rot="16200000">
            <a:off x="5272173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ight Brace 27"/>
          <p:cNvSpPr/>
          <p:nvPr/>
        </p:nvSpPr>
        <p:spPr>
          <a:xfrm rot="16200000">
            <a:off x="6665544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Brace 28"/>
          <p:cNvSpPr/>
          <p:nvPr/>
        </p:nvSpPr>
        <p:spPr>
          <a:xfrm rot="16200000">
            <a:off x="8058915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Brace 29"/>
          <p:cNvSpPr/>
          <p:nvPr/>
        </p:nvSpPr>
        <p:spPr>
          <a:xfrm rot="16200000">
            <a:off x="9435879" y="3178032"/>
            <a:ext cx="302075" cy="1136036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ight Brace 30"/>
          <p:cNvSpPr/>
          <p:nvPr/>
        </p:nvSpPr>
        <p:spPr>
          <a:xfrm rot="16200000">
            <a:off x="10863347" y="3178033"/>
            <a:ext cx="302075" cy="1136033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9621" y="2808512"/>
            <a:ext cx="1560576" cy="794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2800" b="1" dirty="0" smtClean="0">
                <a:solidFill>
                  <a:srgbClr val="FF0000"/>
                </a:solidFill>
              </a:rPr>
              <a:t>0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err="1" smtClean="0">
                <a:solidFill>
                  <a:srgbClr val="00B050"/>
                </a:solidFill>
              </a:rPr>
              <a:t>Abib</a:t>
            </a:r>
            <a:r>
              <a:rPr lang="en-CA" sz="2800" dirty="0" smtClean="0">
                <a:solidFill>
                  <a:srgbClr val="00B050"/>
                </a:solidFill>
              </a:rPr>
              <a:t> 14</a:t>
            </a:r>
            <a:endParaRPr lang="en-CA" sz="2800" dirty="0"/>
          </a:p>
        </p:txBody>
      </p:sp>
      <p:sp>
        <p:nvSpPr>
          <p:cNvPr id="14" name="Rectangle 13"/>
          <p:cNvSpPr/>
          <p:nvPr/>
        </p:nvSpPr>
        <p:spPr>
          <a:xfrm>
            <a:off x="11142695" y="2752953"/>
            <a:ext cx="879412" cy="4805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>
                <a:solidFill>
                  <a:schemeClr val="bg1"/>
                </a:solidFill>
              </a:rPr>
              <a:t>=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406400">
                    <a:srgbClr val="FFFF00"/>
                  </a:glow>
                </a:effectLst>
              </a:rPr>
              <a:t>6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406400">
                  <a:srgbClr val="FFFF00"/>
                </a:glo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97311" y="1816100"/>
            <a:ext cx="495456" cy="208098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759705" y="2752756"/>
            <a:ext cx="581787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800" dirty="0"/>
          </a:p>
        </p:txBody>
      </p:sp>
      <p:sp>
        <p:nvSpPr>
          <p:cNvPr id="5" name="Rectangle 4"/>
          <p:cNvSpPr/>
          <p:nvPr/>
        </p:nvSpPr>
        <p:spPr>
          <a:xfrm>
            <a:off x="2286376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1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15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64671" y="280552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2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16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4247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3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17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6108" y="279437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4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18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99479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5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19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0525" y="280552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6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20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07993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CA" sz="800" dirty="0" smtClean="0"/>
          </a:p>
          <a:p>
            <a:pPr algn="ctr"/>
            <a:endParaRPr lang="en-CA" sz="800" dirty="0"/>
          </a:p>
          <a:p>
            <a:pPr algn="ctr"/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21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2765" y="2107580"/>
            <a:ext cx="9429341" cy="546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2800" i="1" dirty="0" smtClean="0">
                <a:solidFill>
                  <a:srgbClr val="00B050"/>
                </a:solidFill>
              </a:rPr>
              <a:t>Ex 12:18 </a:t>
            </a:r>
            <a:r>
              <a:rPr lang="en-CA" sz="2800" dirty="0" smtClean="0">
                <a:solidFill>
                  <a:srgbClr val="002060"/>
                </a:solidFill>
              </a:rPr>
              <a:t>–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66FF66"/>
                  </a:glow>
                </a:effectLst>
              </a:rPr>
              <a:t>until</a:t>
            </a:r>
            <a:r>
              <a:rPr lang="en-CA" sz="2800" dirty="0" smtClean="0">
                <a:solidFill>
                  <a:srgbClr val="002060"/>
                </a:solidFill>
              </a:rPr>
              <a:t> 21</a:t>
            </a:r>
            <a:r>
              <a:rPr lang="en-CA" sz="2800" baseline="30000" dirty="0" smtClean="0">
                <a:solidFill>
                  <a:srgbClr val="002060"/>
                </a:solidFill>
              </a:rPr>
              <a:t>st</a:t>
            </a:r>
            <a:r>
              <a:rPr lang="en-CA" sz="2800" dirty="0" smtClean="0">
                <a:solidFill>
                  <a:srgbClr val="002060"/>
                </a:solidFill>
              </a:rPr>
              <a:t> day of the month,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27000">
                    <a:srgbClr val="66FF66"/>
                  </a:glow>
                </a:effectLst>
              </a:rPr>
              <a:t>IN THE EVENING!</a:t>
            </a:r>
            <a:endParaRPr lang="en-CA" b="1" dirty="0">
              <a:ln>
                <a:solidFill>
                  <a:sysClr val="windowText" lastClr="000000"/>
                </a:solidFill>
              </a:ln>
              <a:effectLst>
                <a:glow rad="127000">
                  <a:srgbClr val="66FF66"/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32633" y="2653990"/>
            <a:ext cx="313735" cy="124309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0999" y="4430487"/>
            <a:ext cx="10237948" cy="2122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With the 20</a:t>
            </a:r>
            <a:r>
              <a:rPr lang="en-CA" sz="2800" baseline="30000" dirty="0" smtClean="0">
                <a:solidFill>
                  <a:srgbClr val="002060"/>
                </a:solidFill>
              </a:rPr>
              <a:t>th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day stopping at the </a:t>
            </a:r>
            <a:r>
              <a:rPr lang="en-CA" sz="2800" b="1" dirty="0" smtClean="0">
                <a:solidFill>
                  <a:schemeClr val="bg1"/>
                </a:solidFill>
              </a:rPr>
              <a:t>sunset</a:t>
            </a:r>
            <a:r>
              <a:rPr lang="en-CA" sz="2800" b="1" dirty="0">
                <a:solidFill>
                  <a:schemeClr val="bg1"/>
                </a:solidFill>
              </a:rPr>
              <a:t>, </a:t>
            </a:r>
            <a:r>
              <a:rPr lang="en-CA" sz="2800" dirty="0" smtClean="0">
                <a:solidFill>
                  <a:srgbClr val="002060"/>
                </a:solidFill>
              </a:rPr>
              <a:t>and the 21</a:t>
            </a:r>
            <a:r>
              <a:rPr lang="en-CA" sz="2800" baseline="30000" dirty="0" smtClean="0">
                <a:solidFill>
                  <a:srgbClr val="002060"/>
                </a:solidFill>
              </a:rPr>
              <a:t>st </a:t>
            </a:r>
            <a:r>
              <a:rPr lang="en-CA" sz="2800" dirty="0" smtClean="0">
                <a:solidFill>
                  <a:srgbClr val="002060"/>
                </a:solidFill>
              </a:rPr>
              <a:t> day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66FF66"/>
                  </a:glow>
                </a:effectLst>
              </a:rPr>
              <a:t>beginning at </a:t>
            </a:r>
            <a:r>
              <a:rPr lang="en-CA" sz="2000" dirty="0">
                <a:solidFill>
                  <a:schemeClr val="bg1"/>
                </a:solidFill>
              </a:rPr>
              <a:t>(evening</a:t>
            </a:r>
            <a:r>
              <a:rPr lang="en-CA" sz="2000" dirty="0" smtClean="0">
                <a:solidFill>
                  <a:schemeClr val="bg1"/>
                </a:solidFill>
              </a:rPr>
              <a:t>)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66FF66"/>
                  </a:glow>
                </a:effectLst>
              </a:rPr>
              <a:t>twilight, </a:t>
            </a:r>
            <a:r>
              <a:rPr lang="en-CA" sz="2800" dirty="0" smtClean="0">
                <a:solidFill>
                  <a:srgbClr val="002060"/>
                </a:solidFill>
              </a:rPr>
              <a:t>it is not necessary to eat unleavened bread after this point according to the words of the Scripture – </a:t>
            </a:r>
            <a:r>
              <a:rPr lang="en-CA" sz="2800" b="1" u="sng" dirty="0" smtClean="0">
                <a:solidFill>
                  <a:schemeClr val="bg1"/>
                </a:solidFill>
              </a:rPr>
              <a:t>according to Sunset Theory</a:t>
            </a:r>
            <a:r>
              <a:rPr lang="en-CA" sz="2800" b="1" dirty="0" smtClean="0">
                <a:solidFill>
                  <a:schemeClr val="bg1"/>
                </a:solidFill>
              </a:rPr>
              <a:t>!  </a:t>
            </a:r>
            <a:br>
              <a:rPr lang="en-CA" sz="2800" b="1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rgbClr val="002060"/>
                </a:solidFill>
              </a:rPr>
              <a:t>This contaminated system only requires 6 cycles for eating U/B!   </a:t>
            </a:r>
            <a:endParaRPr lang="en-CA" sz="2800" b="1" dirty="0">
              <a:solidFill>
                <a:schemeClr val="bg1"/>
              </a:solidFill>
              <a:effectLst>
                <a:glow rad="762000">
                  <a:srgbClr val="00FF99"/>
                </a:glow>
              </a:effectLst>
            </a:endParaRPr>
          </a:p>
        </p:txBody>
      </p:sp>
      <p:sp>
        <p:nvSpPr>
          <p:cNvPr id="4" name="Explosion 1 3"/>
          <p:cNvSpPr/>
          <p:nvPr/>
        </p:nvSpPr>
        <p:spPr>
          <a:xfrm rot="872535">
            <a:off x="10575717" y="5433908"/>
            <a:ext cx="1330590" cy="1128544"/>
          </a:xfrm>
          <a:prstGeom prst="irregularSeal1">
            <a:avLst/>
          </a:prstGeom>
          <a:solidFill>
            <a:srgbClr val="FFFF00"/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4690" y="1335362"/>
            <a:ext cx="8729694" cy="63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Passover eaten on </a:t>
            </a:r>
            <a:r>
              <a:rPr lang="en-CA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Abib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15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night. </a:t>
            </a:r>
            <a:r>
              <a:rPr lang="en-CA" sz="2800" b="1" dirty="0">
                <a:solidFill>
                  <a:schemeClr val="bg1"/>
                </a:solidFill>
              </a:rPr>
              <a:t>{</a:t>
            </a:r>
            <a:r>
              <a:rPr lang="en-CA" sz="2800" b="1" u="sng" dirty="0">
                <a:solidFill>
                  <a:schemeClr val="bg1"/>
                </a:solidFill>
              </a:rPr>
              <a:t>NO SCRIPTURE</a:t>
            </a:r>
            <a:r>
              <a:rPr lang="en-CA" sz="2800" b="1" dirty="0" smtClean="0">
                <a:solidFill>
                  <a:schemeClr val="bg1"/>
                </a:solidFill>
              </a:rPr>
              <a:t>!}</a:t>
            </a:r>
            <a:endParaRPr lang="en-CA" sz="20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60000" flipH="1" flipV="1">
            <a:off x="1759710" y="3454400"/>
            <a:ext cx="22743" cy="83458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0999" y="1066800"/>
            <a:ext cx="1625601" cy="158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Sunset</a:t>
            </a:r>
            <a:r>
              <a:rPr lang="en-CA" sz="2400" dirty="0" smtClean="0">
                <a:solidFill>
                  <a:schemeClr val="bg1"/>
                </a:solidFill>
              </a:rPr>
              <a:t> changes Abib 14, 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rgbClr val="FF0000"/>
                </a:solidFill>
              </a:rPr>
              <a:t>to the </a:t>
            </a:r>
            <a:r>
              <a:rPr lang="en-CA" sz="2400" b="1" dirty="0" smtClean="0">
                <a:solidFill>
                  <a:srgbClr val="FF0000"/>
                </a:solidFill>
              </a:rPr>
              <a:t>15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CA" sz="2400" b="1" dirty="0" smtClean="0">
                <a:solidFill>
                  <a:srgbClr val="FF0000"/>
                </a:solidFill>
              </a:rPr>
              <a:t>! </a:t>
            </a:r>
            <a:endParaRPr lang="en-CA" sz="24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759705" y="2653990"/>
            <a:ext cx="0" cy="80041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0154935" y="3454265"/>
            <a:ext cx="1418" cy="834717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0618947" y="4408711"/>
            <a:ext cx="1220790" cy="9144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>
                <a:solidFill>
                  <a:srgbClr val="66FF66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??</a:t>
            </a:r>
            <a:endParaRPr lang="en-CA" sz="6000" dirty="0">
              <a:solidFill>
                <a:srgbClr val="66FF66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49537" y="3613663"/>
            <a:ext cx="3506816" cy="903908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/>
      <p:bldP spid="14" grpId="0"/>
      <p:bldP spid="14" grpId="1"/>
      <p:bldP spid="38" grpId="0"/>
      <p:bldP spid="5" grpId="0"/>
      <p:bldP spid="32" grpId="0"/>
      <p:bldP spid="33" grpId="0"/>
      <p:bldP spid="35" grpId="0"/>
      <p:bldP spid="36" grpId="0"/>
      <p:bldP spid="37" grpId="0"/>
      <p:bldP spid="39" grpId="0"/>
      <p:bldP spid="9" grpId="0" animBg="1"/>
      <p:bldP spid="16" grpId="0"/>
      <p:bldP spid="4" grpId="0" animBg="1"/>
      <p:bldP spid="15" grpId="0" animBg="1"/>
      <p:bldP spid="48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077" y="248509"/>
            <a:ext cx="11859905" cy="6455392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 it possible for the Yisra’elites to sacrifice the lamb approximately 21 hours after the Passover meal of Abib 14 Night Season and still eat the Passover Lamb with Unleavened Bread?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There is a serious disconnect here somewhere.  </a:t>
            </a:r>
            <a:b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Scriptures show in two locations the Passover is on the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</a:t>
            </a:r>
            <a:r>
              <a:rPr lang="en-US" sz="24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cycle, </a:t>
            </a:r>
            <a:b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the Unleavened Bread </a:t>
            </a:r>
            <a:r>
              <a:rPr lang="en-US" sz="24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Festival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begins on the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</a:t>
            </a:r>
            <a:r>
              <a:rPr lang="en-US" sz="24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of the month.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Numbers documents the same separation as well!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Num</a:t>
            </a:r>
            <a:r>
              <a:rPr lang="en-US" sz="24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28:16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in the first month, on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fourteenth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day of the month, </a:t>
            </a:r>
            <a:r>
              <a:rPr lang="en-US" sz="2400" i="1" dirty="0">
                <a:solidFill>
                  <a:srgbClr val="CC3300"/>
                </a:solidFill>
                <a:latin typeface="Georgia" panose="02040502050405020303" pitchFamily="18" charset="0"/>
              </a:rPr>
              <a:t>is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the </a:t>
            </a:r>
            <a:r>
              <a:rPr lang="en-US" sz="2400" b="1" i="1" dirty="0" err="1">
                <a:solidFill>
                  <a:srgbClr val="CC00CC"/>
                </a:solidFill>
                <a:latin typeface="Georgia" panose="02040502050405020303" pitchFamily="18" charset="0"/>
              </a:rPr>
              <a:t>passover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Georgia" panose="02040502050405020303" pitchFamily="18" charset="0"/>
              </a:rPr>
              <a:t>to </a:t>
            </a:r>
            <a:r>
              <a:rPr lang="en-US" sz="24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[</a:t>
            </a:r>
            <a:r>
              <a:rPr lang="en-US" sz="2400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]. 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Num</a:t>
            </a:r>
            <a:r>
              <a:rPr lang="en-US" sz="24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28:17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And on the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fifteenth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day of this month </a:t>
            </a:r>
            <a:r>
              <a:rPr lang="en-US" sz="2400" i="1" dirty="0">
                <a:solidFill>
                  <a:srgbClr val="CC3300"/>
                </a:solidFill>
                <a:latin typeface="Georgia" panose="02040502050405020303" pitchFamily="18" charset="0"/>
              </a:rPr>
              <a:t>is</a:t>
            </a:r>
            <a:r>
              <a:rPr lang="en-US" sz="2400" dirty="0">
                <a:solidFill>
                  <a:srgbClr val="CC3300"/>
                </a:solidFill>
                <a:latin typeface="Georgia" panose="02040502050405020303" pitchFamily="18" charset="0"/>
              </a:rPr>
              <a:t> a feast; </a:t>
            </a:r>
            <a:r>
              <a:rPr lang="en-US" sz="2400" b="1" i="1" dirty="0">
                <a:solidFill>
                  <a:srgbClr val="CC00CC"/>
                </a:solidFill>
                <a:latin typeface="Georgia" panose="02040502050405020303" pitchFamily="18" charset="0"/>
              </a:rPr>
              <a:t>seven days ye shall eat unleavened bread. </a:t>
            </a:r>
            <a:endParaRPr lang="en-US" sz="2400" b="1" i="1" dirty="0" smtClean="0">
              <a:solidFill>
                <a:srgbClr val="CC00CC"/>
              </a:solidFill>
              <a:latin typeface="Georgia" panose="02040502050405020303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i="1" dirty="0" smtClean="0">
              <a:solidFill>
                <a:srgbClr val="CC00CC"/>
              </a:solidFill>
              <a:latin typeface="Georgia" panose="02040502050405020303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 Passover (any of it) </a:t>
            </a:r>
            <a:r>
              <a:rPr lang="en-US" sz="24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cannot be</a:t>
            </a: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observed on the 15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of the month!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Sunset Theory has failed.  </a:t>
            </a: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Now let’s look at the </a:t>
            </a:r>
            <a:r>
              <a:rPr lang="en-US" sz="2400" b="1" i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Dawn</a:t>
            </a: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option and see if there is Scriptural alignment for this puzzle!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Question: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Could the Yisra’elites eat the lamb with Unleavened Bread on Abib 14?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70105" y="606099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4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470" y="240807"/>
            <a:ext cx="11859904" cy="619608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When looking at the </a:t>
            </a:r>
            <a:r>
              <a:rPr lang="en-US" sz="3200" b="1" u="sng" dirty="0" smtClean="0"/>
              <a:t>next slide</a:t>
            </a:r>
            <a:r>
              <a:rPr lang="en-US" sz="3200" b="1" dirty="0" smtClean="0"/>
              <a:t>, I will ask you to be acutely aware of the acclaimed change of cycle that occurs at the sunset according to Sunset Theory.  </a:t>
            </a:r>
          </a:p>
          <a:p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What effect does the sunset have on the cycles of the week – according to man? </a:t>
            </a:r>
          </a:p>
          <a:p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</a:rPr>
              <a:t>Are we within our allowances to remove cycles of </a:t>
            </a:r>
            <a:b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</a:rPr>
            </a:b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</a:rPr>
              <a:t>the week as we see fit?</a:t>
            </a:r>
          </a:p>
          <a:p>
            <a:r>
              <a:rPr lang="en-US" sz="3200" b="1" dirty="0" smtClean="0"/>
              <a:t>Does </a:t>
            </a:r>
            <a:r>
              <a:rPr lang="en-US" sz="3200" b="1" dirty="0" err="1" smtClean="0">
                <a:solidFill>
                  <a:srgbClr val="66CCFF"/>
                </a:solidFill>
              </a:rPr>
              <a:t>Yahuah</a:t>
            </a:r>
            <a:r>
              <a:rPr lang="en-US" sz="3200" b="1" dirty="0" smtClean="0"/>
              <a:t> turn His face and accept our </a:t>
            </a:r>
            <a:br>
              <a:rPr lang="en-US" sz="3200" b="1" dirty="0" smtClean="0"/>
            </a:br>
            <a:r>
              <a:rPr lang="en-US" sz="3200" b="1" dirty="0" smtClean="0"/>
              <a:t>re-adjustment of His statutes? </a:t>
            </a:r>
          </a:p>
          <a:p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Can you justify the facts on the next slide relating the outright rejection and or contamination of the Scriptures?</a:t>
            </a:r>
            <a:endParaRPr lang="en-US" b="1" dirty="0" smtClean="0">
              <a:ln>
                <a:solidFill>
                  <a:srgbClr val="0000FF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3600" b="1" u="sng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itchFamily="18" charset="0"/>
              </a:rPr>
              <a:t>If not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itchFamily="18" charset="0"/>
              </a:rPr>
              <a:t>, </a:t>
            </a:r>
            <a:r>
              <a:rPr lang="en-US" sz="3600" b="1" u="sng" dirty="0" smtClean="0">
                <a:ln>
                  <a:solidFill>
                    <a:srgbClr val="0000FF"/>
                  </a:solidFill>
                </a:ln>
                <a:solidFill>
                  <a:srgbClr val="66FF66"/>
                </a:solidFill>
                <a:latin typeface="Cooper Black" pitchFamily="18" charset="0"/>
              </a:rPr>
              <a:t>what is your next step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66FF66"/>
                </a:solidFill>
                <a:latin typeface="Cooper Black" pitchFamily="18" charset="0"/>
              </a:rPr>
              <a:t>?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rgbClr val="66FF66"/>
              </a:solidFill>
              <a:latin typeface="Cooper Black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42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42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37552"/>
            <a:ext cx="10515600" cy="436365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 12: 6 - 8	 rejected by - 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sunset theory 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 12: 12 - 14	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rejected by - 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sunset theory 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 12: 16 	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rejected by - 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sunset </a:t>
            </a:r>
            <a:r>
              <a:rPr lang="en-US" b="1" spc="50" dirty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theory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 12: 18		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rejected by - 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sunset </a:t>
            </a:r>
            <a:r>
              <a:rPr lang="en-US" b="1" spc="50" dirty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theory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 12: 24		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rejected by - 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sunset </a:t>
            </a:r>
            <a:r>
              <a:rPr lang="en-US" b="1" spc="50" dirty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theory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 12: 42 	 incredibly convoluted by - </a:t>
            </a:r>
            <a:r>
              <a:rPr lang="en-U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sunset theory</a:t>
            </a:r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a very quick glimpse of the Torah, the above Scriptures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been rejected and trampled upon by human feet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just the Passover feast alone.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8396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Sunset Theory Summary thus far: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43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173620" y="5355723"/>
            <a:ext cx="1435261" cy="1259007"/>
          </a:xfrm>
          <a:prstGeom prst="star4">
            <a:avLst/>
          </a:prstGeom>
          <a:solidFill>
            <a:srgbClr val="00FFFF"/>
          </a:solidFill>
          <a:ln w="38100">
            <a:solidFill>
              <a:schemeClr val="bg1"/>
            </a:solidFill>
          </a:ln>
          <a:effectLst>
            <a:glow rad="444500">
              <a:srgbClr val="FFFF00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1805651" y="5220182"/>
            <a:ext cx="9167149" cy="1480274"/>
          </a:xfrm>
          <a:prstGeom prst="roundRect">
            <a:avLst/>
          </a:prstGeom>
          <a:solidFill>
            <a:srgbClr val="00FF99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  <a:latin typeface="Comic Sans MS" pitchFamily="66" charset="0"/>
              </a:rPr>
              <a:t>Your Homework!  Ex 12:24 &amp; 42 have not been addressed here, therefore you may consider </a:t>
            </a:r>
            <a:br>
              <a:rPr lang="en-CA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CA" sz="3200" dirty="0" smtClean="0">
                <a:solidFill>
                  <a:srgbClr val="002060"/>
                </a:solidFill>
                <a:latin typeface="Comic Sans MS" pitchFamily="66" charset="0"/>
              </a:rPr>
              <a:t>looking at these verses on your own.  </a:t>
            </a:r>
            <a:endParaRPr lang="en-CA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2824224" y="2878977"/>
            <a:ext cx="197715" cy="205450"/>
          </a:xfrm>
          <a:prstGeom prst="star4">
            <a:avLst/>
          </a:prstGeom>
          <a:solidFill>
            <a:srgbClr val="00FFFF"/>
          </a:solidFill>
          <a:ln w="9525">
            <a:solidFill>
              <a:schemeClr val="bg1"/>
            </a:solidFill>
          </a:ln>
          <a:effectLst>
            <a:glow rad="203200">
              <a:srgbClr val="FFFF00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4-Point Star 8"/>
          <p:cNvSpPr/>
          <p:nvPr/>
        </p:nvSpPr>
        <p:spPr>
          <a:xfrm>
            <a:off x="2824224" y="3337310"/>
            <a:ext cx="197715" cy="205450"/>
          </a:xfrm>
          <a:prstGeom prst="star4">
            <a:avLst/>
          </a:prstGeom>
          <a:solidFill>
            <a:srgbClr val="00FFFF"/>
          </a:solidFill>
          <a:ln w="9525">
            <a:solidFill>
              <a:schemeClr val="bg1"/>
            </a:solidFill>
          </a:ln>
          <a:effectLst>
            <a:glow rad="203200">
              <a:srgbClr val="FFFF00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340" y="177627"/>
            <a:ext cx="11474460" cy="6537278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rgbClr val="66CCFF"/>
                </a:solidFill>
              </a:rPr>
              <a:t>What will happen when we begin to investigate the Sabbath topic?  Will it expose the same results?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3200" b="1" dirty="0" smtClean="0"/>
              <a:t>Let’s </a:t>
            </a:r>
            <a:r>
              <a:rPr lang="en-US" sz="3200" b="1" dirty="0" smtClean="0">
                <a:solidFill>
                  <a:srgbClr val="00FFFF"/>
                </a:solidFill>
              </a:rPr>
              <a:t>re-capture</a:t>
            </a:r>
            <a:r>
              <a:rPr lang="en-US" sz="3200" b="1" dirty="0" smtClean="0"/>
              <a:t> the Passover and Unleavened Bread Festivals in a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“Dawn starts the day” </a:t>
            </a:r>
            <a:r>
              <a:rPr lang="en-US" sz="3200" b="1" dirty="0" smtClean="0"/>
              <a:t>chart. 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This is a </a:t>
            </a:r>
            <a:r>
              <a:rPr lang="en-US" sz="3200" b="1" dirty="0" smtClean="0">
                <a:solidFill>
                  <a:srgbClr val="00FFFF"/>
                </a:solidFill>
              </a:rPr>
              <a:t>reminder</a:t>
            </a:r>
            <a:r>
              <a:rPr lang="en-US" sz="3200" b="1" dirty="0" smtClean="0"/>
              <a:t> there is a solution that achieves complete fulfillment of all the commands and statutes </a:t>
            </a:r>
            <a:br>
              <a:rPr lang="en-US" sz="3200" b="1" dirty="0" smtClean="0"/>
            </a:br>
            <a:r>
              <a:rPr lang="en-US" sz="3200" b="1" dirty="0" smtClean="0"/>
              <a:t>for the Passover Festival </a:t>
            </a:r>
            <a:r>
              <a:rPr lang="en-US" sz="3200" b="1" u="sng" dirty="0" smtClean="0"/>
              <a:t>and</a:t>
            </a:r>
            <a:r>
              <a:rPr lang="en-US" sz="3200" b="1" dirty="0" smtClean="0"/>
              <a:t> Unleavened Bread. </a:t>
            </a:r>
          </a:p>
          <a:p>
            <a:endParaRPr lang="en-US" sz="1600" b="1" dirty="0"/>
          </a:p>
          <a:p>
            <a:r>
              <a:rPr lang="en-US" sz="3200" b="1" dirty="0" smtClean="0"/>
              <a:t>This is basically a repeat from </a:t>
            </a:r>
            <a:r>
              <a:rPr lang="en-US" sz="3200" b="1" dirty="0" smtClean="0">
                <a:solidFill>
                  <a:srgbClr val="00FFFF"/>
                </a:solidFill>
              </a:rPr>
              <a:t>slide #24.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44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44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FF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607" y="195943"/>
            <a:ext cx="11846257" cy="6466113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Once again, compare the two Festivals.  Will the </a:t>
            </a:r>
            <a:r>
              <a:rPr lang="en-US" b="1" dirty="0" smtClean="0">
                <a:solidFill>
                  <a:srgbClr val="FF00FF"/>
                </a:solidFill>
                <a:latin typeface="Calibri" panose="020F0502020204030204" pitchFamily="34" charset="0"/>
              </a:rPr>
              <a:t>“Dawn format”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accomplish fulfilling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 cycles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 eating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unleavened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bread </a:t>
            </a:r>
            <a:r>
              <a:rPr lang="en-US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as 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it is </a:t>
            </a:r>
            <a:r>
              <a:rPr lang="en-US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written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Exodus 12:18?  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</a:rPr>
              <a:t>Passover will be eaten on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</a:rPr>
              <a:t>Abib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</a:rPr>
              <a:t> 14 night season!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55570"/>
              </p:ext>
            </p:extLst>
          </p:nvPr>
        </p:nvGraphicFramePr>
        <p:xfrm>
          <a:off x="642248" y="3890924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13546"/>
              </p:ext>
            </p:extLst>
          </p:nvPr>
        </p:nvGraphicFramePr>
        <p:xfrm>
          <a:off x="2013852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64977"/>
              </p:ext>
            </p:extLst>
          </p:nvPr>
        </p:nvGraphicFramePr>
        <p:xfrm>
          <a:off x="3407225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54526"/>
              </p:ext>
            </p:extLst>
          </p:nvPr>
        </p:nvGraphicFramePr>
        <p:xfrm>
          <a:off x="4833257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39194"/>
              </p:ext>
            </p:extLst>
          </p:nvPr>
        </p:nvGraphicFramePr>
        <p:xfrm>
          <a:off x="6237515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50026"/>
              </p:ext>
            </p:extLst>
          </p:nvPr>
        </p:nvGraphicFramePr>
        <p:xfrm>
          <a:off x="7636415" y="3890922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02854"/>
              </p:ext>
            </p:extLst>
          </p:nvPr>
        </p:nvGraphicFramePr>
        <p:xfrm>
          <a:off x="9014432" y="3890923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>
                        <a:effectLst>
                          <a:glow rad="127000">
                            <a:srgbClr val="00FFFF"/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effectLst>
                          <a:glow rad="127000">
                            <a:srgbClr val="00FFFF"/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76646"/>
              </p:ext>
            </p:extLst>
          </p:nvPr>
        </p:nvGraphicFramePr>
        <p:xfrm>
          <a:off x="10431605" y="3890922"/>
          <a:ext cx="1164771" cy="3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31371"/>
              </a:tblGrid>
              <a:tr h="3954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024748" y="4288982"/>
            <a:ext cx="957942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16200000">
            <a:off x="1070286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Brace 17"/>
          <p:cNvSpPr/>
          <p:nvPr/>
        </p:nvSpPr>
        <p:spPr>
          <a:xfrm rot="16200000">
            <a:off x="2437650" y="3173949"/>
            <a:ext cx="310235" cy="1136038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ight Brace 19"/>
          <p:cNvSpPr/>
          <p:nvPr/>
        </p:nvSpPr>
        <p:spPr>
          <a:xfrm rot="16200000">
            <a:off x="3831178" y="3178032"/>
            <a:ext cx="302075" cy="1136036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ight Brace 26"/>
          <p:cNvSpPr/>
          <p:nvPr/>
        </p:nvSpPr>
        <p:spPr>
          <a:xfrm rot="16200000">
            <a:off x="5272173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ight Brace 27"/>
          <p:cNvSpPr/>
          <p:nvPr/>
        </p:nvSpPr>
        <p:spPr>
          <a:xfrm rot="16200000">
            <a:off x="6665544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Brace 28"/>
          <p:cNvSpPr/>
          <p:nvPr/>
        </p:nvSpPr>
        <p:spPr>
          <a:xfrm rot="16200000">
            <a:off x="8058915" y="3182113"/>
            <a:ext cx="293911" cy="1136034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Brace 29"/>
          <p:cNvSpPr/>
          <p:nvPr/>
        </p:nvSpPr>
        <p:spPr>
          <a:xfrm rot="16200000">
            <a:off x="9435879" y="3178032"/>
            <a:ext cx="302075" cy="1136036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CC3300"/>
          </a:solidFill>
          <a:ln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ight Brace 30"/>
          <p:cNvSpPr/>
          <p:nvPr/>
        </p:nvSpPr>
        <p:spPr>
          <a:xfrm rot="16200000">
            <a:off x="10863347" y="3178033"/>
            <a:ext cx="302075" cy="1136033"/>
          </a:xfrm>
          <a:prstGeom prst="rightBrace">
            <a:avLst>
              <a:gd name="adj1" fmla="val 49272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30407" y="2808512"/>
            <a:ext cx="1560576" cy="794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 Cycle </a:t>
            </a:r>
            <a:r>
              <a:rPr lang="en-CA" sz="2800" b="1" dirty="0">
                <a:solidFill>
                  <a:srgbClr val="FF0000"/>
                </a:solidFill>
              </a:rPr>
              <a:t>1</a:t>
            </a: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 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rgbClr val="00B050"/>
                </a:solidFill>
              </a:rPr>
              <a:t>Abib 14</a:t>
            </a:r>
            <a:endParaRPr lang="en-CA" sz="2800" dirty="0"/>
          </a:p>
        </p:txBody>
      </p:sp>
      <p:sp>
        <p:nvSpPr>
          <p:cNvPr id="14" name="Rectangle 13"/>
          <p:cNvSpPr/>
          <p:nvPr/>
        </p:nvSpPr>
        <p:spPr>
          <a:xfrm>
            <a:off x="11142695" y="2752953"/>
            <a:ext cx="879412" cy="4805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>
                <a:solidFill>
                  <a:schemeClr val="bg1"/>
                </a:solidFill>
              </a:rPr>
              <a:t>=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406400">
                    <a:srgbClr val="FFFF00"/>
                  </a:glow>
                </a:effectLst>
              </a:rPr>
              <a:t>8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406400">
                  <a:srgbClr val="FFFF00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818" y="1371600"/>
            <a:ext cx="11482036" cy="8140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Passover eaten “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00FFFF"/>
                  </a:glow>
                </a:effectLst>
              </a:rPr>
              <a:t>on that night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roasted in fire with unleavened bread…”</a:t>
            </a:r>
            <a:b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CA" sz="2000" dirty="0" smtClean="0">
                <a:solidFill>
                  <a:srgbClr val="00B050"/>
                </a:solidFill>
              </a:rPr>
              <a:t>Ex 12:8. </a:t>
            </a:r>
            <a:endParaRPr lang="en-CA" sz="20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93946" y="1918012"/>
            <a:ext cx="1330920" cy="2129881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14474" y="1918012"/>
            <a:ext cx="2469888" cy="0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759705" y="2752756"/>
            <a:ext cx="581787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solidFill>
                  <a:schemeClr val="bg1"/>
                </a:solidFill>
                <a:effectLst>
                  <a:glow rad="165100">
                    <a:srgbClr val="66FF66"/>
                  </a:glow>
                </a:effectLst>
              </a:rPr>
              <a:t>+</a:t>
            </a:r>
            <a:endParaRPr lang="en-CA" sz="4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443447" y="1895706"/>
            <a:ext cx="3531916" cy="3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77162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1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15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5457" y="280552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2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16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25033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3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17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96894" y="279437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4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18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90265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5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19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0525" y="2805521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6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20</a:t>
            </a:r>
            <a:endParaRPr lang="en-CA" sz="2800" dirty="0">
              <a:solidFill>
                <a:srgbClr val="9933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07993" y="2813022"/>
            <a:ext cx="612781" cy="800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7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2800" dirty="0" smtClean="0">
                <a:solidFill>
                  <a:srgbClr val="9933FF"/>
                </a:solidFill>
              </a:rPr>
              <a:t>21</a:t>
            </a:r>
            <a:endParaRPr lang="en-CA" sz="2800" dirty="0">
              <a:solidFill>
                <a:srgbClr val="9933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32633" y="2653990"/>
            <a:ext cx="859448" cy="1393903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6697" y="4527395"/>
            <a:ext cx="10225665" cy="21410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The Scriptures reveal an </a:t>
            </a:r>
            <a:r>
              <a:rPr lang="en-CA" sz="2800" b="1" i="1" dirty="0" smtClean="0">
                <a:solidFill>
                  <a:srgbClr val="FF0066"/>
                </a:solidFill>
              </a:rPr>
              <a:t>EIGHT cycle schedule </a:t>
            </a:r>
            <a:r>
              <a:rPr lang="en-CA" sz="2800" dirty="0" smtClean="0">
                <a:solidFill>
                  <a:srgbClr val="002060"/>
                </a:solidFill>
              </a:rPr>
              <a:t>for consuming unleavened bread during </a:t>
            </a:r>
            <a:r>
              <a:rPr lang="en-CA" sz="2800" b="1" u="sng" dirty="0" smtClean="0">
                <a:solidFill>
                  <a:srgbClr val="002060"/>
                </a:solidFill>
              </a:rPr>
              <a:t>both</a:t>
            </a:r>
            <a:r>
              <a:rPr lang="en-CA" sz="2800" dirty="0" smtClean="0">
                <a:solidFill>
                  <a:srgbClr val="002060"/>
                </a:solidFill>
              </a:rPr>
              <a:t> the Passover and Unleavened Bread Festivals.  This schedule is easily achieved when abiding by </a:t>
            </a:r>
            <a:r>
              <a:rPr lang="en-CA" sz="2800" b="1" dirty="0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rgbClr val="002060"/>
                </a:solidFill>
              </a:rPr>
              <a:t>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CA" sz="2800" dirty="0" smtClean="0">
                <a:solidFill>
                  <a:srgbClr val="002060"/>
                </a:solidFill>
              </a:rPr>
              <a:t> start of the day format - </a:t>
            </a:r>
            <a:r>
              <a:rPr lang="en-CA" sz="2800" u="sng" dirty="0" smtClean="0">
                <a:solidFill>
                  <a:srgbClr val="002060"/>
                </a:solidFill>
              </a:rPr>
              <a:t>from Creation</a:t>
            </a:r>
            <a:r>
              <a:rPr lang="en-CA" sz="2800" b="1" dirty="0" smtClean="0">
                <a:solidFill>
                  <a:srgbClr val="002060"/>
                </a:solidFill>
              </a:rPr>
              <a:t>!</a:t>
            </a:r>
            <a:endParaRPr lang="en-CA" sz="28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7393" y="2107580"/>
            <a:ext cx="8736287" cy="546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i="1" dirty="0" smtClean="0">
                <a:solidFill>
                  <a:srgbClr val="00B050"/>
                </a:solidFill>
              </a:rPr>
              <a:t>Ex 12:18 </a:t>
            </a:r>
            <a:r>
              <a:rPr lang="en-CA" sz="2400" dirty="0" smtClean="0">
                <a:solidFill>
                  <a:srgbClr val="002060"/>
                </a:solidFill>
              </a:rPr>
              <a:t>– until 21</a:t>
            </a:r>
            <a:r>
              <a:rPr lang="en-CA" sz="2400" baseline="30000" dirty="0" smtClean="0">
                <a:solidFill>
                  <a:srgbClr val="002060"/>
                </a:solidFill>
              </a:rPr>
              <a:t>st</a:t>
            </a:r>
            <a:r>
              <a:rPr lang="en-CA" sz="2400" dirty="0" smtClean="0">
                <a:solidFill>
                  <a:srgbClr val="002060"/>
                </a:solidFill>
              </a:rPr>
              <a:t> day of the month,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27000">
                    <a:srgbClr val="66FF66"/>
                  </a:glow>
                </a:effectLst>
              </a:rPr>
              <a:t>IN THE EVENING!</a:t>
            </a:r>
            <a:endParaRPr lang="en-CA" b="1" dirty="0">
              <a:ln>
                <a:solidFill>
                  <a:sysClr val="windowText" lastClr="000000"/>
                </a:solidFill>
              </a:ln>
              <a:effectLst>
                <a:glow rad="127000">
                  <a:srgbClr val="66FF66"/>
                </a:glo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 rot="872535">
            <a:off x="10123901" y="5376272"/>
            <a:ext cx="1782254" cy="1187356"/>
            <a:chOff x="10052176" y="5004234"/>
            <a:chExt cx="1782254" cy="1187356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10052176" y="5763925"/>
              <a:ext cx="897081" cy="40410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10565188" y="5004234"/>
              <a:ext cx="1269242" cy="1187356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9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/>
      <p:bldP spid="14" grpId="0"/>
      <p:bldP spid="14" grpId="1"/>
      <p:bldP spid="15" grpId="0"/>
      <p:bldP spid="38" grpId="0"/>
      <p:bldP spid="5" grpId="0"/>
      <p:bldP spid="32" grpId="0"/>
      <p:bldP spid="33" grpId="0"/>
      <p:bldP spid="35" grpId="0"/>
      <p:bldP spid="36" grpId="0"/>
      <p:bldP spid="37" grpId="0"/>
      <p:bldP spid="39" grpId="0"/>
      <p:bldP spid="16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772866"/>
              </p:ext>
            </p:extLst>
          </p:nvPr>
        </p:nvGraphicFramePr>
        <p:xfrm>
          <a:off x="1053510" y="1131154"/>
          <a:ext cx="11501274" cy="54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Rae\Desktop\conflict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54" y="-987107"/>
            <a:ext cx="4876801" cy="45196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11994" y="1071228"/>
            <a:ext cx="1666754" cy="1081980"/>
          </a:xfrm>
          <a:prstGeom prst="teardrop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</a:rPr>
              <a:t>Count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200" dirty="0" smtClean="0"/>
              <a:t>  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7 days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915400" y="649287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z="1600" smtClean="0">
                <a:solidFill>
                  <a:schemeClr val="tx1"/>
                </a:solidFill>
              </a:rPr>
              <a:pPr/>
              <a:t>46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1076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1430">
                  <a:solidFill>
                    <a:srgbClr val="002060"/>
                  </a:solidFill>
                </a:ln>
                <a:solidFill>
                  <a:srgbClr val="FF8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Scriptural Conflict Resolution</a:t>
            </a:r>
            <a:endParaRPr lang="en-US" sz="6000" b="1" dirty="0">
              <a:ln w="11430">
                <a:solidFill>
                  <a:srgbClr val="002060"/>
                </a:solidFill>
              </a:ln>
              <a:solidFill>
                <a:srgbClr val="FF8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8612" y="5000407"/>
            <a:ext cx="2602374" cy="1687890"/>
          </a:xfrm>
          <a:prstGeom prst="teardrop">
            <a:avLst>
              <a:gd name="adj" fmla="val 101779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Count</a:t>
            </a:r>
            <a:r>
              <a:rPr lang="en-US" sz="3600" dirty="0" smtClean="0">
                <a:solidFill>
                  <a:srgbClr val="0070C0"/>
                </a:solidFill>
              </a:rPr>
              <a:t>: 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</a:rPr>
              <a:t> days!!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5984" y="2071585"/>
            <a:ext cx="1666754" cy="1081980"/>
          </a:xfrm>
          <a:prstGeom prst="teardrop">
            <a:avLst>
              <a:gd name="adj" fmla="val 100000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u="sng" dirty="0" smtClean="0">
                <a:solidFill>
                  <a:srgbClr val="002060"/>
                </a:solidFill>
              </a:rPr>
              <a:t>Count</a:t>
            </a:r>
            <a:r>
              <a:rPr lang="en-US" sz="2200" dirty="0" smtClean="0">
                <a:solidFill>
                  <a:srgbClr val="002060"/>
                </a:solidFill>
              </a:rPr>
              <a:t>: 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7 days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0718" y="3550845"/>
            <a:ext cx="1666754" cy="1081980"/>
          </a:xfrm>
          <a:prstGeom prst="teardrop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Count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b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7 days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425" y="4826787"/>
            <a:ext cx="2927047" cy="173664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Scriptures count only the 7 days of ULB.</a:t>
            </a:r>
            <a:endParaRPr lang="en-US" sz="3200" b="1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Rae\Desktop\solving confli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" y="882626"/>
            <a:ext cx="3510608" cy="20118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297227" y="4632825"/>
            <a:ext cx="3588128" cy="2145268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Exo</a:t>
            </a:r>
            <a:r>
              <a:rPr lang="en-US" sz="3200" b="1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12:18 includes the eating of ULB on Passover </a:t>
            </a:r>
            <a:r>
              <a:rPr lang="en-US" sz="2400" b="1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(only through DAWN design).</a:t>
            </a:r>
            <a:endParaRPr lang="en-US" sz="2400" b="1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schemeClr val="tx1"/>
                </a:solidFill>
              </a:rPr>
              <a:pPr/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" y="1444624"/>
            <a:ext cx="11856720" cy="5032376"/>
          </a:xfrm>
          <a:solidFill>
            <a:srgbClr val="66CCFF">
              <a:alpha val="35000"/>
            </a:srgbClr>
          </a:solidFill>
          <a:ln w="7620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>
            <a:normAutofit fontScale="77500" lnSpcReduction="20000"/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C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The </a:t>
            </a:r>
            <a:r>
              <a:rPr lang="en-CA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most important in this festival was the </a:t>
            </a:r>
            <a:r>
              <a:rPr lang="en-CA" sz="4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passover</a:t>
            </a:r>
            <a:r>
              <a:rPr lang="en-CA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 day, the 14th of Nisan… In it they ate unleavened bread, probably like the Jews, </a:t>
            </a:r>
            <a:r>
              <a:rPr lang="en-CA" sz="4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  <a:ea typeface="Times New Roman"/>
              </a:rPr>
              <a:t>eight days through… </a:t>
            </a:r>
            <a:r>
              <a:rPr lang="en-C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there </a:t>
            </a:r>
            <a:r>
              <a:rPr lang="en-CA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is no trace of a yearly festival of the resurrection among them … the Christians of Asia Minor appealed in </a:t>
            </a:r>
            <a:r>
              <a:rPr lang="en-CA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favor</a:t>
            </a:r>
            <a:r>
              <a:rPr lang="en-CA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 of their </a:t>
            </a:r>
            <a:r>
              <a:rPr lang="en-CA" sz="4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passover</a:t>
            </a:r>
            <a:r>
              <a:rPr lang="en-CA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 solemnity on the 14th Nisan to John. </a:t>
            </a:r>
            <a:r>
              <a:rPr lang="en-CA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/>
            </a:r>
            <a:br>
              <a:rPr lang="en-CA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</a:br>
            <a:r>
              <a:rPr lang="en-CA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/>
            </a:r>
            <a:br>
              <a:rPr lang="en-CA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</a:b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(</a:t>
            </a:r>
            <a:r>
              <a:rPr lang="en-CA" sz="2600" b="1" spc="150" dirty="0" err="1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Gieseler</a:t>
            </a: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, Johann Karl Ludwig.  A Text-book of Church History</a:t>
            </a:r>
            <a:r>
              <a:rPr lang="en-CA" sz="2600" b="1" spc="1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.</a:t>
            </a:r>
            <a:br>
              <a:rPr lang="en-CA" sz="2600" b="1" spc="1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</a:b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 Translated by Samuel Davidson, </a:t>
            </a:r>
            <a:b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</a:b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John </a:t>
            </a:r>
            <a:r>
              <a:rPr lang="en-CA" sz="2600" b="1" spc="150" dirty="0" err="1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Winstanley</a:t>
            </a: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 Hull, Mary A. Robinson. Harper &amp; brothers, 1857,</a:t>
            </a:r>
            <a:b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</a:b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 Original from the University of </a:t>
            </a:r>
            <a:r>
              <a:rPr lang="en-CA" sz="2600" b="1" spc="1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Michigan. </a:t>
            </a:r>
            <a:br>
              <a:rPr lang="en-CA" sz="2600" b="1" spc="1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</a:br>
            <a:r>
              <a:rPr lang="en-CA" sz="2600" b="1" spc="1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Digitized </a:t>
            </a:r>
            <a:r>
              <a:rPr lang="en-CA" sz="2600" b="1" spc="150" dirty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Feb 17, 2006, p. 166</a:t>
            </a:r>
            <a:r>
              <a:rPr lang="en-CA" sz="2600" b="1" spc="1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/>
              </a:rPr>
              <a:t>).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36525"/>
            <a:ext cx="12191999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66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“Proof” Quote of Significance</a:t>
            </a:r>
            <a:endParaRPr lang="en-US" sz="6000" b="1" dirty="0">
              <a:ln w="11430"/>
              <a:solidFill>
                <a:srgbClr val="66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7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21" y="163772"/>
            <a:ext cx="11805313" cy="6564573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600" b="1" dirty="0" smtClean="0">
                <a:solidFill>
                  <a:srgbClr val="CC00CC"/>
                </a:solidFill>
              </a:rPr>
              <a:t>Questions</a:t>
            </a:r>
            <a:r>
              <a:rPr lang="en-US" b="1" dirty="0" smtClean="0">
                <a:solidFill>
                  <a:srgbClr val="CC00CC"/>
                </a:solidFill>
              </a:rPr>
              <a:t>: 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There was one single factor that made the difference in this comparison study.  What was it?</a:t>
            </a:r>
          </a:p>
          <a:p>
            <a:r>
              <a:rPr lang="en-US" b="1" u="sng" dirty="0" smtClean="0">
                <a:solidFill>
                  <a:srgbClr val="00FF99"/>
                </a:solidFill>
              </a:rPr>
              <a:t>Answer</a:t>
            </a:r>
            <a:r>
              <a:rPr lang="en-US" b="1" dirty="0" smtClean="0">
                <a:solidFill>
                  <a:srgbClr val="00FF99"/>
                </a:solidFill>
              </a:rPr>
              <a:t>:  Choosing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FF99"/>
                </a:solidFill>
              </a:rPr>
              <a:t>to start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Y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ahuah’s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FF99"/>
                </a:solidFill>
              </a:rPr>
              <a:t>cycles of the week.</a:t>
            </a:r>
          </a:p>
          <a:p>
            <a:endParaRPr lang="en-US" sz="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2.  Where did the concept of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b="1" dirty="0" smtClean="0"/>
              <a:t> starting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Y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ahuah’s</a:t>
            </a:r>
            <a:r>
              <a:rPr lang="en-US" b="1" dirty="0" smtClean="0"/>
              <a:t> cycles come 	from?</a:t>
            </a:r>
          </a:p>
          <a:p>
            <a:r>
              <a:rPr lang="en-US" b="1" u="sng" dirty="0" smtClean="0">
                <a:solidFill>
                  <a:srgbClr val="00FF99"/>
                </a:solidFill>
              </a:rPr>
              <a:t>Answer</a:t>
            </a:r>
            <a:r>
              <a:rPr lang="en-US" b="1" dirty="0" smtClean="0">
                <a:solidFill>
                  <a:srgbClr val="00FF99"/>
                </a:solidFill>
              </a:rPr>
              <a:t>:  The very basic format of creation exposed in Genesis 1 </a:t>
            </a:r>
            <a:br>
              <a:rPr lang="en-US" b="1" dirty="0" smtClean="0">
                <a:solidFill>
                  <a:srgbClr val="00FF99"/>
                </a:solidFill>
              </a:rPr>
            </a:br>
            <a:r>
              <a:rPr lang="en-US" b="1" dirty="0" smtClean="0">
                <a:solidFill>
                  <a:srgbClr val="00FF99"/>
                </a:solidFill>
              </a:rPr>
              <a:t>is the concept that makes the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sunset theory ~ a kaleidoscope of confusion ~ </a:t>
            </a:r>
            <a:r>
              <a:rPr lang="en-US" b="1" dirty="0" smtClean="0">
                <a:solidFill>
                  <a:srgbClr val="00FF99"/>
                </a:solidFill>
              </a:rPr>
              <a:t>transform into a beautiful picture of </a:t>
            </a:r>
            <a:r>
              <a:rPr lang="en-US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FF0066"/>
                </a:solidFill>
              </a:rPr>
              <a:t>SALVATION!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FF99"/>
                </a:solidFill>
              </a:rPr>
              <a:t>This format is known as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127000">
                    <a:srgbClr val="FFFF00"/>
                  </a:glow>
                </a:effectLst>
              </a:rPr>
              <a:t>Dawn Design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FF99"/>
                </a:solidFill>
              </a:rPr>
              <a:t>for the Covenant Calendar.</a:t>
            </a:r>
          </a:p>
          <a:p>
            <a:r>
              <a:rPr lang="en-US" b="1" dirty="0" smtClean="0">
                <a:solidFill>
                  <a:srgbClr val="00FF99"/>
                </a:solidFill>
              </a:rPr>
              <a:t>By accepting the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Word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FF99"/>
                </a:solidFill>
              </a:rPr>
              <a:t>as it is written, the confusion </a:t>
            </a:r>
            <a:br>
              <a:rPr lang="en-US" b="1" dirty="0" smtClean="0">
                <a:solidFill>
                  <a:srgbClr val="00FF99"/>
                </a:solidFill>
              </a:rPr>
            </a:br>
            <a:r>
              <a:rPr lang="en-US" b="1" dirty="0" smtClean="0">
                <a:solidFill>
                  <a:srgbClr val="00FF99"/>
                </a:solidFill>
              </a:rPr>
              <a:t>is banished from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Y</a:t>
            </a:r>
            <a:r>
              <a:rPr lang="en-US" b="1" dirty="0" err="1" smtClean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ahuah’s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 Word.</a:t>
            </a:r>
          </a:p>
          <a:p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When choosing to worship 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66CCFF"/>
                </a:solidFill>
              </a:rPr>
              <a:t>Yahuah,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b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may it be according to His Words. 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48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48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018" y="273915"/>
            <a:ext cx="11420302" cy="6246627"/>
          </a:xfrm>
        </p:spPr>
        <p:txBody>
          <a:bodyPr anchor="ctr">
            <a:noAutofit/>
          </a:bodyPr>
          <a:lstStyle/>
          <a:p>
            <a:r>
              <a:rPr lang="en-US" sz="3200" b="1" dirty="0" smtClean="0"/>
              <a:t>The basic theme of this study has focused on the suggested time change from the  sunset event and the fallacy attached to it.</a:t>
            </a:r>
          </a:p>
          <a:p>
            <a:pPr marL="0" indent="0">
              <a:buNone/>
            </a:pPr>
            <a:r>
              <a:rPr lang="en-US" sz="1800" b="1" dirty="0" smtClean="0"/>
              <a:t>  </a:t>
            </a:r>
          </a:p>
          <a:p>
            <a:r>
              <a:rPr lang="en-US" sz="3200" b="1" dirty="0" smtClean="0"/>
              <a:t>This picture on this side can also be seen to depict Dawn just before sunrise.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200" b="1" dirty="0" smtClean="0"/>
              <a:t>Let’s look at this picture with the </a:t>
            </a:r>
            <a:r>
              <a:rPr lang="en-US" sz="3200" b="1" dirty="0" smtClean="0">
                <a:solidFill>
                  <a:srgbClr val="00B0F0"/>
                </a:solidFill>
              </a:rPr>
              <a:t>Dawning of the day</a:t>
            </a:r>
            <a:r>
              <a:rPr lang="en-US" sz="3200" b="1" dirty="0" smtClean="0"/>
              <a:t> in our minds, and adjust our minds so we can exchange our erroneous traditions to begin a new chapter.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</a:p>
          <a:p>
            <a:r>
              <a:rPr lang="en-US" sz="3200" b="1" dirty="0" smtClean="0"/>
              <a:t>To worship </a:t>
            </a:r>
            <a:r>
              <a:rPr lang="en-US" sz="3200" b="1" dirty="0" err="1" smtClean="0">
                <a:solidFill>
                  <a:srgbClr val="00B0F0"/>
                </a:solidFill>
              </a:rPr>
              <a:t>Yahuah</a:t>
            </a:r>
            <a:r>
              <a:rPr lang="en-US" sz="3200" b="1" dirty="0" smtClean="0"/>
              <a:t> according to </a:t>
            </a:r>
            <a:r>
              <a:rPr lang="en-US" sz="3200" b="1" dirty="0" smtClean="0">
                <a:solidFill>
                  <a:srgbClr val="00B0F0"/>
                </a:solidFill>
              </a:rPr>
              <a:t>His Plan </a:t>
            </a:r>
            <a:r>
              <a:rPr lang="en-US" sz="3200" b="1" dirty="0" smtClean="0"/>
              <a:t>is my desire </a:t>
            </a:r>
            <a:br>
              <a:rPr lang="en-US" sz="3200" b="1" dirty="0" smtClean="0"/>
            </a:br>
            <a:r>
              <a:rPr lang="en-US" sz="3200" b="1" dirty="0" smtClean="0"/>
              <a:t>for each and every one who is willing.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49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49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0722"/>
              </p:ext>
            </p:extLst>
          </p:nvPr>
        </p:nvGraphicFramePr>
        <p:xfrm>
          <a:off x="162235" y="969104"/>
          <a:ext cx="11501274" cy="54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0308" y="6425800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Rae\Desktop\conflict 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511" y="3532505"/>
            <a:ext cx="4058739" cy="44155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e\Desktop\conflict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54" y="-987107"/>
            <a:ext cx="4876801" cy="45196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9308" y="657268"/>
            <a:ext cx="3362640" cy="19750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dirty="0" smtClean="0"/>
              <a:t>Passover: 14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day. </a:t>
            </a:r>
          </a:p>
          <a:p>
            <a:pPr algn="ctr"/>
            <a:r>
              <a:rPr lang="en-US" sz="2200" dirty="0" smtClean="0"/>
              <a:t>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day: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ULB Sabbath</a:t>
            </a:r>
          </a:p>
          <a:p>
            <a:pPr algn="ctr"/>
            <a:r>
              <a:rPr lang="en-US" sz="2200" dirty="0" smtClean="0"/>
              <a:t>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day: 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ULB Sabbath</a:t>
            </a:r>
          </a:p>
          <a:p>
            <a:pPr algn="ctr"/>
            <a:r>
              <a:rPr lang="en-US" sz="2200" dirty="0" smtClean="0"/>
              <a:t>Eat ULB 7 days.  </a:t>
            </a:r>
            <a:r>
              <a:rPr lang="en-US" sz="2200" b="1" u="sng" dirty="0" smtClean="0">
                <a:solidFill>
                  <a:srgbClr val="002060"/>
                </a:solidFill>
              </a:rPr>
              <a:t>Count</a:t>
            </a:r>
            <a:r>
              <a:rPr lang="en-US" sz="2200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15-16-17-18-19-20-21!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672" y="410828"/>
            <a:ext cx="4601486" cy="12258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dirty="0" smtClean="0"/>
              <a:t>Unleavened Bread Festival for 7 days.  Eat unleavened bread 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</a:rPr>
              <a:t>for 7 days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</a:rPr>
              <a:t>Count is given for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200" dirty="0" smtClean="0"/>
              <a:t> 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days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479" y="4022023"/>
            <a:ext cx="3539612" cy="272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dirty="0" smtClean="0"/>
              <a:t>Eat unleavened </a:t>
            </a:r>
            <a:br>
              <a:rPr lang="en-US" sz="2200" dirty="0" smtClean="0"/>
            </a:br>
            <a:r>
              <a:rPr lang="en-US" sz="2200" dirty="0" smtClean="0"/>
              <a:t>bread for 7 days.</a:t>
            </a:r>
          </a:p>
          <a:p>
            <a:pPr algn="ctr"/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day &amp;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day</a:t>
            </a:r>
            <a:br>
              <a:rPr lang="en-US" sz="2200" dirty="0" smtClean="0"/>
            </a:br>
            <a:r>
              <a:rPr lang="en-US" sz="2200" dirty="0" smtClean="0"/>
              <a:t> are holy convocations.</a:t>
            </a:r>
          </a:p>
          <a:p>
            <a:pPr algn="ctr"/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Count</a:t>
            </a:r>
            <a:r>
              <a:rPr lang="en-US" sz="2200" dirty="0" smtClean="0"/>
              <a:t> the days for eating unleavened bread:  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15-16-17-18-19-20-21!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6322" y="4596745"/>
            <a:ext cx="4844443" cy="2147649"/>
          </a:xfrm>
          <a:prstGeom prst="snip2DiagRect">
            <a:avLst>
              <a:gd name="adj1" fmla="val 0"/>
              <a:gd name="adj2" fmla="val 1721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200" dirty="0" smtClean="0"/>
              <a:t>Passover Sacrifice:  14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day at even.</a:t>
            </a:r>
          </a:p>
          <a:p>
            <a:r>
              <a:rPr lang="en-US" sz="2200" dirty="0" smtClean="0"/>
              <a:t>Eat unleavened bread </a:t>
            </a:r>
            <a:r>
              <a:rPr lang="en-US" sz="2200" b="1" u="sng" dirty="0" smtClean="0">
                <a:solidFill>
                  <a:srgbClr val="C00000"/>
                </a:solidFill>
              </a:rPr>
              <a:t>that night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until the 21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2200" b="1" dirty="0" smtClean="0">
                <a:solidFill>
                  <a:srgbClr val="C00000"/>
                </a:solidFill>
              </a:rPr>
              <a:t> day</a:t>
            </a:r>
            <a:r>
              <a:rPr lang="en-US" sz="2200" dirty="0" smtClean="0"/>
              <a:t> of the month at evening.</a:t>
            </a:r>
          </a:p>
          <a:p>
            <a:r>
              <a:rPr lang="en-US" sz="2200" b="1" u="sng" dirty="0" smtClean="0">
                <a:solidFill>
                  <a:srgbClr val="C00000"/>
                </a:solidFill>
              </a:rPr>
              <a:t>Count</a:t>
            </a:r>
            <a:r>
              <a:rPr lang="en-US" sz="2200" dirty="0" smtClean="0"/>
              <a:t> the days for eating unleavened bread:  </a:t>
            </a:r>
            <a:r>
              <a:rPr lang="en-US" sz="2200" b="1" dirty="0" smtClean="0">
                <a:solidFill>
                  <a:srgbClr val="C00000"/>
                </a:solidFill>
              </a:rPr>
              <a:t>14-15-16-17-18-19-20-21!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795357" y="649416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47521" y="-226488"/>
            <a:ext cx="6724435" cy="1076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Scriptures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5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schemeClr val="tx1"/>
                </a:solidFill>
              </a:rPr>
              <a:pPr/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5464"/>
            <a:ext cx="7955281" cy="29925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investigate the</a:t>
            </a:r>
            <a:b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 between </a:t>
            </a:r>
            <a:b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DAWN and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Sunrise </a:t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given in the Scriptures.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93" y="30152"/>
            <a:ext cx="11875627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Earlier the question was asked:  </a:t>
            </a:r>
            <a:r>
              <a:rPr lang="en-US" sz="3200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Where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do the Scriptures provide the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89FF"/>
                </a:solidFill>
                <a:latin typeface="Calibri" panose="020F0502020204030204" pitchFamily="34" charset="0"/>
              </a:rPr>
              <a:t>DISTINCTION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9933FF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between the orders to consume Unleavened Bread during the Festival of Unleavened Bread and the Feast of Passover?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We discovered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89FF"/>
                </a:solidFill>
                <a:latin typeface="Calibri" panose="020F0502020204030204" pitchFamily="34" charset="0"/>
              </a:rPr>
              <a:t>this DISTINCTION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is given through the Gen 1 reckoning of the commencement of each cycle at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89FF"/>
                </a:solidFill>
                <a:latin typeface="Calibri" panose="020F0502020204030204" pitchFamily="34" charset="0"/>
              </a:rPr>
              <a:t>DAWN.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There is a difference between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89FF"/>
                </a:solidFill>
                <a:latin typeface="Calibri" panose="020F0502020204030204" pitchFamily="34" charset="0"/>
              </a:rPr>
              <a:t>DAWN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</a:rPr>
              <a:t>sunrise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to be noted.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6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0000"/>
              </a:srgbClr>
            </a:gs>
            <a:gs pos="50000">
              <a:srgbClr val="E2FD59">
                <a:alpha val="24000"/>
              </a:srgbClr>
            </a:gs>
            <a:gs pos="100000">
              <a:schemeClr val="accent6">
                <a:lumMod val="60000"/>
                <a:lumOff val="40000"/>
                <a:alpha val="6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92" y="252602"/>
            <a:ext cx="11832770" cy="6452315"/>
          </a:xfrm>
          <a:ln w="57150">
            <a:solidFill>
              <a:srgbClr val="EFA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Genesis 19:15 – 23 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    And when morning </a:t>
            </a:r>
            <a:r>
              <a:rPr lang="en-US" sz="3200" dirty="0" smtClean="0">
                <a:solidFill>
                  <a:srgbClr val="FF00FF"/>
                </a:solidFill>
                <a:latin typeface="+mn-lt"/>
              </a:rPr>
              <a:t>[</a:t>
            </a:r>
            <a:r>
              <a:rPr lang="en-US" sz="3200" dirty="0" err="1" smtClean="0">
                <a:solidFill>
                  <a:srgbClr val="FF00FF"/>
                </a:solidFill>
                <a:latin typeface="+mn-lt"/>
              </a:rPr>
              <a:t>shachar</a:t>
            </a:r>
            <a:r>
              <a:rPr lang="en-US" sz="3200" dirty="0" smtClean="0">
                <a:solidFill>
                  <a:srgbClr val="FF00FF"/>
                </a:solidFill>
                <a:latin typeface="+mn-lt"/>
              </a:rPr>
              <a:t>] </a:t>
            </a:r>
            <a:r>
              <a:rPr lang="en-US" sz="3200" dirty="0" smtClean="0">
                <a:latin typeface="+mn-lt"/>
              </a:rPr>
              <a:t>dawned, the messengers urged Lot to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    hurry saying, “Get up, take     your two daughters who are here, lest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    you  be  consumed  in  the       punishment of the city.”   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32509"/>
            <a:ext cx="11700163" cy="629689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7545" y="3636819"/>
            <a:ext cx="3179619" cy="789709"/>
          </a:xfrm>
          <a:prstGeom prst="rect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>
                <a:solidFill>
                  <a:srgbClr val="9933FF"/>
                </a:solidFill>
              </a:rPr>
              <a:t>Light Season</a:t>
            </a:r>
            <a:endParaRPr lang="en-CA" sz="4000" dirty="0">
              <a:solidFill>
                <a:srgbClr val="99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2264" y="3636819"/>
            <a:ext cx="1735281" cy="78970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solidFill>
                  <a:srgbClr val="C00000"/>
                </a:solidFill>
              </a:rPr>
              <a:t>Twilight</a:t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mixture</a:t>
            </a:r>
            <a:endParaRPr lang="en-CA" sz="2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377545" y="2919845"/>
            <a:ext cx="0" cy="1506683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42264" y="2919845"/>
            <a:ext cx="0" cy="1506683"/>
          </a:xfrm>
          <a:prstGeom prst="line">
            <a:avLst/>
          </a:prstGeom>
          <a:ln w="76200">
            <a:solidFill>
              <a:srgbClr val="FB35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4805565" y="-1761255"/>
            <a:ext cx="498761" cy="8655627"/>
          </a:xfrm>
          <a:prstGeom prst="rightBrace">
            <a:avLst>
              <a:gd name="adj1" fmla="val 103605"/>
              <a:gd name="adj2" fmla="val 43275"/>
            </a:avLst>
          </a:prstGeom>
          <a:ln w="76200">
            <a:solidFill>
              <a:srgbClr val="AD45A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037" y="2745669"/>
            <a:ext cx="4862946" cy="38184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prstClr val="black"/>
                </a:solidFill>
              </a:rPr>
              <a:t>Lot pleads for time …</a:t>
            </a:r>
            <a:br>
              <a:rPr lang="en-CA" sz="3200" dirty="0" smtClean="0">
                <a:solidFill>
                  <a:prstClr val="black"/>
                </a:solidFill>
              </a:rPr>
            </a:b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Gen 19:20 </a:t>
            </a:r>
            <a:r>
              <a:rPr lang="en-CA" sz="3200" dirty="0" smtClean="0">
                <a:solidFill>
                  <a:prstClr val="black"/>
                </a:solidFill>
              </a:rPr>
              <a:t>– </a:t>
            </a:r>
            <a:r>
              <a:rPr lang="en-CA" sz="3200" b="1" dirty="0" smtClean="0">
                <a:solidFill>
                  <a:srgbClr val="FF9900"/>
                </a:solidFill>
              </a:rPr>
              <a:t>Look, please, this city is near enough to flee to, and it is small. Please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127000">
                    <a:srgbClr val="5BD4FF"/>
                  </a:glow>
                </a:effectLst>
              </a:rPr>
              <a:t>let me escape there </a:t>
            </a:r>
            <a:r>
              <a:rPr lang="en-CA" sz="3200" b="1" dirty="0" smtClean="0">
                <a:solidFill>
                  <a:srgbClr val="FF9900"/>
                </a:solidFill>
              </a:rPr>
              <a:t>– is it not a small matter – and let my life be saved.</a:t>
            </a:r>
            <a:endParaRPr lang="en-CA" sz="3200" b="1" dirty="0">
              <a:solidFill>
                <a:srgbClr val="FF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0736" y="4648202"/>
            <a:ext cx="4883728" cy="1870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Gen 19:23    </a:t>
            </a:r>
            <a:r>
              <a:rPr lang="en-CA" sz="3600" dirty="0" smtClean="0">
                <a:solidFill>
                  <a:prstClr val="black"/>
                </a:solidFill>
              </a:rPr>
              <a:t> The </a:t>
            </a:r>
            <a:r>
              <a:rPr lang="en-CA" sz="3600" b="1" dirty="0" smtClean="0">
                <a:solidFill>
                  <a:prstClr val="black"/>
                </a:solidFill>
                <a:effectLst>
                  <a:glow rad="457200">
                    <a:srgbClr val="FFFF00"/>
                  </a:glow>
                </a:effectLst>
              </a:rPr>
              <a:t>sun</a:t>
            </a:r>
            <a:r>
              <a:rPr lang="en-CA" sz="3600" dirty="0" smtClean="0">
                <a:solidFill>
                  <a:prstClr val="black"/>
                </a:solidFill>
              </a:rPr>
              <a:t> had risen upon the earth when Lot entered </a:t>
            </a:r>
            <a:r>
              <a:rPr lang="en-CA" sz="3600" dirty="0" err="1" smtClean="0">
                <a:solidFill>
                  <a:prstClr val="black"/>
                </a:solidFill>
              </a:rPr>
              <a:t>Tso’ar</a:t>
            </a:r>
            <a:r>
              <a:rPr lang="en-CA" sz="3600" dirty="0" smtClean="0">
                <a:solidFill>
                  <a:prstClr val="black"/>
                </a:solidFill>
              </a:rPr>
              <a:t>. </a:t>
            </a:r>
            <a:endParaRPr lang="en-CA" sz="3600" dirty="0">
              <a:solidFill>
                <a:prstClr val="black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H="1">
            <a:off x="7523016" y="2745669"/>
            <a:ext cx="3553691" cy="2077692"/>
          </a:xfrm>
          <a:prstGeom prst="bentArrow">
            <a:avLst>
              <a:gd name="adj1" fmla="val 13360"/>
              <a:gd name="adj2" fmla="val 25000"/>
              <a:gd name="adj3" fmla="val 46693"/>
              <a:gd name="adj4" fmla="val 43750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95455" y="1454727"/>
            <a:ext cx="301336" cy="1111831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44785" y="3480954"/>
            <a:ext cx="732560" cy="1342407"/>
          </a:xfrm>
          <a:prstGeom prst="line">
            <a:avLst/>
          </a:prstGeom>
          <a:ln w="57150">
            <a:solidFill>
              <a:srgbClr val="9933FF"/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67185" y="3480954"/>
            <a:ext cx="1506682" cy="0"/>
          </a:xfrm>
          <a:prstGeom prst="straightConnector1">
            <a:avLst/>
          </a:prstGeom>
          <a:ln w="76200">
            <a:solidFill>
              <a:srgbClr val="9933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02541" y="6604635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schemeClr val="tx1"/>
                </a:solidFill>
              </a:rPr>
              <a:pPr/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66392" y="2010642"/>
            <a:ext cx="648072" cy="199524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2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570209" y="4570650"/>
            <a:ext cx="4055350" cy="206762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800" dirty="0" smtClean="0">
                <a:ln w="6350">
                  <a:solidFill>
                    <a:srgbClr val="00FF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Next witness </a:t>
            </a:r>
            <a:endParaRPr lang="en-CA" sz="4800" dirty="0">
              <a:ln w="6350">
                <a:solidFill>
                  <a:srgbClr val="00FFFF"/>
                </a:solidFill>
              </a:ln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51379" y="6402649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schemeClr val="bg1"/>
                </a:solidFill>
              </a:rPr>
              <a:pPr/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0000"/>
              </a:srgbClr>
            </a:gs>
            <a:gs pos="50000">
              <a:srgbClr val="E2FD59">
                <a:alpha val="24000"/>
              </a:srgbClr>
            </a:gs>
            <a:gs pos="100000">
              <a:schemeClr val="accent6">
                <a:lumMod val="60000"/>
                <a:lumOff val="40000"/>
                <a:alpha val="6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2602"/>
            <a:ext cx="11832770" cy="6452315"/>
          </a:xfrm>
          <a:ln w="38100">
            <a:solidFill>
              <a:srgbClr val="EFAB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Genesis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32:24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– And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Ya’aqob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[Jacob] was left alone.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Man</a:t>
            </a:r>
            <a:br>
              <a:rPr lang="en-US" sz="3200" dirty="0" smtClean="0">
                <a:solidFill>
                  <a:prstClr val="black"/>
                </a:solidFill>
                <a:latin typeface="Calibri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wrestled with him until the </a:t>
            </a:r>
            <a:r>
              <a:rPr lang="en-US" sz="32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Calibri"/>
              </a:rPr>
              <a:t>breaking of the day </a:t>
            </a:r>
            <a:r>
              <a:rPr lang="en-US" sz="3200" i="1" dirty="0">
                <a:solidFill>
                  <a:srgbClr val="AD45A1"/>
                </a:solidFill>
                <a:latin typeface="Calibri"/>
              </a:rPr>
              <a:t>(</a:t>
            </a:r>
            <a:r>
              <a:rPr lang="en-US" sz="3200" i="1" dirty="0" err="1">
                <a:solidFill>
                  <a:srgbClr val="AD45A1"/>
                </a:solidFill>
                <a:latin typeface="Calibri"/>
              </a:rPr>
              <a:t>oluth</a:t>
            </a:r>
            <a:r>
              <a:rPr lang="en-US" sz="3200" i="1" dirty="0">
                <a:solidFill>
                  <a:srgbClr val="AD45A1"/>
                </a:solidFill>
                <a:latin typeface="Calibri"/>
              </a:rPr>
              <a:t> </a:t>
            </a:r>
            <a:r>
              <a:rPr lang="en-US" sz="3200" i="1" dirty="0" err="1" smtClean="0">
                <a:solidFill>
                  <a:srgbClr val="AD45A1"/>
                </a:solidFill>
                <a:latin typeface="Calibri"/>
              </a:rPr>
              <a:t>shachar</a:t>
            </a:r>
            <a:r>
              <a:rPr lang="en-US" sz="3200" i="1" dirty="0" smtClean="0">
                <a:solidFill>
                  <a:srgbClr val="AD45A1"/>
                </a:solidFill>
                <a:latin typeface="Calibri"/>
              </a:rPr>
              <a:t>).</a:t>
            </a:r>
            <a:endParaRPr lang="en-US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750" y="313259"/>
            <a:ext cx="11700163" cy="629689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6495" y="2937549"/>
            <a:ext cx="3179619" cy="789709"/>
          </a:xfrm>
          <a:prstGeom prst="rect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>
                <a:solidFill>
                  <a:prstClr val="white"/>
                </a:solidFill>
              </a:rPr>
              <a:t>Light Season</a:t>
            </a:r>
            <a:endParaRPr lang="en-CA" sz="4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0748" y="2937549"/>
            <a:ext cx="2200061" cy="78970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Twilight</a:t>
            </a:r>
            <a:br>
              <a:rPr lang="en-CA" sz="2800" b="1" dirty="0" smtClean="0">
                <a:solidFill>
                  <a:srgbClr val="C00000"/>
                </a:solidFill>
              </a:rPr>
            </a:br>
            <a:r>
              <a:rPr lang="en-CA" sz="2800" b="1" dirty="0" smtClean="0">
                <a:solidFill>
                  <a:srgbClr val="C00000"/>
                </a:solidFill>
              </a:rPr>
              <a:t>mixture</a:t>
            </a:r>
            <a:endParaRPr lang="en-CA" sz="28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850888" y="2220575"/>
            <a:ext cx="0" cy="1506683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20748" y="2220575"/>
            <a:ext cx="0" cy="1506683"/>
          </a:xfrm>
          <a:prstGeom prst="line">
            <a:avLst/>
          </a:prstGeom>
          <a:ln w="76200">
            <a:solidFill>
              <a:srgbClr val="FB35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5234419" y="-3356843"/>
            <a:ext cx="692586" cy="10267808"/>
          </a:xfrm>
          <a:prstGeom prst="rightBrace">
            <a:avLst>
              <a:gd name="adj1" fmla="val 103605"/>
              <a:gd name="adj2" fmla="val 49722"/>
            </a:avLst>
          </a:prstGeom>
          <a:ln w="57150">
            <a:solidFill>
              <a:srgbClr val="AD45A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63" y="1893347"/>
            <a:ext cx="2823516" cy="48516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Gen 32:26  </a:t>
            </a:r>
            <a:r>
              <a:rPr lang="en-CA" sz="3200" dirty="0" smtClean="0">
                <a:solidFill>
                  <a:srgbClr val="FF9900"/>
                </a:solidFill>
              </a:rPr>
              <a:t>And 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182DF8"/>
                </a:solidFill>
                <a:effectLst>
                  <a:glow rad="127000">
                    <a:srgbClr val="AD45A1"/>
                  </a:glow>
                </a:effectLst>
                <a:latin typeface="Arial Black" pitchFamily="34" charset="0"/>
              </a:rPr>
              <a:t>	</a:t>
            </a:r>
            <a:r>
              <a:rPr lang="en-CA" sz="3200" dirty="0" smtClean="0">
                <a:solidFill>
                  <a:srgbClr val="FF9900"/>
                </a:solidFill>
              </a:rPr>
              <a:t>said, </a:t>
            </a:r>
            <a:r>
              <a:rPr lang="en-CA" sz="3200" b="1" dirty="0" smtClean="0">
                <a:solidFill>
                  <a:srgbClr val="182DF8"/>
                </a:solidFill>
              </a:rPr>
              <a:t>“Let</a:t>
            </a:r>
            <a:br>
              <a:rPr lang="en-CA" sz="3200" b="1" dirty="0" smtClean="0">
                <a:solidFill>
                  <a:srgbClr val="182DF8"/>
                </a:solidFill>
              </a:rPr>
            </a:br>
            <a:r>
              <a:rPr lang="en-CA" sz="3200" b="1" dirty="0" smtClean="0">
                <a:solidFill>
                  <a:srgbClr val="182DF8"/>
                </a:solidFill>
              </a:rPr>
              <a:t/>
            </a:r>
            <a:br>
              <a:rPr lang="en-CA" sz="3200" b="1" dirty="0" smtClean="0">
                <a:solidFill>
                  <a:srgbClr val="182DF8"/>
                </a:solidFill>
              </a:rPr>
            </a:br>
            <a:r>
              <a:rPr lang="en-CA" sz="3200" b="1" dirty="0" smtClean="0">
                <a:solidFill>
                  <a:srgbClr val="182DF8"/>
                </a:solidFill>
              </a:rPr>
              <a:t> me go, for the</a:t>
            </a:r>
            <a:r>
              <a:rPr lang="en-CA" sz="3200" b="1" u="sng" dirty="0" smtClean="0">
                <a:solidFill>
                  <a:srgbClr val="182DF8"/>
                </a:solidFill>
              </a:rPr>
              <a:t>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82DF8"/>
                </a:solidFill>
                <a:effectLst>
                  <a:glow rad="127000">
                    <a:srgbClr val="66FF66"/>
                  </a:glow>
                </a:effectLst>
              </a:rPr>
              <a:t>day breaks</a:t>
            </a:r>
            <a:r>
              <a:rPr lang="en-CA" sz="3200" b="1" dirty="0" smtClean="0">
                <a:solidFill>
                  <a:srgbClr val="182DF8"/>
                </a:solidFill>
              </a:rPr>
              <a:t>.” </a:t>
            </a:r>
            <a:r>
              <a:rPr lang="en-CA" sz="3200" dirty="0" smtClean="0">
                <a:solidFill>
                  <a:srgbClr val="FF9900"/>
                </a:solidFill>
              </a:rPr>
              <a:t>But he said, I am not letting you go until you have </a:t>
            </a:r>
            <a:r>
              <a:rPr lang="en-CA" sz="3200" dirty="0" err="1" smtClean="0">
                <a:solidFill>
                  <a:srgbClr val="FF9900"/>
                </a:solidFill>
              </a:rPr>
              <a:t>barak</a:t>
            </a:r>
            <a:r>
              <a:rPr lang="en-CA" sz="3200" dirty="0" smtClean="0">
                <a:solidFill>
                  <a:srgbClr val="FF9900"/>
                </a:solidFill>
              </a:rPr>
              <a:t> </a:t>
            </a:r>
            <a:r>
              <a:rPr lang="en-CA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[blessed] </a:t>
            </a:r>
            <a:r>
              <a:rPr lang="en-CA" sz="3200" dirty="0" smtClean="0">
                <a:solidFill>
                  <a:srgbClr val="FF9900"/>
                </a:solidFill>
              </a:rPr>
              <a:t>me!”</a:t>
            </a:r>
            <a:endParaRPr lang="en-CA" sz="3200" dirty="0">
              <a:solidFill>
                <a:srgbClr val="FF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6385" y="3948055"/>
            <a:ext cx="8745968" cy="2796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3600" dirty="0" smtClean="0">
                <a:solidFill>
                  <a:prstClr val="black"/>
                </a:solidFill>
              </a:rPr>
              <a:t>And </a:t>
            </a:r>
            <a:r>
              <a:rPr lang="en-CA" sz="3600" dirty="0" err="1" smtClean="0">
                <a:solidFill>
                  <a:prstClr val="black"/>
                </a:solidFill>
              </a:rPr>
              <a:t>Ya’aqob</a:t>
            </a:r>
            <a:r>
              <a:rPr lang="en-CA" sz="3600" dirty="0" smtClean="0">
                <a:solidFill>
                  <a:prstClr val="black"/>
                </a:solidFill>
              </a:rPr>
              <a:t> called the name of  the place    </a:t>
            </a:r>
            <a:r>
              <a:rPr lang="en-CA" sz="3600" dirty="0" err="1" smtClean="0">
                <a:solidFill>
                  <a:prstClr val="black"/>
                </a:solidFill>
              </a:rPr>
              <a:t>Peni’el</a:t>
            </a:r>
            <a:r>
              <a:rPr lang="en-CA" sz="3600" dirty="0" smtClean="0">
                <a:solidFill>
                  <a:prstClr val="black"/>
                </a:solidFill>
              </a:rPr>
              <a:t>, for I have seen Elohim face to face    and my life is preserved.   And  the    </a:t>
            </a:r>
            <a:r>
              <a:rPr lang="en-CA" sz="3600" b="1" dirty="0" smtClean="0">
                <a:solidFill>
                  <a:prstClr val="black"/>
                </a:solidFill>
                <a:effectLst>
                  <a:glow rad="660400">
                    <a:srgbClr val="FFFF00"/>
                  </a:glow>
                </a:effectLst>
              </a:rPr>
              <a:t>sun rose  </a:t>
            </a:r>
            <a:r>
              <a:rPr lang="en-CA" sz="3600" dirty="0" smtClean="0">
                <a:solidFill>
                  <a:prstClr val="black"/>
                </a:solidFill>
              </a:rPr>
              <a:t>on him as he passed over </a:t>
            </a:r>
            <a:r>
              <a:rPr lang="en-CA" sz="3600" dirty="0" err="1" smtClean="0">
                <a:solidFill>
                  <a:prstClr val="black"/>
                </a:solidFill>
              </a:rPr>
              <a:t>Penu’el</a:t>
            </a:r>
            <a:r>
              <a:rPr lang="en-CA" sz="3600" dirty="0" smtClean="0">
                <a:solidFill>
                  <a:prstClr val="black"/>
                </a:solidFill>
              </a:rPr>
              <a:t>, and he limped on his hip.     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Gen 32:30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31. </a:t>
            </a: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56679" y="2937549"/>
            <a:ext cx="1699706" cy="543405"/>
          </a:xfrm>
          <a:prstGeom prst="straightConnector1">
            <a:avLst/>
          </a:prstGeom>
          <a:ln w="57150">
            <a:solidFill>
              <a:srgbClr val="182DF8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ent Arrow 15"/>
          <p:cNvSpPr/>
          <p:nvPr/>
        </p:nvSpPr>
        <p:spPr>
          <a:xfrm flipH="1">
            <a:off x="8025205" y="1893347"/>
            <a:ext cx="3582296" cy="3216535"/>
          </a:xfrm>
          <a:prstGeom prst="bentArrow">
            <a:avLst>
              <a:gd name="adj1" fmla="val 9105"/>
              <a:gd name="adj2" fmla="val 19958"/>
              <a:gd name="adj3" fmla="val 46693"/>
              <a:gd name="adj4" fmla="val 20781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18505" y="3636085"/>
            <a:ext cx="645457" cy="3119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25738" y="2072563"/>
            <a:ext cx="2224327" cy="1748116"/>
          </a:xfrm>
          <a:prstGeom prst="rect">
            <a:avLst/>
          </a:prstGeom>
          <a:solidFill>
            <a:srgbClr val="FFFF00"/>
          </a:solidFill>
          <a:ln w="38100">
            <a:solidFill>
              <a:srgbClr val="182D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prstClr val="black"/>
                </a:solidFill>
              </a:rPr>
              <a:t>Who said? -</a:t>
            </a:r>
            <a:r>
              <a:rPr lang="en-CA" sz="4800" b="1" dirty="0" smtClean="0">
                <a:solidFill>
                  <a:prstClr val="black"/>
                </a:solidFill>
              </a:rPr>
              <a:t/>
            </a:r>
            <a:br>
              <a:rPr lang="en-CA" sz="4800" b="1" dirty="0" smtClean="0">
                <a:solidFill>
                  <a:prstClr val="black"/>
                </a:solidFill>
              </a:rPr>
            </a:br>
            <a:r>
              <a:rPr lang="en-CA" sz="4800" b="1" dirty="0" err="1" smtClean="0">
                <a:solidFill>
                  <a:srgbClr val="182DF8"/>
                </a:solidFill>
              </a:rPr>
              <a:t>Elohim</a:t>
            </a:r>
            <a:r>
              <a:rPr lang="en-CA" sz="4800" b="1" dirty="0" smtClean="0">
                <a:solidFill>
                  <a:srgbClr val="182DF8"/>
                </a:solidFill>
              </a:rPr>
              <a:t>!</a:t>
            </a:r>
            <a:endParaRPr lang="en-CA" sz="4800" b="1" dirty="0">
              <a:solidFill>
                <a:srgbClr val="182DF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504" y="2259101"/>
            <a:ext cx="11080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ln>
                  <a:solidFill>
                    <a:sysClr val="windowText" lastClr="000000"/>
                  </a:solidFill>
                </a:ln>
                <a:solidFill>
                  <a:srgbClr val="182DF8"/>
                </a:solidFill>
                <a:effectLst>
                  <a:glow rad="127000">
                    <a:srgbClr val="AD45A1"/>
                  </a:glow>
                </a:effectLst>
                <a:latin typeface="Arial Black" pitchFamily="34" charset="0"/>
              </a:rPr>
              <a:t>He</a:t>
            </a:r>
            <a:endParaRPr lang="en-CA" sz="4800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25886" y="2569029"/>
            <a:ext cx="2003483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  <a:effectLst>
            <a:glow rad="127000">
              <a:srgbClr val="66FF66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8250" y="6425800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schemeClr val="tx1"/>
                </a:solidFill>
              </a:rPr>
              <a:pPr/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37745" y="363973"/>
            <a:ext cx="648072" cy="199524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4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3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8" grpId="0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0185"/>
            <a:ext cx="12192000" cy="33663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 friend, </a:t>
            </a:r>
            <a:r>
              <a:rPr lang="en-CA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0">
                    <a:srgbClr val="66CCFF"/>
                  </a:glow>
                </a:effectLst>
              </a:rPr>
              <a:t>Yahuah</a:t>
            </a:r>
            <a:r>
              <a:rPr lang="en-CA" sz="3600" dirty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C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just told </a:t>
            </a:r>
            <a:r>
              <a:rPr lang="en-C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 with </a:t>
            </a:r>
            <a:r>
              <a:rPr lang="en-C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own </a:t>
            </a:r>
            <a:r>
              <a:rPr lang="en-C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instruction</a:t>
            </a:r>
            <a:r>
              <a:rPr lang="en-C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C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[in Gen 19:15 &amp; 23 and Gen 32:26</a:t>
            </a:r>
            <a: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]</a:t>
            </a:r>
            <a:b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600" dirty="0" smtClean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CA" sz="3600" b="1" dirty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520700">
                    <a:srgbClr val="FFFF00"/>
                  </a:glow>
                </a:effectLst>
              </a:rPr>
              <a:t>EXACTLY WHEN </a:t>
            </a:r>
            <a: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520700">
                    <a:srgbClr val="FFFF00"/>
                  </a:glow>
                </a:effectLst>
              </a:rPr>
              <a:t>HIS </a:t>
            </a:r>
            <a:r>
              <a:rPr lang="en-CA" sz="3600" b="1" dirty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520700">
                    <a:srgbClr val="FFFF00"/>
                  </a:glow>
                </a:effectLst>
              </a:rPr>
              <a:t>24 HOUR CYCLE STARTS, </a:t>
            </a:r>
            <a: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520700">
                    <a:srgbClr val="FFFF00"/>
                  </a:glow>
                </a:effectLst>
              </a:rPr>
              <a:t> </a:t>
            </a:r>
            <a:r>
              <a:rPr lang="en-CA" sz="3600" dirty="0" smtClean="0">
                <a:ln w="6350"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520700">
                    <a:srgbClr val="FFFF00"/>
                  </a:glow>
                </a:effectLst>
              </a:rPr>
              <a:t> </a:t>
            </a:r>
            <a: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  <a:t>AND ENDS!</a:t>
            </a:r>
          </a:p>
          <a:p>
            <a:pPr marL="0" indent="0" algn="ctr">
              <a:buNone/>
            </a:pPr>
            <a:r>
              <a:rPr lang="en-CA" sz="3600" b="1" dirty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  <a:t/>
            </a:r>
            <a:br>
              <a:rPr lang="en-CA" sz="3600" b="1" dirty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</a:br>
            <a: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  <a:t>If you know this, you can calculate the number of days allotted for</a:t>
            </a:r>
            <a:b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</a:br>
            <a: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  <a:t/>
            </a:r>
            <a:b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</a:br>
            <a:r>
              <a:rPr lang="en-CA" sz="3600" b="1" dirty="0" smtClean="0">
                <a:ln w="6350">
                  <a:solidFill>
                    <a:srgbClr val="0000CC"/>
                  </a:solidFill>
                </a:ln>
                <a:solidFill>
                  <a:srgbClr val="FF0066"/>
                </a:solidFill>
                <a:effectLst>
                  <a:glow rad="520700">
                    <a:srgbClr val="FFFF00"/>
                  </a:glow>
                </a:effectLst>
              </a:rPr>
              <a:t> eating unleavened bread during Passover Festival!</a:t>
            </a:r>
            <a:endParaRPr lang="en-CA" sz="3600" b="1" dirty="0">
              <a:ln w="6350">
                <a:solidFill>
                  <a:srgbClr val="0000CC"/>
                </a:solidFill>
              </a:ln>
              <a:solidFill>
                <a:srgbClr val="FF0066"/>
              </a:solidFill>
              <a:effectLst>
                <a:glow rad="520700">
                  <a:srgbClr val="FFFF00"/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schemeClr val="tx1"/>
                </a:solidFill>
              </a:rPr>
              <a:pPr/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72" y="4555722"/>
            <a:ext cx="648072" cy="199524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8489" y="5970409"/>
            <a:ext cx="2612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DFA6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End</a:t>
            </a:r>
          </a:p>
        </p:txBody>
      </p:sp>
      <p:pic>
        <p:nvPicPr>
          <p:cNvPr id="3074" name="Picture 2" descr="C:\Users\Rae\Desktop\conflict solve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94" y="3944404"/>
            <a:ext cx="2569579" cy="197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9330180" y="63684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D454C9-693C-4B68-AEF7-F33F1BD73953}" type="slidenum">
              <a:rPr lang="en-US" smtClean="0">
                <a:solidFill>
                  <a:schemeClr val="bg1"/>
                </a:solidFill>
              </a:rPr>
              <a:pPr/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0293" y="5920125"/>
            <a:ext cx="63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0">
                    <a:srgbClr val="66CCFF"/>
                  </a:glow>
                </a:effectLst>
              </a:rPr>
              <a:t>There is no conflict!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31820"/>
            <a:ext cx="11832770" cy="645231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042" y="6492875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schemeClr val="tx1"/>
                </a:solidFill>
              </a:rPr>
              <a:pPr/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45607"/>
            <a:ext cx="81076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Questions/Comments for Melchizedek’s Schedule for Unleavened Bread?</a:t>
            </a:r>
            <a:endParaRPr lang="en-US" sz="4000" b="1" cap="none" spc="0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418" y="5935640"/>
            <a:ext cx="93829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3"/>
              </a:rPr>
              <a:t>calendar@torahtothetribes.com</a:t>
            </a:r>
            <a:endParaRPr lang="en-US" sz="44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8" y="4818914"/>
            <a:ext cx="1390867" cy="10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e\Desktop\Art New Grammar 101\question ma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582" y="3729631"/>
            <a:ext cx="1743075" cy="26193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02142"/>
              </p:ext>
            </p:extLst>
          </p:nvPr>
        </p:nvGraphicFramePr>
        <p:xfrm>
          <a:off x="-404940" y="1119579"/>
          <a:ext cx="11501274" cy="54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64217" y="6491005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Rae\Desktop\conflict 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34030" y="2594233"/>
            <a:ext cx="3057970" cy="31864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e\Desktop\conflict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54" y="-987107"/>
            <a:ext cx="4876801" cy="45196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53544" y="1059653"/>
            <a:ext cx="1666754" cy="1081980"/>
          </a:xfrm>
          <a:prstGeom prst="teardrop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</a:rPr>
              <a:t>Count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200" dirty="0" smtClean="0"/>
              <a:t>  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7 days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795357" y="649416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1076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the </a:t>
            </a:r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Eating ULB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8117" y="4988832"/>
            <a:ext cx="2602374" cy="1687890"/>
          </a:xfrm>
          <a:prstGeom prst="teardrop">
            <a:avLst>
              <a:gd name="adj" fmla="val 101779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 </a:t>
            </a:r>
            <a:b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days!!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7534" y="2060010"/>
            <a:ext cx="1666754" cy="1081980"/>
          </a:xfrm>
          <a:prstGeom prst="teardrop">
            <a:avLst>
              <a:gd name="adj" fmla="val 100000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u="sng" dirty="0" smtClean="0">
                <a:solidFill>
                  <a:srgbClr val="002060"/>
                </a:solidFill>
              </a:rPr>
              <a:t>Count</a:t>
            </a:r>
            <a:r>
              <a:rPr lang="en-US" sz="2200" dirty="0" smtClean="0">
                <a:solidFill>
                  <a:srgbClr val="002060"/>
                </a:solidFill>
              </a:rPr>
              <a:t>: 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7 days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980" y="2060010"/>
            <a:ext cx="1666754" cy="1081980"/>
          </a:xfrm>
          <a:prstGeom prst="teardrop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Count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b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7 days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98813" y="5520396"/>
            <a:ext cx="4627632" cy="119181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definitely appears 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be a conflict!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0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123" y="2391907"/>
            <a:ext cx="6614597" cy="4025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5372"/>
            <a:ext cx="7359656" cy="184870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b="1" i="1" dirty="0" smtClean="0">
                <a:solidFill>
                  <a:srgbClr val="FF89FF"/>
                </a:solidFill>
                <a:latin typeface="Georgia" panose="02040502050405020303" pitchFamily="18" charset="0"/>
              </a:rPr>
              <a:t>There is a Time to Eat and </a:t>
            </a:r>
            <a:br>
              <a:rPr lang="en-US" b="1" i="1" dirty="0" smtClean="0">
                <a:solidFill>
                  <a:srgbClr val="FF89FF"/>
                </a:solidFill>
                <a:latin typeface="Georgia" panose="02040502050405020303" pitchFamily="18" charset="0"/>
              </a:rPr>
            </a:br>
            <a:r>
              <a:rPr lang="en-US" b="1" i="1" dirty="0" smtClean="0">
                <a:solidFill>
                  <a:srgbClr val="FF89FF"/>
                </a:solidFill>
                <a:latin typeface="Georgia" panose="02040502050405020303" pitchFamily="18" charset="0"/>
              </a:rPr>
              <a:t>a Time to Praise</a:t>
            </a:r>
            <a:br>
              <a:rPr lang="en-US" b="1" i="1" dirty="0" smtClean="0">
                <a:solidFill>
                  <a:srgbClr val="FF89FF"/>
                </a:solidFill>
                <a:latin typeface="Georgia" panose="02040502050405020303" pitchFamily="18" charset="0"/>
              </a:rPr>
            </a:br>
            <a:r>
              <a:rPr lang="en-US" b="1" i="1" dirty="0" smtClean="0">
                <a:solidFill>
                  <a:srgbClr val="FF89FF"/>
                </a:solidFill>
                <a:latin typeface="Georgia" panose="02040502050405020303" pitchFamily="18" charset="0"/>
              </a:rPr>
              <a:t>According to Exodus 12:18</a:t>
            </a:r>
            <a:endParaRPr lang="en-US" b="1" i="1" dirty="0">
              <a:solidFill>
                <a:srgbClr val="FF89F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7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915400" y="65178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74957" y="606970"/>
            <a:ext cx="3568818" cy="54361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FFFF"/>
                </a:solidFill>
              </a:rPr>
              <a:t>Yahuah</a:t>
            </a:r>
            <a:r>
              <a:rPr lang="en-US" sz="3200" b="1" dirty="0" smtClean="0">
                <a:solidFill>
                  <a:srgbClr val="00FFFF"/>
                </a:solidFill>
              </a:rPr>
              <a:t> has determined very specific times for observing His Mo-</a:t>
            </a:r>
            <a:r>
              <a:rPr lang="en-US" sz="3200" b="1" dirty="0" err="1" smtClean="0">
                <a:solidFill>
                  <a:srgbClr val="00FFFF"/>
                </a:solidFill>
              </a:rPr>
              <a:t>edim</a:t>
            </a:r>
            <a:r>
              <a:rPr lang="en-US" sz="3200" b="1" dirty="0" smtClean="0">
                <a:solidFill>
                  <a:srgbClr val="00FFFF"/>
                </a:solidFill>
              </a:rPr>
              <a:t>. </a:t>
            </a:r>
          </a:p>
          <a:p>
            <a:pPr algn="ctr"/>
            <a:r>
              <a:rPr lang="en-US" sz="3200" b="1" dirty="0" smtClean="0">
                <a:solidFill>
                  <a:srgbClr val="00FFFF"/>
                </a:solidFill>
              </a:rPr>
              <a:t>Do man’s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latin typeface="Arial Rounded MT Bold" pitchFamily="34" charset="0"/>
              </a:rPr>
              <a:t>traditions</a:t>
            </a:r>
            <a:r>
              <a:rPr lang="en-US" sz="3200" b="1" dirty="0" smtClean="0">
                <a:solidFill>
                  <a:srgbClr val="00FFFF"/>
                </a:solidFill>
              </a:rPr>
              <a:t> align with His </a:t>
            </a:r>
            <a:br>
              <a:rPr lang="en-US" sz="3200" b="1" dirty="0" smtClean="0">
                <a:solidFill>
                  <a:srgbClr val="00FFFF"/>
                </a:solidFill>
              </a:rPr>
            </a:br>
            <a:r>
              <a:rPr lang="en-US" sz="3200" b="1" dirty="0" smtClean="0">
                <a:solidFill>
                  <a:srgbClr val="00FFFF"/>
                </a:solidFill>
              </a:rPr>
              <a:t>Set-Apart Appointments?</a:t>
            </a:r>
            <a:endParaRPr lang="en-CA" sz="32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11" y="395341"/>
            <a:ext cx="112776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Have you considered the idea that there might be more to </a:t>
            </a:r>
            <a:r>
              <a:rPr lang="en-US" sz="3600" b="1" dirty="0" smtClean="0">
                <a:latin typeface="Calibri" panose="020F0502020204030204" pitchFamily="34" charset="0"/>
              </a:rPr>
              <a:t>the full </a:t>
            </a:r>
            <a:r>
              <a:rPr lang="en-US" sz="3600" b="1" dirty="0">
                <a:latin typeface="Calibri" panose="020F0502020204030204" pitchFamily="34" charset="0"/>
              </a:rPr>
              <a:t>Passover Festival than just eating unleavened bread for 7 </a:t>
            </a:r>
            <a:r>
              <a:rPr lang="en-US" sz="3600" b="1" dirty="0" smtClean="0">
                <a:latin typeface="Calibri" panose="020F0502020204030204" pitchFamily="34" charset="0"/>
              </a:rPr>
              <a:t>cycles </a:t>
            </a:r>
            <a:r>
              <a:rPr lang="en-US" sz="3600" b="1" dirty="0">
                <a:latin typeface="Calibri" panose="020F0502020204030204" pitchFamily="34" charset="0"/>
              </a:rPr>
              <a:t>as we have been taught for many years?</a:t>
            </a:r>
            <a:r>
              <a:rPr lang="en-US" sz="2800" b="1" dirty="0">
                <a:latin typeface="Calibri" panose="020F0502020204030204" pitchFamily="34" charset="0"/>
              </a:rPr>
              <a:t/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/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Is there the possibility that we have been </a:t>
            </a:r>
            <a:r>
              <a:rPr lang="en-US" sz="3200" b="1" u="sng" dirty="0">
                <a:solidFill>
                  <a:srgbClr val="FF0066"/>
                </a:solidFill>
                <a:latin typeface="Calibri" panose="020F0502020204030204" pitchFamily="34" charset="0"/>
              </a:rPr>
              <a:t>missing</a:t>
            </a:r>
            <a:r>
              <a:rPr lang="en-US" sz="3200" b="1" dirty="0">
                <a:latin typeface="Calibri" panose="020F0502020204030204" pitchFamily="34" charset="0"/>
              </a:rPr>
              <a:t> something </a:t>
            </a:r>
            <a:r>
              <a:rPr lang="en-US" sz="7200" b="1" dirty="0">
                <a:solidFill>
                  <a:srgbClr val="00B0F0"/>
                </a:solidFill>
                <a:latin typeface="Calibri" panose="020F0502020204030204" pitchFamily="34" charset="0"/>
              </a:rPr>
              <a:t>BIG</a:t>
            </a:r>
            <a:r>
              <a:rPr lang="en-US" sz="3200" b="1" dirty="0">
                <a:latin typeface="Calibri" panose="020F0502020204030204" pitchFamily="34" charset="0"/>
              </a:rPr>
              <a:t> in our current worship </a:t>
            </a:r>
            <a:r>
              <a:rPr lang="en-US" sz="3200" b="1" i="1" dirty="0">
                <a:solidFill>
                  <a:srgbClr val="FF0066"/>
                </a:solidFill>
                <a:latin typeface="Calibri" panose="020F0502020204030204" pitchFamily="34" charset="0"/>
              </a:rPr>
              <a:t>traditions?</a:t>
            </a:r>
            <a:r>
              <a:rPr lang="en-US" sz="3200" b="1" dirty="0">
                <a:latin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If, </a:t>
            </a:r>
            <a:r>
              <a:rPr lang="en-US" sz="3200" b="1" dirty="0" smtClean="0">
                <a:latin typeface="Calibri" panose="020F0502020204030204" pitchFamily="34" charset="0"/>
              </a:rPr>
              <a:t>on the </a:t>
            </a:r>
            <a:r>
              <a:rPr lang="en-US" sz="3200" b="1" u="sng" dirty="0" smtClean="0">
                <a:latin typeface="Calibri" panose="020F0502020204030204" pitchFamily="34" charset="0"/>
              </a:rPr>
              <a:t>final</a:t>
            </a:r>
            <a:r>
              <a:rPr lang="en-US" sz="3200" b="1" dirty="0" smtClean="0">
                <a:latin typeface="Calibri" panose="020F0502020204030204" pitchFamily="34" charset="0"/>
              </a:rPr>
              <a:t> Atonement </a:t>
            </a:r>
            <a:r>
              <a:rPr lang="en-US" sz="3200" b="1" dirty="0">
                <a:latin typeface="Calibri" panose="020F0502020204030204" pitchFamily="34" charset="0"/>
              </a:rPr>
              <a:t>Day, you are accused of removing one worship cycle, or preventing </a:t>
            </a:r>
            <a:r>
              <a:rPr lang="en-US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Yahuah</a:t>
            </a:r>
            <a:r>
              <a:rPr lang="en-US" sz="3200" b="1" dirty="0">
                <a:latin typeface="Calibri" panose="020F0502020204030204" pitchFamily="34" charset="0"/>
              </a:rPr>
              <a:t> from receiving worship from one or more </a:t>
            </a:r>
            <a:r>
              <a:rPr lang="en-US" sz="3200" b="1" dirty="0" smtClean="0">
                <a:latin typeface="Calibri" panose="020F0502020204030204" pitchFamily="34" charset="0"/>
              </a:rPr>
              <a:t>statute </a:t>
            </a:r>
            <a:r>
              <a:rPr lang="en-US" sz="3200" b="1" dirty="0">
                <a:latin typeface="Calibri" panose="020F0502020204030204" pitchFamily="34" charset="0"/>
              </a:rPr>
              <a:t>requirements, what will your answer be?</a:t>
            </a:r>
            <a:endParaRPr lang="en-US" sz="3200" b="1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763000" y="636549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306189"/>
            <a:ext cx="11621309" cy="6234570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Do you know what the </a:t>
            </a:r>
            <a:r>
              <a:rPr lang="en-US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0066"/>
                </a:solidFill>
                <a:latin typeface="Calibri" panose="020F0502020204030204" pitchFamily="34" charset="0"/>
              </a:rPr>
              <a:t>Scriptures declare </a:t>
            </a:r>
            <a:r>
              <a:rPr lang="en-US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about:</a:t>
            </a:r>
            <a:r>
              <a:rPr lang="en-US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endParaRPr lang="en-US" sz="400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66CCFF"/>
                </a:solidFill>
                <a:latin typeface="Calibri" panose="020F0502020204030204" pitchFamily="34" charset="0"/>
              </a:rPr>
              <a:t>Yahuah’s</a:t>
            </a:r>
            <a:r>
              <a:rPr lang="en-US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CC00CC"/>
                </a:solidFill>
                <a:latin typeface="Comic Sans MS" panose="030F0702030302020204" pitchFamily="66" charset="0"/>
              </a:rPr>
              <a:t>Unleavened </a:t>
            </a:r>
            <a:r>
              <a:rPr lang="en-US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CC00CC"/>
                </a:solidFill>
                <a:latin typeface="Comic Sans MS" panose="030F0702030302020204" pitchFamily="66" charset="0"/>
              </a:rPr>
              <a:t>Bread Consumption </a:t>
            </a:r>
            <a:r>
              <a:rPr lang="en-US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CC00CC"/>
                </a:solidFill>
                <a:latin typeface="Comic Sans MS" panose="030F0702030302020204" pitchFamily="66" charset="0"/>
              </a:rPr>
              <a:t>Schedule??</a:t>
            </a:r>
          </a:p>
          <a:p>
            <a:pPr marL="0" indent="0">
              <a:buNone/>
            </a:pPr>
            <a:endParaRPr lang="en-US" sz="400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400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0066"/>
                </a:solidFill>
                <a:latin typeface="Calibri" panose="020F0502020204030204" pitchFamily="34" charset="0"/>
              </a:rPr>
              <a:t>Let’s start with:  </a:t>
            </a:r>
            <a:r>
              <a:rPr lang="en-US" sz="26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6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en-US" sz="2600" b="1" u="sng" spc="50" dirty="0">
                <a:ln w="135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Definitions </a:t>
            </a:r>
            <a:r>
              <a:rPr lang="en-US" sz="2600" b="1" u="sng" spc="50" dirty="0" smtClean="0">
                <a:ln w="135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for </a:t>
            </a:r>
            <a:r>
              <a:rPr lang="en-US" sz="2600" b="1" u="sng" spc="50" dirty="0" smtClean="0">
                <a:ln w="135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66CC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Cycle/Season</a:t>
            </a:r>
            <a:r>
              <a:rPr lang="en-US" sz="2600" b="1" spc="50" dirty="0" smtClean="0">
                <a:ln w="135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endParaRPr lang="en-US" sz="2600" b="1" spc="50" dirty="0">
              <a:ln w="1350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This study refrains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from using the word “day” that has been </a:t>
            </a: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translated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from the original Hebrew word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</a:rPr>
              <a:t>&lt;yowm&gt;.  </a:t>
            </a:r>
            <a:endParaRPr lang="en-US" sz="2400" b="1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word “day” has lost a massive amount of definitive </a:t>
            </a: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correctness </a:t>
            </a:r>
            <a:b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through ambiguous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definitions.  </a:t>
            </a:r>
            <a:endParaRPr lang="en-US" sz="2400" b="1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Day” can indicate 12 </a:t>
            </a:r>
            <a:r>
              <a:rPr lang="en-US" sz="2400" b="1" u="sng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24 hours, day or night, or </a:t>
            </a:r>
            <a:r>
              <a:rPr lang="en-US" sz="2400" b="1" u="sng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both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!  </a:t>
            </a:r>
          </a:p>
          <a:p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understand </a:t>
            </a: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the Scriptures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correctly </a:t>
            </a: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such terms </a:t>
            </a:r>
            <a:b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need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to be much more accurate.  </a:t>
            </a:r>
            <a:endParaRPr lang="en-US" sz="2400" b="1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In this study preference will be given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to the word </a:t>
            </a: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 pitchFamily="34" charset="0"/>
              </a:rPr>
              <a:t>cycle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in place of the word </a:t>
            </a:r>
            <a:r>
              <a:rPr lang="en-US" sz="2400" b="1" i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day.  </a:t>
            </a:r>
            <a:r>
              <a:rPr lang="en-US" sz="24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When 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quoting Scripture, or citing the Sabbath Day, you will see it.  </a:t>
            </a:r>
            <a: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Otherwise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 pitchFamily="34" charset="0"/>
              </a:rPr>
              <a:t>cycle</a:t>
            </a:r>
            <a:r>
              <a:rPr lang="en-US" sz="36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is the word of choice.  </a:t>
            </a:r>
            <a:endParaRPr lang="en-US" sz="3600" b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Rae\Desktop\ulb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113832"/>
            <a:ext cx="2523665" cy="28841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nd design templat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sland design template" id="{5EAFA74D-B2BE-4F03-B7C5-F6CDD88F48ED}" vid="{61CAF660-B0A6-40C5-8246-BD03FA61C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57CA36-13AE-4B4A-9E0A-E5DBD709B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Island design slides</Template>
  <TotalTime>0</TotalTime>
  <Words>3756</Words>
  <Application>Microsoft Office PowerPoint</Application>
  <PresentationFormat>Custom</PresentationFormat>
  <Paragraphs>630</Paragraphs>
  <Slides>55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Island design template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 </vt:lpstr>
      <vt:lpstr>Would you agree?</vt:lpstr>
      <vt:lpstr>An Appearance of Conflict with Exo 12:18</vt:lpstr>
      <vt:lpstr>PowerPoint Presentation</vt:lpstr>
      <vt:lpstr>PowerPoint Presentation</vt:lpstr>
      <vt:lpstr>There is a Time to Eat and  a Time to Praise According to Exodus 12:18</vt:lpstr>
      <vt:lpstr>PowerPoint Presentation</vt:lpstr>
      <vt:lpstr>PowerPoint Presentation</vt:lpstr>
      <vt:lpstr>Understanding Important Definitions</vt:lpstr>
      <vt:lpstr>Jeremiah’s Definitions for Seasons</vt:lpstr>
      <vt:lpstr>Focus of this Study</vt:lpstr>
      <vt:lpstr>An “Ereb” Review</vt:lpstr>
      <vt:lpstr>PowerPoint Presentation</vt:lpstr>
      <vt:lpstr>PowerPoint Presentation</vt:lpstr>
      <vt:lpstr>PowerPoint Presentation</vt:lpstr>
      <vt:lpstr>PowerPoint Presentation</vt:lpstr>
      <vt:lpstr>Comparing Lev 12:6 &amp; Exo 23:18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Facts About Sunlight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Sunset Theory Summary thus far:</vt:lpstr>
      <vt:lpstr>PowerPoint Presentation</vt:lpstr>
      <vt:lpstr>PowerPoint Presentation</vt:lpstr>
      <vt:lpstr>PowerPoint Presentation</vt:lpstr>
      <vt:lpstr>A “Proof” Quote of Significance</vt:lpstr>
      <vt:lpstr>PowerPoint Presentation</vt:lpstr>
      <vt:lpstr>PowerPoint Presentation</vt:lpstr>
      <vt:lpstr>Let’s investigate the difference between  DAWN and Sunrise  as given in the Scriptures.</vt:lpstr>
      <vt:lpstr>   Genesis 19:15 – 23       And when morning [shachar] dawned, the messengers urged Lot to      hurry saying, “Get up, take     your two daughters who are here, lest      you  be  consumed  in  the       punishment of the city.”    </vt:lpstr>
      <vt:lpstr>PowerPoint Presentation</vt:lpstr>
      <vt:lpstr>   Genesis 32:24 – And Ya’aqob [Jacob] was left alone.  And a Man  wrestled with him until the breaking of the day (oluth shachar).</vt:lpstr>
      <vt:lpstr>PowerPoint Presentation</vt:lpstr>
      <vt:lpstr>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2016-01-07T23:42:00Z</dcterms:created>
  <dcterms:modified xsi:type="dcterms:W3CDTF">2018-02-06T04:09:29Z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TC034605269991</vt:lpwstr>
  </property>
</Properties>
</file>