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gif" ContentType="image/gi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  <p:sldMasterId id="2147483707" r:id="rId2"/>
  </p:sldMasterIdLst>
  <p:notesMasterIdLst>
    <p:notesMasterId r:id="rId79"/>
  </p:notesMasterIdLst>
  <p:sldIdLst>
    <p:sldId id="406" r:id="rId3"/>
    <p:sldId id="369" r:id="rId4"/>
    <p:sldId id="446" r:id="rId5"/>
    <p:sldId id="392" r:id="rId6"/>
    <p:sldId id="443" r:id="rId7"/>
    <p:sldId id="444" r:id="rId8"/>
    <p:sldId id="284" r:id="rId9"/>
    <p:sldId id="334" r:id="rId10"/>
    <p:sldId id="335" r:id="rId11"/>
    <p:sldId id="336" r:id="rId12"/>
    <p:sldId id="337" r:id="rId13"/>
    <p:sldId id="338" r:id="rId14"/>
    <p:sldId id="408" r:id="rId15"/>
    <p:sldId id="410" r:id="rId16"/>
    <p:sldId id="412" r:id="rId17"/>
    <p:sldId id="411" r:id="rId18"/>
    <p:sldId id="441" r:id="rId19"/>
    <p:sldId id="452" r:id="rId20"/>
    <p:sldId id="373" r:id="rId21"/>
    <p:sldId id="376" r:id="rId22"/>
    <p:sldId id="377" r:id="rId23"/>
    <p:sldId id="379" r:id="rId24"/>
    <p:sldId id="378" r:id="rId25"/>
    <p:sldId id="382" r:id="rId26"/>
    <p:sldId id="383" r:id="rId27"/>
    <p:sldId id="381" r:id="rId28"/>
    <p:sldId id="328" r:id="rId29"/>
    <p:sldId id="375" r:id="rId30"/>
    <p:sldId id="324" r:id="rId31"/>
    <p:sldId id="404" r:id="rId32"/>
    <p:sldId id="442" r:id="rId33"/>
    <p:sldId id="386" r:id="rId34"/>
    <p:sldId id="405" r:id="rId35"/>
    <p:sldId id="329" r:id="rId36"/>
    <p:sldId id="331" r:id="rId37"/>
    <p:sldId id="433" r:id="rId38"/>
    <p:sldId id="332" r:id="rId39"/>
    <p:sldId id="333" r:id="rId40"/>
    <p:sldId id="385" r:id="rId41"/>
    <p:sldId id="387" r:id="rId42"/>
    <p:sldId id="388" r:id="rId43"/>
    <p:sldId id="389" r:id="rId44"/>
    <p:sldId id="399" r:id="rId45"/>
    <p:sldId id="276" r:id="rId46"/>
    <p:sldId id="413" r:id="rId47"/>
    <p:sldId id="434" r:id="rId48"/>
    <p:sldId id="409" r:id="rId49"/>
    <p:sldId id="407" r:id="rId50"/>
    <p:sldId id="420" r:id="rId51"/>
    <p:sldId id="421" r:id="rId52"/>
    <p:sldId id="417" r:id="rId53"/>
    <p:sldId id="422" r:id="rId54"/>
    <p:sldId id="449" r:id="rId55"/>
    <p:sldId id="450" r:id="rId56"/>
    <p:sldId id="451" r:id="rId57"/>
    <p:sldId id="447" r:id="rId58"/>
    <p:sldId id="423" r:id="rId59"/>
    <p:sldId id="445" r:id="rId60"/>
    <p:sldId id="424" r:id="rId61"/>
    <p:sldId id="414" r:id="rId62"/>
    <p:sldId id="426" r:id="rId63"/>
    <p:sldId id="425" r:id="rId64"/>
    <p:sldId id="436" r:id="rId65"/>
    <p:sldId id="435" r:id="rId66"/>
    <p:sldId id="429" r:id="rId67"/>
    <p:sldId id="415" r:id="rId68"/>
    <p:sldId id="431" r:id="rId69"/>
    <p:sldId id="428" r:id="rId70"/>
    <p:sldId id="430" r:id="rId71"/>
    <p:sldId id="437" r:id="rId72"/>
    <p:sldId id="438" r:id="rId73"/>
    <p:sldId id="440" r:id="rId74"/>
    <p:sldId id="439" r:id="rId75"/>
    <p:sldId id="432" r:id="rId76"/>
    <p:sldId id="393" r:id="rId77"/>
    <p:sldId id="365" r:id="rId78"/>
  </p:sldIdLst>
  <p:sldSz cx="9144000" cy="6858000" type="screen4x3"/>
  <p:notesSz cx="7315200" cy="96012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Snap On" initials="SO" lastIdx="4" clrIdx="0"/>
  <p:cmAuthor id="1" name="Rae" initials="R" lastIdx="1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39933"/>
    <a:srgbClr val="FFFF8F"/>
    <a:srgbClr val="006600"/>
    <a:srgbClr val="F1E441"/>
    <a:srgbClr val="DFA6C0"/>
    <a:srgbClr val="B0DD7F"/>
    <a:srgbClr val="B83D68"/>
    <a:srgbClr val="CCE9AD"/>
    <a:srgbClr val="6F3350"/>
    <a:srgbClr val="80BBC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065" autoAdjust="0"/>
    <p:restoredTop sz="94632" autoAdjust="0"/>
  </p:normalViewPr>
  <p:slideViewPr>
    <p:cSldViewPr>
      <p:cViewPr>
        <p:scale>
          <a:sx n="50" d="100"/>
          <a:sy n="50" d="100"/>
        </p:scale>
        <p:origin x="-2203" y="-739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66" d="100"/>
        <a:sy n="66" d="100"/>
      </p:scale>
      <p:origin x="0" y="0"/>
    </p:cViewPr>
  </p:notesTextViewPr>
  <p:sorterViewPr>
    <p:cViewPr>
      <p:scale>
        <a:sx n="150" d="100"/>
        <a:sy n="150" d="100"/>
      </p:scale>
      <p:origin x="0" y="4395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slide" Target="slides/slide40.xml"/><Relationship Id="rId47" Type="http://schemas.openxmlformats.org/officeDocument/2006/relationships/slide" Target="slides/slide45.xml"/><Relationship Id="rId50" Type="http://schemas.openxmlformats.org/officeDocument/2006/relationships/slide" Target="slides/slide48.xml"/><Relationship Id="rId55" Type="http://schemas.openxmlformats.org/officeDocument/2006/relationships/slide" Target="slides/slide53.xml"/><Relationship Id="rId63" Type="http://schemas.openxmlformats.org/officeDocument/2006/relationships/slide" Target="slides/slide61.xml"/><Relationship Id="rId68" Type="http://schemas.openxmlformats.org/officeDocument/2006/relationships/slide" Target="slides/slide66.xml"/><Relationship Id="rId76" Type="http://schemas.openxmlformats.org/officeDocument/2006/relationships/slide" Target="slides/slide74.xml"/><Relationship Id="rId84" Type="http://schemas.openxmlformats.org/officeDocument/2006/relationships/tableStyles" Target="tableStyles.xml"/><Relationship Id="rId7" Type="http://schemas.openxmlformats.org/officeDocument/2006/relationships/slide" Target="slides/slide5.xml"/><Relationship Id="rId71" Type="http://schemas.openxmlformats.org/officeDocument/2006/relationships/slide" Target="slides/slide69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9" Type="http://schemas.openxmlformats.org/officeDocument/2006/relationships/slide" Target="slides/slide27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slide" Target="slides/slide38.xml"/><Relationship Id="rId45" Type="http://schemas.openxmlformats.org/officeDocument/2006/relationships/slide" Target="slides/slide43.xml"/><Relationship Id="rId53" Type="http://schemas.openxmlformats.org/officeDocument/2006/relationships/slide" Target="slides/slide51.xml"/><Relationship Id="rId58" Type="http://schemas.openxmlformats.org/officeDocument/2006/relationships/slide" Target="slides/slide56.xml"/><Relationship Id="rId66" Type="http://schemas.openxmlformats.org/officeDocument/2006/relationships/slide" Target="slides/slide64.xml"/><Relationship Id="rId74" Type="http://schemas.openxmlformats.org/officeDocument/2006/relationships/slide" Target="slides/slide72.xml"/><Relationship Id="rId79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61" Type="http://schemas.openxmlformats.org/officeDocument/2006/relationships/slide" Target="slides/slide59.xml"/><Relationship Id="rId82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slide" Target="slides/slide42.xml"/><Relationship Id="rId52" Type="http://schemas.openxmlformats.org/officeDocument/2006/relationships/slide" Target="slides/slide50.xml"/><Relationship Id="rId60" Type="http://schemas.openxmlformats.org/officeDocument/2006/relationships/slide" Target="slides/slide58.xml"/><Relationship Id="rId65" Type="http://schemas.openxmlformats.org/officeDocument/2006/relationships/slide" Target="slides/slide63.xml"/><Relationship Id="rId73" Type="http://schemas.openxmlformats.org/officeDocument/2006/relationships/slide" Target="slides/slide71.xml"/><Relationship Id="rId78" Type="http://schemas.openxmlformats.org/officeDocument/2006/relationships/slide" Target="slides/slide76.xml"/><Relationship Id="rId81" Type="http://schemas.openxmlformats.org/officeDocument/2006/relationships/presProps" Target="presProp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slide" Target="slides/slide41.xml"/><Relationship Id="rId48" Type="http://schemas.openxmlformats.org/officeDocument/2006/relationships/slide" Target="slides/slide46.xml"/><Relationship Id="rId56" Type="http://schemas.openxmlformats.org/officeDocument/2006/relationships/slide" Target="slides/slide54.xml"/><Relationship Id="rId64" Type="http://schemas.openxmlformats.org/officeDocument/2006/relationships/slide" Target="slides/slide62.xml"/><Relationship Id="rId69" Type="http://schemas.openxmlformats.org/officeDocument/2006/relationships/slide" Target="slides/slide67.xml"/><Relationship Id="rId77" Type="http://schemas.openxmlformats.org/officeDocument/2006/relationships/slide" Target="slides/slide75.xml"/><Relationship Id="rId8" Type="http://schemas.openxmlformats.org/officeDocument/2006/relationships/slide" Target="slides/slide6.xml"/><Relationship Id="rId51" Type="http://schemas.openxmlformats.org/officeDocument/2006/relationships/slide" Target="slides/slide49.xml"/><Relationship Id="rId72" Type="http://schemas.openxmlformats.org/officeDocument/2006/relationships/slide" Target="slides/slide70.xml"/><Relationship Id="rId80" Type="http://schemas.openxmlformats.org/officeDocument/2006/relationships/commentAuthors" Target="commentAuthors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Relationship Id="rId46" Type="http://schemas.openxmlformats.org/officeDocument/2006/relationships/slide" Target="slides/slide44.xml"/><Relationship Id="rId59" Type="http://schemas.openxmlformats.org/officeDocument/2006/relationships/slide" Target="slides/slide57.xml"/><Relationship Id="rId67" Type="http://schemas.openxmlformats.org/officeDocument/2006/relationships/slide" Target="slides/slide65.xml"/><Relationship Id="rId20" Type="http://schemas.openxmlformats.org/officeDocument/2006/relationships/slide" Target="slides/slide18.xml"/><Relationship Id="rId41" Type="http://schemas.openxmlformats.org/officeDocument/2006/relationships/slide" Target="slides/slide39.xml"/><Relationship Id="rId54" Type="http://schemas.openxmlformats.org/officeDocument/2006/relationships/slide" Target="slides/slide52.xml"/><Relationship Id="rId62" Type="http://schemas.openxmlformats.org/officeDocument/2006/relationships/slide" Target="slides/slide60.xml"/><Relationship Id="rId70" Type="http://schemas.openxmlformats.org/officeDocument/2006/relationships/slide" Target="slides/slide68.xml"/><Relationship Id="rId75" Type="http://schemas.openxmlformats.org/officeDocument/2006/relationships/slide" Target="slides/slide73.xml"/><Relationship Id="rId83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49" Type="http://schemas.openxmlformats.org/officeDocument/2006/relationships/slide" Target="slides/slide47.xml"/><Relationship Id="rId57" Type="http://schemas.openxmlformats.org/officeDocument/2006/relationships/slide" Target="slides/slide5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7" y="0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/>
          <a:lstStyle>
            <a:lvl1pPr algn="r">
              <a:defRPr sz="1300"/>
            </a:lvl1pPr>
          </a:lstStyle>
          <a:p>
            <a:fld id="{3AB53C31-3C24-4537-9685-4F8BAE1E4C9A}" type="datetimeFigureOut">
              <a:rPr lang="en-US" smtClean="0"/>
              <a:t>8/8/2018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57300" y="720725"/>
            <a:ext cx="48006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61" tIns="48331" rIns="96661" bIns="48331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0" y="4560570"/>
            <a:ext cx="5852160" cy="4320540"/>
          </a:xfrm>
          <a:prstGeom prst="rect">
            <a:avLst/>
          </a:prstGeom>
        </p:spPr>
        <p:txBody>
          <a:bodyPr vert="horz" lIns="96661" tIns="48331" rIns="96661" bIns="48331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l">
              <a:defRPr sz="13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7" y="9119474"/>
            <a:ext cx="3169920" cy="480060"/>
          </a:xfrm>
          <a:prstGeom prst="rect">
            <a:avLst/>
          </a:prstGeom>
        </p:spPr>
        <p:txBody>
          <a:bodyPr vert="horz" lIns="96661" tIns="48331" rIns="96661" bIns="48331" rtlCol="0" anchor="b"/>
          <a:lstStyle>
            <a:lvl1pPr algn="r">
              <a:defRPr sz="1300"/>
            </a:lvl1pPr>
          </a:lstStyle>
          <a:p>
            <a:fld id="{A8C4D6C4-A7D4-42AC-955A-A9DF77B5E3E6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302215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203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203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47649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634846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199568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6836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68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6836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6836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496836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 dirty="0" smtClean="0"/>
              <a:t>Twilight</a:t>
            </a:r>
            <a:r>
              <a:rPr lang="en-US" dirty="0" smtClean="0"/>
              <a:t> OT:5399    nesheph (</a:t>
            </a:r>
            <a:r>
              <a:rPr lang="en-US" dirty="0" err="1" smtClean="0"/>
              <a:t>neh</a:t>
            </a:r>
            <a:r>
              <a:rPr lang="en-US" dirty="0" smtClean="0"/>
              <a:t>'-</a:t>
            </a:r>
            <a:r>
              <a:rPr lang="en-US" dirty="0" err="1" smtClean="0"/>
              <a:t>shef</a:t>
            </a:r>
            <a:r>
              <a:rPr lang="en-US" dirty="0" smtClean="0"/>
              <a:t>); from OT:5398; properly, a breeze, i.e. (by implication) </a:t>
            </a:r>
            <a:r>
              <a:rPr lang="en-US" b="1" u="sng" dirty="0" smtClean="0"/>
              <a:t>dusk</a:t>
            </a:r>
            <a:r>
              <a:rPr lang="en-US" dirty="0" smtClean="0"/>
              <a:t> (when the evening breeze prevails):  KJV - dark, </a:t>
            </a:r>
            <a:r>
              <a:rPr lang="en-US" b="1" u="sng" dirty="0" smtClean="0"/>
              <a:t>dawning of the day</a:t>
            </a:r>
            <a:r>
              <a:rPr lang="en-US" dirty="0" smtClean="0"/>
              <a:t> (morning), night, twilight.</a:t>
            </a:r>
          </a:p>
          <a:p>
            <a:endParaRPr lang="en-US" dirty="0" smtClean="0"/>
          </a:p>
          <a:p>
            <a:r>
              <a:rPr lang="en-US" b="1" dirty="0" smtClean="0"/>
              <a:t>Morning</a:t>
            </a:r>
            <a:r>
              <a:rPr lang="en-US" dirty="0" smtClean="0"/>
              <a:t> OT:1242    boqer (</a:t>
            </a:r>
            <a:r>
              <a:rPr lang="en-US" dirty="0" err="1" smtClean="0"/>
              <a:t>bo</a:t>
            </a:r>
            <a:r>
              <a:rPr lang="en-US" dirty="0" smtClean="0"/>
              <a:t>'-</a:t>
            </a:r>
            <a:r>
              <a:rPr lang="en-US" dirty="0" err="1" smtClean="0"/>
              <a:t>ker</a:t>
            </a:r>
            <a:r>
              <a:rPr lang="en-US" dirty="0" smtClean="0"/>
              <a:t>); from OT:1239; properly, dawn (as the break of day); generally, morning:</a:t>
            </a:r>
          </a:p>
          <a:p>
            <a:r>
              <a:rPr lang="en-US" dirty="0" smtClean="0"/>
              <a:t>KJV - (+)day, early, morning, morrow.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135974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02037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Sun</a:t>
            </a:r>
            <a:r>
              <a:rPr lang="en-US" baseline="0" dirty="0" smtClean="0"/>
              <a:t> = 8121  going down=935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70777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1261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112617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Gen 1:  for day-start;  </a:t>
            </a:r>
            <a:r>
              <a:rPr lang="en-US" dirty="0" err="1" smtClean="0"/>
              <a:t>Exo</a:t>
            </a:r>
            <a:r>
              <a:rPr lang="en-US" dirty="0" smtClean="0"/>
              <a:t> 12: for types and anti-types; </a:t>
            </a:r>
            <a:r>
              <a:rPr lang="en-US" dirty="0" err="1" smtClean="0"/>
              <a:t>Exo</a:t>
            </a:r>
            <a:r>
              <a:rPr lang="en-US" dirty="0" smtClean="0"/>
              <a:t> 16: for Sabbath cooking restrictions; alternate restrictions for feast sabbaths – no preparation of oils &amp; spices.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9761202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0000"/>
                </a:solidFill>
              </a:rPr>
              <a:t>LB and ULB is a picture to remind this puzzle is a</a:t>
            </a:r>
            <a:r>
              <a:rPr lang="en-US" baseline="0" dirty="0" smtClean="0">
                <a:solidFill>
                  <a:srgbClr val="FF0000"/>
                </a:solidFill>
              </a:rPr>
              <a:t> </a:t>
            </a:r>
            <a:r>
              <a:rPr lang="en-US" baseline="0" dirty="0" err="1" smtClean="0">
                <a:solidFill>
                  <a:srgbClr val="FF0000"/>
                </a:solidFill>
              </a:rPr>
              <a:t>lechem</a:t>
            </a:r>
            <a:r>
              <a:rPr lang="en-US" baseline="0" dirty="0" smtClean="0">
                <a:solidFill>
                  <a:srgbClr val="FF0000"/>
                </a:solidFill>
              </a:rPr>
              <a:t>/</a:t>
            </a:r>
            <a:r>
              <a:rPr lang="en-US" baseline="0" dirty="0" err="1" smtClean="0">
                <a:solidFill>
                  <a:srgbClr val="FF0000"/>
                </a:solidFill>
              </a:rPr>
              <a:t>artos</a:t>
            </a:r>
            <a:r>
              <a:rPr lang="en-US" baseline="0" dirty="0" smtClean="0">
                <a:solidFill>
                  <a:srgbClr val="FF0000"/>
                </a:solidFill>
              </a:rPr>
              <a:t> problem.  Both need qualifiers for bread to be either </a:t>
            </a:r>
            <a:r>
              <a:rPr lang="en-US" baseline="0" dirty="0" smtClean="0"/>
              <a:t>LB or ULB.</a:t>
            </a:r>
            <a:endParaRPr lang="en-US" dirty="0" smtClean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0814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0814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680814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John 4:6 [woman/well]; Acts 10:9 [peter’s sheet dream]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40033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HOUR - NT:5610  </a:t>
            </a:r>
            <a:r>
              <a:rPr lang="en-US" dirty="0" err="1" smtClean="0"/>
              <a:t>hora</a:t>
            </a:r>
            <a:r>
              <a:rPr lang="en-US" dirty="0" smtClean="0"/>
              <a:t> (ho'-rah); apparently a primary word; an "hour" (literally or figuratively):  KJV - day, hour, instant, season, short, [even-] tide, (high) time.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14003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>
                <a:solidFill>
                  <a:srgbClr val="FF0000"/>
                </a:solidFill>
              </a:rPr>
              <a:t>LB and ULB is a picture to remind this puzzle is a </a:t>
            </a:r>
            <a:r>
              <a:rPr lang="en-US" dirty="0" err="1" smtClean="0">
                <a:solidFill>
                  <a:srgbClr val="FF0000"/>
                </a:solidFill>
              </a:rPr>
              <a:t>lechem</a:t>
            </a:r>
            <a:r>
              <a:rPr lang="en-US" dirty="0" smtClean="0">
                <a:solidFill>
                  <a:srgbClr val="FF0000"/>
                </a:solidFill>
              </a:rPr>
              <a:t>/</a:t>
            </a:r>
            <a:r>
              <a:rPr lang="en-US" dirty="0" err="1" smtClean="0">
                <a:solidFill>
                  <a:srgbClr val="FF0000"/>
                </a:solidFill>
              </a:rPr>
              <a:t>artos</a:t>
            </a:r>
            <a:r>
              <a:rPr lang="en-US" dirty="0" smtClean="0">
                <a:solidFill>
                  <a:srgbClr val="FF0000"/>
                </a:solidFill>
              </a:rPr>
              <a:t> problem.  Both need qualifiers for bread to be either </a:t>
            </a:r>
            <a:r>
              <a:rPr lang="en-US" dirty="0" smtClean="0"/>
              <a:t>LB or ULB.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8401345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1634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69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62654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5645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56455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1356455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221634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smtClean="0"/>
              <a:t>Sept 22  p 19 work up   820 pm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C4D6C4-A7D4-42AC-955A-A9DF77B5E3E6}" type="slidenum">
              <a:rPr lang="en-US" smtClean="0"/>
              <a:t>75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33721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Master" Target="../slideMasters/slideMaster2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Master" Target="../slideMasters/slideMaster2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Master" Target="../slideMasters/slideMaster2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Master" Target="../slideMasters/slideMaster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Master" Target="../slideMasters/slideMaster2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 smtClean="0"/>
              <a:t>Click to edit Master style</a:t>
            </a:r>
            <a:endParaRPr lang="en-US" dirty="0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268760"/>
            <a:ext cx="3672408" cy="4896544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755576" y="1556791"/>
            <a:ext cx="3732983" cy="4608512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556792"/>
            <a:ext cx="3816424" cy="460851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547704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713021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83858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10529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564904" y="314096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887092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082701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654820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76470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12976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0" y="1124744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357616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0511307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9954366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5325713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0837280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04379919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455230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2632538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8420950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538309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125366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3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0683934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1876347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37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5786817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62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53908683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4328233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Oval 10"/>
          <p:cNvSpPr/>
          <p:nvPr/>
        </p:nvSpPr>
        <p:spPr>
          <a:xfrm>
            <a:off x="2051720" y="17526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475175" y="1143000"/>
            <a:ext cx="41148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77887" y="1010486"/>
            <a:ext cx="3694114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>
          <a:xfrm>
            <a:off x="899593" y="4372168"/>
            <a:ext cx="7406208" cy="1143000"/>
          </a:xfr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>
              <a:buNone/>
              <a:defRPr sz="4800" b="1" cap="none" spc="50">
                <a:ln w="11430"/>
                <a:solidFill>
                  <a:schemeClr val="tx2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>
          <a:xfrm>
            <a:off x="9900592" y="6093296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 dirty="0"/>
          </a:p>
        </p:txBody>
      </p:sp>
      <p:sp>
        <p:nvSpPr>
          <p:cNvPr id="12" name="Slide Number Placeholder 5"/>
          <p:cNvSpPr txBox="1">
            <a:spLocks/>
          </p:cNvSpPr>
          <p:nvPr userDrawn="1"/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6328221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Oval 13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73795" y="5052545"/>
            <a:ext cx="5637010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D6D281-485E-4A40-B53B-65A2FA315EC6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17581" y="3132290"/>
            <a:ext cx="7175351" cy="1793167"/>
          </a:xfrm>
          <a:effectLst/>
        </p:spPr>
        <p:txBody>
          <a:bodyPr>
            <a:noAutofit/>
          </a:bodyPr>
          <a:lstStyle>
            <a:lvl1pPr marL="640080" indent="-457200" algn="l">
              <a:defRPr sz="5400" b="1" cap="none" spc="0">
                <a:ln w="1905"/>
                <a:solidFill>
                  <a:schemeClr val="accent5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597091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99EC18-DC22-491A-A66E-AD70BDF89051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683568" y="1556792"/>
            <a:ext cx="7920880" cy="347472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039922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3866920"/>
            <a:ext cx="9144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2652311"/>
            <a:ext cx="9144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33195" y="2172648"/>
            <a:ext cx="5966666" cy="2423346"/>
          </a:xfrm>
          <a:effectLst/>
        </p:spPr>
        <p:txBody>
          <a:bodyPr anchor="b"/>
          <a:lstStyle>
            <a:lvl1pPr marL="0" indent="0" algn="ctr">
              <a:buNone/>
              <a:defRPr sz="4600" b="1" cap="none" baseline="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22438" y="4607511"/>
            <a:ext cx="5970494" cy="83546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37281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83568" y="1412774"/>
            <a:ext cx="3804991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4644008" y="1412775"/>
            <a:ext cx="3816424" cy="4752529"/>
          </a:xfrm>
        </p:spPr>
        <p:txBody>
          <a:bodyPr/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8129172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38729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2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99592" y="1124744"/>
            <a:ext cx="3672408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846119"/>
            <a:ext cx="367026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1318" y="1124744"/>
            <a:ext cx="3741122" cy="432048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ctr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None/>
            </a:pPr>
            <a:r>
              <a:rPr lang="en-US" dirty="0" smtClean="0"/>
              <a:t>Click to edit Master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844824"/>
            <a:ext cx="3706744" cy="4176464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28938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C788E"/>
              </a:buClr>
              <a:buSzPct val="115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4607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05070" y="1124744"/>
            <a:ext cx="3670264" cy="4897839"/>
          </a:xfrm>
        </p:spPr>
        <p:txBody>
          <a:bodyPr>
            <a:normAutofit/>
          </a:bodyPr>
          <a:lstStyle>
            <a:lvl1pPr>
              <a:buClr>
                <a:srgbClr val="004D86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825696" y="1123449"/>
            <a:ext cx="3706744" cy="4897839"/>
          </a:xfrm>
        </p:spPr>
        <p:txBody>
          <a:bodyPr>
            <a:normAutofit/>
          </a:bodyPr>
          <a:lstStyle>
            <a:lvl1pPr>
              <a:buClr>
                <a:srgbClr val="0070C0"/>
              </a:buClr>
              <a:buSzPct val="100000"/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95D862-EC52-4EE3-B8E7-2E96E6DBCC7F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899592" y="260648"/>
            <a:ext cx="7664639" cy="72008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 sz="4000"/>
            </a:lvl1pPr>
          </a:lstStyle>
          <a:p>
            <a:r>
              <a:rPr lang="en-US" dirty="0" smtClean="0"/>
              <a:t>Click to edit Master title</a:t>
            </a:r>
            <a:endParaRPr lang="en-US" dirty="0"/>
          </a:p>
        </p:txBody>
      </p:sp>
      <p:sp>
        <p:nvSpPr>
          <p:cNvPr id="11" name="Minus 10"/>
          <p:cNvSpPr/>
          <p:nvPr userDrawn="1"/>
        </p:nvSpPr>
        <p:spPr>
          <a:xfrm rot="16200000">
            <a:off x="-4309859" y="3094177"/>
            <a:ext cx="9433049" cy="671313"/>
          </a:xfrm>
          <a:prstGeom prst="mathMinus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594228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4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 marL="45720" indent="0">
              <a:buNone/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-4318111" y="309417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-4495778" y="3094178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3284661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708920" y="3120008"/>
            <a:ext cx="7128792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187599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571492" y="3176972"/>
            <a:ext cx="6858000" cy="504056"/>
          </a:xfrm>
          <a:prstGeom prst="doubleWave">
            <a:avLst>
              <a:gd name="adj1" fmla="val 625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519309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244408" y="6165304"/>
            <a:ext cx="460648" cy="365125"/>
          </a:xfrm>
        </p:spPr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9" name="Diagonal Stripe 8"/>
          <p:cNvSpPr/>
          <p:nvPr userDrawn="1"/>
        </p:nvSpPr>
        <p:spPr>
          <a:xfrm>
            <a:off x="0" y="-171400"/>
            <a:ext cx="1043608" cy="1728192"/>
          </a:xfrm>
          <a:prstGeom prst="diagStripe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1" name="Minus 10"/>
          <p:cNvSpPr/>
          <p:nvPr userDrawn="1"/>
        </p:nvSpPr>
        <p:spPr>
          <a:xfrm rot="18054391">
            <a:off x="-1521564" y="528902"/>
            <a:ext cx="4113643" cy="548680"/>
          </a:xfrm>
          <a:prstGeom prst="mathMinus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Minus 11"/>
          <p:cNvSpPr/>
          <p:nvPr userDrawn="1"/>
        </p:nvSpPr>
        <p:spPr>
          <a:xfrm rot="16200000">
            <a:off x="4200339" y="3129346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Minus 12"/>
          <p:cNvSpPr/>
          <p:nvPr userDrawn="1"/>
        </p:nvSpPr>
        <p:spPr>
          <a:xfrm rot="16200000">
            <a:off x="3996038" y="3129347"/>
            <a:ext cx="9433049" cy="671313"/>
          </a:xfrm>
          <a:prstGeom prst="mathMinus">
            <a:avLst/>
          </a:prstGeom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656480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-3636912" y="323088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483167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3515" y="731520"/>
            <a:ext cx="4017085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75765" y="3497802"/>
            <a:ext cx="3388660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AE371E-ED34-412D-882F-B73224B707AB}" type="slidenum">
              <a:rPr lang="es-ES" smtClean="0"/>
              <a:pPr/>
              <a:t>‹#›</a:t>
            </a:fld>
            <a:endParaRPr lang="es-ES"/>
          </a:p>
        </p:txBody>
      </p:sp>
      <p:sp>
        <p:nvSpPr>
          <p:cNvPr id="8" name="Double Wave 7"/>
          <p:cNvSpPr/>
          <p:nvPr userDrawn="1"/>
        </p:nvSpPr>
        <p:spPr>
          <a:xfrm rot="5400000">
            <a:off x="5364088" y="3068960"/>
            <a:ext cx="7272808" cy="504056"/>
          </a:xfrm>
          <a:prstGeom prst="doubleWave">
            <a:avLst>
              <a:gd name="adj1" fmla="val 6250"/>
              <a:gd name="adj2" fmla="val 1880"/>
            </a:avLst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itle 1"/>
          <p:cNvSpPr>
            <a:spLocks noGrp="1"/>
          </p:cNvSpPr>
          <p:nvPr>
            <p:ph type="title" hasCustomPrompt="1"/>
          </p:nvPr>
        </p:nvSpPr>
        <p:spPr>
          <a:xfrm>
            <a:off x="839095" y="2852936"/>
            <a:ext cx="3636085" cy="615357"/>
          </a:xfrm>
          <a:effectLst/>
        </p:spPr>
        <p:txBody>
          <a:bodyPr anchor="b">
            <a:noAutofit/>
          </a:bodyPr>
          <a:lstStyle>
            <a:lvl1pPr marL="0" indent="0" algn="l">
              <a:buNone/>
              <a:defRPr sz="2800" b="1" baseline="0">
                <a:effectLst/>
              </a:defRPr>
            </a:lvl1pPr>
          </a:lstStyle>
          <a:p>
            <a:r>
              <a:rPr lang="en-US" dirty="0" smtClean="0"/>
              <a:t>Sub Title Master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238381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68896" y="332656"/>
            <a:ext cx="7406208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l">
              <a:buNone/>
              <a:defRPr/>
            </a:lvl1pPr>
          </a:lstStyle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8B3EB15-A691-43C8-BF6C-2935CC41042F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20871504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25245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4_Blank">
    <p:bg>
      <p:bgPr>
        <a:blipFill dpi="0" rotWithShape="1">
          <a:blip r:embed="rId2">
            <a:alphaModFix amt="5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8631451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5_Blank">
    <p:bg>
      <p:bgPr>
        <a:blipFill dpi="0" rotWithShape="1">
          <a:blip r:embed="rId2">
            <a:lum/>
          </a:blip>
          <a:srcRect/>
          <a:stretch>
            <a:fillRect t="-2000" b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31819134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3_Blank"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9253161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1_Blank">
    <p:bg>
      <p:bgPr>
        <a:blipFill dpi="0" rotWithShape="1">
          <a:blip r:embed="rId2">
            <a:alphaModFix amt="82000"/>
            <a:lum/>
          </a:blip>
          <a:srcRect/>
          <a:stretch>
            <a:fillRect l="-9000" r="-9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366297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2_Blank"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8108311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9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9732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0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8899144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8_Blank"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5437136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7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82061028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6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1222329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4_Blank">
    <p:bg>
      <p:bgPr>
        <a:blipFill dpi="0" rotWithShape="1">
          <a:blip r:embed="rId2">
            <a:alphaModFix amt="46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14506954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5_Blank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3784671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3_Blank">
    <p:bg>
      <p:bgPr>
        <a:blipFill dpi="0" rotWithShape="1">
          <a:blip r:embed="rId2">
            <a:alphaModFix amt="5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3484667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1_Blank">
    <p:bg>
      <p:bgPr>
        <a:blipFill dpi="0" rotWithShape="1">
          <a:blip r:embed="rId2">
            <a:alphaModFix amt="5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643592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2_Blank">
    <p:bg>
      <p:bgPr>
        <a:blipFill dpi="0" rotWithShape="1">
          <a:blip r:embed="rId2">
            <a:alphaModFix amt="55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7814361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05000" y="731519"/>
            <a:ext cx="6400800" cy="3474720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B79E9B2-6E5A-45CC-88E0-B31AB9405C84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03598385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3758" y="376517"/>
            <a:ext cx="20574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324113" y="731519"/>
            <a:ext cx="4829287" cy="4894729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172200" y="6172200"/>
            <a:ext cx="25146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5536" y="6172200"/>
            <a:ext cx="3352801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9B0A9FA-AA8A-4EC5-9711-69C145004EF2}" type="slidenum">
              <a:rPr lang="es-ES" smtClean="0"/>
              <a:pPr/>
              <a:t>‹#›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527457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slideLayout" Target="../slideLayouts/slideLayout47.xml"/><Relationship Id="rId18" Type="http://schemas.openxmlformats.org/officeDocument/2006/relationships/slideLayout" Target="../slideLayouts/slideLayout52.xml"/><Relationship Id="rId26" Type="http://schemas.openxmlformats.org/officeDocument/2006/relationships/slideLayout" Target="../slideLayouts/slideLayout60.xml"/><Relationship Id="rId3" Type="http://schemas.openxmlformats.org/officeDocument/2006/relationships/slideLayout" Target="../slideLayouts/slideLayout37.xml"/><Relationship Id="rId21" Type="http://schemas.openxmlformats.org/officeDocument/2006/relationships/slideLayout" Target="../slideLayouts/slideLayout55.xml"/><Relationship Id="rId34" Type="http://schemas.openxmlformats.org/officeDocument/2006/relationships/slideLayout" Target="../slideLayouts/slideLayout68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17" Type="http://schemas.openxmlformats.org/officeDocument/2006/relationships/slideLayout" Target="../slideLayouts/slideLayout51.xml"/><Relationship Id="rId25" Type="http://schemas.openxmlformats.org/officeDocument/2006/relationships/slideLayout" Target="../slideLayouts/slideLayout59.xml"/><Relationship Id="rId33" Type="http://schemas.openxmlformats.org/officeDocument/2006/relationships/slideLayout" Target="../slideLayouts/slideLayout67.xml"/><Relationship Id="rId2" Type="http://schemas.openxmlformats.org/officeDocument/2006/relationships/slideLayout" Target="../slideLayouts/slideLayout36.xml"/><Relationship Id="rId16" Type="http://schemas.openxmlformats.org/officeDocument/2006/relationships/slideLayout" Target="../slideLayouts/slideLayout50.xml"/><Relationship Id="rId20" Type="http://schemas.openxmlformats.org/officeDocument/2006/relationships/slideLayout" Target="../slideLayouts/slideLayout54.xml"/><Relationship Id="rId29" Type="http://schemas.openxmlformats.org/officeDocument/2006/relationships/slideLayout" Target="../slideLayouts/slideLayout63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24" Type="http://schemas.openxmlformats.org/officeDocument/2006/relationships/slideLayout" Target="../slideLayouts/slideLayout58.xml"/><Relationship Id="rId32" Type="http://schemas.openxmlformats.org/officeDocument/2006/relationships/slideLayout" Target="../slideLayouts/slideLayout66.xml"/><Relationship Id="rId5" Type="http://schemas.openxmlformats.org/officeDocument/2006/relationships/slideLayout" Target="../slideLayouts/slideLayout39.xml"/><Relationship Id="rId15" Type="http://schemas.openxmlformats.org/officeDocument/2006/relationships/slideLayout" Target="../slideLayouts/slideLayout49.xml"/><Relationship Id="rId23" Type="http://schemas.openxmlformats.org/officeDocument/2006/relationships/slideLayout" Target="../slideLayouts/slideLayout57.xml"/><Relationship Id="rId28" Type="http://schemas.openxmlformats.org/officeDocument/2006/relationships/slideLayout" Target="../slideLayouts/slideLayout62.xml"/><Relationship Id="rId10" Type="http://schemas.openxmlformats.org/officeDocument/2006/relationships/slideLayout" Target="../slideLayouts/slideLayout44.xml"/><Relationship Id="rId19" Type="http://schemas.openxmlformats.org/officeDocument/2006/relationships/slideLayout" Target="../slideLayouts/slideLayout53.xml"/><Relationship Id="rId31" Type="http://schemas.openxmlformats.org/officeDocument/2006/relationships/slideLayout" Target="../slideLayouts/slideLayout65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Relationship Id="rId14" Type="http://schemas.openxmlformats.org/officeDocument/2006/relationships/slideLayout" Target="../slideLayouts/slideLayout48.xml"/><Relationship Id="rId22" Type="http://schemas.openxmlformats.org/officeDocument/2006/relationships/slideLayout" Target="../slideLayouts/slideLayout56.xml"/><Relationship Id="rId27" Type="http://schemas.openxmlformats.org/officeDocument/2006/relationships/slideLayout" Target="../slideLayouts/slideLayout61.xml"/><Relationship Id="rId30" Type="http://schemas.openxmlformats.org/officeDocument/2006/relationships/slideLayout" Target="../slideLayouts/slideLayout64.xml"/><Relationship Id="rId35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1" r:id="rId1"/>
    <p:sldLayoutId id="2147483673" r:id="rId2"/>
    <p:sldLayoutId id="2147483674" r:id="rId3"/>
    <p:sldLayoutId id="2147483675" r:id="rId4"/>
    <p:sldLayoutId id="2147483676" r:id="rId5"/>
    <p:sldLayoutId id="2147483677" r:id="rId6"/>
    <p:sldLayoutId id="2147483705" r:id="rId7"/>
    <p:sldLayoutId id="2147483704" r:id="rId8"/>
    <p:sldLayoutId id="2147483706" r:id="rId9"/>
    <p:sldLayoutId id="2147483702" r:id="rId10"/>
    <p:sldLayoutId id="2147483684" r:id="rId11"/>
    <p:sldLayoutId id="2147483685" r:id="rId12"/>
    <p:sldLayoutId id="2147483686" r:id="rId13"/>
    <p:sldLayoutId id="2147483680" r:id="rId14"/>
    <p:sldLayoutId id="2147483703" r:id="rId15"/>
    <p:sldLayoutId id="2147483678" r:id="rId16"/>
    <p:sldLayoutId id="2147483679" r:id="rId17"/>
    <p:sldLayoutId id="2147483700" r:id="rId18"/>
    <p:sldLayoutId id="2147483701" r:id="rId19"/>
    <p:sldLayoutId id="2147483699" r:id="rId20"/>
    <p:sldLayoutId id="2147483697" r:id="rId21"/>
    <p:sldLayoutId id="2147483698" r:id="rId22"/>
    <p:sldLayoutId id="2147483695" r:id="rId23"/>
    <p:sldLayoutId id="2147483696" r:id="rId24"/>
    <p:sldLayoutId id="2147483694" r:id="rId25"/>
    <p:sldLayoutId id="2147483693" r:id="rId26"/>
    <p:sldLayoutId id="2147483692" r:id="rId27"/>
    <p:sldLayoutId id="2147483690" r:id="rId28"/>
    <p:sldLayoutId id="2147483691" r:id="rId29"/>
    <p:sldLayoutId id="2147483689" r:id="rId30"/>
    <p:sldLayoutId id="2147483687" r:id="rId31"/>
    <p:sldLayoutId id="2147483688" r:id="rId32"/>
    <p:sldLayoutId id="2147483682" r:id="rId33"/>
    <p:sldLayoutId id="2147483683" r:id="rId34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320" y="5105400"/>
            <a:ext cx="9144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9144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0" y="0"/>
            <a:ext cx="9144000" cy="6054304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>
            <a:off x="107504" y="948904"/>
            <a:ext cx="9144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3569" y="332656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dirty="0" smtClean="0"/>
              <a:t>Click to edit Master 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3568" y="1340768"/>
            <a:ext cx="3744416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44408" y="6165304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1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E7F777D0-1047-42BB-9325-19191E1BA8DC}" type="slidenum">
              <a:rPr lang="es-ES" smtClean="0"/>
              <a:pPr/>
              <a:t>‹#›</a:t>
            </a:fld>
            <a:endParaRPr lang="es-ES" dirty="0"/>
          </a:p>
        </p:txBody>
      </p:sp>
      <p:sp>
        <p:nvSpPr>
          <p:cNvPr id="11" name="Text Placeholder 2"/>
          <p:cNvSpPr txBox="1">
            <a:spLocks/>
          </p:cNvSpPr>
          <p:nvPr userDrawn="1"/>
        </p:nvSpPr>
        <p:spPr>
          <a:xfrm>
            <a:off x="4572000" y="1340768"/>
            <a:ext cx="3888432" cy="48659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12" name="Double Wave 11"/>
          <p:cNvSpPr/>
          <p:nvPr userDrawn="1"/>
        </p:nvSpPr>
        <p:spPr>
          <a:xfrm rot="5400000">
            <a:off x="-2458663" y="3114847"/>
            <a:ext cx="5060326" cy="504056"/>
          </a:xfrm>
          <a:prstGeom prst="doubleWave">
            <a:avLst>
              <a:gd name="adj1" fmla="val 12500"/>
              <a:gd name="adj2" fmla="val 1880"/>
            </a:avLst>
          </a:prstGeom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6163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8" r:id="rId1"/>
    <p:sldLayoutId id="2147483709" r:id="rId2"/>
    <p:sldLayoutId id="2147483710" r:id="rId3"/>
    <p:sldLayoutId id="2147483711" r:id="rId4"/>
    <p:sldLayoutId id="2147483712" r:id="rId5"/>
    <p:sldLayoutId id="2147483713" r:id="rId6"/>
    <p:sldLayoutId id="2147483714" r:id="rId7"/>
    <p:sldLayoutId id="2147483715" r:id="rId8"/>
    <p:sldLayoutId id="2147483716" r:id="rId9"/>
    <p:sldLayoutId id="2147483717" r:id="rId10"/>
    <p:sldLayoutId id="2147483718" r:id="rId11"/>
    <p:sldLayoutId id="2147483719" r:id="rId12"/>
    <p:sldLayoutId id="2147483720" r:id="rId13"/>
    <p:sldLayoutId id="2147483721" r:id="rId14"/>
    <p:sldLayoutId id="2147483722" r:id="rId15"/>
    <p:sldLayoutId id="2147483723" r:id="rId16"/>
    <p:sldLayoutId id="2147483724" r:id="rId17"/>
    <p:sldLayoutId id="2147483725" r:id="rId18"/>
    <p:sldLayoutId id="2147483726" r:id="rId19"/>
    <p:sldLayoutId id="2147483727" r:id="rId20"/>
    <p:sldLayoutId id="2147483728" r:id="rId21"/>
    <p:sldLayoutId id="2147483729" r:id="rId22"/>
    <p:sldLayoutId id="2147483730" r:id="rId23"/>
    <p:sldLayoutId id="2147483731" r:id="rId24"/>
    <p:sldLayoutId id="2147483732" r:id="rId25"/>
    <p:sldLayoutId id="2147483733" r:id="rId26"/>
    <p:sldLayoutId id="2147483734" r:id="rId27"/>
    <p:sldLayoutId id="2147483735" r:id="rId28"/>
    <p:sldLayoutId id="2147483736" r:id="rId29"/>
    <p:sldLayoutId id="2147483737" r:id="rId30"/>
    <p:sldLayoutId id="2147483738" r:id="rId31"/>
    <p:sldLayoutId id="2147483739" r:id="rId32"/>
    <p:sldLayoutId id="2147483740" r:id="rId33"/>
    <p:sldLayoutId id="2147483741" r:id="rId34"/>
  </p:sldLayoutIdLst>
  <p:transition spd="slow">
    <p:circle/>
  </p:transition>
  <p:timing>
    <p:tnLst>
      <p:par>
        <p:cTn id="1" dur="indefinite" restart="never" nodeType="tmRoot"/>
      </p:par>
    </p:tnLst>
  </p:timing>
  <p:hf hdr="0" dt="0"/>
  <p:txStyles>
    <p:titleStyle>
      <a:lvl1pPr marL="0" indent="0" algn="ctr" defTabSz="914400" rtl="0" eaLnBrk="1" latinLnBrk="0" hangingPunct="1">
        <a:spcBef>
          <a:spcPct val="0"/>
        </a:spcBef>
        <a:buClr>
          <a:schemeClr val="accent6">
            <a:lumMod val="75000"/>
          </a:schemeClr>
        </a:buClr>
        <a:buSzPct val="128000"/>
        <a:buFont typeface="Georgia" pitchFamily="18" charset="0"/>
        <a:buNone/>
        <a:defRPr sz="4600" b="1" i="0" kern="1200" cap="none" spc="150">
          <a:ln w="11430"/>
          <a:solidFill>
            <a:schemeClr val="accent2">
              <a:lumMod val="75000"/>
            </a:schemeClr>
          </a:solidFill>
          <a:effectLst>
            <a:outerShdw blurRad="25400" algn="tl" rotWithShape="0">
              <a:srgbClr val="000000">
                <a:alpha val="43000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54864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82296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097280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389888" indent="-182880" algn="l" defTabSz="914400" rtl="0" eaLnBrk="1" latinLnBrk="0" hangingPunct="1">
        <a:spcBef>
          <a:spcPct val="20000"/>
        </a:spcBef>
        <a:spcAft>
          <a:spcPts val="300"/>
        </a:spcAft>
        <a:buClr>
          <a:srgbClr val="0070C0"/>
        </a:buClr>
        <a:buSzPct val="10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7.xml"/><Relationship Id="rId4" Type="http://schemas.openxmlformats.org/officeDocument/2006/relationships/image" Target="../media/image18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7.xml"/><Relationship Id="rId6" Type="http://schemas.openxmlformats.org/officeDocument/2006/relationships/image" Target="../media/image24.jpeg"/><Relationship Id="rId5" Type="http://schemas.openxmlformats.org/officeDocument/2006/relationships/image" Target="../media/image23.jpg"/><Relationship Id="rId4" Type="http://schemas.openxmlformats.org/officeDocument/2006/relationships/image" Target="../media/image22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4.jpeg"/><Relationship Id="rId4" Type="http://schemas.openxmlformats.org/officeDocument/2006/relationships/image" Target="../media/image2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e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38.jpeg"/><Relationship Id="rId4" Type="http://schemas.openxmlformats.org/officeDocument/2006/relationships/image" Target="../media/image37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jpeg"/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jpeg"/><Relationship Id="rId1" Type="http://schemas.openxmlformats.org/officeDocument/2006/relationships/slideLayout" Target="../slideLayouts/slideLayout2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e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jp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g"/><Relationship Id="rId1" Type="http://schemas.openxmlformats.org/officeDocument/2006/relationships/slideLayout" Target="../slideLayouts/slideLayout5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jp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8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eg"/><Relationship Id="rId2" Type="http://schemas.openxmlformats.org/officeDocument/2006/relationships/image" Target="../media/image35.jpg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51.jpeg"/><Relationship Id="rId4" Type="http://schemas.openxmlformats.org/officeDocument/2006/relationships/image" Target="../media/image50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6.xml"/><Relationship Id="rId4" Type="http://schemas.openxmlformats.org/officeDocument/2006/relationships/image" Target="../media/image38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7" Type="http://schemas.microsoft.com/office/2007/relationships/hdphoto" Target="../media/hdphoto2.wdp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6.xml"/><Relationship Id="rId6" Type="http://schemas.openxmlformats.org/officeDocument/2006/relationships/image" Target="../media/image53.png"/><Relationship Id="rId5" Type="http://schemas.microsoft.com/office/2007/relationships/hdphoto" Target="../media/hdphoto1.wdp"/><Relationship Id="rId4" Type="http://schemas.openxmlformats.org/officeDocument/2006/relationships/image" Target="../media/image52.png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9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9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4.jp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8.jpeg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g"/><Relationship Id="rId1" Type="http://schemas.openxmlformats.org/officeDocument/2006/relationships/slideLayout" Target="../slideLayouts/slideLayout5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4.jpe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8.jpe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2.xml"/><Relationship Id="rId4" Type="http://schemas.microsoft.com/office/2007/relationships/hdphoto" Target="../media/hdphoto3.wdp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9.gif"/><Relationship Id="rId1" Type="http://schemas.openxmlformats.org/officeDocument/2006/relationships/slideLayout" Target="../slideLayouts/slideLayout5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5.xml"/><Relationship Id="rId4" Type="http://schemas.microsoft.com/office/2007/relationships/hdphoto" Target="../media/hdphoto4.wdp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jpeg"/><Relationship Id="rId2" Type="http://schemas.openxmlformats.org/officeDocument/2006/relationships/image" Target="../media/image62.jpg"/><Relationship Id="rId1" Type="http://schemas.openxmlformats.org/officeDocument/2006/relationships/slideLayout" Target="../slideLayouts/slideLayout20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4.jpg"/><Relationship Id="rId1" Type="http://schemas.openxmlformats.org/officeDocument/2006/relationships/slideLayout" Target="../slideLayouts/slideLayout20.xml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image" Target="../media/image66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67.jpe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jpeg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5.xml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0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5.xml"/></Relationships>
</file>

<file path=ppt/slides/_rels/slide5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3.jpg"/><Relationship Id="rId1" Type="http://schemas.openxmlformats.org/officeDocument/2006/relationships/slideLayout" Target="../slideLayouts/slideLayout5.xm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5.jpeg"/><Relationship Id="rId7" Type="http://schemas.openxmlformats.org/officeDocument/2006/relationships/image" Target="../media/image79.jpeg"/><Relationship Id="rId2" Type="http://schemas.openxmlformats.org/officeDocument/2006/relationships/image" Target="../media/image7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78.jpeg"/><Relationship Id="rId5" Type="http://schemas.openxmlformats.org/officeDocument/2006/relationships/image" Target="../media/image77.jpeg"/><Relationship Id="rId4" Type="http://schemas.openxmlformats.org/officeDocument/2006/relationships/image" Target="../media/image76.jpe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0.xml"/><Relationship Id="rId5" Type="http://schemas.openxmlformats.org/officeDocument/2006/relationships/image" Target="../media/image83.jpeg"/><Relationship Id="rId4" Type="http://schemas.openxmlformats.org/officeDocument/2006/relationships/image" Target="../media/image82.jpeg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eg"/><Relationship Id="rId2" Type="http://schemas.openxmlformats.org/officeDocument/2006/relationships/image" Target="../media/image80.jpg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83.jpeg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5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8.JPG"/><Relationship Id="rId1" Type="http://schemas.openxmlformats.org/officeDocument/2006/relationships/slideLayout" Target="../slideLayouts/slideLayout5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9.jpg"/><Relationship Id="rId1" Type="http://schemas.openxmlformats.org/officeDocument/2006/relationships/slideLayout" Target="../slideLayouts/slideLayout5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0.jpg"/><Relationship Id="rId1" Type="http://schemas.openxmlformats.org/officeDocument/2006/relationships/slideLayout" Target="../slideLayouts/slideLayout5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1.jpg"/><Relationship Id="rId1" Type="http://schemas.openxmlformats.org/officeDocument/2006/relationships/slideLayout" Target="../slideLayouts/slideLayout5.xml"/></Relationships>
</file>

<file path=ppt/slides/_rels/slide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2.png"/><Relationship Id="rId2" Type="http://schemas.openxmlformats.org/officeDocument/2006/relationships/image" Target="../media/image84.jp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5.jpeg"/><Relationship Id="rId5" Type="http://schemas.openxmlformats.org/officeDocument/2006/relationships/image" Target="../media/image94.jpeg"/><Relationship Id="rId4" Type="http://schemas.openxmlformats.org/officeDocument/2006/relationships/image" Target="../media/image93.jpeg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eg"/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7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6.jpg"/><Relationship Id="rId1" Type="http://schemas.openxmlformats.org/officeDocument/2006/relationships/slideLayout" Target="../slideLayouts/slideLayout17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5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2.xml"/><Relationship Id="rId5" Type="http://schemas.openxmlformats.org/officeDocument/2006/relationships/image" Target="../media/image100.png"/><Relationship Id="rId4" Type="http://schemas.openxmlformats.org/officeDocument/2006/relationships/image" Target="../media/image99.jpg"/></Relationships>
</file>

<file path=ppt/slides/_rels/slide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4.jpeg"/><Relationship Id="rId5" Type="http://schemas.openxmlformats.org/officeDocument/2006/relationships/image" Target="../media/image93.jpeg"/><Relationship Id="rId4" Type="http://schemas.openxmlformats.org/officeDocument/2006/relationships/image" Target="../media/image95.jpeg"/></Relationships>
</file>

<file path=ppt/slides/_rels/slide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5.xml"/></Relationships>
</file>

<file path=ppt/slides/_rels/slide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jp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/Relationships>
</file>

<file path=ppt/slides/_rels/slide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1.xml"/><Relationship Id="rId5" Type="http://schemas.openxmlformats.org/officeDocument/2006/relationships/image" Target="../media/image24.jpeg"/><Relationship Id="rId4" Type="http://schemas.openxmlformats.org/officeDocument/2006/relationships/image" Target="../media/image57.jpg"/></Relationships>
</file>

<file path=ppt/slides/_rels/slide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3.jp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1.xml"/></Relationships>
</file>

<file path=ppt/slides/_rels/slide76.xml.rels><?xml version="1.0" encoding="UTF-8" standalone="yes"?>
<Relationships xmlns="http://schemas.openxmlformats.org/package/2006/relationships"><Relationship Id="rId3" Type="http://schemas.openxmlformats.org/officeDocument/2006/relationships/hyperlink" Target="mailto:calendar@torahtothetribes.com" TargetMode="External"/><Relationship Id="rId2" Type="http://schemas.openxmlformats.org/officeDocument/2006/relationships/image" Target="../media/image104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9252520" y="6381328"/>
            <a:ext cx="432048" cy="365125"/>
          </a:xfrm>
        </p:spPr>
        <p:txBody>
          <a:bodyPr/>
          <a:lstStyle/>
          <a:p>
            <a:fld id="{8DD6D281-485E-4A40-B53B-65A2FA315EC6}" type="slidenum">
              <a:rPr lang="es-ES" smtClean="0"/>
              <a:pPr/>
              <a:t>1</a:t>
            </a:fld>
            <a:endParaRPr lang="es-ES" dirty="0"/>
          </a:p>
        </p:txBody>
      </p:sp>
      <p:sp>
        <p:nvSpPr>
          <p:cNvPr id="5" name="TextBox 4"/>
          <p:cNvSpPr txBox="1"/>
          <p:nvPr/>
        </p:nvSpPr>
        <p:spPr>
          <a:xfrm>
            <a:off x="0" y="5217626"/>
            <a:ext cx="9144000" cy="156966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Grammar 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101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 (</a:t>
            </a:r>
            <a:r>
              <a:rPr lang="en-US" sz="3600" b="1" dirty="0" err="1" smtClean="0">
                <a:solidFill>
                  <a:srgbClr val="0070C0"/>
                </a:solidFill>
                <a:latin typeface="Comic Sans MS" pitchFamily="66" charset="0"/>
              </a:rPr>
              <a:t>Pt</a:t>
            </a:r>
            <a:r>
              <a:rPr lang="en-US" sz="3600" b="1" dirty="0" smtClean="0">
                <a:solidFill>
                  <a:srgbClr val="0070C0"/>
                </a:solidFill>
                <a:latin typeface="Comic Sans MS" pitchFamily="66" charset="0"/>
              </a:rPr>
              <a:t> 2) </a:t>
            </a:r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for the </a:t>
            </a: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/>
            </a:r>
            <a:b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sz="4800" b="1" dirty="0" smtClean="0">
                <a:solidFill>
                  <a:srgbClr val="0070C0"/>
                </a:solidFill>
                <a:latin typeface="Comic Sans MS" pitchFamily="66" charset="0"/>
              </a:rPr>
              <a:t>Hebrew </a:t>
            </a:r>
            <a:r>
              <a:rPr lang="en-US" sz="4800" b="1" dirty="0">
                <a:solidFill>
                  <a:srgbClr val="0070C0"/>
                </a:solidFill>
                <a:latin typeface="Comic Sans MS" pitchFamily="66" charset="0"/>
              </a:rPr>
              <a:t>“evening” in Gen 1</a:t>
            </a:r>
            <a:endParaRPr lang="en-US" sz="4800" b="1" dirty="0"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7104" y="-1611560"/>
            <a:ext cx="8964488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000" b="1" cap="none" spc="0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Your text 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here8/8/18:  correction on slide 38 for John 4:52 as the nobleman’s son</a:t>
            </a:r>
            <a:b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</a:b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not the woman at the well</a:t>
            </a:r>
            <a:r>
              <a:rPr lang="en-US" sz="2000" b="1" cap="none" spc="0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.  Changed out all the pictures after resizing them to get the file down from 20MB to 13 MB.</a:t>
            </a:r>
            <a:endParaRPr lang="en-US" sz="2000" b="1" cap="none" spc="0" dirty="0">
              <a:ln w="1905"/>
              <a:gradFill>
                <a:gsLst>
                  <a:gs pos="0">
                    <a:schemeClr val="accent6">
                      <a:shade val="20000"/>
                      <a:satMod val="200000"/>
                    </a:schemeClr>
                  </a:gs>
                  <a:gs pos="78000">
                    <a:schemeClr val="accent6">
                      <a:tint val="90000"/>
                      <a:shade val="89000"/>
                      <a:satMod val="220000"/>
                    </a:schemeClr>
                  </a:gs>
                  <a:gs pos="100000">
                    <a:schemeClr val="accent6">
                      <a:tint val="12000"/>
                      <a:satMod val="255000"/>
                    </a:schemeClr>
                  </a:gs>
                </a:gsLst>
                <a:lin ang="5400000"/>
              </a:gra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44562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</a:t>
            </a:fld>
            <a:endParaRPr lang="es-ES"/>
          </a:p>
        </p:txBody>
      </p:sp>
      <p:sp>
        <p:nvSpPr>
          <p:cNvPr id="3" name="Rectangle 2"/>
          <p:cNvSpPr/>
          <p:nvPr/>
        </p:nvSpPr>
        <p:spPr>
          <a:xfrm>
            <a:off x="179512" y="44624"/>
            <a:ext cx="864096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Update for the Calendar Studies:</a:t>
            </a:r>
            <a:b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3600" b="1" dirty="0" smtClean="0">
              <a:ln w="11430"/>
              <a:solidFill>
                <a:schemeClr val="accent2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24416" y="708671"/>
            <a:ext cx="8496944" cy="5940088"/>
          </a:xfrm>
          <a:prstGeom prst="rect">
            <a:avLst/>
          </a:prstGeom>
          <a:solidFill>
            <a:schemeClr val="accent4">
              <a:lumMod val="20000"/>
              <a:lumOff val="80000"/>
              <a:alpha val="26000"/>
            </a:schemeClr>
          </a:solidFill>
          <a:ln w="76200">
            <a:solidFill>
              <a:srgbClr val="DFA6C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32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1.  Grammar 101 (Part 1)</a:t>
            </a:r>
            <a:endParaRPr lang="en-US" sz="3200" b="1" dirty="0" smtClean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Examined the 1</a:t>
            </a:r>
            <a:r>
              <a:rPr lang="en-US" sz="2400" b="1" baseline="3000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4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definitions for Day, Night, Evening, Morning &amp; Twilight.</a:t>
            </a: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Started to examine the 2</a:t>
            </a:r>
            <a:r>
              <a:rPr lang="en-US" sz="2400" b="1" baseline="3000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4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for Evening.</a:t>
            </a:r>
          </a:p>
          <a:p>
            <a:r>
              <a:rPr lang="en-US" sz="11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11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</a:t>
            </a:r>
            <a:r>
              <a:rPr lang="en-US" sz="2800" b="1" dirty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.  Unleavened Bread Consumption</a:t>
            </a:r>
            <a:endParaRPr lang="en-US" sz="2800" b="1" dirty="0" smtClean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2400" b="1" dirty="0" smtClean="0">
                <a:ln w="11430"/>
                <a:solidFill>
                  <a:srgbClr val="DFA6C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Closer examination of how “evening” affects the number of days for consuming Unleavened Bread.</a:t>
            </a:r>
          </a:p>
          <a:p>
            <a:r>
              <a:rPr lang="en-US" sz="1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12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This Study:  </a:t>
            </a:r>
            <a:r>
              <a:rPr lang="en-US" sz="2800" b="1" dirty="0">
                <a:ln w="11430"/>
                <a:solidFill>
                  <a:srgbClr val="DFA6C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</a:t>
            </a:r>
            <a:r>
              <a:rPr lang="en-US" sz="2800" b="1" dirty="0" smtClean="0">
                <a:ln w="11430"/>
                <a:solidFill>
                  <a:srgbClr val="DFA6C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efinitions for Morning, Night and Day will be completed.</a:t>
            </a:r>
            <a:br>
              <a:rPr lang="en-US" sz="2800" b="1" dirty="0" smtClean="0">
                <a:ln w="11430"/>
                <a:solidFill>
                  <a:srgbClr val="DFA6C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100" b="1" dirty="0" smtClean="0">
              <a:ln w="11430"/>
              <a:solidFill>
                <a:srgbClr val="DFA6C0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Then:  </a:t>
            </a:r>
            <a:r>
              <a:rPr lang="en-US" sz="28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Review of Grammar 101 </a:t>
            </a:r>
            <a:r>
              <a:rPr lang="en-US" sz="2800" b="1" dirty="0" err="1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Pt</a:t>
            </a:r>
            <a:r>
              <a:rPr lang="en-US" sz="28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1 &amp; ULB.</a:t>
            </a:r>
            <a:br>
              <a:rPr lang="en-US" sz="28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200" b="1" dirty="0" smtClean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Finally:  </a:t>
            </a:r>
            <a:r>
              <a:rPr lang="en-US" sz="28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Further examination of “evening” </a:t>
            </a:r>
            <a:br>
              <a:rPr lang="en-US" sz="28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       in the Gospels.</a:t>
            </a:r>
          </a:p>
        </p:txBody>
      </p:sp>
    </p:spTree>
    <p:extLst>
      <p:ext uri="{BB962C8B-B14F-4D97-AF65-F5344CB8AC3E}">
        <p14:creationId xmlns:p14="http://schemas.microsoft.com/office/powerpoint/2010/main" val="33448986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750"/>
                                        <p:tgtEl>
                                          <p:spTgt spid="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750"/>
                                        <p:tgtEl>
                                          <p:spTgt spid="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750"/>
                                        <p:tgtEl>
                                          <p:spTgt spid="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43677" y="6400273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3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79512" y="172665"/>
            <a:ext cx="5832648" cy="3416320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You might be wondering why there is so much emphasis on </a:t>
            </a:r>
            <a:r>
              <a:rPr lang="en-US" sz="3600" b="1" dirty="0" smtClean="0">
                <a:ln w="11430"/>
                <a:solidFill>
                  <a:srgbClr val="F1E44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“evening” </a:t>
            </a:r>
            <a: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in the Covenant Calendar study?!</a:t>
            </a:r>
          </a:p>
        </p:txBody>
      </p:sp>
      <p:pic>
        <p:nvPicPr>
          <p:cNvPr id="2050" name="Picture 2" descr="C:\Users\Rae\Desktop\Clip Art for PPTs\smiley question pn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337938"/>
            <a:ext cx="3605213" cy="27257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/>
          <p:cNvSpPr/>
          <p:nvPr/>
        </p:nvSpPr>
        <p:spPr>
          <a:xfrm>
            <a:off x="1523577" y="5013176"/>
            <a:ext cx="6216776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200" b="1" dirty="0" smtClean="0">
                <a:ln w="11430"/>
                <a:solidFill>
                  <a:srgbClr val="F1E44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“Evening” is the trickiest </a:t>
            </a:r>
            <a:br>
              <a:rPr lang="en-US" sz="3200" b="1" dirty="0" smtClean="0">
                <a:ln w="11430"/>
                <a:solidFill>
                  <a:srgbClr val="F1E44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1430"/>
                <a:solidFill>
                  <a:srgbClr val="F1E44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and most challenging term </a:t>
            </a:r>
            <a:br>
              <a:rPr lang="en-US" sz="3200" b="1" dirty="0" smtClean="0">
                <a:ln w="11430"/>
                <a:solidFill>
                  <a:srgbClr val="F1E44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b="1" dirty="0" smtClean="0">
                <a:ln w="11430"/>
                <a:solidFill>
                  <a:srgbClr val="F1E44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to understand correctly.</a:t>
            </a:r>
          </a:p>
        </p:txBody>
      </p:sp>
    </p:spTree>
    <p:extLst>
      <p:ext uri="{BB962C8B-B14F-4D97-AF65-F5344CB8AC3E}">
        <p14:creationId xmlns:p14="http://schemas.microsoft.com/office/powerpoint/2010/main" val="117266100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53336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4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323528" y="332656"/>
            <a:ext cx="8496944" cy="1728192"/>
          </a:xfrm>
        </p:spPr>
        <p:txBody>
          <a:bodyPr/>
          <a:lstStyle/>
          <a:p>
            <a: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Morning &amp; Night Definitions</a:t>
            </a:r>
            <a:br>
              <a:rPr lang="en-US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US" sz="36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(in the Creation Week)</a:t>
            </a:r>
            <a:endParaRPr lang="en-US" sz="36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115616" y="3140968"/>
            <a:ext cx="2520280" cy="1152128"/>
          </a:xfrm>
          <a:prstGeom prst="roundRect">
            <a:avLst/>
          </a:prstGeom>
          <a:ln w="38100">
            <a:solidFill>
              <a:srgbClr val="B83D68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" indent="0" algn="ctr">
              <a:buNone/>
            </a:pPr>
            <a:r>
              <a:rPr lang="en-US" b="1" dirty="0" smtClean="0">
                <a:ln w="11430"/>
                <a:solidFill>
                  <a:srgbClr val="B83D68"/>
                </a:solidFill>
              </a:rPr>
              <a:t>Morning  H1242 &lt;boqer&gt;  dawn, break of day</a:t>
            </a:r>
            <a:endParaRPr lang="en-US" b="1" dirty="0">
              <a:ln w="11430"/>
              <a:solidFill>
                <a:srgbClr val="B83D68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148064" y="3140968"/>
            <a:ext cx="2520280" cy="1152128"/>
          </a:xfrm>
          <a:prstGeom prst="roundRect">
            <a:avLst/>
          </a:prstGeom>
          <a:ln w="38100">
            <a:solidFill>
              <a:srgbClr val="002060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 lnSpcReduction="1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" indent="0" algn="ctr">
              <a:buNone/>
            </a:pPr>
            <a:r>
              <a:rPr lang="en-US" b="1" dirty="0" smtClean="0">
                <a:ln w="11430"/>
                <a:solidFill>
                  <a:srgbClr val="002060"/>
                </a:solidFill>
              </a:rPr>
              <a:t>Night H3915  &lt;layil&gt; a twist away of light</a:t>
            </a:r>
            <a:endParaRPr lang="en-US" b="1" dirty="0">
              <a:ln w="11430"/>
              <a:solidFill>
                <a:srgbClr val="002060"/>
              </a:solidFill>
            </a:endParaRPr>
          </a:p>
        </p:txBody>
      </p:sp>
      <p:sp>
        <p:nvSpPr>
          <p:cNvPr id="6" name="Title 2"/>
          <p:cNvSpPr txBox="1">
            <a:spLocks/>
          </p:cNvSpPr>
          <p:nvPr/>
        </p:nvSpPr>
        <p:spPr>
          <a:xfrm>
            <a:off x="755576" y="5805264"/>
            <a:ext cx="7776864" cy="105273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In Gen </a:t>
            </a:r>
            <a:r>
              <a:rPr lang="en-US" sz="2800" u="sng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1</a:t>
            </a: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, both “morning” &amp; “night” have </a:t>
            </a:r>
            <a:b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</a:br>
            <a:r>
              <a:rPr lang="en-US" sz="2800" dirty="0" smtClean="0">
                <a:solidFill>
                  <a:schemeClr val="accent2">
                    <a:lumMod val="40000"/>
                    <a:lumOff val="60000"/>
                  </a:schemeClr>
                </a:solidFill>
              </a:rPr>
              <a:t>basically just one definition each.</a:t>
            </a:r>
            <a:endParaRPr lang="en-US" sz="2800" dirty="0">
              <a:solidFill>
                <a:schemeClr val="accent2">
                  <a:lumMod val="40000"/>
                  <a:lumOff val="6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525574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48251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pPr/>
              <a:t>5</a:t>
            </a:fld>
            <a:endParaRPr lang="es-E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79512" y="44624"/>
            <a:ext cx="8784976" cy="2160240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Alternate Definitions Used </a:t>
            </a:r>
            <a:b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For Morning &amp; Night</a:t>
            </a:r>
            <a:b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sz="3200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(after the Creation Week)</a:t>
            </a:r>
            <a:endParaRPr lang="en-US" sz="4800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-180528" y="3284984"/>
            <a:ext cx="4176464" cy="2592288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softRound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45720" indent="0" algn="ctr">
              <a:buNone/>
            </a:pPr>
            <a:r>
              <a:rPr lang="en-US" sz="3200" b="1" dirty="0" smtClean="0">
                <a:ln/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2. Let’s check </a:t>
            </a:r>
            <a:br>
              <a:rPr lang="en-US" sz="3200" b="1" dirty="0" smtClean="0">
                <a:ln/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3200" b="1" dirty="0" smtClean="0">
                <a:ln/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other definitions for the word “morning” that </a:t>
            </a:r>
            <a:br>
              <a:rPr lang="en-US" sz="3200" b="1" dirty="0" smtClean="0">
                <a:ln/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3200" b="1" dirty="0" smtClean="0">
                <a:ln/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 are </a:t>
            </a:r>
            <a:r>
              <a:rPr lang="en-US" sz="3200" b="1" u="sng" dirty="0" smtClean="0">
                <a:ln/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after</a:t>
            </a:r>
            <a:r>
              <a:rPr lang="en-US" sz="3200" b="1" dirty="0" smtClean="0">
                <a:ln/>
                <a:solidFill>
                  <a:schemeClr val="accent1">
                    <a:lumMod val="50000"/>
                  </a:schemeClr>
                </a:solidFill>
                <a:latin typeface="Comic Sans MS" pitchFamily="66" charset="0"/>
              </a:rPr>
              <a:t> Gen 1.</a:t>
            </a:r>
            <a:endParaRPr lang="en-US" sz="3200" b="1" dirty="0">
              <a:ln/>
              <a:solidFill>
                <a:schemeClr val="accent1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6" name="Content Placeholder 4"/>
          <p:cNvSpPr>
            <a:spLocks noGrp="1"/>
          </p:cNvSpPr>
          <p:nvPr>
            <p:ph sz="quarter" idx="14"/>
          </p:nvPr>
        </p:nvSpPr>
        <p:spPr>
          <a:xfrm>
            <a:off x="4716016" y="2348880"/>
            <a:ext cx="4176464" cy="4104456"/>
          </a:xfrm>
        </p:spPr>
        <p:txBody>
          <a:bodyPr>
            <a:norm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softRound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marL="45720" indent="0">
              <a:buNone/>
            </a:pPr>
            <a:r>
              <a:rPr lang="en-US" sz="3200" b="1" dirty="0" smtClean="0">
                <a:ln/>
                <a:solidFill>
                  <a:srgbClr val="00B0F0"/>
                </a:solidFill>
                <a:latin typeface="Comic Sans MS" pitchFamily="66" charset="0"/>
              </a:rPr>
              <a:t>1. Night as H6153 &lt;ereb&gt; is found in: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200" b="1" dirty="0" smtClean="0">
                <a:ln/>
                <a:solidFill>
                  <a:srgbClr val="00B0F0"/>
                </a:solidFill>
                <a:latin typeface="Comic Sans MS" pitchFamily="66" charset="0"/>
              </a:rPr>
              <a:t>  Gen 49:27 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200" b="1" dirty="0" smtClean="0">
                <a:ln/>
                <a:solidFill>
                  <a:srgbClr val="00B0F0"/>
                </a:solidFill>
                <a:latin typeface="Comic Sans MS" pitchFamily="66" charset="0"/>
              </a:rPr>
              <a:t>  Lev 6:20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200" b="1" dirty="0" smtClean="0">
                <a:ln/>
                <a:solidFill>
                  <a:srgbClr val="00B0F0"/>
                </a:solidFill>
                <a:latin typeface="Comic Sans MS" pitchFamily="66" charset="0"/>
              </a:rPr>
              <a:t>  Job 7:4</a:t>
            </a:r>
          </a:p>
          <a:p>
            <a:pPr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Ø"/>
            </a:pPr>
            <a:r>
              <a:rPr lang="en-US" sz="3200" b="1" dirty="0" smtClean="0">
                <a:ln/>
                <a:solidFill>
                  <a:srgbClr val="00B0F0"/>
                </a:solidFill>
                <a:latin typeface="Comic Sans MS" pitchFamily="66" charset="0"/>
              </a:rPr>
              <a:t>  Ps 30:5</a:t>
            </a:r>
            <a:endParaRPr lang="en-US" sz="3200" b="1" dirty="0">
              <a:ln/>
              <a:solidFill>
                <a:srgbClr val="00B0F0"/>
              </a:solidFill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45151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6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7600" y="-456904"/>
            <a:ext cx="9151600" cy="43154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2"/>
          <p:cNvSpPr>
            <a:spLocks noGrp="1"/>
          </p:cNvSpPr>
          <p:nvPr>
            <p:ph type="title" idx="4294967295"/>
          </p:nvPr>
        </p:nvSpPr>
        <p:spPr>
          <a:xfrm>
            <a:off x="27712" y="-171400"/>
            <a:ext cx="9144000" cy="792163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More on Morning</a:t>
            </a:r>
            <a:endParaRPr lang="en-US" dirty="0">
              <a:solidFill>
                <a:schemeClr val="accent4"/>
              </a:solidFill>
            </a:endParaRPr>
          </a:p>
        </p:txBody>
      </p:sp>
      <p:pic>
        <p:nvPicPr>
          <p:cNvPr id="2052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-28583" y="3573016"/>
            <a:ext cx="9164654" cy="36004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Double Wave 9"/>
          <p:cNvSpPr/>
          <p:nvPr/>
        </p:nvSpPr>
        <p:spPr>
          <a:xfrm>
            <a:off x="-396552" y="3212976"/>
            <a:ext cx="9937104" cy="715855"/>
          </a:xfrm>
          <a:prstGeom prst="doubleWave">
            <a:avLst>
              <a:gd name="adj1" fmla="val 12500"/>
              <a:gd name="adj2" fmla="val 1880"/>
            </a:avLst>
          </a:prstGeom>
          <a:gradFill flip="none" rotWithShape="1">
            <a:gsLst>
              <a:gs pos="22000">
                <a:schemeClr val="accent4">
                  <a:lumMod val="20000"/>
                  <a:lumOff val="80000"/>
                </a:schemeClr>
              </a:gs>
              <a:gs pos="53000">
                <a:srgbClr val="DFA6C0"/>
              </a:gs>
              <a:gs pos="81000">
                <a:srgbClr val="00B0F0"/>
              </a:gs>
            </a:gsLst>
            <a:lin ang="2700000" scaled="1"/>
            <a:tileRect/>
          </a:gra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Content Placeholder 3"/>
          <p:cNvSpPr txBox="1">
            <a:spLocks/>
          </p:cNvSpPr>
          <p:nvPr/>
        </p:nvSpPr>
        <p:spPr>
          <a:xfrm>
            <a:off x="611560" y="1052736"/>
            <a:ext cx="4680520" cy="792088"/>
          </a:xfrm>
          <a:prstGeom prst="roundRect">
            <a:avLst/>
          </a:prstGeom>
          <a:ln w="38100" cap="flat" cmpd="sng" algn="ctr">
            <a:solidFill>
              <a:srgbClr val="B83D68"/>
            </a:solidFill>
            <a:prstDash val="solid"/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>
            <a:normAutofit lnSpcReduction="10000"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b="1" dirty="0">
                <a:ln w="11430"/>
                <a:solidFill>
                  <a:srgbClr val="B83D68"/>
                </a:solidFill>
              </a:rPr>
              <a:t>Morning</a:t>
            </a:r>
            <a:r>
              <a:rPr lang="en-US" b="1" dirty="0" smtClean="0">
                <a:ln w="11430"/>
                <a:solidFill>
                  <a:srgbClr val="B83D68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  </a:t>
            </a:r>
            <a:r>
              <a:rPr lang="en-US" b="1" dirty="0" smtClean="0">
                <a:ln w="11430"/>
                <a:solidFill>
                  <a:srgbClr val="B83D68"/>
                </a:solidFill>
              </a:rPr>
              <a:t>H7836  &lt;</a:t>
            </a:r>
            <a:r>
              <a:rPr lang="en-US" b="1" dirty="0" err="1" smtClean="0">
                <a:ln w="11430"/>
                <a:solidFill>
                  <a:srgbClr val="B83D68"/>
                </a:solidFill>
              </a:rPr>
              <a:t>shachar</a:t>
            </a:r>
            <a:r>
              <a:rPr lang="en-US" b="1" dirty="0" smtClean="0">
                <a:ln w="11430"/>
                <a:solidFill>
                  <a:srgbClr val="B83D68"/>
                </a:solidFill>
              </a:rPr>
              <a:t>&gt;  dawn, break of day  (Gen 19:15)</a:t>
            </a:r>
            <a:endParaRPr lang="en-US" b="1" dirty="0">
              <a:ln w="11430"/>
              <a:solidFill>
                <a:srgbClr val="B83D68"/>
              </a:solidFill>
            </a:endParaRPr>
          </a:p>
        </p:txBody>
      </p:sp>
      <p:sp>
        <p:nvSpPr>
          <p:cNvPr id="12" name="Content Placeholder 4"/>
          <p:cNvSpPr txBox="1">
            <a:spLocks/>
          </p:cNvSpPr>
          <p:nvPr/>
        </p:nvSpPr>
        <p:spPr>
          <a:xfrm>
            <a:off x="4542953" y="4077072"/>
            <a:ext cx="3816424" cy="913792"/>
          </a:xfrm>
          <a:prstGeom prst="roundRect">
            <a:avLst/>
          </a:prstGeom>
          <a:solidFill>
            <a:srgbClr val="FFFF8F"/>
          </a:solidFill>
          <a:ln w="38100" cap="flat" cmpd="sng" algn="ctr">
            <a:solidFill>
              <a:srgbClr val="002060"/>
            </a:solidFill>
            <a:prstDash val="solid"/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rm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r>
              <a:rPr lang="en-US" b="1" dirty="0" smtClean="0">
                <a:ln w="11430"/>
                <a:solidFill>
                  <a:srgbClr val="002060"/>
                </a:solidFill>
              </a:rPr>
              <a:t>Morning  H216  &lt;</a:t>
            </a:r>
            <a:r>
              <a:rPr lang="en-US" b="1" u="sng" dirty="0" err="1" smtClean="0">
                <a:ln w="11430"/>
                <a:solidFill>
                  <a:srgbClr val="002060"/>
                </a:solidFill>
              </a:rPr>
              <a:t>owr</a:t>
            </a:r>
            <a:r>
              <a:rPr lang="en-US" b="1" dirty="0" smtClean="0">
                <a:ln w="11430"/>
                <a:solidFill>
                  <a:srgbClr val="002060"/>
                </a:solidFill>
              </a:rPr>
              <a:t>&gt;  light to noon  (</a:t>
            </a:r>
            <a:r>
              <a:rPr lang="en-US" b="1" dirty="0" err="1" smtClean="0">
                <a:ln w="11430"/>
                <a:solidFill>
                  <a:srgbClr val="002060"/>
                </a:solidFill>
              </a:rPr>
              <a:t>Neh</a:t>
            </a:r>
            <a:r>
              <a:rPr lang="en-US" b="1" dirty="0" smtClean="0">
                <a:ln w="11430"/>
                <a:solidFill>
                  <a:srgbClr val="002060"/>
                </a:solidFill>
              </a:rPr>
              <a:t> 8:3)</a:t>
            </a:r>
            <a:endParaRPr lang="en-US" b="1" dirty="0">
              <a:ln w="11430"/>
              <a:solidFill>
                <a:srgbClr val="002060"/>
              </a:solidFill>
            </a:endParaRPr>
          </a:p>
        </p:txBody>
      </p:sp>
      <p:pic>
        <p:nvPicPr>
          <p:cNvPr id="13" name="Picture 2" descr="C:\Users\Rae\Desktop\puppy break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17669" y="2463006"/>
            <a:ext cx="1126331" cy="9659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47206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6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5" name="Content Placeholder 4"/>
          <p:cNvSpPr txBox="1">
            <a:spLocks/>
          </p:cNvSpPr>
          <p:nvPr/>
        </p:nvSpPr>
        <p:spPr>
          <a:xfrm>
            <a:off x="251520" y="5132230"/>
            <a:ext cx="8568952" cy="961066"/>
          </a:xfrm>
          <a:prstGeom prst="roundRect">
            <a:avLst/>
          </a:prstGeom>
          <a:solidFill>
            <a:srgbClr val="FFFF8F"/>
          </a:solidFill>
          <a:ln w="38100" cap="flat" cmpd="sng" algn="ctr">
            <a:solidFill>
              <a:srgbClr val="002060"/>
            </a:solidFill>
            <a:prstDash val="solid"/>
          </a:ln>
          <a:scene3d>
            <a:camera prst="orthographicFront"/>
            <a:lightRig rig="flat" dir="tl">
              <a:rot lat="0" lon="0" rev="6600000"/>
            </a:lightRig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no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sz="2400" b="1" dirty="0" smtClean="0">
                <a:ln w="11430"/>
                <a:solidFill>
                  <a:srgbClr val="002060"/>
                </a:solidFill>
              </a:rPr>
              <a:t>Gen 1:3:  Yahuah said, “Let there be light &lt;</a:t>
            </a:r>
            <a:r>
              <a:rPr lang="en-US" sz="2400" b="1" u="sng" dirty="0" err="1" smtClean="0">
                <a:ln w="11430"/>
                <a:solidFill>
                  <a:srgbClr val="002060"/>
                </a:solidFill>
              </a:rPr>
              <a:t>owr</a:t>
            </a:r>
            <a:r>
              <a:rPr lang="en-US" sz="2400" b="1" dirty="0" smtClean="0">
                <a:ln w="11430"/>
                <a:solidFill>
                  <a:srgbClr val="002060"/>
                </a:solidFill>
              </a:rPr>
              <a:t>&gt;.”  Here H216 is first defined as “light for the 12 hr. Day Season.”  </a:t>
            </a:r>
            <a:endParaRPr lang="en-US" sz="2400" b="1" dirty="0">
              <a:ln w="11430"/>
              <a:solidFill>
                <a:srgbClr val="002060"/>
              </a:solidFill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5496" y="6165304"/>
            <a:ext cx="9001000" cy="4924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600" b="1" dirty="0">
                <a:ln w="11430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Remember, there was NO twilight on </a:t>
            </a:r>
            <a:r>
              <a:rPr lang="en-US" sz="2600" b="1" u="sng" dirty="0">
                <a:ln w="11430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1</a:t>
            </a:r>
            <a:r>
              <a:rPr lang="en-US" sz="2600" b="1" u="sng" baseline="30000" dirty="0">
                <a:ln w="11430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st</a:t>
            </a:r>
            <a:r>
              <a:rPr lang="en-US" sz="2600" b="1" u="sng" dirty="0">
                <a:ln w="11430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day</a:t>
            </a:r>
            <a:r>
              <a:rPr lang="en-US" sz="2600" b="1" dirty="0" smtClean="0">
                <a:ln w="11430">
                  <a:solidFill>
                    <a:sysClr val="windowText" lastClr="000000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.</a:t>
            </a:r>
            <a:endParaRPr lang="en-US" sz="2600" b="1" dirty="0">
              <a:ln w="11430">
                <a:solidFill>
                  <a:sysClr val="windowText" lastClr="000000"/>
                </a:solidFill>
              </a:ln>
              <a:solidFill>
                <a:srgbClr val="0070C0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787727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3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75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1"/>
          <p:cNvSpPr txBox="1">
            <a:spLocks/>
          </p:cNvSpPr>
          <p:nvPr/>
        </p:nvSpPr>
        <p:spPr>
          <a:xfrm>
            <a:off x="409761" y="188640"/>
            <a:ext cx="8438433" cy="720079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l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“Day”  &lt;yowm&gt; 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Other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Definitions</a:t>
            </a:r>
            <a:endParaRPr lang="en-US" dirty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  <p:sp>
        <p:nvSpPr>
          <p:cNvPr id="4" name="Text Placeholder 3"/>
          <p:cNvSpPr txBox="1">
            <a:spLocks/>
          </p:cNvSpPr>
          <p:nvPr/>
        </p:nvSpPr>
        <p:spPr>
          <a:xfrm>
            <a:off x="1917667" y="908720"/>
            <a:ext cx="6930528" cy="2448272"/>
          </a:xfrm>
          <a:prstGeom prst="rect">
            <a:avLst/>
          </a:prstGeo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sz="28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800" i="1" dirty="0" smtClean="0"/>
              <a:t>  </a:t>
            </a:r>
            <a:r>
              <a:rPr lang="en-US" sz="2800" b="1" i="1" u="sng" dirty="0"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day</a:t>
            </a:r>
            <a:r>
              <a:rPr lang="en-US" sz="2800" i="1" dirty="0"/>
              <a:t>  </a:t>
            </a:r>
            <a:r>
              <a:rPr lang="en-US" sz="2800" b="1" dirty="0" smtClean="0"/>
              <a:t>H3117</a:t>
            </a:r>
            <a:r>
              <a:rPr lang="en-US" sz="2800" i="1" dirty="0" smtClean="0"/>
              <a:t> </a:t>
            </a:r>
            <a:r>
              <a:rPr lang="en-US" sz="2800" dirty="0" smtClean="0"/>
              <a:t> </a:t>
            </a:r>
            <a:r>
              <a:rPr lang="en-US" sz="2800" dirty="0"/>
              <a:t>yowm; </a:t>
            </a:r>
            <a:endParaRPr lang="en-US" sz="2800" dirty="0" smtClean="0"/>
          </a:p>
          <a:p>
            <a:pPr marL="45720" indent="0">
              <a:buNone/>
            </a:pPr>
            <a:endParaRPr lang="en-US" sz="800" dirty="0"/>
          </a:p>
          <a:p>
            <a:pPr marL="45720" indent="0">
              <a:buNone/>
            </a:pPr>
            <a:r>
              <a:rPr lang="en-US" sz="2800" dirty="0">
                <a:solidFill>
                  <a:schemeClr val="tx2"/>
                </a:solidFill>
              </a:rPr>
              <a:t>[</a:t>
            </a:r>
            <a:r>
              <a:rPr lang="en-US" sz="2800" b="1" dirty="0">
                <a:solidFill>
                  <a:schemeClr val="tx2"/>
                </a:solidFill>
              </a:rPr>
              <a:t>#1 </a:t>
            </a:r>
            <a:r>
              <a:rPr lang="en-US" sz="2800" b="1" dirty="0" smtClean="0">
                <a:solidFill>
                  <a:schemeClr val="tx2"/>
                </a:solidFill>
              </a:rPr>
              <a:t>definition – 12 hour Day Season</a:t>
            </a:r>
            <a:r>
              <a:rPr lang="en-US" sz="2800" dirty="0" smtClean="0">
                <a:solidFill>
                  <a:schemeClr val="tx2"/>
                </a:solidFill>
              </a:rPr>
              <a:t>]  </a:t>
            </a:r>
          </a:p>
          <a:p>
            <a:pPr lvl="1">
              <a:buClr>
                <a:srgbClr val="002060"/>
              </a:buClr>
              <a:buSzPct val="100000"/>
              <a:buFont typeface="Wingdings" pitchFamily="2" charset="2"/>
              <a:buChar char="§"/>
            </a:pPr>
            <a:r>
              <a:rPr lang="en-US" sz="2900" dirty="0" smtClean="0">
                <a:solidFill>
                  <a:srgbClr val="0070C0"/>
                </a:solidFill>
              </a:rPr>
              <a:t>from </a:t>
            </a:r>
            <a:r>
              <a:rPr lang="en-US" sz="2900" dirty="0">
                <a:solidFill>
                  <a:srgbClr val="0070C0"/>
                </a:solidFill>
              </a:rPr>
              <a:t>an unused root </a:t>
            </a:r>
            <a:r>
              <a:rPr lang="en-US" sz="2900" dirty="0">
                <a:solidFill>
                  <a:srgbClr val="0070C0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meaning to be hot</a:t>
            </a:r>
            <a:r>
              <a:rPr lang="en-US" sz="2900" dirty="0">
                <a:solidFill>
                  <a:srgbClr val="0070C0"/>
                </a:solidFill>
              </a:rPr>
              <a:t>; </a:t>
            </a:r>
            <a:r>
              <a:rPr lang="en-US" sz="2900" dirty="0" smtClean="0">
                <a:solidFill>
                  <a:srgbClr val="0070C0"/>
                </a:solidFill>
              </a:rPr>
              <a:t/>
            </a:r>
            <a:br>
              <a:rPr lang="en-US" sz="2900" dirty="0" smtClean="0">
                <a:solidFill>
                  <a:srgbClr val="0070C0"/>
                </a:solidFill>
              </a:rPr>
            </a:br>
            <a:r>
              <a:rPr lang="en-US" sz="2900" dirty="0" smtClean="0">
                <a:solidFill>
                  <a:srgbClr val="0070C0"/>
                </a:solidFill>
              </a:rPr>
              <a:t>a </a:t>
            </a:r>
            <a:r>
              <a:rPr lang="en-US" sz="2900" dirty="0">
                <a:solidFill>
                  <a:srgbClr val="0070C0"/>
                </a:solidFill>
              </a:rPr>
              <a:t>day </a:t>
            </a:r>
            <a:r>
              <a:rPr lang="en-US" sz="2900" dirty="0" smtClean="0">
                <a:solidFill>
                  <a:srgbClr val="0070C0"/>
                </a:solidFill>
              </a:rPr>
              <a:t>(</a:t>
            </a:r>
            <a:r>
              <a:rPr lang="en-US" sz="2900" dirty="0">
                <a:solidFill>
                  <a:srgbClr val="0070C0"/>
                </a:solidFill>
                <a:effectLst>
                  <a:glow rad="63500">
                    <a:srgbClr val="FFFF00">
                      <a:alpha val="40000"/>
                    </a:srgbClr>
                  </a:glow>
                </a:effectLst>
              </a:rPr>
              <a:t>as the warm hours</a:t>
            </a:r>
            <a:r>
              <a:rPr lang="en-US" sz="2900" dirty="0">
                <a:solidFill>
                  <a:srgbClr val="0070C0"/>
                </a:solidFill>
              </a:rPr>
              <a:t>), whether literal </a:t>
            </a:r>
            <a:r>
              <a:rPr lang="en-US" sz="2900" dirty="0" smtClean="0">
                <a:solidFill>
                  <a:srgbClr val="0070C0"/>
                </a:solidFill>
              </a:rPr>
              <a:t/>
            </a:r>
            <a:br>
              <a:rPr lang="en-US" sz="2900" dirty="0" smtClean="0">
                <a:solidFill>
                  <a:srgbClr val="0070C0"/>
                </a:solidFill>
              </a:rPr>
            </a:br>
            <a:r>
              <a:rPr lang="en-US" sz="2100" dirty="0" smtClean="0">
                <a:solidFill>
                  <a:srgbClr val="0070C0"/>
                </a:solidFill>
              </a:rPr>
              <a:t>(</a:t>
            </a:r>
            <a:r>
              <a:rPr lang="en-US" sz="2100" strike="sngStrike" dirty="0">
                <a:solidFill>
                  <a:srgbClr val="FF0000"/>
                </a:solidFill>
              </a:rPr>
              <a:t>from sunrise to sunset</a:t>
            </a:r>
            <a:r>
              <a:rPr lang="en-US" sz="2100" dirty="0">
                <a:solidFill>
                  <a:srgbClr val="FF0000"/>
                </a:solidFill>
              </a:rPr>
              <a:t>,</a:t>
            </a:r>
            <a:r>
              <a:rPr lang="en-US" sz="2100" dirty="0">
                <a:solidFill>
                  <a:srgbClr val="0070C0"/>
                </a:solidFill>
              </a:rPr>
              <a:t>)</a:t>
            </a:r>
            <a:r>
              <a:rPr lang="en-US" sz="2100" dirty="0"/>
              <a:t> </a:t>
            </a:r>
            <a:endParaRPr lang="en-US" sz="2900" dirty="0" smtClean="0"/>
          </a:p>
          <a:p>
            <a:pPr marL="45720" indent="0">
              <a:buNone/>
            </a:pPr>
            <a:r>
              <a:rPr lang="en-US" sz="2600" dirty="0" smtClean="0">
                <a:latin typeface="Calibri" pitchFamily="34" charset="0"/>
                <a:cs typeface="Calibri" pitchFamily="34" charset="0"/>
              </a:rPr>
              <a:t>[</a:t>
            </a:r>
            <a:r>
              <a:rPr lang="en-US" sz="2600" b="1" u="sng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Note</a:t>
            </a:r>
            <a:r>
              <a:rPr lang="en-US" sz="26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600" dirty="0">
                <a:solidFill>
                  <a:srgbClr val="C00000"/>
                </a:solidFill>
                <a:latin typeface="Calibri" pitchFamily="34" charset="0"/>
                <a:cs typeface="Calibri" pitchFamily="34" charset="0"/>
              </a:rPr>
              <a:t> 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Strong’s </a:t>
            </a:r>
            <a:r>
              <a:rPr lang="en-US" sz="2600" b="1" u="sng" dirty="0" smtClean="0">
                <a:latin typeface="Calibri" pitchFamily="34" charset="0"/>
                <a:cs typeface="Calibri" pitchFamily="34" charset="0"/>
              </a:rPr>
              <a:t>should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u="sng" dirty="0">
                <a:latin typeface="Calibri" pitchFamily="34" charset="0"/>
                <a:cs typeface="Calibri" pitchFamily="34" charset="0"/>
              </a:rPr>
              <a:t>have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b="1" u="sng" dirty="0">
                <a:latin typeface="Calibri" pitchFamily="34" charset="0"/>
                <a:cs typeface="Calibri" pitchFamily="34" charset="0"/>
              </a:rPr>
              <a:t>said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 from </a:t>
            </a:r>
            <a:r>
              <a:rPr lang="en-US" sz="26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dawn</a:t>
            </a:r>
            <a:r>
              <a:rPr lang="en-US" sz="2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to </a:t>
            </a:r>
            <a:r>
              <a:rPr lang="en-US" sz="2600" b="1" dirty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dusk</a:t>
            </a:r>
            <a:r>
              <a:rPr lang="en-US" sz="26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according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/>
            </a:r>
            <a:br>
              <a:rPr lang="en-US" sz="2600" dirty="0" smtClean="0">
                <a:latin typeface="Calibri" pitchFamily="34" charset="0"/>
                <a:cs typeface="Calibri" pitchFamily="34" charset="0"/>
              </a:rPr>
            </a:br>
            <a:r>
              <a:rPr lang="en-US" sz="2600" dirty="0" smtClean="0">
                <a:latin typeface="Calibri" pitchFamily="34" charset="0"/>
                <a:cs typeface="Calibri" pitchFamily="34" charset="0"/>
              </a:rPr>
              <a:t>to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the 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Hebrew definitions </a:t>
            </a:r>
            <a:r>
              <a:rPr lang="en-US" sz="2600" dirty="0">
                <a:latin typeface="Calibri" pitchFamily="34" charset="0"/>
                <a:cs typeface="Calibri" pitchFamily="34" charset="0"/>
              </a:rPr>
              <a:t>for </a:t>
            </a:r>
            <a:r>
              <a:rPr lang="en-US" sz="2600" b="1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morning </a:t>
            </a:r>
            <a:r>
              <a:rPr lang="en-US" sz="26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and </a:t>
            </a:r>
            <a:r>
              <a:rPr lang="en-US" sz="2600" b="1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evening</a:t>
            </a:r>
            <a:r>
              <a:rPr lang="en-US" sz="2600" dirty="0" smtClean="0">
                <a:solidFill>
                  <a:schemeClr val="accent6">
                    <a:lumMod val="75000"/>
                  </a:schemeClr>
                </a:solidFill>
                <a:latin typeface="Calibri" pitchFamily="34" charset="0"/>
                <a:cs typeface="Calibri" pitchFamily="34" charset="0"/>
              </a:rPr>
              <a:t>.</a:t>
            </a:r>
            <a:r>
              <a:rPr lang="en-US" sz="2600" dirty="0" smtClean="0">
                <a:latin typeface="Calibri" pitchFamily="34" charset="0"/>
                <a:cs typeface="Calibri" pitchFamily="34" charset="0"/>
              </a:rPr>
              <a:t>]</a:t>
            </a:r>
            <a:endParaRPr lang="en-US" sz="2800" dirty="0">
              <a:latin typeface="Calibri" pitchFamily="34" charset="0"/>
              <a:cs typeface="Calibri" pitchFamily="34" charset="0"/>
            </a:endParaRPr>
          </a:p>
        </p:txBody>
      </p:sp>
      <p:sp>
        <p:nvSpPr>
          <p:cNvPr id="5" name="Slide Number Placeholder 5"/>
          <p:cNvSpPr txBox="1">
            <a:spLocks/>
          </p:cNvSpPr>
          <p:nvPr/>
        </p:nvSpPr>
        <p:spPr>
          <a:xfrm>
            <a:off x="8468816" y="6165304"/>
            <a:ext cx="44881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87AE371E-ED34-412D-882F-B73224B707AB}" type="slidenum">
              <a:rPr lang="es-ES" smtClean="0">
                <a:solidFill>
                  <a:schemeClr val="tx1"/>
                </a:solidFill>
              </a:rPr>
              <a:pPr/>
              <a:t>7</a:t>
            </a:fld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7" name="Content Placeholder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528" y="1052736"/>
            <a:ext cx="1516900" cy="1836638"/>
          </a:xfrm>
          <a:prstGeom prst="rect">
            <a:avLst/>
          </a:prstGeom>
          <a:effectLst>
            <a:softEdge rad="127000"/>
          </a:effectLst>
        </p:spPr>
      </p:pic>
      <p:sp>
        <p:nvSpPr>
          <p:cNvPr id="11" name="Double Wave 10"/>
          <p:cNvSpPr/>
          <p:nvPr/>
        </p:nvSpPr>
        <p:spPr>
          <a:xfrm>
            <a:off x="-396552" y="6525344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00B0F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/>
          <p:cNvSpPr/>
          <p:nvPr/>
        </p:nvSpPr>
        <p:spPr>
          <a:xfrm>
            <a:off x="2076932" y="5963086"/>
            <a:ext cx="5015348" cy="707886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There are other definitions for DAY </a:t>
            </a:r>
            <a:br>
              <a:rPr lang="en-US" sz="20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0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that do not apply to Gen 1:5. </a:t>
            </a:r>
            <a:endParaRPr lang="en-US" sz="20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3" name="Text Placeholder 3"/>
          <p:cNvSpPr txBox="1">
            <a:spLocks/>
          </p:cNvSpPr>
          <p:nvPr/>
        </p:nvSpPr>
        <p:spPr>
          <a:xfrm>
            <a:off x="454047" y="3284984"/>
            <a:ext cx="8438433" cy="273630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r>
              <a:rPr lang="en-US" dirty="0" smtClean="0">
                <a:solidFill>
                  <a:schemeClr val="tx2"/>
                </a:solidFill>
              </a:rPr>
              <a:t>[</a:t>
            </a:r>
            <a:r>
              <a:rPr lang="en-US" b="1" dirty="0" smtClean="0">
                <a:solidFill>
                  <a:schemeClr val="tx2"/>
                </a:solidFill>
              </a:rPr>
              <a:t>#</a:t>
            </a:r>
            <a:r>
              <a:rPr lang="en-US" b="1" dirty="0">
                <a:solidFill>
                  <a:schemeClr val="tx2"/>
                </a:solidFill>
              </a:rPr>
              <a:t>2 </a:t>
            </a:r>
            <a:r>
              <a:rPr lang="en-US" b="1" dirty="0" smtClean="0">
                <a:solidFill>
                  <a:schemeClr val="tx2"/>
                </a:solidFill>
              </a:rPr>
              <a:t>definition – 24 hour Cycle of Day Season &amp; Night Season</a:t>
            </a:r>
            <a:r>
              <a:rPr lang="en-US" dirty="0" smtClean="0">
                <a:solidFill>
                  <a:schemeClr val="tx2"/>
                </a:solidFill>
              </a:rPr>
              <a:t>]</a:t>
            </a:r>
          </a:p>
          <a:p>
            <a:pPr lvl="1">
              <a:buClr>
                <a:srgbClr val="0070C0"/>
              </a:buClr>
              <a:buSzPct val="100000"/>
              <a:buFont typeface="Wingdings" pitchFamily="2" charset="2"/>
              <a:buChar char="§"/>
            </a:pPr>
            <a:r>
              <a:rPr lang="en-US" sz="2200" dirty="0" smtClean="0">
                <a:solidFill>
                  <a:srgbClr val="0070C0"/>
                </a:solidFill>
              </a:rPr>
              <a:t>or </a:t>
            </a:r>
            <a:r>
              <a:rPr lang="en-US" sz="2200" dirty="0">
                <a:solidFill>
                  <a:srgbClr val="0070C0"/>
                </a:solidFill>
              </a:rPr>
              <a:t>from </a:t>
            </a:r>
            <a:r>
              <a:rPr lang="en-US" sz="2200" dirty="0">
                <a:solidFill>
                  <a:srgbClr val="0070C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one </a:t>
            </a:r>
            <a:r>
              <a:rPr lang="en-US" sz="2200" strike="sngStrike" dirty="0">
                <a:solidFill>
                  <a:srgbClr val="0070C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sunset to the </a:t>
            </a:r>
            <a:r>
              <a:rPr lang="en-US" sz="2200" strike="sngStrike" dirty="0" smtClean="0">
                <a:solidFill>
                  <a:srgbClr val="0070C0"/>
                </a:solidFill>
                <a:effectLst>
                  <a:glow rad="139700">
                    <a:schemeClr val="accent3">
                      <a:satMod val="175000"/>
                      <a:alpha val="40000"/>
                    </a:schemeClr>
                  </a:glow>
                </a:effectLst>
              </a:rPr>
              <a:t>next</a:t>
            </a:r>
            <a:r>
              <a:rPr lang="en-US" sz="2200" dirty="0" smtClean="0">
                <a:solidFill>
                  <a:srgbClr val="0070C0"/>
                </a:solidFill>
              </a:rPr>
              <a:t>;</a:t>
            </a:r>
          </a:p>
          <a:p>
            <a:pPr marL="45720" indent="0">
              <a:buNone/>
            </a:pPr>
            <a:r>
              <a:rPr lang="en-US" sz="2000" dirty="0" smtClean="0">
                <a:latin typeface="Calibri" pitchFamily="34" charset="0"/>
                <a:cs typeface="Calibri" pitchFamily="34" charset="0"/>
              </a:rPr>
              <a:t>[</a:t>
            </a:r>
            <a:r>
              <a:rPr lang="en-US" sz="2000" b="1" u="sng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Note</a:t>
            </a:r>
            <a:r>
              <a:rPr lang="en-US" sz="2000" dirty="0">
                <a:solidFill>
                  <a:schemeClr val="tx2"/>
                </a:solidFill>
                <a:latin typeface="Calibri" pitchFamily="34" charset="0"/>
                <a:cs typeface="Calibri" pitchFamily="34" charset="0"/>
              </a:rPr>
              <a:t>: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  Strong’s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is incorrect in calculating the commencement of the 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day with sunset.  He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>should have said from </a:t>
            </a:r>
            <a:r>
              <a:rPr lang="en-US" sz="2000" b="1" dirty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“one day-break to the </a:t>
            </a:r>
            <a:r>
              <a:rPr lang="en-US" sz="2000" b="1" dirty="0" smtClean="0">
                <a:solidFill>
                  <a:srgbClr val="0070C0"/>
                </a:solidFill>
                <a:latin typeface="Calibri" pitchFamily="34" charset="0"/>
                <a:cs typeface="Calibri" pitchFamily="34" charset="0"/>
              </a:rPr>
              <a:t>next.”</a:t>
            </a:r>
            <a:r>
              <a:rPr lang="en-US" sz="2000" dirty="0" smtClean="0">
                <a:latin typeface="Calibri" pitchFamily="34" charset="0"/>
                <a:cs typeface="Calibri" pitchFamily="34" charset="0"/>
              </a:rPr>
              <a:t>] </a:t>
            </a:r>
            <a:r>
              <a:rPr lang="en-US" sz="2000" dirty="0">
                <a:latin typeface="Calibri" pitchFamily="34" charset="0"/>
                <a:cs typeface="Calibri" pitchFamily="34" charset="0"/>
              </a:rPr>
              <a:t/>
            </a:r>
            <a:br>
              <a:rPr lang="en-US" sz="2000" dirty="0">
                <a:latin typeface="Calibri" pitchFamily="34" charset="0"/>
                <a:cs typeface="Calibri" pitchFamily="34" charset="0"/>
              </a:rPr>
            </a:br>
            <a:endParaRPr lang="en-US" sz="700" dirty="0" smtClean="0">
              <a:latin typeface="Calibri" pitchFamily="34" charset="0"/>
              <a:cs typeface="Calibri" pitchFamily="34" charset="0"/>
            </a:endParaRPr>
          </a:p>
          <a:p>
            <a:pPr marL="45720" indent="0">
              <a:buNone/>
            </a:pPr>
            <a:r>
              <a:rPr lang="en-US" dirty="0">
                <a:solidFill>
                  <a:schemeClr val="tx2"/>
                </a:solidFill>
              </a:rPr>
              <a:t>[</a:t>
            </a:r>
            <a:r>
              <a:rPr lang="en-US" b="1" dirty="0">
                <a:solidFill>
                  <a:schemeClr val="tx2"/>
                </a:solidFill>
              </a:rPr>
              <a:t>#3 definition </a:t>
            </a:r>
            <a:r>
              <a:rPr lang="en-US" dirty="0">
                <a:solidFill>
                  <a:schemeClr val="tx2"/>
                </a:solidFill>
              </a:rPr>
              <a:t>where one day equals 1 year, </a:t>
            </a:r>
            <a:r>
              <a:rPr lang="en-US" dirty="0" smtClean="0">
                <a:solidFill>
                  <a:schemeClr val="tx2"/>
                </a:solidFill>
              </a:rPr>
              <a:t>in prophecy.]</a:t>
            </a:r>
            <a:endParaRPr lang="en-US" dirty="0">
              <a:solidFill>
                <a:schemeClr val="tx2"/>
              </a:solidFill>
            </a:endParaRPr>
          </a:p>
          <a:p>
            <a:pPr lvl="1">
              <a:buClr>
                <a:srgbClr val="0070C0"/>
              </a:buClr>
              <a:buSzPct val="100000"/>
              <a:buFont typeface="Wingdings" pitchFamily="2" charset="2"/>
              <a:buChar char="§"/>
            </a:pPr>
            <a:r>
              <a:rPr lang="en-US" sz="2200" dirty="0">
                <a:solidFill>
                  <a:srgbClr val="0070C0"/>
                </a:solidFill>
              </a:rPr>
              <a:t>or </a:t>
            </a:r>
            <a:r>
              <a:rPr lang="en-US" sz="2200" dirty="0">
                <a:solidFill>
                  <a:srgbClr val="0070C0"/>
                </a:solidFill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figurative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smtClean="0">
                <a:solidFill>
                  <a:srgbClr val="0070C0"/>
                </a:solidFill>
              </a:rPr>
              <a:t>(</a:t>
            </a:r>
            <a:r>
              <a:rPr lang="en-US" sz="2200" dirty="0">
                <a:solidFill>
                  <a:srgbClr val="0070C0"/>
                </a:solidFill>
              </a:rPr>
              <a:t>a space of time defined by an associated term</a:t>
            </a:r>
            <a:r>
              <a:rPr lang="en-US" sz="2200" dirty="0" smtClean="0">
                <a:solidFill>
                  <a:srgbClr val="0070C0"/>
                </a:solidFill>
              </a:rPr>
              <a:t>). </a:t>
            </a:r>
            <a:endParaRPr lang="en-US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265462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15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1499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99824" y="6449892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8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Text Placeholder 1"/>
          <p:cNvSpPr txBox="1">
            <a:spLocks/>
          </p:cNvSpPr>
          <p:nvPr/>
        </p:nvSpPr>
        <p:spPr>
          <a:xfrm>
            <a:off x="1182334" y="1412776"/>
            <a:ext cx="3106924" cy="432048"/>
          </a:xfrm>
          <a:prstGeom prst="rect">
            <a:avLst/>
          </a:prstGeom>
          <a:gradFill>
            <a:gsLst>
              <a:gs pos="0">
                <a:srgbClr val="8EBEE6"/>
              </a:gs>
              <a:gs pos="99000">
                <a:srgbClr val="06DFEA"/>
              </a:gs>
              <a:gs pos="99000">
                <a:srgbClr val="DFA6C0"/>
              </a:gs>
            </a:gsLst>
            <a:lin ang="2700000" scaled="1"/>
          </a:gradFill>
          <a:ln w="3810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dirty="0" smtClean="0"/>
              <a:t>Light/Day</a:t>
            </a:r>
            <a:endParaRPr lang="en-US" dirty="0"/>
          </a:p>
        </p:txBody>
      </p:sp>
      <p:sp>
        <p:nvSpPr>
          <p:cNvPr id="4" name="Content Placeholder 2"/>
          <p:cNvSpPr txBox="1">
            <a:spLocks/>
          </p:cNvSpPr>
          <p:nvPr/>
        </p:nvSpPr>
        <p:spPr>
          <a:xfrm>
            <a:off x="905070" y="2132856"/>
            <a:ext cx="3670264" cy="4176464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used in </a:t>
            </a:r>
            <a:r>
              <a:rPr lang="en-US" b="1" dirty="0" smtClean="0">
                <a:solidFill>
                  <a:srgbClr val="00B0F0"/>
                </a:solidFill>
              </a:rPr>
              <a:t>Gen 1:5</a:t>
            </a:r>
            <a:r>
              <a:rPr lang="en-US" b="1" u="sng" dirty="0" smtClean="0">
                <a:solidFill>
                  <a:srgbClr val="FF0000"/>
                </a:solidFill>
              </a:rPr>
              <a:t>a</a:t>
            </a:r>
            <a:r>
              <a:rPr lang="en-US" dirty="0" smtClean="0">
                <a:solidFill>
                  <a:srgbClr val="FF0000"/>
                </a:solidFill>
              </a:rPr>
              <a:t>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definition is the “warm hours” or </a:t>
            </a:r>
            <a:br>
              <a:rPr lang="en-US" dirty="0" smtClean="0"/>
            </a:br>
            <a:r>
              <a:rPr lang="en-US" dirty="0" smtClean="0"/>
              <a:t>12 hours of the day.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b="1" dirty="0" smtClean="0">
                <a:solidFill>
                  <a:srgbClr val="00B0F0"/>
                </a:solidFill>
              </a:rPr>
              <a:t>Light</a:t>
            </a:r>
            <a:r>
              <a:rPr lang="en-US" dirty="0" smtClean="0"/>
              <a:t> is called </a:t>
            </a:r>
            <a:r>
              <a:rPr lang="en-US" b="1" dirty="0" smtClean="0">
                <a:solidFill>
                  <a:srgbClr val="00B0F0"/>
                </a:solidFill>
              </a:rPr>
              <a:t>DAY.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2</a:t>
            </a:r>
            <a:r>
              <a:rPr lang="en-US" baseline="30000" dirty="0" smtClean="0"/>
              <a:t>nd</a:t>
            </a:r>
            <a:r>
              <a:rPr lang="en-US" dirty="0" smtClean="0"/>
              <a:t> use of DAY in </a:t>
            </a:r>
            <a:br>
              <a:rPr lang="en-US" dirty="0" smtClean="0"/>
            </a:br>
            <a:r>
              <a:rPr lang="en-US" b="1" dirty="0">
                <a:solidFill>
                  <a:srgbClr val="00B0F0"/>
                </a:solidFill>
              </a:rPr>
              <a:t>Gen </a:t>
            </a:r>
            <a:r>
              <a:rPr lang="en-US" b="1" dirty="0" smtClean="0">
                <a:solidFill>
                  <a:srgbClr val="00B0F0"/>
                </a:solidFill>
              </a:rPr>
              <a:t>1:5</a:t>
            </a:r>
            <a:r>
              <a:rPr lang="en-US" b="1" u="sng" dirty="0" smtClean="0">
                <a:solidFill>
                  <a:srgbClr val="FF0000"/>
                </a:solidFill>
              </a:rPr>
              <a:t>b</a:t>
            </a:r>
            <a:r>
              <a:rPr lang="en-US" dirty="0" smtClean="0"/>
              <a:t> aligns with the two twilights, </a:t>
            </a:r>
            <a:br>
              <a:rPr lang="en-US" dirty="0" smtClean="0"/>
            </a:br>
            <a:r>
              <a:rPr lang="en-US" dirty="0" smtClean="0"/>
              <a:t>linking them to the</a:t>
            </a:r>
            <a:br>
              <a:rPr lang="en-US" dirty="0" smtClean="0"/>
            </a:br>
            <a:r>
              <a:rPr lang="en-US" b="1" dirty="0" smtClean="0">
                <a:solidFill>
                  <a:srgbClr val="00B0F0"/>
                </a:solidFill>
              </a:rPr>
              <a:t>Day Season.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5" name="Text Placeholder 3"/>
          <p:cNvSpPr txBox="1">
            <a:spLocks/>
          </p:cNvSpPr>
          <p:nvPr/>
        </p:nvSpPr>
        <p:spPr>
          <a:xfrm>
            <a:off x="5079350" y="1412776"/>
            <a:ext cx="3165058" cy="432048"/>
          </a:xfrm>
          <a:prstGeom prst="rect">
            <a:avLst/>
          </a:prstGeom>
          <a:gradFill flip="none" rotWithShape="1">
            <a:gsLst>
              <a:gs pos="0">
                <a:schemeClr val="accent4"/>
              </a:gs>
              <a:gs pos="99000">
                <a:srgbClr val="DFA6C0">
                  <a:lumMod val="90000"/>
                </a:srgbClr>
              </a:gs>
              <a:gs pos="99000">
                <a:srgbClr val="DFA6C0"/>
              </a:gs>
            </a:gsLst>
            <a:lin ang="2700000" scaled="1"/>
            <a:tileRect/>
          </a:gradFill>
          <a:ln w="38100">
            <a:solidFill>
              <a:schemeClr val="accent6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txBody>
          <a:bodyPr/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dirty="0" smtClean="0"/>
              <a:t>Evening/Morning</a:t>
            </a:r>
            <a:endParaRPr lang="en-US" dirty="0"/>
          </a:p>
        </p:txBody>
      </p:sp>
      <p:sp>
        <p:nvSpPr>
          <p:cNvPr id="6" name="Content Placeholder 4"/>
          <p:cNvSpPr txBox="1">
            <a:spLocks/>
          </p:cNvSpPr>
          <p:nvPr/>
        </p:nvSpPr>
        <p:spPr>
          <a:xfrm>
            <a:off x="4825696" y="2131561"/>
            <a:ext cx="3850760" cy="4176464"/>
          </a:xfrm>
          <a:prstGeom prst="rect">
            <a:avLst/>
          </a:prstGeo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usage in </a:t>
            </a:r>
            <a:r>
              <a:rPr lang="en-US" b="1" dirty="0" smtClean="0">
                <a:solidFill>
                  <a:srgbClr val="00B0F0"/>
                </a:solidFill>
              </a:rPr>
              <a:t>Gen 1:5</a:t>
            </a:r>
            <a:r>
              <a:rPr lang="en-US" b="1" u="sng" dirty="0" smtClean="0">
                <a:solidFill>
                  <a:srgbClr val="FF0000"/>
                </a:solidFill>
              </a:rPr>
              <a:t>b</a:t>
            </a:r>
            <a:r>
              <a:rPr lang="en-US" dirty="0" smtClean="0">
                <a:solidFill>
                  <a:srgbClr val="FF0000"/>
                </a:solidFill>
              </a:rPr>
              <a:t>,</a:t>
            </a:r>
            <a:r>
              <a:rPr lang="en-US" dirty="0" smtClean="0"/>
              <a:t> </a:t>
            </a:r>
            <a:r>
              <a:rPr lang="en-US" b="1" u="sng" dirty="0" smtClean="0"/>
              <a:t>after</a:t>
            </a:r>
            <a:r>
              <a:rPr lang="en-US" dirty="0" smtClean="0"/>
              <a:t> Day Season has been determined.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1</a:t>
            </a:r>
            <a:r>
              <a:rPr lang="en-US" baseline="30000" dirty="0" smtClean="0"/>
              <a:t>st</a:t>
            </a:r>
            <a:r>
              <a:rPr lang="en-US" dirty="0" smtClean="0"/>
              <a:t> definition is correct as “</a:t>
            </a:r>
            <a:r>
              <a:rPr lang="en-US" b="1" dirty="0" smtClean="0">
                <a:solidFill>
                  <a:schemeClr val="accent3"/>
                </a:solidFill>
              </a:rPr>
              <a:t>dusk</a:t>
            </a:r>
            <a:r>
              <a:rPr lang="en-US" dirty="0" smtClean="0"/>
              <a:t>” and “</a:t>
            </a:r>
            <a:r>
              <a:rPr lang="en-US" b="1" dirty="0" smtClean="0">
                <a:solidFill>
                  <a:srgbClr val="B83D68"/>
                </a:solidFill>
              </a:rPr>
              <a:t>dawn</a:t>
            </a:r>
            <a:r>
              <a:rPr lang="en-US" dirty="0" smtClean="0">
                <a:solidFill>
                  <a:srgbClr val="B83D68"/>
                </a:solidFill>
              </a:rPr>
              <a:t>.</a:t>
            </a:r>
            <a:r>
              <a:rPr lang="en-US" dirty="0" smtClean="0"/>
              <a:t>” 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dirty="0" smtClean="0"/>
              <a:t>Both terms are twilights.</a:t>
            </a:r>
          </a:p>
          <a:p>
            <a:pPr marL="502920" indent="-457200">
              <a:buFont typeface="Georgia" pitchFamily="18" charset="0"/>
              <a:buAutoNum type="alphaLcPeriod"/>
            </a:pPr>
            <a:r>
              <a:rPr lang="en-US" b="1" dirty="0" smtClean="0">
                <a:solidFill>
                  <a:schemeClr val="accent3"/>
                </a:solidFill>
              </a:rPr>
              <a:t>Evening</a:t>
            </a:r>
            <a:r>
              <a:rPr lang="en-US" dirty="0" smtClean="0"/>
              <a:t> and </a:t>
            </a:r>
            <a:r>
              <a:rPr lang="en-US" b="1" dirty="0" smtClean="0">
                <a:solidFill>
                  <a:srgbClr val="B83D68"/>
                </a:solidFill>
              </a:rPr>
              <a:t>Morning</a:t>
            </a:r>
            <a:r>
              <a:rPr lang="en-US" dirty="0" smtClean="0"/>
              <a:t> both belong to the </a:t>
            </a:r>
            <a:br>
              <a:rPr lang="en-US" dirty="0" smtClean="0"/>
            </a:br>
            <a:r>
              <a:rPr lang="en-US" b="1" dirty="0" smtClean="0">
                <a:solidFill>
                  <a:srgbClr val="00B0F0"/>
                </a:solidFill>
              </a:rPr>
              <a:t>Day Season.</a:t>
            </a:r>
          </a:p>
          <a:p>
            <a:pPr marL="502920" indent="-457200">
              <a:buFont typeface="Georgia" pitchFamily="18" charset="0"/>
              <a:buAutoNum type="alphaLcPeriod"/>
            </a:pPr>
            <a:endParaRPr lang="en-US" dirty="0" smtClean="0"/>
          </a:p>
          <a:p>
            <a:pPr marL="502920" indent="-457200">
              <a:buFont typeface="Georgia" pitchFamily="18" charset="0"/>
              <a:buAutoNum type="alphaLcPeriod"/>
            </a:pPr>
            <a:endParaRPr lang="en-US" dirty="0"/>
          </a:p>
        </p:txBody>
      </p:sp>
      <p:sp>
        <p:nvSpPr>
          <p:cNvPr id="12" name="Rectangle 11"/>
          <p:cNvSpPr/>
          <p:nvPr/>
        </p:nvSpPr>
        <p:spPr>
          <a:xfrm>
            <a:off x="562794" y="242645"/>
            <a:ext cx="8556757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usage of a word in the Scriptures,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most often takes the 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definition.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grpSp>
        <p:nvGrpSpPr>
          <p:cNvPr id="9" name="Group 8"/>
          <p:cNvGrpSpPr/>
          <p:nvPr/>
        </p:nvGrpSpPr>
        <p:grpSpPr>
          <a:xfrm>
            <a:off x="-108520" y="-1287525"/>
            <a:ext cx="857232" cy="9433050"/>
            <a:chOff x="-108520" y="-1287525"/>
            <a:chExt cx="857232" cy="9433050"/>
          </a:xfrm>
        </p:grpSpPr>
        <p:sp>
          <p:nvSpPr>
            <p:cNvPr id="13" name="Minus 12"/>
            <p:cNvSpPr/>
            <p:nvPr/>
          </p:nvSpPr>
          <p:spPr>
            <a:xfrm rot="16200000">
              <a:off x="-4303469" y="3093343"/>
              <a:ext cx="9433049" cy="671313"/>
            </a:xfrm>
            <a:prstGeom prst="mathMinus">
              <a:avLst/>
            </a:prstGeom>
            <a:solidFill>
              <a:schemeClr val="accent6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Minus 13"/>
            <p:cNvSpPr/>
            <p:nvPr/>
          </p:nvSpPr>
          <p:spPr>
            <a:xfrm rot="16200000">
              <a:off x="-4489388" y="3093344"/>
              <a:ext cx="9433049" cy="671313"/>
            </a:xfrm>
            <a:prstGeom prst="mathMinus">
              <a:avLst/>
            </a:prstGeom>
            <a:solidFill>
              <a:srgbClr val="00B0F0"/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2">
              <a:schemeClr val="accent1"/>
            </a:fillRef>
            <a:effectRef idx="1">
              <a:schemeClr val="accent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5" name="Rectangle 14"/>
          <p:cNvSpPr/>
          <p:nvPr/>
        </p:nvSpPr>
        <p:spPr>
          <a:xfrm>
            <a:off x="1932916" y="5963086"/>
            <a:ext cx="6023460" cy="523220"/>
          </a:xfrm>
          <a:prstGeom prst="rect">
            <a:avLst/>
          </a:prstGeom>
          <a:solidFill>
            <a:schemeClr val="bg1"/>
          </a:solidFill>
          <a:ln w="38100">
            <a:solidFill>
              <a:schemeClr val="tx2"/>
            </a:solidFill>
          </a:ln>
          <a:scene3d>
            <a:camera prst="orthographicFront"/>
            <a:lightRig rig="flat" dir="tl">
              <a:rot lat="0" lon="0" rev="6600000"/>
            </a:lightRig>
          </a:scene3d>
          <a:sp3d>
            <a:bevelT w="165100" prst="coolSlant"/>
          </a:sp3d>
        </p:spPr>
        <p:txBody>
          <a:bodyPr wrap="square" lIns="91440" tIns="45720" rIns="91440" bIns="45720">
            <a:spAutoFit/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Let’s chart this information.</a:t>
            </a:r>
            <a:endParaRPr lang="en-US" sz="28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9234844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2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2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2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125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1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95861" y="1052736"/>
            <a:ext cx="4496776" cy="353943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Gen 1:5a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: there are 2 major divisions to divide the 24 hour cycle in half.</a:t>
            </a:r>
          </a:p>
          <a:p>
            <a:pPr algn="ctr"/>
            <a:endParaRPr lang="en-US" sz="2800" b="1" cap="none" spc="0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12 hrs. Day</a:t>
            </a:r>
          </a:p>
          <a:p>
            <a:pPr algn="ctr"/>
            <a:r>
              <a:rPr lang="en-US" sz="2800" b="1" cap="none" spc="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12 hrs. Night</a:t>
            </a:r>
          </a:p>
          <a:p>
            <a:pPr algn="ctr"/>
            <a:endParaRPr lang="en-US" sz="2800" b="1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4716016" y="1196752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899522" y="1754813"/>
            <a:ext cx="32599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1. Light is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called DAY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5153402" y="3356992"/>
            <a:ext cx="27573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2. Darkness is called NIGHT</a:t>
            </a:r>
            <a:endParaRPr lang="en-US" sz="2800" b="1" cap="none" spc="0" dirty="0">
              <a:ln w="11430"/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2" name="Title 3"/>
          <p:cNvSpPr txBox="1">
            <a:spLocks/>
          </p:cNvSpPr>
          <p:nvPr/>
        </p:nvSpPr>
        <p:spPr>
          <a:xfrm>
            <a:off x="323528" y="44624"/>
            <a:ext cx="8538218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u="sng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Large</a:t>
            </a:r>
            <a:r>
              <a:rPr lang="en-US" sz="44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Components of the Day</a:t>
            </a:r>
            <a:endParaRPr lang="en-US" sz="44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3203848" y="4905429"/>
            <a:ext cx="5509060" cy="138499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Notice:  Everything about </a:t>
            </a:r>
            <a:b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creation week started here </a:t>
            </a:r>
            <a:b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cap="none" spc="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with Day-Light.</a:t>
            </a:r>
            <a:endParaRPr lang="en-US" sz="28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4" name="Bent Arrow 23"/>
          <p:cNvSpPr/>
          <p:nvPr/>
        </p:nvSpPr>
        <p:spPr>
          <a:xfrm flipH="1">
            <a:off x="7879285" y="2564904"/>
            <a:ext cx="827780" cy="3033022"/>
          </a:xfrm>
          <a:prstGeom prst="bentArrow">
            <a:avLst>
              <a:gd name="adj1" fmla="val 11949"/>
              <a:gd name="adj2" fmla="val 20255"/>
              <a:gd name="adj3" fmla="val 22627"/>
              <a:gd name="adj4" fmla="val 72224"/>
            </a:avLst>
          </a:prstGeom>
          <a:solidFill>
            <a:schemeClr val="accent4">
              <a:lumMod val="20000"/>
              <a:lumOff val="80000"/>
            </a:schemeClr>
          </a:solidFill>
          <a:ln>
            <a:solidFill>
              <a:schemeClr val="accent4"/>
            </a:solidFill>
          </a:ln>
          <a:scene3d>
            <a:camera prst="orthographicFront"/>
            <a:lightRig rig="threePt" dir="t"/>
          </a:scene3d>
          <a:sp3d>
            <a:bevelT w="101600" prst="rible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99824" y="6449892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9</a:t>
            </a:fld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090582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250"/>
                            </p:stCondLst>
                            <p:childTnLst>
                              <p:par>
                                <p:cTn id="1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4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00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1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8558" y="4611231"/>
            <a:ext cx="9101954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6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twilight components are small slivers of transition between the light and night.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 twilight </a:t>
            </a:r>
            <a:r>
              <a:rPr lang="en-US" sz="2800" b="1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was placed 12 hrs.</a:t>
            </a:r>
            <a:br>
              <a:rPr lang="en-US" sz="2800" b="1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1">
                    <a:lumMod val="50000"/>
                    <a:lumOff val="5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before the</a:t>
            </a:r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Morning twilight.</a:t>
            </a:r>
          </a:p>
          <a:p>
            <a:pPr algn="ctr"/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Gen 1:5 “order” is correct!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732310" y="980728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/>
          <p:cNvSpPr/>
          <p:nvPr/>
        </p:nvSpPr>
        <p:spPr>
          <a:xfrm>
            <a:off x="2584960" y="2426984"/>
            <a:ext cx="1972506" cy="328658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/>
        </p:nvSpPr>
        <p:spPr>
          <a:xfrm flipH="1">
            <a:off x="4554892" y="2426984"/>
            <a:ext cx="1990508" cy="328658"/>
          </a:xfrm>
          <a:prstGeom prst="rtTriangle">
            <a:avLst/>
          </a:prstGeom>
          <a:solidFill>
            <a:schemeClr val="accent4"/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15816" y="1538789"/>
            <a:ext cx="3259902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3084616" y="3140968"/>
            <a:ext cx="2927544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NIGHT</a:t>
            </a:r>
            <a:endParaRPr lang="en-US" sz="2800" b="1" cap="none" spc="0" dirty="0">
              <a:ln w="11430"/>
              <a:solidFill>
                <a:schemeClr val="accent4">
                  <a:lumMod val="20000"/>
                  <a:lumOff val="80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156176" y="1895860"/>
            <a:ext cx="27573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#1 Evening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</a:t>
            </a:r>
            <a:endParaRPr lang="en-US" sz="28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9512" y="1898829"/>
            <a:ext cx="275738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#2 Morning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</a:t>
            </a:r>
          </a:p>
        </p:txBody>
      </p:sp>
      <p:sp>
        <p:nvSpPr>
          <p:cNvPr id="22" name="Title 3"/>
          <p:cNvSpPr txBox="1">
            <a:spLocks/>
          </p:cNvSpPr>
          <p:nvPr/>
        </p:nvSpPr>
        <p:spPr>
          <a:xfrm>
            <a:off x="323528" y="44624"/>
            <a:ext cx="8538218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400" u="sng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Small</a:t>
            </a:r>
            <a:r>
              <a:rPr lang="en-US" sz="44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Components of the Day</a:t>
            </a:r>
            <a:endParaRPr lang="en-US" sz="44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99824" y="6449892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10</a:t>
            </a:fld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3745126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750"/>
                            </p:stCondLst>
                            <p:childTnLst>
                              <p:par>
                                <p:cTn id="22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4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250"/>
                            </p:stCondLst>
                            <p:childTnLst>
                              <p:par>
                                <p:cTn id="26" presetID="16" presetClass="entr" presetSubtype="37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28" dur="1000"/>
                                        <p:tgtEl>
                                          <p:spTgt spid="2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250"/>
                            </p:stCondLst>
                            <p:childTnLst>
                              <p:par>
                                <p:cTn id="30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6750"/>
                            </p:stCondLst>
                            <p:childTnLst>
                              <p:par>
                                <p:cTn id="34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78558" y="4611231"/>
            <a:ext cx="9101954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In modern terms 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Gen 1:5b would read this way:  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And the </a:t>
            </a:r>
            <a:r>
              <a:rPr lang="en-US" sz="28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dusk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twilight, and the </a:t>
            </a: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dawn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twilight 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belong to the [day] – the hot part</a:t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of the 12 hour Day Season.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732310" y="980728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/>
          <p:cNvSpPr/>
          <p:nvPr/>
        </p:nvSpPr>
        <p:spPr>
          <a:xfrm>
            <a:off x="2584960" y="2465484"/>
            <a:ext cx="1972506" cy="328658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/>
        </p:nvSpPr>
        <p:spPr>
          <a:xfrm flipH="1">
            <a:off x="4554892" y="2465484"/>
            <a:ext cx="1990508" cy="328658"/>
          </a:xfrm>
          <a:prstGeom prst="rtTriangle">
            <a:avLst/>
          </a:prstGeom>
          <a:solidFill>
            <a:schemeClr val="accent4"/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15816" y="1538789"/>
            <a:ext cx="32599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came 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st: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(called: DAY)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15816" y="3140968"/>
            <a:ext cx="32651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3</a:t>
            </a:r>
            <a:r>
              <a:rPr lang="en-US" sz="2800" b="1" baseline="30000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rd:</a:t>
            </a:r>
            <a:r>
              <a:rPr lang="en-US" sz="2800" b="1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Night follows</a:t>
            </a:r>
          </a:p>
          <a:p>
            <a:pPr algn="ctr"/>
            <a:r>
              <a:rPr lang="en-US" sz="2800" b="1" cap="none" spc="0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endParaRPr lang="en-US" sz="2800" b="1" cap="none" spc="0" dirty="0">
              <a:ln w="11430">
                <a:solidFill>
                  <a:srgbClr val="ABE9FF"/>
                </a:solidFill>
              </a:ln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45400" y="1691854"/>
            <a:ext cx="1978936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</a:t>
            </a:r>
            <a:r>
              <a:rPr lang="en-US" sz="2800" b="1" baseline="3000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nd:</a:t>
            </a:r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Evening twilight follows</a:t>
            </a:r>
            <a:endParaRPr lang="en-US" sz="28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323528" y="1694823"/>
            <a:ext cx="2469352" cy="249299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4</a:t>
            </a:r>
            <a:r>
              <a:rPr lang="en-US" sz="2800" b="1" baseline="3000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th:</a:t>
            </a: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Morning twilight 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follows </a:t>
            </a:r>
            <a:b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[ends the 1</a:t>
            </a:r>
            <a:r>
              <a:rPr lang="en-US" sz="2400" b="1" baseline="30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day &amp; begins the 2</a:t>
            </a:r>
            <a:r>
              <a:rPr lang="en-US" sz="2400" b="1" baseline="30000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day] </a:t>
            </a:r>
            <a:endParaRPr lang="en-US" sz="28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2" name="Title 3"/>
          <p:cNvSpPr txBox="1">
            <a:spLocks/>
          </p:cNvSpPr>
          <p:nvPr/>
        </p:nvSpPr>
        <p:spPr>
          <a:xfrm>
            <a:off x="323528" y="116632"/>
            <a:ext cx="8538218" cy="79208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Proper Order of the Components</a:t>
            </a:r>
            <a:endParaRPr lang="en-US" sz="40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14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99824" y="6449892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11</a:t>
            </a:fld>
            <a:endParaRPr lang="es-ES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921192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2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6" presetClass="entr" presetSubtype="37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6" dur="10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5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25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37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250"/>
                                        <p:tgtEl>
                                          <p:spTgt spid="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000"/>
                            </p:stCondLst>
                            <p:childTnLst>
                              <p:par>
                                <p:cTn id="31" presetID="16" presetClass="entr" presetSubtype="21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3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37000"/>
            <a:lum/>
          </a:blip>
          <a:srcRect/>
          <a:stretch>
            <a:fillRect l="-2000" r="-2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45722" y="6453336"/>
            <a:ext cx="432048" cy="404664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12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-252536" y="4611231"/>
            <a:ext cx="7805810" cy="224676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206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Night is the absence of LIGHT.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 contains LIGHT.</a:t>
            </a:r>
          </a:p>
          <a:p>
            <a:pPr algn="ctr"/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That’s why </a:t>
            </a:r>
            <a:r>
              <a:rPr lang="en-US" sz="2800" b="1" dirty="0" smtClean="0">
                <a:ln w="11430"/>
                <a:solidFill>
                  <a:schemeClr val="accent6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twilights</a:t>
            </a: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are reckoned </a:t>
            </a:r>
            <a:b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as part of the 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“day” </a:t>
            </a:r>
            <a:r>
              <a:rPr lang="en-US" sz="2800" b="1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or 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DAY Season! </a:t>
            </a:r>
            <a:b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8" name="Oval 7"/>
          <p:cNvSpPr/>
          <p:nvPr/>
        </p:nvSpPr>
        <p:spPr>
          <a:xfrm>
            <a:off x="2732310" y="980728"/>
            <a:ext cx="3669074" cy="3600400"/>
          </a:xfrm>
          <a:prstGeom prst="ellipse">
            <a:avLst/>
          </a:prstGeom>
          <a:gradFill flip="none" rotWithShape="1">
            <a:gsLst>
              <a:gs pos="48000">
                <a:srgbClr val="ABE9FF"/>
              </a:gs>
              <a:gs pos="99000">
                <a:srgbClr val="002060"/>
              </a:gs>
              <a:gs pos="51000">
                <a:srgbClr val="002060"/>
              </a:gs>
            </a:gsLst>
            <a:lin ang="5400000" scaled="1"/>
            <a:tileRect/>
          </a:gra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ight Triangle 9"/>
          <p:cNvSpPr/>
          <p:nvPr/>
        </p:nvSpPr>
        <p:spPr>
          <a:xfrm>
            <a:off x="2584960" y="2449763"/>
            <a:ext cx="1972506" cy="328658"/>
          </a:xfrm>
          <a:prstGeom prst="rtTriangle">
            <a:avLst/>
          </a:prstGeom>
          <a:solidFill>
            <a:schemeClr val="tx2">
              <a:lumMod val="20000"/>
              <a:lumOff val="80000"/>
            </a:schemeClr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ight Triangle 12"/>
          <p:cNvSpPr/>
          <p:nvPr/>
        </p:nvSpPr>
        <p:spPr>
          <a:xfrm flipH="1">
            <a:off x="4554892" y="2449763"/>
            <a:ext cx="1990508" cy="328658"/>
          </a:xfrm>
          <a:prstGeom prst="rtTriangle">
            <a:avLst/>
          </a:prstGeom>
          <a:solidFill>
            <a:schemeClr val="accent4"/>
          </a:solidFill>
          <a:ln w="9525"/>
          <a:scene3d>
            <a:camera prst="orthographicFront"/>
            <a:lightRig rig="threePt" dir="t"/>
          </a:scene3d>
          <a:sp3d>
            <a:bevelT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2915816" y="1538789"/>
            <a:ext cx="325990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Light came 1</a:t>
            </a:r>
            <a:r>
              <a:rPr lang="en-US" sz="2800" b="1" baseline="30000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(called: DAY)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2915816" y="3140968"/>
            <a:ext cx="3265144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3</a:t>
            </a:r>
            <a:r>
              <a:rPr lang="en-US" sz="2800" b="1" baseline="30000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rd</a:t>
            </a:r>
            <a:r>
              <a:rPr lang="en-US" sz="2800" b="1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Night follows</a:t>
            </a:r>
          </a:p>
          <a:p>
            <a:pPr algn="ctr"/>
            <a:r>
              <a:rPr lang="en-US" sz="2800" b="1" cap="none" spc="0" dirty="0" smtClean="0">
                <a:ln w="11430">
                  <a:solidFill>
                    <a:srgbClr val="ABE9FF"/>
                  </a:solidFill>
                </a:ln>
                <a:solidFill>
                  <a:schemeClr val="bg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endParaRPr lang="en-US" sz="2800" b="1" cap="none" spc="0" dirty="0">
              <a:ln w="11430">
                <a:solidFill>
                  <a:srgbClr val="ABE9FF"/>
                </a:solidFill>
              </a:ln>
              <a:solidFill>
                <a:schemeClr val="bg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6545400" y="1895860"/>
            <a:ext cx="2316346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2</a:t>
            </a:r>
            <a:r>
              <a:rPr lang="en-US" sz="2800" b="1" baseline="30000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Evening twilight </a:t>
            </a:r>
            <a:endParaRPr lang="en-US" sz="2800" b="1" cap="none" spc="0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179512" y="1898829"/>
            <a:ext cx="2469352" cy="954107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4</a:t>
            </a:r>
            <a:r>
              <a:rPr lang="en-US" sz="2800" b="1" baseline="30000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</a:t>
            </a:r>
            <a:r>
              <a:rPr lang="en-US" sz="2800" b="1" dirty="0" smtClean="0">
                <a:ln w="11430"/>
                <a:solidFill>
                  <a:schemeClr val="tx2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Morning twilight </a:t>
            </a:r>
            <a:endParaRPr lang="en-US" sz="2800" b="1" cap="none" spc="0" dirty="0">
              <a:ln w="11430"/>
              <a:solidFill>
                <a:schemeClr val="tx2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22" name="Title 3"/>
          <p:cNvSpPr txBox="1">
            <a:spLocks/>
          </p:cNvSpPr>
          <p:nvPr/>
        </p:nvSpPr>
        <p:spPr>
          <a:xfrm>
            <a:off x="323528" y="116632"/>
            <a:ext cx="8538218" cy="79208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spc="50" dirty="0" smtClean="0">
                <a:solidFill>
                  <a:srgbClr val="7030A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Night as Compared to Twilight</a:t>
            </a:r>
            <a:endParaRPr lang="en-US" sz="4000" spc="50" dirty="0">
              <a:solidFill>
                <a:srgbClr val="7030A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pic>
        <p:nvPicPr>
          <p:cNvPr id="1026" name="Picture 2" descr="C:\Users\Rae\Desktop\Grammar Art\question twitter png edit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4809241"/>
            <a:ext cx="1471882" cy="1500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7164288" y="3438012"/>
            <a:ext cx="1728192" cy="1164217"/>
          </a:xfrm>
          <a:prstGeom prst="cloudCallout">
            <a:avLst>
              <a:gd name="adj1" fmla="val -5072"/>
              <a:gd name="adj2" fmla="val 82553"/>
            </a:avLst>
          </a:prstGeom>
          <a:solidFill>
            <a:schemeClr val="accent6">
              <a:lumMod val="40000"/>
              <a:lumOff val="60000"/>
            </a:schemeClr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 w="114300" prst="artDeco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rgbClr val="ABE9FF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7452319" y="3591899"/>
            <a:ext cx="1288041" cy="830997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400" dirty="0" smtClean="0">
                <a:solidFill>
                  <a:schemeClr val="accent5"/>
                </a:solidFill>
                <a:latin typeface="Bauhaus 93" pitchFamily="82" charset="0"/>
                <a:cs typeface="Aharoni" pitchFamily="2" charset="-79"/>
              </a:rPr>
              <a:t>OH?  …</a:t>
            </a:r>
          </a:p>
          <a:p>
            <a:pPr algn="ctr"/>
            <a:r>
              <a:rPr lang="en-US" sz="2400" dirty="0" smtClean="0">
                <a:solidFill>
                  <a:schemeClr val="accent5"/>
                </a:solidFill>
                <a:latin typeface="Bauhaus 93" pitchFamily="82" charset="0"/>
                <a:cs typeface="Aharoni" pitchFamily="2" charset="-79"/>
              </a:rPr>
              <a:t>OK!!</a:t>
            </a:r>
            <a:endParaRPr lang="en-US" sz="2400" dirty="0">
              <a:solidFill>
                <a:schemeClr val="accent5"/>
              </a:solidFill>
              <a:latin typeface="Bauhaus 93" pitchFamily="82" charset="0"/>
              <a:cs typeface="Aharoni" pitchFamily="2" charset="-79"/>
            </a:endParaRPr>
          </a:p>
        </p:txBody>
      </p:sp>
      <p:pic>
        <p:nvPicPr>
          <p:cNvPr id="15" name="Picture 2" descr="C:\Users\Rae\Desktop\puppy brea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55527" y="5559280"/>
            <a:ext cx="1126331" cy="9659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77182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25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250"/>
                            </p:stCondLst>
                            <p:childTnLst>
                              <p:par>
                                <p:cTn id="23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0" dur="1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750"/>
                            </p:stCondLst>
                            <p:childTnLst>
                              <p:par>
                                <p:cTn id="3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51135" y="6412247"/>
            <a:ext cx="432048" cy="365125"/>
          </a:xfrm>
        </p:spPr>
        <p:txBody>
          <a:bodyPr/>
          <a:lstStyle/>
          <a:p>
            <a:fld id="{A399EC18-DC22-491A-A66E-AD70BDF89051}" type="slidenum">
              <a:rPr lang="es-ES" smtClean="0"/>
              <a:pPr/>
              <a:t>13</a:t>
            </a:fld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620688"/>
            <a:ext cx="7776862" cy="936104"/>
          </a:xfrm>
        </p:spPr>
        <p:txBody>
          <a:bodyPr>
            <a:prstTxWarp prst="textArchUp">
              <a:avLst/>
            </a:prstTxWarp>
          </a:bodyPr>
          <a:lstStyle/>
          <a:p>
            <a:r>
              <a:rPr lang="en-US" dirty="0" smtClean="0"/>
              <a:t>A Good Motivational Boot!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79512" y="1268760"/>
            <a:ext cx="3888432" cy="5400600"/>
          </a:xfr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>
              <a:buNone/>
            </a:pPr>
            <a:r>
              <a:rPr lang="en-US" b="1" u="sng" dirty="0" smtClean="0">
                <a:solidFill>
                  <a:srgbClr val="0070C0"/>
                </a:solidFill>
                <a:latin typeface="Comic Sans MS" pitchFamily="66" charset="0"/>
              </a:rPr>
              <a:t>1</a:t>
            </a:r>
            <a:r>
              <a:rPr lang="en-US" b="1" u="sng" baseline="30000" dirty="0" smtClean="0">
                <a:solidFill>
                  <a:srgbClr val="0070C0"/>
                </a:solidFill>
                <a:latin typeface="Comic Sans MS" pitchFamily="66" charset="0"/>
              </a:rPr>
              <a:t>st</a:t>
            </a:r>
            <a:r>
              <a:rPr lang="en-US" b="1" u="sng" dirty="0" smtClean="0">
                <a:solidFill>
                  <a:srgbClr val="0070C0"/>
                </a:solidFill>
                <a:latin typeface="Comic Sans MS" pitchFamily="66" charset="0"/>
              </a:rPr>
              <a:t> Review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: </a:t>
            </a:r>
          </a:p>
          <a:p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From the study on </a:t>
            </a:r>
            <a:b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the consumption of Unleavened Bread in </a:t>
            </a:r>
            <a:b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the week of the </a:t>
            </a:r>
            <a:b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Passover Festival. 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chemeClr val="accent1"/>
                </a:solidFill>
                <a:latin typeface="Comic Sans MS" pitchFamily="66" charset="0"/>
              </a:rPr>
              <a:t>2</a:t>
            </a:r>
            <a:r>
              <a:rPr lang="en-US" b="1" u="sng" baseline="30000" dirty="0" smtClean="0">
                <a:solidFill>
                  <a:schemeClr val="accent1"/>
                </a:solidFill>
                <a:latin typeface="Comic Sans MS" pitchFamily="66" charset="0"/>
              </a:rPr>
              <a:t>nd</a:t>
            </a:r>
            <a:r>
              <a:rPr lang="en-US" b="1" u="sng" dirty="0" smtClean="0">
                <a:solidFill>
                  <a:schemeClr val="accent1"/>
                </a:solidFill>
                <a:latin typeface="Comic Sans MS" pitchFamily="66" charset="0"/>
              </a:rPr>
              <a:t> Review</a:t>
            </a:r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: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From Grammar 101 Part 1:  “evening” definitions &amp; qualifier in the </a:t>
            </a:r>
            <a:r>
              <a:rPr lang="en-US" b="1" dirty="0" err="1" smtClean="0">
                <a:solidFill>
                  <a:schemeClr val="accent1"/>
                </a:solidFill>
                <a:latin typeface="Comic Sans MS" pitchFamily="66" charset="0"/>
              </a:rPr>
              <a:t>Tanach</a:t>
            </a:r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.</a:t>
            </a:r>
          </a:p>
          <a:p>
            <a:pPr marL="45720" indent="0">
              <a:buNone/>
            </a:pPr>
            <a:r>
              <a:rPr lang="en-US" b="1" u="sng" dirty="0" smtClean="0">
                <a:solidFill>
                  <a:srgbClr val="339933"/>
                </a:solidFill>
                <a:latin typeface="Comic Sans MS" pitchFamily="66" charset="0"/>
              </a:rPr>
              <a:t>Both Reviews link to Part 2</a:t>
            </a:r>
            <a:r>
              <a:rPr lang="en-US" b="1" dirty="0" smtClean="0">
                <a:solidFill>
                  <a:srgbClr val="339933"/>
                </a:solidFill>
                <a:latin typeface="Comic Sans MS" pitchFamily="66" charset="0"/>
              </a:rPr>
              <a:t>: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The word “evening/ereb” is still under investigation.</a:t>
            </a:r>
          </a:p>
          <a:p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Comparing dictionary definitions of “ereb” in Hebrew &amp; Greek.</a:t>
            </a:r>
          </a:p>
        </p:txBody>
      </p:sp>
      <p:pic>
        <p:nvPicPr>
          <p:cNvPr id="1026" name="Picture 2" descr="C:\Users\Rae\Desktop\Art New Grammar 101\white man clip art\calendar boo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8147" y="1268760"/>
            <a:ext cx="4799012" cy="400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Content Placeholder 3"/>
          <p:cNvSpPr txBox="1">
            <a:spLocks/>
          </p:cNvSpPr>
          <p:nvPr/>
        </p:nvSpPr>
        <p:spPr>
          <a:xfrm>
            <a:off x="3995937" y="5229200"/>
            <a:ext cx="4871222" cy="1512168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None/>
            </a:pPr>
            <a:r>
              <a:rPr lang="en-US" b="1" dirty="0" smtClean="0">
                <a:solidFill>
                  <a:srgbClr val="339933"/>
                </a:solidFill>
                <a:latin typeface="Comic Sans MS" pitchFamily="66" charset="0"/>
              </a:rPr>
              <a:t>Result: Finding a new discovery for “ereb;” or understanding the great importance of this twilight component in the 24 hour cycle.</a:t>
            </a:r>
            <a:endParaRPr lang="en-US" b="1" dirty="0">
              <a:solidFill>
                <a:srgbClr val="339933"/>
              </a:solidFill>
              <a:latin typeface="Comic Sans MS" pitchFamily="66" charset="0"/>
            </a:endParaRPr>
          </a:p>
        </p:txBody>
      </p:sp>
      <p:pic>
        <p:nvPicPr>
          <p:cNvPr id="8" name="Picture 2" descr="C:\Users\Rae\Desktop\ulb 2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99131" y="1024136"/>
            <a:ext cx="1222158" cy="1396752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527954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750"/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0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14</a:t>
            </a:fld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249488" y="116632"/>
            <a:ext cx="5365104" cy="1728192"/>
          </a:xfrm>
        </p:spPr>
        <p:txBody>
          <a:bodyPr/>
          <a:lstStyle/>
          <a:p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 Understanding </a:t>
            </a:r>
            <a:b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</a:b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“Ereb</a:t>
            </a:r>
            <a:r>
              <a:rPr lang="en-US" sz="4800" dirty="0">
                <a:ln>
                  <a:solidFill>
                    <a:srgbClr val="00206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”</a:t>
            </a:r>
            <a:r>
              <a:rPr lang="en-US" sz="4800" dirty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 </a:t>
            </a:r>
            <a:endParaRPr lang="en-US" dirty="0">
              <a:ln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611560" y="1700808"/>
            <a:ext cx="6768752" cy="3456383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3500" b="1" dirty="0">
                <a:solidFill>
                  <a:srgbClr val="0066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Ereb</a:t>
            </a:r>
            <a:r>
              <a:rPr lang="en-US" sz="3500" b="1" dirty="0">
                <a:solidFill>
                  <a:schemeClr val="accent6">
                    <a:lumMod val="7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 </a:t>
            </a:r>
            <a:r>
              <a:rPr lang="en-US" sz="35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cript MT Bold" panose="03040602040607080904" pitchFamily="66" charset="0"/>
                <a:ea typeface="Calibri" panose="020F0502020204030204" pitchFamily="34" charset="0"/>
                <a:cs typeface="Calibri" panose="020F0502020204030204" pitchFamily="34" charset="0"/>
              </a:rPr>
              <a:t>– Evening</a:t>
            </a:r>
          </a:p>
          <a:p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400" b="1" u="sng" dirty="0">
                <a:solidFill>
                  <a:srgbClr val="B83D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</a:t>
            </a:r>
            <a:r>
              <a:rPr lang="en-US" sz="2400" b="1" dirty="0">
                <a:solidFill>
                  <a:srgbClr val="B83D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u="sng" dirty="0">
                <a:solidFill>
                  <a:srgbClr val="B83D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mingle</a:t>
            </a:r>
            <a:r>
              <a:rPr lang="en-US" sz="2400" b="1" dirty="0">
                <a:solidFill>
                  <a:srgbClr val="B83D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u="sng" dirty="0" smtClean="0">
                <a:solidFill>
                  <a:srgbClr val="B83D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mixed </a:t>
            </a:r>
            <a:r>
              <a:rPr lang="en-US" sz="2400" b="1" u="sng" dirty="0">
                <a:solidFill>
                  <a:srgbClr val="B83D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multitude</a:t>
            </a:r>
            <a:r>
              <a:rPr lang="en-US" sz="2400" b="1" dirty="0">
                <a:solidFill>
                  <a:srgbClr val="B83D68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en-US" sz="2400" b="1" dirty="0" smtClean="0">
              <a:solidFill>
                <a:srgbClr val="B83D68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u="sng" dirty="0" smtClean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to </a:t>
            </a:r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 darkened</a:t>
            </a:r>
            <a:r>
              <a:rPr lang="en-US" sz="2400" b="1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r>
              <a:rPr lang="en-US" sz="2400" b="1" u="sng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duskily obscured</a:t>
            </a:r>
            <a:r>
              <a:rPr lang="en-US" sz="2400" dirty="0">
                <a:solidFill>
                  <a:srgbClr val="0070C0"/>
                </a:solidFill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, </a:t>
            </a:r>
            <a:endParaRPr lang="en-US" sz="2400" dirty="0" smtClean="0">
              <a:solidFill>
                <a:srgbClr val="0070C0"/>
              </a:solidFill>
              <a:latin typeface="Calibri" panose="020F0502020204030204" pitchFamily="34" charset="0"/>
              <a:ea typeface="Calibri" panose="020F0502020204030204" pitchFamily="34" charset="0"/>
              <a:cs typeface="Calibri" panose="020F0502020204030204" pitchFamily="34" charset="0"/>
            </a:endParaRPr>
          </a:p>
          <a:p>
            <a: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[</a:t>
            </a:r>
            <a:r>
              <a:rPr lang="en-US" sz="2400" b="1" dirty="0" err="1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beyn</a:t>
            </a:r>
            <a:r>
              <a:rPr lang="en-US" sz="2400" b="1" dirty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ha </a:t>
            </a:r>
            <a:r>
              <a:rPr lang="en-US" sz="2400" b="1" dirty="0" err="1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arbayim</a:t>
            </a:r>
            <a:r>
              <a:rPr lang="en-US" sz="2400" b="1" dirty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] between the </a:t>
            </a:r>
            <a: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evenings; </a:t>
            </a:r>
            <a:b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or </a:t>
            </a:r>
            <a:r>
              <a:rPr lang="en-US" sz="2400" b="1" dirty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more </a:t>
            </a:r>
            <a: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literally …</a:t>
            </a:r>
          </a:p>
          <a:p>
            <a: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between </a:t>
            </a:r>
            <a:r>
              <a:rPr lang="en-US" sz="2400" b="1" dirty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the </a:t>
            </a:r>
            <a:r>
              <a:rPr lang="en-US" sz="2400" b="1" u="sng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MIXTURES</a:t>
            </a:r>
            <a: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.</a:t>
            </a:r>
            <a:b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/>
            </a:r>
            <a:br>
              <a:rPr lang="en-US" sz="2400" b="1" dirty="0" smtClean="0">
                <a:solidFill>
                  <a:srgbClr val="B83D68"/>
                </a:solidFill>
                <a:effectLst>
                  <a:glow rad="127000">
                    <a:srgbClr val="00FF99"/>
                  </a:glow>
                </a:effectLst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</a:br>
            <a:r>
              <a:rPr lang="en-US" sz="1600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A 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Hebrew Lexicon  - J </a:t>
            </a:r>
            <a:r>
              <a:rPr lang="en-US" sz="1600" dirty="0" err="1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Parkhurst</a:t>
            </a:r>
            <a:r>
              <a:rPr lang="en-US" sz="1600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   1762 </a:t>
            </a:r>
          </a:p>
          <a:p>
            <a:pPr marL="45720" indent="0">
              <a:buNone/>
            </a:pPr>
            <a:endParaRPr lang="en-US" dirty="0">
              <a:solidFill>
                <a:srgbClr val="B83D68"/>
              </a:solidFill>
              <a:effectLst>
                <a:glow rad="127000">
                  <a:srgbClr val="00FF99"/>
                </a:glow>
              </a:effectLst>
            </a:endParaRPr>
          </a:p>
        </p:txBody>
      </p:sp>
      <p:sp>
        <p:nvSpPr>
          <p:cNvPr id="6" name="Rounded Rectangle 5"/>
          <p:cNvSpPr/>
          <p:nvPr/>
        </p:nvSpPr>
        <p:spPr>
          <a:xfrm rot="20685748">
            <a:off x="214712" y="330826"/>
            <a:ext cx="1818311" cy="1008450"/>
          </a:xfrm>
          <a:prstGeom prst="roundRect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200" dirty="0" smtClean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FIRST</a:t>
            </a:r>
          </a:p>
          <a:p>
            <a:pPr algn="ctr"/>
            <a:r>
              <a:rPr lang="en-US" sz="2400" dirty="0" smtClean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(ULB #1)</a:t>
            </a:r>
            <a:r>
              <a:rPr lang="en-US" sz="2400" dirty="0" smtClean="0">
                <a:latin typeface="Arial Black" pitchFamily="34" charset="0"/>
              </a:rPr>
              <a:t> </a:t>
            </a:r>
            <a:endParaRPr lang="en-CA" sz="2400" dirty="0">
              <a:latin typeface="Arial Black" pitchFamily="34" charset="0"/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8022815" y="1052736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2050" name="Picture 2" descr="C:\Users\Rae\Desktop\Art New Grammar 101\dusk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94574" y="3789040"/>
            <a:ext cx="4379203" cy="2549837"/>
          </a:xfrm>
          <a:prstGeom prst="ellipse">
            <a:avLst/>
          </a:prstGeom>
          <a:ln w="190500" cap="rnd">
            <a:solidFill>
              <a:schemeClr val="accent6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6478728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AA5173-809A-47C4-A6C9-FAF8F879D43E}" type="slidenum">
              <a:rPr lang="es-ES" smtClean="0"/>
              <a:pPr/>
              <a:t>15</a:t>
            </a:fld>
            <a:endParaRPr lang="es-ES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71800" y="116633"/>
            <a:ext cx="4896544" cy="1728192"/>
          </a:xfrm>
        </p:spPr>
        <p:txBody>
          <a:bodyPr/>
          <a:lstStyle/>
          <a:p>
            <a:r>
              <a:rPr lang="en-US" sz="4800" dirty="0">
                <a:ln>
                  <a:solidFill>
                    <a:srgbClr val="00206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“Ereb”</a:t>
            </a:r>
            <a:r>
              <a:rPr lang="en-US" sz="4800" dirty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is</a:t>
            </a: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 </a:t>
            </a:r>
            <a:b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</a:b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often a Verb </a:t>
            </a: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/>
            </a:r>
            <a:b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</a:br>
            <a:endParaRPr lang="en-US" dirty="0">
              <a:ln>
                <a:solidFill>
                  <a:srgbClr val="002060"/>
                </a:solidFill>
                <a:prstDash val="solid"/>
              </a:ln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8316416" y="2348880"/>
            <a:ext cx="648072" cy="3449360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BRAND</a:t>
            </a:r>
          </a:p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/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N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EW</a:t>
            </a:r>
            <a:endParaRPr lang="en-U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9" name="Rounded Rectangle 8"/>
          <p:cNvSpPr/>
          <p:nvPr/>
        </p:nvSpPr>
        <p:spPr>
          <a:xfrm rot="20685748">
            <a:off x="335233" y="478531"/>
            <a:ext cx="2332946" cy="949088"/>
          </a:xfrm>
          <a:prstGeom prst="roundRect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SECOND</a:t>
            </a:r>
            <a:b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</a:br>
            <a:r>
              <a:rPr lang="en-US" sz="24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(</a:t>
            </a:r>
            <a:r>
              <a:rPr lang="en-US" sz="2400" dirty="0" smtClean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ULB #2)</a:t>
            </a:r>
            <a:r>
              <a:rPr lang="en-US" sz="2400" dirty="0" smtClean="0">
                <a:latin typeface="Arial Black" pitchFamily="34" charset="0"/>
              </a:rPr>
              <a:t>  </a:t>
            </a:r>
            <a:endParaRPr lang="en-CA" sz="3200" dirty="0">
              <a:latin typeface="Arial Black" pitchFamily="34" charset="0"/>
            </a:endParaRPr>
          </a:p>
        </p:txBody>
      </p:sp>
      <p:sp>
        <p:nvSpPr>
          <p:cNvPr id="10" name="Rounded Rectangle 9"/>
          <p:cNvSpPr/>
          <p:nvPr/>
        </p:nvSpPr>
        <p:spPr>
          <a:xfrm>
            <a:off x="323528" y="1913320"/>
            <a:ext cx="7776864" cy="4540016"/>
          </a:xfrm>
          <a:prstGeom prst="roundRect">
            <a:avLst/>
          </a:prstGeom>
          <a:solidFill>
            <a:schemeClr val="accent6">
              <a:lumMod val="20000"/>
              <a:lumOff val="80000"/>
            </a:schemeClr>
          </a:solidFill>
          <a:ln w="57150">
            <a:solidFill>
              <a:srgbClr val="DFA6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Many definitions for </a:t>
            </a:r>
            <a:r>
              <a:rPr lang="en-CA" sz="2400" b="1" u="sng" dirty="0" smtClean="0">
                <a:ln>
                  <a:solidFill>
                    <a:srgbClr val="002060"/>
                  </a:solidFill>
                </a:ln>
                <a:solidFill>
                  <a:srgbClr val="339933"/>
                </a:solidFill>
                <a:effectLst>
                  <a:glow rad="127000">
                    <a:srgbClr val="00FF00"/>
                  </a:glow>
                </a:effectLst>
                <a:latin typeface="Rockwell Extra Bold" pitchFamily="18" charset="0"/>
              </a:rPr>
              <a:t>ereb</a:t>
            </a:r>
            <a:r>
              <a:rPr lang="en-CA" sz="2400" dirty="0" smtClean="0">
                <a:latin typeface="Rockwell Extra Bold" pitchFamily="18" charset="0"/>
              </a:rPr>
              <a:t> 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are </a:t>
            </a:r>
            <a:b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</a:br>
            <a:r>
              <a:rPr lang="en-CA" sz="2400" dirty="0" smtClean="0">
                <a:ln>
                  <a:solidFill>
                    <a:srgbClr val="002060"/>
                  </a:solidFill>
                </a:ln>
                <a:solidFill>
                  <a:srgbClr val="339933"/>
                </a:solidFill>
                <a:effectLst>
                  <a:glow rad="127000">
                    <a:srgbClr val="00FF00"/>
                  </a:glow>
                </a:effectLst>
                <a:latin typeface="Rockwell Extra Bold" pitchFamily="18" charset="0"/>
              </a:rPr>
              <a:t>descriptive </a:t>
            </a:r>
            <a:r>
              <a:rPr lang="en-CA" sz="2400" u="sng" dirty="0" smtClean="0">
                <a:ln>
                  <a:solidFill>
                    <a:srgbClr val="002060"/>
                  </a:solidFill>
                </a:ln>
                <a:solidFill>
                  <a:srgbClr val="339933"/>
                </a:solidFill>
                <a:effectLst>
                  <a:glow rad="127000">
                    <a:srgbClr val="00FF00"/>
                  </a:glow>
                </a:effectLst>
                <a:latin typeface="Rockwell Extra Bold" pitchFamily="18" charset="0"/>
              </a:rPr>
              <a:t>action</a:t>
            </a:r>
            <a:r>
              <a:rPr lang="en-CA" sz="2400" dirty="0" smtClean="0">
                <a:ln>
                  <a:solidFill>
                    <a:srgbClr val="002060"/>
                  </a:solidFill>
                </a:ln>
                <a:solidFill>
                  <a:srgbClr val="339933"/>
                </a:solidFill>
                <a:effectLst>
                  <a:glow rad="127000">
                    <a:srgbClr val="00FF00"/>
                  </a:glow>
                </a:effectLst>
                <a:latin typeface="Rockwell Extra Bold" pitchFamily="18" charset="0"/>
              </a:rPr>
              <a:t> 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words.</a:t>
            </a:r>
          </a:p>
          <a:p>
            <a:pPr algn="ctr"/>
            <a:endParaRPr lang="en-CA" sz="2400" dirty="0" smtClean="0">
              <a:latin typeface="Rockwell Extra Bold" pitchFamily="18" charset="0"/>
            </a:endParaRPr>
          </a:p>
          <a:p>
            <a:pPr algn="ctr"/>
            <a:r>
              <a:rPr lang="en-CA" sz="2400" b="1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Boqer/morning  </a:t>
            </a:r>
            <a:r>
              <a:rPr lang="en-CA" sz="1600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[the noun] </a:t>
            </a:r>
            <a:r>
              <a:rPr lang="en-CA" sz="16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identifies a general portion of the light season  </a:t>
            </a:r>
            <a:r>
              <a:rPr lang="en-CA" sz="1600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[</a:t>
            </a:r>
            <a:r>
              <a:rPr lang="en-CA" sz="1600" dirty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a</a:t>
            </a:r>
            <a:r>
              <a:rPr lang="en-CA" sz="1600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 </a:t>
            </a:r>
            <a:r>
              <a:rPr lang="en-CA" sz="1600" dirty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noun</a:t>
            </a:r>
            <a:r>
              <a:rPr lang="en-CA" sz="1600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]</a:t>
            </a:r>
            <a:r>
              <a:rPr lang="en-CA" sz="1600" dirty="0" smtClean="0">
                <a:solidFill>
                  <a:srgbClr val="0070C0"/>
                </a:solidFill>
                <a:latin typeface="Arial Rounded MT Bold" pitchFamily="34" charset="0"/>
              </a:rPr>
              <a:t> </a:t>
            </a:r>
            <a:br>
              <a:rPr lang="en-CA" sz="1600" dirty="0" smtClean="0">
                <a:solidFill>
                  <a:srgbClr val="0070C0"/>
                </a:solidFill>
                <a:latin typeface="Arial Rounded MT Bold" pitchFamily="34" charset="0"/>
              </a:rPr>
            </a:b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also known as - </a:t>
            </a:r>
            <a:r>
              <a:rPr lang="en-CA" sz="2400" b="1" i="1" dirty="0" err="1" smtClean="0">
                <a:ln>
                  <a:solidFill>
                    <a:srgbClr val="000000"/>
                  </a:solidFill>
                </a:ln>
                <a:solidFill>
                  <a:srgbClr val="00FFFF"/>
                </a:solidFill>
                <a:latin typeface="Rockwell Extra Bold" pitchFamily="18" charset="0"/>
              </a:rPr>
              <a:t>shachar</a:t>
            </a:r>
            <a:r>
              <a:rPr lang="en-CA" sz="2400" dirty="0" smtClean="0">
                <a:latin typeface="Rockwell Extra Bold" pitchFamily="18" charset="0"/>
              </a:rPr>
              <a:t>  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-</a:t>
            </a:r>
            <a:r>
              <a:rPr lang="en-CA" sz="2400" dirty="0" smtClean="0">
                <a:latin typeface="Rockwell Extra Bold" pitchFamily="18" charset="0"/>
              </a:rPr>
              <a:t> </a:t>
            </a:r>
            <a:r>
              <a:rPr lang="en-CA" sz="2400" dirty="0" smtClean="0">
                <a:solidFill>
                  <a:srgbClr val="0000FF"/>
                </a:solidFill>
                <a:effectLst/>
                <a:latin typeface="Arial Rounded MT Bold" pitchFamily="34" charset="0"/>
              </a:rPr>
              <a:t>(</a:t>
            </a:r>
            <a:r>
              <a:rPr lang="en-CA" sz="2400" dirty="0">
                <a:solidFill>
                  <a:srgbClr val="0000FF"/>
                </a:solidFill>
                <a:effectLst/>
                <a:latin typeface="Arial Rounded MT Bold" pitchFamily="34" charset="0"/>
              </a:rPr>
              <a:t>D</a:t>
            </a:r>
            <a:r>
              <a:rPr lang="en-CA" sz="2400" dirty="0" smtClean="0">
                <a:solidFill>
                  <a:srgbClr val="0000FF"/>
                </a:solidFill>
                <a:effectLst/>
                <a:latin typeface="Arial Rounded MT Bold" pitchFamily="34" charset="0"/>
              </a:rPr>
              <a:t>awn’s Light).</a:t>
            </a:r>
          </a:p>
          <a:p>
            <a:pPr algn="ctr"/>
            <a:endParaRPr lang="en-CA" sz="2400" dirty="0" smtClean="0">
              <a:latin typeface="Rockwell Extra Bold" pitchFamily="18" charset="0"/>
            </a:endParaRPr>
          </a:p>
          <a:p>
            <a:pPr algn="ctr"/>
            <a:r>
              <a:rPr lang="en-CA" sz="2400" b="1" dirty="0" smtClean="0">
                <a:ln>
                  <a:solidFill>
                    <a:srgbClr val="002060"/>
                  </a:solidFill>
                </a:ln>
                <a:solidFill>
                  <a:srgbClr val="339933"/>
                </a:solidFill>
                <a:effectLst>
                  <a:glow rad="127000">
                    <a:srgbClr val="00FF00"/>
                  </a:glow>
                </a:effectLst>
                <a:latin typeface="Rockwell Extra Bold" pitchFamily="18" charset="0"/>
              </a:rPr>
              <a:t>Ereb,</a:t>
            </a:r>
            <a:r>
              <a:rPr lang="en-CA" sz="2400" b="1" dirty="0" smtClean="0">
                <a:solidFill>
                  <a:srgbClr val="339933"/>
                </a:solidFill>
                <a:effectLst>
                  <a:glow rad="127000">
                    <a:srgbClr val="00FF00"/>
                  </a:glow>
                </a:effectLst>
                <a:latin typeface="Rockwell Extra Bold" pitchFamily="18" charset="0"/>
              </a:rPr>
              <a:t> 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when it is </a:t>
            </a:r>
            <a:r>
              <a:rPr lang="en-CA" sz="2400" u="sng" dirty="0" smtClean="0">
                <a:solidFill>
                  <a:srgbClr val="C00000"/>
                </a:solidFill>
                <a:latin typeface="Rockwell Extra Bold" pitchFamily="18" charset="0"/>
              </a:rPr>
              <a:t>applied to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 </a:t>
            </a:r>
            <a:b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</a:b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morning </a:t>
            </a:r>
            <a:r>
              <a:rPr lang="en-CA" sz="2400" dirty="0" smtClean="0">
                <a:solidFill>
                  <a:srgbClr val="0070C0"/>
                </a:solidFill>
                <a:effectLst>
                  <a:glow rad="127000">
                    <a:srgbClr val="00FFFF"/>
                  </a:glow>
                </a:effectLst>
                <a:latin typeface="Arial Rounded MT Bold" pitchFamily="34" charset="0"/>
              </a:rPr>
              <a:t>{boqer} 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– </a:t>
            </a:r>
            <a:b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</a:b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describes the mixing </a:t>
            </a:r>
            <a:r>
              <a:rPr lang="en-CA" sz="1600" dirty="0" smtClean="0">
                <a:ln>
                  <a:solidFill>
                    <a:srgbClr val="002060"/>
                  </a:solidFill>
                </a:ln>
                <a:solidFill>
                  <a:srgbClr val="339933"/>
                </a:solidFill>
                <a:effectLst>
                  <a:glow rad="127000">
                    <a:srgbClr val="00FF00"/>
                  </a:glow>
                </a:effectLst>
                <a:latin typeface="Rockwell Extra Bold" pitchFamily="18" charset="0"/>
              </a:rPr>
              <a:t>[the action/verb]</a:t>
            </a:r>
            <a:r>
              <a:rPr lang="en-CA" sz="1600" dirty="0" smtClean="0">
                <a:ln>
                  <a:solidFill>
                    <a:srgbClr val="002060"/>
                  </a:solidFill>
                </a:ln>
                <a:solidFill>
                  <a:srgbClr val="339933"/>
                </a:solidFill>
                <a:latin typeface="Rockwell Extra Bold" pitchFamily="18" charset="0"/>
              </a:rPr>
              <a:t> </a:t>
            </a: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of “light and darkness” occurring </a:t>
            </a:r>
            <a:b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</a:br>
            <a:r>
              <a:rPr lang="en-CA" sz="2400" dirty="0" smtClean="0">
                <a:solidFill>
                  <a:srgbClr val="C00000"/>
                </a:solidFill>
                <a:latin typeface="Rockwell Extra Bold" pitchFamily="18" charset="0"/>
              </a:rPr>
              <a:t>in the sky at that particular time.  </a:t>
            </a:r>
            <a:endParaRPr lang="en-CA" sz="2400" dirty="0">
              <a:solidFill>
                <a:srgbClr val="C00000"/>
              </a:solidFill>
              <a:latin typeface="Rockwell Extra Bold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1105561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12801" y="6383642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/>
              <a:pPr/>
              <a:t>16</a:t>
            </a:fld>
            <a:endParaRPr lang="es-ES"/>
          </a:p>
        </p:txBody>
      </p:sp>
      <p:sp>
        <p:nvSpPr>
          <p:cNvPr id="7" name="TextBox 29"/>
          <p:cNvSpPr txBox="1"/>
          <p:nvPr/>
        </p:nvSpPr>
        <p:spPr>
          <a:xfrm>
            <a:off x="8100392" y="2609933"/>
            <a:ext cx="436934" cy="1630382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1026160" y="4679736"/>
            <a:ext cx="325120" cy="650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11" name="Rectangle 10"/>
          <p:cNvSpPr/>
          <p:nvPr/>
        </p:nvSpPr>
        <p:spPr>
          <a:xfrm>
            <a:off x="1442720" y="4679736"/>
            <a:ext cx="3345304" cy="650240"/>
          </a:xfrm>
          <a:prstGeom prst="rect">
            <a:avLst/>
          </a:prstGeom>
          <a:solidFill>
            <a:srgbClr val="00B0F0"/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CA" sz="2800" b="1" dirty="0" smtClean="0">
                <a:ln w="11430"/>
                <a:solidFill>
                  <a:schemeClr val="accent4">
                    <a:lumMod val="75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Direct Sunlight</a:t>
            </a:r>
            <a:endParaRPr lang="en-CA" sz="2800" b="1" dirty="0">
              <a:ln w="11430"/>
              <a:solidFill>
                <a:schemeClr val="accent4">
                  <a:lumMod val="75000"/>
                </a:schemeClr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5197174" y="4679736"/>
            <a:ext cx="3564362" cy="650240"/>
          </a:xfrm>
          <a:prstGeom prst="rect">
            <a:avLst/>
          </a:prstGeom>
          <a:solidFill>
            <a:schemeClr val="tx1"/>
          </a:solidFill>
          <a:ln>
            <a:solidFill>
              <a:schemeClr val="bg1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CA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Darkness</a:t>
            </a:r>
            <a:endParaRPr lang="en-CA" sz="32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4888660" y="4679736"/>
            <a:ext cx="322122" cy="65024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996406" y="3901045"/>
            <a:ext cx="0" cy="1449251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1402080" y="4273336"/>
            <a:ext cx="0" cy="107696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5"/>
          <p:cNvCxnSpPr/>
          <p:nvPr/>
        </p:nvCxnSpPr>
        <p:spPr>
          <a:xfrm>
            <a:off x="4837134" y="4263176"/>
            <a:ext cx="0" cy="1076960"/>
          </a:xfrm>
          <a:prstGeom prst="line">
            <a:avLst/>
          </a:prstGeom>
          <a:ln w="76200">
            <a:solidFill>
              <a:srgbClr val="FFFF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8761536" y="3987586"/>
            <a:ext cx="0" cy="1352550"/>
          </a:xfrm>
          <a:prstGeom prst="line">
            <a:avLst/>
          </a:prstGeom>
          <a:ln w="76200">
            <a:solidFill>
              <a:srgbClr val="FF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/>
          <p:cNvCxnSpPr/>
          <p:nvPr/>
        </p:nvCxnSpPr>
        <p:spPr>
          <a:xfrm flipH="1">
            <a:off x="1186328" y="2849222"/>
            <a:ext cx="361336" cy="181463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Rectangle 18"/>
          <p:cNvSpPr/>
          <p:nvPr/>
        </p:nvSpPr>
        <p:spPr>
          <a:xfrm>
            <a:off x="1209929" y="2464856"/>
            <a:ext cx="6674439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000" b="1" i="1" dirty="0" smtClean="0">
                <a:solidFill>
                  <a:srgbClr val="FF00FF"/>
                </a:solidFill>
                <a:effectLst>
                  <a:glow rad="127000">
                    <a:srgbClr val="00FF00"/>
                  </a:glow>
                </a:effectLst>
              </a:rPr>
              <a:t>Morning action described as</a:t>
            </a:r>
            <a:r>
              <a:rPr lang="en-CA" sz="2000" b="1" dirty="0" smtClean="0">
                <a:solidFill>
                  <a:srgbClr val="FF00FF"/>
                </a:solidFill>
                <a:effectLst>
                  <a:glow rad="127000">
                    <a:srgbClr val="00FF00"/>
                  </a:glow>
                </a:effectLst>
              </a:rPr>
              <a:t> </a:t>
            </a:r>
            <a:r>
              <a:rPr lang="en-CA" sz="2000" b="1" i="1" dirty="0" smtClean="0">
                <a:solidFill>
                  <a:srgbClr val="00B050"/>
                </a:solidFill>
                <a:latin typeface="Comic Sans MS" pitchFamily="66" charset="0"/>
              </a:rPr>
              <a:t>“ereb” </a:t>
            </a:r>
            <a:r>
              <a:rPr lang="en-CA" sz="2000" b="1" dirty="0" smtClean="0">
                <a:solidFill>
                  <a:schemeClr val="accent6">
                    <a:lumMod val="75000"/>
                  </a:schemeClr>
                </a:solidFill>
                <a:effectLst>
                  <a:glow rad="127000">
                    <a:srgbClr val="FFFF00"/>
                  </a:glow>
                </a:effectLst>
              </a:rPr>
              <a:t>twilight </a:t>
            </a:r>
            <a:r>
              <a:rPr lang="en-CA" sz="2000" b="1" i="1" u="sng" dirty="0" smtClean="0">
                <a:solidFill>
                  <a:schemeClr val="accent6">
                    <a:lumMod val="75000"/>
                  </a:schemeClr>
                </a:solidFill>
                <a:effectLst>
                  <a:glow rad="190500">
                    <a:srgbClr val="FFFF00"/>
                  </a:glow>
                </a:effectLst>
              </a:rPr>
              <a:t>mixture</a:t>
            </a:r>
            <a:r>
              <a:rPr lang="en-CA" sz="2000" i="1" dirty="0" smtClean="0">
                <a:solidFill>
                  <a:schemeClr val="accent6">
                    <a:lumMod val="75000"/>
                  </a:schemeClr>
                </a:solidFill>
                <a:effectLst>
                  <a:glow rad="190500">
                    <a:srgbClr val="FFFF00"/>
                  </a:glow>
                </a:effectLst>
              </a:rPr>
              <a:t>.</a:t>
            </a:r>
            <a:endParaRPr lang="en-CA" sz="2000" b="1" i="1" u="sng" dirty="0">
              <a:solidFill>
                <a:schemeClr val="accent6">
                  <a:lumMod val="75000"/>
                </a:schemeClr>
              </a:solidFill>
              <a:effectLst>
                <a:glow rad="190500">
                  <a:srgbClr val="FFFF00"/>
                </a:glow>
              </a:effectLst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259079" y="1779056"/>
            <a:ext cx="4283720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b="1" i="1" dirty="0" smtClean="0">
                <a:solidFill>
                  <a:srgbClr val="00B050"/>
                </a:solidFill>
                <a:latin typeface="Comic Sans MS" pitchFamily="66" charset="0"/>
              </a:rPr>
              <a:t>Boqer:</a:t>
            </a:r>
            <a:r>
              <a:rPr lang="en-CA" dirty="0">
                <a:solidFill>
                  <a:schemeClr val="bg1"/>
                </a:solidFill>
              </a:rPr>
              <a:t> </a:t>
            </a:r>
            <a:r>
              <a:rPr lang="en-CA" dirty="0" smtClean="0">
                <a:solidFill>
                  <a:srgbClr val="00B0F0"/>
                </a:solidFill>
              </a:rPr>
              <a:t>(or </a:t>
            </a:r>
            <a:r>
              <a:rPr lang="en-CA" dirty="0" err="1" smtClean="0">
                <a:solidFill>
                  <a:srgbClr val="00B0F0"/>
                </a:solidFill>
              </a:rPr>
              <a:t>Shachar</a:t>
            </a:r>
            <a:r>
              <a:rPr lang="en-CA" dirty="0" smtClean="0">
                <a:solidFill>
                  <a:srgbClr val="00B0F0"/>
                </a:solidFill>
              </a:rPr>
              <a:t>) </a:t>
            </a:r>
            <a:r>
              <a:rPr lang="en-CA" b="1" i="1" dirty="0" smtClean="0">
                <a:solidFill>
                  <a:srgbClr val="FF00FF"/>
                </a:solidFill>
              </a:rPr>
              <a:t>Dawn’s</a:t>
            </a:r>
            <a:r>
              <a:rPr lang="en-CA" dirty="0" smtClean="0">
                <a:solidFill>
                  <a:schemeClr val="bg1"/>
                </a:solidFill>
              </a:rPr>
              <a:t> </a:t>
            </a:r>
            <a:r>
              <a:rPr lang="en-CA" dirty="0" smtClean="0">
                <a:solidFill>
                  <a:srgbClr val="00B0F0"/>
                </a:solidFill>
              </a:rPr>
              <a:t>first light</a:t>
            </a:r>
            <a:endParaRPr lang="en-CA" dirty="0">
              <a:solidFill>
                <a:srgbClr val="00B0F0"/>
              </a:solidFill>
            </a:endParaRPr>
          </a:p>
        </p:txBody>
      </p:sp>
      <p:cxnSp>
        <p:nvCxnSpPr>
          <p:cNvPr id="21" name="Straight Arrow Connector 20"/>
          <p:cNvCxnSpPr/>
          <p:nvPr/>
        </p:nvCxnSpPr>
        <p:spPr>
          <a:xfrm>
            <a:off x="764903" y="2236256"/>
            <a:ext cx="231503" cy="1654629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/>
          <p:cNvSpPr/>
          <p:nvPr/>
        </p:nvSpPr>
        <p:spPr>
          <a:xfrm>
            <a:off x="1722120" y="3203997"/>
            <a:ext cx="1493520" cy="462279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>
                <a:solidFill>
                  <a:schemeClr val="tx2">
                    <a:lumMod val="75000"/>
                  </a:schemeClr>
                </a:solidFill>
              </a:rPr>
              <a:t>Sunrise</a:t>
            </a:r>
            <a:endParaRPr lang="en-CA" dirty="0">
              <a:solidFill>
                <a:schemeClr val="tx2">
                  <a:lumMod val="75000"/>
                </a:schemeClr>
              </a:solidFill>
            </a:endParaRPr>
          </a:p>
        </p:txBody>
      </p:sp>
      <p:cxnSp>
        <p:nvCxnSpPr>
          <p:cNvPr id="23" name="Straight Arrow Connector 22"/>
          <p:cNvCxnSpPr/>
          <p:nvPr/>
        </p:nvCxnSpPr>
        <p:spPr>
          <a:xfrm flipH="1">
            <a:off x="1402080" y="3666276"/>
            <a:ext cx="518160" cy="64262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urved Down Arrow 23"/>
          <p:cNvSpPr/>
          <p:nvPr/>
        </p:nvSpPr>
        <p:spPr>
          <a:xfrm>
            <a:off x="1442720" y="4131095"/>
            <a:ext cx="3561328" cy="548906"/>
          </a:xfrm>
          <a:prstGeom prst="curvedDownArrow">
            <a:avLst>
              <a:gd name="adj1" fmla="val 25000"/>
              <a:gd name="adj2" fmla="val 107839"/>
              <a:gd name="adj3" fmla="val 37956"/>
            </a:avLst>
          </a:prstGeom>
          <a:solidFill>
            <a:srgbClr val="FFFF00"/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>
              <a:solidFill>
                <a:schemeClr val="tx1"/>
              </a:solidFill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3851920" y="3203997"/>
            <a:ext cx="1381760" cy="462279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400" dirty="0" smtClean="0">
                <a:solidFill>
                  <a:schemeClr val="accent6">
                    <a:lumMod val="75000"/>
                  </a:schemeClr>
                </a:solidFill>
              </a:rPr>
              <a:t>Sunset</a:t>
            </a:r>
            <a:endParaRPr lang="en-CA" dirty="0">
              <a:solidFill>
                <a:schemeClr val="accent6">
                  <a:lumMod val="75000"/>
                </a:schemeClr>
              </a:solidFill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>
            <a:off x="4644008" y="3687882"/>
            <a:ext cx="193126" cy="575294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>
            <a:endCxn id="13" idx="0"/>
          </p:cNvCxnSpPr>
          <p:nvPr/>
        </p:nvCxnSpPr>
        <p:spPr>
          <a:xfrm flipH="1">
            <a:off x="5049721" y="3800895"/>
            <a:ext cx="435486" cy="878841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Rectangle 28"/>
          <p:cNvSpPr/>
          <p:nvPr/>
        </p:nvSpPr>
        <p:spPr>
          <a:xfrm>
            <a:off x="4837134" y="1779056"/>
            <a:ext cx="4055346" cy="45720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57150">
            <a:solidFill>
              <a:srgbClr val="9933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b="1" i="1" dirty="0" smtClean="0">
                <a:solidFill>
                  <a:srgbClr val="00B050"/>
                </a:solidFill>
                <a:latin typeface="Comic Sans MS" pitchFamily="66" charset="0"/>
              </a:rPr>
              <a:t>Boqer:</a:t>
            </a:r>
            <a:r>
              <a:rPr lang="en-CA" b="1" i="1" dirty="0">
                <a:solidFill>
                  <a:srgbClr val="00B050"/>
                </a:solidFill>
              </a:rPr>
              <a:t> </a:t>
            </a:r>
            <a:r>
              <a:rPr lang="en-CA" b="1" i="1" dirty="0" smtClean="0">
                <a:solidFill>
                  <a:srgbClr val="00B050"/>
                </a:solidFill>
              </a:rPr>
              <a:t> </a:t>
            </a:r>
            <a:r>
              <a:rPr lang="en-CA" dirty="0" smtClean="0">
                <a:solidFill>
                  <a:schemeClr val="bg2">
                    <a:lumMod val="50000"/>
                  </a:schemeClr>
                </a:solidFill>
              </a:rPr>
              <a:t>At</a:t>
            </a:r>
            <a:r>
              <a:rPr lang="en-CA" dirty="0" smtClean="0">
                <a:solidFill>
                  <a:schemeClr val="bg1"/>
                </a:solidFill>
              </a:rPr>
              <a:t> </a:t>
            </a:r>
            <a:r>
              <a:rPr lang="en-CA" b="1" i="1" dirty="0" smtClean="0">
                <a:solidFill>
                  <a:srgbClr val="FF00FF"/>
                </a:solidFill>
              </a:rPr>
              <a:t>Dawn</a:t>
            </a:r>
            <a:r>
              <a:rPr lang="en-CA" dirty="0" smtClean="0">
                <a:solidFill>
                  <a:schemeClr val="bg1"/>
                </a:solidFill>
              </a:rPr>
              <a:t> </a:t>
            </a:r>
            <a:r>
              <a:rPr lang="en-CA" dirty="0" smtClean="0">
                <a:solidFill>
                  <a:schemeClr val="bg2">
                    <a:lumMod val="50000"/>
                  </a:schemeClr>
                </a:solidFill>
              </a:rPr>
              <a:t>a new cycle begins</a:t>
            </a:r>
            <a:endParaRPr lang="en-CA" dirty="0">
              <a:solidFill>
                <a:schemeClr val="bg2">
                  <a:lumMod val="50000"/>
                </a:schemeClr>
              </a:solidFill>
            </a:endParaRPr>
          </a:p>
        </p:txBody>
      </p:sp>
      <p:cxnSp>
        <p:nvCxnSpPr>
          <p:cNvPr id="30" name="Straight Arrow Connector 29"/>
          <p:cNvCxnSpPr/>
          <p:nvPr/>
        </p:nvCxnSpPr>
        <p:spPr>
          <a:xfrm>
            <a:off x="8761536" y="2236256"/>
            <a:ext cx="0" cy="1751330"/>
          </a:xfrm>
          <a:prstGeom prst="straightConnector1">
            <a:avLst/>
          </a:prstGeom>
          <a:ln w="38100">
            <a:solidFill>
              <a:schemeClr val="tx1">
                <a:lumMod val="65000"/>
                <a:lumOff val="35000"/>
              </a:schemeClr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Bent-Up Arrow 34"/>
          <p:cNvSpPr/>
          <p:nvPr/>
        </p:nvSpPr>
        <p:spPr>
          <a:xfrm rot="5400000">
            <a:off x="564061" y="2107624"/>
            <a:ext cx="685534" cy="797662"/>
          </a:xfrm>
          <a:prstGeom prst="bentUpArrow">
            <a:avLst>
              <a:gd name="adj1" fmla="val 12297"/>
              <a:gd name="adj2" fmla="val 19707"/>
              <a:gd name="adj3" fmla="val 35586"/>
            </a:avLst>
          </a:prstGeom>
          <a:solidFill>
            <a:srgbClr val="00FFFF"/>
          </a:solidFill>
          <a:ln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 dirty="0"/>
          </a:p>
        </p:txBody>
      </p:sp>
      <p:sp>
        <p:nvSpPr>
          <p:cNvPr id="27" name="Rectangle 26"/>
          <p:cNvSpPr/>
          <p:nvPr/>
        </p:nvSpPr>
        <p:spPr>
          <a:xfrm>
            <a:off x="5364088" y="3203997"/>
            <a:ext cx="2275430" cy="783589"/>
          </a:xfrm>
          <a:prstGeom prst="rect">
            <a:avLst/>
          </a:prstGeom>
          <a:solidFill>
            <a:schemeClr val="accent1">
              <a:lumMod val="40000"/>
              <a:lumOff val="60000"/>
            </a:schemeClr>
          </a:solidFill>
          <a:ln w="57150">
            <a:solidFill>
              <a:srgbClr val="CC00CC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CA" sz="2000" b="1" dirty="0" smtClean="0">
                <a:solidFill>
                  <a:srgbClr val="CC3300"/>
                </a:solidFill>
              </a:rPr>
              <a:t>Evening:</a:t>
            </a:r>
            <a:r>
              <a:rPr lang="en-CA" sz="2000" dirty="0" smtClean="0">
                <a:solidFill>
                  <a:schemeClr val="bg1"/>
                </a:solidFill>
              </a:rPr>
              <a:t> </a:t>
            </a:r>
            <a:r>
              <a:rPr lang="en-CA" sz="2000" b="1" i="1" dirty="0" smtClean="0">
                <a:solidFill>
                  <a:srgbClr val="00B050"/>
                </a:solidFill>
              </a:rPr>
              <a:t>ereb, </a:t>
            </a:r>
            <a:br>
              <a:rPr lang="en-CA" sz="2000" b="1" i="1" dirty="0" smtClean="0">
                <a:solidFill>
                  <a:srgbClr val="00B050"/>
                </a:solidFill>
              </a:rPr>
            </a:br>
            <a:r>
              <a:rPr lang="en-CA" sz="2000" dirty="0" smtClean="0">
                <a:solidFill>
                  <a:schemeClr val="accent6">
                    <a:lumMod val="75000"/>
                  </a:schemeClr>
                </a:solidFill>
              </a:rPr>
              <a:t>twilight mixture</a:t>
            </a:r>
            <a:endParaRPr lang="en-CA" sz="20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39" name="Title 2"/>
          <p:cNvSpPr txBox="1">
            <a:spLocks/>
          </p:cNvSpPr>
          <p:nvPr/>
        </p:nvSpPr>
        <p:spPr>
          <a:xfrm>
            <a:off x="0" y="116632"/>
            <a:ext cx="9143999" cy="1080119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“Nouns” </a:t>
            </a: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and</a:t>
            </a: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“Verbs”</a:t>
            </a:r>
            <a:r>
              <a:rPr lang="en-US" sz="1400" dirty="0">
                <a:ln>
                  <a:solidFill>
                    <a:srgbClr val="00206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/>
            </a:r>
            <a:br>
              <a:rPr lang="en-US" sz="1400" dirty="0">
                <a:ln>
                  <a:solidFill>
                    <a:srgbClr val="002060"/>
                  </a:solidFill>
                  <a:prstDash val="solid"/>
                </a:ln>
                <a:solidFill>
                  <a:srgbClr val="00FF99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</a:br>
            <a:r>
              <a:rPr lang="en-US" sz="2000" dirty="0" smtClean="0">
                <a:ln>
                  <a:noFill/>
                  <a:prstDash val="solid"/>
                </a:ln>
                <a:solidFill>
                  <a:srgbClr val="B83D68"/>
                </a:solidFill>
              </a:rPr>
              <a:t>[Boqer/morning]                      </a:t>
            </a:r>
            <a:r>
              <a:rPr lang="en-US" sz="2000" dirty="0" smtClean="0">
                <a:ln>
                  <a:noFill/>
                  <a:prstDash val="solid"/>
                </a:ln>
                <a:solidFill>
                  <a:srgbClr val="00B050"/>
                </a:solidFill>
              </a:rPr>
              <a:t>[Ereb/twilight]</a:t>
            </a:r>
            <a:endParaRPr lang="en-US" sz="2000" dirty="0">
              <a:ln>
                <a:noFill/>
                <a:prstDash val="solid"/>
              </a:ln>
              <a:solidFill>
                <a:srgbClr val="00B050"/>
              </a:solidFill>
            </a:endParaRPr>
          </a:p>
        </p:txBody>
      </p:sp>
      <p:sp>
        <p:nvSpPr>
          <p:cNvPr id="41" name="Title 2"/>
          <p:cNvSpPr txBox="1">
            <a:spLocks/>
          </p:cNvSpPr>
          <p:nvPr/>
        </p:nvSpPr>
        <p:spPr>
          <a:xfrm>
            <a:off x="331692" y="5629477"/>
            <a:ext cx="8422215" cy="864096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800" dirty="0" smtClean="0">
                <a:ln>
                  <a:solidFill>
                    <a:srgbClr val="002060"/>
                  </a:solidFill>
                  <a:prstDash val="solid"/>
                </a:ln>
                <a:solidFill>
                  <a:srgbClr val="00B0F0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Arial Rounded MT Bold" pitchFamily="34" charset="0"/>
              </a:rPr>
              <a:t>Working Together</a:t>
            </a:r>
            <a:endParaRPr lang="en-US" dirty="0">
              <a:ln>
                <a:solidFill>
                  <a:srgbClr val="002060"/>
                </a:solidFill>
                <a:prstDash val="solid"/>
              </a:ln>
              <a:solidFill>
                <a:srgbClr val="00B0F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5043333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25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25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2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3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7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6" presetClass="entr" presetSubtype="16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68" presetID="22" presetClass="entr" presetSubtype="8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1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1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4" fill="hold">
                      <p:stCondLst>
                        <p:cond delay="indefinite"/>
                      </p:stCondLst>
                      <p:childTnLst>
                        <p:par>
                          <p:cTn id="75" fill="hold">
                            <p:stCondLst>
                              <p:cond delay="0"/>
                            </p:stCondLst>
                            <p:childTnLst>
                              <p:par>
                                <p:cTn id="76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750"/>
                            </p:stCondLst>
                            <p:childTnLst>
                              <p:par>
                                <p:cTn id="8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2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9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9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9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9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9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1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1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6" dur="1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7" fill="hold">
                      <p:stCondLst>
                        <p:cond delay="indefinite"/>
                      </p:stCondLst>
                      <p:childTnLst>
                        <p:par>
                          <p:cTn id="108" fill="hold">
                            <p:stCondLst>
                              <p:cond delay="0"/>
                            </p:stCondLst>
                            <p:childTnLst>
                              <p:par>
                                <p:cTn id="10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1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7" dur="1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2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3" fill="hold">
                      <p:stCondLst>
                        <p:cond delay="indefinite"/>
                      </p:stCondLst>
                      <p:childTnLst>
                        <p:par>
                          <p:cTn id="124" fill="hold">
                            <p:stCondLst>
                              <p:cond delay="0"/>
                            </p:stCondLst>
                            <p:childTnLst>
                              <p:par>
                                <p:cTn id="12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3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3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3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3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4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141" presetID="22" presetClass="entr" presetSubtype="1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  <p:bldP spid="11" grpId="0" animBg="1"/>
      <p:bldP spid="12" grpId="0" animBg="1"/>
      <p:bldP spid="13" grpId="0" animBg="1"/>
      <p:bldP spid="19" grpId="0" animBg="1"/>
      <p:bldP spid="20" grpId="0" animBg="1"/>
      <p:bldP spid="22" grpId="0" animBg="1"/>
      <p:bldP spid="24" grpId="0" animBg="1"/>
      <p:bldP spid="25" grpId="0" animBg="1"/>
      <p:bldP spid="29" grpId="0" animBg="1"/>
      <p:bldP spid="35" grpId="0" animBg="1"/>
      <p:bldP spid="2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17</a:t>
            </a:fld>
            <a:endParaRPr lang="es-ES"/>
          </a:p>
        </p:txBody>
      </p:sp>
      <p:sp>
        <p:nvSpPr>
          <p:cNvPr id="3" name="Rectangle 2"/>
          <p:cNvSpPr/>
          <p:nvPr/>
        </p:nvSpPr>
        <p:spPr>
          <a:xfrm>
            <a:off x="1259632" y="692696"/>
            <a:ext cx="5400600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Review for </a:t>
            </a:r>
            <a:r>
              <a:rPr lang="en-US" sz="3600" b="1" dirty="0" err="1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Pt</a:t>
            </a:r>
            <a: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1 of </a:t>
            </a:r>
            <a:b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600" b="1" dirty="0" smtClean="0">
                <a:ln w="11430"/>
                <a:solidFill>
                  <a:schemeClr val="accent2">
                    <a:lumMod val="20000"/>
                    <a:lumOff val="80000"/>
                  </a:schemeClr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Grammar 101</a:t>
            </a:r>
          </a:p>
        </p:txBody>
      </p:sp>
      <p:sp>
        <p:nvSpPr>
          <p:cNvPr id="5" name="Rectangle 4"/>
          <p:cNvSpPr/>
          <p:nvPr/>
        </p:nvSpPr>
        <p:spPr>
          <a:xfrm>
            <a:off x="899592" y="1953995"/>
            <a:ext cx="5832648" cy="44935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Remember we examined </a:t>
            </a:r>
            <a:r>
              <a:rPr lang="en-US" sz="3200" b="1" u="sng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the 1</a:t>
            </a:r>
            <a:r>
              <a:rPr lang="en-US" sz="3200" b="1" baseline="3000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st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definitions for Day, Night, Evening, Morning &amp; Twilight.</a:t>
            </a:r>
            <a:b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1400" b="1" dirty="0" smtClean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457200" indent="-457200">
              <a:buFont typeface="Arial" pitchFamily="34" charset="0"/>
              <a:buChar char="•"/>
            </a:pP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We started to examine the 2</a:t>
            </a:r>
            <a:r>
              <a:rPr lang="en-US" sz="3200" b="1" baseline="3000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32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 for Evening. </a:t>
            </a:r>
            <a:r>
              <a:rPr lang="en-US" sz="24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(We’ll do a review then continue on with the rest of the lesson for the 2</a:t>
            </a:r>
            <a:r>
              <a:rPr lang="en-US" sz="2400" b="1" baseline="30000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400" b="1" dirty="0" smtClean="0">
                <a:ln w="11430"/>
                <a:solidFill>
                  <a:srgbClr val="DFA6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definition.)</a:t>
            </a:r>
            <a:endParaRPr lang="en-US" sz="3200" b="1" dirty="0" smtClean="0">
              <a:ln w="11430"/>
              <a:solidFill>
                <a:srgbClr val="DFA6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6" name="TextBox 29"/>
          <p:cNvSpPr txBox="1"/>
          <p:nvPr/>
        </p:nvSpPr>
        <p:spPr>
          <a:xfrm>
            <a:off x="251520" y="2297847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7" name="Rounded Rectangle 6"/>
          <p:cNvSpPr/>
          <p:nvPr/>
        </p:nvSpPr>
        <p:spPr>
          <a:xfrm rot="841337">
            <a:off x="6455913" y="529144"/>
            <a:ext cx="2332946" cy="949088"/>
          </a:xfrm>
          <a:prstGeom prst="roundRect">
            <a:avLst/>
          </a:prstGeom>
          <a:ln w="57150">
            <a:solidFill>
              <a:srgbClr val="00FF99"/>
            </a:solidFill>
          </a:ln>
          <a:scene3d>
            <a:camera prst="orthographicFront"/>
            <a:lightRig rig="threePt" dir="t"/>
          </a:scene3d>
          <a:sp3d>
            <a:bevelT prst="angle"/>
          </a:sp3d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>
            <a:sp3d extrusionH="57150">
              <a:bevelT h="25400" prst="softRound"/>
            </a:sp3d>
          </a:bodyPr>
          <a:lstStyle/>
          <a:p>
            <a:pPr algn="ctr"/>
            <a:r>
              <a:rPr lang="en-US" sz="3200" dirty="0" smtClean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THIRD</a:t>
            </a:r>
            <a: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/>
            </a:r>
            <a:br>
              <a:rPr lang="en-US" sz="3200" dirty="0">
                <a:ln>
                  <a:solidFill>
                    <a:srgbClr val="002060"/>
                  </a:solidFill>
                </a:ln>
                <a:latin typeface="Arial Black" pitchFamily="34" charset="0"/>
              </a:rPr>
            </a:br>
            <a:r>
              <a:rPr lang="en-US" sz="2400" dirty="0" smtClean="0">
                <a:ln>
                  <a:solidFill>
                    <a:srgbClr val="002060"/>
                  </a:solidFill>
                </a:ln>
                <a:latin typeface="Arial Black" pitchFamily="34" charset="0"/>
              </a:rPr>
              <a:t>(Grammar)</a:t>
            </a:r>
            <a:r>
              <a:rPr lang="en-US" sz="2400" dirty="0" smtClean="0">
                <a:latin typeface="Arial Black" pitchFamily="34" charset="0"/>
              </a:rPr>
              <a:t>  </a:t>
            </a:r>
            <a:endParaRPr lang="en-CA" sz="3200" dirty="0">
              <a:latin typeface="Arial Black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0080453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/>
              <a:pPr/>
              <a:t>18</a:t>
            </a:fld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2627784" y="980728"/>
            <a:ext cx="6029854" cy="3140968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57150" h="38100" prst="artDeco"/>
            </a:sp3d>
          </a:bodyPr>
          <a:lstStyle/>
          <a:p>
            <a:pPr marL="45720" indent="0" algn="ctr">
              <a:buNone/>
            </a:pPr>
            <a:r>
              <a:rPr lang="en-US" sz="40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itchFamily="18" charset="0"/>
              </a:rPr>
              <a:t>1</a:t>
            </a:r>
            <a:r>
              <a:rPr lang="en-US" sz="4000" spc="300" baseline="300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itchFamily="18" charset="0"/>
              </a:rPr>
              <a:t>st</a:t>
            </a:r>
            <a:r>
              <a:rPr lang="en-US" sz="40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chemeClr val="accent6">
                    <a:lumMod val="40000"/>
                    <a:lumOff val="60000"/>
                  </a:schemeClr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oper Black" pitchFamily="18" charset="0"/>
              </a:rPr>
              <a:t> Definition of Evening is a “mixing” of light and night – or – dusk twilight.</a:t>
            </a:r>
            <a:endParaRPr lang="en-US" sz="3600" spc="300" dirty="0">
              <a:ln w="18415" cmpd="sng">
                <a:solidFill>
                  <a:srgbClr val="FFFFFF"/>
                </a:solidFill>
                <a:prstDash val="solid"/>
              </a:ln>
              <a:solidFill>
                <a:schemeClr val="accent6">
                  <a:lumMod val="40000"/>
                  <a:lumOff val="60000"/>
                </a:schemeClr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7" name="Title 3"/>
          <p:cNvSpPr>
            <a:spLocks noGrp="1"/>
          </p:cNvSpPr>
          <p:nvPr>
            <p:ph type="title"/>
          </p:nvPr>
        </p:nvSpPr>
        <p:spPr>
          <a:xfrm>
            <a:off x="56416" y="116632"/>
            <a:ext cx="9108504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Understanding Evening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TextBox 29"/>
          <p:cNvSpPr txBox="1"/>
          <p:nvPr/>
        </p:nvSpPr>
        <p:spPr>
          <a:xfrm>
            <a:off x="8172400" y="4293096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9588841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FA6C0"/>
            </a:gs>
            <a:gs pos="70000">
              <a:schemeClr val="bg2">
                <a:tint val="94000"/>
                <a:shade val="94000"/>
                <a:satMod val="160000"/>
                <a:lumMod val="130000"/>
              </a:schemeClr>
            </a:gs>
            <a:gs pos="92000">
              <a:schemeClr val="bg1">
                <a:lumMod val="86000"/>
                <a:alpha val="61000"/>
              </a:schemeClr>
            </a:gs>
          </a:gsLst>
          <a:lin ang="27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Evening:  2</a:t>
            </a:r>
            <a:r>
              <a:rPr lang="en-US" baseline="30000" dirty="0" smtClean="0">
                <a:solidFill>
                  <a:schemeClr val="accent4"/>
                </a:solidFill>
              </a:rPr>
              <a:t>nd</a:t>
            </a:r>
            <a:r>
              <a:rPr lang="en-US" dirty="0" smtClean="0">
                <a:solidFill>
                  <a:schemeClr val="accent4"/>
                </a:solidFill>
              </a:rPr>
              <a:t> </a:t>
            </a:r>
            <a:r>
              <a:rPr lang="en-US" sz="4000" dirty="0" smtClean="0">
                <a:solidFill>
                  <a:schemeClr val="accent4"/>
                </a:solidFill>
              </a:rPr>
              <a:t> </a:t>
            </a:r>
            <a:r>
              <a:rPr lang="en-US" dirty="0" smtClean="0">
                <a:solidFill>
                  <a:schemeClr val="accent4"/>
                </a:solidFill>
              </a:rPr>
              <a:t>Definition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395536" y="1268760"/>
            <a:ext cx="4752528" cy="1080120"/>
          </a:xfrm>
          <a:prstGeom prst="rect">
            <a:avLst/>
          </a:prstGeo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3600" dirty="0" smtClean="0"/>
              <a:t>[</a:t>
            </a:r>
            <a:r>
              <a:rPr lang="en-US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sz="3600" baseline="30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nd</a:t>
            </a:r>
            <a:r>
              <a:rPr lang="en-US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6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definition H6153]</a:t>
            </a:r>
            <a:r>
              <a:rPr lang="en-US" sz="36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  </a:t>
            </a:r>
            <a:r>
              <a:rPr lang="en-US" sz="36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day</a:t>
            </a:r>
            <a:r>
              <a:rPr lang="en-US" sz="3600" dirty="0" smtClean="0">
                <a:effectLst/>
              </a:rPr>
              <a:t> </a:t>
            </a:r>
            <a:br>
              <a:rPr lang="en-US" sz="3600" dirty="0" smtClean="0">
                <a:effectLst/>
              </a:rPr>
            </a:br>
            <a:r>
              <a:rPr lang="en-US" sz="1200" dirty="0" smtClean="0">
                <a:effectLst/>
              </a:rPr>
              <a:t> </a:t>
            </a:r>
          </a:p>
        </p:txBody>
      </p:sp>
      <p:pic>
        <p:nvPicPr>
          <p:cNvPr id="1026" name="Picture 2" descr="C:\Users\Rae\Desktop\animated-question-mark-clip-art-10.jpg"/>
          <p:cNvPicPr>
            <a:picLocks noChangeAspect="1" noChangeArrowheads="1"/>
          </p:cNvPicPr>
          <p:nvPr/>
        </p:nvPicPr>
        <p:blipFill>
          <a:blip r:embed="rId3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69375" y="1134295"/>
            <a:ext cx="1493772" cy="1718641"/>
          </a:xfrm>
          <a:prstGeom prst="rect">
            <a:avLst/>
          </a:prstGeom>
          <a:noFill/>
          <a:effectLst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483319" y="2316936"/>
            <a:ext cx="4278735" cy="341632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ln w="76200">
            <a:solidFill>
              <a:srgbClr val="FFC0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none" lIns="91440" tIns="45720" rIns="91440" bIns="4572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At this point the </a:t>
            </a:r>
            <a:b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question was</a:t>
            </a:r>
            <a:b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asked as to </a:t>
            </a:r>
            <a:b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why “day”</a:t>
            </a:r>
            <a:b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is ever listed </a:t>
            </a:r>
            <a:b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</a:br>
            <a:r>
              <a:rPr lang="en-US" sz="3600" b="1" spc="0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/>
                <a:latin typeface="Segoe Print" pitchFamily="2" charset="0"/>
              </a:rPr>
              <a:t>as a definition!</a:t>
            </a:r>
            <a:endParaRPr lang="en-US" sz="3600" b="1" spc="0" dirty="0">
              <a:ln w="9000" cmpd="sng">
                <a:solidFill>
                  <a:schemeClr val="accent4">
                    <a:shade val="50000"/>
                    <a:satMod val="120000"/>
                  </a:schemeClr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/>
              <a:latin typeface="Segoe Print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4904402" y="3025730"/>
            <a:ext cx="3772053" cy="3046988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dirty="0" smtClean="0">
                <a:solidFill>
                  <a:schemeClr val="accent3"/>
                </a:solidFill>
              </a:rPr>
              <a:t>Because “ereb” is </a:t>
            </a:r>
            <a:br>
              <a:rPr lang="en-US" sz="2400" dirty="0" smtClean="0">
                <a:solidFill>
                  <a:schemeClr val="accent3"/>
                </a:solidFill>
              </a:rPr>
            </a:br>
            <a:r>
              <a:rPr lang="en-US" sz="2400" dirty="0" smtClean="0">
                <a:solidFill>
                  <a:schemeClr val="accent3"/>
                </a:solidFill>
              </a:rPr>
              <a:t>defined as a “mixing </a:t>
            </a:r>
            <a:br>
              <a:rPr lang="en-US" sz="2400" dirty="0" smtClean="0">
                <a:solidFill>
                  <a:schemeClr val="accent3"/>
                </a:solidFill>
              </a:rPr>
            </a:br>
            <a:r>
              <a:rPr lang="en-US" sz="2400" dirty="0" smtClean="0">
                <a:solidFill>
                  <a:schemeClr val="accent3"/>
                </a:solidFill>
              </a:rPr>
              <a:t>of light and night.”</a:t>
            </a:r>
          </a:p>
          <a:p>
            <a:endParaRPr lang="en-US" sz="2400" dirty="0" smtClean="0">
              <a:solidFill>
                <a:srgbClr val="0070C0"/>
              </a:solidFill>
            </a:endParaRPr>
          </a:p>
          <a:p>
            <a:r>
              <a:rPr lang="en-US" sz="2400" b="1" u="sng" dirty="0" smtClean="0">
                <a:solidFill>
                  <a:schemeClr val="accent1">
                    <a:lumMod val="75000"/>
                  </a:schemeClr>
                </a:solidFill>
              </a:rPr>
              <a:t>Coming up</a:t>
            </a: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:  </a:t>
            </a:r>
            <a:b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Examination of the “day” definition for “evening” </a:t>
            </a:r>
            <a:b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2400" dirty="0" smtClean="0">
                <a:solidFill>
                  <a:schemeClr val="accent1">
                    <a:lumMod val="75000"/>
                  </a:schemeClr>
                </a:solidFill>
              </a:rPr>
              <a:t>in the Hebrew.</a:t>
            </a:r>
            <a:endParaRPr lang="en-US" sz="2400" dirty="0">
              <a:solidFill>
                <a:schemeClr val="accent1">
                  <a:lumMod val="75000"/>
                </a:schemeClr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000421" y="2145630"/>
            <a:ext cx="1875835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contrasting" dir="t">
                <a:rot lat="0" lon="0" rev="4500000"/>
              </a:lightRig>
            </a:scene3d>
            <a:sp3d extrusionH="57150" contourW="6350" prstMaterial="metal">
              <a:bevelT w="127000" h="31750" prst="softRound"/>
              <a:contourClr>
                <a:schemeClr val="accent1">
                  <a:shade val="75000"/>
                </a:schemeClr>
              </a:contourClr>
            </a:sp3d>
          </a:bodyPr>
          <a:lstStyle/>
          <a:p>
            <a:pPr algn="ctr"/>
            <a:r>
              <a:rPr lang="en-US" sz="5400" b="1" cap="all" spc="0" dirty="0" smtClean="0">
                <a:ln w="0"/>
                <a:solidFill>
                  <a:srgbClr val="B83D68"/>
                </a:solidFill>
                <a:effectLst/>
                <a:latin typeface="Comic Sans MS" pitchFamily="66" charset="0"/>
              </a:rPr>
              <a:t>Why</a:t>
            </a:r>
            <a:endParaRPr lang="en-US" sz="5400" b="1" cap="all" spc="0" dirty="0">
              <a:ln w="0"/>
              <a:solidFill>
                <a:srgbClr val="B83D68"/>
              </a:solidFill>
              <a:effectLst/>
              <a:latin typeface="Comic Sans MS" pitchFamily="66" charset="0"/>
            </a:endParaRPr>
          </a:p>
        </p:txBody>
      </p:sp>
      <p:sp>
        <p:nvSpPr>
          <p:cNvPr id="11" name="TextBox 29"/>
          <p:cNvSpPr txBox="1"/>
          <p:nvPr/>
        </p:nvSpPr>
        <p:spPr>
          <a:xfrm>
            <a:off x="8255451" y="1044074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9516160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1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7544" y="116632"/>
            <a:ext cx="8352928" cy="912738"/>
          </a:xfrm>
        </p:spPr>
        <p:txBody>
          <a:bodyPr/>
          <a:lstStyle/>
          <a:p>
            <a:r>
              <a:rPr lang="en-US" dirty="0" smtClean="0">
                <a:solidFill>
                  <a:schemeClr val="accent4"/>
                </a:solidFill>
              </a:rPr>
              <a:t>Evening:  </a:t>
            </a:r>
            <a:r>
              <a:rPr lang="en-US" sz="4000" dirty="0" smtClean="0">
                <a:solidFill>
                  <a:schemeClr val="accent4"/>
                </a:solidFill>
              </a:rPr>
              <a:t>3</a:t>
            </a:r>
            <a:r>
              <a:rPr lang="en-US" sz="4000" baseline="30000" dirty="0" smtClean="0">
                <a:solidFill>
                  <a:schemeClr val="accent4"/>
                </a:solidFill>
              </a:rPr>
              <a:t>rd</a:t>
            </a:r>
            <a:r>
              <a:rPr lang="en-US" sz="4000" dirty="0" smtClean="0">
                <a:solidFill>
                  <a:schemeClr val="accent4"/>
                </a:solidFill>
              </a:rPr>
              <a:t> &amp; 4</a:t>
            </a:r>
            <a:r>
              <a:rPr lang="en-US" sz="4000" baseline="30000" dirty="0" smtClean="0">
                <a:solidFill>
                  <a:schemeClr val="accent4"/>
                </a:solidFill>
              </a:rPr>
              <a:t>th</a:t>
            </a:r>
            <a:r>
              <a:rPr lang="en-US" sz="4000" dirty="0" smtClean="0">
                <a:solidFill>
                  <a:schemeClr val="accent4"/>
                </a:solidFill>
              </a:rPr>
              <a:t> Definitions</a:t>
            </a:r>
            <a:endParaRPr lang="en-US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029369"/>
            <a:ext cx="8352928" cy="2183607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>
                <a:effectLst/>
              </a:rPr>
              <a:t>[</a:t>
            </a:r>
            <a:r>
              <a:rPr lang="en-US" sz="24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sz="2400" baseline="300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US" sz="2400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definition H6153</a:t>
            </a:r>
            <a:r>
              <a:rPr lang="en-US" sz="2400" dirty="0" smtClean="0"/>
              <a:t>]</a:t>
            </a:r>
            <a:r>
              <a:rPr lang="en-US" sz="2400" dirty="0"/>
              <a:t>  </a:t>
            </a:r>
            <a:r>
              <a:rPr lang="en-US" sz="2400" b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</a:t>
            </a:r>
            <a:r>
              <a:rPr lang="en-US" sz="2400" dirty="0"/>
              <a:t> (-</a:t>
            </a:r>
            <a:r>
              <a:rPr lang="en-US" sz="2400" dirty="0" err="1"/>
              <a:t>ing</a:t>
            </a:r>
            <a:r>
              <a:rPr lang="en-US" sz="2400" dirty="0"/>
              <a:t>, </a:t>
            </a:r>
            <a:r>
              <a:rPr lang="en-US" sz="2400" b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tide</a:t>
            </a:r>
            <a:r>
              <a:rPr lang="en-US" sz="2400" dirty="0"/>
              <a:t>) 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1800" b="1" dirty="0" smtClean="0">
                <a:solidFill>
                  <a:schemeClr val="accent1"/>
                </a:solidFill>
              </a:rPr>
              <a:t>[‘</a:t>
            </a:r>
            <a:r>
              <a:rPr lang="en-US" sz="1800" b="1" u="sng" dirty="0">
                <a:solidFill>
                  <a:schemeClr val="accent1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eventide</a:t>
            </a:r>
            <a:r>
              <a:rPr lang="en-US" sz="1800" b="1" dirty="0">
                <a:solidFill>
                  <a:schemeClr val="accent1"/>
                </a:solidFill>
              </a:rPr>
              <a:t>’</a:t>
            </a:r>
            <a:r>
              <a:rPr lang="en-US" sz="1800" dirty="0">
                <a:solidFill>
                  <a:schemeClr val="accent1"/>
                </a:solidFill>
              </a:rPr>
              <a:t> - </a:t>
            </a:r>
            <a:r>
              <a:rPr lang="en-US" sz="1800" b="1" dirty="0" smtClean="0">
                <a:solidFill>
                  <a:schemeClr val="accent1"/>
                </a:solidFill>
              </a:rPr>
              <a:t> </a:t>
            </a:r>
            <a:r>
              <a:rPr lang="en-US" sz="1800" b="1" dirty="0">
                <a:solidFill>
                  <a:schemeClr val="accent1"/>
                </a:solidFill>
              </a:rPr>
              <a:t>old English </a:t>
            </a:r>
            <a:r>
              <a:rPr lang="en-US" sz="1800" b="1" dirty="0" smtClean="0">
                <a:solidFill>
                  <a:schemeClr val="accent1"/>
                </a:solidFill>
              </a:rPr>
              <a:t>term meaning dusk </a:t>
            </a:r>
            <a:r>
              <a:rPr lang="en-US" sz="1800" b="1" dirty="0">
                <a:solidFill>
                  <a:schemeClr val="accent1"/>
                </a:solidFill>
              </a:rPr>
              <a:t>"</a:t>
            </a:r>
            <a:r>
              <a:rPr lang="en-US" sz="1800" b="1" dirty="0" smtClean="0">
                <a:solidFill>
                  <a:schemeClr val="accent1"/>
                </a:solidFill>
              </a:rPr>
              <a:t>twilight.”] </a:t>
            </a:r>
          </a:p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/>
              <a:t>[</a:t>
            </a:r>
            <a:r>
              <a:rPr lang="en-US" sz="24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4</a:t>
            </a:r>
            <a:r>
              <a:rPr lang="en-US" sz="2400" baseline="300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th</a:t>
            </a:r>
            <a:r>
              <a:rPr lang="en-US" sz="2400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 </a:t>
            </a:r>
            <a:r>
              <a:rPr lang="en-US" sz="2400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definition H6153</a:t>
            </a:r>
            <a:r>
              <a:rPr lang="en-US" sz="2400" dirty="0" smtClean="0"/>
              <a:t>]</a:t>
            </a:r>
            <a:r>
              <a:rPr lang="en-US" sz="2400" dirty="0"/>
              <a:t>  </a:t>
            </a:r>
            <a:r>
              <a:rPr lang="en-US" sz="2400" b="1" dirty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b="1" dirty="0" smtClean="0"/>
              <a:t>.</a:t>
            </a:r>
            <a:r>
              <a:rPr lang="en-US" sz="2800" b="1" dirty="0" smtClean="0"/>
              <a:t>   </a:t>
            </a:r>
          </a:p>
        </p:txBody>
      </p:sp>
      <p:sp>
        <p:nvSpPr>
          <p:cNvPr id="20" name="Rectangle 19"/>
          <p:cNvSpPr/>
          <p:nvPr/>
        </p:nvSpPr>
        <p:spPr>
          <a:xfrm>
            <a:off x="-33842" y="2636912"/>
            <a:ext cx="9144000" cy="216982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>
              <a:lnSpc>
                <a:spcPct val="150000"/>
              </a:lnSpc>
            </a:pPr>
            <a:r>
              <a:rPr lang="en-US" sz="32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Note:  </a:t>
            </a:r>
            <a:r>
              <a:rPr lang="en-US" sz="32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Sunset </a:t>
            </a:r>
            <a:r>
              <a:rPr lang="en-US" sz="24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[</a:t>
            </a:r>
            <a:r>
              <a:rPr lang="en-US" sz="2400" b="1" dirty="0" err="1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shemesh</a:t>
            </a:r>
            <a:r>
              <a:rPr lang="en-US" sz="24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bow] </a:t>
            </a:r>
            <a:r>
              <a:rPr lang="en-US" sz="32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NOT </a:t>
            </a:r>
            <a:br>
              <a:rPr lang="en-US" sz="32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32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one of the definitions for</a:t>
            </a:r>
            <a:r>
              <a:rPr lang="en-US" sz="32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&lt;ereb</a:t>
            </a:r>
            <a:r>
              <a:rPr lang="en-US" sz="32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&gt;. </a:t>
            </a:r>
          </a:p>
          <a:p>
            <a:pPr algn="ctr"/>
            <a:r>
              <a:rPr lang="en-US" sz="11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4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Sunset is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 point of time that ushers in </a:t>
            </a:r>
            <a:r>
              <a:rPr lang="en-US" sz="2800" b="1" cap="none" spc="0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&lt;ereb&gt;.  </a:t>
            </a:r>
            <a:endParaRPr lang="en-US" sz="2800" b="1" cap="none" spc="0" dirty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8214252" y="1029369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39552" y="4959201"/>
            <a:ext cx="806489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</a:rPr>
              <a:t>“</a:t>
            </a:r>
            <a:r>
              <a:rPr lang="en-US" sz="2000" b="1" u="sng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sun</a:t>
            </a:r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”  H8121  </a:t>
            </a:r>
            <a:r>
              <a:rPr lang="en-US" sz="2000" dirty="0" err="1" smtClean="0">
                <a:solidFill>
                  <a:srgbClr val="002060"/>
                </a:solidFill>
                <a:latin typeface="Comic Sans MS" pitchFamily="66" charset="0"/>
              </a:rPr>
              <a:t>shemesh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; to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be brilliant; the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sun.</a:t>
            </a:r>
            <a:endParaRPr lang="en-US" sz="2000" dirty="0">
              <a:solidFill>
                <a:srgbClr val="002060"/>
              </a:solidFill>
              <a:latin typeface="Comic Sans MS" pitchFamily="66" charset="0"/>
            </a:endParaRPr>
          </a:p>
          <a:p>
            <a:endParaRPr lang="en-US" sz="1000" dirty="0" smtClean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“</a:t>
            </a:r>
            <a:r>
              <a:rPr lang="en-US" sz="2000" b="1" u="sng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going down</a:t>
            </a:r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”  H935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  bow'; </a:t>
            </a:r>
            <a:r>
              <a:rPr lang="en-US" sz="2000" dirty="0">
                <a:solidFill>
                  <a:srgbClr val="002060"/>
                </a:solidFill>
                <a:latin typeface="Comic Sans MS" pitchFamily="66" charset="0"/>
              </a:rPr>
              <a:t>a primitive root; to go or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come.</a:t>
            </a:r>
          </a:p>
          <a:p>
            <a:endParaRPr lang="en-US" sz="2000" dirty="0">
              <a:solidFill>
                <a:srgbClr val="002060"/>
              </a:solidFill>
              <a:latin typeface="Comic Sans MS" pitchFamily="66" charset="0"/>
            </a:endParaRPr>
          </a:p>
          <a:p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  <a:latin typeface="Comic Sans MS" pitchFamily="66" charset="0"/>
              </a:rPr>
              <a:t>“</a:t>
            </a:r>
            <a:r>
              <a:rPr lang="en-US" sz="2000" b="1" u="sng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  <a:latin typeface="Comic Sans MS" pitchFamily="66" charset="0"/>
              </a:rPr>
              <a:t>Evening</a:t>
            </a:r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3"/>
                </a:solidFill>
                <a:latin typeface="Comic Sans MS" pitchFamily="66" charset="0"/>
              </a:rPr>
              <a:t>” [H6153] </a:t>
            </a:r>
            <a:r>
              <a:rPr lang="en-US" sz="2000" dirty="0" smtClean="0">
                <a:solidFill>
                  <a:srgbClr val="002060"/>
                </a:solidFill>
                <a:latin typeface="Comic Sans MS" pitchFamily="66" charset="0"/>
              </a:rPr>
              <a:t>is not the same as </a:t>
            </a:r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“</a:t>
            </a:r>
            <a:r>
              <a:rPr lang="en-US" sz="2000" b="1" u="sng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sunset</a:t>
            </a:r>
            <a:r>
              <a:rPr lang="en-US" sz="2000" dirty="0" smtClean="0">
                <a:ln>
                  <a:solidFill>
                    <a:srgbClr val="002060"/>
                  </a:solidFill>
                </a:ln>
                <a:solidFill>
                  <a:schemeClr val="accent4"/>
                </a:solidFill>
                <a:latin typeface="Comic Sans MS" pitchFamily="66" charset="0"/>
              </a:rPr>
              <a:t>” [H8121 &amp; H935].</a:t>
            </a:r>
            <a:endParaRPr lang="en-US" sz="2000" dirty="0"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8" name="TextBox 29"/>
          <p:cNvSpPr txBox="1"/>
          <p:nvPr/>
        </p:nvSpPr>
        <p:spPr>
          <a:xfrm>
            <a:off x="8154823" y="4869160"/>
            <a:ext cx="648072" cy="1258372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N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EW</a:t>
            </a:r>
            <a:endParaRPr lang="en-U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8864206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1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7" grpId="0" animBg="1"/>
      <p:bldP spid="2" grpId="0"/>
      <p:bldP spid="8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dusk light &amp; n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"/>
            <a:ext cx="9144000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afternoon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2976"/>
            <a:ext cx="9144001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2387" y="6490097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/>
              <a:pPr/>
              <a:t>21</a:t>
            </a:fld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187625" y="-387424"/>
            <a:ext cx="6768748" cy="2376264"/>
          </a:xfrm>
        </p:spPr>
        <p:txBody>
          <a:bodyPr>
            <a:normAutofit fontScale="92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45720" indent="0" algn="ctr"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Evening &lt;ereb&gt; rightly claims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the 1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st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definition as dusk –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36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mixing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of light and night.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2960948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0" y="3068960"/>
            <a:ext cx="9144000" cy="37890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Evening &lt;ereb&gt; can only claim the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2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nd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definition of “day” [or no mixing] …</a:t>
            </a:r>
          </a:p>
          <a:p>
            <a:pPr marL="45720" indent="0" algn="ctr">
              <a:buFont typeface="Georgia" pitchFamily="18" charset="0"/>
              <a:buNone/>
            </a:pPr>
            <a:endParaRPr lang="en-US" sz="60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WHEN linked to a “qualifier”!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8024315" y="332656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2695615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7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43650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22</a:t>
            </a:fld>
            <a:endParaRPr lang="es-ES" dirty="0"/>
          </a:p>
        </p:txBody>
      </p:sp>
      <p:pic>
        <p:nvPicPr>
          <p:cNvPr id="3075" name="Picture 3" descr="C:\Users\Rae\Desktop\question green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019488"/>
            <a:ext cx="2729402" cy="3637966"/>
          </a:xfrm>
          <a:prstGeom prst="ellipse">
            <a:avLst/>
          </a:prstGeom>
          <a:ln w="190500" cap="rnd">
            <a:solidFill>
              <a:srgbClr val="0066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01712" y="573579"/>
            <a:ext cx="7164797" cy="175432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What does it mean to have a qualifier”?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2994922"/>
            <a:ext cx="5688632" cy="243143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The 1</a:t>
            </a:r>
            <a:r>
              <a:rPr lang="en-US" sz="2800" b="1" baseline="30000" dirty="0" smtClean="0">
                <a:solidFill>
                  <a:srgbClr val="006600"/>
                </a:solidFill>
                <a:latin typeface="Comic Sans MS" pitchFamily="66" charset="0"/>
              </a:rPr>
              <a:t>st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Example from Torah: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endParaRPr lang="en-US" b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342900" indent="-342900"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The Quail in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 Exodus 16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endParaRPr lang="en-US" sz="3200" b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endParaRPr lang="en-US" dirty="0"/>
          </a:p>
        </p:txBody>
      </p:sp>
      <p:pic>
        <p:nvPicPr>
          <p:cNvPr id="3077" name="Picture 5" descr="C:\Users\Rae\Desktop\quail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3212972" y="3573016"/>
            <a:ext cx="1656184" cy="126545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ULB &amp; LB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6491" y="5135368"/>
            <a:ext cx="2824573" cy="13681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29"/>
          <p:cNvSpPr txBox="1"/>
          <p:nvPr/>
        </p:nvSpPr>
        <p:spPr>
          <a:xfrm>
            <a:off x="7884368" y="332656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7687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7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23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0" y="145286"/>
            <a:ext cx="9144000" cy="792088"/>
          </a:xfrm>
        </p:spPr>
        <p:txBody>
          <a:bodyPr/>
          <a:lstStyle/>
          <a:p>
            <a:r>
              <a:rPr lang="en-US" dirty="0" smtClean="0"/>
              <a:t>The Quail of Exodus 16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sz="quarter" idx="13"/>
          </p:nvPr>
        </p:nvSpPr>
        <p:spPr>
          <a:xfrm>
            <a:off x="263937" y="913615"/>
            <a:ext cx="7044367" cy="1800201"/>
          </a:xfr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>
              <a:buNone/>
            </a:pPr>
            <a:r>
              <a:rPr lang="en-US" sz="28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Exo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latin typeface="Comic Sans MS" pitchFamily="66" charset="0"/>
              </a:rPr>
              <a:t> 16:13 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And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omic Sans MS" pitchFamily="66" charset="0"/>
              </a:rPr>
              <a:t>it came to be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latin typeface="Comic Sans MS" pitchFamily="66" charset="0"/>
              </a:rPr>
              <a:t>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that quails came up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latin typeface="Comic Sans MS" pitchFamily="66" charset="0"/>
              </a:rPr>
              <a:t>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at 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evening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>[H6153-dusk?]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  <a:t/>
            </a:r>
            <a:b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latin typeface="Comic Sans MS" pitchFamily="66" charset="0"/>
              </a:rPr>
            </a:b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and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latin typeface="Comic Sans MS" pitchFamily="66" charset="0"/>
              </a:rPr>
              <a:t>covered the camp…</a:t>
            </a:r>
            <a:r>
              <a:rPr lang="en-US" sz="2800" b="1" i="1" dirty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 </a:t>
            </a:r>
            <a:r>
              <a:rPr lang="en-US" sz="2000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The </a:t>
            </a:r>
            <a:r>
              <a:rPr lang="en-US" sz="2000" b="1" i="1" dirty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latin typeface="Comic Sans MS" pitchFamily="66" charset="0"/>
              </a:rPr>
              <a:t>Scriptures</a:t>
            </a:r>
            <a:endParaRPr lang="en-US" sz="2000" dirty="0">
              <a:ln>
                <a:solidFill>
                  <a:schemeClr val="bg1"/>
                </a:solidFill>
              </a:ln>
              <a:solidFill>
                <a:srgbClr val="FF3300"/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sz="2800" dirty="0">
              <a:latin typeface="Comic Sans MS" pitchFamily="66" charset="0"/>
            </a:endParaRPr>
          </a:p>
        </p:txBody>
      </p:sp>
      <p:pic>
        <p:nvPicPr>
          <p:cNvPr id="10" name="Picture 5" descr="C:\Users\Rae\Desktop\qu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326103" y="1008028"/>
            <a:ext cx="1566377" cy="1196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5" name="Group 24"/>
          <p:cNvGrpSpPr/>
          <p:nvPr/>
        </p:nvGrpSpPr>
        <p:grpSpPr>
          <a:xfrm>
            <a:off x="263937" y="2348880"/>
            <a:ext cx="8665795" cy="4322376"/>
            <a:chOff x="206062" y="167425"/>
            <a:chExt cx="11985937" cy="6503831"/>
          </a:xfrm>
        </p:grpSpPr>
        <p:sp>
          <p:nvSpPr>
            <p:cNvPr id="11" name="Content Placeholder 2"/>
            <p:cNvSpPr txBox="1">
              <a:spLocks/>
            </p:cNvSpPr>
            <p:nvPr/>
          </p:nvSpPr>
          <p:spPr>
            <a:xfrm>
              <a:off x="206062" y="167425"/>
              <a:ext cx="11797048" cy="65038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>
              <a:sp3d extrusionH="57150">
                <a:bevelT w="38100" h="38100"/>
              </a:sp3d>
            </a:bodyPr>
            <a:lstStyle>
              <a:lvl1pPr marL="2286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4864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822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9728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38988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66420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965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587752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Georgia" pitchFamily="18" charset="0"/>
                <a:buNone/>
              </a:pPr>
              <a:r>
                <a:rPr lang="en-US" sz="4000" b="1" spc="300" dirty="0" smtClean="0">
                  <a:solidFill>
                    <a:srgbClr val="9933FF"/>
                  </a:solidFill>
                  <a:latin typeface="Baskerville Old Face" pitchFamily="18" charset="0"/>
                </a:rPr>
                <a:t>Location of Ereb</a:t>
              </a:r>
              <a:r>
                <a:rPr lang="en-US" sz="1600" dirty="0" smtClean="0"/>
                <a:t>(s)</a:t>
              </a:r>
              <a:r>
                <a:rPr lang="en-US" sz="4000" b="1" dirty="0" smtClean="0">
                  <a:solidFill>
                    <a:srgbClr val="9933FF"/>
                  </a:solidFill>
                  <a:latin typeface="Baskerville Old Face" pitchFamily="18" charset="0"/>
                </a:rPr>
                <a:t>!</a:t>
              </a: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4000" dirty="0" smtClean="0"/>
            </a:p>
            <a:p>
              <a:pPr marL="0" indent="0">
                <a:buFont typeface="Georgia" pitchFamily="18" charset="0"/>
                <a:buNone/>
              </a:pPr>
              <a:r>
                <a:rPr lang="en-US" sz="2800" dirty="0"/>
                <a:t> </a:t>
              </a:r>
              <a:r>
                <a:rPr lang="en-US" sz="2800" dirty="0" smtClean="0"/>
                <a:t>      </a:t>
              </a:r>
              <a:r>
                <a:rPr lang="en-US" sz="2800" b="1" dirty="0" smtClean="0">
                  <a:solidFill>
                    <a:srgbClr val="FF0000"/>
                  </a:solidFill>
                </a:rPr>
                <a:t>Dawn</a:t>
              </a:r>
              <a:r>
                <a:rPr lang="en-US" sz="2800" dirty="0" smtClean="0"/>
                <a:t>      </a:t>
              </a:r>
              <a:r>
                <a:rPr lang="en-US" sz="2800" b="1" dirty="0" smtClean="0">
                  <a:solidFill>
                    <a:srgbClr val="F725E8"/>
                  </a:solidFill>
                </a:rPr>
                <a:t>Sunrise</a:t>
              </a:r>
              <a:r>
                <a:rPr lang="en-US" sz="2800" dirty="0" smtClean="0"/>
                <a:t>	             </a:t>
              </a:r>
              <a:r>
                <a:rPr lang="en-US" sz="2800" b="1" dirty="0" smtClean="0">
                  <a:solidFill>
                    <a:srgbClr val="FFC000"/>
                  </a:solidFill>
                </a:rPr>
                <a:t>Sunset</a:t>
              </a:r>
              <a:r>
                <a:rPr lang="en-US" sz="2800" dirty="0" smtClean="0"/>
                <a:t>       </a:t>
              </a:r>
              <a:r>
                <a:rPr lang="en-US" sz="2800" b="1" dirty="0" smtClean="0">
                  <a:solidFill>
                    <a:schemeClr val="bg1">
                      <a:lumMod val="50000"/>
                    </a:schemeClr>
                  </a:solidFill>
                </a:rPr>
                <a:t>Dusk</a:t>
              </a:r>
              <a:endParaRPr lang="en-US" sz="2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566058" y="1219200"/>
              <a:ext cx="4735285" cy="1861457"/>
            </a:xfrm>
            <a:prstGeom prst="rect">
              <a:avLst/>
            </a:prstGeom>
            <a:noFill/>
            <a:ln w="5715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000" dirty="0" smtClean="0">
                  <a:solidFill>
                    <a:schemeClr val="tx1"/>
                  </a:solidFill>
                </a:rPr>
                <a:t>One </a:t>
              </a:r>
              <a:r>
                <a:rPr lang="en-CA" sz="20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0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000" b="1" dirty="0" smtClean="0">
                  <a:solidFill>
                    <a:srgbClr val="CC9900"/>
                  </a:solidFill>
                </a:rPr>
                <a:t>,</a:t>
              </a:r>
              <a:r>
                <a:rPr lang="en-CA" sz="2000" dirty="0" smtClean="0">
                  <a:solidFill>
                    <a:srgbClr val="CC9900"/>
                  </a:solidFill>
                </a:rPr>
                <a:t> </a:t>
              </a:r>
              <a:r>
                <a:rPr lang="en-CA" sz="2000" dirty="0" smtClean="0">
                  <a:solidFill>
                    <a:srgbClr val="00B050"/>
                  </a:solidFill>
                </a:rPr>
                <a:t/>
              </a:r>
              <a:br>
                <a:rPr lang="en-CA" sz="2000" dirty="0" smtClean="0">
                  <a:solidFill>
                    <a:srgbClr val="00B050"/>
                  </a:solidFill>
                </a:rPr>
              </a:br>
              <a:r>
                <a:rPr lang="en-CA" sz="20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000" dirty="0" smtClean="0">
                  <a:solidFill>
                    <a:schemeClr val="tx1"/>
                  </a:solidFill>
                </a:rPr>
              </a:br>
              <a:endParaRPr lang="en-CA" sz="8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CA" sz="3200" b="1" dirty="0" smtClean="0">
                  <a:ln>
                    <a:solidFill>
                      <a:srgbClr val="FF9900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00FF00"/>
                    </a:glow>
                  </a:effectLst>
                  <a:latin typeface="Arial Black" pitchFamily="34" charset="0"/>
                </a:rPr>
                <a:t>Pre-Sunrise</a:t>
              </a:r>
              <a:r>
                <a:rPr lang="en-CA" sz="2800" dirty="0" smtClean="0">
                  <a:solidFill>
                    <a:schemeClr val="tx1"/>
                  </a:solidFill>
                </a:rPr>
                <a:t>  </a:t>
              </a:r>
              <a:endParaRPr lang="en-CA" sz="2800" dirty="0">
                <a:solidFill>
                  <a:schemeClr val="tx1"/>
                </a:solidFill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6847118" y="1219200"/>
              <a:ext cx="4768075" cy="1861457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000" dirty="0" smtClean="0">
                  <a:solidFill>
                    <a:schemeClr val="tx1"/>
                  </a:solidFill>
                </a:rPr>
                <a:t>One </a:t>
              </a:r>
              <a:r>
                <a:rPr lang="en-CA" sz="20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0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000" b="1" dirty="0" smtClean="0">
                  <a:solidFill>
                    <a:srgbClr val="CC9900"/>
                  </a:solidFill>
                </a:rPr>
                <a:t>, </a:t>
              </a:r>
              <a:r>
                <a:rPr lang="en-CA" sz="2000" b="1" dirty="0" smtClean="0">
                  <a:solidFill>
                    <a:srgbClr val="00B050"/>
                  </a:solidFill>
                </a:rPr>
                <a:t/>
              </a:r>
              <a:br>
                <a:rPr lang="en-CA" sz="2000" b="1" dirty="0" smtClean="0">
                  <a:solidFill>
                    <a:srgbClr val="00B050"/>
                  </a:solidFill>
                </a:rPr>
              </a:br>
              <a:r>
                <a:rPr lang="en-CA" sz="20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000" dirty="0" smtClean="0">
                  <a:solidFill>
                    <a:schemeClr val="tx1"/>
                  </a:solidFill>
                </a:rPr>
              </a:br>
              <a:r>
                <a:rPr lang="en-CA" sz="600" dirty="0" smtClean="0">
                  <a:solidFill>
                    <a:schemeClr val="bg1"/>
                  </a:solidFill>
                </a:rPr>
                <a:t>.</a:t>
              </a:r>
              <a:r>
                <a:rPr lang="en-CA" sz="2000" dirty="0" smtClean="0">
                  <a:solidFill>
                    <a:schemeClr val="tx1"/>
                  </a:solidFill>
                </a:rPr>
                <a:t/>
              </a:r>
              <a:br>
                <a:rPr lang="en-CA" sz="2000" dirty="0" smtClean="0">
                  <a:solidFill>
                    <a:schemeClr val="tx1"/>
                  </a:solidFill>
                </a:rPr>
              </a:br>
              <a:r>
                <a:rPr lang="en-CA" sz="3600" dirty="0" smtClean="0">
                  <a:ln>
                    <a:solidFill>
                      <a:srgbClr val="F725E8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FFC000"/>
                    </a:glow>
                  </a:effectLst>
                  <a:latin typeface="Arial Black" pitchFamily="34" charset="0"/>
                </a:rPr>
                <a:t>Post-Sunset</a:t>
              </a:r>
              <a:endParaRPr lang="en-CA" sz="3600" dirty="0">
                <a:ln>
                  <a:solidFill>
                    <a:srgbClr val="F725E8"/>
                  </a:solidFill>
                </a:ln>
                <a:solidFill>
                  <a:schemeClr val="tx1"/>
                </a:solidFill>
                <a:effectLst>
                  <a:glow rad="127000">
                    <a:srgbClr val="FFC000"/>
                  </a:glow>
                </a:effectLst>
                <a:latin typeface="Arial Black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472544" y="5178702"/>
              <a:ext cx="5355771" cy="914400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4000" b="1" dirty="0" smtClean="0">
                  <a:solidFill>
                    <a:srgbClr val="9933FF"/>
                  </a:solidFill>
                </a:rPr>
                <a:t>Light</a:t>
              </a:r>
              <a:r>
                <a:rPr lang="en-CA" sz="4000" dirty="0" smtClean="0">
                  <a:solidFill>
                    <a:srgbClr val="9933FF"/>
                  </a:solidFill>
                </a:rPr>
                <a:t> </a:t>
              </a:r>
              <a:r>
                <a:rPr lang="en-CA" sz="4000" b="1" dirty="0" smtClean="0">
                  <a:solidFill>
                    <a:srgbClr val="9933FF"/>
                  </a:solidFill>
                </a:rPr>
                <a:t>Season</a:t>
              </a:r>
              <a:endParaRPr lang="en-CA" sz="4000" b="1" dirty="0">
                <a:solidFill>
                  <a:srgbClr val="9933FF"/>
                </a:solidFill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514600" y="5197952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8871857" y="5197952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3472544" y="4853159"/>
              <a:ext cx="0" cy="1279071"/>
            </a:xfrm>
            <a:prstGeom prst="line">
              <a:avLst/>
            </a:prstGeom>
            <a:ln w="7620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 flipV="1">
              <a:off x="8838254" y="4853159"/>
              <a:ext cx="0" cy="1279071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 flipV="1">
              <a:off x="2480995" y="4833281"/>
              <a:ext cx="0" cy="1279072"/>
            </a:xfrm>
            <a:prstGeom prst="line">
              <a:avLst/>
            </a:prstGeom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Arrow Connector 19"/>
            <p:cNvCxnSpPr>
              <a:stCxn id="12" idx="2"/>
            </p:cNvCxnSpPr>
            <p:nvPr/>
          </p:nvCxnSpPr>
          <p:spPr>
            <a:xfrm>
              <a:off x="2933701" y="3080657"/>
              <a:ext cx="0" cy="2392160"/>
            </a:xfrm>
            <a:prstGeom prst="straightConnector1">
              <a:avLst/>
            </a:prstGeom>
            <a:ln w="76200">
              <a:solidFill>
                <a:srgbClr val="F725E8"/>
              </a:solidFill>
              <a:tailEnd type="arrow"/>
            </a:ln>
            <a:effectLst>
              <a:glow rad="127000">
                <a:srgbClr val="00FF00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Straight Arrow Connector 20"/>
            <p:cNvCxnSpPr/>
            <p:nvPr/>
          </p:nvCxnSpPr>
          <p:spPr>
            <a:xfrm flipH="1">
              <a:off x="9274699" y="3080657"/>
              <a:ext cx="1" cy="2392159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arrow"/>
            </a:ln>
            <a:effectLst>
              <a:glow rad="127000">
                <a:srgbClr val="663300"/>
              </a:glow>
            </a:effectLst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Rectangle 21"/>
            <p:cNvSpPr/>
            <p:nvPr/>
          </p:nvSpPr>
          <p:spPr>
            <a:xfrm>
              <a:off x="9840686" y="5197952"/>
              <a:ext cx="2351313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CA" sz="3200" b="1" dirty="0" smtClean="0"/>
                <a:t>Night</a:t>
              </a:r>
              <a:endParaRPr lang="en-CA" sz="3200" b="1" dirty="0"/>
            </a:p>
          </p:txBody>
        </p:sp>
        <p:cxnSp>
          <p:nvCxnSpPr>
            <p:cNvPr id="23" name="Straight Connector 22"/>
            <p:cNvCxnSpPr/>
            <p:nvPr/>
          </p:nvCxnSpPr>
          <p:spPr>
            <a:xfrm flipV="1">
              <a:off x="9827907" y="4833281"/>
              <a:ext cx="0" cy="1279071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Slide Number Placeholder 3"/>
          <p:cNvSpPr txBox="1">
            <a:spLocks/>
          </p:cNvSpPr>
          <p:nvPr/>
        </p:nvSpPr>
        <p:spPr>
          <a:xfrm>
            <a:off x="11554604" y="6382895"/>
            <a:ext cx="443284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4FAB73BC-B049-4115-A692-8D63A059BFB8}" type="slidenum">
              <a:rPr lang="en-US" sz="1100" smtClean="0">
                <a:solidFill>
                  <a:schemeClr val="tx1"/>
                </a:solidFill>
              </a:rPr>
              <a:pPr/>
              <a:t>23</a:t>
            </a:fld>
            <a:endParaRPr lang="en-US" sz="1100" dirty="0">
              <a:solidFill>
                <a:schemeClr val="tx1"/>
              </a:solidFill>
            </a:endParaRPr>
          </a:p>
        </p:txBody>
      </p:sp>
      <p:sp>
        <p:nvSpPr>
          <p:cNvPr id="26" name="Slide Number Placeholder 1"/>
          <p:cNvSpPr txBox="1">
            <a:spLocks/>
          </p:cNvSpPr>
          <p:nvPr/>
        </p:nvSpPr>
        <p:spPr>
          <a:xfrm>
            <a:off x="8711952" y="6469508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23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28" name="TextBox 29"/>
          <p:cNvSpPr txBox="1"/>
          <p:nvPr/>
        </p:nvSpPr>
        <p:spPr>
          <a:xfrm>
            <a:off x="4204515" y="3096661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526392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24</a:t>
            </a:fld>
            <a:endParaRPr lang="es-ES"/>
          </a:p>
        </p:txBody>
      </p:sp>
      <p:grpSp>
        <p:nvGrpSpPr>
          <p:cNvPr id="18" name="Group 17"/>
          <p:cNvGrpSpPr/>
          <p:nvPr/>
        </p:nvGrpSpPr>
        <p:grpSpPr>
          <a:xfrm>
            <a:off x="206063" y="980728"/>
            <a:ext cx="8937938" cy="5690528"/>
            <a:chOff x="206062" y="167425"/>
            <a:chExt cx="11985937" cy="6503831"/>
          </a:xfrm>
        </p:grpSpPr>
        <p:sp>
          <p:nvSpPr>
            <p:cNvPr id="3" name="Content Placeholder 2"/>
            <p:cNvSpPr txBox="1">
              <a:spLocks/>
            </p:cNvSpPr>
            <p:nvPr/>
          </p:nvSpPr>
          <p:spPr>
            <a:xfrm>
              <a:off x="206062" y="167425"/>
              <a:ext cx="11797048" cy="6503831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1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txBody>
            <a:bodyPr>
              <a:sp3d extrusionH="57150">
                <a:bevelT w="38100" h="38100"/>
              </a:sp3d>
            </a:bodyPr>
            <a:lstStyle>
              <a:lvl1pPr marL="2286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2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1pPr>
              <a:lvl2pPr marL="54864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20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2pPr>
              <a:lvl3pPr marL="822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8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3pPr>
              <a:lvl4pPr marL="109728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6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4pPr>
              <a:lvl5pPr marL="138988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rgbClr val="0070C0"/>
                </a:buClr>
                <a:buSzPct val="10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5pPr>
              <a:lvl6pPr marL="1664208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6pPr>
              <a:lvl7pPr marL="196596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7pPr>
              <a:lvl8pPr marL="2286000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8pPr>
              <a:lvl9pPr marL="2587752" indent="-182880" algn="l" defTabSz="914400" rtl="0" eaLnBrk="1" latinLnBrk="0" hangingPunct="1">
                <a:spcBef>
                  <a:spcPct val="20000"/>
                </a:spcBef>
                <a:spcAft>
                  <a:spcPts val="300"/>
                </a:spcAft>
                <a:buClr>
                  <a:schemeClr val="accent6">
                    <a:lumMod val="75000"/>
                  </a:schemeClr>
                </a:buClr>
                <a:buSzPct val="130000"/>
                <a:buFont typeface="Georgia" pitchFamily="18" charset="0"/>
                <a:buChar char="*"/>
                <a:defRPr sz="1400" kern="1200">
                  <a:solidFill>
                    <a:schemeClr val="tx1">
                      <a:lumMod val="75000"/>
                      <a:lumOff val="25000"/>
                    </a:schemeClr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indent="0" algn="ctr">
                <a:buFont typeface="Georgia" pitchFamily="18" charset="0"/>
                <a:buNone/>
              </a:pPr>
              <a:r>
                <a:rPr lang="en-US" sz="5400" b="1" dirty="0" smtClean="0">
                  <a:solidFill>
                    <a:srgbClr val="9933FF"/>
                  </a:solidFill>
                  <a:latin typeface="Baskerville Old Face" pitchFamily="18" charset="0"/>
                </a:rPr>
                <a:t> </a:t>
              </a: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/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800" dirty="0" smtClean="0">
                <a:effectLst>
                  <a:glow rad="127000">
                    <a:srgbClr val="00FF00"/>
                  </a:glow>
                </a:effectLst>
              </a:endParaRPr>
            </a:p>
            <a:p>
              <a:pPr marL="0" indent="0" algn="ctr">
                <a:buFont typeface="Georgia" pitchFamily="18" charset="0"/>
                <a:buNone/>
              </a:pPr>
              <a:endParaRPr lang="en-US" sz="2400" dirty="0" smtClean="0"/>
            </a:p>
            <a:p>
              <a:pPr marL="0" indent="0">
                <a:buFont typeface="Georgia" pitchFamily="18" charset="0"/>
                <a:buNone/>
              </a:pPr>
              <a:r>
                <a:rPr lang="en-US" sz="2800" dirty="0" smtClean="0"/>
                <a:t>	</a:t>
              </a:r>
              <a:r>
                <a:rPr lang="en-US" sz="2800" b="1" dirty="0" smtClean="0">
                  <a:solidFill>
                    <a:srgbClr val="FF0000"/>
                  </a:solidFill>
                </a:rPr>
                <a:t>Dawn</a:t>
              </a:r>
              <a:r>
                <a:rPr lang="en-US" sz="2800" dirty="0" smtClean="0"/>
                <a:t>     </a:t>
              </a:r>
              <a:r>
                <a:rPr lang="en-US" sz="2800" b="1" dirty="0" smtClean="0">
                  <a:solidFill>
                    <a:srgbClr val="F725E8"/>
                  </a:solidFill>
                </a:rPr>
                <a:t>Sunrise</a:t>
              </a:r>
              <a:r>
                <a:rPr lang="en-US" sz="2800" dirty="0" smtClean="0"/>
                <a:t>	</a:t>
              </a:r>
              <a:r>
                <a:rPr lang="en-US" sz="2800" dirty="0"/>
                <a:t> </a:t>
              </a:r>
              <a:r>
                <a:rPr lang="en-US" sz="2800" dirty="0" smtClean="0"/>
                <a:t>    </a:t>
              </a:r>
              <a:r>
                <a:rPr lang="en-US" sz="2800" b="1" dirty="0" smtClean="0">
                  <a:solidFill>
                    <a:srgbClr val="FFC000"/>
                  </a:solidFill>
                </a:rPr>
                <a:t>Sunset</a:t>
              </a:r>
              <a:r>
                <a:rPr lang="en-US" sz="2800" dirty="0" smtClean="0"/>
                <a:t>        </a:t>
              </a:r>
              <a:r>
                <a:rPr lang="en-US" sz="2800" b="1" dirty="0" smtClean="0">
                  <a:solidFill>
                    <a:schemeClr val="bg1">
                      <a:lumMod val="50000"/>
                    </a:schemeClr>
                  </a:solidFill>
                </a:rPr>
                <a:t>Dusk</a:t>
              </a:r>
              <a:endParaRPr lang="en-US" sz="2800" b="1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  <p:sp>
          <p:nvSpPr>
            <p:cNvPr id="4" name="Rectangle 3"/>
            <p:cNvSpPr/>
            <p:nvPr/>
          </p:nvSpPr>
          <p:spPr>
            <a:xfrm>
              <a:off x="1382486" y="1839702"/>
              <a:ext cx="4762501" cy="1861457"/>
            </a:xfrm>
            <a:prstGeom prst="rect">
              <a:avLst/>
            </a:prstGeom>
            <a:noFill/>
            <a:ln w="5715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400" dirty="0" smtClean="0">
                  <a:solidFill>
                    <a:schemeClr val="tx1"/>
                  </a:solidFill>
                </a:rPr>
                <a:t>One </a:t>
              </a:r>
              <a:r>
                <a:rPr lang="en-CA" sz="24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4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400" b="1" dirty="0" smtClean="0">
                  <a:solidFill>
                    <a:srgbClr val="CC9900"/>
                  </a:solidFill>
                </a:rPr>
                <a:t>,</a:t>
              </a:r>
              <a:r>
                <a:rPr lang="en-CA" sz="2400" dirty="0" smtClean="0">
                  <a:solidFill>
                    <a:srgbClr val="CC9900"/>
                  </a:solidFill>
                </a:rPr>
                <a:t> </a:t>
              </a:r>
              <a:r>
                <a:rPr lang="en-CA" sz="2400" dirty="0" smtClean="0">
                  <a:solidFill>
                    <a:srgbClr val="00B050"/>
                  </a:solidFill>
                </a:rPr>
                <a:t/>
              </a:r>
              <a:br>
                <a:rPr lang="en-CA" sz="2400" dirty="0" smtClean="0">
                  <a:solidFill>
                    <a:srgbClr val="00B050"/>
                  </a:solidFill>
                </a:rPr>
              </a:br>
              <a:r>
                <a:rPr lang="en-CA" sz="24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400" dirty="0" smtClean="0">
                  <a:solidFill>
                    <a:schemeClr val="tx1"/>
                  </a:solidFill>
                </a:rPr>
              </a:br>
              <a:endParaRPr lang="en-CA" sz="900" dirty="0" smtClean="0">
                <a:solidFill>
                  <a:schemeClr val="tx1"/>
                </a:solidFill>
              </a:endParaRPr>
            </a:p>
            <a:p>
              <a:pPr algn="ctr"/>
              <a:r>
                <a:rPr lang="en-CA" sz="3200" b="1" dirty="0" smtClean="0">
                  <a:ln>
                    <a:solidFill>
                      <a:srgbClr val="FF9900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00FF00"/>
                    </a:glow>
                  </a:effectLst>
                  <a:latin typeface="Arial Black" pitchFamily="34" charset="0"/>
                </a:rPr>
                <a:t>Pre-Sunrise</a:t>
              </a:r>
              <a:r>
                <a:rPr lang="en-CA" sz="2800" dirty="0" smtClean="0">
                  <a:solidFill>
                    <a:schemeClr val="tx1"/>
                  </a:solidFill>
                </a:rPr>
                <a:t>  </a:t>
              </a:r>
              <a:endParaRPr lang="en-CA" sz="2800" dirty="0">
                <a:solidFill>
                  <a:schemeClr val="tx1"/>
                </a:solidFill>
              </a:endParaRPr>
            </a:p>
          </p:txBody>
        </p:sp>
        <p:sp>
          <p:nvSpPr>
            <p:cNvPr id="5" name="Rectangle 4"/>
            <p:cNvSpPr/>
            <p:nvPr/>
          </p:nvSpPr>
          <p:spPr>
            <a:xfrm>
              <a:off x="6150429" y="1839702"/>
              <a:ext cx="4757058" cy="1861457"/>
            </a:xfrm>
            <a:prstGeom prst="rect">
              <a:avLst/>
            </a:prstGeom>
            <a:noFill/>
            <a:ln w="5715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2400" dirty="0" smtClean="0">
                  <a:solidFill>
                    <a:schemeClr val="tx1"/>
                  </a:solidFill>
                </a:rPr>
                <a:t>One </a:t>
              </a:r>
              <a:r>
                <a:rPr lang="en-CA" sz="2400" dirty="0" smtClean="0">
                  <a:solidFill>
                    <a:srgbClr val="FF0000"/>
                  </a:solidFill>
                </a:rPr>
                <a:t>(single) </a:t>
              </a:r>
              <a:r>
                <a:rPr lang="en-CA" sz="2400" b="1" dirty="0" err="1" smtClean="0">
                  <a:solidFill>
                    <a:srgbClr val="CC9900"/>
                  </a:solidFill>
                </a:rPr>
                <a:t>ereb</a:t>
              </a:r>
              <a:r>
                <a:rPr lang="en-CA" sz="2400" b="1" dirty="0" smtClean="0">
                  <a:solidFill>
                    <a:srgbClr val="CC9900"/>
                  </a:solidFill>
                </a:rPr>
                <a:t>,</a:t>
              </a:r>
              <a:r>
                <a:rPr lang="en-CA" sz="2400" b="1" dirty="0" smtClean="0">
                  <a:solidFill>
                    <a:srgbClr val="00B050"/>
                  </a:solidFill>
                </a:rPr>
                <a:t> </a:t>
              </a:r>
              <a:br>
                <a:rPr lang="en-CA" sz="2400" b="1" dirty="0" smtClean="0">
                  <a:solidFill>
                    <a:srgbClr val="00B050"/>
                  </a:solidFill>
                </a:rPr>
              </a:br>
              <a:r>
                <a:rPr lang="en-CA" sz="2400" dirty="0" smtClean="0">
                  <a:solidFill>
                    <a:schemeClr val="tx1"/>
                  </a:solidFill>
                </a:rPr>
                <a:t>light &amp; darkness mixture;</a:t>
              </a:r>
              <a:br>
                <a:rPr lang="en-CA" sz="2400" dirty="0" smtClean="0">
                  <a:solidFill>
                    <a:schemeClr val="tx1"/>
                  </a:solidFill>
                </a:rPr>
              </a:br>
              <a:r>
                <a:rPr lang="en-CA" sz="900" dirty="0" smtClean="0">
                  <a:solidFill>
                    <a:schemeClr val="bg1"/>
                  </a:solidFill>
                </a:rPr>
                <a:t>.</a:t>
              </a:r>
              <a:r>
                <a:rPr lang="en-CA" sz="2400" dirty="0" smtClean="0">
                  <a:solidFill>
                    <a:schemeClr val="tx1"/>
                  </a:solidFill>
                </a:rPr>
                <a:t/>
              </a:r>
              <a:br>
                <a:rPr lang="en-CA" sz="2400" dirty="0" smtClean="0">
                  <a:solidFill>
                    <a:schemeClr val="tx1"/>
                  </a:solidFill>
                </a:rPr>
              </a:br>
              <a:r>
                <a:rPr lang="en-CA" sz="3600" dirty="0" smtClean="0">
                  <a:ln>
                    <a:solidFill>
                      <a:srgbClr val="F725E8"/>
                    </a:solidFill>
                  </a:ln>
                  <a:solidFill>
                    <a:schemeClr val="tx1"/>
                  </a:solidFill>
                  <a:effectLst>
                    <a:glow rad="127000">
                      <a:srgbClr val="FFC000"/>
                    </a:glow>
                  </a:effectLst>
                  <a:latin typeface="Arial Black" pitchFamily="34" charset="0"/>
                </a:rPr>
                <a:t>Post-Sunset</a:t>
              </a:r>
              <a:endParaRPr lang="en-CA" sz="3600" dirty="0">
                <a:ln>
                  <a:solidFill>
                    <a:srgbClr val="F725E8"/>
                  </a:solidFill>
                </a:ln>
                <a:solidFill>
                  <a:schemeClr val="tx1"/>
                </a:solidFill>
                <a:effectLst>
                  <a:glow rad="127000">
                    <a:srgbClr val="FFC000"/>
                  </a:glow>
                </a:effectLst>
                <a:latin typeface="Arial Black" pitchFamily="34" charset="0"/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472544" y="5178702"/>
              <a:ext cx="5355771" cy="914400"/>
            </a:xfrm>
            <a:prstGeom prst="rect">
              <a:avLst/>
            </a:prstGeom>
            <a:noFill/>
            <a:ln w="57150">
              <a:solidFill>
                <a:srgbClr val="0000FF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4000" b="1" dirty="0" smtClean="0">
                  <a:solidFill>
                    <a:srgbClr val="9933FF"/>
                  </a:solidFill>
                </a:rPr>
                <a:t>Light Season</a:t>
              </a:r>
              <a:endParaRPr lang="en-CA" sz="4000" b="1" dirty="0">
                <a:solidFill>
                  <a:srgbClr val="9933FF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2514600" y="5207577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8" name="Rectangle 7"/>
            <p:cNvSpPr/>
            <p:nvPr/>
          </p:nvSpPr>
          <p:spPr>
            <a:xfrm>
              <a:off x="8871857" y="5197952"/>
              <a:ext cx="914400" cy="9144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9" name="Straight Connector 8"/>
            <p:cNvCxnSpPr/>
            <p:nvPr/>
          </p:nvCxnSpPr>
          <p:spPr>
            <a:xfrm flipV="1">
              <a:off x="3472544" y="4853473"/>
              <a:ext cx="0" cy="1279071"/>
            </a:xfrm>
            <a:prstGeom prst="line">
              <a:avLst/>
            </a:prstGeom>
            <a:ln w="76200">
              <a:solidFill>
                <a:srgbClr val="F725E8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 flipV="1">
              <a:off x="8838254" y="4843534"/>
              <a:ext cx="0" cy="1279071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/>
            <p:nvPr/>
          </p:nvCxnSpPr>
          <p:spPr>
            <a:xfrm flipV="1">
              <a:off x="2480995" y="4858499"/>
              <a:ext cx="0" cy="1279072"/>
            </a:xfrm>
            <a:prstGeom prst="line">
              <a:avLst/>
            </a:prstGeom>
            <a:ln w="76200">
              <a:solidFill>
                <a:srgbClr val="FF0000"/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Straight Arrow Connector 11"/>
            <p:cNvCxnSpPr/>
            <p:nvPr/>
          </p:nvCxnSpPr>
          <p:spPr>
            <a:xfrm flipH="1">
              <a:off x="2895598" y="3701159"/>
              <a:ext cx="691243" cy="1771658"/>
            </a:xfrm>
            <a:prstGeom prst="straightConnector1">
              <a:avLst/>
            </a:prstGeom>
            <a:ln w="76200">
              <a:solidFill>
                <a:srgbClr val="F725E8"/>
              </a:solidFill>
              <a:tailEnd type="arrow"/>
            </a:ln>
            <a:effectLst>
              <a:glow rad="127000">
                <a:srgbClr val="00FF00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>
              <a:off x="8567056" y="3701159"/>
              <a:ext cx="794659" cy="1771657"/>
            </a:xfrm>
            <a:prstGeom prst="straightConnector1">
              <a:avLst/>
            </a:prstGeom>
            <a:ln w="76200">
              <a:solidFill>
                <a:srgbClr val="FFC000"/>
              </a:solidFill>
              <a:tailEnd type="arrow"/>
            </a:ln>
            <a:effectLst>
              <a:glow rad="127000">
                <a:srgbClr val="663300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ight Brace 13"/>
            <p:cNvSpPr/>
            <p:nvPr/>
          </p:nvSpPr>
          <p:spPr>
            <a:xfrm rot="16200000">
              <a:off x="5883723" y="-3184065"/>
              <a:ext cx="522530" cy="9524999"/>
            </a:xfrm>
            <a:prstGeom prst="rightBrace">
              <a:avLst>
                <a:gd name="adj1" fmla="val 148435"/>
                <a:gd name="adj2" fmla="val 50000"/>
              </a:avLst>
            </a:prstGeom>
            <a:solidFill>
              <a:srgbClr val="006666"/>
            </a:solidFill>
            <a:ln w="76200">
              <a:solidFill>
                <a:srgbClr val="00FF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5" name="Rectangle 14"/>
            <p:cNvSpPr/>
            <p:nvPr/>
          </p:nvSpPr>
          <p:spPr>
            <a:xfrm>
              <a:off x="9829800" y="5197952"/>
              <a:ext cx="2362199" cy="9144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cene3d>
                <a:camera prst="orthographicFront"/>
                <a:lightRig rig="threePt" dir="t"/>
              </a:scene3d>
              <a:sp3d extrusionH="57150">
                <a:bevelT w="38100" h="38100"/>
              </a:sp3d>
            </a:bodyPr>
            <a:lstStyle/>
            <a:p>
              <a:pPr algn="ctr"/>
              <a:r>
                <a:rPr lang="en-CA" sz="3200" b="1" dirty="0" smtClean="0"/>
                <a:t>Night</a:t>
              </a:r>
              <a:endParaRPr lang="en-CA" sz="3200" b="1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252245" y="304805"/>
              <a:ext cx="6188359" cy="914400"/>
            </a:xfrm>
            <a:prstGeom prst="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38100">
              <a:solidFill>
                <a:srgbClr val="00FF00"/>
              </a:solidFill>
            </a:ln>
            <a:effectLst>
              <a:glow rad="127000">
                <a:schemeClr val="tx1"/>
              </a:glow>
            </a:effectLst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US" sz="6000" b="1" spc="300" dirty="0" err="1" smtClean="0">
                  <a:ln>
                    <a:solidFill>
                      <a:srgbClr val="FF9900"/>
                    </a:solidFill>
                  </a:ln>
                  <a:solidFill>
                    <a:srgbClr val="9933FF"/>
                  </a:solidFill>
                  <a:latin typeface="Baskerville Old Face" pitchFamily="18" charset="0"/>
                </a:rPr>
                <a:t>Arbayim</a:t>
              </a:r>
              <a:r>
                <a:rPr lang="en-US" sz="6000" b="1" dirty="0" smtClean="0">
                  <a:solidFill>
                    <a:srgbClr val="9933FF"/>
                  </a:solidFill>
                  <a:latin typeface="Baskerville Old Face" pitchFamily="18" charset="0"/>
                </a:rPr>
                <a:t> </a:t>
              </a:r>
              <a:r>
                <a:rPr lang="en-US" sz="3200" dirty="0" smtClean="0">
                  <a:solidFill>
                    <a:schemeClr val="tx1">
                      <a:lumMod val="50000"/>
                      <a:lumOff val="50000"/>
                    </a:schemeClr>
                  </a:solidFill>
                  <a:latin typeface="Baskerville Old Face" pitchFamily="18" charset="0"/>
                </a:rPr>
                <a:t>(Plural)</a:t>
              </a:r>
              <a:endParaRPr lang="en-US" sz="3200" dirty="0">
                <a:solidFill>
                  <a:schemeClr val="tx1">
                    <a:lumMod val="50000"/>
                    <a:lumOff val="50000"/>
                  </a:schemeClr>
                </a:solidFill>
              </a:endParaRPr>
            </a:p>
          </p:txBody>
        </p:sp>
        <p:cxnSp>
          <p:nvCxnSpPr>
            <p:cNvPr id="17" name="Straight Connector 16"/>
            <p:cNvCxnSpPr/>
            <p:nvPr/>
          </p:nvCxnSpPr>
          <p:spPr>
            <a:xfrm flipV="1">
              <a:off x="9808029" y="4833281"/>
              <a:ext cx="0" cy="1279071"/>
            </a:xfrm>
            <a:prstGeom prst="line">
              <a:avLst/>
            </a:prstGeom>
            <a:ln w="76200">
              <a:solidFill>
                <a:schemeClr val="bg1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 w="165100" prst="coolSlant"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9" name="Rectangle 18"/>
          <p:cNvSpPr/>
          <p:nvPr/>
        </p:nvSpPr>
        <p:spPr>
          <a:xfrm>
            <a:off x="1" y="123597"/>
            <a:ext cx="9265494" cy="707886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Ereb</a:t>
            </a:r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&amp; </a:t>
            </a:r>
            <a:r>
              <a:rPr lang="en-US" sz="40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Arbayim</a:t>
            </a:r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are Family Words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2062978" y="6165304"/>
            <a:ext cx="682950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At which “ereb” do the quails arrive?</a:t>
            </a:r>
            <a:endParaRPr lang="en-US" dirty="0"/>
          </a:p>
        </p:txBody>
      </p:sp>
      <p:pic>
        <p:nvPicPr>
          <p:cNvPr id="21" name="Picture 5" descr="C:\Users\Rae\Desktop\qu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33639" y="4365104"/>
            <a:ext cx="1198218" cy="7883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4" name="TextBox 29"/>
          <p:cNvSpPr txBox="1"/>
          <p:nvPr/>
        </p:nvSpPr>
        <p:spPr>
          <a:xfrm>
            <a:off x="435253" y="4509120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38033144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1952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25</a:t>
            </a:fld>
            <a:endParaRPr lang="es-ES" dirty="0"/>
          </a:p>
        </p:txBody>
      </p:sp>
      <p:sp>
        <p:nvSpPr>
          <p:cNvPr id="19" name="Content Placeholder 2"/>
          <p:cNvSpPr txBox="1">
            <a:spLocks/>
          </p:cNvSpPr>
          <p:nvPr/>
        </p:nvSpPr>
        <p:spPr>
          <a:xfrm>
            <a:off x="299802" y="1807522"/>
            <a:ext cx="8555281" cy="4587072"/>
          </a:xfrm>
          <a:prstGeom prst="rect">
            <a:avLst/>
          </a:prstGeom>
          <a:solidFill>
            <a:schemeClr val="bg1"/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     </a:t>
            </a:r>
            <a:r>
              <a:rPr lang="en-US" sz="2400" b="1" u="sng" dirty="0" smtClean="0">
                <a:sym typeface="Wingdings" panose="05000000000000000000" pitchFamily="2" charset="2"/>
              </a:rPr>
              <a:t>Between</a:t>
            </a:r>
            <a:r>
              <a:rPr lang="en-US" sz="2400" b="1" dirty="0" smtClean="0">
                <a:sym typeface="Wingdings" panose="05000000000000000000" pitchFamily="2" charset="2"/>
              </a:rPr>
              <a:t> - 						</a:t>
            </a:r>
          </a:p>
          <a:p>
            <a:pPr marL="45720" indent="0">
              <a:buNone/>
            </a:pPr>
            <a:endParaRPr lang="en-US" sz="2400" b="1" dirty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endParaRPr lang="en-US" sz="2400" b="1" dirty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45720" indent="0">
              <a:buNone/>
            </a:pPr>
            <a:r>
              <a:rPr lang="en-US" sz="2400" b="1" dirty="0">
                <a:solidFill>
                  <a:srgbClr val="990099"/>
                </a:solidFill>
                <a:sym typeface="Wingdings" panose="05000000000000000000" pitchFamily="2" charset="2"/>
              </a:rPr>
              <a:t> </a:t>
            </a: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             Dawn	 </a:t>
            </a:r>
            <a:r>
              <a:rPr lang="en-US" sz="2400" b="1" dirty="0" smtClean="0">
                <a:solidFill>
                  <a:schemeClr val="accent3"/>
                </a:solidFill>
                <a:sym typeface="Wingdings" panose="05000000000000000000" pitchFamily="2" charset="2"/>
              </a:rPr>
              <a:t>Sunrise</a:t>
            </a: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                </a:t>
            </a:r>
            <a:r>
              <a:rPr lang="en-US" sz="2400" b="1" dirty="0" smtClean="0">
                <a:solidFill>
                  <a:srgbClr val="FF0000"/>
                </a:solidFill>
                <a:sym typeface="Wingdings" panose="05000000000000000000" pitchFamily="2" charset="2"/>
              </a:rPr>
              <a:t>Sunset</a:t>
            </a:r>
            <a:r>
              <a:rPr lang="en-US" sz="24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   </a:t>
            </a:r>
            <a:r>
              <a:rPr lang="en-US" sz="2400" b="1" dirty="0" smtClean="0">
                <a:sym typeface="Wingdings" panose="05000000000000000000" pitchFamily="2" charset="2"/>
              </a:rPr>
              <a:t>Dusk</a:t>
            </a:r>
            <a:r>
              <a:rPr lang="en-US" sz="2000" b="1" dirty="0" smtClean="0">
                <a:solidFill>
                  <a:srgbClr val="990099"/>
                </a:solidFill>
                <a:sym typeface="Wingdings" panose="05000000000000000000" pitchFamily="2" charset="2"/>
              </a:rPr>
              <a:t>	</a:t>
            </a:r>
          </a:p>
          <a:p>
            <a:pPr marL="0" indent="0">
              <a:buFont typeface="Georgia" pitchFamily="18" charset="0"/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0" indent="0">
              <a:buFont typeface="Georgia" pitchFamily="18" charset="0"/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  <a:p>
            <a:pPr marL="0" indent="0">
              <a:buFont typeface="Georgia" pitchFamily="18" charset="0"/>
              <a:buNone/>
            </a:pPr>
            <a:endParaRPr lang="en-US" sz="2400" b="1" dirty="0" smtClean="0">
              <a:solidFill>
                <a:srgbClr val="990099"/>
              </a:solidFill>
              <a:sym typeface="Wingdings" panose="05000000000000000000" pitchFamily="2" charset="2"/>
            </a:endParaRPr>
          </a:p>
        </p:txBody>
      </p:sp>
      <p:grpSp>
        <p:nvGrpSpPr>
          <p:cNvPr id="20" name="Group 19"/>
          <p:cNvGrpSpPr/>
          <p:nvPr/>
        </p:nvGrpSpPr>
        <p:grpSpPr>
          <a:xfrm>
            <a:off x="2632103" y="4449625"/>
            <a:ext cx="5073734" cy="1384660"/>
            <a:chOff x="2525483" y="2754069"/>
            <a:chExt cx="6988635" cy="1632921"/>
          </a:xfrm>
        </p:grpSpPr>
        <p:sp>
          <p:nvSpPr>
            <p:cNvPr id="21" name="Rectangle 20"/>
            <p:cNvSpPr/>
            <p:nvPr/>
          </p:nvSpPr>
          <p:spPr>
            <a:xfrm>
              <a:off x="3526971" y="3442415"/>
              <a:ext cx="4985657" cy="914400"/>
            </a:xfrm>
            <a:prstGeom prst="rect">
              <a:avLst/>
            </a:prstGeom>
            <a:noFill/>
            <a:ln w="76200">
              <a:solidFill>
                <a:schemeClr val="accent3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>
              <a:sp3d extrusionH="57150">
                <a:bevelT w="38100" h="38100"/>
              </a:sp3d>
            </a:bodyPr>
            <a:lstStyle/>
            <a:p>
              <a:pPr algn="ctr"/>
              <a:r>
                <a:rPr lang="en-CA" sz="3600" dirty="0" smtClean="0">
                  <a:solidFill>
                    <a:srgbClr val="0000FF"/>
                  </a:solidFill>
                </a:rPr>
                <a:t>Light Season</a:t>
              </a:r>
              <a:endParaRPr lang="en-CA" sz="3600" dirty="0">
                <a:solidFill>
                  <a:srgbClr val="0000FF"/>
                </a:solidFill>
              </a:endParaRPr>
            </a:p>
          </p:txBody>
        </p:sp>
        <p:sp>
          <p:nvSpPr>
            <p:cNvPr id="22" name="Rectangle 21"/>
            <p:cNvSpPr/>
            <p:nvPr/>
          </p:nvSpPr>
          <p:spPr>
            <a:xfrm>
              <a:off x="2525483" y="3472588"/>
              <a:ext cx="914400" cy="914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23" name="Rectangle 22"/>
            <p:cNvSpPr/>
            <p:nvPr/>
          </p:nvSpPr>
          <p:spPr>
            <a:xfrm>
              <a:off x="8599718" y="3472588"/>
              <a:ext cx="914400" cy="9144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solidFill>
                <a:schemeClr val="accent3">
                  <a:lumMod val="60000"/>
                  <a:lumOff val="4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cxnSp>
          <p:nvCxnSpPr>
            <p:cNvPr id="24" name="Straight Connector 23"/>
            <p:cNvCxnSpPr/>
            <p:nvPr/>
          </p:nvCxnSpPr>
          <p:spPr>
            <a:xfrm flipH="1" flipV="1">
              <a:off x="3439882" y="2987635"/>
              <a:ext cx="10887" cy="1399355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 flipV="1">
              <a:off x="8588832" y="2754069"/>
              <a:ext cx="10886" cy="1632920"/>
            </a:xfrm>
            <a:prstGeom prst="line">
              <a:avLst/>
            </a:prstGeom>
            <a:ln w="76200">
              <a:solidFill>
                <a:srgbClr val="FFC000"/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6" name="Straight Connector 25"/>
          <p:cNvCxnSpPr/>
          <p:nvPr/>
        </p:nvCxnSpPr>
        <p:spPr>
          <a:xfrm>
            <a:off x="2123728" y="2848310"/>
            <a:ext cx="3168352" cy="1927837"/>
          </a:xfrm>
          <a:prstGeom prst="line">
            <a:avLst/>
          </a:prstGeom>
          <a:ln w="76200">
            <a:solidFill>
              <a:srgbClr val="FF33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 flipH="1">
            <a:off x="7041986" y="3663476"/>
            <a:ext cx="122302" cy="786149"/>
          </a:xfrm>
          <a:prstGeom prst="straightConnector1">
            <a:avLst/>
          </a:prstGeom>
          <a:ln w="57150">
            <a:solidFill>
              <a:srgbClr val="990099"/>
            </a:solidFill>
            <a:tailEnd type="arrow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 flipV="1">
            <a:off x="2632102" y="4647681"/>
            <a:ext cx="0" cy="1186603"/>
          </a:xfrm>
          <a:prstGeom prst="line">
            <a:avLst/>
          </a:prstGeom>
          <a:ln w="76200">
            <a:solidFill>
              <a:srgbClr val="CC00FF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 flipV="1">
            <a:off x="7734106" y="4657841"/>
            <a:ext cx="0" cy="1186603"/>
          </a:xfrm>
          <a:prstGeom prst="line">
            <a:avLst/>
          </a:prstGeom>
          <a:ln w="76200">
            <a:solidFill>
              <a:schemeClr val="tx1">
                <a:lumMod val="65000"/>
                <a:lumOff val="3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/>
          <p:cNvCxnSpPr/>
          <p:nvPr/>
        </p:nvCxnSpPr>
        <p:spPr>
          <a:xfrm>
            <a:off x="3347606" y="4776147"/>
            <a:ext cx="3661754" cy="0"/>
          </a:xfrm>
          <a:prstGeom prst="straightConnector1">
            <a:avLst/>
          </a:prstGeom>
          <a:ln w="76200">
            <a:solidFill>
              <a:srgbClr val="FF3300"/>
            </a:solidFill>
            <a:headEnd type="arrow" w="med" len="med"/>
            <a:tailEnd type="arrow" w="med" len="med"/>
          </a:ln>
          <a:scene3d>
            <a:camera prst="orthographicFront"/>
            <a:lightRig rig="threePt" dir="t"/>
          </a:scene3d>
          <a:sp3d>
            <a:bevelT w="165100" prst="coolSlant"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Rectangle 35"/>
          <p:cNvSpPr/>
          <p:nvPr/>
        </p:nvSpPr>
        <p:spPr>
          <a:xfrm>
            <a:off x="2267744" y="2252855"/>
            <a:ext cx="5400600" cy="572305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 the </a:t>
            </a:r>
            <a:r>
              <a:rPr lang="en-US" sz="2400" b="1" dirty="0" smtClean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sym typeface="Wingdings" panose="05000000000000000000" pitchFamily="2" charset="2"/>
              </a:rPr>
              <a:t>Light </a:t>
            </a:r>
            <a:r>
              <a:rPr lang="en-US" sz="2400" b="1" dirty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sym typeface="Wingdings" panose="05000000000000000000" pitchFamily="2" charset="2"/>
              </a:rPr>
              <a:t>and Darkness </a:t>
            </a:r>
            <a:r>
              <a:rPr lang="en-US" sz="2400" b="1" dirty="0" smtClean="0">
                <a:solidFill>
                  <a:sysClr val="windowText" lastClr="000000"/>
                </a:solidFill>
                <a:effectLst>
                  <a:glow rad="127000">
                    <a:srgbClr val="FFFF00"/>
                  </a:glow>
                </a:effectLst>
                <a:sym typeface="Wingdings" panose="05000000000000000000" pitchFamily="2" charset="2"/>
              </a:rPr>
              <a:t>mixtures</a:t>
            </a:r>
            <a:endParaRPr lang="en-CA" sz="2400" dirty="0">
              <a:solidFill>
                <a:schemeClr val="tx1"/>
              </a:solidFill>
            </a:endParaRPr>
          </a:p>
        </p:txBody>
      </p:sp>
      <p:sp>
        <p:nvSpPr>
          <p:cNvPr id="37" name="Rectangle 36"/>
          <p:cNvSpPr/>
          <p:nvPr/>
        </p:nvSpPr>
        <p:spPr>
          <a:xfrm>
            <a:off x="5708943" y="2731131"/>
            <a:ext cx="2666084" cy="97845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>
                <a:solidFill>
                  <a:schemeClr val="tx1"/>
                </a:solidFill>
                <a:sym typeface="Wingdings" panose="05000000000000000000" pitchFamily="2" charset="2"/>
              </a:rPr>
              <a:t>c</a:t>
            </a:r>
            <a:r>
              <a:rPr lang="en-US" sz="2400" b="1" dirty="0" smtClean="0">
                <a:solidFill>
                  <a:schemeClr val="tx1"/>
                </a:solidFill>
                <a:sym typeface="Wingdings" panose="05000000000000000000" pitchFamily="2" charset="2"/>
              </a:rPr>
              <a:t>annot mean -  </a:t>
            </a:r>
          </a:p>
          <a:p>
            <a:r>
              <a:rPr lang="en-US" sz="3200" b="1" u="sng" dirty="0">
                <a:solidFill>
                  <a:srgbClr val="C00000"/>
                </a:solidFill>
                <a:sym typeface="Wingdings" panose="05000000000000000000" pitchFamily="2" charset="2"/>
              </a:rPr>
              <a:t>a</a:t>
            </a:r>
            <a:r>
              <a:rPr lang="en-US" sz="3200" b="1" u="sng" dirty="0" smtClean="0">
                <a:solidFill>
                  <a:srgbClr val="C00000"/>
                </a:solidFill>
                <a:sym typeface="Wingdings" panose="05000000000000000000" pitchFamily="2" charset="2"/>
              </a:rPr>
              <a:t>fter</a:t>
            </a:r>
            <a:r>
              <a:rPr lang="en-US" sz="3200" b="1" dirty="0" smtClean="0">
                <a:solidFill>
                  <a:srgbClr val="C00000"/>
                </a:solidFill>
                <a:sym typeface="Wingdings" panose="05000000000000000000" pitchFamily="2" charset="2"/>
              </a:rPr>
              <a:t> sunset</a:t>
            </a:r>
            <a:r>
              <a:rPr lang="en-US" sz="3200" b="1" dirty="0">
                <a:solidFill>
                  <a:srgbClr val="C00000"/>
                </a:solidFill>
                <a:sym typeface="Wingdings" panose="05000000000000000000" pitchFamily="2" charset="2"/>
              </a:rPr>
              <a:t>!</a:t>
            </a:r>
          </a:p>
        </p:txBody>
      </p:sp>
      <p:sp>
        <p:nvSpPr>
          <p:cNvPr id="60" name="Rectangle 59"/>
          <p:cNvSpPr/>
          <p:nvPr/>
        </p:nvSpPr>
        <p:spPr>
          <a:xfrm>
            <a:off x="-55305" y="201905"/>
            <a:ext cx="9265494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The Hebrew phrase </a:t>
            </a:r>
            <a:r>
              <a:rPr lang="en-US" sz="40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Beyn</a:t>
            </a:r>
            <a:r>
              <a:rPr lang="en-US" sz="4000" b="1" dirty="0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ha </a:t>
            </a:r>
            <a:r>
              <a:rPr lang="en-US" sz="4000" b="1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</a:t>
            </a:r>
            <a:r>
              <a:rPr lang="en-US" sz="4000" b="1" cap="none" spc="0" dirty="0" err="1" smtClean="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rbayim</a:t>
            </a:r>
            <a:r>
              <a:rPr lang="en-US" sz="40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only means one thing:</a:t>
            </a:r>
            <a:endParaRPr lang="en-US" sz="40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pic>
        <p:nvPicPr>
          <p:cNvPr id="61" name="Picture 5" descr="C:\Users\Rae\Desktop\quail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89111" y="2841522"/>
            <a:ext cx="1818993" cy="119683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2" name="TextBox 61"/>
          <p:cNvSpPr txBox="1"/>
          <p:nvPr/>
        </p:nvSpPr>
        <p:spPr>
          <a:xfrm>
            <a:off x="2123728" y="5841680"/>
            <a:ext cx="6768752" cy="52322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Do the quail arrive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itchFamily="66" charset="0"/>
              </a:rPr>
              <a:t>Beyn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ha </a:t>
            </a:r>
            <a:r>
              <a:rPr lang="en-US" sz="2800" b="1" dirty="0" err="1" smtClean="0">
                <a:solidFill>
                  <a:srgbClr val="006600"/>
                </a:solidFill>
                <a:latin typeface="Comic Sans MS" pitchFamily="66" charset="0"/>
              </a:rPr>
              <a:t>Arbayim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?</a:t>
            </a:r>
            <a:endParaRPr lang="en-US" dirty="0"/>
          </a:p>
        </p:txBody>
      </p:sp>
      <p:sp>
        <p:nvSpPr>
          <p:cNvPr id="32" name="TextBox 29"/>
          <p:cNvSpPr txBox="1"/>
          <p:nvPr/>
        </p:nvSpPr>
        <p:spPr>
          <a:xfrm>
            <a:off x="755576" y="4050383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2234139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34264" y="646950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1"/>
                </a:solidFill>
              </a:rPr>
              <a:pPr/>
              <a:t>26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>
          <a:xfrm>
            <a:off x="201824" y="116632"/>
            <a:ext cx="7560840" cy="1584176"/>
          </a:xfrm>
        </p:spPr>
        <p:txBody>
          <a:bodyPr/>
          <a:lstStyle/>
          <a:p>
            <a:r>
              <a:rPr lang="en-US" dirty="0" smtClean="0"/>
              <a:t>The Quail’s Qualifying Statement is </a:t>
            </a:r>
            <a:r>
              <a:rPr lang="en-US" dirty="0" err="1" smtClean="0"/>
              <a:t>Exo</a:t>
            </a:r>
            <a:r>
              <a:rPr lang="en-US" dirty="0" smtClean="0"/>
              <a:t> 16:</a:t>
            </a:r>
            <a:r>
              <a:rPr lang="en-US" u="sng" dirty="0" smtClean="0"/>
              <a:t>12</a:t>
            </a:r>
            <a:endParaRPr lang="en-US" u="sng" dirty="0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4"/>
          </p:nvPr>
        </p:nvSpPr>
        <p:spPr>
          <a:xfrm>
            <a:off x="322342" y="1660464"/>
            <a:ext cx="8520442" cy="3240360"/>
          </a:xfrm>
          <a:prstGeom prst="roundRect">
            <a:avLst>
              <a:gd name="adj" fmla="val 10710"/>
            </a:avLst>
          </a:prstGeom>
          <a:solidFill>
            <a:schemeClr val="bg1">
              <a:alpha val="59000"/>
            </a:schemeClr>
          </a:solidFill>
          <a:ln w="57150">
            <a:solidFill>
              <a:schemeClr val="accent2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20000"/>
          </a:bodyPr>
          <a:lstStyle/>
          <a:p>
            <a:pPr marL="45720" indent="0">
              <a:buNone/>
            </a:pPr>
            <a:r>
              <a:rPr lang="en-US" sz="28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Exo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16:12 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have heard the grumblings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of the </a:t>
            </a:r>
            <a:r>
              <a:rPr lang="en-US" sz="28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children of Yisra’ĕl. Speak to 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them,</a:t>
            </a:r>
            <a:b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saying, 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Between </a:t>
            </a:r>
            <a:r>
              <a:rPr lang="en-US" sz="2800" b="1" u="sng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</a:t>
            </a:r>
            <a:r>
              <a:rPr lang="en-US" sz="2800" b="1" u="sng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evenings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[between sunrise </a:t>
            </a:r>
            <a:b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4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&amp; sunset]</a:t>
            </a:r>
            <a:r>
              <a:rPr lang="en-US" sz="28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2800" b="1" dirty="0">
                <a:ln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you are to eat </a:t>
            </a:r>
            <a:r>
              <a:rPr lang="en-US" sz="2800" b="1" dirty="0" smtClean="0">
                <a:ln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meat …</a:t>
            </a:r>
            <a:endParaRPr lang="en-US" sz="1100" b="1" i="1" dirty="0">
              <a:ln>
                <a:solidFill>
                  <a:schemeClr val="bg1"/>
                </a:solidFill>
              </a:ln>
              <a:solidFill>
                <a:srgbClr val="0066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45720" indent="0">
              <a:buNone/>
            </a:pPr>
            <a:r>
              <a:rPr lang="en-US" sz="3000" b="1" dirty="0" err="1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Exo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16:13  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And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3000" b="1" u="sng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it came to be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3000" b="1" dirty="0" smtClean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3000" b="1" dirty="0" smtClean="0">
                <a:ln>
                  <a:solidFill>
                    <a:schemeClr val="bg1"/>
                  </a:solidFill>
                </a:ln>
                <a:solidFill>
                  <a:srgbClr val="9933FF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0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that quails came 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up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FF33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3000" b="1" u="sng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at evening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30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/>
            </a:r>
            <a:br>
              <a:rPr lang="en-US" sz="30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6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[H6153 – before sunset to dusk] </a:t>
            </a:r>
            <a:br>
              <a:rPr lang="en-US" sz="2600" b="1" dirty="0" smtClean="0">
                <a:ln>
                  <a:solidFill>
                    <a:schemeClr val="bg1"/>
                  </a:solidFill>
                </a:ln>
                <a:solidFill>
                  <a:srgbClr val="990099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0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and </a:t>
            </a:r>
            <a:r>
              <a:rPr lang="en-US" sz="3000" b="1" dirty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covered </a:t>
            </a:r>
            <a:r>
              <a:rPr lang="en-US" sz="3000" b="1" dirty="0" smtClean="0">
                <a:ln>
                  <a:solidFill>
                    <a:schemeClr val="bg1"/>
                  </a:solidFill>
                </a:ln>
                <a:solidFill>
                  <a:srgbClr val="006600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camp …</a:t>
            </a:r>
            <a:r>
              <a:rPr lang="en-US" sz="3000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r>
              <a:rPr lang="en-US" sz="1700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Scriptures </a:t>
            </a:r>
            <a:r>
              <a:rPr lang="en-US" b="1" i="1" dirty="0" smtClean="0">
                <a:ln>
                  <a:solidFill>
                    <a:schemeClr val="bg1"/>
                  </a:solidFill>
                </a:ln>
                <a:solidFill>
                  <a:srgbClr val="006666"/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 </a:t>
            </a:r>
            <a:endParaRPr lang="en-US" sz="1900" b="1" i="1" dirty="0" smtClean="0">
              <a:ln>
                <a:solidFill>
                  <a:schemeClr val="bg1"/>
                </a:solidFill>
              </a:ln>
              <a:solidFill>
                <a:srgbClr val="006666"/>
              </a:solidFill>
              <a:effectLst>
                <a:glow rad="228600">
                  <a:schemeClr val="accent4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45720" indent="0">
              <a:buNone/>
            </a:pPr>
            <a:endParaRPr lang="en-US" sz="1800" b="1" i="1" dirty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sz="1800" b="1" i="1" dirty="0" smtClean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pPr marL="45720" indent="0" algn="ctr">
              <a:buNone/>
            </a:pPr>
            <a:endParaRPr lang="en-US" sz="1800" b="1" i="1" dirty="0">
              <a:ln>
                <a:solidFill>
                  <a:schemeClr val="bg1"/>
                </a:solidFill>
              </a:ln>
              <a:solidFill>
                <a:srgbClr val="006666"/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dirty="0"/>
          </a:p>
        </p:txBody>
      </p:sp>
      <p:pic>
        <p:nvPicPr>
          <p:cNvPr id="10" name="Picture 5" descr="C:\Users\Rae\Desktop\quail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6660232" y="3140968"/>
            <a:ext cx="1967714" cy="1503489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4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TextBox 29"/>
          <p:cNvSpPr txBox="1"/>
          <p:nvPr/>
        </p:nvSpPr>
        <p:spPr>
          <a:xfrm>
            <a:off x="7870676" y="476672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265128" y="4874384"/>
            <a:ext cx="8577656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spc="150" dirty="0" smtClean="0">
                <a:ln w="11430"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Quail roost in the evening.  </a:t>
            </a:r>
            <a:r>
              <a:rPr lang="en-US" sz="2400" b="1" spc="150" dirty="0" err="1" smtClean="0">
                <a:ln w="11430"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Vs</a:t>
            </a:r>
            <a:r>
              <a:rPr lang="en-US" sz="2400" b="1" spc="150" dirty="0" smtClean="0">
                <a:ln w="11430"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12 is </a:t>
            </a:r>
            <a:r>
              <a:rPr lang="en-US" sz="2400" b="1" u="sng" spc="150" dirty="0" smtClean="0">
                <a:ln w="11430"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qualifying</a:t>
            </a:r>
            <a:r>
              <a:rPr lang="en-US" sz="2400" b="1" spc="150" dirty="0" smtClean="0">
                <a:ln w="11430"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the quail arrived before sunset; the people were eating the meat “between the two mixings.”  Therefore the “evening” of </a:t>
            </a:r>
            <a:r>
              <a:rPr lang="en-US" sz="2400" b="1" spc="150" dirty="0" err="1" smtClean="0">
                <a:ln w="11430"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vs</a:t>
            </a:r>
            <a:r>
              <a:rPr lang="en-US" sz="2400" b="1" spc="150" dirty="0" smtClean="0">
                <a:ln w="11430">
                  <a:solidFill>
                    <a:schemeClr val="tx1"/>
                  </a:solidFill>
                </a:ln>
                <a:solidFill>
                  <a:srgbClr val="F1E441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mic Sans MS" pitchFamily="66" charset="0"/>
              </a:rPr>
              <a:t> 13 connects to the “day” definition, likely just before sunset.</a:t>
            </a:r>
            <a:endParaRPr lang="en-US" sz="2400" dirty="0">
              <a:ln w="11430">
                <a:solidFill>
                  <a:schemeClr val="tx1"/>
                </a:solidFill>
              </a:ln>
              <a:solidFill>
                <a:srgbClr val="F1E44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522993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82254" y="116632"/>
            <a:ext cx="8538218" cy="912738"/>
          </a:xfrm>
        </p:spPr>
        <p:txBody>
          <a:bodyPr/>
          <a:lstStyle/>
          <a:p>
            <a:pPr algn="l"/>
            <a:r>
              <a:rPr lang="en-US" dirty="0" smtClean="0">
                <a:solidFill>
                  <a:schemeClr val="accent4"/>
                </a:solidFill>
              </a:rPr>
              <a:t>Evening:  </a:t>
            </a:r>
            <a:r>
              <a:rPr lang="en-US" sz="4000" dirty="0" smtClean="0">
                <a:solidFill>
                  <a:schemeClr val="accent4"/>
                </a:solidFill>
              </a:rPr>
              <a:t>Opposite Definitions</a:t>
            </a:r>
            <a:endParaRPr lang="en-US" sz="4000" dirty="0">
              <a:solidFill>
                <a:schemeClr val="accent4"/>
              </a:solidFill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029369"/>
            <a:ext cx="8280920" cy="743447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/>
              <a:t>[</a:t>
            </a:r>
            <a:r>
              <a:rPr lang="en-US" sz="2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2</a:t>
            </a:r>
            <a:r>
              <a:rPr lang="en-US" sz="2400" baseline="300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nd</a:t>
            </a:r>
            <a:r>
              <a:rPr lang="en-US" sz="2400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definition]  day</a:t>
            </a:r>
            <a:r>
              <a:rPr lang="en-US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, </a:t>
            </a:r>
            <a:r>
              <a:rPr lang="en-US" sz="2400" dirty="0" smtClean="0">
                <a:effectLst/>
              </a:rPr>
              <a:t>and</a:t>
            </a:r>
            <a:r>
              <a:rPr lang="en-US" sz="2400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2400" dirty="0" smtClean="0"/>
              <a:t>[</a:t>
            </a:r>
            <a:r>
              <a:rPr lang="en-US" sz="2400" dirty="0">
                <a:effectLst>
                  <a:glow rad="101600">
                    <a:srgbClr val="0070C0">
                      <a:alpha val="40000"/>
                    </a:srgbClr>
                  </a:glow>
                </a:effectLst>
              </a:rPr>
              <a:t>4</a:t>
            </a:r>
            <a:r>
              <a:rPr lang="en-US" sz="2400" baseline="30000" dirty="0">
                <a:effectLst>
                  <a:glow rad="101600">
                    <a:srgbClr val="0070C0">
                      <a:alpha val="40000"/>
                    </a:srgbClr>
                  </a:glow>
                </a:effectLst>
              </a:rPr>
              <a:t>th</a:t>
            </a:r>
            <a:r>
              <a:rPr lang="en-US" sz="2400" dirty="0">
                <a:effectLst>
                  <a:glow rad="101600">
                    <a:srgbClr val="0070C0">
                      <a:alpha val="40000"/>
                    </a:srgbClr>
                  </a:glow>
                </a:effectLst>
              </a:rPr>
              <a:t> definition</a:t>
            </a:r>
            <a:r>
              <a:rPr lang="en-US" sz="2400" dirty="0" smtClean="0"/>
              <a:t>] </a:t>
            </a:r>
            <a:r>
              <a:rPr lang="en-US" sz="2400" b="1" dirty="0" smtClean="0">
                <a:effectLst>
                  <a:glow rad="139700">
                    <a:srgbClr val="0070C0">
                      <a:alpha val="40000"/>
                    </a:srgbClr>
                  </a:glow>
                </a:effectLst>
              </a:rPr>
              <a:t>night</a:t>
            </a:r>
            <a:r>
              <a:rPr lang="en-US" sz="2400" b="1" dirty="0"/>
              <a:t> </a:t>
            </a:r>
            <a:r>
              <a:rPr lang="en-US" sz="2400" dirty="0"/>
              <a:t>a</a:t>
            </a:r>
            <a:r>
              <a:rPr lang="en-US" sz="2400" dirty="0" smtClean="0"/>
              <a:t>re opposites.</a:t>
            </a:r>
            <a:endParaRPr lang="en-US" sz="2400" b="1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235144" y="1878057"/>
            <a:ext cx="8024823" cy="480131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Note:  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2</a:t>
            </a:r>
            <a:r>
              <a:rPr lang="en-US" sz="2800" b="1" baseline="30000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nd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def. for Evening </a:t>
            </a:r>
            <a:r>
              <a:rPr lang="en-US" sz="2800" b="1" u="sng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can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u="sng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</a:t>
            </a:r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/>
            </a:r>
            <a:b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28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used </a:t>
            </a:r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to mean any part of the Day Season </a:t>
            </a:r>
            <a:r>
              <a:rPr lang="en-US" sz="2800" b="1" dirty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AFTER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sunrise to sunset </a:t>
            </a:r>
            <a:endParaRPr lang="en-US" sz="2800" b="1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 smtClean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qualifying phrase “</a:t>
            </a:r>
            <a:r>
              <a:rPr lang="en-US" sz="28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between </a:t>
            </a:r>
            <a:r>
              <a:rPr lang="en-US" sz="2800" b="1" dirty="0" smtClean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</a:t>
            </a:r>
            <a:r>
              <a:rPr lang="en-US" sz="28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evenings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” </a:t>
            </a:r>
            <a:r>
              <a:rPr lang="en-US" sz="20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[</a:t>
            </a:r>
            <a:r>
              <a:rPr lang="en-US" sz="2000" b="1" dirty="0" err="1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beyn</a:t>
            </a:r>
            <a:r>
              <a:rPr lang="en-US" sz="2000" b="1" dirty="0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ha </a:t>
            </a:r>
            <a:r>
              <a:rPr lang="en-US" sz="2000" b="1" dirty="0" err="1">
                <a:ln w="11430"/>
                <a:solidFill>
                  <a:schemeClr val="accent3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arbayim</a:t>
            </a:r>
            <a:r>
              <a:rPr lang="en-US" sz="20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]  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present or … </a:t>
            </a:r>
            <a:b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endParaRPr lang="en-US" sz="2800" b="1" dirty="0" smtClean="0">
              <a:ln w="11430"/>
              <a:solidFill>
                <a:schemeClr val="accent4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marL="742950" indent="-742950">
              <a:buFont typeface="+mj-lt"/>
              <a:buAutoNum type="arabicPeriod"/>
            </a:pPr>
            <a:r>
              <a:rPr lang="en-US" sz="4000" b="1" u="sng" dirty="0" smtClean="0">
                <a:ln w="11430"/>
                <a:solidFill>
                  <a:schemeClr val="accent1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IF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there is </a:t>
            </a:r>
            <a:r>
              <a:rPr lang="en-US" sz="3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Divine Intervention</a:t>
            </a:r>
            <a:r>
              <a:rPr lang="en-US" sz="28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.</a:t>
            </a:r>
          </a:p>
          <a:p>
            <a:pPr algn="ctr"/>
            <a:r>
              <a:rPr lang="en-US" sz="16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endParaRPr lang="en-US" sz="2800" b="1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endParaRPr lang="en-US" sz="1000" b="1" dirty="0" smtClean="0">
              <a:ln w="11430"/>
              <a:solidFill>
                <a:srgbClr val="F9B639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2800" b="1" dirty="0" smtClean="0">
                <a:ln w="11430"/>
                <a:solidFill>
                  <a:srgbClr val="F9B639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Evening</a:t>
            </a:r>
            <a:r>
              <a:rPr lang="en-US" sz="2800" b="1" dirty="0" smtClean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never takes the definition of an </a:t>
            </a:r>
            <a:r>
              <a:rPr lang="en-US" sz="2800" b="1" dirty="0">
                <a:ln w="11430"/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AFTERNOON time </a:t>
            </a:r>
            <a:r>
              <a:rPr lang="en-US" sz="2400" b="1" dirty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without a qualifying verse</a:t>
            </a:r>
            <a:r>
              <a:rPr lang="en-US" sz="2400" b="1" dirty="0" smtClean="0">
                <a:ln w="11430"/>
                <a:solidFill>
                  <a:srgbClr val="0070C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.</a:t>
            </a:r>
            <a:endParaRPr lang="en-US" sz="2800" b="1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8259967" y="1900242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35144" y="4614361"/>
            <a:ext cx="7649225" cy="731401"/>
          </a:xfrm>
          <a:prstGeom prst="rect">
            <a:avLst/>
          </a:prstGeom>
          <a:noFill/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29"/>
          <p:cNvSpPr txBox="1"/>
          <p:nvPr/>
        </p:nvSpPr>
        <p:spPr>
          <a:xfrm>
            <a:off x="8267558" y="4336589"/>
            <a:ext cx="648072" cy="1258372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N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EW</a:t>
            </a:r>
            <a:endParaRPr lang="en-U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684917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2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750"/>
                            </p:stCondLst>
                            <p:childTnLst>
                              <p:par>
                                <p:cTn id="14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7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1750"/>
                                        <p:tgtEl>
                                          <p:spTgt spid="20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2" grpId="0" animBg="1"/>
      <p:bldP spid="8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3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107504" y="116632"/>
            <a:ext cx="9073008" cy="912738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“Afternoon”  H5186  &lt;</a:t>
            </a:r>
            <a:r>
              <a:rPr lang="en-US" spc="0" dirty="0" err="1" smtClean="0">
                <a:ln/>
                <a:solidFill>
                  <a:schemeClr val="accent3"/>
                </a:solidFill>
                <a:effectLst/>
              </a:rPr>
              <a:t>natah</a:t>
            </a:r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&gt;</a:t>
            </a:r>
            <a:endParaRPr lang="en-US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rgbClr val="FFFF00"/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Content Placeholder 6"/>
          <p:cNvSpPr txBox="1">
            <a:spLocks/>
          </p:cNvSpPr>
          <p:nvPr/>
        </p:nvSpPr>
        <p:spPr>
          <a:xfrm>
            <a:off x="467544" y="1029369"/>
            <a:ext cx="8496944" cy="4415855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endParaRPr lang="en-US" sz="2400" dirty="0" smtClean="0"/>
          </a:p>
        </p:txBody>
      </p:sp>
      <p:sp>
        <p:nvSpPr>
          <p:cNvPr id="20" name="Rectangle 19"/>
          <p:cNvSpPr/>
          <p:nvPr/>
        </p:nvSpPr>
        <p:spPr>
          <a:xfrm>
            <a:off x="35496" y="1196752"/>
            <a:ext cx="8552784" cy="5201424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4400" b="1" dirty="0">
                <a:ln w="11430">
                  <a:solidFill>
                    <a:srgbClr val="00660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“Afternoon” </a:t>
            </a:r>
            <a:r>
              <a:rPr lang="en-US" sz="4400" b="1" dirty="0" smtClean="0">
                <a:ln w="11430">
                  <a:solidFill>
                    <a:srgbClr val="00660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is </a:t>
            </a:r>
            <a:r>
              <a:rPr lang="en-US" sz="4400" b="1" dirty="0">
                <a:ln w="11430">
                  <a:solidFill>
                    <a:srgbClr val="00660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used </a:t>
            </a:r>
            <a:br>
              <a:rPr lang="en-US" sz="4400" b="1" dirty="0">
                <a:ln w="11430">
                  <a:solidFill>
                    <a:srgbClr val="00660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</a:br>
            <a:r>
              <a:rPr lang="en-US" sz="4400" b="1" dirty="0">
                <a:ln w="11430">
                  <a:solidFill>
                    <a:srgbClr val="006600"/>
                  </a:solidFill>
                </a:ln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only once in the KJV.</a:t>
            </a:r>
            <a:endParaRPr lang="en-US" sz="4400" b="1" dirty="0">
              <a:ln w="11430">
                <a:solidFill>
                  <a:srgbClr val="006600"/>
                </a:solidFill>
              </a:ln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endParaRPr lang="en-US" sz="2800" b="1" dirty="0" smtClean="0">
              <a:ln w="11430"/>
              <a:solidFill>
                <a:srgbClr val="0070C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  <a:p>
            <a:pPr algn="ctr"/>
            <a:r>
              <a:rPr lang="en-US" sz="3600" b="1" dirty="0" err="1">
                <a:solidFill>
                  <a:srgbClr val="ABE9FF"/>
                </a:solidFill>
              </a:rPr>
              <a:t>Judg</a:t>
            </a:r>
            <a:r>
              <a:rPr lang="en-US" sz="3600" b="1" dirty="0">
                <a:solidFill>
                  <a:srgbClr val="ABE9FF"/>
                </a:solidFill>
              </a:rPr>
              <a:t> 19:8</a:t>
            </a:r>
            <a:r>
              <a:rPr lang="en-US" sz="3600" dirty="0">
                <a:solidFill>
                  <a:srgbClr val="ABE9FF"/>
                </a:solidFill>
              </a:rPr>
              <a:t> 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he arose early in the morning on the fifth day to depart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: </a:t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 damsel's father said,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Comfort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thine heart, I pray thee. </a:t>
            </a:r>
            <a:b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</a:b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they tarried until </a:t>
            </a:r>
            <a:r>
              <a:rPr lang="en-US" sz="3600" b="1" u="sng" dirty="0">
                <a:solidFill>
                  <a:schemeClr val="accent6"/>
                </a:solidFill>
                <a:latin typeface="Calibri" pitchFamily="34" charset="0"/>
                <a:cs typeface="Calibri" pitchFamily="34" charset="0"/>
              </a:rPr>
              <a:t>afternoon</a:t>
            </a:r>
            <a:r>
              <a:rPr lang="en-US" sz="36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, </a:t>
            </a:r>
            <a:r>
              <a:rPr lang="en-US" sz="3200" b="1" dirty="0" smtClean="0">
                <a:ln>
                  <a:solidFill>
                    <a:schemeClr val="accent3"/>
                  </a:solidFill>
                </a:ln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>[H5186] </a:t>
            </a:r>
            <a:r>
              <a:rPr lang="en-US" sz="36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  <a:t/>
            </a:r>
            <a:br>
              <a:rPr lang="en-US" sz="3600" dirty="0" smtClean="0">
                <a:solidFill>
                  <a:schemeClr val="accent4"/>
                </a:solidFill>
                <a:latin typeface="Calibri" pitchFamily="34" charset="0"/>
                <a:cs typeface="Calibri" pitchFamily="34" charset="0"/>
              </a:rPr>
            </a:b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and </a:t>
            </a:r>
            <a:r>
              <a:rPr lang="en-US" sz="36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they did </a:t>
            </a:r>
            <a:r>
              <a:rPr lang="en-US" sz="36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alibri" pitchFamily="34" charset="0"/>
                <a:cs typeface="Calibri" pitchFamily="34" charset="0"/>
              </a:rPr>
              <a:t>eat ...</a:t>
            </a:r>
            <a:endParaRPr lang="en-US" sz="3600" dirty="0" smtClean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7" name="TextBox 29"/>
          <p:cNvSpPr txBox="1"/>
          <p:nvPr/>
        </p:nvSpPr>
        <p:spPr>
          <a:xfrm>
            <a:off x="8303408" y="1196752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8218108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7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7008" y="6208715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29</a:t>
            </a:fld>
            <a:endParaRPr lang="es-ES" dirty="0"/>
          </a:p>
        </p:txBody>
      </p:sp>
      <p:sp>
        <p:nvSpPr>
          <p:cNvPr id="5" name="5-Point Star 4"/>
          <p:cNvSpPr/>
          <p:nvPr/>
        </p:nvSpPr>
        <p:spPr>
          <a:xfrm rot="21207995">
            <a:off x="-613301" y="413920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302891" y="1436142"/>
            <a:ext cx="8538218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H5186:  Afternoon Definition</a:t>
            </a:r>
            <a:endParaRPr lang="en-US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1" name="Content Placeholder 6"/>
          <p:cNvSpPr txBox="1">
            <a:spLocks/>
          </p:cNvSpPr>
          <p:nvPr/>
        </p:nvSpPr>
        <p:spPr>
          <a:xfrm>
            <a:off x="179511" y="2132856"/>
            <a:ext cx="8661597" cy="4425584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34000"/>
              </a:lnSpc>
            </a:pPr>
            <a:r>
              <a:rPr lang="en-US" sz="2400" b="1" i="1" dirty="0" smtClean="0">
                <a:solidFill>
                  <a:srgbClr val="00B050"/>
                </a:solidFill>
              </a:rPr>
              <a:t>Strong’s</a:t>
            </a:r>
            <a:r>
              <a:rPr lang="en-US" sz="2400" i="1" dirty="0" smtClean="0"/>
              <a:t>  </a:t>
            </a:r>
            <a:r>
              <a:rPr lang="en-US" sz="2400" i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2400" i="1" dirty="0"/>
              <a:t> </a:t>
            </a:r>
            <a:r>
              <a:rPr lang="en-US" sz="2400" dirty="0"/>
              <a:t> </a:t>
            </a:r>
            <a:r>
              <a:rPr lang="en-US" sz="2400" b="1" dirty="0" smtClean="0"/>
              <a:t>H5186</a:t>
            </a:r>
            <a:r>
              <a:rPr lang="en-US" sz="2400" dirty="0" smtClean="0"/>
              <a:t>;</a:t>
            </a:r>
            <a:r>
              <a:rPr lang="en-US" sz="2000" dirty="0" smtClean="0"/>
              <a:t> </a:t>
            </a:r>
            <a:br>
              <a:rPr lang="en-US" sz="2000" dirty="0" smtClean="0"/>
            </a:b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to </a:t>
            </a: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</a:rPr>
              <a:t>stretch or spread out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;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to </a:t>
            </a: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</a:rPr>
              <a:t>bend away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; 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/>
            </a:r>
            <a:b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bow</a:t>
            </a:r>
            <a:r>
              <a:rPr lang="en-US" sz="2000" dirty="0" smtClean="0"/>
              <a:t> </a:t>
            </a:r>
            <a:r>
              <a:rPr lang="en-US" sz="2000" dirty="0"/>
              <a:t>(</a:t>
            </a: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down</a:t>
            </a:r>
            <a:r>
              <a:rPr lang="en-US" sz="2000" dirty="0" smtClean="0"/>
              <a:t>)… </a:t>
            </a:r>
            <a:br>
              <a:rPr lang="en-US" sz="2000" dirty="0" smtClean="0"/>
            </a:b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decline</a:t>
            </a:r>
            <a:r>
              <a:rPr lang="en-US" sz="2000" dirty="0" smtClean="0">
                <a:solidFill>
                  <a:schemeClr val="accent4">
                    <a:lumMod val="75000"/>
                  </a:schemeClr>
                </a:solidFill>
              </a:rPr>
              <a:t>… </a:t>
            </a:r>
            <a:r>
              <a:rPr lang="en-US" sz="1800" dirty="0" smtClean="0"/>
              <a:t> </a:t>
            </a:r>
            <a:r>
              <a:rPr lang="en-US" sz="2000" b="1" u="sng" dirty="0">
                <a:solidFill>
                  <a:schemeClr val="accent4">
                    <a:lumMod val="75000"/>
                  </a:schemeClr>
                </a:solidFill>
              </a:rPr>
              <a:t>go down</a:t>
            </a:r>
            <a:r>
              <a:rPr lang="en-US" sz="2000" dirty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stretch</a:t>
            </a:r>
            <a:r>
              <a:rPr lang="en-US" sz="2000" dirty="0" smtClean="0"/>
              <a:t> </a:t>
            </a:r>
            <a:r>
              <a:rPr lang="en-US" sz="2000" dirty="0"/>
              <a:t>(</a:t>
            </a:r>
            <a:r>
              <a:rPr lang="en-US" sz="2000" b="1" u="sng" dirty="0" smtClean="0">
                <a:solidFill>
                  <a:schemeClr val="accent4">
                    <a:lumMod val="75000"/>
                  </a:schemeClr>
                </a:solidFill>
              </a:rPr>
              <a:t>forth</a:t>
            </a:r>
            <a:r>
              <a:rPr lang="en-US" sz="2000" dirty="0" smtClean="0"/>
              <a:t>).</a:t>
            </a:r>
            <a:br>
              <a:rPr lang="en-US" sz="2000" dirty="0" smtClean="0"/>
            </a:br>
            <a:endParaRPr lang="en-US" sz="1100" dirty="0" smtClean="0"/>
          </a:p>
          <a:p>
            <a:pPr>
              <a:lnSpc>
                <a:spcPct val="134000"/>
              </a:lnSpc>
            </a:pPr>
            <a:r>
              <a:rPr lang="en-US" b="1" u="sng" dirty="0" smtClean="0"/>
              <a:t>Note</a:t>
            </a:r>
            <a:r>
              <a:rPr lang="en-US" dirty="0"/>
              <a:t>:  The </a:t>
            </a:r>
            <a:r>
              <a:rPr lang="en-US" dirty="0" smtClean="0"/>
              <a:t>shadows </a:t>
            </a:r>
            <a:r>
              <a:rPr lang="en-US" dirty="0"/>
              <a:t>of the “light of the day” </a:t>
            </a:r>
            <a:r>
              <a:rPr lang="en-US" dirty="0" smtClean="0"/>
              <a:t>begin </a:t>
            </a:r>
            <a:r>
              <a:rPr lang="en-US" dirty="0"/>
              <a:t>to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stretch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spread out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,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bend away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and </a:t>
            </a:r>
            <a:r>
              <a:rPr lang="en-US" b="1" u="sng" dirty="0" smtClean="0">
                <a:solidFill>
                  <a:schemeClr val="accent4">
                    <a:lumMod val="75000"/>
                  </a:schemeClr>
                </a:solidFill>
              </a:rPr>
              <a:t>go down in the afternoon</a:t>
            </a:r>
            <a: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br>
              <a:rPr lang="en-US" b="1" dirty="0" smtClean="0">
                <a:solidFill>
                  <a:schemeClr val="accent4">
                    <a:lumMod val="75000"/>
                  </a:schemeClr>
                </a:solidFill>
              </a:rPr>
            </a:br>
            <a:r>
              <a:rPr lang="en-US" b="1" u="sng" dirty="0" smtClean="0"/>
              <a:t>when</a:t>
            </a:r>
            <a:r>
              <a:rPr lang="en-US" dirty="0" smtClean="0"/>
              <a:t> </a:t>
            </a:r>
            <a:r>
              <a:rPr lang="en-US" dirty="0"/>
              <a:t>the sun passes the </a:t>
            </a:r>
            <a:r>
              <a:rPr lang="en-US" dirty="0" smtClean="0"/>
              <a:t>meridian until the shadows are </a:t>
            </a:r>
            <a:r>
              <a:rPr lang="en-US" dirty="0"/>
              <a:t>overtaken by </a:t>
            </a:r>
            <a:r>
              <a:rPr lang="en-US" dirty="0" smtClean="0"/>
              <a:t>dusk. </a:t>
            </a:r>
            <a:endParaRPr lang="en-US" dirty="0"/>
          </a:p>
        </p:txBody>
      </p:sp>
      <p:sp>
        <p:nvSpPr>
          <p:cNvPr id="13" name="TextBox 29"/>
          <p:cNvSpPr txBox="1"/>
          <p:nvPr/>
        </p:nvSpPr>
        <p:spPr>
          <a:xfrm>
            <a:off x="8348351" y="2311915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1169874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ouble Wave 8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247798" y="1750037"/>
            <a:ext cx="8538218" cy="2376264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0" dirty="0" smtClean="0">
                <a:ln/>
                <a:solidFill>
                  <a:srgbClr val="006600"/>
                </a:solidFill>
                <a:effectLst/>
              </a:rPr>
              <a:t>H5186:  Afternoon  &lt;</a:t>
            </a:r>
            <a:r>
              <a:rPr lang="en-US" spc="0" dirty="0" err="1" smtClean="0">
                <a:ln/>
                <a:solidFill>
                  <a:srgbClr val="006600"/>
                </a:solidFill>
                <a:effectLst/>
              </a:rPr>
              <a:t>natah</a:t>
            </a:r>
            <a:r>
              <a:rPr lang="en-US" spc="0" dirty="0" smtClean="0">
                <a:ln/>
                <a:solidFill>
                  <a:srgbClr val="006600"/>
                </a:solidFill>
                <a:effectLst/>
              </a:rPr>
              <a:t>&gt; </a:t>
            </a:r>
            <a:br>
              <a:rPr lang="en-US" spc="0" dirty="0" smtClean="0">
                <a:ln/>
                <a:solidFill>
                  <a:srgbClr val="006600"/>
                </a:solidFill>
                <a:effectLst/>
              </a:rPr>
            </a:br>
            <a:r>
              <a:rPr lang="en-US" spc="0" dirty="0" smtClean="0">
                <a:ln/>
                <a:solidFill>
                  <a:srgbClr val="0070C0"/>
                </a:solidFill>
                <a:effectLst/>
              </a:rPr>
              <a:t>and</a:t>
            </a:r>
          </a:p>
          <a:p>
            <a:r>
              <a:rPr lang="en-US" spc="0" dirty="0" smtClean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H6153:</a:t>
            </a:r>
            <a:r>
              <a:rPr lang="en-US" spc="0" dirty="0" smtClean="0">
                <a:ln/>
                <a:solidFill>
                  <a:schemeClr val="accent3">
                    <a:lumMod val="75000"/>
                  </a:schemeClr>
                </a:solidFill>
                <a:effectLst/>
              </a:rPr>
              <a:t>  </a:t>
            </a:r>
            <a:r>
              <a:rPr lang="en-US" spc="0" dirty="0" smtClean="0">
                <a:ln/>
                <a:solidFill>
                  <a:schemeClr val="accent6">
                    <a:lumMod val="50000"/>
                  </a:schemeClr>
                </a:solidFill>
                <a:effectLst/>
              </a:rPr>
              <a:t>Evening  &lt;ereb&gt;</a:t>
            </a:r>
            <a:endParaRPr lang="en-US" spc="0" dirty="0">
              <a:ln/>
              <a:solidFill>
                <a:schemeClr val="accent6">
                  <a:lumMod val="50000"/>
                </a:schemeClr>
              </a:solidFill>
              <a:effectLst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29652" y="3880784"/>
            <a:ext cx="8647582" cy="267765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>
              <a:lnSpc>
                <a:spcPct val="150000"/>
              </a:lnSpc>
            </a:pP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In Hebrew, these words </a:t>
            </a:r>
            <a:r>
              <a:rPr lang="en-US" sz="2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are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not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en-US" sz="2800" b="1" u="sng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related</a:t>
            </a:r>
            <a:r>
              <a:rPr lang="en-US" sz="2800" b="1" dirty="0" smtClean="0">
                <a:solidFill>
                  <a:schemeClr val="tx1">
                    <a:lumMod val="65000"/>
                    <a:lumOff val="35000"/>
                  </a:schemeClr>
                </a:solidFill>
              </a:rPr>
              <a:t>: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2800" b="1" dirty="0" smtClean="0">
                <a:solidFill>
                  <a:srgbClr val="0070C0"/>
                </a:solidFill>
              </a:rPr>
              <a:t>Through the same Hebrew Root </a:t>
            </a:r>
            <a:r>
              <a:rPr lang="en-US" sz="2800" dirty="0" smtClean="0"/>
              <a:t>(</a:t>
            </a:r>
            <a:r>
              <a:rPr lang="en-US" sz="2800" b="1" dirty="0" smtClean="0">
                <a:solidFill>
                  <a:srgbClr val="006600"/>
                </a:solidFill>
              </a:rPr>
              <a:t>H5186</a:t>
            </a:r>
            <a:r>
              <a:rPr lang="en-US" sz="2800" b="1" dirty="0" smtClean="0"/>
              <a:t>/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H6153</a:t>
            </a:r>
            <a:r>
              <a:rPr lang="en-US" sz="2800" dirty="0" smtClean="0"/>
              <a:t>)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2800" b="1" dirty="0" smtClean="0">
                <a:solidFill>
                  <a:srgbClr val="006600"/>
                </a:solidFill>
              </a:rPr>
              <a:t>Through phonetics  </a:t>
            </a:r>
            <a:r>
              <a:rPr lang="en-US" sz="2800" b="1" dirty="0" smtClean="0"/>
              <a:t>(</a:t>
            </a:r>
            <a:r>
              <a:rPr lang="en-US" sz="2800" dirty="0" smtClean="0"/>
              <a:t>&lt;</a:t>
            </a:r>
            <a:r>
              <a:rPr lang="en-US" sz="2800" b="1" dirty="0" err="1" smtClean="0">
                <a:solidFill>
                  <a:srgbClr val="006600"/>
                </a:solidFill>
              </a:rPr>
              <a:t>natah</a:t>
            </a:r>
            <a:r>
              <a:rPr lang="en-US" sz="2800" b="1" dirty="0" smtClean="0"/>
              <a:t>/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ereb</a:t>
            </a:r>
            <a:r>
              <a:rPr lang="en-US" sz="2800" dirty="0" smtClean="0"/>
              <a:t>&gt;</a:t>
            </a:r>
            <a:r>
              <a:rPr lang="en-US" sz="2800" b="1" dirty="0" smtClean="0"/>
              <a:t>)</a:t>
            </a:r>
          </a:p>
          <a:p>
            <a:pPr marL="514350" indent="-514350">
              <a:lnSpc>
                <a:spcPct val="150000"/>
              </a:lnSpc>
              <a:buAutoNum type="arabicParenR"/>
            </a:pPr>
            <a:r>
              <a:rPr lang="en-US" sz="2800" b="1" dirty="0" smtClean="0">
                <a:solidFill>
                  <a:srgbClr val="C00000"/>
                </a:solidFill>
              </a:rPr>
              <a:t>Through 1</a:t>
            </a:r>
            <a:r>
              <a:rPr lang="en-US" sz="2800" b="1" baseline="30000" dirty="0" smtClean="0">
                <a:solidFill>
                  <a:srgbClr val="C00000"/>
                </a:solidFill>
              </a:rPr>
              <a:t>st</a:t>
            </a:r>
            <a:r>
              <a:rPr lang="en-US" sz="2800" b="1" dirty="0" smtClean="0">
                <a:solidFill>
                  <a:srgbClr val="C00000"/>
                </a:solidFill>
              </a:rPr>
              <a:t> definitions  </a:t>
            </a:r>
            <a:r>
              <a:rPr lang="en-US" sz="2800" b="1" dirty="0" smtClean="0"/>
              <a:t>(</a:t>
            </a:r>
            <a:r>
              <a:rPr lang="en-US" sz="2800" b="1" dirty="0" smtClean="0">
                <a:solidFill>
                  <a:srgbClr val="006600"/>
                </a:solidFill>
              </a:rPr>
              <a:t>afternoon</a:t>
            </a:r>
            <a:r>
              <a:rPr lang="en-US" sz="2800" b="1" dirty="0" smtClean="0"/>
              <a:t>/</a:t>
            </a:r>
            <a:r>
              <a:rPr lang="en-US" sz="2800" b="1" dirty="0" smtClean="0">
                <a:solidFill>
                  <a:schemeClr val="accent6">
                    <a:lumMod val="50000"/>
                  </a:schemeClr>
                </a:solidFill>
              </a:rPr>
              <a:t>dusk</a:t>
            </a:r>
            <a:r>
              <a:rPr lang="en-US" sz="2800" b="1" dirty="0" smtClean="0"/>
              <a:t>)</a:t>
            </a:r>
            <a:endParaRPr lang="en-US" sz="2800" b="1" dirty="0"/>
          </a:p>
        </p:txBody>
      </p:sp>
      <p:pic>
        <p:nvPicPr>
          <p:cNvPr id="14" name="Picture 2" descr="C:\Users\Rae\Desktop\puppy break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7850903" y="5517232"/>
            <a:ext cx="1126331" cy="9659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Slide Number Placeholder 1"/>
          <p:cNvSpPr txBox="1">
            <a:spLocks/>
          </p:cNvSpPr>
          <p:nvPr/>
        </p:nvSpPr>
        <p:spPr>
          <a:xfrm>
            <a:off x="8676456" y="6300663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AD682D65-884C-47A2-8FBD-AC59C0AFCE73}" type="slidenum">
              <a:rPr lang="es-ES" smtClean="0"/>
              <a:pPr/>
              <a:t>30</a:t>
            </a:fld>
            <a:endParaRPr lang="es-ES" dirty="0"/>
          </a:p>
        </p:txBody>
      </p:sp>
      <p:sp>
        <p:nvSpPr>
          <p:cNvPr id="16" name="TextBox 29"/>
          <p:cNvSpPr txBox="1"/>
          <p:nvPr/>
        </p:nvSpPr>
        <p:spPr>
          <a:xfrm>
            <a:off x="8251192" y="2499608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879906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1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4000" r="-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76456" y="6453336"/>
            <a:ext cx="432048" cy="365125"/>
          </a:xfrm>
        </p:spPr>
        <p:txBody>
          <a:bodyPr/>
          <a:lstStyle/>
          <a:p>
            <a:fld id="{0A95D862-EC52-4EE3-B8E7-2E96E6DBCC7F}" type="slidenum">
              <a:rPr lang="es-ES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pPr/>
              <a:t>31</a:t>
            </a:fld>
            <a:endParaRPr lang="es-E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35496" y="116632"/>
            <a:ext cx="5472608" cy="1728192"/>
          </a:xfrm>
        </p:spPr>
        <p:txBody>
          <a:bodyPr/>
          <a:lstStyle/>
          <a:p>
            <a:r>
              <a:rPr lang="en-US" dirty="0" smtClean="0">
                <a:solidFill>
                  <a:schemeClr val="accent4">
                    <a:lumMod val="40000"/>
                    <a:lumOff val="60000"/>
                  </a:schemeClr>
                </a:solidFill>
              </a:rPr>
              <a:t>“Evening Study”  Part 2</a:t>
            </a:r>
            <a:endParaRPr lang="en-US" dirty="0"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2" name="Content Placeholder 11"/>
          <p:cNvSpPr>
            <a:spLocks noGrp="1"/>
          </p:cNvSpPr>
          <p:nvPr>
            <p:ph sz="quarter" idx="14"/>
          </p:nvPr>
        </p:nvSpPr>
        <p:spPr>
          <a:xfrm>
            <a:off x="2411760" y="1628800"/>
            <a:ext cx="6480720" cy="1659379"/>
          </a:xfrm>
        </p:spPr>
        <p:txBody>
          <a:bodyPr>
            <a:normAutofit lnSpcReduction="10000"/>
          </a:bodyPr>
          <a:lstStyle/>
          <a:p>
            <a:pPr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v"/>
            </a:pP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  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This will be a comparison of the definitions for “evening” between the Hebrew and the Greek.  </a:t>
            </a:r>
            <a:b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</a:b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Will there be any conflict?</a:t>
            </a:r>
            <a:endParaRPr lang="en-US" sz="2800" b="1" dirty="0">
              <a:ln>
                <a:solidFill>
                  <a:sysClr val="windowText" lastClr="000000"/>
                </a:solidFill>
              </a:ln>
              <a:solidFill>
                <a:schemeClr val="accent4">
                  <a:lumMod val="40000"/>
                  <a:lumOff val="60000"/>
                </a:schemeClr>
              </a:solidFill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107504" y="3494618"/>
            <a:ext cx="3898824" cy="1446550"/>
          </a:xfrm>
          <a:prstGeom prst="rect">
            <a:avLst/>
          </a:prstGeom>
          <a:solidFill>
            <a:schemeClr val="bg2">
              <a:lumMod val="10000"/>
            </a:schemeClr>
          </a:solidFill>
          <a:ln w="57150">
            <a:solidFill>
              <a:schemeClr val="accent3"/>
            </a:solidFill>
          </a:ln>
          <a:scene3d>
            <a:camera prst="orthographicFront"/>
            <a:lightRig rig="glow" dir="tl">
              <a:rot lat="0" lon="0" rev="5400000"/>
            </a:lightRig>
          </a:scene3d>
          <a:sp3d>
            <a:bevelT/>
          </a:sp3d>
        </p:spPr>
        <p:txBody>
          <a:bodyPr wrap="none" lIns="91440" tIns="45720" rIns="91440" bIns="45720">
            <a:spAutoFit/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88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auhaus 93" pitchFamily="82" charset="0"/>
              </a:rPr>
              <a:t>Yahuah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auhaus 93" pitchFamily="82" charset="0"/>
            </a:endParaRPr>
          </a:p>
        </p:txBody>
      </p:sp>
      <p:sp>
        <p:nvSpPr>
          <p:cNvPr id="14" name="Content Placeholder 11"/>
          <p:cNvSpPr txBox="1">
            <a:spLocks/>
          </p:cNvSpPr>
          <p:nvPr/>
        </p:nvSpPr>
        <p:spPr>
          <a:xfrm>
            <a:off x="4644008" y="3212976"/>
            <a:ext cx="4608512" cy="2664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buClr>
                <a:schemeClr val="accent4">
                  <a:lumMod val="40000"/>
                  <a:lumOff val="60000"/>
                </a:schemeClr>
              </a:buClr>
              <a:buFont typeface="Wingdings" pitchFamily="2" charset="2"/>
              <a:buChar char="v"/>
            </a:pPr>
            <a:r>
              <a:rPr lang="en-US" sz="2400" b="1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The comparison will be between:</a:t>
            </a:r>
          </a:p>
          <a:p>
            <a:pPr marL="502920" indent="-457200">
              <a:buClr>
                <a:schemeClr val="accent4">
                  <a:lumMod val="40000"/>
                  <a:lumOff val="60000"/>
                </a:schemeClr>
              </a:buClr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Evening used as “dusk.”</a:t>
            </a:r>
          </a:p>
          <a:p>
            <a:pPr marL="502920" indent="-457200">
              <a:buClr>
                <a:schemeClr val="accent4">
                  <a:lumMod val="40000"/>
                  <a:lumOff val="60000"/>
                </a:schemeClr>
              </a:buClr>
              <a:buFont typeface="+mj-lt"/>
              <a:buAutoNum type="arabicPeriod"/>
            </a:pPr>
            <a:r>
              <a:rPr lang="en-US" sz="24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40000"/>
                    <a:lumOff val="60000"/>
                  </a:schemeClr>
                </a:solidFill>
              </a:rPr>
              <a:t>Evening mixings found during the Day hours.</a:t>
            </a:r>
          </a:p>
        </p:txBody>
      </p:sp>
    </p:spTree>
    <p:extLst>
      <p:ext uri="{BB962C8B-B14F-4D97-AF65-F5344CB8AC3E}">
        <p14:creationId xmlns:p14="http://schemas.microsoft.com/office/powerpoint/2010/main" val="92520035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250"/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72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32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979712" y="44624"/>
            <a:ext cx="7056784" cy="1440160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What</a:t>
            </a:r>
            <a:r>
              <a:rPr lang="en-US" sz="4400" dirty="0" smtClean="0">
                <a:solidFill>
                  <a:srgbClr val="00B050"/>
                </a:solidFill>
              </a:rPr>
              <a:t> </a:t>
            </a: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About the </a:t>
            </a:r>
            <a:b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sz="4400" dirty="0" smtClean="0">
                <a:solidFill>
                  <a:schemeClr val="accent1">
                    <a:lumMod val="75000"/>
                  </a:schemeClr>
                </a:solidFill>
              </a:rPr>
              <a:t>Greek Scriptures?</a:t>
            </a:r>
            <a:endParaRPr lang="en-US" sz="4400" dirty="0">
              <a:solidFill>
                <a:schemeClr val="accent1">
                  <a:lumMod val="75000"/>
                </a:schemeClr>
              </a:solidFill>
            </a:endParaRPr>
          </a:p>
        </p:txBody>
      </p:sp>
      <p:pic>
        <p:nvPicPr>
          <p:cNvPr id="6" name="Content Placeholder 5"/>
          <p:cNvPicPr>
            <a:picLocks noGrp="1" noChangeAspect="1"/>
          </p:cNvPicPr>
          <p:nvPr>
            <p:ph sz="quarter" idx="13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149080"/>
            <a:ext cx="2520280" cy="1564397"/>
          </a:xfrm>
          <a:prstGeom prst="roundRect">
            <a:avLst>
              <a:gd name="adj" fmla="val 11111"/>
            </a:avLst>
          </a:prstGeom>
          <a:ln w="190500" cap="rnd">
            <a:solidFill>
              <a:schemeClr val="accent3">
                <a:lumMod val="40000"/>
                <a:lumOff val="60000"/>
              </a:schemeClr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</p:spPr>
      </p:pic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1763688" y="1484784"/>
            <a:ext cx="6840760" cy="4248472"/>
          </a:xfrm>
        </p:spPr>
        <p:txBody>
          <a:bodyPr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Working with definitions in the Greek Scriptures can be tricky and complicated.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Often for clarity, one must take definitions back to the Hebrew.</a:t>
            </a:r>
          </a:p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For the word “evening” in the Greek one must be very careful … considering </a:t>
            </a:r>
            <a:r>
              <a:rPr lang="en-US" b="1" u="sng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context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 and a variety of Greek word numbers.</a:t>
            </a:r>
          </a:p>
          <a:p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In the example of Joseph’s</a:t>
            </a:r>
            <a:b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request of Yahusha’s Body, </a:t>
            </a:r>
            <a:b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a search for a qualifying</a:t>
            </a:r>
            <a:b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2060"/>
                </a:solidFill>
                <a:latin typeface="Comic Sans MS" pitchFamily="66" charset="0"/>
              </a:rPr>
              <a:t>verse must be made.</a:t>
            </a: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323528" y="5877272"/>
            <a:ext cx="8496944" cy="98072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n w="11430"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Note:  The Gospel account cannot be understood if Gen 1, </a:t>
            </a:r>
            <a:r>
              <a:rPr lang="en-US" sz="2400" dirty="0" err="1" smtClean="0">
                <a:ln w="11430"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Exo</a:t>
            </a:r>
            <a:r>
              <a:rPr lang="en-US" sz="2400" dirty="0" smtClean="0">
                <a:ln w="11430">
                  <a:noFill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12 &amp; 16 are not understood first!</a:t>
            </a:r>
            <a:endParaRPr lang="en-US" sz="2400" dirty="0">
              <a:ln w="11430">
                <a:noFill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449970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43650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33</a:t>
            </a:fld>
            <a:endParaRPr lang="es-ES" dirty="0"/>
          </a:p>
        </p:txBody>
      </p:sp>
      <p:pic>
        <p:nvPicPr>
          <p:cNvPr id="3075" name="Picture 3" descr="C:\Users\Rae\Desktop\question green 2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3861048"/>
            <a:ext cx="1736488" cy="2314530"/>
          </a:xfrm>
          <a:prstGeom prst="ellipse">
            <a:avLst/>
          </a:prstGeom>
          <a:ln w="190500" cap="rnd">
            <a:solidFill>
              <a:srgbClr val="0066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1643" y="-8230"/>
            <a:ext cx="80288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What does it mean to have a “qualifier”</a:t>
            </a:r>
            <a:b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for “even/evening”?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832" y="2577093"/>
            <a:ext cx="8726944" cy="123110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The 2</a:t>
            </a:r>
            <a:r>
              <a:rPr lang="en-US" sz="2800" b="1" baseline="30000" dirty="0" smtClean="0">
                <a:solidFill>
                  <a:srgbClr val="006600"/>
                </a:solidFill>
                <a:latin typeface="Comic Sans MS" pitchFamily="66" charset="0"/>
              </a:rPr>
              <a:t>nd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Example for a “qualifier” in Greek: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endParaRPr lang="en-US" b="1" dirty="0">
              <a:solidFill>
                <a:srgbClr val="006600"/>
              </a:solidFill>
              <a:latin typeface="Comic Sans MS" pitchFamily="66" charset="0"/>
            </a:endParaRPr>
          </a:p>
          <a:p>
            <a:r>
              <a:rPr lang="en-US" sz="2800" b="1" u="sng" dirty="0" smtClean="0">
                <a:solidFill>
                  <a:srgbClr val="006600"/>
                </a:solidFill>
                <a:latin typeface="Comic Sans MS" pitchFamily="66" charset="0"/>
              </a:rPr>
              <a:t>Joseph’s request for the Body of Yahusha</a:t>
            </a:r>
          </a:p>
        </p:txBody>
      </p:sp>
      <p:pic>
        <p:nvPicPr>
          <p:cNvPr id="3076" name="Picture 4" descr="C:\Users\Rae\Desktop\joseph getting body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560" y="4093634"/>
            <a:ext cx="1718185" cy="225438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3" descr="C:\Users\Rae\Desktop\ULB &amp; LB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73075" y="5572937"/>
            <a:ext cx="2320517" cy="11240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957128" y="3957726"/>
            <a:ext cx="5472608" cy="273921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Was Joseph’s timed request: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endParaRPr lang="en-US" sz="1400" b="1" dirty="0" smtClean="0">
              <a:solidFill>
                <a:srgbClr val="006600"/>
              </a:solidFill>
              <a:latin typeface="Comic Sans MS" pitchFamily="66" charset="0"/>
            </a:endParaRPr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Late afternoon “evening”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u="sng" dirty="0" smtClean="0">
                <a:solidFill>
                  <a:srgbClr val="006600"/>
                </a:solidFill>
                <a:latin typeface="Comic Sans MS" pitchFamily="66" charset="0"/>
              </a:rPr>
              <a:t>before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sunset?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The “evening”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u="sng" dirty="0" smtClean="0">
                <a:solidFill>
                  <a:srgbClr val="006600"/>
                </a:solidFill>
                <a:latin typeface="Comic Sans MS" pitchFamily="66" charset="0"/>
              </a:rPr>
              <a:t>after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sunset?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752286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34</a:t>
            </a:fld>
            <a:endParaRPr lang="es-ES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570286" y="116632"/>
            <a:ext cx="8538218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pc="50" dirty="0" smtClean="0"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Evening:  Greek Scriptures</a:t>
            </a:r>
            <a:endParaRPr lang="en-US" spc="50" dirty="0"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179512" y="1029369"/>
            <a:ext cx="8856984" cy="578109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0070" indent="-514350">
              <a:lnSpc>
                <a:spcPct val="124000"/>
              </a:lnSpc>
              <a:buFont typeface="+mj-lt"/>
              <a:buAutoNum type="arabicPeriod"/>
            </a:pPr>
            <a:r>
              <a:rPr lang="en-US" sz="2400" dirty="0" smtClean="0"/>
              <a:t>In Greek </a:t>
            </a:r>
            <a:r>
              <a:rPr lang="en-US" sz="2400" b="1" dirty="0" smtClean="0">
                <a:solidFill>
                  <a:schemeClr val="accent3"/>
                </a:solidFill>
              </a:rPr>
              <a:t>there </a:t>
            </a:r>
            <a:r>
              <a:rPr lang="en-US" sz="2400" b="1" dirty="0">
                <a:solidFill>
                  <a:schemeClr val="accent3"/>
                </a:solidFill>
              </a:rPr>
              <a:t>are </a:t>
            </a:r>
            <a:r>
              <a:rPr lang="en-US" sz="2400" b="1" u="sng" dirty="0">
                <a:solidFill>
                  <a:srgbClr val="FF0000"/>
                </a:solidFill>
              </a:rPr>
              <a:t>two</a:t>
            </a:r>
            <a:r>
              <a:rPr lang="en-US" sz="2400" b="1" dirty="0">
                <a:solidFill>
                  <a:schemeClr val="accent3"/>
                </a:solidFill>
              </a:rPr>
              <a:t> different </a:t>
            </a:r>
            <a:r>
              <a:rPr lang="en-US" sz="2400" b="1" dirty="0" smtClean="0">
                <a:solidFill>
                  <a:schemeClr val="accent3"/>
                </a:solidFill>
              </a:rPr>
              <a:t>numbers </a:t>
            </a:r>
            <a:r>
              <a:rPr lang="en-US" sz="2400" dirty="0" smtClean="0"/>
              <a:t>for “</a:t>
            </a:r>
            <a:r>
              <a:rPr lang="en-US" sz="2400" b="1" u="sng" dirty="0" smtClean="0">
                <a:solidFill>
                  <a:schemeClr val="accent3"/>
                </a:solidFill>
              </a:rPr>
              <a:t>evening</a:t>
            </a:r>
            <a:r>
              <a:rPr lang="en-US" sz="2400" dirty="0" smtClean="0">
                <a:solidFill>
                  <a:schemeClr val="accent3"/>
                </a:solidFill>
              </a:rPr>
              <a:t>.</a:t>
            </a:r>
            <a:r>
              <a:rPr lang="en-US" sz="2400" dirty="0" smtClean="0"/>
              <a:t>”</a:t>
            </a:r>
            <a:br>
              <a:rPr lang="en-US" sz="2400" dirty="0" smtClean="0"/>
            </a:br>
            <a:r>
              <a:rPr lang="en-US" sz="2400" dirty="0" smtClean="0"/>
              <a:t> </a:t>
            </a:r>
            <a:r>
              <a:rPr lang="en-US" sz="2400" b="1" dirty="0">
                <a:solidFill>
                  <a:srgbClr val="00B0F0"/>
                </a:solidFill>
              </a:rPr>
              <a:t>15 New Testament </a:t>
            </a:r>
            <a:r>
              <a:rPr lang="en-US" sz="2400" b="1" dirty="0" smtClean="0">
                <a:solidFill>
                  <a:srgbClr val="00B0F0"/>
                </a:solidFill>
              </a:rPr>
              <a:t>verses</a:t>
            </a:r>
            <a:r>
              <a:rPr lang="en-US" sz="2400" b="1" dirty="0" smtClean="0"/>
              <a:t> </a:t>
            </a:r>
            <a:r>
              <a:rPr lang="en-US" sz="2400" b="1" dirty="0"/>
              <a:t>using </a:t>
            </a:r>
            <a:r>
              <a:rPr lang="en-US" sz="2400" b="1" dirty="0" smtClean="0"/>
              <a:t>G3798 </a:t>
            </a:r>
            <a:r>
              <a:rPr lang="en-US" sz="2400" dirty="0" smtClean="0"/>
              <a:t>for the words:</a:t>
            </a:r>
            <a:r>
              <a:rPr lang="en-US" sz="2400" b="1" dirty="0" smtClean="0"/>
              <a:t> </a:t>
            </a:r>
            <a:br>
              <a:rPr lang="en-US" sz="2400" b="1" dirty="0" smtClean="0"/>
            </a:br>
            <a:r>
              <a:rPr lang="en-US" sz="2400" b="1" dirty="0" smtClean="0"/>
              <a:t>                    </a:t>
            </a:r>
            <a:r>
              <a:rPr lang="en-US" sz="2400" dirty="0" smtClean="0"/>
              <a:t>“</a:t>
            </a:r>
            <a:r>
              <a:rPr lang="en-US" sz="2400" b="1" u="sng" dirty="0" smtClean="0">
                <a:solidFill>
                  <a:schemeClr val="accent3"/>
                </a:solidFill>
              </a:rPr>
              <a:t>even</a:t>
            </a:r>
            <a:r>
              <a:rPr lang="en-US" sz="2400" dirty="0" smtClean="0">
                <a:solidFill>
                  <a:schemeClr val="accent3"/>
                </a:solidFill>
              </a:rPr>
              <a:t>,</a:t>
            </a:r>
            <a:r>
              <a:rPr lang="en-US" sz="2400" dirty="0" smtClean="0"/>
              <a:t>” “</a:t>
            </a:r>
            <a:r>
              <a:rPr lang="en-US" sz="2400" b="1" u="sng" dirty="0">
                <a:solidFill>
                  <a:schemeClr val="accent3"/>
                </a:solidFill>
              </a:rPr>
              <a:t>evening</a:t>
            </a:r>
            <a:r>
              <a:rPr lang="en-US" sz="2400" dirty="0"/>
              <a:t>” or “</a:t>
            </a:r>
            <a:r>
              <a:rPr lang="en-US" sz="2400" b="1" u="sng" dirty="0" smtClean="0">
                <a:solidFill>
                  <a:schemeClr val="accent3"/>
                </a:solidFill>
              </a:rPr>
              <a:t>eventide</a:t>
            </a:r>
            <a:r>
              <a:rPr lang="en-US" sz="2400" dirty="0" smtClean="0">
                <a:solidFill>
                  <a:schemeClr val="accent3"/>
                </a:solidFill>
              </a:rPr>
              <a:t>.</a:t>
            </a:r>
            <a:r>
              <a:rPr lang="en-US" sz="2400" dirty="0" smtClean="0"/>
              <a:t>” </a:t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b="1" dirty="0" smtClean="0"/>
              <a:t>Matt</a:t>
            </a:r>
            <a:r>
              <a:rPr lang="en-US" sz="2400" dirty="0" smtClean="0"/>
              <a:t> </a:t>
            </a:r>
            <a:r>
              <a:rPr lang="en-US" sz="2400" dirty="0"/>
              <a:t>8:16;  14:15, 23;  16:2; </a:t>
            </a:r>
            <a:r>
              <a:rPr lang="en-US" sz="2400" dirty="0" smtClean="0"/>
              <a:t> 20:8</a:t>
            </a:r>
            <a:r>
              <a:rPr lang="en-US" sz="2400" dirty="0"/>
              <a:t>;  26:20;  27:57;  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b="1" dirty="0" smtClean="0"/>
              <a:t>Mark</a:t>
            </a:r>
            <a:r>
              <a:rPr lang="en-US" sz="2400" dirty="0" smtClean="0"/>
              <a:t> </a:t>
            </a:r>
            <a:r>
              <a:rPr lang="en-US" sz="2400" dirty="0"/>
              <a:t>1:32;  4:35;  6:47;  11:11;  14:17; 15:42;  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b="1" dirty="0" smtClean="0"/>
              <a:t>John</a:t>
            </a:r>
            <a:r>
              <a:rPr lang="en-US" sz="2400" dirty="0" smtClean="0"/>
              <a:t> </a:t>
            </a:r>
            <a:r>
              <a:rPr lang="en-US" sz="2400" dirty="0"/>
              <a:t>6:16;  20:19</a:t>
            </a:r>
            <a:r>
              <a:rPr lang="en-US" sz="2400" dirty="0" smtClean="0"/>
              <a:t>.</a:t>
            </a:r>
          </a:p>
          <a:p>
            <a:pPr marL="45720" indent="0">
              <a:lnSpc>
                <a:spcPct val="124000"/>
              </a:lnSpc>
              <a:buNone/>
            </a:pPr>
            <a:r>
              <a:rPr lang="en-US" sz="2400" b="1" dirty="0" smtClean="0">
                <a:solidFill>
                  <a:srgbClr val="00B0F0"/>
                </a:solidFill>
              </a:rPr>
              <a:t>        3 </a:t>
            </a:r>
            <a:r>
              <a:rPr lang="en-US" sz="2400" b="1" dirty="0">
                <a:solidFill>
                  <a:srgbClr val="00B0F0"/>
                </a:solidFill>
              </a:rPr>
              <a:t>New Testament </a:t>
            </a:r>
            <a:r>
              <a:rPr lang="en-US" sz="2400" b="1" dirty="0" smtClean="0">
                <a:solidFill>
                  <a:srgbClr val="00B0F0"/>
                </a:solidFill>
              </a:rPr>
              <a:t>verses </a:t>
            </a:r>
            <a:r>
              <a:rPr lang="en-US" sz="2400" b="1" dirty="0"/>
              <a:t>using </a:t>
            </a:r>
            <a:r>
              <a:rPr lang="en-US" sz="2400" b="1" dirty="0" smtClean="0"/>
              <a:t>G2073 </a:t>
            </a:r>
            <a:r>
              <a:rPr lang="en-US" sz="2400" dirty="0" smtClean="0"/>
              <a:t>for the words: </a:t>
            </a:r>
            <a:br>
              <a:rPr lang="en-US" sz="2400" dirty="0" smtClean="0"/>
            </a:br>
            <a:r>
              <a:rPr lang="en-US" sz="2400" dirty="0" smtClean="0"/>
              <a:t>                                “</a:t>
            </a:r>
            <a:r>
              <a:rPr lang="en-US" sz="2400" b="1" u="sng" dirty="0" smtClean="0">
                <a:solidFill>
                  <a:schemeClr val="accent3"/>
                </a:solidFill>
              </a:rPr>
              <a:t>evening</a:t>
            </a:r>
            <a:r>
              <a:rPr lang="en-US" sz="2400" dirty="0" smtClean="0"/>
              <a:t>” or “</a:t>
            </a:r>
            <a:r>
              <a:rPr lang="en-US" sz="2400" b="1" u="sng" dirty="0" smtClean="0">
                <a:solidFill>
                  <a:schemeClr val="accent3"/>
                </a:solidFill>
              </a:rPr>
              <a:t>eventide</a:t>
            </a:r>
            <a:r>
              <a:rPr lang="en-US" sz="2400" dirty="0" smtClean="0">
                <a:solidFill>
                  <a:schemeClr val="accent3"/>
                </a:solidFill>
              </a:rPr>
              <a:t>.</a:t>
            </a:r>
            <a:r>
              <a:rPr lang="en-US" sz="2400" dirty="0" smtClean="0"/>
              <a:t>”</a:t>
            </a:r>
            <a:r>
              <a:rPr lang="en-US" sz="2400" dirty="0"/>
              <a:t/>
            </a:r>
            <a:br>
              <a:rPr lang="en-US" sz="2400" dirty="0"/>
            </a:br>
            <a:r>
              <a:rPr lang="en-US" sz="2400" b="1" dirty="0" smtClean="0"/>
              <a:t>	Luke</a:t>
            </a:r>
            <a:r>
              <a:rPr lang="en-US" sz="2400" dirty="0" smtClean="0"/>
              <a:t> </a:t>
            </a:r>
            <a:r>
              <a:rPr lang="en-US" sz="2400" dirty="0"/>
              <a:t>24:29;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	</a:t>
            </a:r>
            <a:r>
              <a:rPr lang="en-US" sz="2400" b="1" dirty="0" smtClean="0"/>
              <a:t>Acts</a:t>
            </a:r>
            <a:r>
              <a:rPr lang="en-US" sz="2400" dirty="0" smtClean="0"/>
              <a:t> </a:t>
            </a:r>
            <a:r>
              <a:rPr lang="en-US" sz="2400" dirty="0"/>
              <a:t>14:6;  </a:t>
            </a:r>
            <a:r>
              <a:rPr lang="en-US" sz="2400" dirty="0" smtClean="0"/>
              <a:t>28:23</a:t>
            </a:r>
          </a:p>
          <a:p>
            <a:pPr marL="45720" indent="0">
              <a:lnSpc>
                <a:spcPct val="124000"/>
              </a:lnSpc>
              <a:buNone/>
            </a:pPr>
            <a:r>
              <a:rPr lang="en-US" sz="2400" b="1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24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 </a:t>
            </a:r>
            <a:r>
              <a:rPr lang="en-US" sz="3200" b="1" dirty="0" smtClean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We’ll examine G2703 first.</a:t>
            </a:r>
            <a:endParaRPr lang="en-US" sz="3200" dirty="0" smtClean="0">
              <a:latin typeface="Comic Sans MS" pitchFamily="66" charset="0"/>
            </a:endParaRPr>
          </a:p>
        </p:txBody>
      </p:sp>
      <p:pic>
        <p:nvPicPr>
          <p:cNvPr id="7" name="Picture 3" descr="C:\Users\Rae\Desktop\ULB &amp; L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4869160"/>
            <a:ext cx="2824573" cy="13681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2202057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35</a:t>
            </a:fld>
            <a:endParaRPr lang="es-ES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138238" y="116632"/>
            <a:ext cx="11058498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l"/>
            <a:r>
              <a:rPr lang="en-US" sz="4000" spc="50" dirty="0" smtClean="0"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Evening Definitions:</a:t>
            </a:r>
            <a:r>
              <a:rPr lang="en-US" sz="2800" spc="50" dirty="0" smtClean="0"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   </a:t>
            </a:r>
            <a:r>
              <a:rPr lang="en-US" sz="3200" spc="50" dirty="0" smtClean="0"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G2073 </a:t>
            </a:r>
            <a:r>
              <a:rPr lang="en-US" sz="3200" spc="50" dirty="0"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&amp; </a:t>
            </a:r>
            <a:r>
              <a:rPr lang="en-US" sz="3200" spc="50" dirty="0" smtClean="0">
                <a:solidFill>
                  <a:schemeClr val="accent4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G3798</a:t>
            </a:r>
            <a:endParaRPr lang="en-US" spc="50" dirty="0"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l"/>
            <a:endParaRPr lang="en-US" sz="3600" spc="50" dirty="0"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561050" y="3356992"/>
            <a:ext cx="8280920" cy="3257160"/>
          </a:xfrm>
          <a:prstGeom prst="rect">
            <a:avLst/>
          </a:prstGeo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0070" indent="-514350">
              <a:lnSpc>
                <a:spcPct val="124000"/>
              </a:lnSpc>
              <a:buFont typeface="+mj-lt"/>
              <a:buAutoNum type="arabicPeriod" startAt="3"/>
            </a:pPr>
            <a:r>
              <a:rPr lang="en-US" sz="2400" dirty="0" smtClean="0"/>
              <a:t>For </a:t>
            </a:r>
            <a:r>
              <a:rPr lang="en-US" sz="24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G3798</a:t>
            </a:r>
            <a:r>
              <a:rPr lang="en-US" sz="2400" dirty="0" smtClean="0"/>
              <a:t>:  the </a:t>
            </a:r>
            <a:r>
              <a:rPr lang="en-US" sz="2400" dirty="0"/>
              <a:t>“</a:t>
            </a:r>
            <a:r>
              <a:rPr lang="en-US" sz="24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2400" dirty="0"/>
              <a:t>” definition is listed before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             the </a:t>
            </a:r>
            <a:r>
              <a:rPr lang="en-US" sz="2400" dirty="0"/>
              <a:t>“</a:t>
            </a:r>
            <a:r>
              <a:rPr lang="en-US" sz="24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dirty="0"/>
              <a:t>” definition </a:t>
            </a:r>
            <a:r>
              <a:rPr lang="en-US" sz="2400" dirty="0" smtClean="0"/>
              <a:t>in:</a:t>
            </a:r>
          </a:p>
          <a:p>
            <a:pPr marL="45720" indent="0">
              <a:buNone/>
            </a:pPr>
            <a:r>
              <a:rPr lang="en-US" sz="200" b="1" i="1" dirty="0"/>
              <a:t> </a:t>
            </a:r>
            <a:r>
              <a:rPr lang="en-US" sz="2000" b="1" i="1" dirty="0" smtClean="0">
                <a:solidFill>
                  <a:srgbClr val="00B050"/>
                </a:solidFill>
              </a:rPr>
              <a:t>Strong’s </a:t>
            </a:r>
            <a:r>
              <a:rPr lang="en-US" sz="2000" i="1" dirty="0" smtClean="0"/>
              <a:t> </a:t>
            </a:r>
            <a:r>
              <a:rPr lang="en-US" sz="2000" b="1" i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000" i="1" dirty="0" smtClean="0"/>
              <a:t>  </a:t>
            </a:r>
            <a:r>
              <a:rPr lang="en-US" sz="2000" b="1" dirty="0"/>
              <a:t>G3798</a:t>
            </a:r>
            <a:r>
              <a:rPr lang="en-US" sz="2000" dirty="0"/>
              <a:t>; </a:t>
            </a:r>
            <a:r>
              <a:rPr lang="en-US" sz="2000" dirty="0" err="1"/>
              <a:t>opsios</a:t>
            </a:r>
            <a:r>
              <a:rPr lang="en-US" sz="2000" dirty="0"/>
              <a:t>; from G3796; </a:t>
            </a:r>
            <a:r>
              <a:rPr lang="en-US" sz="2000" dirty="0" smtClean="0"/>
              <a:t>late [in the day]; </a:t>
            </a:r>
            <a:br>
              <a:rPr lang="en-US" sz="2000" dirty="0" smtClean="0"/>
            </a:br>
            <a:r>
              <a:rPr lang="en-US" sz="2000" dirty="0" smtClean="0"/>
              <a:t>                                                                     feminine </a:t>
            </a:r>
            <a:r>
              <a:rPr lang="en-US" sz="2000" dirty="0"/>
              <a:t>(as </a:t>
            </a:r>
            <a:r>
              <a:rPr lang="en-US" sz="2000" u="sng" dirty="0">
                <a:solidFill>
                  <a:srgbClr val="006600"/>
                </a:solidFill>
              </a:rPr>
              <a:t>noun</a:t>
            </a:r>
            <a:r>
              <a:rPr lang="en-US" sz="2000" dirty="0"/>
              <a:t>) </a:t>
            </a:r>
            <a:br>
              <a:rPr lang="en-US" sz="2000" dirty="0"/>
            </a:br>
            <a:r>
              <a:rPr lang="en-US" sz="2000" dirty="0"/>
              <a:t>          [</a:t>
            </a:r>
            <a:r>
              <a:rPr lang="en-US" sz="2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sz="2000" baseline="30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sz="2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2000" dirty="0" smtClean="0"/>
              <a:t>]  </a:t>
            </a:r>
            <a:r>
              <a:rPr lang="en-US" sz="2000" b="1" u="sng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2000" dirty="0"/>
              <a:t> (early eve) or </a:t>
            </a:r>
            <a:br>
              <a:rPr lang="en-US" sz="2000" dirty="0"/>
            </a:br>
            <a:r>
              <a:rPr lang="en-US" sz="2000" dirty="0"/>
              <a:t>          [</a:t>
            </a:r>
            <a:r>
              <a:rPr lang="en-US" sz="2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2</a:t>
            </a:r>
            <a:r>
              <a:rPr lang="en-US" sz="2000" baseline="30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nd</a:t>
            </a:r>
            <a:r>
              <a:rPr lang="en-US" sz="2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definition</a:t>
            </a:r>
            <a:r>
              <a:rPr lang="en-US" sz="2000" dirty="0"/>
              <a:t>] </a:t>
            </a:r>
            <a:r>
              <a:rPr lang="en-US" sz="2000" b="1" u="sng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nightfall</a:t>
            </a:r>
            <a:r>
              <a:rPr lang="en-US" sz="2000" dirty="0"/>
              <a:t> (later eve):  </a:t>
            </a:r>
            <a:br>
              <a:rPr lang="en-US" sz="2000" dirty="0"/>
            </a:br>
            <a:r>
              <a:rPr lang="en-US" sz="2000" dirty="0"/>
              <a:t>KJV - [</a:t>
            </a:r>
            <a:r>
              <a:rPr lang="en-US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sz="2000" baseline="30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US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2000" dirty="0"/>
              <a:t>]  </a:t>
            </a:r>
            <a:r>
              <a:rPr lang="en-US" sz="20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</a:t>
            </a:r>
            <a:r>
              <a:rPr lang="en-US" sz="2000" dirty="0"/>
              <a:t> (-</a:t>
            </a:r>
            <a:r>
              <a:rPr lang="en-US" sz="2000" b="1" dirty="0" err="1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ing</a:t>
            </a:r>
            <a:r>
              <a:rPr lang="en-US" sz="2000" dirty="0"/>
              <a:t>, [-</a:t>
            </a:r>
            <a:r>
              <a:rPr lang="en-US" sz="20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tide</a:t>
            </a:r>
            <a:r>
              <a:rPr lang="en-US" sz="2000" dirty="0" smtClean="0"/>
              <a:t>]).</a:t>
            </a:r>
          </a:p>
          <a:p>
            <a:pPr marL="45720" indent="0">
              <a:buNone/>
            </a:pPr>
            <a:r>
              <a:rPr lang="en-US" sz="1800" b="1" i="1" dirty="0" smtClean="0">
                <a:solidFill>
                  <a:srgbClr val="C00000"/>
                </a:solidFill>
              </a:rPr>
              <a:t>Thayer’s </a:t>
            </a:r>
            <a:r>
              <a:rPr lang="en-US" sz="1800" b="1" i="1" dirty="0">
                <a:solidFill>
                  <a:srgbClr val="C00000"/>
                </a:solidFill>
              </a:rPr>
              <a:t>Greek Lexicon</a:t>
            </a:r>
            <a:r>
              <a:rPr lang="en-US" sz="1800" dirty="0">
                <a:solidFill>
                  <a:srgbClr val="C00000"/>
                </a:solidFill>
              </a:rPr>
              <a:t>  </a:t>
            </a:r>
            <a:r>
              <a:rPr lang="en-US" sz="1800" i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1800" i="1" dirty="0"/>
              <a:t> </a:t>
            </a:r>
            <a:r>
              <a:rPr lang="en-US" sz="1800" dirty="0"/>
              <a:t> </a:t>
            </a:r>
            <a:r>
              <a:rPr lang="en-US" sz="1800" b="1" dirty="0"/>
              <a:t>G3798</a:t>
            </a:r>
            <a:r>
              <a:rPr lang="en-US" sz="1800" dirty="0"/>
              <a:t>; </a:t>
            </a:r>
            <a:r>
              <a:rPr lang="en-US" sz="1800" dirty="0" smtClean="0"/>
              <a:t>late  </a:t>
            </a:r>
            <a:br>
              <a:rPr lang="en-US" sz="1800" dirty="0" smtClean="0"/>
            </a:br>
            <a:r>
              <a:rPr lang="en-US" sz="1800" dirty="0"/>
              <a:t>	1. as an </a:t>
            </a:r>
            <a:r>
              <a:rPr lang="en-US" sz="1800" u="sng" dirty="0">
                <a:solidFill>
                  <a:srgbClr val="006600"/>
                </a:solidFill>
              </a:rPr>
              <a:t>adjective</a:t>
            </a:r>
            <a:r>
              <a:rPr lang="en-US" sz="1800" dirty="0"/>
              <a:t> </a:t>
            </a:r>
          </a:p>
        </p:txBody>
      </p:sp>
      <p:sp>
        <p:nvSpPr>
          <p:cNvPr id="11" name="5-Point Star 10"/>
          <p:cNvSpPr/>
          <p:nvPr/>
        </p:nvSpPr>
        <p:spPr>
          <a:xfrm rot="21207995">
            <a:off x="157336" y="3471767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21207995">
            <a:off x="889976" y="4787272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Content Placeholder 6"/>
          <p:cNvSpPr txBox="1">
            <a:spLocks/>
          </p:cNvSpPr>
          <p:nvPr/>
        </p:nvSpPr>
        <p:spPr>
          <a:xfrm>
            <a:off x="574841" y="1017465"/>
            <a:ext cx="8280920" cy="2403869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560070" indent="-514350">
              <a:lnSpc>
                <a:spcPct val="124000"/>
              </a:lnSpc>
              <a:buFont typeface="+mj-lt"/>
              <a:buAutoNum type="arabicPeriod" startAt="2"/>
            </a:pPr>
            <a:r>
              <a:rPr lang="en-US" sz="2400" dirty="0" smtClean="0"/>
              <a:t>For </a:t>
            </a:r>
            <a:r>
              <a:rPr lang="en-US" sz="2400" b="1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G2073</a:t>
            </a:r>
            <a:r>
              <a:rPr lang="en-US" sz="2400" dirty="0" smtClean="0"/>
              <a:t>:  “</a:t>
            </a:r>
            <a:r>
              <a:rPr lang="en-US" sz="24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dirty="0"/>
              <a:t>” is the </a:t>
            </a:r>
            <a:r>
              <a:rPr lang="en-US" sz="2400" u="sng" dirty="0"/>
              <a:t>only</a:t>
            </a:r>
            <a:r>
              <a:rPr lang="en-US" sz="2400" dirty="0"/>
              <a:t> </a:t>
            </a:r>
            <a:r>
              <a:rPr lang="en-US" sz="2400" dirty="0" smtClean="0"/>
              <a:t>definition.   </a:t>
            </a:r>
            <a:endParaRPr lang="en-US" sz="2400" dirty="0"/>
          </a:p>
          <a:p>
            <a:pPr marL="45720" indent="0">
              <a:buNone/>
            </a:pPr>
            <a:r>
              <a:rPr lang="en-US" sz="200" b="1" i="1" dirty="0"/>
              <a:t> </a:t>
            </a:r>
            <a:endParaRPr lang="en-US" sz="100" dirty="0"/>
          </a:p>
          <a:p>
            <a:pPr marL="45720" indent="0">
              <a:buNone/>
            </a:pPr>
            <a:r>
              <a:rPr lang="en-US" sz="1800" b="1" i="1" dirty="0" smtClean="0">
                <a:solidFill>
                  <a:srgbClr val="00B050"/>
                </a:solidFill>
              </a:rPr>
              <a:t>Strong’s</a:t>
            </a:r>
            <a:r>
              <a:rPr lang="en-US" sz="1800" i="1" dirty="0" smtClean="0"/>
              <a:t>  </a:t>
            </a:r>
            <a:r>
              <a:rPr lang="en-US" sz="1800" b="1" i="1" u="sng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1800" i="1" dirty="0" smtClean="0"/>
              <a:t>  </a:t>
            </a:r>
            <a:r>
              <a:rPr lang="en-US" sz="1800" b="1" dirty="0" smtClean="0"/>
              <a:t>G2073</a:t>
            </a:r>
            <a:r>
              <a:rPr lang="en-US" sz="1800" dirty="0" smtClean="0"/>
              <a:t>; </a:t>
            </a:r>
            <a:r>
              <a:rPr lang="en-US" sz="1800" dirty="0" err="1" smtClean="0"/>
              <a:t>hespera</a:t>
            </a:r>
            <a:r>
              <a:rPr lang="en-US" sz="1800" dirty="0" smtClean="0"/>
              <a:t>; feminine of an </a:t>
            </a:r>
            <a:r>
              <a:rPr lang="en-US" sz="1800" u="sng" dirty="0" smtClean="0">
                <a:solidFill>
                  <a:srgbClr val="006600"/>
                </a:solidFill>
              </a:rPr>
              <a:t>adjective</a:t>
            </a:r>
            <a:r>
              <a:rPr lang="en-US" sz="1800" dirty="0" smtClean="0"/>
              <a:t> </a:t>
            </a:r>
            <a:r>
              <a:rPr lang="en-US" sz="1800" dirty="0" err="1" smtClean="0"/>
              <a:t>hesperos</a:t>
            </a:r>
            <a:r>
              <a:rPr lang="en-US" sz="1800" dirty="0" smtClean="0"/>
              <a:t> </a:t>
            </a:r>
            <a:br>
              <a:rPr lang="en-US" sz="1800" dirty="0" smtClean="0"/>
            </a:br>
            <a:r>
              <a:rPr lang="en-US" sz="1800" dirty="0" smtClean="0"/>
              <a:t>          [</a:t>
            </a:r>
            <a:r>
              <a:rPr lang="en-US" sz="18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sz="1800" baseline="30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sz="18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1800" dirty="0" smtClean="0"/>
              <a:t>] (</a:t>
            </a:r>
            <a:r>
              <a:rPr lang="en-US" sz="18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1800" dirty="0" smtClean="0"/>
              <a:t>); the eve (G5610 being implied [an hour]): </a:t>
            </a:r>
            <a:br>
              <a:rPr lang="en-US" sz="1800" dirty="0" smtClean="0"/>
            </a:br>
            <a:r>
              <a:rPr lang="en-US" sz="1800" dirty="0" smtClean="0"/>
              <a:t>                                KJV - </a:t>
            </a:r>
            <a:r>
              <a:rPr lang="en-US" sz="1800" b="1" u="sng" dirty="0" smtClean="0"/>
              <a:t>evening</a:t>
            </a:r>
            <a:r>
              <a:rPr lang="en-US" sz="1800" dirty="0" smtClean="0"/>
              <a:t> (-tide) [</a:t>
            </a:r>
            <a:r>
              <a:rPr lang="en-US" sz="1800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eventide</a:t>
            </a:r>
            <a:r>
              <a:rPr lang="en-US" sz="1800" dirty="0" smtClean="0"/>
              <a:t>].</a:t>
            </a:r>
          </a:p>
          <a:p>
            <a:pPr marL="45720" indent="0">
              <a:buNone/>
            </a:pPr>
            <a:r>
              <a:rPr lang="en-US" sz="1800" b="1" i="1" dirty="0"/>
              <a:t> </a:t>
            </a:r>
            <a:r>
              <a:rPr lang="en-US" sz="1800" b="1" i="1" dirty="0" smtClean="0">
                <a:solidFill>
                  <a:srgbClr val="C00000"/>
                </a:solidFill>
              </a:rPr>
              <a:t>Thayer’s </a:t>
            </a:r>
            <a:r>
              <a:rPr lang="en-US" sz="1800" b="1" i="1" dirty="0">
                <a:solidFill>
                  <a:srgbClr val="C00000"/>
                </a:solidFill>
              </a:rPr>
              <a:t>Greek Lexicon</a:t>
            </a:r>
            <a:r>
              <a:rPr lang="en-US" sz="1800" dirty="0">
                <a:solidFill>
                  <a:srgbClr val="C00000"/>
                </a:solidFill>
              </a:rPr>
              <a:t> </a:t>
            </a:r>
            <a:r>
              <a:rPr lang="en-US" sz="1800" i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1800" i="1" dirty="0" smtClean="0"/>
              <a:t>  </a:t>
            </a:r>
            <a:r>
              <a:rPr lang="en-US" sz="1800" b="1" dirty="0" smtClean="0"/>
              <a:t>G2073</a:t>
            </a:r>
            <a:r>
              <a:rPr lang="en-US" sz="1800" dirty="0"/>
              <a:t>;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         [</a:t>
            </a:r>
            <a:r>
              <a:rPr lang="en-US" sz="18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sz="1800" baseline="30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sz="18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1800" dirty="0" smtClean="0"/>
              <a:t>]  </a:t>
            </a:r>
            <a:r>
              <a:rPr lang="en-US" sz="1800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1800" dirty="0" smtClean="0"/>
              <a:t>, </a:t>
            </a:r>
            <a:r>
              <a:rPr lang="en-US" sz="1800" dirty="0"/>
              <a:t>even-tide: Acts 4:3; 28:23.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796136" y="5085184"/>
            <a:ext cx="2448272" cy="101566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pPr algn="ctr"/>
            <a:r>
              <a:rPr lang="en-US" sz="2000" b="1" dirty="0" smtClean="0">
                <a:solidFill>
                  <a:srgbClr val="339933"/>
                </a:solidFill>
                <a:latin typeface="Comic Sans MS" pitchFamily="66" charset="0"/>
              </a:rPr>
              <a:t>Which definition </a:t>
            </a:r>
            <a:br>
              <a:rPr lang="en-US" sz="2000" b="1" dirty="0" smtClean="0">
                <a:solidFill>
                  <a:srgbClr val="339933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339933"/>
                </a:solidFill>
                <a:latin typeface="Comic Sans MS" pitchFamily="66" charset="0"/>
              </a:rPr>
              <a:t>is going to apply </a:t>
            </a:r>
            <a:br>
              <a:rPr lang="en-US" sz="2000" b="1" dirty="0" smtClean="0">
                <a:solidFill>
                  <a:srgbClr val="339933"/>
                </a:solidFill>
                <a:latin typeface="Comic Sans MS" pitchFamily="66" charset="0"/>
              </a:rPr>
            </a:br>
            <a:r>
              <a:rPr lang="en-US" sz="2000" b="1" dirty="0" smtClean="0">
                <a:solidFill>
                  <a:srgbClr val="339933"/>
                </a:solidFill>
                <a:latin typeface="Comic Sans MS" pitchFamily="66" charset="0"/>
              </a:rPr>
              <a:t>to Joseph?</a:t>
            </a:r>
            <a:endParaRPr lang="en-US" sz="2000" b="1" dirty="0">
              <a:solidFill>
                <a:srgbClr val="339933"/>
              </a:solidFill>
              <a:latin typeface="Comic Sans MS" pitchFamily="66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028384" y="4365104"/>
            <a:ext cx="136815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800" dirty="0" smtClean="0">
                <a:solidFill>
                  <a:srgbClr val="339933"/>
                </a:solidFill>
                <a:latin typeface="Algerian" pitchFamily="82" charset="0"/>
                <a:cs typeface="MV Boli" pitchFamily="2" charset="0"/>
              </a:rPr>
              <a:t>?</a:t>
            </a:r>
            <a:endParaRPr lang="en-US" sz="13800" dirty="0">
              <a:solidFill>
                <a:srgbClr val="339933"/>
              </a:solidFill>
              <a:latin typeface="Algerian" pitchFamily="8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3364686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8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9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0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1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2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3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46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3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6205" y="6304235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b="0" smtClean="0">
                <a:solidFill>
                  <a:schemeClr val="tx1"/>
                </a:solidFill>
              </a:rPr>
              <a:pPr/>
              <a:t>36</a:t>
            </a:fld>
            <a:endParaRPr lang="es-ES" b="0" dirty="0">
              <a:solidFill>
                <a:schemeClr val="tx1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683568" y="58757"/>
            <a:ext cx="8354685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4000" spc="0" dirty="0" smtClean="0">
                <a:ln/>
                <a:solidFill>
                  <a:srgbClr val="006600"/>
                </a:solidFill>
                <a:effectLst/>
              </a:rPr>
              <a:t>Important Note For</a:t>
            </a:r>
            <a:r>
              <a:rPr lang="en-US" sz="2800" spc="0" dirty="0" smtClean="0">
                <a:ln/>
                <a:solidFill>
                  <a:srgbClr val="006600"/>
                </a:solidFill>
                <a:effectLst/>
              </a:rPr>
              <a:t> </a:t>
            </a:r>
            <a:r>
              <a:rPr lang="en-US" sz="3600" spc="0" dirty="0" smtClean="0">
                <a:ln/>
                <a:solidFill>
                  <a:schemeClr val="accent3"/>
                </a:solidFill>
                <a:effectLst/>
              </a:rPr>
              <a:t>G3798</a:t>
            </a:r>
            <a:endParaRPr lang="en-US" spc="0" dirty="0">
              <a:ln/>
              <a:solidFill>
                <a:schemeClr val="accent3"/>
              </a:solidFill>
              <a:effectLst/>
            </a:endParaRPr>
          </a:p>
          <a:p>
            <a:pPr algn="l"/>
            <a:endParaRPr lang="en-US" sz="3600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5" name="Double Wave 4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Content Placeholder 6"/>
          <p:cNvSpPr txBox="1">
            <a:spLocks/>
          </p:cNvSpPr>
          <p:nvPr/>
        </p:nvSpPr>
        <p:spPr>
          <a:xfrm>
            <a:off x="971600" y="836712"/>
            <a:ext cx="8280920" cy="3257160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2400" dirty="0" smtClean="0"/>
              <a:t>For </a:t>
            </a:r>
            <a:r>
              <a:rPr lang="en-US" sz="2400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G3798</a:t>
            </a:r>
            <a:r>
              <a:rPr lang="en-US" sz="2400" dirty="0" smtClean="0"/>
              <a:t>:  the </a:t>
            </a:r>
            <a:r>
              <a:rPr lang="en-US" sz="2400" dirty="0"/>
              <a:t>“</a:t>
            </a:r>
            <a:r>
              <a:rPr lang="en-US" sz="24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2400" dirty="0"/>
              <a:t>” definition is listed </a:t>
            </a:r>
            <a:r>
              <a:rPr lang="en-US" sz="2400" dirty="0" smtClean="0"/>
              <a:t> </a:t>
            </a:r>
            <a:br>
              <a:rPr lang="en-US" sz="2400" dirty="0" smtClean="0"/>
            </a:br>
            <a:r>
              <a:rPr lang="en-US" sz="2400" dirty="0" smtClean="0"/>
              <a:t>                    before the </a:t>
            </a:r>
            <a:r>
              <a:rPr lang="en-US" sz="2400" dirty="0"/>
              <a:t>“</a:t>
            </a:r>
            <a:r>
              <a:rPr lang="en-US" sz="24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400" dirty="0"/>
              <a:t>” definition </a:t>
            </a:r>
            <a:r>
              <a:rPr lang="en-US" sz="2400" dirty="0" smtClean="0"/>
              <a:t>in: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en-US" sz="200" b="1" i="1" dirty="0"/>
              <a:t> </a:t>
            </a:r>
            <a:r>
              <a:rPr lang="en-US" sz="2000" b="1" i="1" dirty="0" smtClean="0">
                <a:solidFill>
                  <a:srgbClr val="00B050"/>
                </a:solidFill>
              </a:rPr>
              <a:t>Strong’s </a:t>
            </a:r>
            <a:r>
              <a:rPr lang="en-US" sz="2000" i="1" dirty="0" smtClean="0"/>
              <a:t> </a:t>
            </a:r>
            <a:r>
              <a:rPr lang="en-US" sz="2000" b="1" i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2000" i="1" dirty="0" smtClean="0"/>
              <a:t>  </a:t>
            </a:r>
            <a:r>
              <a:rPr lang="en-US" sz="2000" b="1" dirty="0"/>
              <a:t>G3798</a:t>
            </a:r>
            <a:r>
              <a:rPr lang="en-US" sz="2000" dirty="0"/>
              <a:t>; </a:t>
            </a:r>
            <a:r>
              <a:rPr lang="en-US" sz="2000" dirty="0" err="1"/>
              <a:t>opsios</a:t>
            </a:r>
            <a:r>
              <a:rPr lang="en-US" sz="2000" dirty="0"/>
              <a:t>; </a:t>
            </a:r>
            <a:r>
              <a:rPr lang="en-US" sz="1600" dirty="0"/>
              <a:t>from G3796; </a:t>
            </a:r>
            <a:r>
              <a:rPr lang="en-US" sz="2000" dirty="0" smtClean="0"/>
              <a:t>late [in the day];</a:t>
            </a:r>
          </a:p>
          <a:p>
            <a:pPr marL="45720" indent="0">
              <a:lnSpc>
                <a:spcPct val="150000"/>
              </a:lnSpc>
              <a:buNone/>
            </a:pPr>
            <a:r>
              <a:rPr lang="en-US" sz="2000" dirty="0" smtClean="0"/>
              <a:t>         </a:t>
            </a:r>
            <a:r>
              <a:rPr lang="en-US" sz="400" dirty="0" smtClean="0"/>
              <a:t> </a:t>
            </a:r>
            <a:r>
              <a:rPr lang="en-US" sz="2000" dirty="0" smtClean="0"/>
              <a:t> [</a:t>
            </a:r>
            <a:r>
              <a:rPr lang="en-US" sz="2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sz="2000" baseline="30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sz="2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2000" dirty="0" smtClean="0"/>
              <a:t>]  </a:t>
            </a:r>
            <a:r>
              <a:rPr lang="en-US" sz="2000" b="1" u="sng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2000" dirty="0"/>
              <a:t> (early eve) or </a:t>
            </a:r>
            <a:br>
              <a:rPr lang="en-US" sz="2000" dirty="0"/>
            </a:br>
            <a:r>
              <a:rPr lang="en-US" sz="2000" dirty="0"/>
              <a:t>          [</a:t>
            </a:r>
            <a:r>
              <a:rPr lang="en-US" sz="2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2</a:t>
            </a:r>
            <a:r>
              <a:rPr lang="en-US" sz="2000" baseline="30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nd</a:t>
            </a:r>
            <a:r>
              <a:rPr lang="en-US" sz="2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definition</a:t>
            </a:r>
            <a:r>
              <a:rPr lang="en-US" sz="2000" dirty="0"/>
              <a:t>] </a:t>
            </a:r>
            <a:r>
              <a:rPr lang="en-US" sz="2000" b="1" u="sng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nightfall</a:t>
            </a:r>
            <a:r>
              <a:rPr lang="en-US" sz="2000" dirty="0"/>
              <a:t> (later eve):  </a:t>
            </a:r>
            <a:br>
              <a:rPr lang="en-US" sz="2000" dirty="0"/>
            </a:br>
            <a:r>
              <a:rPr lang="en-US" sz="2000" dirty="0"/>
              <a:t>KJV - [</a:t>
            </a:r>
            <a:r>
              <a:rPr lang="en-US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sz="2000" baseline="30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US" sz="2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2000" dirty="0"/>
              <a:t>]  </a:t>
            </a:r>
            <a:r>
              <a:rPr lang="en-US" sz="2000" b="1" u="sng" dirty="0" smtClean="0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</a:t>
            </a:r>
            <a:r>
              <a:rPr lang="en-US" sz="2000" dirty="0" smtClean="0"/>
              <a:t> </a:t>
            </a:r>
            <a:r>
              <a:rPr lang="en-US" sz="2000" dirty="0"/>
              <a:t>(-</a:t>
            </a:r>
            <a:r>
              <a:rPr lang="en-US" sz="2000" b="1" dirty="0" err="1">
                <a:effectLst>
                  <a:glow rad="1397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ing</a:t>
            </a:r>
            <a:r>
              <a:rPr lang="en-US" sz="2000" dirty="0"/>
              <a:t>, [-</a:t>
            </a:r>
            <a:r>
              <a:rPr lang="en-US" sz="20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tide</a:t>
            </a:r>
            <a:r>
              <a:rPr lang="en-US" sz="2000" dirty="0" smtClean="0"/>
              <a:t>]).</a:t>
            </a:r>
          </a:p>
        </p:txBody>
      </p:sp>
      <p:sp>
        <p:nvSpPr>
          <p:cNvPr id="11" name="5-Point Star 10"/>
          <p:cNvSpPr/>
          <p:nvPr/>
        </p:nvSpPr>
        <p:spPr>
          <a:xfrm rot="21207995">
            <a:off x="3150077" y="64476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5-Point Star 11"/>
          <p:cNvSpPr/>
          <p:nvPr/>
        </p:nvSpPr>
        <p:spPr>
          <a:xfrm rot="21207995">
            <a:off x="1374600" y="2444960"/>
            <a:ext cx="442858" cy="345848"/>
          </a:xfrm>
          <a:prstGeom prst="star5">
            <a:avLst/>
          </a:prstGeom>
        </p:spPr>
        <p:style>
          <a:lnRef idx="0">
            <a:schemeClr val="accent4"/>
          </a:lnRef>
          <a:fillRef idx="3">
            <a:schemeClr val="accent4"/>
          </a:fillRef>
          <a:effectRef idx="3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7740352" y="4077072"/>
            <a:ext cx="136815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800" dirty="0" smtClean="0">
                <a:solidFill>
                  <a:srgbClr val="339933"/>
                </a:solidFill>
                <a:latin typeface="Algerian" pitchFamily="82" charset="0"/>
                <a:cs typeface="MV Boli" pitchFamily="2" charset="0"/>
              </a:rPr>
              <a:t>?</a:t>
            </a:r>
            <a:endParaRPr lang="en-US" sz="13800" dirty="0">
              <a:solidFill>
                <a:srgbClr val="339933"/>
              </a:solidFill>
              <a:latin typeface="Algerian" pitchFamily="82" charset="0"/>
              <a:cs typeface="MV Boli" pitchFamily="2" charset="0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8244408" y="148889"/>
            <a:ext cx="648072" cy="1995249"/>
          </a:xfrm>
          <a:prstGeom prst="roundRect">
            <a:avLst/>
          </a:prstGeom>
          <a:solidFill>
            <a:srgbClr val="CCE9AD"/>
          </a:solidFill>
          <a:ln w="57150">
            <a:solidFill>
              <a:srgbClr val="00660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0066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006600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1026" name="Picture 2" descr="C:\Users\Rae\Desktop\Art New Grammar 101\white man clip art\man-announce-01 png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50470" y="118698"/>
            <a:ext cx="1772425" cy="17724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6"/>
          <p:cNvSpPr txBox="1">
            <a:spLocks/>
          </p:cNvSpPr>
          <p:nvPr/>
        </p:nvSpPr>
        <p:spPr>
          <a:xfrm>
            <a:off x="1718277" y="3751427"/>
            <a:ext cx="7149249" cy="2133396"/>
          </a:xfrm>
          <a:prstGeom prst="rect">
            <a:avLst/>
          </a:prstGeom>
        </p:spPr>
        <p:txBody>
          <a:bodyPr>
            <a:normAutofit fontScale="925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2400" b="1" dirty="0" smtClean="0">
                <a:solidFill>
                  <a:schemeClr val="accent3"/>
                </a:solidFill>
              </a:rPr>
              <a:t>Remember there </a:t>
            </a:r>
            <a:r>
              <a:rPr lang="en-US" sz="2400" b="1" dirty="0">
                <a:solidFill>
                  <a:schemeClr val="accent3"/>
                </a:solidFill>
              </a:rPr>
              <a:t>are </a:t>
            </a:r>
            <a:r>
              <a:rPr lang="en-US" sz="2400" b="1" dirty="0" smtClean="0">
                <a:solidFill>
                  <a:srgbClr val="00B0F0"/>
                </a:solidFill>
              </a:rPr>
              <a:t>15 </a:t>
            </a:r>
            <a:r>
              <a:rPr lang="en-US" sz="2400" b="1" dirty="0">
                <a:solidFill>
                  <a:srgbClr val="00B0F0"/>
                </a:solidFill>
              </a:rPr>
              <a:t>New Testament </a:t>
            </a:r>
            <a:r>
              <a:rPr lang="en-US" sz="2400" b="1" dirty="0" smtClean="0">
                <a:solidFill>
                  <a:srgbClr val="00B0F0"/>
                </a:solidFill>
              </a:rPr>
              <a:t>verses</a:t>
            </a:r>
            <a:r>
              <a:rPr lang="en-US" sz="2400" b="1" dirty="0" smtClean="0"/>
              <a:t> </a:t>
            </a:r>
            <a:r>
              <a:rPr lang="en-US" sz="2400" b="1" dirty="0"/>
              <a:t>using </a:t>
            </a:r>
            <a:r>
              <a:rPr lang="en-US" sz="2400" b="1" dirty="0" smtClean="0"/>
              <a:t>G3798 … BUT only the words </a:t>
            </a:r>
            <a:r>
              <a:rPr lang="en-US" sz="2400" dirty="0"/>
              <a:t>“</a:t>
            </a:r>
            <a:r>
              <a:rPr lang="en-US" sz="2400" b="1" u="sng" dirty="0">
                <a:solidFill>
                  <a:schemeClr val="accent3"/>
                </a:solidFill>
              </a:rPr>
              <a:t>even</a:t>
            </a:r>
            <a:r>
              <a:rPr lang="en-US" sz="2400" dirty="0">
                <a:solidFill>
                  <a:schemeClr val="accent3"/>
                </a:solidFill>
              </a:rPr>
              <a:t>,</a:t>
            </a:r>
            <a:r>
              <a:rPr lang="en-US" sz="2400" dirty="0"/>
              <a:t>” “</a:t>
            </a:r>
            <a:r>
              <a:rPr lang="en-US" sz="2400" b="1" u="sng" dirty="0">
                <a:solidFill>
                  <a:schemeClr val="accent3"/>
                </a:solidFill>
              </a:rPr>
              <a:t>evening</a:t>
            </a:r>
            <a:r>
              <a:rPr lang="en-US" sz="2400" dirty="0"/>
              <a:t>” or “</a:t>
            </a:r>
            <a:r>
              <a:rPr lang="en-US" sz="2400" b="1" u="sng" dirty="0" smtClean="0">
                <a:solidFill>
                  <a:schemeClr val="accent3"/>
                </a:solidFill>
              </a:rPr>
              <a:t>eventide</a:t>
            </a:r>
            <a:r>
              <a:rPr lang="en-US" sz="2400" dirty="0" smtClean="0"/>
              <a:t>”</a:t>
            </a:r>
            <a:r>
              <a:rPr lang="en-US" sz="2400" b="1" dirty="0" smtClean="0"/>
              <a:t> are used. </a:t>
            </a:r>
          </a:p>
          <a:p>
            <a:pPr marL="45720" indent="0">
              <a:lnSpc>
                <a:spcPct val="124000"/>
              </a:lnSpc>
              <a:buNone/>
            </a:pPr>
            <a:r>
              <a:rPr lang="en-US" sz="100" b="1" dirty="0" smtClean="0"/>
              <a:t/>
            </a:r>
            <a:br>
              <a:rPr lang="en-US" sz="100" b="1" dirty="0" smtClean="0"/>
            </a:br>
            <a:r>
              <a:rPr lang="en-US" sz="2400" b="1" dirty="0" smtClean="0">
                <a:solidFill>
                  <a:srgbClr val="C00000"/>
                </a:solidFill>
              </a:rPr>
              <a:t>None use the words </a:t>
            </a:r>
            <a:r>
              <a:rPr lang="en-US" sz="2400" b="1" u="sng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2400" b="1" dirty="0" smtClean="0">
                <a:solidFill>
                  <a:srgbClr val="C00000"/>
                </a:solidFill>
              </a:rPr>
              <a:t> or </a:t>
            </a:r>
            <a:r>
              <a:rPr lang="en-US" sz="2400" b="1" u="sng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nightfall</a:t>
            </a:r>
            <a:r>
              <a:rPr lang="en-US" sz="2400" dirty="0" smtClean="0">
                <a:solidFill>
                  <a:schemeClr val="tx1"/>
                </a:solidFill>
              </a:rPr>
              <a:t>.</a:t>
            </a:r>
            <a:r>
              <a:rPr lang="en-US" sz="2400" b="1" dirty="0" smtClean="0">
                <a:solidFill>
                  <a:srgbClr val="C00000"/>
                </a:solidFill>
              </a:rPr>
              <a:t> </a:t>
            </a:r>
            <a:r>
              <a:rPr lang="en-US" sz="100" b="1" dirty="0" smtClean="0"/>
              <a:t>           </a:t>
            </a:r>
            <a:r>
              <a:rPr lang="en-US" sz="1050" b="1" dirty="0" smtClean="0"/>
              <a:t>     </a:t>
            </a:r>
            <a:r>
              <a:rPr lang="en-US" sz="2400" dirty="0" smtClean="0"/>
              <a:t>	</a:t>
            </a:r>
            <a:endParaRPr lang="en-US" sz="2800" dirty="0" smtClean="0">
              <a:latin typeface="Comic Sans MS" pitchFamily="66" charset="0"/>
            </a:endParaRPr>
          </a:p>
        </p:txBody>
      </p:sp>
      <p:pic>
        <p:nvPicPr>
          <p:cNvPr id="16" name="Picture 2" descr="C:\Users\Rae\Desktop\Art New Grammar 101\white man clip art\man-announce-01 png.pn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34446" y="3861048"/>
            <a:ext cx="1654118" cy="16541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Content Placeholder 6"/>
          <p:cNvSpPr txBox="1">
            <a:spLocks/>
          </p:cNvSpPr>
          <p:nvPr/>
        </p:nvSpPr>
        <p:spPr>
          <a:xfrm>
            <a:off x="1311183" y="5515166"/>
            <a:ext cx="7149249" cy="1079278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>
              <a:lnSpc>
                <a:spcPct val="124000"/>
              </a:lnSpc>
              <a:buNone/>
            </a:pPr>
            <a:r>
              <a:rPr lang="en-US" sz="100" b="1" dirty="0" smtClean="0"/>
              <a:t>                                                                                                                                                                                                                                                          </a:t>
            </a:r>
            <a:r>
              <a:rPr lang="en-US" sz="1800" b="1" dirty="0" smtClean="0"/>
              <a:t>Matt</a:t>
            </a:r>
            <a:r>
              <a:rPr lang="en-US" sz="1800" dirty="0" smtClean="0"/>
              <a:t> </a:t>
            </a:r>
            <a:r>
              <a:rPr lang="en-US" sz="1800" dirty="0"/>
              <a:t>8:16;  14:15, 23;  16:2; </a:t>
            </a:r>
            <a:r>
              <a:rPr lang="en-US" sz="1800" dirty="0" smtClean="0"/>
              <a:t> 20:8</a:t>
            </a:r>
            <a:r>
              <a:rPr lang="en-US" sz="1800" dirty="0"/>
              <a:t>;  26:20;  27:57;    </a:t>
            </a:r>
            <a:r>
              <a:rPr lang="en-US" sz="1800" dirty="0" smtClean="0"/>
              <a:t/>
            </a:r>
            <a:br>
              <a:rPr lang="en-US" sz="1800" dirty="0" smtClean="0"/>
            </a:br>
            <a:r>
              <a:rPr lang="en-US" sz="1800" dirty="0" smtClean="0"/>
              <a:t> </a:t>
            </a:r>
            <a:r>
              <a:rPr lang="en-US" sz="1800" b="1" dirty="0" smtClean="0"/>
              <a:t>Mark</a:t>
            </a:r>
            <a:r>
              <a:rPr lang="en-US" sz="1800" dirty="0" smtClean="0"/>
              <a:t> </a:t>
            </a:r>
            <a:r>
              <a:rPr lang="en-US" sz="1800" dirty="0"/>
              <a:t>1:32;  4:35;  6:47;  11:11;  14:17; 15:42;   </a:t>
            </a:r>
            <a:r>
              <a:rPr lang="en-US" sz="1800" dirty="0" smtClean="0"/>
              <a:t>  </a:t>
            </a:r>
            <a:r>
              <a:rPr lang="en-US" sz="1800" b="1" dirty="0" smtClean="0"/>
              <a:t>John</a:t>
            </a:r>
            <a:r>
              <a:rPr lang="en-US" sz="1800" dirty="0" smtClean="0"/>
              <a:t> </a:t>
            </a:r>
            <a:r>
              <a:rPr lang="en-US" sz="1800" dirty="0"/>
              <a:t>6:16;  20:19</a:t>
            </a:r>
            <a:r>
              <a:rPr lang="en-US" sz="1800" dirty="0" smtClean="0"/>
              <a:t>.</a:t>
            </a:r>
            <a:endParaRPr lang="en-US" sz="3200" dirty="0" smtClean="0">
              <a:latin typeface="Comic Sans MS" pitchFamily="66" charset="0"/>
            </a:endParaRPr>
          </a:p>
        </p:txBody>
      </p:sp>
      <p:sp>
        <p:nvSpPr>
          <p:cNvPr id="4" name="Snip Single Corner Rectangle 3"/>
          <p:cNvSpPr/>
          <p:nvPr/>
        </p:nvSpPr>
        <p:spPr>
          <a:xfrm>
            <a:off x="6479994" y="2465292"/>
            <a:ext cx="2376264" cy="1008112"/>
          </a:xfrm>
          <a:prstGeom prst="snip1Rect">
            <a:avLst/>
          </a:prstGeom>
          <a:ln w="5715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solidFill>
                  <a:schemeClr val="accent3"/>
                </a:solidFill>
              </a:rPr>
              <a:t>G3796:  by extension, </a:t>
            </a:r>
            <a:r>
              <a:rPr lang="en-US" b="1" u="sng" dirty="0" smtClean="0">
                <a:solidFill>
                  <a:srgbClr val="006600"/>
                </a:solidFill>
              </a:rPr>
              <a:t>after</a:t>
            </a:r>
            <a:r>
              <a:rPr lang="en-US" b="1" dirty="0" smtClean="0">
                <a:solidFill>
                  <a:srgbClr val="006600"/>
                </a:solidFill>
              </a:rPr>
              <a:t> the close of the day.</a:t>
            </a:r>
            <a:endParaRPr lang="en-US" b="1" dirty="0">
              <a:solidFill>
                <a:srgbClr val="00660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576572" y="6269250"/>
            <a:ext cx="7991872" cy="400110"/>
          </a:xfrm>
          <a:prstGeom prst="rect">
            <a:avLst/>
          </a:prstGeom>
          <a:solidFill>
            <a:srgbClr val="56804C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2000" dirty="0" smtClean="0">
                <a:ln w="18415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Note:  In the KJV, afternoon is not used, thus no Greek word number.</a:t>
            </a:r>
            <a:endParaRPr lang="en-US" sz="2000" dirty="0">
              <a:ln w="18415" cmpd="sng">
                <a:solidFill>
                  <a:schemeClr val="accent4">
                    <a:lumMod val="20000"/>
                    <a:lumOff val="80000"/>
                  </a:schemeClr>
                </a:solidFill>
                <a:prstDash val="solid"/>
              </a:ln>
            </a:endParaRPr>
          </a:p>
        </p:txBody>
      </p:sp>
    </p:spTree>
    <p:extLst>
      <p:ext uri="{BB962C8B-B14F-4D97-AF65-F5344CB8AC3E}">
        <p14:creationId xmlns:p14="http://schemas.microsoft.com/office/powerpoint/2010/main" val="348822495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175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75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175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1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175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4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20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20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000"/>
                            </p:stCondLst>
                            <p:childTnLst>
                              <p:par>
                                <p:cTn id="58" presetID="6" presetClass="entr" presetSubtype="3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60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 animBg="1"/>
      <p:bldP spid="4" grpId="0" animBg="1"/>
      <p:bldP spid="18" grpId="0" animBg="1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193315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37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116632"/>
            <a:ext cx="9185274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Vss. Considered as Afternoon</a:t>
            </a:r>
            <a:endParaRPr lang="en-US" spc="0" dirty="0"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4" name="Double Wave 3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323528" y="1029369"/>
            <a:ext cx="8424936" cy="5423967"/>
          </a:xfrm>
          <a:prstGeom prst="rect">
            <a:avLst/>
          </a:prstGeom>
        </p:spPr>
        <p:txBody>
          <a:bodyPr>
            <a:normAutofit fontScale="85000" lnSpcReduction="10000"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sz="2800" b="1" dirty="0">
                <a:solidFill>
                  <a:schemeClr val="accent6"/>
                </a:solidFill>
              </a:rPr>
              <a:t>“the 6</a:t>
            </a:r>
            <a:r>
              <a:rPr lang="en-US" sz="2800" b="1" baseline="30000" dirty="0">
                <a:solidFill>
                  <a:schemeClr val="accent6"/>
                </a:solidFill>
              </a:rPr>
              <a:t>th</a:t>
            </a:r>
            <a:r>
              <a:rPr lang="en-US" sz="2800" b="1" dirty="0">
                <a:solidFill>
                  <a:schemeClr val="accent6"/>
                </a:solidFill>
              </a:rPr>
              <a:t> hour”</a:t>
            </a:r>
            <a:r>
              <a:rPr lang="en-US" sz="2800" dirty="0">
                <a:solidFill>
                  <a:schemeClr val="accent6"/>
                </a:solidFill>
              </a:rPr>
              <a:t> or </a:t>
            </a:r>
            <a:r>
              <a:rPr lang="en-US" sz="2800" b="1" dirty="0">
                <a:solidFill>
                  <a:schemeClr val="accent6"/>
                </a:solidFill>
              </a:rPr>
              <a:t>NOON</a:t>
            </a:r>
            <a:r>
              <a:rPr lang="en-US" sz="2800" dirty="0">
                <a:solidFill>
                  <a:schemeClr val="accent6"/>
                </a:solidFill>
              </a:rPr>
              <a:t> </a:t>
            </a:r>
            <a:r>
              <a:rPr lang="en-US" sz="2800" dirty="0" smtClean="0">
                <a:solidFill>
                  <a:schemeClr val="accent6"/>
                </a:solidFill>
              </a:rPr>
              <a:t>[most often]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</a:t>
            </a:r>
            <a:r>
              <a:rPr lang="en-US" sz="2100" dirty="0" smtClean="0"/>
              <a:t>Matt </a:t>
            </a:r>
            <a:r>
              <a:rPr lang="en-US" sz="2100" dirty="0"/>
              <a:t>27:45; Mark 15:33; Luke 23:44; </a:t>
            </a:r>
            <a:r>
              <a:rPr lang="en-US" sz="2100" dirty="0" smtClean="0"/>
              <a:t>[darkness at the cross]</a:t>
            </a:r>
            <a:br>
              <a:rPr lang="en-US" sz="2100" dirty="0" smtClean="0"/>
            </a:br>
            <a:r>
              <a:rPr lang="en-US" sz="2100" dirty="0" smtClean="0"/>
              <a:t>        John </a:t>
            </a:r>
            <a:r>
              <a:rPr lang="en-US" sz="2100" dirty="0"/>
              <a:t>4:6; </a:t>
            </a:r>
            <a:r>
              <a:rPr lang="en-US" sz="1400" b="1" strike="sngStrike" dirty="0">
                <a:solidFill>
                  <a:srgbClr val="C00000"/>
                </a:solidFill>
              </a:rPr>
              <a:t>John 19:14</a:t>
            </a:r>
            <a:r>
              <a:rPr lang="en-US" sz="1400" dirty="0">
                <a:solidFill>
                  <a:srgbClr val="C00000"/>
                </a:solidFill>
              </a:rPr>
              <a:t>;</a:t>
            </a:r>
            <a:r>
              <a:rPr lang="en-US" sz="1400" dirty="0"/>
              <a:t> </a:t>
            </a:r>
            <a:r>
              <a:rPr lang="en-US" sz="2100" dirty="0"/>
              <a:t>Acts </a:t>
            </a:r>
            <a:r>
              <a:rPr lang="en-US" sz="2100" dirty="0" smtClean="0"/>
              <a:t>10:9.  </a:t>
            </a:r>
            <a:endParaRPr lang="en-US" sz="2800" dirty="0"/>
          </a:p>
          <a:p>
            <a:pPr lvl="2">
              <a:lnSpc>
                <a:spcPct val="134000"/>
              </a:lnSpc>
            </a:pPr>
            <a:r>
              <a:rPr lang="en-US" sz="2100" b="1" dirty="0">
                <a:solidFill>
                  <a:srgbClr val="C00000"/>
                </a:solidFill>
              </a:rPr>
              <a:t>John 19:14</a:t>
            </a:r>
            <a:r>
              <a:rPr lang="en-US" sz="2100" dirty="0">
                <a:solidFill>
                  <a:srgbClr val="C00000"/>
                </a:solidFill>
              </a:rPr>
              <a:t>  </a:t>
            </a:r>
            <a:r>
              <a:rPr lang="en-US" sz="2100" dirty="0"/>
              <a:t>And it was the preparation of the </a:t>
            </a:r>
            <a:r>
              <a:rPr lang="en-US" sz="2100" dirty="0" err="1"/>
              <a:t>passover</a:t>
            </a:r>
            <a:r>
              <a:rPr lang="en-US" sz="2100" dirty="0"/>
              <a:t>, and </a:t>
            </a:r>
            <a:r>
              <a:rPr lang="en-US" sz="2100" dirty="0">
                <a:solidFill>
                  <a:srgbClr val="C00000"/>
                </a:solidFill>
              </a:rPr>
              <a:t>about the sixth hour:</a:t>
            </a:r>
            <a:r>
              <a:rPr lang="en-US" sz="2100" dirty="0"/>
              <a:t> </a:t>
            </a:r>
            <a:r>
              <a:rPr lang="en-US" sz="2100" dirty="0" smtClean="0"/>
              <a:t>and </a:t>
            </a:r>
            <a:r>
              <a:rPr lang="en-US" sz="2100" dirty="0"/>
              <a:t>he [Pilate] saith unto the Jews, Behold your King! 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dirty="0" smtClean="0"/>
              <a:t>          </a:t>
            </a:r>
            <a:r>
              <a:rPr lang="en-US" dirty="0" smtClean="0">
                <a:solidFill>
                  <a:srgbClr val="0070C0"/>
                </a:solidFill>
              </a:rPr>
              <a:t>(</a:t>
            </a:r>
            <a:r>
              <a:rPr lang="en-US" dirty="0">
                <a:solidFill>
                  <a:srgbClr val="0070C0"/>
                </a:solidFill>
              </a:rPr>
              <a:t>Please </a:t>
            </a:r>
            <a:r>
              <a:rPr lang="en-US" dirty="0" smtClean="0">
                <a:solidFill>
                  <a:srgbClr val="0070C0"/>
                </a:solidFill>
              </a:rPr>
              <a:t>compare this verse </a:t>
            </a:r>
            <a:r>
              <a:rPr lang="en-US" dirty="0">
                <a:solidFill>
                  <a:srgbClr val="0070C0"/>
                </a:solidFill>
              </a:rPr>
              <a:t>to Matthew, Mark and </a:t>
            </a:r>
            <a:r>
              <a:rPr lang="en-US" dirty="0" smtClean="0">
                <a:solidFill>
                  <a:srgbClr val="0070C0"/>
                </a:solidFill>
              </a:rPr>
              <a:t>Luke using DAWN day timing.)</a:t>
            </a:r>
            <a:endParaRPr lang="en-US" sz="2400" dirty="0">
              <a:solidFill>
                <a:srgbClr val="0070C0"/>
              </a:solidFill>
            </a:endParaRPr>
          </a:p>
          <a:p>
            <a:pPr lvl="1">
              <a:lnSpc>
                <a:spcPct val="134000"/>
              </a:lnSpc>
            </a:pPr>
            <a:r>
              <a:rPr lang="en-US" sz="2100" b="1" dirty="0" smtClean="0"/>
              <a:t>Special </a:t>
            </a:r>
            <a:r>
              <a:rPr lang="en-US" sz="2100" b="1" dirty="0"/>
              <a:t>note:</a:t>
            </a:r>
            <a:r>
              <a:rPr lang="en-US" sz="2100" dirty="0"/>
              <a:t>  </a:t>
            </a:r>
            <a:r>
              <a:rPr lang="en-US" sz="2100" b="1" dirty="0">
                <a:solidFill>
                  <a:srgbClr val="C00000"/>
                </a:solidFill>
              </a:rPr>
              <a:t>John 19:14</a:t>
            </a:r>
            <a:r>
              <a:rPr lang="en-US" sz="2100" dirty="0">
                <a:solidFill>
                  <a:srgbClr val="C00000"/>
                </a:solidFill>
              </a:rPr>
              <a:t> </a:t>
            </a:r>
            <a:r>
              <a:rPr lang="en-US" sz="2100" dirty="0"/>
              <a:t>is crossed out for a very special reason. 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Yes</a:t>
            </a:r>
            <a:r>
              <a:rPr lang="en-US" sz="2100" dirty="0"/>
              <a:t>, this verse does mention the </a:t>
            </a:r>
            <a:r>
              <a:rPr lang="en-US" sz="2100" dirty="0" smtClean="0"/>
              <a:t>6</a:t>
            </a:r>
            <a:r>
              <a:rPr lang="en-US" sz="2100" baseline="30000" dirty="0" smtClean="0"/>
              <a:t>th</a:t>
            </a:r>
            <a:r>
              <a:rPr lang="en-US" sz="2100" dirty="0" smtClean="0"/>
              <a:t> </a:t>
            </a:r>
            <a:r>
              <a:rPr lang="en-US" sz="2100" dirty="0"/>
              <a:t>hour – it was the time that Yahusha was standing before Pilate after a night of interrogation. 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b="1" dirty="0">
                <a:solidFill>
                  <a:srgbClr val="0070C0"/>
                </a:solidFill>
              </a:rPr>
              <a:t>JOHN does NOT use the DAWN DAY reckoning of </a:t>
            </a:r>
            <a:r>
              <a:rPr lang="en-US" sz="2100" b="1" dirty="0" smtClean="0">
                <a:solidFill>
                  <a:srgbClr val="0070C0"/>
                </a:solidFill>
              </a:rPr>
              <a:t>time for the verses of Yahusha’s </a:t>
            </a:r>
            <a:r>
              <a:rPr lang="en-US" sz="2100" b="1" dirty="0">
                <a:solidFill>
                  <a:srgbClr val="0070C0"/>
                </a:solidFill>
              </a:rPr>
              <a:t>Passion </a:t>
            </a:r>
            <a:r>
              <a:rPr lang="en-US" sz="2100" b="1" dirty="0" smtClean="0">
                <a:solidFill>
                  <a:srgbClr val="0070C0"/>
                </a:solidFill>
              </a:rPr>
              <a:t>account.  </a:t>
            </a:r>
            <a:br>
              <a:rPr lang="en-US" sz="2100" b="1" dirty="0" smtClean="0">
                <a:solidFill>
                  <a:srgbClr val="0070C0"/>
                </a:solidFill>
              </a:rPr>
            </a:br>
            <a:r>
              <a:rPr lang="en-US" sz="2100" b="1" dirty="0" smtClean="0">
                <a:solidFill>
                  <a:schemeClr val="accent6">
                    <a:lumMod val="75000"/>
                  </a:schemeClr>
                </a:solidFill>
              </a:rPr>
              <a:t>Instead he uses Roman </a:t>
            </a:r>
            <a:r>
              <a:rPr lang="en-US" sz="2100" b="1" dirty="0">
                <a:solidFill>
                  <a:schemeClr val="accent6">
                    <a:lumMod val="75000"/>
                  </a:schemeClr>
                </a:solidFill>
              </a:rPr>
              <a:t>Reckoning of time that </a:t>
            </a:r>
            <a:r>
              <a:rPr lang="en-US" sz="2100" b="1" dirty="0" smtClean="0">
                <a:solidFill>
                  <a:schemeClr val="accent6">
                    <a:lumMod val="75000"/>
                  </a:schemeClr>
                </a:solidFill>
              </a:rPr>
              <a:t>begins the </a:t>
            </a:r>
            <a:r>
              <a:rPr lang="en-US" sz="2100" b="1" dirty="0">
                <a:solidFill>
                  <a:schemeClr val="accent6">
                    <a:lumMod val="75000"/>
                  </a:schemeClr>
                </a:solidFill>
              </a:rPr>
              <a:t>day at midnight</a:t>
            </a:r>
            <a:r>
              <a:rPr lang="en-US" sz="2100" dirty="0">
                <a:solidFill>
                  <a:schemeClr val="accent6">
                    <a:lumMod val="75000"/>
                  </a:schemeClr>
                </a:solidFill>
              </a:rPr>
              <a:t>, </a:t>
            </a:r>
            <a:r>
              <a:rPr lang="en-US" sz="2100" dirty="0"/>
              <a:t>just like </a:t>
            </a:r>
            <a:r>
              <a:rPr lang="en-US" sz="2100" dirty="0" smtClean="0"/>
              <a:t>Rome </a:t>
            </a:r>
            <a:r>
              <a:rPr lang="en-US" sz="2100" dirty="0"/>
              <a:t>does today. 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dirty="0" smtClean="0"/>
              <a:t>Six </a:t>
            </a:r>
            <a:r>
              <a:rPr lang="en-US" sz="2100" dirty="0"/>
              <a:t>hours from midnight, would be 6 </a:t>
            </a:r>
            <a:r>
              <a:rPr lang="en-US" sz="1600" dirty="0"/>
              <a:t>AM</a:t>
            </a:r>
            <a:r>
              <a:rPr lang="en-US" sz="2100" dirty="0"/>
              <a:t> according to Roman time, </a:t>
            </a:r>
            <a:r>
              <a:rPr lang="en-US" sz="2100" dirty="0" smtClean="0"/>
              <a:t/>
            </a:r>
            <a:br>
              <a:rPr lang="en-US" sz="2100" dirty="0" smtClean="0"/>
            </a:br>
            <a:r>
              <a:rPr lang="en-US" sz="2100" b="1" u="sng" dirty="0" smtClean="0"/>
              <a:t>or</a:t>
            </a:r>
            <a:r>
              <a:rPr lang="en-US" sz="2100" dirty="0" smtClean="0"/>
              <a:t> </a:t>
            </a:r>
            <a:r>
              <a:rPr lang="en-US" sz="2100" dirty="0"/>
              <a:t>DAWN and the beginning of the first hour according to Yahuah’s time.</a:t>
            </a:r>
            <a:r>
              <a:rPr lang="en-US" dirty="0"/>
              <a:t>  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300" dirty="0" smtClean="0"/>
              <a:t>	</a:t>
            </a:r>
            <a:endParaRPr lang="en-US" sz="100" dirty="0"/>
          </a:p>
        </p:txBody>
      </p:sp>
    </p:spTree>
    <p:extLst>
      <p:ext uri="{BB962C8B-B14F-4D97-AF65-F5344CB8AC3E}">
        <p14:creationId xmlns:p14="http://schemas.microsoft.com/office/powerpoint/2010/main" val="174077977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316416" y="6270773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38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0" y="44624"/>
            <a:ext cx="9185274" cy="912738"/>
          </a:xfrm>
          <a:prstGeom prst="rect">
            <a:avLst/>
          </a:prstGeo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0" dirty="0" smtClean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Vss. Considered </a:t>
            </a:r>
            <a:r>
              <a:rPr lang="en-US" spc="0" dirty="0"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</a:rPr>
              <a:t>as Afternoon</a:t>
            </a:r>
          </a:p>
        </p:txBody>
      </p:sp>
      <p:sp>
        <p:nvSpPr>
          <p:cNvPr id="4" name="Double Wave 3"/>
          <p:cNvSpPr/>
          <p:nvPr/>
        </p:nvSpPr>
        <p:spPr>
          <a:xfrm>
            <a:off x="-396552" y="6558440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Content Placeholder 6"/>
          <p:cNvSpPr txBox="1">
            <a:spLocks/>
          </p:cNvSpPr>
          <p:nvPr/>
        </p:nvSpPr>
        <p:spPr>
          <a:xfrm>
            <a:off x="323528" y="957361"/>
            <a:ext cx="8538218" cy="5423967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600" b="1" dirty="0">
                <a:solidFill>
                  <a:schemeClr val="accent6"/>
                </a:solidFill>
              </a:rPr>
              <a:t>“the 7</a:t>
            </a:r>
            <a:r>
              <a:rPr lang="en-US" sz="2600" b="1" baseline="30000" dirty="0">
                <a:solidFill>
                  <a:schemeClr val="accent6"/>
                </a:solidFill>
              </a:rPr>
              <a:t>th</a:t>
            </a:r>
            <a:r>
              <a:rPr lang="en-US" sz="2600" b="1" dirty="0">
                <a:solidFill>
                  <a:schemeClr val="accent6"/>
                </a:solidFill>
              </a:rPr>
              <a:t> hour”</a:t>
            </a:r>
            <a:r>
              <a:rPr lang="en-US" sz="2600" dirty="0">
                <a:solidFill>
                  <a:schemeClr val="accent6"/>
                </a:solidFill>
              </a:rPr>
              <a:t> or 1 </a:t>
            </a:r>
            <a:r>
              <a:rPr lang="en-US" sz="1800" dirty="0">
                <a:solidFill>
                  <a:schemeClr val="accent6"/>
                </a:solidFill>
              </a:rPr>
              <a:t>PM</a:t>
            </a:r>
            <a:r>
              <a:rPr lang="en-US" sz="2600" dirty="0">
                <a:solidFill>
                  <a:schemeClr val="accent6"/>
                </a:solidFill>
              </a:rPr>
              <a:t> Roman Time </a:t>
            </a:r>
            <a:r>
              <a:rPr lang="en-US" sz="2600" dirty="0" smtClean="0">
                <a:solidFill>
                  <a:schemeClr val="accent6"/>
                </a:solidFill>
              </a:rPr>
              <a:t> </a:t>
            </a:r>
            <a:r>
              <a:rPr lang="en-US" sz="2000" dirty="0" smtClean="0"/>
              <a:t>(</a:t>
            </a:r>
            <a:r>
              <a:rPr lang="en-US" sz="2000" dirty="0"/>
              <a:t>John 4:52).  </a:t>
            </a:r>
            <a:r>
              <a:rPr lang="en-US" sz="2600" dirty="0"/>
              <a:t/>
            </a:r>
            <a:br>
              <a:rPr lang="en-US" sz="2600" dirty="0"/>
            </a:br>
            <a:r>
              <a:rPr lang="en-US" sz="2600" dirty="0"/>
              <a:t>      </a:t>
            </a:r>
            <a:r>
              <a:rPr lang="en-US" dirty="0" smtClean="0"/>
              <a:t>Nobleman’s son is healed.  </a:t>
            </a:r>
            <a:br>
              <a:rPr lang="en-US" dirty="0" smtClean="0"/>
            </a:br>
            <a:r>
              <a:rPr lang="en-US" dirty="0" smtClean="0"/>
              <a:t>	</a:t>
            </a:r>
            <a:r>
              <a:rPr lang="en-US" sz="2000" dirty="0" smtClean="0">
                <a:solidFill>
                  <a:srgbClr val="0070C0"/>
                </a:solidFill>
              </a:rPr>
              <a:t>(</a:t>
            </a:r>
            <a:r>
              <a:rPr lang="en-US" sz="2000" dirty="0">
                <a:solidFill>
                  <a:srgbClr val="0070C0"/>
                </a:solidFill>
              </a:rPr>
              <a:t>Note:  John is using the DAWN day reckoning of time here.)</a:t>
            </a:r>
          </a:p>
          <a:p>
            <a:pPr marL="45720" lvl="0" indent="0">
              <a:buNone/>
            </a:pPr>
            <a:endParaRPr lang="en-US" sz="500" b="1" dirty="0" smtClean="0">
              <a:solidFill>
                <a:schemeClr val="accent6"/>
              </a:solidFill>
            </a:endParaRPr>
          </a:p>
          <a:p>
            <a:pPr lvl="0"/>
            <a:r>
              <a:rPr lang="en-US" sz="2800" b="1" dirty="0" smtClean="0">
                <a:solidFill>
                  <a:schemeClr val="accent6"/>
                </a:solidFill>
              </a:rPr>
              <a:t>“</a:t>
            </a:r>
            <a:r>
              <a:rPr lang="en-US" sz="2800" b="1" dirty="0">
                <a:solidFill>
                  <a:schemeClr val="accent6"/>
                </a:solidFill>
              </a:rPr>
              <a:t>the </a:t>
            </a:r>
            <a:r>
              <a:rPr lang="en-US" sz="2800" b="1" dirty="0" smtClean="0">
                <a:solidFill>
                  <a:schemeClr val="accent6"/>
                </a:solidFill>
              </a:rPr>
              <a:t>9</a:t>
            </a:r>
            <a:r>
              <a:rPr lang="en-US" sz="2800" b="1" baseline="30000" dirty="0" smtClean="0">
                <a:solidFill>
                  <a:schemeClr val="accent6"/>
                </a:solidFill>
              </a:rPr>
              <a:t>th</a:t>
            </a:r>
            <a:r>
              <a:rPr lang="en-US" sz="2800" b="1" dirty="0" smtClean="0">
                <a:solidFill>
                  <a:schemeClr val="accent6"/>
                </a:solidFill>
              </a:rPr>
              <a:t> </a:t>
            </a:r>
            <a:r>
              <a:rPr lang="en-US" sz="2800" b="1" dirty="0">
                <a:solidFill>
                  <a:schemeClr val="accent6"/>
                </a:solidFill>
              </a:rPr>
              <a:t>hour”</a:t>
            </a:r>
            <a:r>
              <a:rPr lang="en-US" sz="2800" dirty="0">
                <a:solidFill>
                  <a:schemeClr val="accent6"/>
                </a:solidFill>
              </a:rPr>
              <a:t> or </a:t>
            </a:r>
            <a:r>
              <a:rPr lang="en-US" sz="2800" dirty="0" smtClean="0">
                <a:solidFill>
                  <a:schemeClr val="accent6"/>
                </a:solidFill>
              </a:rPr>
              <a:t>3 </a:t>
            </a:r>
            <a:r>
              <a:rPr lang="en-US" sz="1800" dirty="0" smtClean="0">
                <a:solidFill>
                  <a:schemeClr val="accent6"/>
                </a:solidFill>
              </a:rPr>
              <a:t>PM</a:t>
            </a:r>
            <a:r>
              <a:rPr lang="en-US" sz="2800" dirty="0" smtClean="0">
                <a:solidFill>
                  <a:schemeClr val="accent6"/>
                </a:solidFill>
              </a:rPr>
              <a:t> Roman Time </a:t>
            </a:r>
            <a:r>
              <a:rPr lang="en-US" sz="1800" dirty="0" smtClean="0">
                <a:solidFill>
                  <a:srgbClr val="0070C0"/>
                </a:solidFill>
              </a:rPr>
              <a:t>[aligns with “between the evenings” because the cross is “between” sunrise &amp; sunset].  </a:t>
            </a:r>
            <a:br>
              <a:rPr lang="en-US" sz="1800" dirty="0" smtClean="0">
                <a:solidFill>
                  <a:srgbClr val="0070C0"/>
                </a:solidFill>
              </a:rPr>
            </a:br>
            <a:r>
              <a:rPr lang="en-US" sz="1800" dirty="0" smtClean="0">
                <a:solidFill>
                  <a:srgbClr val="0070C0"/>
                </a:solidFill>
              </a:rPr>
              <a:t/>
            </a:r>
            <a:br>
              <a:rPr lang="en-US" sz="1800" dirty="0" smtClean="0">
                <a:solidFill>
                  <a:srgbClr val="0070C0"/>
                </a:solidFill>
              </a:rPr>
            </a:br>
            <a:r>
              <a:rPr lang="en-US" sz="2000" b="1" dirty="0" smtClean="0"/>
              <a:t>Passover </a:t>
            </a:r>
            <a:r>
              <a:rPr lang="en-US" sz="2000" b="1" dirty="0"/>
              <a:t>“dusk” in Jerusalem is </a:t>
            </a:r>
            <a:r>
              <a:rPr lang="en-US" sz="2000" b="1" dirty="0" smtClean="0"/>
              <a:t>a few minutes after 6 </a:t>
            </a:r>
            <a:r>
              <a:rPr lang="en-US" sz="1600" b="1" dirty="0"/>
              <a:t>PM</a:t>
            </a:r>
            <a:r>
              <a:rPr lang="en-US" sz="2000" b="1" dirty="0"/>
              <a:t> or </a:t>
            </a:r>
            <a:r>
              <a:rPr lang="en-US" sz="2000" b="1" dirty="0" smtClean="0"/>
              <a:t/>
            </a:r>
            <a:br>
              <a:rPr lang="en-US" sz="2000" b="1" dirty="0" smtClean="0"/>
            </a:br>
            <a:r>
              <a:rPr lang="en-US" sz="2000" b="1" dirty="0" smtClean="0"/>
              <a:t>the 12</a:t>
            </a:r>
            <a:r>
              <a:rPr lang="en-US" sz="2000" b="1" baseline="30000" dirty="0" smtClean="0"/>
              <a:t>th</a:t>
            </a:r>
            <a:r>
              <a:rPr lang="en-US" sz="2000" b="1" dirty="0" smtClean="0"/>
              <a:t> </a:t>
            </a:r>
            <a:r>
              <a:rPr lang="en-US" sz="2000" b="1" dirty="0"/>
              <a:t>hour.  Night follows shortly after.</a:t>
            </a:r>
            <a:r>
              <a:rPr lang="en-US" sz="2000" dirty="0"/>
              <a:t>  </a:t>
            </a:r>
            <a:r>
              <a:rPr lang="en-US" sz="2000" dirty="0" smtClean="0"/>
              <a:t/>
            </a:r>
            <a:br>
              <a:rPr lang="en-US" sz="2000" dirty="0" smtClean="0"/>
            </a:br>
            <a:r>
              <a:rPr lang="en-US" sz="2000" dirty="0" smtClean="0"/>
              <a:t>(</a:t>
            </a:r>
            <a:r>
              <a:rPr lang="en-US" sz="2000" dirty="0"/>
              <a:t>Pay special attention to the gospel examples.)</a:t>
            </a:r>
            <a:br>
              <a:rPr lang="en-US" sz="2000" dirty="0"/>
            </a:br>
            <a:r>
              <a:rPr lang="en-US" sz="2000" dirty="0"/>
              <a:t> </a:t>
            </a:r>
            <a:r>
              <a:rPr lang="en-US" sz="2000" dirty="0" smtClean="0"/>
              <a:t>  </a:t>
            </a:r>
            <a:r>
              <a:rPr lang="en-US" sz="1900" dirty="0" smtClean="0"/>
              <a:t>Matt </a:t>
            </a:r>
            <a:r>
              <a:rPr lang="en-US" sz="1900" dirty="0"/>
              <a:t>20:5; Matt 27:45, 46; Mark 15:33, 34; </a:t>
            </a:r>
            <a:r>
              <a:rPr lang="en-US" sz="1900" dirty="0" smtClean="0"/>
              <a:t>Luke </a:t>
            </a:r>
            <a:r>
              <a:rPr lang="en-US" sz="1900" dirty="0"/>
              <a:t>23:44; </a:t>
            </a:r>
            <a:r>
              <a:rPr lang="en-US" sz="1900" dirty="0" smtClean="0"/>
              <a:t>Acts 3:1; </a:t>
            </a:r>
            <a:r>
              <a:rPr lang="en-US" sz="1900" dirty="0"/>
              <a:t>10:3, </a:t>
            </a:r>
            <a:r>
              <a:rPr lang="en-US" sz="1900" dirty="0" smtClean="0"/>
              <a:t>30.</a:t>
            </a:r>
            <a:r>
              <a:rPr lang="en-US" sz="2600" dirty="0" smtClean="0">
                <a:solidFill>
                  <a:srgbClr val="0070C0"/>
                </a:solidFill>
              </a:rPr>
              <a:t> </a:t>
            </a:r>
            <a:r>
              <a:rPr lang="en-US" sz="2300" dirty="0" smtClean="0">
                <a:solidFill>
                  <a:srgbClr val="0070C0"/>
                </a:solidFill>
              </a:rPr>
              <a:t/>
            </a:r>
            <a:br>
              <a:rPr lang="en-US" sz="2300" dirty="0" smtClean="0">
                <a:solidFill>
                  <a:srgbClr val="0070C0"/>
                </a:solidFill>
              </a:rPr>
            </a:br>
            <a:endParaRPr lang="en-US" sz="100" dirty="0"/>
          </a:p>
          <a:p>
            <a:pPr lvl="0"/>
            <a:r>
              <a:rPr lang="en-US" sz="2800" b="1" dirty="0">
                <a:solidFill>
                  <a:schemeClr val="accent6"/>
                </a:solidFill>
              </a:rPr>
              <a:t>“the </a:t>
            </a:r>
            <a:r>
              <a:rPr lang="en-US" sz="2800" b="1" dirty="0" smtClean="0">
                <a:solidFill>
                  <a:schemeClr val="accent6"/>
                </a:solidFill>
              </a:rPr>
              <a:t>11</a:t>
            </a:r>
            <a:r>
              <a:rPr lang="en-US" sz="2800" b="1" baseline="30000" dirty="0" smtClean="0">
                <a:solidFill>
                  <a:schemeClr val="accent6"/>
                </a:solidFill>
              </a:rPr>
              <a:t>th</a:t>
            </a:r>
            <a:r>
              <a:rPr lang="en-US" sz="2800" b="1" dirty="0" smtClean="0">
                <a:solidFill>
                  <a:schemeClr val="accent6"/>
                </a:solidFill>
              </a:rPr>
              <a:t> </a:t>
            </a:r>
            <a:r>
              <a:rPr lang="en-US" sz="2800" b="1" dirty="0">
                <a:solidFill>
                  <a:schemeClr val="accent6"/>
                </a:solidFill>
              </a:rPr>
              <a:t>hour”</a:t>
            </a:r>
            <a:r>
              <a:rPr lang="en-US" sz="2800" dirty="0">
                <a:solidFill>
                  <a:schemeClr val="accent6"/>
                </a:solidFill>
              </a:rPr>
              <a:t> or </a:t>
            </a:r>
            <a:r>
              <a:rPr lang="en-US" sz="2800" dirty="0" smtClean="0">
                <a:solidFill>
                  <a:schemeClr val="accent6"/>
                </a:solidFill>
              </a:rPr>
              <a:t>5</a:t>
            </a:r>
            <a:r>
              <a:rPr lang="en-US" sz="2800" b="1" dirty="0" smtClean="0">
                <a:solidFill>
                  <a:schemeClr val="accent6"/>
                </a:solidFill>
              </a:rPr>
              <a:t> </a:t>
            </a:r>
            <a:r>
              <a:rPr lang="en-US" sz="1800" dirty="0">
                <a:solidFill>
                  <a:schemeClr val="accent6"/>
                </a:solidFill>
              </a:rPr>
              <a:t>PM</a:t>
            </a:r>
            <a:r>
              <a:rPr lang="en-US" sz="2800" dirty="0">
                <a:solidFill>
                  <a:schemeClr val="accent6"/>
                </a:solidFill>
              </a:rPr>
              <a:t> Roman Time </a:t>
            </a:r>
            <a:r>
              <a:rPr lang="en-US" sz="2000" dirty="0" smtClean="0"/>
              <a:t>(Matt 20:6,9).  </a:t>
            </a:r>
            <a:r>
              <a:rPr lang="en-US" sz="2400" dirty="0" smtClean="0"/>
              <a:t/>
            </a:r>
            <a:br>
              <a:rPr lang="en-US" sz="2400" dirty="0" smtClean="0"/>
            </a:br>
            <a:r>
              <a:rPr lang="en-US" sz="2400" dirty="0" smtClean="0"/>
              <a:t>       </a:t>
            </a:r>
            <a:r>
              <a:rPr lang="en-US" sz="2000" dirty="0" smtClean="0"/>
              <a:t>Parable of the workers in the vineyard [late </a:t>
            </a:r>
            <a:r>
              <a:rPr lang="en-US" sz="2000" u="sng" dirty="0" smtClean="0"/>
              <a:t>afternoon</a:t>
            </a:r>
            <a:r>
              <a:rPr lang="en-US" sz="2000" dirty="0" smtClean="0"/>
              <a:t>].</a:t>
            </a:r>
            <a:endParaRPr lang="en-US" sz="1800" dirty="0">
              <a:solidFill>
                <a:srgbClr val="0070C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0" y="5932577"/>
            <a:ext cx="9084184" cy="400110"/>
          </a:xfrm>
          <a:prstGeom prst="rect">
            <a:avLst/>
          </a:prstGeom>
          <a:solidFill>
            <a:srgbClr val="56804C"/>
          </a:solidFill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 prst="angle"/>
            </a:sp3d>
          </a:bodyPr>
          <a:lstStyle/>
          <a:p>
            <a:pPr algn="ctr"/>
            <a:r>
              <a:rPr lang="en-US" sz="2000" dirty="0" smtClean="0">
                <a:ln w="18415" cmpd="sng">
                  <a:solidFill>
                    <a:schemeClr val="accent4">
                      <a:lumMod val="20000"/>
                      <a:lumOff val="80000"/>
                    </a:schemeClr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Not one of the “hour” verses is linked to G3798 defined as “evening/eventide.”</a:t>
            </a:r>
          </a:p>
        </p:txBody>
      </p:sp>
    </p:spTree>
    <p:extLst>
      <p:ext uri="{BB962C8B-B14F-4D97-AF65-F5344CB8AC3E}">
        <p14:creationId xmlns:p14="http://schemas.microsoft.com/office/powerpoint/2010/main" val="133257359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2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25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84DDBF1-E20F-499B-A56B-13697F7B9C69}" type="slidenum">
              <a:rPr lang="es-ES" smtClean="0"/>
              <a:pPr/>
              <a:t>39</a:t>
            </a:fld>
            <a:endParaRPr lang="es-ES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755576" y="116632"/>
            <a:ext cx="7776862" cy="792088"/>
          </a:xfrm>
        </p:spPr>
        <p:txBody>
          <a:bodyPr/>
          <a:lstStyle/>
          <a:p>
            <a:r>
              <a:rPr lang="en-US" dirty="0" smtClean="0">
                <a:ln w="11430">
                  <a:solidFill>
                    <a:srgbClr val="0070C0"/>
                  </a:solidFill>
                </a:ln>
                <a:solidFill>
                  <a:srgbClr val="ABE9FF"/>
                </a:solidFill>
              </a:rPr>
              <a:t>Joseph’s Request</a:t>
            </a:r>
            <a:endParaRPr lang="en-US" dirty="0">
              <a:ln w="11430">
                <a:solidFill>
                  <a:srgbClr val="0070C0"/>
                </a:solidFill>
              </a:ln>
              <a:solidFill>
                <a:srgbClr val="ABE9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611560" y="980728"/>
            <a:ext cx="8064896" cy="4464496"/>
          </a:xfrm>
        </p:spPr>
        <p:txBody>
          <a:bodyPr>
            <a:normAutofit/>
          </a:bodyPr>
          <a:lstStyle/>
          <a:p>
            <a:pPr marL="45720" indent="0">
              <a:buNone/>
            </a:pPr>
            <a:r>
              <a:rPr lang="en-US" sz="2800" b="1" dirty="0" smtClean="0">
                <a:ln>
                  <a:solidFill>
                    <a:schemeClr val="accent4">
                      <a:lumMod val="20000"/>
                      <a:lumOff val="80000"/>
                    </a:schemeClr>
                  </a:solidFill>
                </a:ln>
                <a:latin typeface="Comic Sans MS" pitchFamily="66" charset="0"/>
              </a:rPr>
              <a:t>Joseph’s request for Yahusha’s body was at “even.”  Would that timeframe be at: </a:t>
            </a:r>
          </a:p>
          <a:p>
            <a:pPr marL="502920" indent="-457200">
              <a:buAutoNum type="arabicParenR"/>
            </a:pP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C00000"/>
                </a:solidFill>
                <a:latin typeface="Comic Sans MS" pitchFamily="66" charset="0"/>
              </a:rPr>
              <a:t>The “even” timing between the “mixings”… after sunrise and/or before sunset?</a:t>
            </a:r>
          </a:p>
          <a:p>
            <a:pPr marL="502920" indent="-457200">
              <a:buAutoNum type="arabicParenR"/>
            </a:pP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The “even” timing </a:t>
            </a:r>
            <a:r>
              <a:rPr lang="en-US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ONLY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 </a:t>
            </a:r>
            <a:r>
              <a:rPr lang="en-US" sz="2800" b="1" u="sng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after</a:t>
            </a:r>
            <a:r>
              <a:rPr lang="en-US" sz="2800" b="1" dirty="0" smtClean="0">
                <a:ln>
                  <a:solidFill>
                    <a:sysClr val="windowText" lastClr="000000"/>
                  </a:solidFill>
                </a:ln>
                <a:solidFill>
                  <a:srgbClr val="00B0F0"/>
                </a:solidFill>
                <a:latin typeface="Comic Sans MS" pitchFamily="66" charset="0"/>
              </a:rPr>
              <a:t> sunset?</a:t>
            </a:r>
          </a:p>
          <a:p>
            <a:pPr marL="45720" indent="0">
              <a:buNone/>
            </a:pPr>
            <a:endParaRPr lang="en-US" sz="1800" b="1" dirty="0">
              <a:latin typeface="Comic Sans MS" pitchFamily="66" charset="0"/>
            </a:endParaRPr>
          </a:p>
          <a:p>
            <a:pPr marL="45720" indent="0">
              <a:buNone/>
            </a:pP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We will examine some Scriptures </a:t>
            </a:r>
            <a:b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  <a:latin typeface="Comic Sans MS" pitchFamily="66" charset="0"/>
              </a:rPr>
              <a:t>to see if there is a reasonable solution.   </a:t>
            </a:r>
            <a:endParaRPr lang="en-US" sz="28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  <a:latin typeface="Comic Sans MS" pitchFamily="66" charset="0"/>
            </a:endParaRPr>
          </a:p>
        </p:txBody>
      </p:sp>
      <p:pic>
        <p:nvPicPr>
          <p:cNvPr id="7" name="Picture 3" descr="C:\Users\Rae\Desktop\ULB &amp; LB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728" y="5301208"/>
            <a:ext cx="2824573" cy="1368152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70366005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76457" y="6438820"/>
            <a:ext cx="432048" cy="365125"/>
          </a:xfrm>
        </p:spPr>
        <p:txBody>
          <a:bodyPr/>
          <a:lstStyle/>
          <a:p>
            <a:fld id="{784DDBF1-E20F-499B-A56B-13697F7B9C69}" type="slidenum">
              <a:rPr lang="es-ES" smtClean="0">
                <a:solidFill>
                  <a:schemeClr val="bg2"/>
                </a:solidFill>
              </a:rPr>
              <a:pPr/>
              <a:t>40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116632"/>
            <a:ext cx="9144000" cy="792088"/>
          </a:xfrm>
        </p:spPr>
        <p:txBody>
          <a:bodyPr/>
          <a:lstStyle/>
          <a:p>
            <a:r>
              <a:rPr lang="en-US" dirty="0" smtClean="0">
                <a:ln w="11430">
                  <a:solidFill>
                    <a:srgbClr val="0070C0"/>
                  </a:solidFill>
                </a:ln>
                <a:solidFill>
                  <a:srgbClr val="ABE9FF"/>
                </a:solidFill>
              </a:rPr>
              <a:t>Joseph’s Request in </a:t>
            </a:r>
            <a:r>
              <a:rPr lang="en-US" u="sng" dirty="0" smtClean="0">
                <a:ln w="11430">
                  <a:solidFill>
                    <a:srgbClr val="0070C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Matthew</a:t>
            </a:r>
            <a:endParaRPr lang="en-US" u="sng" dirty="0">
              <a:ln w="11430">
                <a:solidFill>
                  <a:srgbClr val="0070C0"/>
                </a:solidFill>
              </a:ln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23529" y="908720"/>
            <a:ext cx="8496944" cy="1800199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3000" b="1" dirty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Matt </a:t>
            </a:r>
            <a:r>
              <a:rPr lang="en-US" sz="3000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27:57-58  </a:t>
            </a:r>
            <a:r>
              <a:rPr lang="en-US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When the</a:t>
            </a:r>
            <a:r>
              <a:rPr lang="en-US" b="1" dirty="0"/>
              <a:t> </a:t>
            </a:r>
            <a:r>
              <a:rPr lang="en-US" b="1" u="sng" dirty="0" smtClean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</a:t>
            </a:r>
            <a:r>
              <a:rPr lang="en-US" b="1" dirty="0" smtClean="0"/>
              <a:t> [G3798] </a:t>
            </a:r>
            <a:r>
              <a:rPr lang="en-US" b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was come</a:t>
            </a:r>
            <a:r>
              <a:rPr lang="en-US" b="1" dirty="0"/>
              <a:t>, </a:t>
            </a:r>
            <a:r>
              <a:rPr lang="en-US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there came a rich man of Arimathaea, named Joseph, who also himself was </a:t>
            </a:r>
            <a:r>
              <a:rPr lang="en-US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[Yahusha’s] </a:t>
            </a:r>
            <a:r>
              <a:rPr lang="en-US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disciple: </a:t>
            </a:r>
            <a:r>
              <a:rPr lang="en-US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b="1" dirty="0" smtClean="0">
                <a:ln>
                  <a:solidFill>
                    <a:sysClr val="windowText" lastClr="000000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58</a:t>
            </a:r>
            <a:r>
              <a:rPr lang="en-US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 He </a:t>
            </a:r>
            <a:r>
              <a:rPr lang="en-US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went to Pilate, and begged the body of </a:t>
            </a:r>
            <a:r>
              <a:rPr lang="en-US" b="1" dirty="0" smtClean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[Yahusha].  Then </a:t>
            </a:r>
            <a:r>
              <a:rPr lang="en-US" b="1" dirty="0">
                <a:effectLst>
                  <a:glow rad="228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Pilate commanded the body to be delivered</a:t>
            </a:r>
            <a:r>
              <a:rPr lang="en-US" dirty="0" smtClean="0"/>
              <a:t>.  </a:t>
            </a:r>
            <a:r>
              <a:rPr lang="en-US" sz="1600" i="1" dirty="0" smtClean="0"/>
              <a:t>KJV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10" name="Content Placeholder 9"/>
          <p:cNvSpPr>
            <a:spLocks noGrp="1"/>
          </p:cNvSpPr>
          <p:nvPr>
            <p:ph sz="quarter" idx="14"/>
          </p:nvPr>
        </p:nvSpPr>
        <p:spPr>
          <a:xfrm>
            <a:off x="395536" y="2636912"/>
            <a:ext cx="8208912" cy="2232248"/>
          </a:xfrm>
        </p:spPr>
        <p:txBody>
          <a:bodyPr>
            <a:normAutofit fontScale="850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>
              <a:lnSpc>
                <a:spcPct val="150000"/>
              </a:lnSpc>
            </a:pPr>
            <a:r>
              <a:rPr lang="en-US" sz="3000" b="1" i="1" dirty="0">
                <a:solidFill>
                  <a:srgbClr val="00B050"/>
                </a:solidFill>
              </a:rPr>
              <a:t>Strong’s </a:t>
            </a:r>
            <a:r>
              <a:rPr lang="en-US" sz="3000" i="1" dirty="0"/>
              <a:t> </a:t>
            </a:r>
            <a:r>
              <a:rPr lang="en-US" sz="3000" b="1" i="1" u="sng" dirty="0"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evening</a:t>
            </a:r>
            <a:r>
              <a:rPr lang="en-US" sz="3000" i="1" dirty="0"/>
              <a:t>  </a:t>
            </a:r>
            <a:r>
              <a:rPr lang="en-US" sz="3000" b="1" dirty="0"/>
              <a:t>G3798</a:t>
            </a:r>
            <a:r>
              <a:rPr lang="en-US" sz="3000" dirty="0"/>
              <a:t>; </a:t>
            </a:r>
            <a:r>
              <a:rPr lang="en-US" sz="3000" dirty="0" smtClean="0"/>
              <a:t>late </a:t>
            </a:r>
            <a:r>
              <a:rPr lang="en-US" sz="3000" dirty="0"/>
              <a:t>[in the day</a:t>
            </a:r>
            <a:r>
              <a:rPr lang="en-US" sz="3000" dirty="0" smtClean="0"/>
              <a:t>];</a:t>
            </a:r>
            <a:br>
              <a:rPr lang="en-US" sz="3000" dirty="0" smtClean="0"/>
            </a:br>
            <a:r>
              <a:rPr lang="en-US" sz="3000" dirty="0" smtClean="0"/>
              <a:t>[</a:t>
            </a:r>
            <a:r>
              <a:rPr lang="en-US" sz="3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1</a:t>
            </a:r>
            <a:r>
              <a:rPr lang="en-US" sz="3000" baseline="30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st</a:t>
            </a:r>
            <a:r>
              <a:rPr lang="en-US" sz="3000" dirty="0">
                <a:effectLst>
                  <a:glow rad="1016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 definition</a:t>
            </a:r>
            <a:r>
              <a:rPr lang="en-US" sz="3000" dirty="0"/>
              <a:t>]  </a:t>
            </a:r>
            <a:r>
              <a:rPr lang="en-US" sz="3000" b="1" u="sng" dirty="0">
                <a:effectLst>
                  <a:glow rad="139700">
                    <a:schemeClr val="accent4">
                      <a:satMod val="175000"/>
                      <a:alpha val="40000"/>
                    </a:schemeClr>
                  </a:glow>
                </a:effectLst>
              </a:rPr>
              <a:t>afternoon</a:t>
            </a:r>
            <a:r>
              <a:rPr lang="en-US" sz="3000" dirty="0"/>
              <a:t> (early eve) or </a:t>
            </a:r>
            <a:br>
              <a:rPr lang="en-US" sz="3000" dirty="0"/>
            </a:br>
            <a:r>
              <a:rPr lang="en-US" sz="3000" dirty="0" smtClean="0"/>
              <a:t>[</a:t>
            </a:r>
            <a:r>
              <a:rPr lang="en-US" sz="3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2</a:t>
            </a:r>
            <a:r>
              <a:rPr lang="en-US" sz="3000" baseline="30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nd</a:t>
            </a:r>
            <a:r>
              <a:rPr lang="en-US" sz="3000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 definition</a:t>
            </a:r>
            <a:r>
              <a:rPr lang="en-US" sz="3000" dirty="0"/>
              <a:t>] </a:t>
            </a:r>
            <a:r>
              <a:rPr lang="en-US" sz="3000" b="1" u="sng" dirty="0">
                <a:effectLst>
                  <a:glow rad="101600">
                    <a:srgbClr val="0070C0">
                      <a:alpha val="60000"/>
                    </a:srgbClr>
                  </a:glow>
                </a:effectLst>
              </a:rPr>
              <a:t>nightfall</a:t>
            </a:r>
            <a:r>
              <a:rPr lang="en-US" sz="3000" dirty="0"/>
              <a:t> (later eve):  </a:t>
            </a:r>
            <a:br>
              <a:rPr lang="en-US" sz="3000" dirty="0"/>
            </a:br>
            <a:r>
              <a:rPr lang="en-US" sz="3000" dirty="0" smtClean="0"/>
              <a:t>[</a:t>
            </a:r>
            <a:r>
              <a:rPr lang="en-US" sz="3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3</a:t>
            </a:r>
            <a:r>
              <a:rPr lang="en-US" sz="3000" baseline="30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rd</a:t>
            </a:r>
            <a:r>
              <a:rPr lang="en-US" sz="3000" dirty="0" smtClean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 </a:t>
            </a:r>
            <a:r>
              <a:rPr lang="en-US" sz="3000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definition</a:t>
            </a:r>
            <a:r>
              <a:rPr lang="en-US" sz="3000" dirty="0"/>
              <a:t>]  </a:t>
            </a:r>
            <a:r>
              <a:rPr lang="en-US" sz="30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even</a:t>
            </a:r>
            <a:r>
              <a:rPr lang="en-US" sz="3000" dirty="0"/>
              <a:t> (-</a:t>
            </a:r>
            <a:r>
              <a:rPr lang="en-US" sz="3000" dirty="0" err="1"/>
              <a:t>ing</a:t>
            </a:r>
            <a:r>
              <a:rPr lang="en-US" sz="3000" dirty="0"/>
              <a:t>, [-</a:t>
            </a:r>
            <a:r>
              <a:rPr lang="en-US" sz="3000" b="1" u="sng" dirty="0"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</a:effectLst>
              </a:rPr>
              <a:t>tide</a:t>
            </a:r>
            <a:r>
              <a:rPr lang="en-US" sz="3000" dirty="0"/>
              <a:t>]).</a:t>
            </a:r>
          </a:p>
          <a:p>
            <a:pPr>
              <a:lnSpc>
                <a:spcPct val="150000"/>
              </a:lnSpc>
            </a:pPr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251521" y="4869160"/>
            <a:ext cx="864096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Taking the 1</a:t>
            </a:r>
            <a:r>
              <a:rPr lang="en-US" sz="32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definition of “afternoon” sounds as if Joseph asked for Yahusha’s Body before sunset.  </a:t>
            </a:r>
            <a:r>
              <a:rPr lang="en-US" sz="3200" b="1" spc="150" dirty="0" smtClean="0">
                <a:ln w="11430"/>
                <a:solidFill>
                  <a:srgbClr val="ABE9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Did he?</a:t>
            </a:r>
            <a:endParaRPr lang="en-US" sz="2800" b="1" cap="none" spc="150" dirty="0">
              <a:ln w="11430"/>
              <a:solidFill>
                <a:srgbClr val="ABE9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700988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2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C:\Users\Rae\Desktop\crosses thre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3833446"/>
            <a:ext cx="9144000" cy="30245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784DDBF1-E20F-499B-A56B-13697F7B9C69}" type="slidenum">
              <a:rPr lang="es-ES" smtClean="0">
                <a:solidFill>
                  <a:schemeClr val="bg2"/>
                </a:solidFill>
              </a:rPr>
              <a:pPr/>
              <a:t>41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89" cy="792088"/>
          </a:xfrm>
        </p:spPr>
        <p:txBody>
          <a:bodyPr/>
          <a:lstStyle/>
          <a:p>
            <a:r>
              <a:rPr lang="en-US" dirty="0" smtClean="0">
                <a:ln w="11430">
                  <a:solidFill>
                    <a:srgbClr val="0070C0"/>
                  </a:solidFill>
                </a:ln>
                <a:solidFill>
                  <a:srgbClr val="ABE9FF"/>
                </a:solidFill>
              </a:rPr>
              <a:t>Joseph’s Request in </a:t>
            </a:r>
            <a:r>
              <a:rPr lang="en-US" u="sng" dirty="0" smtClean="0">
                <a:ln w="11430">
                  <a:noFill/>
                </a:ln>
                <a:solidFill>
                  <a:srgbClr val="CCE9AD"/>
                </a:solidFill>
              </a:rPr>
              <a:t>Mark</a:t>
            </a:r>
            <a:endParaRPr lang="en-US" u="sng" dirty="0">
              <a:ln w="11430">
                <a:noFill/>
              </a:ln>
              <a:solidFill>
                <a:srgbClr val="CCE9AD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23528" y="980728"/>
            <a:ext cx="8496944" cy="2088233"/>
          </a:xfrm>
        </p:spPr>
        <p:txBody>
          <a:bodyPr>
            <a:normAutofit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" indent="0">
              <a:buNone/>
            </a:pPr>
            <a:r>
              <a:rPr lang="en-US" sz="3000" b="1" dirty="0">
                <a:ln>
                  <a:solidFill>
                    <a:srgbClr val="CCE9AD"/>
                  </a:solidFill>
                </a:ln>
                <a:solidFill>
                  <a:srgbClr val="CCE9AD"/>
                </a:solidFill>
              </a:rPr>
              <a:t>Mark </a:t>
            </a:r>
            <a:r>
              <a:rPr lang="en-US" sz="3000" b="1" dirty="0" smtClean="0">
                <a:ln>
                  <a:solidFill>
                    <a:srgbClr val="CCE9AD"/>
                  </a:solidFill>
                </a:ln>
                <a:solidFill>
                  <a:srgbClr val="CCE9AD"/>
                </a:solidFill>
              </a:rPr>
              <a:t>15:42-43  </a:t>
            </a:r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And 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now when the </a:t>
            </a:r>
            <a:r>
              <a:rPr lang="en-US" b="1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even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</a:t>
            </a:r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[G3798] </a:t>
            </a:r>
            <a:r>
              <a:rPr lang="en-US" b="1" u="sng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was </a:t>
            </a:r>
            <a:r>
              <a:rPr lang="en-US" b="1" u="sng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come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 because it was the preparation, that is, the day before </a:t>
            </a:r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the [high] </a:t>
            </a:r>
            <a:r>
              <a:rPr lang="en-US" b="1" dirty="0" err="1">
                <a:solidFill>
                  <a:schemeClr val="accent4">
                    <a:lumMod val="20000"/>
                    <a:lumOff val="80000"/>
                  </a:schemeClr>
                </a:solidFill>
              </a:rPr>
              <a:t>sabbath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,</a:t>
            </a:r>
          </a:p>
          <a:p>
            <a:pPr marL="45720" indent="0">
              <a:buNone/>
            </a:pPr>
            <a:endParaRPr lang="en-US" sz="300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r>
              <a:rPr lang="en-US" b="1" dirty="0">
                <a:solidFill>
                  <a:srgbClr val="ABE9FF"/>
                </a:solidFill>
              </a:rPr>
              <a:t>43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 Joseph of </a:t>
            </a:r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Arimathaea … </a:t>
            </a:r>
            <a:r>
              <a:rPr lang="en-US" b="1" dirty="0">
                <a:solidFill>
                  <a:schemeClr val="accent4">
                    <a:lumMod val="20000"/>
                    <a:lumOff val="80000"/>
                  </a:schemeClr>
                </a:solidFill>
              </a:rPr>
              <a:t>went in boldly unto Pilate, and craved the body of </a:t>
            </a:r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[Yahusha].  </a:t>
            </a:r>
            <a:r>
              <a:rPr lang="en-US" sz="17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KJV</a:t>
            </a:r>
            <a:endParaRPr lang="en-US" b="1" i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marL="45720" indent="0">
              <a:buNone/>
            </a:pPr>
            <a:endParaRPr lang="en-US" dirty="0"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5016" y="3048616"/>
            <a:ext cx="9116124" cy="1877437"/>
          </a:xfrm>
          <a:prstGeom prst="rect">
            <a:avLst/>
          </a:prstGeom>
          <a:gradFill>
            <a:gsLst>
              <a:gs pos="0">
                <a:schemeClr val="accent1">
                  <a:lumMod val="38000"/>
                </a:schemeClr>
              </a:gs>
              <a:gs pos="50000">
                <a:schemeClr val="accent1">
                  <a:tint val="44500"/>
                  <a:satMod val="160000"/>
                  <a:lumMod val="78000"/>
                </a:schemeClr>
              </a:gs>
              <a:gs pos="100000">
                <a:srgbClr val="3D3B57">
                  <a:lumMod val="64000"/>
                </a:srgbClr>
              </a:gs>
            </a:gsLst>
            <a:lin ang="5400000" scaled="0"/>
          </a:gradFill>
          <a:ln w="57150"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reading in Mark still provides the possibility that Joseph asked for the Body </a:t>
            </a:r>
            <a:br>
              <a:rPr lang="en-US" sz="2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 the afternoon </a:t>
            </a:r>
            <a:r>
              <a:rPr lang="en-US" sz="2900" b="1" u="sng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because</a:t>
            </a:r>
            <a:r>
              <a:rPr lang="en-US" sz="2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G3798’s </a:t>
            </a:r>
            <a:br>
              <a:rPr lang="en-US" sz="2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</a:t>
            </a:r>
            <a:r>
              <a:rPr lang="en-US" sz="2900" b="1" spc="150" baseline="3000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st</a:t>
            </a:r>
            <a:r>
              <a:rPr lang="en-US" sz="29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definition is listed as “afternoon.”  </a:t>
            </a:r>
            <a:r>
              <a:rPr lang="en-US" sz="2900" b="1" spc="150" dirty="0" smtClean="0">
                <a:ln w="11430"/>
                <a:solidFill>
                  <a:srgbClr val="ABE9FF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Did he?</a:t>
            </a:r>
            <a:endParaRPr lang="en-US" sz="2900" b="1" cap="none" spc="150" dirty="0">
              <a:ln w="11430"/>
              <a:solidFill>
                <a:srgbClr val="ABE9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259632" y="6021288"/>
            <a:ext cx="6798656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angle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Is there a </a:t>
            </a:r>
            <a:r>
              <a:rPr lang="en-US" sz="4000" b="1" u="sng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qualifying</a:t>
            </a:r>
            <a:r>
              <a:rPr lang="en-US" sz="40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</a:rPr>
              <a:t> verse?</a:t>
            </a:r>
            <a:endParaRPr lang="en-US" sz="40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3698136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784DDBF1-E20F-499B-A56B-13697F7B9C69}" type="slidenum">
              <a:rPr lang="es-ES" smtClean="0">
                <a:solidFill>
                  <a:schemeClr val="bg2"/>
                </a:solidFill>
              </a:rPr>
              <a:pPr/>
              <a:t>42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7504" y="116632"/>
            <a:ext cx="8928989" cy="792088"/>
          </a:xfrm>
        </p:spPr>
        <p:txBody>
          <a:bodyPr/>
          <a:lstStyle/>
          <a:p>
            <a:r>
              <a:rPr lang="en-US" dirty="0" smtClean="0">
                <a:ln w="11430">
                  <a:solidFill>
                    <a:srgbClr val="CCE9AD"/>
                  </a:solidFill>
                </a:ln>
                <a:solidFill>
                  <a:srgbClr val="CCE9AD"/>
                </a:solidFill>
              </a:rPr>
              <a:t>Mark’s</a:t>
            </a:r>
            <a:r>
              <a:rPr lang="en-US" dirty="0" smtClean="0">
                <a:ln w="11430">
                  <a:solidFill>
                    <a:srgbClr val="0070C0"/>
                  </a:solidFill>
                </a:ln>
                <a:solidFill>
                  <a:srgbClr val="ABE9FF"/>
                </a:solidFill>
              </a:rPr>
              <a:t> Qualifying Verse</a:t>
            </a:r>
            <a:endParaRPr lang="en-US" dirty="0">
              <a:ln w="11430">
                <a:solidFill>
                  <a:srgbClr val="0070C0"/>
                </a:solidFill>
              </a:ln>
              <a:solidFill>
                <a:srgbClr val="ABE9FF"/>
              </a:solidFill>
            </a:endParaRPr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309590" y="1268760"/>
            <a:ext cx="8496944" cy="1800201"/>
          </a:xfrm>
        </p:spPr>
        <p:txBody>
          <a:bodyPr>
            <a:normAutofit fontScale="77500" lnSpcReduction="20000"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 algn="ctr">
              <a:buNone/>
            </a:pPr>
            <a:r>
              <a:rPr lang="en-US" sz="3500" b="1" dirty="0">
                <a:solidFill>
                  <a:srgbClr val="CCE9AD"/>
                </a:solidFill>
                <a:latin typeface="Comic Sans MS" pitchFamily="66" charset="0"/>
              </a:rPr>
              <a:t>Mark </a:t>
            </a:r>
            <a:r>
              <a:rPr lang="en-US" sz="3500" b="1" dirty="0" smtClean="0">
                <a:solidFill>
                  <a:srgbClr val="CCE9AD"/>
                </a:solidFill>
                <a:latin typeface="Comic Sans MS" pitchFamily="66" charset="0"/>
              </a:rPr>
              <a:t>1:32  </a:t>
            </a: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And </a:t>
            </a:r>
            <a:r>
              <a:rPr lang="en-US" sz="3500" b="1" u="sng" dirty="0">
                <a:solidFill>
                  <a:schemeClr val="accent4"/>
                </a:solidFill>
                <a:latin typeface="Comic Sans MS" pitchFamily="66" charset="0"/>
              </a:rPr>
              <a:t>at </a:t>
            </a:r>
            <a:r>
              <a:rPr lang="en-US" sz="3500" b="1" u="sng" dirty="0" smtClean="0">
                <a:solidFill>
                  <a:schemeClr val="accent4"/>
                </a:solidFill>
                <a:latin typeface="Comic Sans MS" pitchFamily="66" charset="0"/>
              </a:rPr>
              <a:t>even</a:t>
            </a:r>
            <a:r>
              <a:rPr lang="en-US" sz="3500" b="1" dirty="0" smtClean="0">
                <a:solidFill>
                  <a:schemeClr val="accent4"/>
                </a:solidFill>
                <a:latin typeface="Comic Sans MS" pitchFamily="66" charset="0"/>
              </a:rPr>
              <a:t> </a:t>
            </a: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[G3798</a:t>
            </a:r>
            <a:r>
              <a:rPr lang="en-US" sz="3500" b="1" dirty="0" smtClean="0">
                <a:solidFill>
                  <a:schemeClr val="accent3"/>
                </a:solidFill>
                <a:latin typeface="Comic Sans MS" pitchFamily="66" charset="0"/>
              </a:rPr>
              <a:t> </a:t>
            </a:r>
            <a:r>
              <a:rPr lang="en-US" sz="2800" b="1" dirty="0" smtClean="0">
                <a:solidFill>
                  <a:schemeClr val="accent4"/>
                </a:solidFill>
                <a:latin typeface="Comic Sans MS" pitchFamily="66" charset="0"/>
              </a:rPr>
              <a:t>3</a:t>
            </a:r>
            <a:r>
              <a:rPr lang="en-US" sz="2800" b="1" baseline="30000" dirty="0" smtClean="0">
                <a:solidFill>
                  <a:schemeClr val="accent4"/>
                </a:solidFill>
                <a:latin typeface="Comic Sans MS" pitchFamily="66" charset="0"/>
              </a:rPr>
              <a:t>rd</a:t>
            </a:r>
            <a:r>
              <a:rPr lang="en-US" sz="2800" b="1" dirty="0" smtClean="0">
                <a:solidFill>
                  <a:schemeClr val="accent4"/>
                </a:solidFill>
                <a:latin typeface="Comic Sans MS" pitchFamily="66" charset="0"/>
              </a:rPr>
              <a:t> Def. ‘evening’</a:t>
            </a: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], </a:t>
            </a:r>
            <a:b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</a:br>
            <a:r>
              <a:rPr lang="en-US" sz="3500" b="1" u="sng" dirty="0" smtClean="0">
                <a:solidFill>
                  <a:schemeClr val="accent4"/>
                </a:solidFill>
                <a:latin typeface="Comic Sans MS" pitchFamily="66" charset="0"/>
              </a:rPr>
              <a:t>when </a:t>
            </a:r>
            <a:r>
              <a:rPr lang="en-US" sz="3500" b="1" u="sng" dirty="0">
                <a:solidFill>
                  <a:schemeClr val="accent4"/>
                </a:solidFill>
                <a:latin typeface="Comic Sans MS" pitchFamily="66" charset="0"/>
              </a:rPr>
              <a:t>the sun did set</a:t>
            </a:r>
            <a:r>
              <a:rPr lang="en-US" sz="3500" b="1" dirty="0">
                <a:solidFill>
                  <a:schemeClr val="accent4"/>
                </a:solidFill>
                <a:latin typeface="Comic Sans MS" pitchFamily="66" charset="0"/>
              </a:rPr>
              <a:t>,</a:t>
            </a:r>
            <a:r>
              <a:rPr lang="en-US" sz="35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 they brought </a:t>
            </a: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/>
            </a:r>
            <a:b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</a:b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unto </a:t>
            </a:r>
            <a:r>
              <a:rPr lang="en-US" sz="35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him all that were diseased, and </a:t>
            </a: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/>
            </a:r>
            <a:b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</a:b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them </a:t>
            </a:r>
            <a:r>
              <a:rPr lang="en-US" sz="3500" b="1" dirty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that were possessed with devils</a:t>
            </a:r>
            <a:r>
              <a:rPr lang="en-US" sz="3500" b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.  </a:t>
            </a:r>
            <a:r>
              <a:rPr lang="en-US" sz="1700" b="1" i="1" dirty="0" smtClean="0">
                <a:solidFill>
                  <a:schemeClr val="accent4">
                    <a:lumMod val="20000"/>
                    <a:lumOff val="80000"/>
                  </a:schemeClr>
                </a:solidFill>
                <a:latin typeface="Comic Sans MS" pitchFamily="66" charset="0"/>
              </a:rPr>
              <a:t>KJV</a:t>
            </a:r>
            <a:endParaRPr lang="en-US" b="1" i="1" dirty="0">
              <a:solidFill>
                <a:schemeClr val="accent4">
                  <a:lumMod val="20000"/>
                  <a:lumOff val="80000"/>
                </a:schemeClr>
              </a:solidFill>
              <a:latin typeface="Comic Sans MS" pitchFamily="66" charset="0"/>
            </a:endParaRPr>
          </a:p>
          <a:p>
            <a:pPr marL="45720" indent="0">
              <a:buNone/>
            </a:pPr>
            <a:endParaRPr lang="en-US" dirty="0">
              <a:latin typeface="Comic Sans MS" pitchFamily="66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27876" y="3284984"/>
            <a:ext cx="9080628" cy="1938992"/>
          </a:xfrm>
          <a:prstGeom prst="rect">
            <a:avLst/>
          </a:prstGeom>
          <a:gradFill>
            <a:gsLst>
              <a:gs pos="0">
                <a:schemeClr val="accent1">
                  <a:lumMod val="38000"/>
                </a:schemeClr>
              </a:gs>
              <a:gs pos="50000">
                <a:schemeClr val="accent1">
                  <a:tint val="44500"/>
                  <a:satMod val="160000"/>
                  <a:lumMod val="78000"/>
                </a:schemeClr>
              </a:gs>
              <a:gs pos="100000">
                <a:srgbClr val="3D3B57">
                  <a:lumMod val="64000"/>
                </a:srgbClr>
              </a:gs>
            </a:gsLst>
            <a:lin ang="5400000" scaled="0"/>
          </a:gradFill>
          <a:ln w="57150">
            <a:solidFill>
              <a:schemeClr val="accent4">
                <a:lumMod val="20000"/>
                <a:lumOff val="80000"/>
              </a:schemeClr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Mark uses “even/eventide” six times.  </a:t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 each case he’s referring to </a:t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3200" b="1" spc="150" dirty="0" smtClean="0">
                <a:ln w="11430"/>
                <a:solidFill>
                  <a:schemeClr val="accent4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“dusk” after sunset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~ </a:t>
            </a:r>
            <a:r>
              <a:rPr lang="en-US" sz="3200" b="1" spc="150" dirty="0" smtClean="0">
                <a:ln w="11430"/>
                <a:solidFill>
                  <a:srgbClr val="FFFF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not afternoon!  </a:t>
            </a:r>
            <a: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(See:  </a:t>
            </a:r>
            <a:r>
              <a:rPr lang="de-DE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Mark 1:32; 4:35; 6:47; 11:11; 14:17; 15:42.)</a:t>
            </a:r>
            <a:endParaRPr lang="de-DE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73586" y="5589240"/>
            <a:ext cx="8568952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extrusionH="57150" prstMaterial="softEdge">
              <a:bevelT w="29210" h="16510" prst="angle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>
                  <a:solidFill>
                    <a:srgbClr val="CCE9AD"/>
                  </a:solidFill>
                  <a:prstDash val="solid"/>
                </a:ln>
                <a:solidFill>
                  <a:srgbClr val="B0DD7F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Mark</a:t>
            </a:r>
            <a:r>
              <a:rPr lang="en-US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qualifies Joseph received Yahusha’s Body at </a:t>
            </a:r>
            <a:r>
              <a:rPr lang="en-US" sz="3200" b="1" cap="none" spc="0" dirty="0" smtClean="0">
                <a:ln>
                  <a:prstDash val="solid"/>
                </a:ln>
                <a:solidFill>
                  <a:schemeClr val="accent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“even” </a:t>
            </a:r>
            <a:r>
              <a:rPr lang="en-US" sz="3200" b="1" u="sng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after</a:t>
            </a:r>
            <a:r>
              <a:rPr lang="en-US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 the </a:t>
            </a:r>
            <a:r>
              <a:rPr lang="en-US" sz="3200" b="1" cap="none" spc="0" dirty="0" smtClean="0">
                <a:ln>
                  <a:prstDash val="solid"/>
                </a:ln>
                <a:solidFill>
                  <a:schemeClr val="accent3"/>
                </a:soli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Comic Sans MS" pitchFamily="66" charset="0"/>
              </a:rPr>
              <a:t>sun had set.</a:t>
            </a:r>
            <a:endParaRPr lang="en-US" sz="3200" b="1" cap="none" spc="0" dirty="0">
              <a:ln>
                <a:prstDash val="solid"/>
              </a:ln>
              <a:solidFill>
                <a:schemeClr val="accent3"/>
              </a:soli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8472325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784DDBF1-E20F-499B-A56B-13697F7B9C69}" type="slidenum">
              <a:rPr lang="es-ES" smtClean="0">
                <a:solidFill>
                  <a:schemeClr val="bg2"/>
                </a:solidFill>
              </a:rPr>
              <a:pPr/>
              <a:t>43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0" y="44624"/>
            <a:ext cx="9144000" cy="151216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r>
              <a:rPr lang="en-US" dirty="0" smtClean="0">
                <a:ln w="11430">
                  <a:solidFill>
                    <a:srgbClr val="0070C0"/>
                  </a:solidFill>
                </a:ln>
                <a:solidFill>
                  <a:srgbClr val="80BBCE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Another “Qualifier” </a:t>
            </a:r>
            <a:br>
              <a:rPr lang="en-US" dirty="0" smtClean="0">
                <a:ln w="11430">
                  <a:solidFill>
                    <a:srgbClr val="0070C0"/>
                  </a:solidFill>
                </a:ln>
                <a:solidFill>
                  <a:srgbClr val="80BBCE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dirty="0" smtClean="0">
                <a:ln w="11430">
                  <a:solidFill>
                    <a:srgbClr val="0070C0"/>
                  </a:solidFill>
                </a:ln>
                <a:solidFill>
                  <a:srgbClr val="80BBCE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for Matthew 27:57-58</a:t>
            </a:r>
            <a:endParaRPr lang="en-US" dirty="0">
              <a:ln w="11430">
                <a:solidFill>
                  <a:srgbClr val="0070C0"/>
                </a:solidFill>
              </a:ln>
              <a:solidFill>
                <a:srgbClr val="80BBCE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4932040" y="1675100"/>
            <a:ext cx="3785036" cy="4154984"/>
          </a:xfrm>
          <a:prstGeom prst="rect">
            <a:avLst/>
          </a:prstGeom>
          <a:solidFill>
            <a:srgbClr val="4293AC">
              <a:alpha val="42000"/>
            </a:srgbClr>
          </a:solidFill>
          <a:ln w="57150">
            <a:solidFill>
              <a:schemeClr val="bg1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p3d>
              <a:bevelT w="27940" h="12700"/>
              <a:contourClr>
                <a:srgbClr val="DDDDDD"/>
              </a:contourClr>
            </a:sp3d>
          </a:bodyPr>
          <a:lstStyle/>
          <a:p>
            <a:pPr algn="ctr"/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In the </a:t>
            </a:r>
            <a:r>
              <a:rPr lang="en-US" sz="28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Hebrew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manuscript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of Matthew, the </a:t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word “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even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” </a:t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is </a:t>
            </a:r>
            <a:r>
              <a:rPr lang="en-US" sz="2800" b="1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H6153, 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linking to the </a:t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first definition </a:t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“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ereb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” </a:t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as “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dusk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.”</a:t>
            </a:r>
            <a:b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sz="900" b="1" cap="none" spc="150" dirty="0">
              <a:ln w="11430"/>
              <a:solidFill>
                <a:srgbClr val="ABE9FF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425251" y="1640352"/>
            <a:ext cx="4074741" cy="4216539"/>
          </a:xfrm>
          <a:prstGeom prst="rect">
            <a:avLst/>
          </a:prstGeom>
          <a:solidFill>
            <a:srgbClr val="4293AC">
              <a:alpha val="42000"/>
            </a:srgbClr>
          </a:solidFill>
          <a:ln w="57150">
            <a:solidFill>
              <a:schemeClr val="bg1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wrap="square" lIns="91440" tIns="45720" rIns="91440" bIns="45720">
            <a:spAutoFit/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angle"/>
              <a:contourClr>
                <a:srgbClr val="DDDDDD"/>
              </a:contourClr>
            </a:sp3d>
          </a:bodyPr>
          <a:lstStyle/>
          <a:p>
            <a:pPr marL="45720" indent="0">
              <a:buNone/>
            </a:pPr>
            <a:r>
              <a:rPr lang="en-US" sz="3200" b="1" spc="150" dirty="0">
                <a:ln w="11430">
                  <a:solidFill>
                    <a:srgbClr val="4293AC"/>
                  </a:solidFill>
                </a:ln>
                <a:solidFill>
                  <a:srgbClr val="80BBCE"/>
                </a:solidFill>
                <a:effectLst>
                  <a:glow rad="139700">
                    <a:schemeClr val="accent2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Matt 27:57-58  </a:t>
            </a:r>
            <a: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/>
            </a:r>
            <a:br>
              <a:rPr lang="en-US" sz="32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When the </a:t>
            </a:r>
            <a:r>
              <a:rPr lang="en-US" sz="2800" b="1" u="sng" spc="150" dirty="0">
                <a:ln w="11430"/>
                <a:solidFill>
                  <a:srgbClr val="F8F8F8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even</a:t>
            </a: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</a:t>
            </a:r>
            <a:r>
              <a:rPr lang="en-US" sz="2000" b="1" u="sng" spc="150" dirty="0" smtClean="0">
                <a:ln w="11430"/>
                <a:solidFill>
                  <a:srgbClr val="C00000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</a:t>
            </a: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6153 &lt;ereb&gt;] </a:t>
            </a:r>
            <a:r>
              <a:rPr lang="en-US" sz="2800" b="1" u="sng" spc="150" dirty="0">
                <a:ln w="11430"/>
                <a:solidFill>
                  <a:srgbClr val="F8F8F8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was come</a:t>
            </a: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there came a rich man of Arimathaea, named Joseph … </a:t>
            </a:r>
            <a:b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58 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</a:t>
            </a: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and begged the </a:t>
            </a:r>
            <a:r>
              <a:rPr lang="en-US" sz="28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body </a:t>
            </a:r>
            <a:r>
              <a:rPr lang="en-US" sz="28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of Yahusha.      </a:t>
            </a:r>
            <a:endParaRPr lang="en-US" sz="28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indent="0">
              <a:buNone/>
            </a:pPr>
            <a:endParaRPr lang="en-US" sz="1200" b="1" i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sz="2000" b="1" i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3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Hebrew Edition of Matthew</a:t>
            </a:r>
            <a:endParaRPr lang="en-US" sz="1050" b="1" i="1" spc="150" dirty="0">
              <a:ln w="11430"/>
              <a:solidFill>
                <a:srgbClr val="F8F8F8"/>
              </a:solidFill>
              <a:effectLst>
                <a:glow rad="228600">
                  <a:schemeClr val="accent3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770926" y="5961474"/>
            <a:ext cx="7553671" cy="70788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4000" b="1" cap="none" spc="0" dirty="0" smtClean="0">
                <a:ln/>
                <a:solidFill>
                  <a:schemeClr val="accent3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1</a:t>
            </a:r>
            <a:r>
              <a:rPr lang="en-US" sz="4000" b="1" cap="none" spc="0" baseline="30000" dirty="0" smtClean="0">
                <a:ln/>
                <a:solidFill>
                  <a:schemeClr val="accent3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st</a:t>
            </a:r>
            <a:r>
              <a:rPr lang="en-US" sz="4000" b="1" cap="none" spc="0" dirty="0" smtClean="0">
                <a:ln/>
                <a:solidFill>
                  <a:schemeClr val="accent3"/>
                </a:solidFill>
                <a:effectLst/>
                <a:latin typeface="Arial Unicode MS" pitchFamily="34" charset="-128"/>
                <a:ea typeface="Arial Unicode MS" pitchFamily="34" charset="-128"/>
                <a:cs typeface="Arial Unicode MS" pitchFamily="34" charset="-128"/>
              </a:rPr>
              <a:t> definition for H6153 is “dusk.”</a:t>
            </a:r>
            <a:endParaRPr lang="en-US" sz="4000" b="1" cap="none" spc="0" dirty="0">
              <a:ln/>
              <a:solidFill>
                <a:schemeClr val="accent3"/>
              </a:solidFill>
              <a:effectLst/>
              <a:latin typeface="Arial Unicode MS" pitchFamily="34" charset="-128"/>
              <a:ea typeface="Arial Unicode MS" pitchFamily="34" charset="-128"/>
              <a:cs typeface="Arial Unicode MS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97467828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44</a:t>
            </a:fld>
            <a:endParaRPr lang="es-ES"/>
          </a:p>
        </p:txBody>
      </p:sp>
      <p:pic>
        <p:nvPicPr>
          <p:cNvPr id="6146" name="Picture 2" descr="C:\Users\Rae\Desktop\Grammar Art\Bible Worship Background 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492" y="-10160"/>
            <a:ext cx="9525000" cy="71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 txBox="1">
            <a:spLocks/>
          </p:cNvSpPr>
          <p:nvPr/>
        </p:nvSpPr>
        <p:spPr>
          <a:xfrm>
            <a:off x="395536" y="980728"/>
            <a:ext cx="8496944" cy="5796644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283647" y="1412776"/>
            <a:ext cx="8529207" cy="5209876"/>
          </a:xfrm>
          <a:prstGeom prst="rect">
            <a:avLst/>
          </a:prstGeom>
          <a:solidFill>
            <a:schemeClr val="accent6">
              <a:lumMod val="20000"/>
              <a:lumOff val="80000"/>
              <a:alpha val="71000"/>
            </a:schemeClr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Between Hebrew and Greek,  “evening” 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&lt;ereb&gt; 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can maintain the meaning of the word “day” </a:t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as the 2</a:t>
            </a:r>
            <a:r>
              <a:rPr lang="en-US" sz="3600" baseline="300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nd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definition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when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US" sz="36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used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1.  with “</a:t>
            </a:r>
            <a:r>
              <a:rPr lang="en-US" sz="3600" dirty="0" err="1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beyn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ha </a:t>
            </a:r>
            <a:r>
              <a:rPr lang="en-US" sz="3600" dirty="0" err="1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arbayim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” </a:t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in Hebrew, 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B83D68"/>
                </a:solidFill>
              </a:rPr>
              <a:t>or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with a 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2.  qualifying verse in Greek.</a:t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sz="1600" dirty="0" smtClean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en-US" sz="2800" b="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Afternoon is part of “</a:t>
            </a:r>
            <a:r>
              <a:rPr lang="en-US" sz="2800" b="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beyn</a:t>
            </a:r>
            <a:r>
              <a:rPr lang="en-US" sz="2800" b="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ha </a:t>
            </a:r>
            <a:r>
              <a:rPr lang="en-US" sz="2800" b="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arbayim</a:t>
            </a:r>
            <a:r>
              <a:rPr lang="en-US" sz="2800" b="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.”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sz="3600" dirty="0" smtClean="0">
                <a:ln w="10541" cmpd="sng">
                  <a:solidFill>
                    <a:schemeClr val="accent3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B0F0"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Dusk/twilight belongs to “ereb.”</a:t>
            </a:r>
            <a:endParaRPr lang="en-US" dirty="0">
              <a:ln w="10541" cmpd="sng">
                <a:solidFill>
                  <a:schemeClr val="accent3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39700">
                  <a:srgbClr val="00B0F0">
                    <a:alpha val="4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07504" y="260648"/>
            <a:ext cx="8928992" cy="912738"/>
          </a:xfrm>
          <a:prstGeom prst="rect">
            <a:avLst/>
          </a:prstGeom>
          <a:solidFill>
            <a:schemeClr val="bg1">
              <a:alpha val="64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txBody>
          <a:bodyPr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50" dirty="0" smtClean="0"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Partial Summary for &lt;ereb&gt;  </a:t>
            </a:r>
            <a:endParaRPr lang="en-US" spc="50" dirty="0"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804120" y="6492875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>
                <a:solidFill>
                  <a:schemeClr val="tx1"/>
                </a:solidFill>
              </a:rPr>
              <a:pPr/>
              <a:t>44</a:t>
            </a:fld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9" name="Picture 2" descr="C:\Users\Rae\Desktop\puppy break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40157" y="5526881"/>
            <a:ext cx="1126331" cy="9659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220739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43650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45</a:t>
            </a:fld>
            <a:endParaRPr lang="es-ES" dirty="0"/>
          </a:p>
        </p:txBody>
      </p:sp>
      <p:pic>
        <p:nvPicPr>
          <p:cNvPr id="3075" name="Picture 3" descr="C:\Users\Rae\Desktop\question green 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4066798"/>
            <a:ext cx="1736488" cy="2314530"/>
          </a:xfrm>
          <a:prstGeom prst="ellipse">
            <a:avLst/>
          </a:prstGeom>
          <a:ln w="190500" cap="rnd">
            <a:solidFill>
              <a:srgbClr val="006600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511643" y="-8230"/>
            <a:ext cx="80288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Will we find an </a:t>
            </a:r>
            <a:b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“ereb/mixing”</a:t>
            </a:r>
            <a:b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around the cross?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832" y="2577093"/>
            <a:ext cx="8726944" cy="1231106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The 3</a:t>
            </a:r>
            <a:r>
              <a:rPr lang="en-US" sz="2800" b="1" baseline="30000" dirty="0" smtClean="0">
                <a:solidFill>
                  <a:srgbClr val="006600"/>
                </a:solidFill>
                <a:latin typeface="Comic Sans MS" pitchFamily="66" charset="0"/>
              </a:rPr>
              <a:t>rd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Example </a:t>
            </a:r>
            <a:r>
              <a:rPr lang="en-US" sz="2800" b="1" dirty="0">
                <a:solidFill>
                  <a:srgbClr val="006600"/>
                </a:solidFill>
                <a:latin typeface="Comic Sans MS" pitchFamily="66" charset="0"/>
              </a:rPr>
              <a:t>R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egarding Yahusha’s life: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endParaRPr lang="en-US" b="1" dirty="0">
              <a:solidFill>
                <a:srgbClr val="006600"/>
              </a:solidFill>
              <a:latin typeface="Comic Sans MS" pitchFamily="66" charset="0"/>
            </a:endParaRPr>
          </a:p>
          <a:p>
            <a:r>
              <a:rPr lang="en-US" sz="2800" b="1" u="sng" dirty="0" smtClean="0">
                <a:solidFill>
                  <a:srgbClr val="006600"/>
                </a:solidFill>
                <a:latin typeface="Comic Sans MS" pitchFamily="66" charset="0"/>
              </a:rPr>
              <a:t>Darkness of Yahusha’s Cross at the 6</a:t>
            </a:r>
            <a:r>
              <a:rPr lang="en-US" sz="2800" b="1" u="sng" baseline="30000" dirty="0" smtClean="0">
                <a:solidFill>
                  <a:srgbClr val="006600"/>
                </a:solidFill>
                <a:latin typeface="Comic Sans MS" pitchFamily="66" charset="0"/>
              </a:rPr>
              <a:t>th</a:t>
            </a:r>
            <a:r>
              <a:rPr lang="en-US" sz="2800" b="1" u="sng" dirty="0" smtClean="0">
                <a:solidFill>
                  <a:srgbClr val="006600"/>
                </a:solidFill>
                <a:latin typeface="Comic Sans MS" pitchFamily="66" charset="0"/>
              </a:rPr>
              <a:t> Hour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113045" y="3946839"/>
            <a:ext cx="5051243" cy="295465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How did this unusual darkness arrive &amp; leave?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Was Yahuah bound by His own “</a:t>
            </a:r>
            <a:r>
              <a:rPr lang="en-US" sz="2800" b="1" u="sng" dirty="0" smtClean="0">
                <a:solidFill>
                  <a:srgbClr val="006600"/>
                </a:solidFill>
                <a:latin typeface="Comic Sans MS" pitchFamily="66" charset="0"/>
              </a:rPr>
              <a:t>covenant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of </a:t>
            </a:r>
            <a:b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</a:b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the day” including the placement of twilights?</a:t>
            </a:r>
          </a:p>
          <a:p>
            <a:pPr marL="342900" indent="-342900">
              <a:buAutoNum type="arabicParenR"/>
            </a:pPr>
            <a:endParaRPr lang="en-US" dirty="0"/>
          </a:p>
        </p:txBody>
      </p:sp>
      <p:pic>
        <p:nvPicPr>
          <p:cNvPr id="7" name="Picture 3" descr="C:\Users\Rae\Desktop\darkness at cross 1 edit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colorTemperature colorTemp="47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3832" y="4221088"/>
            <a:ext cx="1939213" cy="21741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1693538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8236" y="6466694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2"/>
                </a:solidFill>
              </a:rPr>
              <a:pPr/>
              <a:t>46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9" y="44624"/>
            <a:ext cx="7776862" cy="792088"/>
          </a:xfrm>
        </p:spPr>
        <p:txBody>
          <a:bodyPr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Who Has </a:t>
            </a:r>
            <a:r>
              <a:rPr lang="en-US" spc="0" dirty="0" smtClean="0">
                <a:ln/>
                <a:solidFill>
                  <a:srgbClr val="00B0F0"/>
                </a:solidFill>
                <a:effectLst/>
              </a:rPr>
              <a:t>The</a:t>
            </a:r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 Last Word?</a:t>
            </a:r>
            <a:endParaRPr lang="en-US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4067945" y="3212976"/>
            <a:ext cx="4608512" cy="2520280"/>
          </a:xfrm>
        </p:spPr>
        <p:txBody>
          <a:bodyPr/>
          <a:lstStyle/>
          <a:p>
            <a:pPr marL="45720" indent="0" algn="ctr">
              <a:buNone/>
            </a:pPr>
            <a: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  <a:t>There is ample evidence in several “calendar studies” </a:t>
            </a:r>
            <a:b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  <a:t>that Yahusha has</a:t>
            </a:r>
            <a:b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  <a:t> “THE LAST WORD”</a:t>
            </a:r>
            <a:b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  <a:t> around many uncertain </a:t>
            </a:r>
            <a:b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</a:br>
            <a:r>
              <a:rPr lang="en-US" b="1" spc="50" dirty="0" smtClean="0">
                <a:ln w="13500">
                  <a:solidFill>
                    <a:schemeClr val="tx1">
                      <a:alpha val="6500"/>
                    </a:schemeClr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  <a:alpha val="95000"/>
                  </a:scheme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Arial Rounded MT Bold" pitchFamily="34" charset="0"/>
              </a:rPr>
              <a:t>issues regarding “calendar.”</a:t>
            </a:r>
            <a:endParaRPr lang="en-US" b="1" spc="50" dirty="0">
              <a:ln w="13500">
                <a:solidFill>
                  <a:schemeClr val="tx1">
                    <a:alpha val="6500"/>
                  </a:schemeClr>
                </a:solidFill>
                <a:prstDash val="solid"/>
              </a:ln>
              <a:solidFill>
                <a:schemeClr val="accent4">
                  <a:lumMod val="20000"/>
                  <a:lumOff val="80000"/>
                  <a:alpha val="95000"/>
                </a:schemeClr>
              </a:solidFill>
              <a:effectLst>
                <a:innerShdw blurRad="50900" dist="38500" dir="13500000">
                  <a:srgbClr val="000000">
                    <a:alpha val="60000"/>
                  </a:srgbClr>
                </a:innerShdw>
              </a:effectLst>
              <a:latin typeface="Arial Rounded MT Bold" pitchFamily="34" charset="0"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179512" y="836712"/>
            <a:ext cx="8784976" cy="2160240"/>
          </a:xfrm>
        </p:spPr>
        <p:txBody>
          <a:bodyPr>
            <a:normAutofit fontScale="92500" lnSpcReduction="1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" indent="0">
              <a:spcAft>
                <a:spcPts val="1000"/>
              </a:spcAft>
              <a:buNone/>
            </a:pPr>
            <a:r>
              <a:rPr lang="en-US" sz="3500" b="1" dirty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John </a:t>
            </a:r>
            <a:r>
              <a:rPr lang="en-US" sz="3500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>21:24-25  </a:t>
            </a:r>
            <a:r>
              <a:rPr lang="en-US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  <a:t/>
            </a:r>
            <a:br>
              <a:rPr lang="en-US" b="1" dirty="0" smtClean="0">
                <a:ln w="1905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solidFill>
                  <a:schemeClr val="bg2"/>
                </a:solidFill>
                <a:latin typeface="Comic Sans MS" pitchFamily="66" charset="0"/>
              </a:rPr>
              <a:t>This is </a:t>
            </a:r>
            <a:r>
              <a:rPr lang="en-US" sz="1700" b="1" dirty="0" smtClean="0">
                <a:solidFill>
                  <a:schemeClr val="bg2"/>
                </a:solidFill>
                <a:latin typeface="Comic Sans MS" pitchFamily="66" charset="0"/>
              </a:rPr>
              <a:t>[John] </a:t>
            </a:r>
            <a:r>
              <a:rPr lang="en-US" b="1" dirty="0">
                <a:solidFill>
                  <a:schemeClr val="bg2"/>
                </a:solidFill>
                <a:latin typeface="Comic Sans MS" pitchFamily="66" charset="0"/>
              </a:rPr>
              <a:t>the disciple which </a:t>
            </a:r>
            <a:r>
              <a:rPr lang="en-US" b="1" dirty="0" err="1">
                <a:solidFill>
                  <a:schemeClr val="bg2"/>
                </a:solidFill>
                <a:latin typeface="Comic Sans MS" pitchFamily="66" charset="0"/>
              </a:rPr>
              <a:t>testifieth</a:t>
            </a:r>
            <a:r>
              <a:rPr lang="en-US" b="1" dirty="0">
                <a:solidFill>
                  <a:schemeClr val="bg2"/>
                </a:solidFill>
                <a:latin typeface="Comic Sans MS" pitchFamily="66" charset="0"/>
              </a:rPr>
              <a:t> of these things, and wrote these things: and we know that his testimony is true.</a:t>
            </a:r>
          </a:p>
          <a:p>
            <a:pPr marL="45720" indent="0">
              <a:spcAft>
                <a:spcPts val="1000"/>
              </a:spcAft>
              <a:buNone/>
            </a:pPr>
            <a:r>
              <a:rPr lang="en-US" b="1" dirty="0" smtClean="0">
                <a:solidFill>
                  <a:schemeClr val="bg2"/>
                </a:solidFill>
                <a:latin typeface="Comic Sans MS" pitchFamily="66" charset="0"/>
              </a:rPr>
              <a:t>25 </a:t>
            </a:r>
            <a:r>
              <a:rPr lang="en-US" b="1" dirty="0">
                <a:solidFill>
                  <a:schemeClr val="bg2"/>
                </a:solidFill>
                <a:latin typeface="Comic Sans MS" pitchFamily="66" charset="0"/>
              </a:rPr>
              <a:t>And there are also many other things which </a:t>
            </a:r>
            <a:r>
              <a:rPr lang="en-US" b="1" dirty="0" smtClean="0">
                <a:solidFill>
                  <a:schemeClr val="bg2"/>
                </a:solidFill>
                <a:latin typeface="Comic Sans MS" pitchFamily="66" charset="0"/>
              </a:rPr>
              <a:t>[Yahusha] </a:t>
            </a:r>
            <a:r>
              <a:rPr lang="en-US" b="1" dirty="0">
                <a:solidFill>
                  <a:schemeClr val="bg2"/>
                </a:solidFill>
                <a:latin typeface="Comic Sans MS" pitchFamily="66" charset="0"/>
              </a:rPr>
              <a:t>did, </a:t>
            </a:r>
            <a:r>
              <a:rPr lang="en-US" b="1" dirty="0" smtClean="0">
                <a:solidFill>
                  <a:schemeClr val="bg2"/>
                </a:solidFill>
                <a:latin typeface="Comic Sans MS" pitchFamily="66" charset="0"/>
              </a:rPr>
              <a:t>the </a:t>
            </a:r>
            <a:r>
              <a:rPr lang="en-US" b="1" dirty="0">
                <a:solidFill>
                  <a:schemeClr val="bg2"/>
                </a:solidFill>
                <a:latin typeface="Comic Sans MS" pitchFamily="66" charset="0"/>
              </a:rPr>
              <a:t>which, if they should be written every one, I suppose that </a:t>
            </a:r>
            <a:r>
              <a:rPr lang="en-US" b="1" u="sng" dirty="0">
                <a:solidFill>
                  <a:srgbClr val="CCE9AD"/>
                </a:solidFill>
                <a:latin typeface="Comic Sans MS" pitchFamily="66" charset="0"/>
              </a:rPr>
              <a:t>even the world itself could not contain the books that should be written</a:t>
            </a:r>
            <a:r>
              <a:rPr lang="en-US" b="1" dirty="0">
                <a:solidFill>
                  <a:srgbClr val="CCE9AD"/>
                </a:solidFill>
                <a:latin typeface="Comic Sans MS" pitchFamily="66" charset="0"/>
              </a:rPr>
              <a:t>.</a:t>
            </a:r>
            <a:r>
              <a:rPr lang="en-US" dirty="0">
                <a:solidFill>
                  <a:srgbClr val="CCE9AD"/>
                </a:solidFill>
                <a:latin typeface="Comic Sans MS" pitchFamily="66" charset="0"/>
              </a:rPr>
              <a:t> </a:t>
            </a:r>
            <a:r>
              <a:rPr lang="en-US" dirty="0" smtClean="0">
                <a:solidFill>
                  <a:srgbClr val="CCE9AD"/>
                </a:solidFill>
                <a:latin typeface="Comic Sans MS" pitchFamily="66" charset="0"/>
              </a:rPr>
              <a:t> </a:t>
            </a:r>
            <a:r>
              <a:rPr lang="en-US" sz="1500" b="1" i="1" dirty="0" smtClean="0">
                <a:solidFill>
                  <a:schemeClr val="bg2"/>
                </a:solidFill>
                <a:latin typeface="Comic Sans MS" pitchFamily="66" charset="0"/>
              </a:rPr>
              <a:t>KJV</a:t>
            </a:r>
            <a:endParaRPr lang="en-US" b="1" i="1" dirty="0">
              <a:solidFill>
                <a:schemeClr val="bg2"/>
              </a:solidFill>
              <a:latin typeface="Comic Sans MS" pitchFamily="66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561866" y="5589240"/>
            <a:ext cx="7869463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Will Yahusha have </a:t>
            </a:r>
            <a:r>
              <a:rPr lang="en-US" sz="3600" b="1" dirty="0">
                <a:ln/>
                <a:solidFill>
                  <a:srgbClr val="00B0F0"/>
                </a:solidFill>
                <a:latin typeface="Comic Sans MS" pitchFamily="66" charset="0"/>
              </a:rPr>
              <a:t>T</a:t>
            </a:r>
            <a:r>
              <a:rPr lang="en-US" sz="3600" b="1" cap="none" spc="0" dirty="0" smtClean="0">
                <a:ln/>
                <a:solidFill>
                  <a:srgbClr val="00B0F0"/>
                </a:solidFill>
                <a:effectLst/>
                <a:latin typeface="Comic Sans MS" pitchFamily="66" charset="0"/>
              </a:rPr>
              <a:t>he</a:t>
            </a:r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 </a:t>
            </a:r>
            <a:r>
              <a:rPr lang="en-US" sz="3600" b="1" dirty="0">
                <a:ln/>
                <a:solidFill>
                  <a:schemeClr val="accent3"/>
                </a:solidFill>
                <a:latin typeface="Comic Sans MS" pitchFamily="66" charset="0"/>
              </a:rPr>
              <a:t>L</a:t>
            </a:r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ast </a:t>
            </a:r>
            <a:r>
              <a:rPr lang="en-US" sz="3600" b="1" dirty="0">
                <a:ln/>
                <a:solidFill>
                  <a:schemeClr val="accent3"/>
                </a:solidFill>
                <a:latin typeface="Comic Sans MS" pitchFamily="66" charset="0"/>
              </a:rPr>
              <a:t>W</a:t>
            </a:r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ord</a:t>
            </a:r>
            <a:b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</a:br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on </a:t>
            </a:r>
            <a:r>
              <a:rPr lang="en-US" sz="3600" b="1" cap="none" spc="0" dirty="0" err="1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ereb’s</a:t>
            </a:r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 definition of “day”?</a:t>
            </a:r>
            <a:endParaRPr lang="en-US" sz="3600" b="1" cap="none" spc="0" dirty="0">
              <a:ln/>
              <a:solidFill>
                <a:schemeClr val="accent3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5121260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6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91872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rgbClr val="B83D68"/>
                </a:solidFill>
              </a:rPr>
              <a:pPr/>
              <a:t>47</a:t>
            </a:fld>
            <a:endParaRPr lang="es-ES" dirty="0">
              <a:solidFill>
                <a:srgbClr val="B83D68"/>
              </a:solidFill>
            </a:endParaRPr>
          </a:p>
        </p:txBody>
      </p:sp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107504" y="247251"/>
            <a:ext cx="8784975" cy="792088"/>
          </a:xfrm>
        </p:spPr>
        <p:txBody>
          <a:bodyPr/>
          <a:lstStyle/>
          <a:p>
            <a:r>
              <a:rPr lang="en-US" dirty="0" smtClean="0">
                <a:solidFill>
                  <a:schemeClr val="tx2">
                    <a:lumMod val="75000"/>
                  </a:schemeClr>
                </a:solidFill>
              </a:rPr>
              <a:t>Before Going Further</a:t>
            </a:r>
            <a:endParaRPr lang="en-US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323528" y="1217046"/>
            <a:ext cx="7632848" cy="502026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>
              <a:buNone/>
            </a:pPr>
            <a: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Things to Ponder:</a:t>
            </a:r>
          </a:p>
          <a:p>
            <a:pPr marL="45720" indent="0">
              <a:buNone/>
            </a:pPr>
            <a:r>
              <a:rPr lang="en-US" sz="36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1. </a:t>
            </a: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There are questions </a:t>
            </a:r>
            <a:br>
              <a:rPr lang="en-US" sz="2800" b="1" dirty="0" smtClean="0">
                <a:solidFill>
                  <a:schemeClr val="accent1"/>
                </a:solidFill>
                <a:latin typeface="+mj-lt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and statements that </a:t>
            </a:r>
            <a:br>
              <a:rPr lang="en-US" sz="2800" b="1" dirty="0" smtClean="0">
                <a:solidFill>
                  <a:schemeClr val="accent1"/>
                </a:solidFill>
                <a:latin typeface="+mj-lt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need to be considered. </a:t>
            </a:r>
          </a:p>
          <a:p>
            <a:pPr marL="45720" indent="0">
              <a:buNone/>
            </a:pPr>
            <a:r>
              <a:rPr lang="en-US" sz="36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2.</a:t>
            </a:r>
            <a:r>
              <a:rPr lang="en-US" sz="2800" dirty="0" smtClean="0">
                <a:latin typeface="Ravie" pitchFamily="82" charset="0"/>
              </a:rPr>
              <a:t>  </a:t>
            </a: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We must know if </a:t>
            </a:r>
            <a:br>
              <a:rPr lang="en-US" sz="2800" b="1" dirty="0" smtClean="0">
                <a:solidFill>
                  <a:schemeClr val="accent1"/>
                </a:solidFill>
                <a:latin typeface="+mj-lt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we “agree” or “disagree” </a:t>
            </a:r>
            <a:br>
              <a:rPr lang="en-US" sz="2800" b="1" dirty="0" smtClean="0">
                <a:solidFill>
                  <a:schemeClr val="accent1"/>
                </a:solidFill>
                <a:latin typeface="+mj-lt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with general hermeneutic </a:t>
            </a:r>
            <a:br>
              <a:rPr lang="en-US" sz="2800" b="1" dirty="0" smtClean="0">
                <a:solidFill>
                  <a:schemeClr val="accent1"/>
                </a:solidFill>
                <a:latin typeface="+mj-lt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principles as found in our</a:t>
            </a:r>
            <a:br>
              <a:rPr lang="en-US" sz="2800" b="1" dirty="0" smtClean="0">
                <a:solidFill>
                  <a:schemeClr val="accent1"/>
                </a:solidFill>
                <a:latin typeface="+mj-lt"/>
              </a:rPr>
            </a:br>
            <a:r>
              <a:rPr lang="en-US" sz="2800" b="1" dirty="0" smtClean="0">
                <a:solidFill>
                  <a:schemeClr val="accent1"/>
                </a:solidFill>
                <a:latin typeface="+mj-lt"/>
              </a:rPr>
              <a:t>Scriptures. </a:t>
            </a:r>
          </a:p>
        </p:txBody>
      </p:sp>
      <p:pic>
        <p:nvPicPr>
          <p:cNvPr id="1026" name="Picture 2" descr="C:\Users\Rae\Desktop\Art New Grammar 101\white man clip art\Question Boy png.png"/>
          <p:cNvPicPr>
            <a:picLocks noChangeAspect="1" noChangeArrowheads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80112" y="1412776"/>
            <a:ext cx="3100140" cy="310014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2" descr="C:\Users\Rae\Desktop\agree thumbs up &amp; down.jp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33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4139479"/>
            <a:ext cx="3196307" cy="2209031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73592543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1" dur="2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175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16" presetClass="entr" presetSubtype="2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0" dur="1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73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8676456" y="6448251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48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915816" y="883161"/>
            <a:ext cx="6048672" cy="578619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/>
          <a:p>
            <a:r>
              <a:rPr lang="en-US" sz="3200" b="1" dirty="0" smtClean="0">
                <a:solidFill>
                  <a:srgbClr val="0070C0"/>
                </a:solidFill>
                <a:latin typeface="Comic Sans MS" pitchFamily="66" charset="0"/>
              </a:rPr>
              <a:t>When contemplating Yahuah, do we agree, or disagree? </a:t>
            </a:r>
          </a:p>
          <a:p>
            <a:pPr marL="342900" indent="-342900">
              <a:buAutoNum type="arabicPeriod"/>
            </a:pPr>
            <a:endParaRPr lang="en-US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342900" indent="-342900">
              <a:buAutoNum type="arabicPeriod"/>
            </a:pP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Yahuah does not change?!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Mal 3:6 </a:t>
            </a:r>
            <a:r>
              <a:rPr lang="en-US" b="1" dirty="0" smtClean="0">
                <a:solidFill>
                  <a:srgbClr val="0070C0"/>
                </a:solidFill>
              </a:rPr>
              <a:t>  </a:t>
            </a:r>
            <a:r>
              <a:rPr lang="en-US" b="1" dirty="0">
                <a:solidFill>
                  <a:srgbClr val="0070C0"/>
                </a:solidFill>
              </a:rPr>
              <a:t>For I am </a:t>
            </a:r>
            <a:r>
              <a:rPr lang="en-US" b="1" dirty="0" smtClean="0">
                <a:solidFill>
                  <a:srgbClr val="0070C0"/>
                </a:solidFill>
              </a:rPr>
              <a:t>Yahuah, </a:t>
            </a:r>
            <a:r>
              <a:rPr lang="en-US" b="1" dirty="0">
                <a:solidFill>
                  <a:srgbClr val="0070C0"/>
                </a:solidFill>
              </a:rPr>
              <a:t>I change not. </a:t>
            </a:r>
            <a:endParaRPr lang="en-US" b="1" dirty="0" smtClean="0">
              <a:solidFill>
                <a:srgbClr val="0070C0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b="1" dirty="0" err="1" smtClean="0">
                <a:solidFill>
                  <a:srgbClr val="0070C0"/>
                </a:solidFill>
              </a:rPr>
              <a:t>Heb</a:t>
            </a:r>
            <a:r>
              <a:rPr lang="en-US" b="1" dirty="0" smtClean="0">
                <a:solidFill>
                  <a:srgbClr val="0070C0"/>
                </a:solidFill>
              </a:rPr>
              <a:t> 13:8   Yahusha ha Mashiach the </a:t>
            </a:r>
            <a:r>
              <a:rPr lang="en-US" b="1" dirty="0">
                <a:solidFill>
                  <a:srgbClr val="0070C0"/>
                </a:solidFill>
              </a:rPr>
              <a:t>same yesterday, and to day, and for ever</a:t>
            </a:r>
            <a:r>
              <a:rPr lang="en-US" b="1" dirty="0" smtClean="0">
                <a:solidFill>
                  <a:srgbClr val="0070C0"/>
                </a:solidFill>
              </a:rPr>
              <a:t>.</a:t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b="1" dirty="0">
              <a:solidFill>
                <a:srgbClr val="0070C0"/>
              </a:solidFill>
            </a:endParaRPr>
          </a:p>
          <a:p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2.  Yahuah does not lie?!</a:t>
            </a:r>
          </a:p>
          <a:p>
            <a:pPr marL="800100" lvl="1" indent="-342900">
              <a:buFont typeface="Arial" pitchFamily="34" charset="0"/>
              <a:buChar char="•"/>
            </a:pPr>
            <a:r>
              <a:rPr lang="en-US" b="1" dirty="0">
                <a:solidFill>
                  <a:srgbClr val="0070C0"/>
                </a:solidFill>
              </a:rPr>
              <a:t>Num 23:19 </a:t>
            </a:r>
            <a:r>
              <a:rPr lang="en-US" b="1" dirty="0" smtClean="0">
                <a:solidFill>
                  <a:srgbClr val="0070C0"/>
                </a:solidFill>
              </a:rPr>
              <a:t>  Yahuah </a:t>
            </a:r>
            <a:r>
              <a:rPr lang="en-US" b="1" dirty="0">
                <a:solidFill>
                  <a:srgbClr val="0070C0"/>
                </a:solidFill>
              </a:rPr>
              <a:t>is not a man,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that </a:t>
            </a:r>
            <a:r>
              <a:rPr lang="en-US" b="1" dirty="0">
                <a:solidFill>
                  <a:srgbClr val="0070C0"/>
                </a:solidFill>
              </a:rPr>
              <a:t>he </a:t>
            </a:r>
            <a:r>
              <a:rPr lang="en-US" b="1" dirty="0" smtClean="0">
                <a:solidFill>
                  <a:srgbClr val="0070C0"/>
                </a:solidFill>
              </a:rPr>
              <a:t>should lie.  </a:t>
            </a:r>
            <a:endParaRPr lang="en-US" b="1" dirty="0">
              <a:solidFill>
                <a:srgbClr val="0070C0"/>
              </a:solidFill>
            </a:endParaRPr>
          </a:p>
          <a:p>
            <a:pPr marL="800100" lvl="1" indent="-34290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Titus 1:2   In </a:t>
            </a:r>
            <a:r>
              <a:rPr lang="en-US" b="1" dirty="0">
                <a:solidFill>
                  <a:srgbClr val="0070C0"/>
                </a:solidFill>
              </a:rPr>
              <a:t>hope of eternal life, which </a:t>
            </a:r>
            <a:r>
              <a:rPr lang="en-US" b="1" dirty="0" smtClean="0">
                <a:solidFill>
                  <a:srgbClr val="0070C0"/>
                </a:solidFill>
              </a:rPr>
              <a:t>Yahuah, </a:t>
            </a:r>
            <a:r>
              <a:rPr lang="en-US" b="1" dirty="0">
                <a:solidFill>
                  <a:srgbClr val="0070C0"/>
                </a:solidFill>
              </a:rPr>
              <a:t>that cannot lie, promised before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r>
              <a:rPr lang="en-US" b="1" dirty="0" smtClean="0">
                <a:solidFill>
                  <a:srgbClr val="0070C0"/>
                </a:solidFill>
              </a:rPr>
              <a:t>the </a:t>
            </a:r>
            <a:r>
              <a:rPr lang="en-US" b="1" dirty="0">
                <a:solidFill>
                  <a:srgbClr val="0070C0"/>
                </a:solidFill>
              </a:rPr>
              <a:t>world began. </a:t>
            </a:r>
            <a:r>
              <a:rPr lang="en-US" b="1" dirty="0" smtClean="0">
                <a:solidFill>
                  <a:srgbClr val="0070C0"/>
                </a:solidFill>
              </a:rPr>
              <a:t/>
            </a:r>
            <a:br>
              <a:rPr lang="en-US" b="1" dirty="0" smtClean="0">
                <a:solidFill>
                  <a:srgbClr val="0070C0"/>
                </a:solidFill>
              </a:rPr>
            </a:br>
            <a:endParaRPr lang="en-US" b="1" dirty="0" smtClean="0">
              <a:solidFill>
                <a:srgbClr val="0070C0"/>
              </a:solidFill>
            </a:endParaRPr>
          </a:p>
          <a:p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3.  Yahuah will not break </a:t>
            </a:r>
            <a:r>
              <a:rPr lang="en-US" sz="2400" b="1" dirty="0">
                <a:solidFill>
                  <a:schemeClr val="accent3">
                    <a:lumMod val="50000"/>
                  </a:schemeClr>
                </a:solidFill>
              </a:rPr>
              <a:t>His </a:t>
            </a:r>
            <a:r>
              <a:rPr lang="en-US" sz="2400" b="1" dirty="0" smtClean="0">
                <a:solidFill>
                  <a:schemeClr val="accent3">
                    <a:lumMod val="50000"/>
                  </a:schemeClr>
                </a:solidFill>
              </a:rPr>
              <a:t>covenant?!</a:t>
            </a:r>
          </a:p>
          <a:p>
            <a:pPr marL="742950" lvl="1" indent="-285750">
              <a:buFont typeface="Arial" pitchFamily="34" charset="0"/>
              <a:buChar char="•"/>
            </a:pPr>
            <a:r>
              <a:rPr lang="en-US" b="1" dirty="0" smtClean="0">
                <a:solidFill>
                  <a:srgbClr val="0070C0"/>
                </a:solidFill>
              </a:rPr>
              <a:t>Ps 89:34   My </a:t>
            </a:r>
            <a:r>
              <a:rPr lang="en-US" b="1" dirty="0">
                <a:solidFill>
                  <a:srgbClr val="0070C0"/>
                </a:solidFill>
              </a:rPr>
              <a:t>covenant will I not break, nor alter </a:t>
            </a:r>
            <a:r>
              <a:rPr lang="en-US" b="1" dirty="0" smtClean="0">
                <a:solidFill>
                  <a:srgbClr val="0070C0"/>
                </a:solidFill>
              </a:rPr>
              <a:t>the thing </a:t>
            </a:r>
            <a:r>
              <a:rPr lang="en-US" b="1" dirty="0">
                <a:solidFill>
                  <a:srgbClr val="0070C0"/>
                </a:solidFill>
              </a:rPr>
              <a:t>that is gone out of my lips</a:t>
            </a:r>
            <a:r>
              <a:rPr lang="en-US" b="1" dirty="0" smtClean="0">
                <a:solidFill>
                  <a:srgbClr val="0070C0"/>
                </a:solidFill>
              </a:rPr>
              <a:t>.  </a:t>
            </a:r>
            <a:endParaRPr lang="en-US" b="1" dirty="0">
              <a:solidFill>
                <a:srgbClr val="0070C0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0324" y="190381"/>
            <a:ext cx="913367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rgbClr val="006600"/>
                </a:solidFill>
                <a:latin typeface="+mj-lt"/>
              </a:rPr>
              <a:t>Laying down Hermeneutic Principles</a:t>
            </a:r>
            <a:endParaRPr lang="en-US" sz="3600" dirty="0">
              <a:solidFill>
                <a:srgbClr val="006600"/>
              </a:solidFill>
              <a:latin typeface="+mj-lt"/>
            </a:endParaRPr>
          </a:p>
        </p:txBody>
      </p:sp>
      <p:pic>
        <p:nvPicPr>
          <p:cNvPr id="6" name="Picture 2" descr="C:\Users\Rae\Desktop\agree thumbs up &amp; dow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4931" y="1674515"/>
            <a:ext cx="2466975" cy="1704975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1259632" y="4293096"/>
            <a:ext cx="612668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</a:rPr>
              <a:t>Not</a:t>
            </a:r>
            <a:endParaRPr lang="en-US" sz="20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015280" y="5189130"/>
            <a:ext cx="1353256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/>
                <a:solidFill>
                  <a:srgbClr val="FF0000"/>
                </a:solidFill>
              </a:rPr>
              <a:t>Disagree!</a:t>
            </a:r>
            <a:endParaRPr lang="en-US" sz="2000" b="1" cap="none" spc="0" dirty="0">
              <a:ln/>
              <a:solidFill>
                <a:srgbClr val="FF0000"/>
              </a:solidFill>
              <a:effectLst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1012696" y="5661248"/>
            <a:ext cx="997389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000" b="1" dirty="0" smtClean="0">
                <a:ln/>
                <a:solidFill>
                  <a:srgbClr val="CCE9AD"/>
                </a:solidFill>
              </a:rPr>
              <a:t>Agree!</a:t>
            </a:r>
            <a:endParaRPr lang="en-US" sz="2000" b="1" cap="none" spc="0" dirty="0">
              <a:ln/>
              <a:solidFill>
                <a:srgbClr val="CCE9AD"/>
              </a:solidFill>
              <a:effectLst/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929794" y="4722415"/>
            <a:ext cx="840295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2000" b="1" cap="none" spc="0" dirty="0" smtClean="0">
                <a:ln/>
                <a:solidFill>
                  <a:schemeClr val="accent1">
                    <a:lumMod val="60000"/>
                    <a:lumOff val="40000"/>
                  </a:schemeClr>
                </a:solidFill>
                <a:effectLst/>
              </a:rPr>
              <a:t>Sure!</a:t>
            </a:r>
            <a:endParaRPr lang="en-US" sz="2000" b="1" cap="none" spc="0" dirty="0">
              <a:ln/>
              <a:solidFill>
                <a:schemeClr val="accent1">
                  <a:lumMod val="60000"/>
                  <a:lumOff val="40000"/>
                </a:schemeClr>
              </a:solidFill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336369770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50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5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1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1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1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1500"/>
                                        <p:tgtEl>
                                          <p:spTgt spid="8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1000" r="-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8676456" y="6448251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F6AA5173-809A-47C4-A6C9-FAF8F879D43E}" type="slidenum">
              <a:rPr lang="es-ES" smtClean="0">
                <a:solidFill>
                  <a:schemeClr val="bg2"/>
                </a:solidFill>
              </a:rPr>
              <a:pPr/>
              <a:t>49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275856" y="904066"/>
            <a:ext cx="5616624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AutoNum type="arabicPeriod" startAt="4"/>
            </a:pP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Does Yahuah have a covenant </a:t>
            </a:r>
            <a:b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of the day and a covenant of </a:t>
            </a:r>
            <a:b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the night?!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Jer 33:25-26  Thus 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saith the 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[Yahuah]; 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If my covenant be not with day and night, and if I have not appointed the ordinances of heaven and earth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; </a:t>
            </a:r>
            <a:b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</a:b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26  Then 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will I cast away the seed of Jacob, and David my 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servant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 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… </a:t>
            </a:r>
            <a:r>
              <a:rPr lang="en-US" b="1" dirty="0" smtClean="0">
                <a:ln>
                  <a:solidFill>
                    <a:srgbClr val="80BBCE"/>
                  </a:solidFill>
                </a:ln>
                <a:solidFill>
                  <a:srgbClr val="00B0F0"/>
                </a:solidFill>
              </a:rPr>
              <a:t/>
            </a:r>
            <a:br>
              <a:rPr lang="en-US" b="1" dirty="0" smtClean="0">
                <a:ln>
                  <a:solidFill>
                    <a:srgbClr val="80BBCE"/>
                  </a:solidFill>
                </a:ln>
                <a:solidFill>
                  <a:srgbClr val="00B0F0"/>
                </a:solidFill>
              </a:rPr>
            </a:br>
            <a:endParaRPr lang="en-US" sz="1000" b="1" dirty="0">
              <a:ln>
                <a:solidFill>
                  <a:srgbClr val="80BBCE"/>
                </a:solidFill>
              </a:ln>
              <a:solidFill>
                <a:srgbClr val="00B0F0"/>
              </a:solidFill>
            </a:endParaRPr>
          </a:p>
          <a:p>
            <a:pPr marL="342900" indent="-342900">
              <a:buAutoNum type="arabicPeriod" startAt="5"/>
            </a:pP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 Does His covenant of the day </a:t>
            </a:r>
            <a:b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</a:b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chemeClr val="accent4">
                    <a:lumMod val="20000"/>
                    <a:lumOff val="80000"/>
                  </a:schemeClr>
                </a:solidFill>
              </a:rPr>
              <a:t> and night include two twilights?!</a:t>
            </a:r>
          </a:p>
          <a:p>
            <a:pPr marL="742950" lvl="1" indent="-285750">
              <a:lnSpc>
                <a:spcPct val="150000"/>
              </a:lnSpc>
              <a:buFont typeface="Arial" pitchFamily="34" charset="0"/>
              <a:buChar char="•"/>
            </a:pP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Gen 1:5  And 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the 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evening [twilight] </a:t>
            </a:r>
            <a:r>
              <a:rPr lang="en-US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and the </a:t>
            </a:r>
            <a:r>
              <a:rPr lang="en-US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morning [twilight] came to be part of the first day [season].  </a:t>
            </a:r>
          </a:p>
        </p:txBody>
      </p:sp>
      <p:pic>
        <p:nvPicPr>
          <p:cNvPr id="2050" name="Picture 2" descr="C:\Users\Rae\Desktop\agree disagree key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3284984"/>
            <a:ext cx="2133600" cy="21336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10324" y="190381"/>
            <a:ext cx="9133676" cy="646331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76200">
            <a:solidFill>
              <a:srgbClr val="00660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3600" dirty="0" smtClean="0">
                <a:solidFill>
                  <a:srgbClr val="006600"/>
                </a:solidFill>
                <a:latin typeface="+mj-lt"/>
              </a:rPr>
              <a:t>Laying down Hermeneutic Principles</a:t>
            </a:r>
            <a:endParaRPr lang="en-US" sz="3600" dirty="0">
              <a:solidFill>
                <a:srgbClr val="006600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10393899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175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750"/>
                                        <p:tgtEl>
                                          <p:spTgt spid="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lide Number Placeholder 1"/>
          <p:cNvSpPr txBox="1">
            <a:spLocks/>
          </p:cNvSpPr>
          <p:nvPr/>
        </p:nvSpPr>
        <p:spPr>
          <a:xfrm>
            <a:off x="8605539" y="6381328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F6AA5173-809A-47C4-A6C9-FAF8F879D43E}" type="slidenum">
              <a:rPr lang="es-ES" smtClean="0">
                <a:solidFill>
                  <a:schemeClr val="bg2"/>
                </a:solidFill>
              </a:rPr>
              <a:pPr/>
              <a:t>50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95536" y="188640"/>
            <a:ext cx="8210003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lvl="1"/>
            <a:r>
              <a:rPr lang="en-US" sz="36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Our Questions</a:t>
            </a:r>
            <a:r>
              <a:rPr lang="en-US" sz="3600" dirty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 </a:t>
            </a:r>
            <a:r>
              <a:rPr lang="en-US" sz="36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Continue:</a:t>
            </a:r>
            <a:endParaRPr lang="en-US" sz="3600" dirty="0">
              <a:ln>
                <a:solidFill>
                  <a:srgbClr val="339933"/>
                </a:solidFill>
              </a:ln>
              <a:solidFill>
                <a:srgbClr val="B0DD7F"/>
              </a:solidFill>
              <a:latin typeface="Ravie" pitchFamily="82" charset="0"/>
            </a:endParaRPr>
          </a:p>
        </p:txBody>
      </p:sp>
      <p:pic>
        <p:nvPicPr>
          <p:cNvPr id="2050" name="Picture 2" descr="C:\Users\Rae\Desktop\agree disagree keys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082674"/>
            <a:ext cx="2133600" cy="2133600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/>
          <p:cNvSpPr txBox="1"/>
          <p:nvPr/>
        </p:nvSpPr>
        <p:spPr>
          <a:xfrm>
            <a:off x="3491881" y="1052736"/>
            <a:ext cx="5345304" cy="52937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/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In the covenant of the day and the night, </a:t>
            </a:r>
            <a:r>
              <a:rPr lang="en-US" sz="28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is it impossible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 to travel from “light to night” or “night to light” </a:t>
            </a:r>
            <a:r>
              <a:rPr lang="en-US" sz="2800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Comic Sans MS" pitchFamily="66" charset="0"/>
              </a:rPr>
              <a:t>without passing through a twilight first?</a:t>
            </a:r>
          </a:p>
          <a:p>
            <a:pPr lvl="1"/>
            <a:endParaRPr lang="en-US" sz="2800" b="1" dirty="0" smtClean="0">
              <a:solidFill>
                <a:schemeClr val="bg2"/>
              </a:solidFill>
              <a:latin typeface="Comic Sans MS" pitchFamily="66" charset="0"/>
            </a:endParaRPr>
          </a:p>
          <a:p>
            <a:pPr lvl="1"/>
            <a:r>
              <a:rPr lang="en-US" sz="4000" b="1" dirty="0" smtClean="0">
                <a:ln w="900" cmpd="sng">
                  <a:solidFill>
                    <a:srgbClr val="006600">
                      <a:alpha val="55000"/>
                    </a:srgbClr>
                  </a:solidFill>
                  <a:prstDash val="solid"/>
                </a:ln>
                <a:solidFill>
                  <a:srgbClr val="CCE9AD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Yes!</a:t>
            </a:r>
            <a:r>
              <a:rPr lang="en-US" sz="2800" b="1" dirty="0" smtClean="0">
                <a:ln w="900" cmpd="sng">
                  <a:solidFill>
                    <a:srgbClr val="006600">
                      <a:alpha val="55000"/>
                    </a:srgbClr>
                  </a:solidFill>
                  <a:prstDash val="solid"/>
                </a:ln>
                <a:solidFill>
                  <a:srgbClr val="CCE9AD"/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omic Sans MS" pitchFamily="66" charset="0"/>
              </a:rPr>
              <a:t>  Yahuah said so – with 6 references to this principle in the creation week.</a:t>
            </a:r>
            <a:endParaRPr lang="en-US" sz="2800" b="1" dirty="0">
              <a:ln w="900" cmpd="sng">
                <a:solidFill>
                  <a:srgbClr val="006600">
                    <a:alpha val="55000"/>
                  </a:srgbClr>
                </a:solidFill>
                <a:prstDash val="solid"/>
              </a:ln>
              <a:solidFill>
                <a:srgbClr val="CCE9AD"/>
              </a:solidFill>
              <a:effectLst>
                <a:innerShdw blurRad="101600" dist="76200" dir="5400000">
                  <a:schemeClr val="accent1">
                    <a:satMod val="190000"/>
                    <a:tint val="100000"/>
                    <a:alpha val="74000"/>
                  </a:schemeClr>
                </a:innerShdw>
              </a:effectLst>
              <a:latin typeface="Comic Sans MS" pitchFamily="66" charset="0"/>
            </a:endParaRPr>
          </a:p>
          <a:p>
            <a:pPr marL="342900" indent="-342900">
              <a:buAutoNum type="arabicPeriod"/>
            </a:pPr>
            <a:endParaRPr lang="en-US" dirty="0"/>
          </a:p>
        </p:txBody>
      </p:sp>
      <p:pic>
        <p:nvPicPr>
          <p:cNvPr id="11" name="Picture 2" descr="C:\Users\Rae\Desktop\moses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3004" y="3451501"/>
            <a:ext cx="2376212" cy="2376211"/>
          </a:xfrm>
          <a:prstGeom prst="roundRect">
            <a:avLst>
              <a:gd name="adj" fmla="val 1241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-110560" y="5979115"/>
            <a:ext cx="7850911" cy="58477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Moses has </a:t>
            </a:r>
            <a:r>
              <a:rPr lang="en-US" sz="3200" b="1" dirty="0" smtClean="0">
                <a:ln/>
                <a:solidFill>
                  <a:schemeClr val="accent3"/>
                </a:solidFill>
                <a:latin typeface="Comic Sans MS" pitchFamily="66" charset="0"/>
              </a:rPr>
              <a:t>additional</a:t>
            </a:r>
            <a:r>
              <a:rPr lang="en-US" sz="32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 instructions.</a:t>
            </a:r>
            <a:endParaRPr lang="en-US" sz="3200" b="1" cap="none" spc="0" dirty="0">
              <a:ln/>
              <a:solidFill>
                <a:schemeClr val="accent3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0787314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05462" y="6468129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2"/>
                </a:solidFill>
              </a:rPr>
              <a:pPr/>
              <a:t>51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251520" y="1844824"/>
            <a:ext cx="4968552" cy="4608512"/>
          </a:xfrm>
          <a:solidFill>
            <a:schemeClr val="accent3">
              <a:alpha val="3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5720" indent="0">
              <a:buNone/>
            </a:pPr>
            <a:r>
              <a:rPr lang="en-US" sz="2400" b="1" spc="150" dirty="0" smtClean="0">
                <a:ln w="11430"/>
                <a:solidFill>
                  <a:schemeClr val="accent1">
                    <a:lumMod val="20000"/>
                    <a:lumOff val="80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(#1)  Deut 4:14-19, 23</a:t>
            </a:r>
            <a:endParaRPr lang="en-US" sz="2400" b="1" spc="150" dirty="0">
              <a:ln w="11430"/>
              <a:solidFill>
                <a:schemeClr val="accent1">
                  <a:lumMod val="20000"/>
                  <a:lumOff val="80000"/>
                </a:schemeClr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And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[Yahuah]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commanded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me [Moses]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at that time to teach you statutes and judgments, that ye might do them in the land whither ye go over to possess it.</a:t>
            </a:r>
          </a:p>
          <a:p>
            <a:endParaRPr lang="en-US" sz="8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15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Take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ye therefore good heed unto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yourselves … 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9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16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Lest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ye corrupt yourselves, and make you a graven image, the similitude of any figure, the likeness of male or female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17 … of any beast … of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any winged fowl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… 18  of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any thing that </a:t>
            </a:r>
            <a:r>
              <a:rPr lang="en-US" sz="1600" b="1" spc="150" dirty="0" err="1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creepeth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on the ground … of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any fish that is in the waters beneath the earth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:</a:t>
            </a: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pic>
        <p:nvPicPr>
          <p:cNvPr id="6" name="Picture 2" descr="C:\Users\Rae\Desktop\moses banner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2188" y="144625"/>
            <a:ext cx="8856984" cy="1435943"/>
          </a:xfrm>
          <a:prstGeom prst="rect">
            <a:avLst/>
          </a:prstGeom>
          <a:noFill/>
          <a:ln w="57150">
            <a:solidFill>
              <a:srgbClr val="DFA6C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Content Placeholder 4"/>
          <p:cNvSpPr>
            <a:spLocks noGrp="1"/>
          </p:cNvSpPr>
          <p:nvPr>
            <p:ph sz="quarter" idx="14"/>
          </p:nvPr>
        </p:nvSpPr>
        <p:spPr>
          <a:xfrm>
            <a:off x="5292080" y="1837204"/>
            <a:ext cx="3528392" cy="4608512"/>
          </a:xfrm>
          <a:solidFill>
            <a:schemeClr val="accent3">
              <a:alpha val="35000"/>
            </a:schemeClr>
          </a:solidFill>
          <a:ln w="57150">
            <a:solidFill>
              <a:schemeClr val="accent4">
                <a:lumMod val="60000"/>
                <a:lumOff val="40000"/>
              </a:schemeClr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19  And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lest thou lift up thine eyes unto heaven, and </a:t>
            </a:r>
            <a:r>
              <a:rPr lang="en-US" sz="2300" b="1" spc="150" dirty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when thou </a:t>
            </a:r>
            <a:r>
              <a:rPr lang="en-US" sz="2300" b="1" spc="150" dirty="0" err="1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seest</a:t>
            </a:r>
            <a:r>
              <a:rPr lang="en-US" sz="2300" b="1" spc="150" dirty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the sun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, and the moon, and the stars, even all the host of heaven, </a:t>
            </a:r>
            <a:r>
              <a:rPr lang="en-US" sz="1600" b="1" spc="150" dirty="0" err="1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shouldest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be driven to worship them, and serve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them … </a:t>
            </a:r>
            <a:b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endParaRPr lang="en-US" sz="1600" b="1" spc="150" dirty="0" smtClean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23  Take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heed unto yourselves, lest ye forget the covenant of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Yahuah your Elohim … and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make you a graven image, or the likeness of any thing, which </a:t>
            </a:r>
            <a:r>
              <a:rPr lang="en-US" sz="16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Yahuah thy Elohim hath </a:t>
            </a:r>
            <a:r>
              <a:rPr lang="en-US" sz="1600" b="1" spc="150" dirty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forbidden thee.</a:t>
            </a:r>
          </a:p>
          <a:p>
            <a:pPr marL="45720" indent="0">
              <a:buNone/>
            </a:pPr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endParaRPr lang="en-US" sz="16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280397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C:\Users\Rae\Desktop\death penalty mallet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44208" y="4869160"/>
            <a:ext cx="2906772" cy="2017769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52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251520" y="1196752"/>
            <a:ext cx="4536504" cy="5688632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  <a:t>(#2)  Deut 17:2-5  </a:t>
            </a:r>
            <a:br>
              <a:rPr lang="en-US" sz="2800" b="1" cap="all" dirty="0" smtClean="0">
                <a:ln w="9000" cmpd="sng">
                  <a:solidFill>
                    <a:schemeClr val="accent4">
                      <a:shade val="50000"/>
                      <a:satMod val="12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reflection blurRad="12700" stA="28000" endPos="45000" dist="1000" dir="5400000" sy="-100000" algn="bl" rotWithShape="0"/>
                </a:effectLst>
                <a:latin typeface="Comic Sans MS" pitchFamily="66" charset="0"/>
              </a:rPr>
            </a:br>
            <a:r>
              <a:rPr lang="en-US" sz="2400" b="1" dirty="0" smtClean="0">
                <a:solidFill>
                  <a:schemeClr val="bg2"/>
                </a:solidFill>
              </a:rPr>
              <a:t>If </a:t>
            </a:r>
            <a:r>
              <a:rPr lang="en-US" sz="2400" b="1" dirty="0">
                <a:solidFill>
                  <a:schemeClr val="bg2"/>
                </a:solidFill>
              </a:rPr>
              <a:t>there </a:t>
            </a:r>
            <a:r>
              <a:rPr lang="en-US" sz="2400" b="1" dirty="0" smtClean="0">
                <a:solidFill>
                  <a:schemeClr val="bg2"/>
                </a:solidFill>
              </a:rPr>
              <a:t>be </a:t>
            </a:r>
            <a:r>
              <a:rPr lang="en-US" sz="2400" b="1" dirty="0">
                <a:solidFill>
                  <a:schemeClr val="bg2"/>
                </a:solidFill>
              </a:rPr>
              <a:t>found among </a:t>
            </a:r>
            <a:r>
              <a:rPr lang="en-US" sz="2400" b="1" dirty="0" smtClean="0">
                <a:solidFill>
                  <a:schemeClr val="bg2"/>
                </a:solidFill>
              </a:rPr>
              <a:t>you ... </a:t>
            </a:r>
            <a:r>
              <a:rPr lang="en-US" sz="2000" b="1" dirty="0" smtClean="0">
                <a:solidFill>
                  <a:schemeClr val="bg2"/>
                </a:solidFill>
              </a:rPr>
              <a:t>man </a:t>
            </a:r>
            <a:r>
              <a:rPr lang="en-US" sz="2000" b="1" dirty="0">
                <a:solidFill>
                  <a:schemeClr val="bg2"/>
                </a:solidFill>
              </a:rPr>
              <a:t>or woman, that hath wrought wickedness in the sight </a:t>
            </a:r>
            <a:r>
              <a:rPr lang="en-US" sz="2000" b="1" dirty="0" smtClean="0">
                <a:solidFill>
                  <a:schemeClr val="bg2"/>
                </a:solidFill>
              </a:rPr>
              <a:t/>
            </a:r>
            <a:br>
              <a:rPr lang="en-US" sz="2000" b="1" dirty="0" smtClean="0">
                <a:solidFill>
                  <a:schemeClr val="bg2"/>
                </a:solidFill>
              </a:rPr>
            </a:br>
            <a:r>
              <a:rPr lang="en-US" sz="2000" b="1" dirty="0" smtClean="0">
                <a:solidFill>
                  <a:schemeClr val="bg2"/>
                </a:solidFill>
              </a:rPr>
              <a:t>of </a:t>
            </a:r>
            <a:r>
              <a:rPr lang="en-US" sz="2000" b="1" dirty="0">
                <a:solidFill>
                  <a:schemeClr val="bg2"/>
                </a:solidFill>
              </a:rPr>
              <a:t>Yahuah thy Elohim, </a:t>
            </a:r>
            <a:r>
              <a:rPr lang="en-US" sz="2400" b="1" dirty="0">
                <a:solidFill>
                  <a:schemeClr val="bg2"/>
                </a:solidFill>
              </a:rPr>
              <a:t>in</a:t>
            </a:r>
            <a:r>
              <a:rPr lang="en-US" sz="2000" b="1" dirty="0">
                <a:solidFill>
                  <a:schemeClr val="bg2"/>
                </a:solidFill>
              </a:rPr>
              <a:t> </a:t>
            </a:r>
            <a:r>
              <a:rPr lang="en-US" sz="2400" b="1" dirty="0">
                <a:solidFill>
                  <a:schemeClr val="bg2"/>
                </a:solidFill>
              </a:rPr>
              <a:t>transgressing his </a:t>
            </a:r>
            <a:r>
              <a:rPr lang="en-US" sz="2400" b="1" dirty="0" smtClean="0">
                <a:solidFill>
                  <a:schemeClr val="bg2"/>
                </a:solidFill>
              </a:rPr>
              <a:t>covenant,</a:t>
            </a:r>
            <a:endParaRPr lang="en-US" sz="2400" b="1" dirty="0">
              <a:solidFill>
                <a:schemeClr val="bg2"/>
              </a:solidFill>
            </a:endParaRPr>
          </a:p>
          <a:p>
            <a:endParaRPr lang="en-US" sz="1000" b="1" dirty="0">
              <a:solidFill>
                <a:schemeClr val="bg2"/>
              </a:solidFill>
            </a:endParaRPr>
          </a:p>
          <a:p>
            <a:r>
              <a:rPr lang="en-US" sz="2400" b="1" dirty="0" smtClean="0">
                <a:solidFill>
                  <a:schemeClr val="bg2"/>
                </a:solidFill>
              </a:rPr>
              <a:t>3  </a:t>
            </a:r>
            <a:r>
              <a:rPr lang="en-US" sz="2400" b="1" dirty="0">
                <a:solidFill>
                  <a:schemeClr val="bg2"/>
                </a:solidFill>
              </a:rPr>
              <a:t>And hath gone and served other gods, and worshipped them</a:t>
            </a:r>
            <a:r>
              <a:rPr lang="en-US" sz="2000" dirty="0">
                <a:solidFill>
                  <a:schemeClr val="bg2"/>
                </a:solidFill>
              </a:rPr>
              <a:t>, </a:t>
            </a:r>
            <a:r>
              <a:rPr lang="en-US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either the sun, or moon, or any of the host of heaven, which I have not commanded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;</a:t>
            </a:r>
            <a:endParaRPr lang="en-US" sz="11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8" name="Title 2"/>
          <p:cNvSpPr txBox="1">
            <a:spLocks/>
          </p:cNvSpPr>
          <p:nvPr/>
        </p:nvSpPr>
        <p:spPr>
          <a:xfrm>
            <a:off x="683568" y="188640"/>
            <a:ext cx="7776862" cy="792088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0" dirty="0" smtClean="0">
                <a:ln/>
                <a:solidFill>
                  <a:schemeClr val="accent3"/>
                </a:solidFill>
                <a:effectLst/>
              </a:rPr>
              <a:t>The Twilight Safeguard</a:t>
            </a:r>
            <a:endParaRPr lang="en-US" spc="0" dirty="0">
              <a:ln/>
              <a:solidFill>
                <a:schemeClr val="accent3"/>
              </a:solidFill>
              <a:effectLst/>
            </a:endParaRPr>
          </a:p>
        </p:txBody>
      </p:sp>
      <p:sp>
        <p:nvSpPr>
          <p:cNvPr id="10" name="Content Placeholder 4"/>
          <p:cNvSpPr txBox="1">
            <a:spLocks/>
          </p:cNvSpPr>
          <p:nvPr/>
        </p:nvSpPr>
        <p:spPr>
          <a:xfrm>
            <a:off x="4499992" y="1196752"/>
            <a:ext cx="4320479" cy="56886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000" dirty="0" smtClean="0">
                <a:solidFill>
                  <a:schemeClr val="bg2"/>
                </a:solidFill>
              </a:rPr>
              <a:t>4  </a:t>
            </a: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And it be told thee, </a:t>
            </a:r>
            <a:b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en-US" sz="2000" b="1" dirty="0" smtClean="0">
                <a:solidFill>
                  <a:schemeClr val="bg2"/>
                </a:solidFill>
              </a:rPr>
              <a:t>and thou hast heard of it, </a:t>
            </a:r>
            <a:br>
              <a:rPr lang="en-US" sz="2000" b="1" dirty="0" smtClean="0">
                <a:solidFill>
                  <a:schemeClr val="bg2"/>
                </a:solidFill>
              </a:rPr>
            </a:br>
            <a:r>
              <a:rPr lang="en-US" sz="2000" b="1" dirty="0" smtClean="0">
                <a:solidFill>
                  <a:schemeClr val="bg2"/>
                </a:solidFill>
              </a:rPr>
              <a:t>and inquired diligently, and, behold, it be true … that such abomination is wrought in Israel:</a:t>
            </a:r>
          </a:p>
          <a:p>
            <a:endParaRPr lang="en-US" sz="900" dirty="0" smtClean="0">
              <a:solidFill>
                <a:schemeClr val="bg2"/>
              </a:solidFill>
            </a:endParaRPr>
          </a:p>
          <a:p>
            <a:r>
              <a:rPr lang="en-US" sz="2000" dirty="0" smtClean="0">
                <a:solidFill>
                  <a:schemeClr val="bg2"/>
                </a:solidFill>
              </a:rPr>
              <a:t>5  </a:t>
            </a: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Then shalt thou </a:t>
            </a:r>
            <a:r>
              <a:rPr lang="en-US" sz="2000" b="1" dirty="0" smtClean="0">
                <a:solidFill>
                  <a:schemeClr val="bg2"/>
                </a:solidFill>
              </a:rPr>
              <a:t>bring forth that man or that woman, which have committed that wicked thing, unto thy gates … and shalt </a:t>
            </a: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stone them 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/>
            </a:r>
            <a:b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with stones, </a:t>
            </a:r>
            <a:b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</a:br>
            <a:r>
              <a:rPr lang="en-US" sz="24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till they die.</a:t>
            </a:r>
            <a:endParaRPr lang="en-US" sz="12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53100">
                  <a:schemeClr val="accent6">
                    <a:satMod val="180000"/>
                    <a:alpha val="30000"/>
                  </a:schemeClr>
                </a:glo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4911063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6" presetClass="entr" presetSubtype="32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1" dur="2000"/>
                                        <p:tgtEl>
                                          <p:spTgt spid="5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5000" r="-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53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179512" y="136927"/>
            <a:ext cx="8964488" cy="5020265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 algn="ctr">
              <a:buNone/>
            </a:pPr>
            <a: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Do these commands really mean we can </a:t>
            </a:r>
            <a:b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</a:br>
            <a: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never again admire </a:t>
            </a:r>
            <a:b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</a:br>
            <a: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the light-givers </a:t>
            </a:r>
            <a:b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</a:br>
            <a: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in the sky?:</a:t>
            </a:r>
          </a:p>
        </p:txBody>
      </p:sp>
      <p:pic>
        <p:nvPicPr>
          <p:cNvPr id="11" name="Picture 4" descr="C:\Users\Rae\Desktop\admiring_the_stars_by_graphitehand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1301" y="3144706"/>
            <a:ext cx="2512507" cy="3398276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6"/>
          <p:cNvSpPr>
            <a:spLocks noGrp="1"/>
          </p:cNvSpPr>
          <p:nvPr>
            <p:ph sz="quarter" idx="14"/>
          </p:nvPr>
        </p:nvSpPr>
        <p:spPr>
          <a:xfrm>
            <a:off x="4283968" y="5262065"/>
            <a:ext cx="4104456" cy="1584176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 algn="ctr">
              <a:buNone/>
            </a:pPr>
            <a: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Absolutely </a:t>
            </a:r>
            <a:b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</a:br>
            <a:r>
              <a:rPr lang="en-US" sz="4000" dirty="0" smtClean="0">
                <a:ln>
                  <a:solidFill>
                    <a:srgbClr val="339933"/>
                  </a:solidFill>
                </a:ln>
                <a:solidFill>
                  <a:srgbClr val="B0DD7F"/>
                </a:solidFill>
                <a:latin typeface="Ravie" pitchFamily="82" charset="0"/>
              </a:rPr>
              <a:t>NOT!</a:t>
            </a:r>
          </a:p>
        </p:txBody>
      </p:sp>
    </p:spTree>
    <p:extLst>
      <p:ext uri="{BB962C8B-B14F-4D97-AF65-F5344CB8AC3E}">
        <p14:creationId xmlns:p14="http://schemas.microsoft.com/office/powerpoint/2010/main" val="356175433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build="p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54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0" y="44624"/>
            <a:ext cx="9144000" cy="812789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" indent="0" algn="ctr">
              <a:buNone/>
            </a:pPr>
            <a:r>
              <a:rPr lang="en-US" sz="5400" dirty="0" smtClean="0">
                <a:ln>
                  <a:solidFill>
                    <a:srgbClr val="339933"/>
                  </a:solidFill>
                </a:ln>
                <a:solidFill>
                  <a:schemeClr val="accent4"/>
                </a:solidFill>
                <a:latin typeface="Matura MT Script Capitals" pitchFamily="66" charset="0"/>
              </a:rPr>
              <a:t>Abraham</a:t>
            </a:r>
            <a:r>
              <a:rPr lang="en-US" sz="5400" dirty="0" smtClean="0">
                <a:ln>
                  <a:solidFill>
                    <a:srgbClr val="339933"/>
                  </a:solidFill>
                </a:ln>
                <a:solidFill>
                  <a:schemeClr val="accent4"/>
                </a:solidFill>
                <a:latin typeface="Ravie" pitchFamily="82" charset="0"/>
              </a:rPr>
              <a:t> </a:t>
            </a:r>
            <a:r>
              <a:rPr lang="en-US" sz="5400" dirty="0" smtClean="0">
                <a:ln>
                  <a:solidFill>
                    <a:srgbClr val="339933"/>
                  </a:solidFill>
                </a:ln>
                <a:solidFill>
                  <a:schemeClr val="accent4"/>
                </a:solidFill>
                <a:latin typeface="Matura MT Script Capitals" pitchFamily="66" charset="0"/>
              </a:rPr>
              <a:t>&amp; the Stars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815788" y="949716"/>
            <a:ext cx="5220708" cy="58169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Genesis 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15:5  And he [Yahuah] </a:t>
            </a: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brought him forth abroad, and said, </a:t>
            </a:r>
            <a:r>
              <a:rPr lang="en-US" sz="2400" u="sng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Look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now</a:t>
            </a:r>
            <a:r>
              <a:rPr lang="en-US" sz="2400" u="sng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toward heaven, and tell the stars, if thou be able to number them: and he said unto him, So shall thy seed be.</a:t>
            </a:r>
          </a:p>
          <a:p>
            <a:endParaRPr lang="en-US" sz="2400" spc="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“</a:t>
            </a:r>
            <a:r>
              <a:rPr lang="en-US" sz="2400" u="sng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look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”  H5027  </a:t>
            </a:r>
            <a:r>
              <a:rPr lang="en-US" sz="2400" spc="300" dirty="0" err="1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nabat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; </a:t>
            </a:r>
            <a:b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 </a:t>
            </a: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scan, 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look </a:t>
            </a: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intently at; 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to </a:t>
            </a:r>
            <a:r>
              <a:rPr lang="en-US" sz="24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regard with pleasure, favor </a:t>
            </a:r>
            <a:r>
              <a:rPr lang="en-US" sz="24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or care; have respect.</a:t>
            </a:r>
            <a:endParaRPr lang="en-US" sz="2400" spc="3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Comic Sans MS" pitchFamily="66" charset="0"/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1782707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55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9" name="Content Placeholder 6"/>
          <p:cNvSpPr>
            <a:spLocks noGrp="1"/>
          </p:cNvSpPr>
          <p:nvPr>
            <p:ph sz="quarter" idx="14"/>
          </p:nvPr>
        </p:nvSpPr>
        <p:spPr>
          <a:xfrm>
            <a:off x="0" y="136927"/>
            <a:ext cx="9144000" cy="812789"/>
          </a:xfrm>
        </p:spPr>
        <p:txBody>
          <a:bodyPr>
            <a:no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45720" indent="0" algn="ctr">
              <a:buNone/>
            </a:pPr>
            <a:r>
              <a:rPr lang="en-US" sz="5400" dirty="0" smtClean="0">
                <a:ln>
                  <a:solidFill>
                    <a:srgbClr val="339933"/>
                  </a:solidFill>
                </a:ln>
                <a:solidFill>
                  <a:schemeClr val="accent4"/>
                </a:solidFill>
                <a:latin typeface="Matura MT Script Capitals" pitchFamily="66" charset="0"/>
              </a:rPr>
              <a:t>Job Looks to the Heavens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95534" y="1052736"/>
            <a:ext cx="8496946" cy="2985433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algn="ctr"/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Job 35:5  </a:t>
            </a:r>
            <a:b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Look</a:t>
            </a:r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0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[H5027] </a:t>
            </a:r>
            <a:r>
              <a:rPr lang="en-US" sz="32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unto the heavens, </a:t>
            </a:r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and </a:t>
            </a:r>
            <a:r>
              <a:rPr lang="en-US" sz="32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see</a:t>
            </a:r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; and </a:t>
            </a:r>
            <a:r>
              <a:rPr lang="en-US" sz="32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behold the clouds </a:t>
            </a:r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3200" spc="30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which are </a:t>
            </a:r>
            <a:r>
              <a:rPr lang="en-US" sz="3200" spc="30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Comic Sans MS" pitchFamily="66" charset="0"/>
              </a:rPr>
              <a:t>higher than thou.</a:t>
            </a:r>
          </a:p>
          <a:p>
            <a:endParaRPr lang="en-US" sz="240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24858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11952" y="6492875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56</a:t>
            </a:fld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27" name="Picture 3" descr="C:\Users\Rae\Desktop\admiring forest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14421" y="296018"/>
            <a:ext cx="3175467" cy="333246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9" name="Picture 5" descr="C:\Users\Rae\Desktop\admiration for moon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60384" y="3770285"/>
            <a:ext cx="4535918" cy="255328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C:\Users\Rae\Desktop\admiration winter moon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339387"/>
            <a:ext cx="2818013" cy="3430897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1" name="Picture 7" descr="C:\Users\Rae\Desktop\admiration milky way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96018"/>
            <a:ext cx="3114421" cy="3414281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C:\Users\Rae\Desktop\admiring_the_stars_by_graphitehand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3501008"/>
            <a:ext cx="2249075" cy="3041973"/>
          </a:xfrm>
          <a:prstGeom prst="rect">
            <a:avLst/>
          </a:prstGeom>
          <a:noFill/>
          <a:effectLst>
            <a:softEdge rad="3175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Content Placeholder 4"/>
          <p:cNvSpPr>
            <a:spLocks noGrp="1"/>
          </p:cNvSpPr>
          <p:nvPr>
            <p:ph sz="quarter" idx="14"/>
          </p:nvPr>
        </p:nvSpPr>
        <p:spPr>
          <a:xfrm>
            <a:off x="66169" y="28321"/>
            <a:ext cx="9104921" cy="623783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Ps 89:6  For who in the heavens can be compared to [Yahuah</a:t>
            </a:r>
            <a:r>
              <a:rPr lang="en-US" sz="2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]? </a:t>
            </a:r>
            <a:br>
              <a:rPr lang="en-US" sz="2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                    </a:t>
            </a:r>
            <a:r>
              <a:rPr lang="en-US" sz="16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NKJV</a:t>
            </a:r>
            <a:r>
              <a:rPr lang="en-US" sz="2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</a:t>
            </a:r>
            <a:endParaRPr lang="en-US" sz="2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45720" indent="0">
              <a:buNone/>
            </a:pP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endParaRPr lang="en-US" sz="1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4"/>
          </p:nvPr>
        </p:nvSpPr>
        <p:spPr>
          <a:xfrm>
            <a:off x="-36512" y="3429000"/>
            <a:ext cx="9104921" cy="623783"/>
          </a:xfrm>
        </p:spPr>
        <p:txBody>
          <a:bodyPr>
            <a:noAutofit/>
          </a:bodyPr>
          <a:lstStyle/>
          <a:p>
            <a:pPr marL="45720" indent="0">
              <a:buNone/>
            </a:pP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Ps </a:t>
            </a:r>
            <a:r>
              <a:rPr lang="en-US" sz="20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72:5  They shall fear You as long as the sun and moon endure.  </a:t>
            </a: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</a:t>
            </a:r>
            <a:b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                     </a:t>
            </a:r>
            <a:r>
              <a:rPr lang="en-US" sz="16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NKJV</a:t>
            </a:r>
            <a:r>
              <a:rPr lang="en-US" sz="2000" b="1" i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 </a:t>
            </a:r>
            <a:endParaRPr lang="en-US" sz="2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45720" indent="0">
              <a:buNone/>
            </a:pP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endParaRPr lang="en-US" sz="1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  <p:sp>
        <p:nvSpPr>
          <p:cNvPr id="18" name="Content Placeholder 4"/>
          <p:cNvSpPr>
            <a:spLocks noGrp="1"/>
          </p:cNvSpPr>
          <p:nvPr>
            <p:ph sz="quarter" idx="14"/>
          </p:nvPr>
        </p:nvSpPr>
        <p:spPr>
          <a:xfrm>
            <a:off x="12838" y="6153304"/>
            <a:ext cx="9104921" cy="733625"/>
          </a:xfrm>
        </p:spPr>
        <p:txBody>
          <a:bodyPr>
            <a:noAutofit/>
          </a:bodyPr>
          <a:lstStyle/>
          <a:p>
            <a:pPr marL="45720" indent="0" algn="ctr">
              <a:buNone/>
            </a:pP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Simply take time to appreciate the beauty and wonder of the </a:t>
            </a:r>
            <a:b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heavenly lights as faithful witnesses to our Mighty Yahuah!</a:t>
            </a:r>
            <a:endParaRPr lang="en-US" sz="2000" b="1" i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  <a:p>
            <a:pPr marL="45720" indent="0">
              <a:buNone/>
            </a:pPr>
            <a:r>
              <a:rPr lang="en-US" sz="20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</a:t>
            </a:r>
            <a:endParaRPr lang="en-US" sz="1000" b="1" spc="50" dirty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5">
                    <a:satMod val="175000"/>
                    <a:alpha val="40000"/>
                  </a:schemeClr>
                </a:glow>
              </a:effectLst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05746968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750"/>
                                        <p:tgtEl>
                                          <p:spTgt spid="1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1750"/>
                                        <p:tgtEl>
                                          <p:spTgt spid="1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175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1750"/>
                                        <p:tgtEl>
                                          <p:spTgt spid="1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uiExpand="1" build="p"/>
      <p:bldP spid="17" grpId="0" uiExpand="1" build="p"/>
      <p:bldP spid="18" grpId="0" uiExpand="1" build="p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C:\Users\Rae\Desktop\613 &amp; rabb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55775" y="4450226"/>
            <a:ext cx="2990519" cy="21805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8676456" y="6448251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57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887706" y="896956"/>
            <a:ext cx="6048672" cy="255454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These very serious commands from Moses in Deut 4 and Deut 17 are </a:t>
            </a:r>
            <a:r>
              <a:rPr lang="en-US" sz="3200" b="1" u="sng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NOT</a:t>
            </a:r>
            <a:r>
              <a:rPr lang="en-US" sz="32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found in the 613 Commands that are to be upheld with Torah.</a:t>
            </a:r>
            <a:endParaRPr lang="en-US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51521" y="116632"/>
            <a:ext cx="8676404" cy="64633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r>
              <a:rPr lang="en-US" sz="3600" b="1" dirty="0" smtClean="0">
                <a:ln/>
                <a:solidFill>
                  <a:schemeClr val="accent3"/>
                </a:solidFill>
                <a:latin typeface="+mj-lt"/>
              </a:rPr>
              <a:t>Something Interesting to Take Note of:</a:t>
            </a:r>
            <a:endParaRPr lang="en-US" sz="3600" b="1" dirty="0">
              <a:ln/>
              <a:solidFill>
                <a:schemeClr val="accent3"/>
              </a:solidFill>
              <a:latin typeface="+mj-lt"/>
            </a:endParaRPr>
          </a:p>
        </p:txBody>
      </p:sp>
      <p:pic>
        <p:nvPicPr>
          <p:cNvPr id="6146" name="Picture 2" descr="C:\Users\Rae\Desktop\613 commandment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4971" y="3569345"/>
            <a:ext cx="3068329" cy="1728192"/>
          </a:xfrm>
          <a:prstGeom prst="rect">
            <a:avLst/>
          </a:prstGeom>
          <a:noFill/>
          <a:effectLst>
            <a:glow rad="228600">
              <a:schemeClr val="accent6">
                <a:satMod val="175000"/>
                <a:alpha val="40000"/>
              </a:schemeClr>
            </a:glow>
            <a:softEdge rad="3175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2" descr="C:\Users\Rae\Desktop\moses 2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576" y="992906"/>
            <a:ext cx="1656184" cy="1656183"/>
          </a:xfrm>
          <a:prstGeom prst="roundRect">
            <a:avLst>
              <a:gd name="adj" fmla="val 1241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5954116" y="5792422"/>
            <a:ext cx="2776722" cy="5847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Ravie" pitchFamily="82" charset="0"/>
              </a:rPr>
              <a:t>Why not?</a:t>
            </a:r>
            <a:endParaRPr lang="en-US" sz="32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87305399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1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3000"/>
                            </p:stCondLst>
                            <p:childTnLst>
                              <p:par>
                                <p:cTn id="11" presetID="6" presetClass="entr" presetSubtype="16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6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2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2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2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2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2483768" y="764704"/>
            <a:ext cx="6048672" cy="5524589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In a nutshell explanation, Jews cannot include </a:t>
            </a: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these commands of Moses 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because their feast worship calendar is firmly connected to:  </a:t>
            </a: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1)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observing the sunset commencement for Yahuah’s Sabbaths, and  </a:t>
            </a: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2)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sighting the moon for their calendar months.  Both were some of the traditions they eagerly brought back from Babylon.</a:t>
            </a:r>
            <a:b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Moses prophesied they </a:t>
            </a:r>
            <a:b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would run after other </a:t>
            </a:r>
            <a:b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2400" b="1" dirty="0" smtClean="0">
                <a:ln w="11430"/>
                <a:solidFill>
                  <a:srgbClr val="00B0F0"/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gods when he died.</a:t>
            </a:r>
            <a: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  </a:t>
            </a:r>
            <a:br>
              <a:rPr lang="en-US" sz="2400" b="1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1100" b="1" dirty="0" smtClean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/>
            </a:r>
            <a:br>
              <a:rPr lang="en-US" sz="1100" b="1" dirty="0" smtClean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 smtClean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(Eventually this piece </a:t>
            </a:r>
            <a:br>
              <a:rPr lang="en-US" b="1" dirty="0" smtClean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 smtClean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of history will be covered </a:t>
            </a:r>
            <a:br>
              <a:rPr lang="en-US" b="1" dirty="0" smtClean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b="1" dirty="0" smtClean="0">
                <a:ln w="11430"/>
                <a:solidFill>
                  <a:schemeClr val="accent4">
                    <a:lumMod val="40000"/>
                    <a:lumOff val="60000"/>
                  </a:schemeClr>
                </a:soli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in the calendar studies.)</a:t>
            </a:r>
            <a:endParaRPr lang="en-US" sz="1100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</a:endParaRPr>
          </a:p>
        </p:txBody>
      </p:sp>
      <p:pic>
        <p:nvPicPr>
          <p:cNvPr id="6147" name="Picture 3" descr="C:\Users\Rae\Desktop\613 &amp; rabbis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4149080"/>
            <a:ext cx="3168352" cy="231025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Slide Number Placeholder 1"/>
          <p:cNvSpPr txBox="1">
            <a:spLocks/>
          </p:cNvSpPr>
          <p:nvPr/>
        </p:nvSpPr>
        <p:spPr>
          <a:xfrm>
            <a:off x="8676456" y="6448251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58</a:t>
            </a:fld>
            <a:endParaRPr lang="es-ES" dirty="0">
              <a:solidFill>
                <a:schemeClr val="bg1"/>
              </a:solidFill>
            </a:endParaRPr>
          </a:p>
        </p:txBody>
      </p:sp>
      <p:pic>
        <p:nvPicPr>
          <p:cNvPr id="10" name="Picture 2" descr="C:\Users\Rae\Desktop\moses 2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92906"/>
            <a:ext cx="1656184" cy="1656183"/>
          </a:xfrm>
          <a:prstGeom prst="roundRect">
            <a:avLst>
              <a:gd name="adj" fmla="val 12412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/>
          <p:cNvSpPr/>
          <p:nvPr/>
        </p:nvSpPr>
        <p:spPr>
          <a:xfrm>
            <a:off x="421970" y="188640"/>
            <a:ext cx="8254485" cy="58477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eflate">
              <a:avLst/>
            </a:prstTxWarp>
            <a:spAutoFit/>
            <a:scene3d>
              <a:camera prst="orthographicFront">
                <a:rot lat="0" lon="0" rev="0"/>
              </a:camera>
              <a:lightRig rig="glow" dir="t">
                <a:rot lat="0" lon="0" rev="3600000"/>
              </a:lightRig>
            </a:scene3d>
            <a:sp3d prstMaterial="softEdge">
              <a:bevelT w="29210" h="16510"/>
              <a:contourClr>
                <a:schemeClr val="accent4">
                  <a:alpha val="95000"/>
                </a:schemeClr>
              </a:contourClr>
            </a:sp3d>
          </a:bodyPr>
          <a:lstStyle/>
          <a:p>
            <a:pPr algn="ctr"/>
            <a:r>
              <a:rPr lang="en-US" sz="3200" b="1" cap="none" spc="0" dirty="0" smtClean="0">
                <a:ln>
                  <a:prstDash val="solid"/>
                </a:ln>
                <a:gradFill rotWithShape="1">
                  <a:gsLst>
                    <a:gs pos="0">
                      <a:schemeClr val="accent4">
                        <a:tint val="70000"/>
                        <a:satMod val="200000"/>
                      </a:schemeClr>
                    </a:gs>
                    <a:gs pos="40000">
                      <a:schemeClr val="accent4">
                        <a:tint val="90000"/>
                        <a:satMod val="130000"/>
                      </a:schemeClr>
                    </a:gs>
                    <a:gs pos="50000">
                      <a:schemeClr val="accent4">
                        <a:tint val="90000"/>
                        <a:satMod val="130000"/>
                      </a:schemeClr>
                    </a:gs>
                    <a:gs pos="68000">
                      <a:schemeClr val="accent4">
                        <a:tint val="90000"/>
                        <a:satMod val="130000"/>
                      </a:schemeClr>
                    </a:gs>
                    <a:gs pos="100000">
                      <a:schemeClr val="accent4">
                        <a:tint val="70000"/>
                        <a:satMod val="200000"/>
                      </a:schemeClr>
                    </a:gs>
                  </a:gsLst>
                  <a:lin ang="5400000"/>
                </a:gradFill>
                <a:effectLst>
                  <a:outerShdw blurRad="88000" dist="50800" dir="5040000" algn="tl">
                    <a:schemeClr val="accent4">
                      <a:tint val="80000"/>
                      <a:satMod val="250000"/>
                      <a:alpha val="45000"/>
                    </a:schemeClr>
                  </a:outerShdw>
                </a:effectLst>
                <a:latin typeface="Ravie" pitchFamily="82" charset="0"/>
              </a:rPr>
              <a:t>Why not? … is a good question!</a:t>
            </a:r>
            <a:endParaRPr lang="en-US" sz="3200" b="1" cap="none" spc="0" dirty="0">
              <a:ln>
                <a:prstDash val="solid"/>
              </a:ln>
              <a:gradFill rotWithShape="1">
                <a:gsLst>
                  <a:gs pos="0">
                    <a:schemeClr val="accent4">
                      <a:tint val="70000"/>
                      <a:satMod val="200000"/>
                    </a:schemeClr>
                  </a:gs>
                  <a:gs pos="40000">
                    <a:schemeClr val="accent4">
                      <a:tint val="90000"/>
                      <a:satMod val="130000"/>
                    </a:schemeClr>
                  </a:gs>
                  <a:gs pos="50000">
                    <a:schemeClr val="accent4">
                      <a:tint val="90000"/>
                      <a:satMod val="130000"/>
                    </a:schemeClr>
                  </a:gs>
                  <a:gs pos="68000">
                    <a:schemeClr val="accent4">
                      <a:tint val="90000"/>
                      <a:satMod val="130000"/>
                    </a:schemeClr>
                  </a:gs>
                  <a:gs pos="100000">
                    <a:schemeClr val="accent4">
                      <a:tint val="70000"/>
                      <a:satMod val="200000"/>
                    </a:schemeClr>
                  </a:gs>
                </a:gsLst>
                <a:lin ang="5400000"/>
              </a:gradFill>
              <a:effectLst>
                <a:outerShdw blurRad="88000" dist="50800" dir="5040000" algn="tl">
                  <a:schemeClr val="accent4">
                    <a:tint val="80000"/>
                    <a:satMod val="250000"/>
                    <a:alpha val="45000"/>
                  </a:schemeClr>
                </a:outerShdw>
              </a:effectLst>
              <a:latin typeface="Ravie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951328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25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3000" r="-13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2"/>
                </a:solidFill>
              </a:rPr>
              <a:pPr/>
              <a:t>59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0" y="188640"/>
            <a:ext cx="9144000" cy="792088"/>
          </a:xfrm>
        </p:spPr>
        <p:txBody>
          <a:bodyPr/>
          <a:lstStyle/>
          <a:p>
            <a:r>
              <a:rPr lang="en-US" cap="all" spc="0" dirty="0" smtClean="0">
                <a:ln w="9000" cmpd="sng">
                  <a:solidFill>
                    <a:srgbClr val="B83D68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Getting Back </a:t>
            </a:r>
            <a:r>
              <a:rPr lang="en-US" spc="0" dirty="0" smtClean="0">
                <a:ln w="9000" cmpd="sng">
                  <a:solidFill>
                    <a:srgbClr val="B83D68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to the </a:t>
            </a:r>
            <a:r>
              <a:rPr lang="en-US" cap="all" spc="0" dirty="0" smtClean="0">
                <a:ln w="9000" cmpd="sng">
                  <a:solidFill>
                    <a:srgbClr val="B83D68"/>
                  </a:solidFill>
                  <a:prstDash val="solid"/>
                </a:ln>
                <a:gradFill>
                  <a:gsLst>
                    <a:gs pos="0">
                      <a:schemeClr val="accent4">
                        <a:shade val="20000"/>
                        <a:satMod val="245000"/>
                      </a:schemeClr>
                    </a:gs>
                    <a:gs pos="43000">
                      <a:schemeClr val="accent4">
                        <a:satMod val="255000"/>
                      </a:schemeClr>
                    </a:gs>
                    <a:gs pos="48000">
                      <a:schemeClr val="accent4">
                        <a:shade val="85000"/>
                        <a:satMod val="255000"/>
                      </a:schemeClr>
                    </a:gs>
                    <a:gs pos="100000">
                      <a:schemeClr val="accent4">
                        <a:shade val="20000"/>
                        <a:satMod val="245000"/>
                      </a:schemeClr>
                    </a:gs>
                  </a:gsLst>
                  <a:lin ang="5400000"/>
                </a:gradFill>
                <a:effectLst>
                  <a:glow rad="101600">
                    <a:schemeClr val="accent3">
                      <a:satMod val="175000"/>
                      <a:alpha val="40000"/>
                    </a:schemeClr>
                  </a:glow>
                  <a:reflection blurRad="12700" stA="28000" endPos="45000" dist="1000" dir="5400000" sy="-100000" algn="bl" rotWithShape="0"/>
                </a:effectLst>
              </a:rPr>
              <a:t>Cross</a:t>
            </a:r>
            <a:endParaRPr lang="en-US" cap="all" spc="0" dirty="0">
              <a:ln w="9000" cmpd="sng">
                <a:solidFill>
                  <a:srgbClr val="B83D68"/>
                </a:solidFill>
                <a:prstDash val="solid"/>
              </a:ln>
              <a:gradFill>
                <a:gsLst>
                  <a:gs pos="0">
                    <a:schemeClr val="accent4">
                      <a:shade val="20000"/>
                      <a:satMod val="245000"/>
                    </a:schemeClr>
                  </a:gs>
                  <a:gs pos="43000">
                    <a:schemeClr val="accent4">
                      <a:satMod val="255000"/>
                    </a:schemeClr>
                  </a:gs>
                  <a:gs pos="48000">
                    <a:schemeClr val="accent4">
                      <a:shade val="85000"/>
                      <a:satMod val="255000"/>
                    </a:schemeClr>
                  </a:gs>
                  <a:gs pos="100000">
                    <a:schemeClr val="accent4">
                      <a:shade val="20000"/>
                      <a:satMod val="245000"/>
                    </a:schemeClr>
                  </a:gs>
                </a:gsLst>
                <a:lin ang="5400000"/>
              </a:gradFill>
              <a:effectLst>
                <a:glow rad="101600">
                  <a:schemeClr val="accent3">
                    <a:satMod val="175000"/>
                    <a:alpha val="40000"/>
                  </a:schemeClr>
                </a:glow>
                <a:reflection blurRad="12700" stA="28000" endPos="45000" dist="1000" dir="5400000" sy="-100000" algn="bl" rotWithShape="0"/>
              </a:effectLst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95536" y="1268760"/>
            <a:ext cx="4093023" cy="4608512"/>
          </a:xfrm>
        </p:spPr>
        <p:txBody>
          <a:bodyPr>
            <a:noAutofit/>
            <a:scene3d>
              <a:camera prst="orthographicFront"/>
              <a:lightRig rig="soft" dir="t">
                <a:rot lat="0" lon="0" rev="10800000"/>
              </a:lightRig>
            </a:scene3d>
            <a:sp3d>
              <a:bevelT w="27940" h="12700"/>
              <a:contourClr>
                <a:srgbClr val="DDDDDD"/>
              </a:contourClr>
            </a:sp3d>
          </a:bodyPr>
          <a:lstStyle/>
          <a:p>
            <a:pPr marL="45720" indent="0">
              <a:buNone/>
            </a:pP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We know “twilights” are </a:t>
            </a:r>
            <a:r>
              <a:rPr lang="en-US" sz="2400" b="1" spc="150" dirty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safeguard so we  </a:t>
            </a:r>
            <a:r>
              <a:rPr lang="en-US" sz="2400" b="1" u="sng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do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</a:t>
            </a:r>
            <a:r>
              <a:rPr lang="en-US" sz="2400" b="1" u="sng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not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 transgress the command of Moses by looking to the sun to determine “day-start.”</a:t>
            </a:r>
          </a:p>
          <a:p>
            <a:pPr marL="45720" indent="0">
              <a:buNone/>
            </a:pPr>
            <a:endParaRPr lang="en-US" sz="2400" b="1" spc="150" dirty="0" smtClean="0">
              <a:ln w="11430"/>
              <a:solidFill>
                <a:srgbClr val="F8F8F8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We know the Day Season cannot begin until the twilight component arrives first.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644008" y="1268760"/>
            <a:ext cx="3816424" cy="4608512"/>
          </a:xfrm>
        </p:spPr>
        <p:txBody>
          <a:bodyPr>
            <a:normAutofit lnSpcReduction="10000"/>
          </a:bodyPr>
          <a:lstStyle/>
          <a:p>
            <a:pPr marL="45720" indent="0">
              <a:buNone/>
            </a:pPr>
            <a:r>
              <a:rPr lang="en-US" sz="2400" b="1" spc="150" dirty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That means Yahuah’s components of LIGHT and Darkness always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linked to </a:t>
            </a:r>
            <a:r>
              <a:rPr lang="en-US" sz="2400" b="1" spc="150" dirty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a “mixing transition”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that separates </a:t>
            </a:r>
            <a:r>
              <a:rPr lang="en-US" sz="2400" b="1" spc="150" dirty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the 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Light Season from the Night Season.</a:t>
            </a:r>
          </a:p>
          <a:p>
            <a:pPr marL="45720" indent="0">
              <a:buNone/>
            </a:pPr>
            <a:endParaRPr lang="en-US" sz="2400" b="1" spc="150" dirty="0">
              <a:ln w="11430"/>
              <a:solidFill>
                <a:srgbClr val="F8F8F8"/>
              </a:solidFill>
              <a:effectLst>
                <a:glow rad="228600">
                  <a:schemeClr val="accent1">
                    <a:satMod val="175000"/>
                    <a:alpha val="40000"/>
                  </a:scheme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  <a:p>
            <a:pPr marL="45720" indent="0">
              <a:buNone/>
            </a:pP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So, what happened at the cross at the 6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hour? … and the 9</a:t>
            </a:r>
            <a:r>
              <a:rPr lang="en-US" sz="2400" b="1" spc="150" baseline="3000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th</a:t>
            </a: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 hour?</a:t>
            </a:r>
            <a:endParaRPr lang="en-US" dirty="0">
              <a:effectLst>
                <a:glow rad="228600">
                  <a:schemeClr val="accent1">
                    <a:satMod val="175000"/>
                    <a:alpha val="40000"/>
                  </a:schemeClr>
                </a:glow>
              </a:effectLst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8172400" y="4221088"/>
            <a:ext cx="136815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800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Algerian" pitchFamily="82" charset="0"/>
                <a:cs typeface="MV Boli" pitchFamily="2" charset="0"/>
              </a:rPr>
              <a:t>?</a:t>
            </a:r>
            <a:endParaRPr lang="en-US" sz="13800" dirty="0">
              <a:solidFill>
                <a:schemeClr val="accent1">
                  <a:lumMod val="20000"/>
                  <a:lumOff val="80000"/>
                </a:schemeClr>
              </a:solidFill>
              <a:latin typeface="Algerian" pitchFamily="8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0817891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42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748464" y="6520259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60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587" y="116632"/>
            <a:ext cx="9114824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softRound"/>
              <a:contourClr>
                <a:srgbClr val="DDDDDD"/>
              </a:contourClr>
            </a:sp3d>
          </a:bodyPr>
          <a:lstStyle/>
          <a:p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rgbClr val="00B0F0"/>
                </a:solidFill>
                <a:effectLst/>
              </a:rPr>
              <a:t>The </a:t>
            </a:r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effectLst/>
              </a:rPr>
              <a:t>Synoptic</a:t>
            </a:r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rgbClr val="00B0F0"/>
                </a:solidFill>
                <a:effectLst/>
              </a:rPr>
              <a:t> Gospel </a:t>
            </a:r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effectLst/>
              </a:rPr>
              <a:t>Writers</a:t>
            </a:r>
            <a:endParaRPr lang="en-US" dirty="0">
              <a:ln w="11430"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155411" y="1844824"/>
            <a:ext cx="2592288" cy="5068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45720" indent="0" algn="ctr">
              <a:buClr>
                <a:schemeClr val="accent1">
                  <a:lumMod val="20000"/>
                  <a:lumOff val="80000"/>
                </a:schemeClr>
              </a:buClr>
              <a:buNone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B0F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Matt 27:45-51</a:t>
            </a:r>
          </a:p>
        </p:txBody>
      </p:sp>
      <p:pic>
        <p:nvPicPr>
          <p:cNvPr id="7170" name="Picture 2" descr="C:\Users\Rae\Desktop\Dics-Mark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3968" y="2780928"/>
            <a:ext cx="1717547" cy="219127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1" name="Picture 3" descr="C:\Users\Rae\Desktop\Disc-Luke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04248" y="4473069"/>
            <a:ext cx="1944216" cy="2124283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72" name="Picture 4" descr="C:\Users\Rae\Desktop\Disc-Matthew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39842" y="1124744"/>
            <a:ext cx="1673027" cy="1970830"/>
          </a:xfrm>
          <a:prstGeom prst="rect">
            <a:avLst/>
          </a:prstGeom>
          <a:noFill/>
          <a:ln w="57150">
            <a:solidFill>
              <a:schemeClr val="accent4">
                <a:lumMod val="75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2" name="Content Placeholder 4"/>
          <p:cNvSpPr>
            <a:spLocks noGrp="1"/>
          </p:cNvSpPr>
          <p:nvPr>
            <p:ph sz="quarter" idx="14"/>
          </p:nvPr>
        </p:nvSpPr>
        <p:spPr>
          <a:xfrm>
            <a:off x="35496" y="1007597"/>
            <a:ext cx="4104456" cy="5573725"/>
          </a:xfrm>
          <a:prstGeom prst="roundRect">
            <a:avLst>
              <a:gd name="adj" fmla="val 5749"/>
            </a:avLst>
          </a:prstGeom>
          <a:noFill/>
          <a:ln w="57150">
            <a:noFill/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7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  <a:t>John</a:t>
            </a:r>
            <a:r>
              <a:rPr lang="en-US" sz="2700" b="1" dirty="0" smtClean="0">
                <a:ln w="11430"/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Comic Sans MS" pitchFamily="66" charset="0"/>
              </a:rPr>
              <a:t> </a:t>
            </a:r>
            <a:r>
              <a:rPr lang="en-US" sz="27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  <a:t>does not record any details around the cross for the </a:t>
            </a:r>
            <a:br>
              <a:rPr lang="en-US" sz="27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</a:br>
            <a:r>
              <a:rPr lang="en-US" sz="27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  <a:t>6</a:t>
            </a:r>
            <a:r>
              <a:rPr lang="en-US" sz="2700" baseline="300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  <a:t>th</a:t>
            </a:r>
            <a:r>
              <a:rPr lang="en-US" sz="27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  <a:t> to the 9</a:t>
            </a:r>
            <a:r>
              <a:rPr lang="en-US" sz="2700" baseline="300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  <a:t>th</a:t>
            </a:r>
            <a:r>
              <a:rPr lang="en-US" sz="2700" dirty="0" smtClean="0">
                <a:ln w="11430"/>
                <a:solidFill>
                  <a:srgbClr val="00B0F0"/>
                </a:solidFill>
                <a:latin typeface="Comic Sans MS" pitchFamily="66" charset="0"/>
              </a:rPr>
              <a:t> hour. </a:t>
            </a:r>
          </a:p>
          <a:p>
            <a:r>
              <a:rPr lang="en-US" sz="27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Using Matthew, </a:t>
            </a:r>
            <a:br>
              <a:rPr lang="en-US" sz="27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</a:br>
            <a:r>
              <a:rPr lang="en-US" sz="27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Mark and Luke, </a:t>
            </a:r>
            <a:br>
              <a:rPr lang="en-US" sz="27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</a:br>
            <a:r>
              <a:rPr lang="en-US" sz="27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we will combine </a:t>
            </a:r>
            <a:br>
              <a:rPr lang="en-US" sz="27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</a:br>
            <a:r>
              <a:rPr lang="en-US" sz="270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all the details into one passage from their selected verses.</a:t>
            </a:r>
          </a:p>
          <a:p>
            <a:pPr>
              <a:buClr>
                <a:schemeClr val="accent1">
                  <a:lumMod val="20000"/>
                  <a:lumOff val="80000"/>
                </a:schemeClr>
              </a:buClr>
            </a:pPr>
            <a:r>
              <a:rPr lang="en-US" sz="2700" dirty="0" smtClean="0">
                <a:ln w="11430"/>
                <a:solidFill>
                  <a:srgbClr val="002060"/>
                </a:solidFill>
                <a:latin typeface="Comic Sans MS" pitchFamily="66" charset="0"/>
              </a:rPr>
              <a:t>Do note, Mark gives much more detail.</a:t>
            </a:r>
            <a:endParaRPr lang="en-US" sz="2700" dirty="0">
              <a:ln w="11430"/>
              <a:solidFill>
                <a:srgbClr val="002060"/>
              </a:solidFill>
              <a:latin typeface="Comic Sans MS" pitchFamily="66" charset="0"/>
            </a:endParaRP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4"/>
          </p:nvPr>
        </p:nvSpPr>
        <p:spPr>
          <a:xfrm>
            <a:off x="6228184" y="3501008"/>
            <a:ext cx="2592288" cy="506844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45720" indent="0" algn="ctr">
              <a:buClr>
                <a:schemeClr val="accent1">
                  <a:lumMod val="20000"/>
                  <a:lumOff val="80000"/>
                </a:schemeClr>
              </a:buClr>
              <a:buNone/>
            </a:pPr>
            <a:r>
              <a:rPr lang="en-US" b="1" dirty="0">
                <a:solidFill>
                  <a:srgbClr val="CCE9AD"/>
                </a:solidFill>
                <a:latin typeface="Comic Sans MS" pitchFamily="66" charset="0"/>
              </a:rPr>
              <a:t>Mark 15:33-34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14"/>
          </p:nvPr>
        </p:nvSpPr>
        <p:spPr>
          <a:xfrm>
            <a:off x="4067944" y="5445224"/>
            <a:ext cx="2448272" cy="50684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45720" indent="0" algn="ctr">
              <a:buClr>
                <a:schemeClr val="accent1">
                  <a:lumMod val="20000"/>
                  <a:lumOff val="80000"/>
                </a:schemeClr>
              </a:buClr>
              <a:buNone/>
            </a:pPr>
            <a:r>
              <a:rPr lang="en-US" b="1" dirty="0">
                <a:solidFill>
                  <a:srgbClr val="B83D68"/>
                </a:solidFill>
                <a:latin typeface="Comic Sans MS" pitchFamily="66" charset="0"/>
              </a:rPr>
              <a:t>Luke 23:44-46</a:t>
            </a:r>
          </a:p>
        </p:txBody>
      </p:sp>
    </p:spTree>
    <p:extLst>
      <p:ext uri="{BB962C8B-B14F-4D97-AF65-F5344CB8AC3E}">
        <p14:creationId xmlns:p14="http://schemas.microsoft.com/office/powerpoint/2010/main" val="33175291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61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4587" y="116632"/>
            <a:ext cx="9114824" cy="792088"/>
          </a:xfrm>
        </p:spPr>
        <p:txBody>
          <a:bodyPr>
            <a:scene3d>
              <a:camera prst="orthographicFront"/>
              <a:lightRig rig="soft" dir="t">
                <a:rot lat="0" lon="0" rev="10800000"/>
              </a:lightRig>
            </a:scene3d>
            <a:sp3d extrusionH="57150">
              <a:bevelT w="27940" h="12700" prst="softRound"/>
              <a:contourClr>
                <a:srgbClr val="DDDDDD"/>
              </a:contourClr>
            </a:sp3d>
          </a:bodyPr>
          <a:lstStyle/>
          <a:p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rgbClr val="00B0F0"/>
                </a:solidFill>
                <a:effectLst/>
              </a:rPr>
              <a:t>The </a:t>
            </a:r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effectLst/>
              </a:rPr>
              <a:t>Synoptic</a:t>
            </a:r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solidFill>
                  <a:srgbClr val="00B0F0"/>
                </a:solidFill>
                <a:effectLst/>
              </a:rPr>
              <a:t> Gospel </a:t>
            </a:r>
            <a:r>
              <a:rPr lang="en-US" dirty="0" smtClean="0">
                <a:ln w="11430">
                  <a:solidFill>
                    <a:schemeClr val="tx2">
                      <a:lumMod val="40000"/>
                      <a:lumOff val="60000"/>
                    </a:schemeClr>
                  </a:solidFill>
                </a:ln>
                <a:effectLst/>
              </a:rPr>
              <a:t>Account</a:t>
            </a:r>
            <a:endParaRPr lang="en-US" dirty="0">
              <a:ln w="11430">
                <a:solidFill>
                  <a:schemeClr val="tx2">
                    <a:lumMod val="40000"/>
                    <a:lumOff val="60000"/>
                  </a:schemeClr>
                </a:solidFill>
              </a:ln>
              <a:effectLst/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539552" y="1015338"/>
            <a:ext cx="2592288" cy="506844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45720" indent="0" algn="ctr">
              <a:buClr>
                <a:schemeClr val="accent1">
                  <a:lumMod val="20000"/>
                  <a:lumOff val="80000"/>
                </a:schemeClr>
              </a:buClr>
              <a:buNone/>
            </a:pPr>
            <a:r>
              <a:rPr lang="en-US" b="1" spc="50" dirty="0" smtClean="0">
                <a:ln w="13500">
                  <a:solidFill>
                    <a:schemeClr val="accent1">
                      <a:shade val="2500"/>
                      <a:alpha val="6500"/>
                    </a:schemeClr>
                  </a:solidFill>
                  <a:prstDash val="solid"/>
                </a:ln>
                <a:solidFill>
                  <a:srgbClr val="00B0F0">
                    <a:alpha val="95000"/>
                  </a:srgbClr>
                </a:solidFill>
                <a:effectLst>
                  <a:innerShdw blurRad="50900" dist="38500" dir="13500000">
                    <a:srgbClr val="000000">
                      <a:alpha val="60000"/>
                    </a:srgbClr>
                  </a:innerShdw>
                </a:effectLst>
                <a:latin typeface="Comic Sans MS" pitchFamily="66" charset="0"/>
              </a:rPr>
              <a:t>Matt 27:45-51</a:t>
            </a:r>
          </a:p>
        </p:txBody>
      </p:sp>
      <p:sp>
        <p:nvSpPr>
          <p:cNvPr id="7" name="Content Placeholder 4"/>
          <p:cNvSpPr txBox="1">
            <a:spLocks/>
          </p:cNvSpPr>
          <p:nvPr/>
        </p:nvSpPr>
        <p:spPr>
          <a:xfrm>
            <a:off x="323528" y="1795748"/>
            <a:ext cx="8568952" cy="4657588"/>
          </a:xfrm>
          <a:prstGeom prst="rect">
            <a:avLst/>
          </a:prstGeom>
          <a:solidFill>
            <a:srgbClr val="6F3350">
              <a:alpha val="6000"/>
            </a:srgbClr>
          </a:solidFill>
          <a:ln w="7620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vert="horz" lIns="91440" tIns="45720" rIns="91440" bIns="45720" rtlCol="0">
            <a:normAutofit/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And when </a:t>
            </a:r>
            <a:r>
              <a:rPr lang="en-US" b="1" u="sng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the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b="1" u="sng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sixth hour was come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,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there was darkness over the whole land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[and] over all the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earth … </a:t>
            </a:r>
          </a:p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And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the sun was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darkened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until the ninth hour.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 </a:t>
            </a:r>
            <a:b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</a:br>
            <a:r>
              <a:rPr lang="en-US" b="1" u="sng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At the ninth hour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 Yahusha cried with a loud voice, saying, </a:t>
            </a:r>
            <a:r>
              <a:rPr lang="en-US" b="1" dirty="0" err="1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Eloi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, </a:t>
            </a:r>
            <a:r>
              <a:rPr lang="en-US" b="1" dirty="0" err="1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Eloi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, lama </a:t>
            </a:r>
            <a:r>
              <a:rPr lang="en-US" b="1" dirty="0" err="1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sabachthani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CCE9AD"/>
                </a:solidFill>
                <a:latin typeface="Comic Sans MS" pitchFamily="66" charset="0"/>
                <a:cs typeface="Aharoni" pitchFamily="2" charset="-79"/>
              </a:rPr>
              <a:t>? which is, being interpreted, 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My El, my El, why hast thou forsaken me? </a:t>
            </a:r>
          </a:p>
          <a:p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And </a:t>
            </a:r>
            <a:r>
              <a:rPr lang="en-US" b="1" dirty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when Yahusha had cried with a loud voice, he said, Father, into thy hands I commend my spirit: and having said thus, he gave up the </a:t>
            </a:r>
            <a:r>
              <a:rPr lang="en-US" b="1" dirty="0" err="1" smtClean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Ruach</a:t>
            </a:r>
            <a:r>
              <a:rPr lang="en-US" b="1" dirty="0" smtClean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;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DFA6C0"/>
                </a:solidFill>
                <a:latin typeface="Comic Sans MS" pitchFamily="66" charset="0"/>
                <a:cs typeface="Aharoni" pitchFamily="2" charset="-79"/>
              </a:rPr>
              <a:t> </a:t>
            </a:r>
          </a:p>
          <a:p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And</a:t>
            </a: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, behold, the veil of the temple was rent in twain from the top to the bottom; and the earth did quake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 </a:t>
            </a:r>
            <a:r>
              <a:rPr lang="en-US" sz="2400" b="1" dirty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and the rocks </a:t>
            </a:r>
            <a:r>
              <a:rPr lang="en-US" sz="2400" b="1" dirty="0" smtClean="0">
                <a:ln>
                  <a:solidFill>
                    <a:schemeClr val="tx1"/>
                  </a:solidFill>
                </a:ln>
                <a:solidFill>
                  <a:srgbClr val="00B0F0"/>
                </a:solidFill>
                <a:latin typeface="Comic Sans MS" pitchFamily="66" charset="0"/>
                <a:cs typeface="Aharoni" pitchFamily="2" charset="-79"/>
              </a:rPr>
              <a:t>rent.</a:t>
            </a:r>
            <a:endParaRPr lang="en-US" sz="2400" b="1" dirty="0">
              <a:ln>
                <a:solidFill>
                  <a:schemeClr val="tx1"/>
                </a:solidFill>
              </a:ln>
              <a:solidFill>
                <a:srgbClr val="00B0F0"/>
              </a:solidFill>
              <a:latin typeface="Comic Sans MS" pitchFamily="66" charset="0"/>
              <a:cs typeface="Aharoni" pitchFamily="2" charset="-79"/>
            </a:endParaRPr>
          </a:p>
          <a:p>
            <a:endParaRPr lang="en-US" dirty="0" smtClean="0">
              <a:solidFill>
                <a:srgbClr val="00B0F0"/>
              </a:solidFill>
            </a:endParaRPr>
          </a:p>
        </p:txBody>
      </p:sp>
      <p:sp>
        <p:nvSpPr>
          <p:cNvPr id="17" name="Content Placeholder 4"/>
          <p:cNvSpPr>
            <a:spLocks noGrp="1"/>
          </p:cNvSpPr>
          <p:nvPr>
            <p:ph sz="quarter" idx="14"/>
          </p:nvPr>
        </p:nvSpPr>
        <p:spPr>
          <a:xfrm>
            <a:off x="3396722" y="1015338"/>
            <a:ext cx="2592288" cy="506844"/>
          </a:xfrm>
          <a:prstGeom prst="roundRect">
            <a:avLst/>
          </a:prstGeom>
          <a:solidFill>
            <a:srgbClr val="002060"/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45720" indent="0" algn="ctr">
              <a:buClr>
                <a:schemeClr val="accent1">
                  <a:lumMod val="20000"/>
                  <a:lumOff val="80000"/>
                </a:schemeClr>
              </a:buClr>
              <a:buNone/>
            </a:pPr>
            <a:r>
              <a:rPr lang="en-US" b="1" dirty="0">
                <a:solidFill>
                  <a:srgbClr val="CCE9AD"/>
                </a:solidFill>
                <a:latin typeface="Comic Sans MS" pitchFamily="66" charset="0"/>
              </a:rPr>
              <a:t>Mark 15:33-34</a:t>
            </a:r>
          </a:p>
        </p:txBody>
      </p:sp>
      <p:sp>
        <p:nvSpPr>
          <p:cNvPr id="18" name="Content Placeholder 4"/>
          <p:cNvSpPr>
            <a:spLocks noGrp="1"/>
          </p:cNvSpPr>
          <p:nvPr>
            <p:ph sz="quarter" idx="14"/>
          </p:nvPr>
        </p:nvSpPr>
        <p:spPr>
          <a:xfrm>
            <a:off x="6228184" y="1015338"/>
            <a:ext cx="2448272" cy="506844"/>
          </a:xfrm>
          <a:prstGeom prst="roundRect">
            <a:avLst/>
          </a:prstGeom>
          <a:solidFill>
            <a:schemeClr val="bg2">
              <a:lumMod val="90000"/>
            </a:schemeClr>
          </a:solidFill>
          <a:ln w="57150">
            <a:solidFill>
              <a:srgbClr val="0070C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>
            <a:normAutofit/>
            <a:sp3d extrusionH="57150">
              <a:bevelT w="38100" h="38100"/>
            </a:sp3d>
          </a:bodyPr>
          <a:lstStyle/>
          <a:p>
            <a:pPr marL="45720" indent="0" algn="ctr">
              <a:buClr>
                <a:schemeClr val="accent1">
                  <a:lumMod val="20000"/>
                  <a:lumOff val="80000"/>
                </a:schemeClr>
              </a:buClr>
              <a:buNone/>
            </a:pPr>
            <a:r>
              <a:rPr lang="en-US" b="1" dirty="0">
                <a:solidFill>
                  <a:srgbClr val="B83D68"/>
                </a:solidFill>
                <a:latin typeface="Comic Sans MS" pitchFamily="66" charset="0"/>
              </a:rPr>
              <a:t>Luke 23:44-46</a:t>
            </a:r>
          </a:p>
        </p:txBody>
      </p:sp>
    </p:spTree>
    <p:extLst>
      <p:ext uri="{BB962C8B-B14F-4D97-AF65-F5344CB8AC3E}">
        <p14:creationId xmlns:p14="http://schemas.microsoft.com/office/powerpoint/2010/main" val="59080244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2"/>
                </a:solidFill>
              </a:rPr>
              <a:pPr/>
              <a:t>62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379735" y="172500"/>
            <a:ext cx="8496944" cy="107721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At the 6</a:t>
            </a:r>
            <a:r>
              <a:rPr lang="en-US" sz="3200" b="1" baseline="30000" dirty="0" smtClean="0">
                <a:ln w="50800"/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th</a:t>
            </a:r>
            <a:r>
              <a:rPr lang="en-US" sz="3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 hour, 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did the “day-</a:t>
            </a:r>
            <a:r>
              <a:rPr lang="en-US" sz="32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light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” transition to “</a:t>
            </a:r>
            <a:r>
              <a:rPr lang="en-US" sz="32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darkness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” in an instant?</a:t>
            </a:r>
          </a:p>
        </p:txBody>
      </p:sp>
      <p:sp>
        <p:nvSpPr>
          <p:cNvPr id="8" name="Rectangle 7"/>
          <p:cNvSpPr/>
          <p:nvPr/>
        </p:nvSpPr>
        <p:spPr>
          <a:xfrm>
            <a:off x="441394" y="5092442"/>
            <a:ext cx="849694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Or, did Yahuah honor His covenant placing an </a:t>
            </a:r>
            <a:r>
              <a:rPr lang="en-US" sz="3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“ereb/mixing” </a:t>
            </a:r>
            <a:br>
              <a:rPr lang="en-US" sz="3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between the light and darkness?</a:t>
            </a:r>
          </a:p>
        </p:txBody>
      </p:sp>
    </p:spTree>
    <p:extLst>
      <p:ext uri="{BB962C8B-B14F-4D97-AF65-F5344CB8AC3E}">
        <p14:creationId xmlns:p14="http://schemas.microsoft.com/office/powerpoint/2010/main" val="135316091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76243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2"/>
                </a:solidFill>
              </a:rPr>
              <a:pPr/>
              <a:t>63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9735" y="131148"/>
            <a:ext cx="8496944" cy="206210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smtClean="0">
                <a:ln w="50800"/>
                <a:solidFill>
                  <a:srgbClr val="00B0F0"/>
                </a:solidFill>
                <a:latin typeface="Comic Sans MS" pitchFamily="66" charset="0"/>
              </a:rPr>
              <a:t>At the 9</a:t>
            </a:r>
            <a:r>
              <a:rPr lang="en-US" sz="3200" b="1" baseline="30000" dirty="0" smtClean="0">
                <a:ln w="50800"/>
                <a:solidFill>
                  <a:srgbClr val="00B0F0"/>
                </a:solidFill>
                <a:latin typeface="Comic Sans MS" pitchFamily="66" charset="0"/>
              </a:rPr>
              <a:t>th</a:t>
            </a:r>
            <a:r>
              <a:rPr lang="en-US" sz="3200" b="1" dirty="0" smtClean="0">
                <a:ln w="50800"/>
                <a:solidFill>
                  <a:srgbClr val="00B0F0"/>
                </a:solidFill>
                <a:latin typeface="Comic Sans MS" pitchFamily="66" charset="0"/>
              </a:rPr>
              <a:t> hour, 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did the “</a:t>
            </a:r>
            <a:r>
              <a:rPr lang="en-US" sz="32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darkness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” transition to “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day-</a:t>
            </a:r>
            <a:r>
              <a:rPr lang="en-US" sz="3200" b="1" u="sng" dirty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light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” in an instant when the earth did quake</a:t>
            </a:r>
            <a:b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at Yahusha’s death?</a:t>
            </a:r>
          </a:p>
        </p:txBody>
      </p:sp>
      <p:sp>
        <p:nvSpPr>
          <p:cNvPr id="7" name="Rectangle 6"/>
          <p:cNvSpPr/>
          <p:nvPr/>
        </p:nvSpPr>
        <p:spPr>
          <a:xfrm>
            <a:off x="441394" y="5092442"/>
            <a:ext cx="8496944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algn="ctr"/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Or, did Yahuah honor His covenant placing an </a:t>
            </a:r>
            <a:r>
              <a:rPr lang="en-US" sz="3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  <a:t>“ereb/mixing” </a:t>
            </a:r>
            <a:br>
              <a:rPr lang="en-US" sz="3200" b="1" dirty="0" smtClean="0">
                <a:ln w="50800"/>
                <a:solidFill>
                  <a:schemeClr val="accent4">
                    <a:lumMod val="75000"/>
                  </a:schemeClr>
                </a:solidFill>
                <a:latin typeface="Comic Sans MS" pitchFamily="66" charset="0"/>
              </a:rPr>
            </a:b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between the darkness and the light? </a:t>
            </a:r>
          </a:p>
        </p:txBody>
      </p:sp>
    </p:spTree>
    <p:extLst>
      <p:ext uri="{BB962C8B-B14F-4D97-AF65-F5344CB8AC3E}">
        <p14:creationId xmlns:p14="http://schemas.microsoft.com/office/powerpoint/2010/main" val="250048830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28000"/>
            <a:lum/>
          </a:blip>
          <a:srcRect/>
          <a:stretch>
            <a:fillRect l="-6000" r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88236" y="6466694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tx1"/>
                </a:solidFill>
              </a:rPr>
              <a:pPr/>
              <a:t>64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51520" y="44624"/>
            <a:ext cx="8640960" cy="3744416"/>
          </a:xfrm>
        </p:spPr>
        <p:txBody>
          <a:bodyPr/>
          <a:lstStyle/>
          <a:p>
            <a:r>
              <a:rPr lang="en-US" dirty="0" smtClean="0">
                <a:solidFill>
                  <a:schemeClr val="accent1"/>
                </a:solidFill>
              </a:rPr>
              <a:t>Do you wonder what it would have been like to be at the cross THAT day 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to see these </a:t>
            </a:r>
            <a:br>
              <a:rPr lang="en-US" dirty="0" smtClean="0">
                <a:solidFill>
                  <a:schemeClr val="accent1"/>
                </a:solidFill>
              </a:rPr>
            </a:br>
            <a:r>
              <a:rPr lang="en-US" dirty="0" smtClean="0">
                <a:solidFill>
                  <a:schemeClr val="accent1"/>
                </a:solidFill>
              </a:rPr>
              <a:t>extraordinary things?</a:t>
            </a:r>
            <a:endParaRPr lang="en-US" dirty="0">
              <a:solidFill>
                <a:schemeClr val="accent1"/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203848" y="4221088"/>
            <a:ext cx="5924462" cy="2808312"/>
          </a:xfrm>
        </p:spPr>
        <p:txBody>
          <a:bodyPr>
            <a:normAutofit/>
          </a:bodyPr>
          <a:lstStyle/>
          <a:p>
            <a:pPr marL="45720" indent="0" algn="ctr">
              <a:buNone/>
            </a:pP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Do you think </a:t>
            </a:r>
            <a:b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</a:b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the people said [again]:  </a:t>
            </a:r>
            <a:b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</a:b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“We 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have seen 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/>
            </a:r>
            <a:b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</a:b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remarkable </a:t>
            </a:r>
            <a:r>
              <a:rPr lang="en-US" sz="3200" b="1" dirty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things today." </a:t>
            </a:r>
            <a:r>
              <a:rPr lang="en-US" sz="3200" b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  Luke 5:26  </a:t>
            </a:r>
            <a:r>
              <a:rPr lang="en-US" sz="2000" b="1" i="1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latin typeface="Comic Sans MS" pitchFamily="66" charset="0"/>
              </a:rPr>
              <a:t>NAS</a:t>
            </a:r>
            <a:endParaRPr lang="en-US" sz="3200" b="1" i="1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latin typeface="Comic Sans MS" pitchFamily="66" charset="0"/>
            </a:endParaRPr>
          </a:p>
          <a:p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sz="quarter" idx="14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08305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6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65</a:t>
            </a:fld>
            <a:endParaRPr lang="es-ES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9" y="116632"/>
            <a:ext cx="7776862" cy="792088"/>
          </a:xfrm>
        </p:spPr>
        <p:txBody>
          <a:bodyPr/>
          <a:lstStyle/>
          <a:p>
            <a:r>
              <a:rPr lang="en-US" dirty="0" smtClean="0"/>
              <a:t>Extra-ordinary Things</a:t>
            </a:r>
            <a:endParaRPr lang="en-US" dirty="0"/>
          </a:p>
        </p:txBody>
      </p:sp>
      <p:pic>
        <p:nvPicPr>
          <p:cNvPr id="14" name="Picture 3" descr="C:\Users\Rae\Desktop\Art New Grammar 101\white man clip art\Big News Flash.png"/>
          <p:cNvPicPr>
            <a:picLocks noChangeAspect="1" noChangeArrowheads="1"/>
          </p:cNvPicPr>
          <p:nvPr/>
        </p:nvPicPr>
        <p:blipFill>
          <a:blip r:embed="rId3">
            <a:duotone>
              <a:prstClr val="black"/>
              <a:srgbClr val="D9C3A5">
                <a:tint val="50000"/>
                <a:satMod val="180000"/>
              </a:srgb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992" y="3861048"/>
            <a:ext cx="2204688" cy="27171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Content Placeholder 3"/>
          <p:cNvSpPr>
            <a:spLocks noGrp="1"/>
          </p:cNvSpPr>
          <p:nvPr>
            <p:ph sz="quarter" idx="14"/>
          </p:nvPr>
        </p:nvSpPr>
        <p:spPr>
          <a:xfrm>
            <a:off x="3745070" y="984126"/>
            <a:ext cx="2301924" cy="2516882"/>
          </a:xfrm>
        </p:spPr>
        <p:txBody>
          <a:bodyPr>
            <a:normAutofit fontScale="92500" lnSpcReduction="20000"/>
            <a:scene3d>
              <a:camera prst="orthographicFront"/>
              <a:lightRig rig="threePt" dir="t"/>
            </a:scene3d>
            <a:sp3d extrusionH="57150">
              <a:bevelT h="25400" prst="softRound"/>
            </a:sp3d>
          </a:bodyPr>
          <a:lstStyle/>
          <a:p>
            <a:pPr marL="45720" indent="0" algn="ctr">
              <a:buNone/>
            </a:pP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How did the light around the cross transition straight to darkness at noon and then straight back</a:t>
            </a:r>
            <a:b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 to light at the </a:t>
            </a:r>
            <a:b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</a:b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9</a:t>
            </a:r>
            <a:r>
              <a:rPr lang="en-US" b="1" baseline="30000" dirty="0" smtClean="0">
                <a:solidFill>
                  <a:srgbClr val="0070C0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rgbClr val="0070C0"/>
                </a:solidFill>
                <a:latin typeface="Comic Sans MS" pitchFamily="66" charset="0"/>
              </a:rPr>
              <a:t> hour?</a:t>
            </a:r>
            <a:endParaRPr lang="en-US" b="1" dirty="0">
              <a:solidFill>
                <a:srgbClr val="0070C0"/>
              </a:solidFill>
              <a:latin typeface="Comic Sans MS" pitchFamily="66" charset="0"/>
            </a:endParaRPr>
          </a:p>
        </p:txBody>
      </p:sp>
      <p:pic>
        <p:nvPicPr>
          <p:cNvPr id="16" name="Picture 5" descr="C:\Users\Rae\Desktop\cross in darkness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28184" y="1008717"/>
            <a:ext cx="2693099" cy="2564299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6" descr="C:\Users\Rae\Desktop\cross noon light darkness edit 2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1157747"/>
            <a:ext cx="3314700" cy="257810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8" name="Picture 9" descr="C:\Users\Rae\Desktop\cross with light 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27784" y="3573016"/>
            <a:ext cx="4440238" cy="2946326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1" name="Content Placeholder 6"/>
          <p:cNvSpPr>
            <a:spLocks noGrp="1"/>
          </p:cNvSpPr>
          <p:nvPr>
            <p:ph sz="quarter" idx="14"/>
          </p:nvPr>
        </p:nvSpPr>
        <p:spPr>
          <a:xfrm>
            <a:off x="3995936" y="3933056"/>
            <a:ext cx="2556284" cy="2376264"/>
          </a:xfrm>
        </p:spPr>
        <p:txBody>
          <a:bodyPr/>
          <a:lstStyle/>
          <a:p>
            <a:pPr marL="45720" indent="0" algn="ctr">
              <a:buNone/>
            </a:pPr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In accordance with Yahuah’s covenant there were </a:t>
            </a:r>
            <a:r>
              <a:rPr lang="en-US" b="1" u="sng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four</a:t>
            </a:r>
            <a:r>
              <a:rPr lang="en-US" b="1" dirty="0" smtClean="0">
                <a:ln>
                  <a:solidFill>
                    <a:schemeClr val="bg1"/>
                  </a:solidFill>
                </a:ln>
                <a:solidFill>
                  <a:srgbClr val="002060"/>
                </a:solidFill>
              </a:rPr>
              <a:t> “ereb” transitions on THAT day!</a:t>
            </a:r>
            <a:endParaRPr lang="en-US" b="1" dirty="0">
              <a:ln>
                <a:solidFill>
                  <a:schemeClr val="bg1"/>
                </a:solidFill>
              </a:ln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8886934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3000"/>
                            </p:stCondLst>
                            <p:childTnLst>
                              <p:par>
                                <p:cTn id="13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" dur="2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0"/>
                            </p:stCondLst>
                            <p:childTnLst>
                              <p:par>
                                <p:cTn id="17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2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75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66</a:t>
            </a:fld>
            <a:endParaRPr lang="es-ES" dirty="0"/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33334" y="85993"/>
            <a:ext cx="9110666" cy="987814"/>
          </a:xfrm>
          <a:prstGeom prst="rect">
            <a:avLst/>
          </a:prstGeom>
        </p:spPr>
        <p:txBody>
          <a:bodyPr>
            <a:normAutofit fontScale="82500" lnSpcReduction="10000"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60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 New Fact About </a:t>
            </a:r>
            <a:r>
              <a:rPr lang="en-US" sz="6000" dirty="0" smtClean="0"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&lt;ereb&gt;</a:t>
            </a:r>
            <a:r>
              <a:rPr lang="en-US" sz="60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?</a:t>
            </a:r>
            <a:endParaRPr lang="en-US" sz="6000" dirty="0"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9512" y="896372"/>
            <a:ext cx="8710355" cy="5832366"/>
          </a:xfrm>
          <a:prstGeom prst="rect">
            <a:avLst/>
          </a:prstGeom>
          <a:noFill/>
          <a:ln>
            <a:noFill/>
          </a:ln>
        </p:spPr>
        <p:txBody>
          <a:bodyPr wrap="square" rtlCol="0" anchor="ctr" anchorCtr="1">
            <a:spAutoFit/>
          </a:bodyPr>
          <a:lstStyle/>
          <a:p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Remember:  In Part 1 we had the understanding the </a:t>
            </a:r>
            <a:b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only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time when INDIRECT sunlight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could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be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seen in </a:t>
            </a:r>
            <a:b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the </a:t>
            </a:r>
            <a:r>
              <a:rPr lang="en-US" sz="2800" b="1" dirty="0">
                <a:solidFill>
                  <a:srgbClr val="002060"/>
                </a:solidFill>
                <a:latin typeface="Calibri" panose="020F0502020204030204" pitchFamily="34" charset="0"/>
              </a:rPr>
              <a:t>24 hour cycle is </a:t>
            </a:r>
            <a:r>
              <a:rPr lang="en-US" sz="2800" b="1" dirty="0" smtClean="0">
                <a:solidFill>
                  <a:srgbClr val="002060"/>
                </a:solidFill>
                <a:latin typeface="Calibri" panose="020F0502020204030204" pitchFamily="34" charset="0"/>
              </a:rPr>
              <a:t>either: </a:t>
            </a: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/>
            </a:r>
            <a:b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chemeClr val="bg1">
                    <a:lumMod val="95000"/>
                    <a:lumOff val="5000"/>
                  </a:schemeClr>
                </a:solidFill>
                <a:latin typeface="Calibri" panose="020F0502020204030204" pitchFamily="34" charset="0"/>
              </a:rPr>
              <a:t>	</a:t>
            </a: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1.    just before sunrise, or</a:t>
            </a:r>
            <a:b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</a:br>
            <a:r>
              <a:rPr lang="en-US" sz="2800" dirty="0">
                <a:solidFill>
                  <a:srgbClr val="002060"/>
                </a:solidFill>
                <a:latin typeface="Calibri" panose="020F0502020204030204" pitchFamily="34" charset="0"/>
              </a:rPr>
              <a:t>	2.    just after sunset.  </a:t>
            </a:r>
          </a:p>
          <a:p>
            <a:endParaRPr lang="en-US" sz="11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endParaRPr lang="en-US" sz="1100" dirty="0" smtClean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endParaRPr lang="en-US" sz="1100" dirty="0">
              <a:solidFill>
                <a:schemeClr val="bg1">
                  <a:lumMod val="95000"/>
                  <a:lumOff val="5000"/>
                </a:schemeClr>
              </a:solidFill>
              <a:latin typeface="Calibri" panose="020F0502020204030204" pitchFamily="34" charset="0"/>
            </a:endParaRPr>
          </a:p>
          <a:p>
            <a:pPr algn="ctr"/>
            <a:r>
              <a:rPr lang="en-US" sz="4000" b="1" dirty="0" smtClean="0">
                <a:ln w="900" cmpd="sng">
                  <a:solidFill>
                    <a:srgbClr val="339933">
                      <a:alpha val="55000"/>
                    </a:srgb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However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:  </a:t>
            </a:r>
            <a:r>
              <a:rPr lang="en-US" sz="40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When there is Divine intervention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, the </a:t>
            </a:r>
            <a:r>
              <a:rPr lang="en-US" sz="4000" b="1" dirty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mixing of light and darkness </a:t>
            </a:r>
            <a:r>
              <a:rPr lang="en-US" sz="4000" b="1" u="sng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did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occur during the </a:t>
            </a:r>
            <a:b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</a:b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“day-light” hours before the 6</a:t>
            </a:r>
            <a:r>
              <a:rPr lang="en-US" sz="4000" b="1" baseline="300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th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hour </a:t>
            </a:r>
            <a:r>
              <a:rPr lang="en-US" sz="24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[noon] 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and after the 9</a:t>
            </a:r>
            <a:r>
              <a:rPr lang="en-US" sz="4000" b="1" baseline="30000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th</a:t>
            </a:r>
            <a:r>
              <a:rPr lang="en-US" sz="4000" b="1" dirty="0" smtClean="0">
                <a:ln w="900" cmpd="sng">
                  <a:solidFill>
                    <a:schemeClr val="accent1">
                      <a:satMod val="190000"/>
                      <a:alpha val="55000"/>
                    </a:schemeClr>
                  </a:solidFill>
                  <a:prstDash val="solid"/>
                </a:ln>
                <a:solidFill>
                  <a:schemeClr val="accent1">
                    <a:satMod val="200000"/>
                    <a:tint val="3000"/>
                  </a:schemeClr>
                </a:solidFill>
                <a:effectLst>
                  <a:innerShdw blurRad="101600" dist="76200" dir="5400000">
                    <a:schemeClr val="accent1">
                      <a:satMod val="190000"/>
                      <a:tint val="100000"/>
                      <a:alpha val="74000"/>
                    </a:schemeClr>
                  </a:innerShdw>
                </a:effectLst>
                <a:latin typeface="Calibri" panose="020F0502020204030204" pitchFamily="34" charset="0"/>
              </a:rPr>
              <a:t> hour of the cross.  </a:t>
            </a:r>
            <a:endParaRPr lang="en-US" sz="1100" dirty="0">
              <a:solidFill>
                <a:srgbClr val="FF00FF"/>
              </a:solidFill>
              <a:latin typeface="Calibri" panose="020F0502020204030204" pitchFamily="34" charset="0"/>
            </a:endParaRPr>
          </a:p>
        </p:txBody>
      </p:sp>
      <p:pic>
        <p:nvPicPr>
          <p:cNvPr id="9218" name="Picture 2" descr="C:\Users\Rae\Desktop\cross at evening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923574"/>
            <a:ext cx="3312368" cy="164944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0371622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20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66000"/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36" name="Left Brace 9235"/>
          <p:cNvSpPr/>
          <p:nvPr/>
        </p:nvSpPr>
        <p:spPr>
          <a:xfrm rot="16200000">
            <a:off x="2581296" y="3293837"/>
            <a:ext cx="611274" cy="3835516"/>
          </a:xfrm>
          <a:prstGeom prst="leftBrace">
            <a:avLst>
              <a:gd name="adj1" fmla="val 55953"/>
              <a:gd name="adj2" fmla="val 50248"/>
            </a:avLst>
          </a:prstGeom>
          <a:solidFill>
            <a:srgbClr val="FFFF8F"/>
          </a:solidFill>
          <a:ln w="57150"/>
          <a:scene3d>
            <a:camera prst="orthographicFront"/>
            <a:lightRig rig="threePt" dir="t"/>
          </a:scene3d>
          <a:sp3d>
            <a:bevelT/>
          </a:sp3d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448251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rgbClr val="002060"/>
                </a:solidFill>
              </a:rPr>
              <a:pPr/>
              <a:t>67</a:t>
            </a:fld>
            <a:endParaRPr lang="es-ES" dirty="0">
              <a:solidFill>
                <a:srgbClr val="002060"/>
              </a:solidFill>
            </a:endParaRPr>
          </a:p>
        </p:txBody>
      </p:sp>
      <p:sp>
        <p:nvSpPr>
          <p:cNvPr id="3" name="Title 3"/>
          <p:cNvSpPr txBox="1">
            <a:spLocks/>
          </p:cNvSpPr>
          <p:nvPr/>
        </p:nvSpPr>
        <p:spPr>
          <a:xfrm>
            <a:off x="33334" y="13985"/>
            <a:ext cx="9110666" cy="1326783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36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Charting Abib 14 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&lt;ereb&gt;</a:t>
            </a:r>
            <a:r>
              <a:rPr lang="en-US" sz="3600" dirty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</a:t>
            </a:r>
            <a:r>
              <a:rPr lang="en-US" sz="36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at the Cross </a:t>
            </a:r>
            <a:br>
              <a:rPr lang="en-US" sz="36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36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to Fulfill the 2</a:t>
            </a:r>
            <a:r>
              <a:rPr lang="en-US" sz="3600" baseline="300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nd</a:t>
            </a:r>
            <a:r>
              <a:rPr lang="en-US" sz="36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Definition of “day”</a:t>
            </a:r>
            <a:endParaRPr lang="en-US" sz="3600" dirty="0"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11560" y="4257886"/>
            <a:ext cx="288032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5137016" y="4259011"/>
            <a:ext cx="2819360" cy="646331"/>
          </a:xfrm>
          <a:prstGeom prst="rect">
            <a:avLst/>
          </a:prstGeom>
          <a:solidFill>
            <a:srgbClr val="002060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endParaRPr lang="en-US" b="1" dirty="0" smtClean="0">
              <a:solidFill>
                <a:schemeClr val="accent4">
                  <a:lumMod val="20000"/>
                  <a:lumOff val="80000"/>
                </a:schemeClr>
              </a:solidFill>
            </a:endParaRPr>
          </a:p>
          <a:p>
            <a:pPr algn="ctr"/>
            <a:r>
              <a:rPr lang="en-US" b="1" dirty="0" smtClean="0">
                <a:solidFill>
                  <a:schemeClr val="accent4">
                    <a:lumMod val="20000"/>
                    <a:lumOff val="80000"/>
                  </a:schemeClr>
                </a:solidFill>
              </a:rPr>
              <a:t>Abib 14 NIGHT SEASON</a:t>
            </a:r>
            <a:endParaRPr lang="en-US" b="1" dirty="0">
              <a:solidFill>
                <a:schemeClr val="accent4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899592" y="4259011"/>
            <a:ext cx="1839828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endParaRPr lang="en-US" b="1" dirty="0" smtClean="0">
              <a:solidFill>
                <a:srgbClr val="00B0F0"/>
              </a:solidFill>
            </a:endParaRPr>
          </a:p>
          <a:p>
            <a:r>
              <a:rPr lang="en-US" b="1" dirty="0" smtClean="0">
                <a:solidFill>
                  <a:srgbClr val="00B0F0"/>
                </a:solidFill>
              </a:rPr>
              <a:t>   DAY    </a:t>
            </a:r>
            <a:r>
              <a:rPr lang="en-US" sz="1400" b="1" dirty="0" smtClean="0">
                <a:solidFill>
                  <a:srgbClr val="00B0F0"/>
                </a:solidFill>
              </a:rPr>
              <a:t>SEASON </a:t>
            </a:r>
            <a:endParaRPr lang="en-US" b="1" dirty="0">
              <a:solidFill>
                <a:srgbClr val="00B0F0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873916" y="4259011"/>
            <a:ext cx="761980" cy="646331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2" name="TextBox 11"/>
          <p:cNvSpPr txBox="1"/>
          <p:nvPr/>
        </p:nvSpPr>
        <p:spPr>
          <a:xfrm>
            <a:off x="2755052" y="4257885"/>
            <a:ext cx="113908" cy="6463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3749804" y="4257886"/>
            <a:ext cx="107332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endParaRPr lang="en-US" b="1" dirty="0" smtClean="0">
              <a:solidFill>
                <a:srgbClr val="00B0F0"/>
              </a:solidFill>
            </a:endParaRPr>
          </a:p>
          <a:p>
            <a:pPr algn="ctr"/>
            <a:r>
              <a:rPr lang="en-US" b="1" dirty="0" smtClean="0">
                <a:solidFill>
                  <a:srgbClr val="00B0F0"/>
                </a:solidFill>
              </a:rPr>
              <a:t> Abib 14</a:t>
            </a:r>
            <a:endParaRPr lang="en-US" dirty="0"/>
          </a:p>
        </p:txBody>
      </p:sp>
      <p:sp>
        <p:nvSpPr>
          <p:cNvPr id="14" name="TextBox 13"/>
          <p:cNvSpPr txBox="1"/>
          <p:nvPr/>
        </p:nvSpPr>
        <p:spPr>
          <a:xfrm>
            <a:off x="3635896" y="4257886"/>
            <a:ext cx="113908" cy="646331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5" name="TextBox 14"/>
          <p:cNvSpPr txBox="1"/>
          <p:nvPr/>
        </p:nvSpPr>
        <p:spPr>
          <a:xfrm>
            <a:off x="4848984" y="4257886"/>
            <a:ext cx="288032" cy="646331"/>
          </a:xfrm>
          <a:prstGeom prst="rect">
            <a:avLst/>
          </a:prstGeom>
          <a:solidFill>
            <a:schemeClr val="accent4">
              <a:lumMod val="50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7956376" y="4259627"/>
            <a:ext cx="288032" cy="646331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</a:bodyPr>
          <a:lstStyle/>
          <a:p>
            <a:endParaRPr lang="en-US" dirty="0" smtClean="0"/>
          </a:p>
          <a:p>
            <a:endParaRPr lang="en-US" dirty="0"/>
          </a:p>
        </p:txBody>
      </p:sp>
      <p:sp>
        <p:nvSpPr>
          <p:cNvPr id="17" name="TextBox 16"/>
          <p:cNvSpPr txBox="1"/>
          <p:nvPr/>
        </p:nvSpPr>
        <p:spPr>
          <a:xfrm>
            <a:off x="8244408" y="4257886"/>
            <a:ext cx="557014" cy="646331"/>
          </a:xfrm>
          <a:prstGeom prst="rect">
            <a:avLst/>
          </a:prstGeom>
          <a:solidFill>
            <a:srgbClr val="FFFF00"/>
          </a:solidFill>
          <a:ln>
            <a:solidFill>
              <a:schemeClr val="bg1">
                <a:lumMod val="50000"/>
              </a:schemeClr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b="1" dirty="0">
                <a:solidFill>
                  <a:srgbClr val="00B0F0"/>
                </a:solidFill>
              </a:rPr>
              <a:t/>
            </a:r>
            <a:br>
              <a:rPr lang="en-US" b="1" dirty="0">
                <a:solidFill>
                  <a:srgbClr val="00B0F0"/>
                </a:solidFill>
              </a:rPr>
            </a:br>
            <a:r>
              <a:rPr lang="en-US" sz="1600" b="1" dirty="0" smtClean="0">
                <a:solidFill>
                  <a:srgbClr val="00B0F0"/>
                </a:solidFill>
              </a:rPr>
              <a:t>15</a:t>
            </a:r>
            <a:r>
              <a:rPr lang="en-US" b="1" baseline="30000" dirty="0" smtClean="0">
                <a:solidFill>
                  <a:srgbClr val="00B0F0"/>
                </a:solidFill>
              </a:rPr>
              <a:t>th</a:t>
            </a:r>
            <a:r>
              <a:rPr lang="en-US" b="1" dirty="0" smtClean="0">
                <a:solidFill>
                  <a:srgbClr val="00B0F0"/>
                </a:solidFill>
              </a:rPr>
              <a:t> </a:t>
            </a:r>
            <a:endParaRPr lang="en-US" dirty="0"/>
          </a:p>
        </p:txBody>
      </p:sp>
      <p:cxnSp>
        <p:nvCxnSpPr>
          <p:cNvPr id="18" name="Straight Connector 17"/>
          <p:cNvCxnSpPr/>
          <p:nvPr/>
        </p:nvCxnSpPr>
        <p:spPr>
          <a:xfrm flipV="1">
            <a:off x="899592" y="2178946"/>
            <a:ext cx="0" cy="2725270"/>
          </a:xfrm>
          <a:prstGeom prst="line">
            <a:avLst/>
          </a:prstGeom>
          <a:ln w="7620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8244408" y="2178946"/>
            <a:ext cx="0" cy="2725270"/>
          </a:xfrm>
          <a:prstGeom prst="line">
            <a:avLst/>
          </a:prstGeom>
          <a:ln w="76200"/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21" name="Straight Connector 20"/>
          <p:cNvCxnSpPr/>
          <p:nvPr/>
        </p:nvCxnSpPr>
        <p:spPr>
          <a:xfrm flipV="1">
            <a:off x="4852412" y="2178946"/>
            <a:ext cx="0" cy="2725270"/>
          </a:xfrm>
          <a:prstGeom prst="line">
            <a:avLst/>
          </a:prstGeom>
          <a:ln w="7620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3"/>
          </a:lnRef>
          <a:fillRef idx="0">
            <a:schemeClr val="accent3"/>
          </a:fillRef>
          <a:effectRef idx="2">
            <a:schemeClr val="accent3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1555284" y="3897846"/>
            <a:ext cx="496436" cy="1008112"/>
            <a:chOff x="1339260" y="3751078"/>
            <a:chExt cx="496436" cy="1008112"/>
          </a:xfrm>
        </p:grpSpPr>
        <p:cxnSp>
          <p:nvCxnSpPr>
            <p:cNvPr id="28" name="Straight Connector 27"/>
            <p:cNvCxnSpPr/>
            <p:nvPr/>
          </p:nvCxnSpPr>
          <p:spPr>
            <a:xfrm flipV="1">
              <a:off x="1592620" y="3751078"/>
              <a:ext cx="0" cy="1008112"/>
            </a:xfrm>
            <a:prstGeom prst="line">
              <a:avLst/>
            </a:prstGeom>
            <a:ln w="76200">
              <a:solidFill>
                <a:schemeClr val="accent3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H="1">
              <a:off x="1339260" y="3967102"/>
              <a:ext cx="496436" cy="0"/>
            </a:xfrm>
            <a:prstGeom prst="line">
              <a:avLst/>
            </a:prstGeom>
            <a:ln w="76200">
              <a:solidFill>
                <a:schemeClr val="accent3">
                  <a:lumMod val="50000"/>
                </a:schemeClr>
              </a:solidFill>
            </a:ln>
            <a:scene3d>
              <a:camera prst="orthographicFront"/>
              <a:lightRig rig="threePt" dir="t"/>
            </a:scene3d>
            <a:sp3d>
              <a:bevelT/>
            </a:sp3d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4" name="Lightning Bolt 23"/>
          <p:cNvSpPr/>
          <p:nvPr/>
        </p:nvSpPr>
        <p:spPr>
          <a:xfrm rot="21153902" flipH="1">
            <a:off x="3606218" y="3562444"/>
            <a:ext cx="502733" cy="845696"/>
          </a:xfrm>
          <a:prstGeom prst="lightningBolt">
            <a:avLst/>
          </a:prstGeom>
          <a:ln w="38100">
            <a:solidFill>
              <a:schemeClr val="tx2">
                <a:lumMod val="75000"/>
              </a:schemeClr>
            </a:solidFill>
          </a:ln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27" name="TextBox 9226"/>
          <p:cNvSpPr txBox="1"/>
          <p:nvPr/>
        </p:nvSpPr>
        <p:spPr>
          <a:xfrm>
            <a:off x="366961" y="1809614"/>
            <a:ext cx="1080120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Sunrise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6" name="TextBox 45"/>
          <p:cNvSpPr txBox="1"/>
          <p:nvPr/>
        </p:nvSpPr>
        <p:spPr>
          <a:xfrm>
            <a:off x="7721302" y="1809614"/>
            <a:ext cx="1080120" cy="369332"/>
          </a:xfrm>
          <a:prstGeom prst="rect">
            <a:avLst/>
          </a:prstGeom>
          <a:solidFill>
            <a:schemeClr val="bg2">
              <a:lumMod val="75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  <a:latin typeface="Comic Sans MS" pitchFamily="66" charset="0"/>
              </a:rPr>
              <a:t>Sunrise</a:t>
            </a:r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47" name="TextBox 46"/>
          <p:cNvSpPr txBox="1"/>
          <p:nvPr/>
        </p:nvSpPr>
        <p:spPr>
          <a:xfrm>
            <a:off x="4303018" y="1809614"/>
            <a:ext cx="1080120" cy="369332"/>
          </a:xfrm>
          <a:prstGeom prst="rect">
            <a:avLst/>
          </a:prstGeom>
          <a:solidFill>
            <a:schemeClr val="accent4">
              <a:lumMod val="50000"/>
            </a:schemeClr>
          </a:solidFill>
          <a:ln w="57150">
            <a:solidFill>
              <a:schemeClr val="accent3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h="25400" prst="softRound"/>
            </a:sp3d>
          </a:bodyPr>
          <a:lstStyle/>
          <a:p>
            <a:pPr algn="ctr"/>
            <a:r>
              <a:rPr lang="en-US" b="1" dirty="0" smtClean="0">
                <a:solidFill>
                  <a:schemeClr val="bg2"/>
                </a:solidFill>
                <a:latin typeface="Comic Sans MS" pitchFamily="66" charset="0"/>
              </a:rPr>
              <a:t>Sunset</a:t>
            </a:r>
            <a:r>
              <a:rPr lang="en-US" b="1" dirty="0" smtClean="0">
                <a:solidFill>
                  <a:schemeClr val="bg2"/>
                </a:solidFill>
              </a:rPr>
              <a:t> 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1691680" y="2673710"/>
            <a:ext cx="3019008" cy="752594"/>
          </a:xfrm>
          <a:prstGeom prst="roundRect">
            <a:avLst>
              <a:gd name="adj" fmla="val 24659"/>
            </a:avLst>
          </a:prstGeom>
          <a:solidFill>
            <a:schemeClr val="bg1">
              <a:lumMod val="65000"/>
            </a:schemeClr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2 extra “mixings” placed </a:t>
            </a:r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“between the evenings”</a:t>
            </a:r>
            <a:endParaRPr lang="en-US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cxnSp>
        <p:nvCxnSpPr>
          <p:cNvPr id="57" name="Straight Connector 56"/>
          <p:cNvCxnSpPr/>
          <p:nvPr/>
        </p:nvCxnSpPr>
        <p:spPr>
          <a:xfrm flipV="1">
            <a:off x="2895268" y="3465798"/>
            <a:ext cx="0" cy="1547704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59" name="TextBox 58"/>
          <p:cNvSpPr txBox="1"/>
          <p:nvPr/>
        </p:nvSpPr>
        <p:spPr>
          <a:xfrm>
            <a:off x="1204249" y="5568007"/>
            <a:ext cx="3384418" cy="1173361"/>
          </a:xfrm>
          <a:prstGeom prst="roundRect">
            <a:avLst>
              <a:gd name="adj" fmla="val 36782"/>
            </a:avLst>
          </a:prstGeom>
          <a:solidFill>
            <a:srgbClr val="FFFF8F"/>
          </a:solidFill>
          <a:ln w="57150">
            <a:solidFill>
              <a:schemeClr val="accent1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b="1" dirty="0">
                <a:solidFill>
                  <a:schemeClr val="accent1"/>
                </a:solidFill>
                <a:latin typeface="Comic Sans MS" pitchFamily="66" charset="0"/>
              </a:rPr>
              <a:t>“between the evenings</a:t>
            </a:r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” </a:t>
            </a:r>
            <a:r>
              <a:rPr lang="en-US" b="1" u="sng" dirty="0" smtClean="0">
                <a:solidFill>
                  <a:schemeClr val="accent1"/>
                </a:solidFill>
                <a:latin typeface="Comic Sans MS" pitchFamily="66" charset="0"/>
              </a:rPr>
              <a:t>or</a:t>
            </a:r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 “between” the </a:t>
            </a:r>
            <a:r>
              <a:rPr lang="en-US" b="1" dirty="0" smtClean="0">
                <a:solidFill>
                  <a:srgbClr val="00B0F0"/>
                </a:solidFill>
                <a:latin typeface="Comic Sans MS" pitchFamily="66" charset="0"/>
              </a:rPr>
              <a:t>“dawn” </a:t>
            </a:r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and </a:t>
            </a:r>
            <a:r>
              <a:rPr lang="en-US" b="1" dirty="0" smtClean="0">
                <a:solidFill>
                  <a:schemeClr val="accent3"/>
                </a:solidFill>
                <a:latin typeface="Comic Sans MS" pitchFamily="66" charset="0"/>
              </a:rPr>
              <a:t>“dusk” </a:t>
            </a:r>
            <a:r>
              <a:rPr lang="en-US" b="1" dirty="0" smtClean="0">
                <a:solidFill>
                  <a:schemeClr val="accent1"/>
                </a:solidFill>
                <a:latin typeface="Comic Sans MS" pitchFamily="66" charset="0"/>
              </a:rPr>
              <a:t>twilight/mixings.</a:t>
            </a:r>
            <a:endParaRPr lang="en-US" dirty="0">
              <a:solidFill>
                <a:schemeClr val="accent1"/>
              </a:solidFill>
              <a:latin typeface="Comic Sans MS" pitchFamily="66" charset="0"/>
            </a:endParaRPr>
          </a:p>
        </p:txBody>
      </p:sp>
      <p:cxnSp>
        <p:nvCxnSpPr>
          <p:cNvPr id="44" name="Straight Connector 43"/>
          <p:cNvCxnSpPr/>
          <p:nvPr/>
        </p:nvCxnSpPr>
        <p:spPr>
          <a:xfrm flipV="1">
            <a:off x="3605254" y="3465798"/>
            <a:ext cx="0" cy="1547704"/>
          </a:xfrm>
          <a:prstGeom prst="line">
            <a:avLst/>
          </a:prstGeom>
          <a:ln w="76200">
            <a:solidFill>
              <a:schemeClr val="tx1">
                <a:lumMod val="50000"/>
                <a:lumOff val="50000"/>
              </a:schemeClr>
            </a:solidFill>
            <a:headEnd type="oval" w="med" len="med"/>
            <a:tailEnd type="oval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0" name="Title 3"/>
          <p:cNvSpPr txBox="1">
            <a:spLocks/>
          </p:cNvSpPr>
          <p:nvPr/>
        </p:nvSpPr>
        <p:spPr>
          <a:xfrm>
            <a:off x="4854739" y="5013502"/>
            <a:ext cx="4181757" cy="184482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8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In the last hours of 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Yahusha’s life, </a:t>
            </a:r>
            <a:br>
              <a:rPr lang="en-US" sz="2800" dirty="0" smtClean="0"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</a:br>
            <a:r>
              <a:rPr lang="en-US" sz="2800" dirty="0" smtClean="0"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He </a:t>
            </a:r>
            <a:r>
              <a:rPr lang="en-US" sz="28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fulfills the </a:t>
            </a:r>
            <a:r>
              <a:rPr lang="en-US" sz="2800" dirty="0" smtClean="0">
                <a:solidFill>
                  <a:schemeClr val="accent4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&lt;ereb&gt;</a:t>
            </a:r>
            <a:r>
              <a:rPr lang="en-US" sz="28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 “day” definition.</a:t>
            </a:r>
            <a:endParaRPr lang="en-US" sz="2800" dirty="0"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3872468" y="3655208"/>
            <a:ext cx="106665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It is</a:t>
            </a:r>
            <a:b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</a:br>
            <a:r>
              <a:rPr lang="en-US" sz="1500" b="1" dirty="0" smtClean="0">
                <a:solidFill>
                  <a:schemeClr val="tx2">
                    <a:lumMod val="50000"/>
                  </a:schemeClr>
                </a:solidFill>
                <a:latin typeface="Comic Sans MS" pitchFamily="66" charset="0"/>
              </a:rPr>
              <a:t>finished!</a:t>
            </a:r>
            <a:endParaRPr lang="en-US" sz="1500" b="1" dirty="0">
              <a:solidFill>
                <a:schemeClr val="tx2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370320" y="3673015"/>
            <a:ext cx="8742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3</a:t>
            </a:r>
            <a:r>
              <a:rPr lang="en-US" b="1" baseline="30000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rd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HR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152478" y="3654875"/>
            <a:ext cx="49963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9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HR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2421854" y="3650771"/>
            <a:ext cx="50825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 smtClean="0">
                <a:latin typeface="Comic Sans MS" pitchFamily="66" charset="0"/>
              </a:rPr>
              <a:t>6</a:t>
            </a:r>
            <a:r>
              <a:rPr lang="en-US" baseline="30000" dirty="0" smtClean="0">
                <a:latin typeface="Comic Sans MS" pitchFamily="66" charset="0"/>
              </a:rPr>
              <a:t>th</a:t>
            </a:r>
            <a:r>
              <a:rPr lang="en-US" dirty="0" smtClean="0">
                <a:latin typeface="Comic Sans MS" pitchFamily="66" charset="0"/>
              </a:rPr>
              <a:t> </a:t>
            </a:r>
            <a:br>
              <a:rPr lang="en-US" dirty="0" smtClean="0">
                <a:latin typeface="Comic Sans MS" pitchFamily="66" charset="0"/>
              </a:rPr>
            </a:br>
            <a:r>
              <a:rPr lang="en-US" sz="1400" dirty="0" smtClean="0">
                <a:latin typeface="Comic Sans MS" pitchFamily="66" charset="0"/>
              </a:rPr>
              <a:t>HR</a:t>
            </a:r>
            <a:endParaRPr lang="en-US" dirty="0">
              <a:latin typeface="Comic Sans MS" pitchFamily="66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2246106" y="1299582"/>
            <a:ext cx="1921378" cy="1305282"/>
          </a:xfrm>
          <a:prstGeom prst="roundRect">
            <a:avLst>
              <a:gd name="adj" fmla="val 18106"/>
            </a:avLst>
          </a:prstGeom>
          <a:solidFill>
            <a:srgbClr val="FFFF8F"/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/>
          </a:sp3d>
        </p:spPr>
        <p:txBody>
          <a:bodyPr wrap="square" rtlCol="0">
            <a:spAutoFit/>
            <a:sp3d extrusionH="57150">
              <a:bevelT w="38100" h="38100"/>
            </a:sp3d>
          </a:bodyPr>
          <a:lstStyle/>
          <a:p>
            <a:pPr algn="ctr"/>
            <a:r>
              <a:rPr lang="en-US" sz="1400" b="1" dirty="0" smtClean="0">
                <a:solidFill>
                  <a:srgbClr val="92D050"/>
                </a:solidFill>
                <a:latin typeface="Comic Sans MS" pitchFamily="66" charset="0"/>
              </a:rPr>
              <a:t>Two extra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 </a:t>
            </a:r>
            <a:r>
              <a:rPr lang="en-US" sz="1400" b="1" dirty="0" err="1" smtClean="0">
                <a:solidFill>
                  <a:schemeClr val="accent3"/>
                </a:solidFill>
                <a:latin typeface="Comic Sans MS" pitchFamily="66" charset="0"/>
              </a:rPr>
              <a:t>ereb’s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 </a:t>
            </a:r>
            <a:r>
              <a:rPr lang="en-US" sz="1400" b="1" dirty="0" smtClean="0">
                <a:solidFill>
                  <a:srgbClr val="92D050"/>
                </a:solidFill>
                <a:latin typeface="Comic Sans MS" pitchFamily="66" charset="0"/>
              </a:rPr>
              <a:t>of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 “</a:t>
            </a:r>
            <a:r>
              <a:rPr lang="en-US" sz="1400" b="1" dirty="0" smtClean="0">
                <a:solidFill>
                  <a:srgbClr val="00B0F0"/>
                </a:solidFill>
                <a:latin typeface="Comic Sans MS" pitchFamily="66" charset="0"/>
              </a:rPr>
              <a:t>light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 </a:t>
            </a:r>
            <a:r>
              <a:rPr lang="en-US" sz="1400" b="1" u="sng" dirty="0" smtClean="0">
                <a:solidFill>
                  <a:srgbClr val="92D050"/>
                </a:solidFill>
                <a:latin typeface="Comic Sans MS" pitchFamily="66" charset="0"/>
              </a:rPr>
              <a:t>mixed</a:t>
            </a:r>
            <a:r>
              <a:rPr lang="en-US" sz="1400" b="1" dirty="0" smtClean="0">
                <a:solidFill>
                  <a:srgbClr val="92D050"/>
                </a:solidFill>
                <a:latin typeface="Comic Sans MS" pitchFamily="66" charset="0"/>
              </a:rPr>
              <a:t> with </a:t>
            </a:r>
            <a:r>
              <a:rPr lang="en-US" sz="1400" b="1" dirty="0" smtClean="0">
                <a:solidFill>
                  <a:schemeClr val="tx1">
                    <a:lumMod val="65000"/>
                    <a:lumOff val="35000"/>
                  </a:schemeClr>
                </a:solidFill>
                <a:latin typeface="Comic Sans MS" pitchFamily="66" charset="0"/>
              </a:rPr>
              <a:t>darkness” </a:t>
            </a:r>
            <a:r>
              <a:rPr lang="en-US" sz="1400" b="1" dirty="0" smtClean="0">
                <a:solidFill>
                  <a:srgbClr val="92D050"/>
                </a:solidFill>
                <a:latin typeface="Comic Sans MS" pitchFamily="66" charset="0"/>
              </a:rPr>
              <a:t>at noon and at the 9</a:t>
            </a:r>
            <a:r>
              <a:rPr lang="en-US" sz="1400" b="1" baseline="30000" dirty="0" smtClean="0">
                <a:solidFill>
                  <a:srgbClr val="92D050"/>
                </a:solidFill>
                <a:latin typeface="Comic Sans MS" pitchFamily="66" charset="0"/>
              </a:rPr>
              <a:t>th</a:t>
            </a:r>
            <a:r>
              <a:rPr lang="en-US" sz="1400" b="1" dirty="0" smtClean="0">
                <a:solidFill>
                  <a:srgbClr val="92D050"/>
                </a:solidFill>
                <a:latin typeface="Comic Sans MS" pitchFamily="66" charset="0"/>
              </a:rPr>
              <a:t> hour!</a:t>
            </a:r>
            <a:endParaRPr lang="en-US" sz="1400" dirty="0">
              <a:solidFill>
                <a:srgbClr val="92D050"/>
              </a:solidFill>
              <a:latin typeface="Comic Sans MS" pitchFamily="66" charset="0"/>
            </a:endParaRPr>
          </a:p>
        </p:txBody>
      </p:sp>
      <p:cxnSp>
        <p:nvCxnSpPr>
          <p:cNvPr id="39" name="Straight Connector 38"/>
          <p:cNvCxnSpPr/>
          <p:nvPr/>
        </p:nvCxnSpPr>
        <p:spPr>
          <a:xfrm flipV="1">
            <a:off x="611560" y="3615207"/>
            <a:ext cx="0" cy="139666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V="1">
            <a:off x="7956376" y="3625146"/>
            <a:ext cx="0" cy="1396662"/>
          </a:xfrm>
          <a:prstGeom prst="line">
            <a:avLst/>
          </a:prstGeom>
          <a:ln w="76200">
            <a:solidFill>
              <a:srgbClr val="00B0F0"/>
            </a:solidFill>
            <a:headEnd type="oval" w="med" len="med"/>
            <a:tailEnd type="triangle" w="med" len="med"/>
          </a:ln>
          <a:scene3d>
            <a:camera prst="orthographicFront"/>
            <a:lightRig rig="threePt" dir="t"/>
          </a:scene3d>
          <a:sp3d>
            <a:bevelT/>
          </a:sp3d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42" name="TextBox 41"/>
          <p:cNvSpPr txBox="1"/>
          <p:nvPr/>
        </p:nvSpPr>
        <p:spPr>
          <a:xfrm>
            <a:off x="253945" y="3317883"/>
            <a:ext cx="71523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  <a:latin typeface="Comic Sans MS" pitchFamily="66" charset="0"/>
              </a:rPr>
              <a:t>14</a:t>
            </a:r>
            <a:r>
              <a:rPr lang="en-US" b="1" baseline="30000" dirty="0" smtClean="0">
                <a:solidFill>
                  <a:srgbClr val="00B0F0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7586397" y="3284984"/>
            <a:ext cx="715230" cy="369332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algn="ctr"/>
            <a:r>
              <a:rPr lang="en-US" b="1" dirty="0" smtClean="0">
                <a:solidFill>
                  <a:srgbClr val="00B0F0"/>
                </a:solidFill>
                <a:latin typeface="Comic Sans MS" pitchFamily="66" charset="0"/>
              </a:rPr>
              <a:t>15</a:t>
            </a:r>
            <a:r>
              <a:rPr lang="en-US" b="1" baseline="30000" dirty="0" smtClean="0">
                <a:solidFill>
                  <a:srgbClr val="00B0F0"/>
                </a:solidFill>
                <a:latin typeface="Comic Sans MS" pitchFamily="66" charset="0"/>
              </a:rPr>
              <a:t>th</a:t>
            </a:r>
            <a:r>
              <a:rPr lang="en-US" b="1" dirty="0" smtClean="0">
                <a:solidFill>
                  <a:schemeClr val="accent6">
                    <a:lumMod val="50000"/>
                  </a:schemeClr>
                </a:solidFill>
                <a:latin typeface="Comic Sans MS" pitchFamily="66" charset="0"/>
              </a:rPr>
              <a:t> </a:t>
            </a:r>
            <a:endParaRPr lang="en-US" b="1" dirty="0">
              <a:solidFill>
                <a:schemeClr val="accent6">
                  <a:lumMod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40" name="Title 3"/>
          <p:cNvSpPr txBox="1">
            <a:spLocks/>
          </p:cNvSpPr>
          <p:nvPr/>
        </p:nvSpPr>
        <p:spPr>
          <a:xfrm>
            <a:off x="4860032" y="1260214"/>
            <a:ext cx="3362505" cy="1381844"/>
          </a:xfrm>
          <a:prstGeom prst="rect">
            <a:avLst/>
          </a:prstGeom>
        </p:spPr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z="2400" dirty="0" smtClean="0">
                <a:ln w="11430">
                  <a:solidFill>
                    <a:schemeClr val="accent6">
                      <a:lumMod val="20000"/>
                      <a:lumOff val="80000"/>
                    </a:schemeClr>
                  </a:solidFill>
                </a:ln>
                <a:solidFill>
                  <a:srgbClr val="FFFF8F"/>
                </a:solidFill>
                <a:effectLst/>
                <a:latin typeface="Arial Rounded MT Bold" pitchFamily="34" charset="0"/>
              </a:rPr>
              <a:t>Ponder on this:</a:t>
            </a:r>
          </a:p>
          <a:p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Gen 8:22  </a:t>
            </a:r>
            <a:b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</a:b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While </a:t>
            </a:r>
            <a:r>
              <a:rPr lang="en-US" sz="1800" dirty="0">
                <a:solidFill>
                  <a:srgbClr val="002060"/>
                </a:solidFill>
                <a:effectLst/>
                <a:latin typeface="Arial Rounded MT Bold" pitchFamily="34" charset="0"/>
              </a:rPr>
              <a:t>the earth </a:t>
            </a:r>
            <a:r>
              <a:rPr lang="en-US" sz="1800" dirty="0" err="1">
                <a:solidFill>
                  <a:srgbClr val="002060"/>
                </a:solidFill>
                <a:effectLst/>
                <a:latin typeface="Arial Rounded MT Bold" pitchFamily="34" charset="0"/>
              </a:rPr>
              <a:t>remaineth</a:t>
            </a:r>
            <a:r>
              <a:rPr lang="en-US" sz="1800" dirty="0">
                <a:solidFill>
                  <a:srgbClr val="002060"/>
                </a:solidFill>
                <a:effectLst/>
                <a:latin typeface="Arial Rounded MT Bold" pitchFamily="34" charset="0"/>
              </a:rPr>
              <a:t>, seedtime and harvest, and </a:t>
            </a: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/>
            </a:r>
            <a:b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</a:b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cold </a:t>
            </a:r>
            <a:r>
              <a:rPr lang="en-US" sz="1800" dirty="0">
                <a:solidFill>
                  <a:srgbClr val="002060"/>
                </a:solidFill>
                <a:effectLst/>
                <a:latin typeface="Arial Rounded MT Bold" pitchFamily="34" charset="0"/>
              </a:rPr>
              <a:t>and heat, and summer and winter, </a:t>
            </a: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/>
            </a:r>
            <a:b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</a:b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and </a:t>
            </a:r>
            <a:r>
              <a:rPr lang="en-US" sz="1800" dirty="0">
                <a:solidFill>
                  <a:srgbClr val="002060"/>
                </a:solidFill>
                <a:effectLst/>
                <a:latin typeface="Arial Rounded MT Bold" pitchFamily="34" charset="0"/>
              </a:rPr>
              <a:t>day and night </a:t>
            </a: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/>
            </a:r>
            <a:b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</a:b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[covenant] shall </a:t>
            </a:r>
            <a:b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</a:br>
            <a:r>
              <a:rPr lang="en-US" sz="1800" dirty="0" smtClean="0">
                <a:solidFill>
                  <a:srgbClr val="002060"/>
                </a:solidFill>
                <a:effectLst/>
                <a:latin typeface="Arial Rounded MT Bold" pitchFamily="34" charset="0"/>
              </a:rPr>
              <a:t>not </a:t>
            </a:r>
            <a:r>
              <a:rPr lang="en-US" sz="1800" dirty="0">
                <a:solidFill>
                  <a:srgbClr val="002060"/>
                </a:solidFill>
                <a:effectLst/>
                <a:latin typeface="Arial Rounded MT Bold" pitchFamily="34" charset="0"/>
              </a:rPr>
              <a:t>cease.</a:t>
            </a:r>
          </a:p>
          <a:p>
            <a:endParaRPr lang="en-US" sz="2400" dirty="0">
              <a:solidFill>
                <a:srgbClr val="00206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  <a:p>
            <a:r>
              <a:rPr lang="en-US" sz="2800" dirty="0" smtClean="0">
                <a:solidFill>
                  <a:srgbClr val="00B0F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Arial Rounded MT Bold" pitchFamily="34" charset="0"/>
              </a:rPr>
              <a:t>.</a:t>
            </a:r>
            <a:endParaRPr lang="en-US" sz="2800" dirty="0"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Arial Rounded MT Bold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0194332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1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1000"/>
                                        <p:tgtEl>
                                          <p:spTgt spid="92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1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750"/>
                            </p:stCondLst>
                            <p:childTnLst>
                              <p:par>
                                <p:cTn id="2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5000"/>
                            </p:stCondLst>
                            <p:childTnLst>
                              <p:par>
                                <p:cTn id="3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6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1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7500"/>
                            </p:stCondLst>
                            <p:childTnLst>
                              <p:par>
                                <p:cTn id="4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8500"/>
                            </p:stCondLst>
                            <p:childTnLst>
                              <p:par>
                                <p:cTn id="46" presetID="16" presetClass="entr" presetSubtype="4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48" dur="10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95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2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6" presetClass="entr" presetSubtype="4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Horizontal)">
                                      <p:cBhvr>
                                        <p:cTn id="62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1000"/>
                            </p:stCondLst>
                            <p:childTnLst>
                              <p:par>
                                <p:cTn id="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1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750"/>
                            </p:stCondLst>
                            <p:childTnLst>
                              <p:par>
                                <p:cTn id="7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8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8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8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8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8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8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4750"/>
                            </p:stCondLst>
                            <p:childTnLst>
                              <p:par>
                                <p:cTn id="9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750"/>
                            </p:stCondLst>
                            <p:childTnLst>
                              <p:par>
                                <p:cTn id="10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275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1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2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000"/>
                                        <p:tgtEl>
                                          <p:spTgt spid="92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850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0" fill="hold">
                      <p:stCondLst>
                        <p:cond delay="indefinite"/>
                      </p:stCondLst>
                      <p:childTnLst>
                        <p:par>
                          <p:cTn id="121" fill="hold">
                            <p:stCondLst>
                              <p:cond delay="0"/>
                            </p:stCondLst>
                            <p:childTnLst>
                              <p:par>
                                <p:cTn id="122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4" dur="2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5" fill="hold">
                      <p:stCondLst>
                        <p:cond delay="indefinite"/>
                      </p:stCondLst>
                      <p:childTnLst>
                        <p:par>
                          <p:cTn id="126" fill="hold">
                            <p:stCondLst>
                              <p:cond delay="0"/>
                            </p:stCondLst>
                            <p:childTnLst>
                              <p:par>
                                <p:cTn id="1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9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0" fill="hold">
                      <p:stCondLst>
                        <p:cond delay="indefinite"/>
                      </p:stCondLst>
                      <p:childTnLst>
                        <p:par>
                          <p:cTn id="131" fill="hold">
                            <p:stCondLst>
                              <p:cond delay="0"/>
                            </p:stCondLst>
                            <p:childTnLst>
                              <p:par>
                                <p:cTn id="1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4" dur="1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1750"/>
                            </p:stCondLst>
                            <p:childTnLst>
                              <p:par>
                                <p:cTn id="1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8" dur="1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3250"/>
                            </p:stCondLst>
                            <p:childTnLst>
                              <p:par>
                                <p:cTn id="1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2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3750"/>
                            </p:stCondLst>
                            <p:childTnLst>
                              <p:par>
                                <p:cTn id="1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6" dur="1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7" fill="hold">
                            <p:stCondLst>
                              <p:cond delay="5000"/>
                            </p:stCondLst>
                            <p:childTnLst>
                              <p:par>
                                <p:cTn id="14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0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6000"/>
                            </p:stCondLst>
                            <p:childTnLst>
                              <p:par>
                                <p:cTn id="1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4" dur="1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500"/>
                            </p:stCondLst>
                            <p:childTnLst>
                              <p:par>
                                <p:cTn id="1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8" dur="1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9" fill="hold">
                      <p:stCondLst>
                        <p:cond delay="indefinite"/>
                      </p:stCondLst>
                      <p:childTnLst>
                        <p:par>
                          <p:cTn id="160" fill="hold">
                            <p:stCondLst>
                              <p:cond delay="0"/>
                            </p:stCondLst>
                            <p:childTnLst>
                              <p:par>
                                <p:cTn id="16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3" dur="2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4" fill="hold">
                      <p:stCondLst>
                        <p:cond delay="indefinite"/>
                      </p:stCondLst>
                      <p:childTnLst>
                        <p:par>
                          <p:cTn id="165" fill="hold">
                            <p:stCondLst>
                              <p:cond delay="0"/>
                            </p:stCondLst>
                            <p:childTnLst>
                              <p:par>
                                <p:cTn id="16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2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36" grpId="0" animBg="1"/>
      <p:bldP spid="5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24" grpId="0" animBg="1"/>
      <p:bldP spid="9227" grpId="0" animBg="1"/>
      <p:bldP spid="46" grpId="0" animBg="1"/>
      <p:bldP spid="47" grpId="0" animBg="1"/>
      <p:bldP spid="54" grpId="0" animBg="1"/>
      <p:bldP spid="59" grpId="0" animBg="1"/>
      <p:bldP spid="60" grpId="0"/>
      <p:bldP spid="4" grpId="0"/>
      <p:bldP spid="34" grpId="0"/>
      <p:bldP spid="35" grpId="0"/>
      <p:bldP spid="36" grpId="0"/>
      <p:bldP spid="38" grpId="0" animBg="1"/>
      <p:bldP spid="42" grpId="0"/>
      <p:bldP spid="43" grpId="0"/>
      <p:bldP spid="40" grpId="0"/>
    </p:bld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7000" r="-1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04448" y="6381328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bg2"/>
                </a:solidFill>
              </a:rPr>
              <a:pPr/>
              <a:t>68</a:t>
            </a:fld>
            <a:endParaRPr lang="es-ES" dirty="0">
              <a:solidFill>
                <a:schemeClr val="bg2"/>
              </a:solidFill>
            </a:endParaRP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683568" y="116632"/>
            <a:ext cx="7776862" cy="792088"/>
          </a:xfrm>
        </p:spPr>
        <p:txBody>
          <a:bodyPr/>
          <a:lstStyle/>
          <a:p>
            <a:r>
              <a:rPr lang="en-US" dirty="0" smtClean="0">
                <a:ln w="11430">
                  <a:solidFill>
                    <a:schemeClr val="accent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</a:rPr>
              <a:t>Extra-ordinary &lt;</a:t>
            </a:r>
            <a:r>
              <a:rPr lang="en-US" dirty="0" err="1" smtClean="0">
                <a:ln w="11430">
                  <a:solidFill>
                    <a:schemeClr val="accent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</a:rPr>
              <a:t>erebs</a:t>
            </a:r>
            <a:r>
              <a:rPr lang="en-US" dirty="0" smtClean="0">
                <a:ln w="11430">
                  <a:solidFill>
                    <a:schemeClr val="accent1"/>
                  </a:solidFill>
                </a:ln>
                <a:solidFill>
                  <a:schemeClr val="accent6">
                    <a:lumMod val="20000"/>
                    <a:lumOff val="80000"/>
                  </a:schemeClr>
                </a:solidFill>
              </a:rPr>
              <a:t>&gt;!</a:t>
            </a:r>
            <a:endParaRPr lang="en-US" dirty="0">
              <a:ln w="11430">
                <a:solidFill>
                  <a:schemeClr val="accent1"/>
                </a:solidFill>
              </a:ln>
              <a:solidFill>
                <a:schemeClr val="accent6">
                  <a:lumMod val="20000"/>
                  <a:lumOff val="80000"/>
                </a:schemeClr>
              </a:solidFill>
            </a:endParaRPr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539552" y="1340768"/>
            <a:ext cx="3732983" cy="4608512"/>
          </a:xfrm>
          <a:solidFill>
            <a:schemeClr val="accent1">
              <a:lumMod val="75000"/>
              <a:alpha val="63000"/>
            </a:schemeClr>
          </a:solidFill>
          <a:ln w="76200">
            <a:solidFill>
              <a:srgbClr val="B83D6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/>
            <a:sp3d extrusionH="57150">
              <a:bevelT h="25400" prst="softRound"/>
            </a:sp3d>
          </a:bodyPr>
          <a:lstStyle/>
          <a:p>
            <a:r>
              <a:rPr lang="en-US" b="1" dirty="0">
                <a:solidFill>
                  <a:schemeClr val="bg2"/>
                </a:solidFill>
              </a:rPr>
              <a:t>T</a:t>
            </a:r>
            <a:r>
              <a:rPr lang="en-US" b="1" dirty="0" smtClean="0">
                <a:solidFill>
                  <a:schemeClr val="bg2"/>
                </a:solidFill>
              </a:rPr>
              <a:t>he earth quaked at the 9</a:t>
            </a:r>
            <a:r>
              <a:rPr lang="en-US" b="1" baseline="30000" dirty="0" smtClean="0">
                <a:solidFill>
                  <a:schemeClr val="bg2"/>
                </a:solidFill>
              </a:rPr>
              <a:t>th</a:t>
            </a:r>
            <a:r>
              <a:rPr lang="en-US" b="1" dirty="0" smtClean="0">
                <a:solidFill>
                  <a:schemeClr val="bg2"/>
                </a:solidFill>
              </a:rPr>
              <a:t> hour (the moment Yahusha laid down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His life).  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Next, the twilight is ushered in, which in turn escorts in the last part of the afternoon light.  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Thus, the 3 hours of darkness would have been ushered </a:t>
            </a:r>
            <a:r>
              <a:rPr lang="en-US" b="1" u="sng" dirty="0" smtClean="0">
                <a:solidFill>
                  <a:schemeClr val="bg2"/>
                </a:solidFill>
              </a:rPr>
              <a:t>in</a:t>
            </a:r>
            <a:r>
              <a:rPr lang="en-US" b="1" dirty="0" smtClean="0">
                <a:solidFill>
                  <a:schemeClr val="bg2"/>
                </a:solidFill>
              </a:rPr>
              <a:t> and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u="sng" dirty="0" smtClean="0">
                <a:solidFill>
                  <a:schemeClr val="bg2"/>
                </a:solidFill>
              </a:rPr>
              <a:t>out</a:t>
            </a:r>
            <a:r>
              <a:rPr lang="en-US" b="1" dirty="0" smtClean="0">
                <a:solidFill>
                  <a:schemeClr val="bg2"/>
                </a:solidFill>
              </a:rPr>
              <a:t> by two twilights.</a:t>
            </a:r>
            <a:endParaRPr lang="en-US" b="1" dirty="0">
              <a:solidFill>
                <a:schemeClr val="bg2"/>
              </a:solidFill>
            </a:endParaRPr>
          </a:p>
        </p:txBody>
      </p:sp>
      <p:sp>
        <p:nvSpPr>
          <p:cNvPr id="5" name="Content Placeholder 4"/>
          <p:cNvSpPr>
            <a:spLocks noGrp="1"/>
          </p:cNvSpPr>
          <p:nvPr>
            <p:ph sz="quarter" idx="14"/>
          </p:nvPr>
        </p:nvSpPr>
        <p:spPr>
          <a:xfrm>
            <a:off x="4860032" y="1340769"/>
            <a:ext cx="3816424" cy="4608512"/>
          </a:xfrm>
          <a:solidFill>
            <a:schemeClr val="accent1">
              <a:lumMod val="75000"/>
              <a:alpha val="63000"/>
            </a:schemeClr>
          </a:solidFill>
          <a:ln w="76200">
            <a:solidFill>
              <a:srgbClr val="B83D68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normAutofit fontScale="92500" lnSpcReduction="10000"/>
            <a:sp3d extrusionH="57150">
              <a:bevelT h="25400" prst="softRound"/>
            </a:sp3d>
          </a:bodyPr>
          <a:lstStyle/>
          <a:p>
            <a:r>
              <a:rPr lang="en-US" b="1" dirty="0" smtClean="0">
                <a:solidFill>
                  <a:schemeClr val="bg2"/>
                </a:solidFill>
              </a:rPr>
              <a:t>These “twilights” are still the same “mixing of light and darkness” as defined by  “ereb.” 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At the cross there is an “ereb” at noon and an “ereb” at the 9</a:t>
            </a:r>
            <a:r>
              <a:rPr lang="en-US" b="1" baseline="30000" dirty="0" smtClean="0">
                <a:solidFill>
                  <a:schemeClr val="bg2"/>
                </a:solidFill>
              </a:rPr>
              <a:t>th</a:t>
            </a:r>
            <a:r>
              <a:rPr lang="en-US" b="1" dirty="0" smtClean="0">
                <a:solidFill>
                  <a:schemeClr val="bg2"/>
                </a:solidFill>
              </a:rPr>
              <a:t> hour – both positioned during the Day Season hours where there is normally no mixing of light and darkness. </a:t>
            </a:r>
          </a:p>
          <a:p>
            <a:r>
              <a:rPr lang="en-US" b="1" dirty="0" smtClean="0">
                <a:solidFill>
                  <a:schemeClr val="bg2"/>
                </a:solidFill>
              </a:rPr>
              <a:t>Therefore, these “</a:t>
            </a:r>
            <a:r>
              <a:rPr lang="en-US" b="1" dirty="0" err="1" smtClean="0">
                <a:solidFill>
                  <a:schemeClr val="bg2"/>
                </a:solidFill>
              </a:rPr>
              <a:t>erebs</a:t>
            </a:r>
            <a:r>
              <a:rPr lang="en-US" b="1" dirty="0" smtClean="0">
                <a:solidFill>
                  <a:schemeClr val="bg2"/>
                </a:solidFill>
              </a:rPr>
              <a:t>” </a:t>
            </a:r>
            <a:br>
              <a:rPr lang="en-US" b="1" dirty="0" smtClean="0">
                <a:solidFill>
                  <a:schemeClr val="bg2"/>
                </a:solidFill>
              </a:rPr>
            </a:br>
            <a:r>
              <a:rPr lang="en-US" b="1" dirty="0" smtClean="0">
                <a:solidFill>
                  <a:schemeClr val="bg2"/>
                </a:solidFill>
              </a:rPr>
              <a:t>did occur during the Day Season due to Divine intervention.</a:t>
            </a:r>
            <a:endParaRPr lang="en-US" b="1" dirty="0">
              <a:solidFill>
                <a:schemeClr val="bg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831411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175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175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175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0000"/>
            <a:lum/>
          </a:blip>
          <a:srcRect/>
          <a:stretch>
            <a:fillRect l="-1000" r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32440" y="6343650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/>
              <a:pPr/>
              <a:t>69</a:t>
            </a:fld>
            <a:endParaRPr lang="es-ES" dirty="0"/>
          </a:p>
        </p:txBody>
      </p:sp>
      <p:sp>
        <p:nvSpPr>
          <p:cNvPr id="3" name="Rectangle 2"/>
          <p:cNvSpPr/>
          <p:nvPr/>
        </p:nvSpPr>
        <p:spPr>
          <a:xfrm>
            <a:off x="511643" y="-8230"/>
            <a:ext cx="80288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extrusionH="57150" contourW="12700">
              <a:bevelT w="25400" h="25400" prst="angle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The “ereb/mixing”</a:t>
            </a:r>
            <a:b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</a:br>
            <a:r>
              <a:rPr lang="en-US" sz="5400" b="1" cap="none" spc="0" dirty="0" smtClean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Comic Sans MS" pitchFamily="66" charset="0"/>
              </a:rPr>
              <a:t>around the cross was of Divine Intervention!</a:t>
            </a:r>
            <a:endParaRPr lang="en-US" sz="5400" b="1" cap="none" spc="0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Comic Sans MS" pitchFamily="66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73832" y="2679303"/>
            <a:ext cx="8726944" cy="461665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2400" b="1" dirty="0" smtClean="0">
                <a:solidFill>
                  <a:srgbClr val="006600"/>
                </a:solidFill>
                <a:latin typeface="Comic Sans MS" pitchFamily="66" charset="0"/>
              </a:rPr>
              <a:t>Yahusha’s Cross Explains an Interesting Truth of Ereb.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257061" y="3212976"/>
            <a:ext cx="5051243" cy="3539430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The unusual darkness of Abib 14 arrived and left with “ereb boundaries.”</a:t>
            </a:r>
          </a:p>
          <a:p>
            <a:pPr marL="514350" indent="-514350">
              <a:buAutoNum type="arabicPeriod"/>
            </a:pP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Yahuah honoured His “</a:t>
            </a:r>
            <a:r>
              <a:rPr lang="en-US" sz="2800" b="1" u="sng" dirty="0" smtClean="0">
                <a:solidFill>
                  <a:srgbClr val="006600"/>
                </a:solidFill>
                <a:latin typeface="Comic Sans MS" pitchFamily="66" charset="0"/>
              </a:rPr>
              <a:t>covenant</a:t>
            </a:r>
            <a:r>
              <a:rPr lang="en-US" sz="2800" b="1" dirty="0" smtClean="0">
                <a:solidFill>
                  <a:srgbClr val="006600"/>
                </a:solidFill>
                <a:latin typeface="Comic Sans MS" pitchFamily="66" charset="0"/>
              </a:rPr>
              <a:t> of the day” placing “ereb/mixings” before and after the “noon-day” darkness.</a:t>
            </a:r>
            <a:endParaRPr lang="en-US" dirty="0"/>
          </a:p>
        </p:txBody>
      </p:sp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53291" y="3789040"/>
            <a:ext cx="1936667" cy="2174183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2" name="Picture 2" descr="C:\Users\Rae\Desktop\Art New Grammar 101\white man clip art\3d people light went on png.pn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16216" y="3212976"/>
            <a:ext cx="3175000" cy="3175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05828056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42" presetClass="entr" presetSubtype="0" fill="hold" nodeType="after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02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2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4" descr="C:\Users\Rae\Desktop\Art New Grammar 101\cross with light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40568" y="2942299"/>
            <a:ext cx="9677672" cy="39604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 descr="C:\Users\Rae\Desktop\Art New Grammar 101\cross in darkness.jpg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7" y="-97668"/>
            <a:ext cx="3888433" cy="37024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C:\Users\Rae\Desktop\Art New Grammar 101\cross noon light darkness edit 2.jp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04" y="-10030"/>
            <a:ext cx="5377891" cy="41553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:\Users\Rae\Desktop\Art New Grammar 101\cross with light 2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3804" y="3604795"/>
            <a:ext cx="5737932" cy="3585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Double Wave 8"/>
          <p:cNvSpPr/>
          <p:nvPr/>
        </p:nvSpPr>
        <p:spPr>
          <a:xfrm>
            <a:off x="-508840" y="3140968"/>
            <a:ext cx="10121400" cy="715855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Double Wave 16"/>
          <p:cNvSpPr/>
          <p:nvPr/>
        </p:nvSpPr>
        <p:spPr>
          <a:xfrm rot="16200000">
            <a:off x="1785385" y="3036001"/>
            <a:ext cx="7506186" cy="803351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520259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70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087533" y="16643"/>
            <a:ext cx="3469218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rgbClr val="00B0F0"/>
                </a:solidFill>
                <a:effectLst/>
                <a:latin typeface="Comic Sans MS" pitchFamily="66" charset="0"/>
              </a:rPr>
              <a:t>Forenoon Light</a:t>
            </a:r>
            <a:endParaRPr lang="en-US" sz="3600" b="1" cap="none" spc="0" dirty="0">
              <a:ln/>
              <a:solidFill>
                <a:srgbClr val="00B0F0"/>
              </a:solidFill>
              <a:effectLst/>
              <a:latin typeface="Comic Sans MS" pitchFamily="66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2357782" y="5561320"/>
            <a:ext cx="2622834" cy="120032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Afternoon </a:t>
            </a:r>
            <a:br>
              <a:rPr lang="en-US" sz="3600" b="1" cap="none" spc="0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</a:br>
            <a:r>
              <a:rPr lang="en-US" sz="3600" b="1" cap="none" spc="0" dirty="0" smtClean="0">
                <a:ln/>
                <a:solidFill>
                  <a:schemeClr val="accent6">
                    <a:lumMod val="60000"/>
                    <a:lumOff val="40000"/>
                  </a:schemeClr>
                </a:solidFill>
                <a:effectLst/>
                <a:latin typeface="Comic Sans MS" pitchFamily="66" charset="0"/>
              </a:rPr>
              <a:t>Light</a:t>
            </a:r>
            <a:endParaRPr lang="en-US" sz="3600" b="1" cap="none" spc="0" dirty="0">
              <a:ln/>
              <a:solidFill>
                <a:schemeClr val="accent6">
                  <a:lumMod val="60000"/>
                  <a:lumOff val="40000"/>
                </a:schemeClr>
              </a:solidFill>
              <a:effectLst/>
              <a:latin typeface="Comic Sans MS" pitchFamily="66" charset="0"/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6334208" y="-97668"/>
            <a:ext cx="2194832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Darkness</a:t>
            </a:r>
            <a:endParaRPr lang="en-US" sz="3600" b="1" cap="none" spc="0" dirty="0">
              <a:ln/>
              <a:solidFill>
                <a:schemeClr val="accent3"/>
              </a:solidFill>
              <a:effectLst/>
              <a:latin typeface="Comic Sans MS" pitchFamily="66" charset="0"/>
            </a:endParaRPr>
          </a:p>
        </p:txBody>
      </p:sp>
      <p:sp>
        <p:nvSpPr>
          <p:cNvPr id="23" name="Rectangle 22"/>
          <p:cNvSpPr/>
          <p:nvPr/>
        </p:nvSpPr>
        <p:spPr>
          <a:xfrm>
            <a:off x="5871607" y="2414104"/>
            <a:ext cx="3199914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Noon – 9</a:t>
            </a:r>
            <a:r>
              <a:rPr lang="en-US" sz="3600" b="1" cap="none" spc="0" baseline="3000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th</a:t>
            </a:r>
            <a:r>
              <a:rPr lang="en-US" sz="36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 </a:t>
            </a:r>
            <a:r>
              <a:rPr lang="en-US" sz="2800" b="1" cap="none" spc="0" dirty="0" smtClean="0">
                <a:ln/>
                <a:solidFill>
                  <a:schemeClr val="accent3"/>
                </a:solidFill>
                <a:effectLst/>
                <a:latin typeface="Comic Sans MS" pitchFamily="66" charset="0"/>
              </a:rPr>
              <a:t>HR</a:t>
            </a:r>
            <a:endParaRPr lang="en-US" sz="3600" b="1" cap="none" spc="0" dirty="0">
              <a:ln/>
              <a:solidFill>
                <a:schemeClr val="accent3"/>
              </a:solidFill>
              <a:effectLst/>
              <a:latin typeface="Comic Sans MS" pitchFamily="66" charset="0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5909888" y="3483536"/>
            <a:ext cx="3203846" cy="3996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b="1" dirty="0" smtClean="0">
                <a:ln w="5080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For Yahuah to honor His covenants of the day and the night, He must also include the “mixings” </a:t>
            </a:r>
            <a:br>
              <a:rPr lang="en-US" b="1" dirty="0" smtClean="0">
                <a:ln w="5080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ln w="5080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to transition from light to darkness </a:t>
            </a:r>
            <a:br>
              <a:rPr lang="en-US" b="1" dirty="0" smtClean="0">
                <a:ln w="5080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b="1" dirty="0" smtClean="0">
                <a:ln w="50800"/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at the cross.</a:t>
            </a:r>
            <a:endParaRPr lang="en-US" b="1" dirty="0">
              <a:ln w="50800"/>
              <a:solidFill>
                <a:schemeClr val="accent4">
                  <a:lumMod val="20000"/>
                  <a:lumOff val="8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556751" y="3108697"/>
            <a:ext cx="1965603" cy="64633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3600" b="1" cap="none" spc="0" dirty="0" smtClean="0">
                <a:ln/>
                <a:solidFill>
                  <a:srgbClr val="00B0F0"/>
                </a:solidFill>
                <a:effectLst/>
                <a:latin typeface="Comic Sans MS" pitchFamily="66" charset="0"/>
              </a:rPr>
              <a:t>Abib 14</a:t>
            </a:r>
            <a:endParaRPr lang="en-US" sz="3600" b="1" cap="none" spc="0" dirty="0">
              <a:ln/>
              <a:solidFill>
                <a:srgbClr val="00B0F0"/>
              </a:solidFill>
              <a:effectLst/>
              <a:latin typeface="Comic Sans MS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0838759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75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4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175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625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0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92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1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3" grpId="0"/>
    </p:bld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 descr="C:\Users\Rae\Desktop\dusk light &amp; nigh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128"/>
            <a:ext cx="9144000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C:\Users\Rae\Desktop\afternoon sun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" y="3212976"/>
            <a:ext cx="9144001" cy="3645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448251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/>
              <a:pPr/>
              <a:t>71</a:t>
            </a:fld>
            <a:endParaRPr lang="es-ES" dirty="0"/>
          </a:p>
        </p:txBody>
      </p:sp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1187625" y="-387424"/>
            <a:ext cx="6768748" cy="2376264"/>
          </a:xfrm>
        </p:spPr>
        <p:txBody>
          <a:bodyPr>
            <a:normAutofit fontScale="92500" lnSpcReduction="10000"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45720" indent="0" algn="ctr"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endParaRPr lang="en-US" b="1" dirty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Evening &lt;ereb&gt; rightly claims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the 1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st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definition as dusk –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the </a:t>
            </a:r>
            <a:r>
              <a:rPr lang="en-US" sz="3600" b="1" u="sng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mixing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 of light and night.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9" name="Double Wave 8"/>
          <p:cNvSpPr/>
          <p:nvPr/>
        </p:nvSpPr>
        <p:spPr>
          <a:xfrm>
            <a:off x="-396552" y="2960948"/>
            <a:ext cx="9937104" cy="504056"/>
          </a:xfrm>
          <a:prstGeom prst="doubleWave">
            <a:avLst>
              <a:gd name="adj1" fmla="val 12500"/>
              <a:gd name="adj2" fmla="val 1880"/>
            </a:avLst>
          </a:prstGeom>
          <a:solidFill>
            <a:schemeClr val="accent4">
              <a:lumMod val="75000"/>
            </a:schemeClr>
          </a:solidFill>
          <a:ln>
            <a:solidFill>
              <a:schemeClr val="tx2">
                <a:lumMod val="60000"/>
                <a:lumOff val="40000"/>
              </a:schemeClr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0" y="3068960"/>
            <a:ext cx="9144000" cy="3996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Evening &lt;ereb&gt; can only claim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2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nd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definition of “day”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[or no mixing] …</a:t>
            </a:r>
          </a:p>
          <a:p>
            <a:pPr marL="45720" indent="0" algn="ctr">
              <a:buFont typeface="Georgia" pitchFamily="18" charset="0"/>
              <a:buNone/>
            </a:pPr>
            <a:endParaRPr lang="en-US" sz="28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WHEN linked to a “qualifier”!</a:t>
            </a:r>
            <a:endParaRPr lang="en-US" sz="36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0" name="TextBox 29"/>
          <p:cNvSpPr txBox="1"/>
          <p:nvPr/>
        </p:nvSpPr>
        <p:spPr>
          <a:xfrm>
            <a:off x="8172400" y="332656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95536" y="188640"/>
            <a:ext cx="83227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  <a:latin typeface="Ravie" pitchFamily="82" charset="0"/>
              </a:rPr>
              <a:t>1.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Ravie" pitchFamily="82" charset="0"/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225375" y="3465004"/>
            <a:ext cx="103425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chemeClr val="accent3"/>
                </a:solidFill>
                <a:effectLst/>
                <a:latin typeface="Ravie" pitchFamily="82" charset="0"/>
              </a:rPr>
              <a:t>2.</a:t>
            </a:r>
            <a:endParaRPr lang="en-US" sz="5400" b="1" cap="none" spc="0" dirty="0">
              <a:ln/>
              <a:solidFill>
                <a:schemeClr val="accent3"/>
              </a:solidFill>
              <a:effectLst/>
              <a:latin typeface="Ravie" pitchFamily="82" charset="0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8176715" y="3717032"/>
            <a:ext cx="648072" cy="1995249"/>
          </a:xfrm>
          <a:prstGeom prst="roundRect">
            <a:avLst/>
          </a:prstGeom>
          <a:solidFill>
            <a:srgbClr val="00B0F0"/>
          </a:solidFill>
          <a:ln w="57150">
            <a:solidFill>
              <a:srgbClr val="00B0F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R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V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I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E</a:t>
            </a:r>
            <a:b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</a:br>
            <a:r>
              <a:rPr lang="en-US" sz="20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W</a:t>
            </a:r>
            <a:endParaRPr lang="en-US" sz="20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70499680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1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75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750"/>
                            </p:stCondLst>
                            <p:childTnLst>
                              <p:par>
                                <p:cTn id="2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1750"/>
                                        <p:tgtEl>
                                          <p:spTgt spid="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4" grpId="0" animBg="1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15000" r="-15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/>
          <p:cNvSpPr>
            <a:spLocks noGrp="1"/>
          </p:cNvSpPr>
          <p:nvPr>
            <p:ph sz="quarter" idx="13"/>
          </p:nvPr>
        </p:nvSpPr>
        <p:spPr>
          <a:xfrm>
            <a:off x="395536" y="188640"/>
            <a:ext cx="7416820" cy="1754260"/>
          </a:xfrm>
        </p:spPr>
        <p:txBody>
          <a:bodyPr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/>
          <a:p>
            <a:pPr marL="45720" indent="0" algn="ctr">
              <a:buNone/>
            </a:pP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At 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cross did 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‘evening’ &lt;ereb&gt; 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rightfully 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claim its 1</a:t>
            </a:r>
            <a:r>
              <a:rPr lang="en-US" sz="3200" b="1" baseline="30000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st</a:t>
            </a:r>
            <a:r>
              <a:rPr lang="en-US" sz="3200" b="1" dirty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definition of a “mixing of light &amp; darkness</a:t>
            </a:r>
            <a:r>
              <a:rPr lang="en-US" sz="32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”?</a:t>
            </a:r>
            <a:endParaRPr lang="en-US" sz="32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3" name="Content Placeholder 3"/>
          <p:cNvSpPr txBox="1">
            <a:spLocks/>
          </p:cNvSpPr>
          <p:nvPr/>
        </p:nvSpPr>
        <p:spPr>
          <a:xfrm>
            <a:off x="0" y="3356992"/>
            <a:ext cx="8187441" cy="3996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Yes … but the timeframe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picked up the 2</a:t>
            </a:r>
            <a:r>
              <a:rPr lang="en-US" sz="3600" b="1" baseline="30000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nd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definition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of “day” </a:t>
            </a:r>
            <a:r>
              <a:rPr lang="en-US" sz="3600" b="1" u="sng" dirty="0" smtClean="0">
                <a:ln w="50800"/>
                <a:solidFill>
                  <a:srgbClr val="FFFF8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at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 “mid-</a:t>
            </a:r>
            <a:r>
              <a:rPr lang="en-US" sz="3600" b="1" u="sng" dirty="0" smtClean="0">
                <a:ln w="50800"/>
                <a:solidFill>
                  <a:srgbClr val="FFFF8F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day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” … </a:t>
            </a:r>
            <a:b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</a:br>
            <a:endParaRPr lang="en-US" sz="28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4000" b="1" dirty="0" smtClean="0">
                <a:ln w="50800"/>
                <a:solidFill>
                  <a:schemeClr val="bg1">
                    <a:shade val="50000"/>
                  </a:schemeClr>
                </a:solidFill>
                <a:latin typeface="Comic Sans MS" pitchFamily="66" charset="0"/>
              </a:rPr>
              <a:t>ONLY by Divine Intervention!</a:t>
            </a:r>
            <a:endParaRPr lang="en-US" sz="3600" b="1" dirty="0" smtClean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  <a:p>
            <a:pPr marL="45720" indent="0" algn="ctr">
              <a:buFont typeface="Georgia" pitchFamily="18" charset="0"/>
              <a:buNone/>
            </a:pP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14" name="TextBox 29"/>
          <p:cNvSpPr txBox="1"/>
          <p:nvPr/>
        </p:nvSpPr>
        <p:spPr>
          <a:xfrm>
            <a:off x="8172400" y="2931968"/>
            <a:ext cx="648072" cy="3449360"/>
          </a:xfrm>
          <a:prstGeom prst="roundRect">
            <a:avLst/>
          </a:prstGeom>
          <a:solidFill>
            <a:srgbClr val="6F3350"/>
          </a:solidFill>
          <a:ln w="57150">
            <a:solidFill>
              <a:srgbClr val="DFA6C0"/>
            </a:solidFill>
          </a:ln>
          <a:scene3d>
            <a:camera prst="orthographicFront"/>
            <a:lightRig rig="soft" dir="t">
              <a:rot lat="0" lon="0" rev="10800000"/>
            </a:lightRig>
          </a:scene3d>
          <a:sp3d>
            <a:bevelT w="152400" h="50800" prst="softRound"/>
          </a:sp3d>
        </p:spPr>
        <p:txBody>
          <a:bodyPr vert="horz" wrap="square" rtlCol="0">
            <a:spAutoFit/>
            <a:sp3d>
              <a:bevelT w="27940" h="12700"/>
              <a:contourClr>
                <a:srgbClr val="DDDDDD"/>
              </a:contourClr>
            </a:sp3d>
          </a:bodyPr>
          <a:lstStyle>
            <a:defPPr>
              <a:defRPr lang="es-ES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BRAND</a:t>
            </a:r>
          </a:p>
          <a:p>
            <a:pPr algn="ctr"/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/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N</a:t>
            </a:r>
            <a:b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</a:br>
            <a:r>
              <a:rPr lang="en-US" sz="2400" b="1" spc="150" dirty="0" smtClean="0">
                <a:ln w="11430"/>
                <a:solidFill>
                  <a:srgbClr val="F8F8F8"/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Cooper Black" pitchFamily="18" charset="0"/>
              </a:rPr>
              <a:t>EW</a:t>
            </a:r>
            <a:endParaRPr lang="en-US" sz="2400" b="1" spc="150" dirty="0">
              <a:ln w="11430"/>
              <a:solidFill>
                <a:srgbClr val="F8F8F8"/>
              </a:solidFill>
              <a:effectLst>
                <a:outerShdw blurRad="25400" algn="tl" rotWithShape="0">
                  <a:srgbClr val="000000">
                    <a:alpha val="43000"/>
                  </a:srgbClr>
                </a:outerShdw>
              </a:effectLst>
              <a:latin typeface="Cooper Black" pitchFamily="18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520259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72</a:t>
            </a:fld>
            <a:endParaRPr lang="es-ES" dirty="0">
              <a:solidFill>
                <a:schemeClr val="bg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370440" y="2923117"/>
            <a:ext cx="105830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  <a:scene3d>
              <a:camera prst="orthographicFront"/>
              <a:lightRig rig="flat" dir="t">
                <a:rot lat="0" lon="0" rev="18900000"/>
              </a:lightRig>
            </a:scene3d>
            <a:sp3d extrusionH="31750" contourW="6350" prstMaterial="powder">
              <a:bevelT w="19050" h="19050" prst="angle"/>
              <a:contourClr>
                <a:schemeClr val="accent3">
                  <a:tint val="100000"/>
                  <a:shade val="100000"/>
                  <a:satMod val="100000"/>
                  <a:hueMod val="100000"/>
                </a:schemeClr>
              </a:contourClr>
            </a:sp3d>
          </a:bodyPr>
          <a:lstStyle/>
          <a:p>
            <a:pPr algn="ctr"/>
            <a:r>
              <a:rPr lang="en-US" sz="5400" b="1" cap="none" spc="0" dirty="0" smtClean="0">
                <a:ln/>
                <a:solidFill>
                  <a:srgbClr val="339933"/>
                </a:solidFill>
                <a:effectLst/>
                <a:latin typeface="Ravie" pitchFamily="82" charset="0"/>
              </a:rPr>
              <a:t>3.</a:t>
            </a:r>
            <a:endParaRPr lang="en-US" sz="5400" b="1" cap="none" spc="0" dirty="0">
              <a:ln/>
              <a:solidFill>
                <a:srgbClr val="339933"/>
              </a:solidFill>
              <a:effectLst/>
              <a:latin typeface="Ravie" pitchFamily="8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7956376" y="-243408"/>
            <a:ext cx="1368152" cy="2215991"/>
          </a:xfrm>
          <a:prstGeom prst="rect">
            <a:avLst/>
          </a:prstGeom>
          <a:noFill/>
        </p:spPr>
        <p:txBody>
          <a:bodyPr wrap="square" rtlCol="0">
            <a:spAutoFit/>
            <a:scene3d>
              <a:camera prst="orthographicFront"/>
              <a:lightRig rig="threePt" dir="t"/>
            </a:scene3d>
            <a:sp3d extrusionH="57150">
              <a:bevelT w="38100" h="38100"/>
            </a:sp3d>
          </a:bodyPr>
          <a:lstStyle/>
          <a:p>
            <a:r>
              <a:rPr lang="en-US" sz="13800" dirty="0" smtClean="0">
                <a:solidFill>
                  <a:schemeClr val="bg1">
                    <a:lumMod val="95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Algerian" pitchFamily="82" charset="0"/>
                <a:cs typeface="MV Boli" pitchFamily="2" charset="0"/>
              </a:rPr>
              <a:t>?</a:t>
            </a:r>
            <a:endParaRPr lang="en-US" sz="13800" dirty="0">
              <a:solidFill>
                <a:schemeClr val="bg1">
                  <a:lumMod val="95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Algerian" pitchFamily="82" charset="0"/>
              <a:cs typeface="MV Boli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67501103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" dur="1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1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8" grpId="0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 l="-21000" r="-2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Content Placeholder 3"/>
          <p:cNvSpPr txBox="1">
            <a:spLocks/>
          </p:cNvSpPr>
          <p:nvPr/>
        </p:nvSpPr>
        <p:spPr>
          <a:xfrm>
            <a:off x="-36512" y="4078877"/>
            <a:ext cx="9144000" cy="3996444"/>
          </a:xfrm>
          <a:prstGeom prst="rect">
            <a:avLst/>
          </a:prstGeom>
        </p:spPr>
        <p:txBody>
          <a:bodyPr vert="horz" lIns="91440" tIns="45720" rIns="91440" bIns="45720" rtlCol="0">
            <a:normAutofit/>
            <a:scene3d>
              <a:camera prst="orthographicFront"/>
              <a:lightRig rig="balanced" dir="t">
                <a:rot lat="0" lon="0" rev="2100000"/>
              </a:lightRig>
            </a:scene3d>
            <a:sp3d extrusionH="57150" prstMaterial="metal">
              <a:bevelT w="38100" h="25400"/>
              <a:contourClr>
                <a:schemeClr val="bg2"/>
              </a:contourClr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rgbClr val="0070C0"/>
              </a:buClr>
              <a:buSzPct val="10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45720" indent="0" algn="ctr">
              <a:buFont typeface="Georgia" pitchFamily="18" charset="0"/>
              <a:buNone/>
            </a:pPr>
            <a:endParaRPr lang="en-US" b="1" dirty="0" smtClean="0">
              <a:ln w="50800"/>
              <a:solidFill>
                <a:schemeClr val="bg1">
                  <a:shade val="50000"/>
                </a:schemeClr>
              </a:solidFill>
            </a:endParaRPr>
          </a:p>
          <a:p>
            <a:pPr marL="45720" indent="0" algn="ctr">
              <a:buFont typeface="Georgia" pitchFamily="18" charset="0"/>
              <a:buNone/>
            </a:pP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The cross has </a:t>
            </a:r>
            <a:r>
              <a:rPr lang="en-US" sz="3600" b="1" dirty="0" smtClean="0">
                <a:ln w="50800"/>
                <a:solidFill>
                  <a:srgbClr val="00B0F0"/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“THE Last Word” </a:t>
            </a:r>
            <a:r>
              <a:rPr lang="en-US" sz="3600" b="1" dirty="0" smtClean="0">
                <a:ln w="50800"/>
                <a:solidFill>
                  <a:schemeClr val="bg1">
                    <a:shade val="50000"/>
                  </a:schemeClr>
                </a:solidFill>
                <a:effectLst>
                  <a:glow rad="228600">
                    <a:schemeClr val="accent1">
                      <a:satMod val="175000"/>
                      <a:alpha val="40000"/>
                    </a:schemeClr>
                  </a:glow>
                </a:effectLst>
                <a:latin typeface="Comic Sans MS" pitchFamily="66" charset="0"/>
              </a:rPr>
              <a:t>to show the “mixing” of “light and darkness” during the mid-day hours.</a:t>
            </a:r>
            <a:endParaRPr lang="en-US" sz="3600" b="1" dirty="0">
              <a:ln w="50800"/>
              <a:solidFill>
                <a:schemeClr val="bg1">
                  <a:shade val="50000"/>
                </a:schemeClr>
              </a:solidFill>
              <a:latin typeface="Comic Sans MS" pitchFamily="66" charset="0"/>
            </a:endParaRPr>
          </a:p>
        </p:txBody>
      </p:sp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676456" y="6520259"/>
            <a:ext cx="432048" cy="365125"/>
          </a:xfrm>
        </p:spPr>
        <p:txBody>
          <a:bodyPr/>
          <a:lstStyle/>
          <a:p>
            <a:fld id="{F6AA5173-809A-47C4-A6C9-FAF8F879D43E}" type="slidenum">
              <a:rPr lang="es-ES" smtClean="0">
                <a:solidFill>
                  <a:schemeClr val="bg1"/>
                </a:solidFill>
              </a:rPr>
              <a:pPr/>
              <a:t>73</a:t>
            </a:fld>
            <a:endParaRPr lang="es-ES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23587174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82D65-884C-47A2-8FBD-AC59C0AFCE73}" type="slidenum">
              <a:rPr lang="es-ES" smtClean="0"/>
              <a:pPr/>
              <a:t>74</a:t>
            </a:fld>
            <a:endParaRPr lang="es-ES"/>
          </a:p>
        </p:txBody>
      </p:sp>
      <p:pic>
        <p:nvPicPr>
          <p:cNvPr id="6146" name="Picture 2" descr="C:\Users\Rae\Desktop\Grammar Art\Bible Worship Background 3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18492" y="-10160"/>
            <a:ext cx="9525000" cy="7143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 Placeholder 3"/>
          <p:cNvSpPr txBox="1">
            <a:spLocks/>
          </p:cNvSpPr>
          <p:nvPr/>
        </p:nvSpPr>
        <p:spPr>
          <a:xfrm>
            <a:off x="395536" y="980728"/>
            <a:ext cx="8496944" cy="5796644"/>
          </a:xfrm>
          <a:prstGeom prst="rect">
            <a:avLst/>
          </a:prstGeom>
        </p:spPr>
        <p:txBody>
          <a:bodyPr>
            <a:normAutofit/>
            <a:scene3d>
              <a:camera prst="orthographicFront"/>
              <a:lightRig rig="threePt" dir="t"/>
            </a:scene3d>
            <a:sp3d extrusionH="57150">
              <a:bevelT w="38100" h="38100" prst="angle"/>
            </a:sp3d>
          </a:bodyPr>
          <a:lstStyle>
            <a:lvl1pPr marL="2286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54864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20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822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09728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38988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1664208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196596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2286000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2587752" indent="-182880" algn="l" defTabSz="914400" rtl="0" eaLnBrk="1" latinLnBrk="0" hangingPunct="1">
              <a:spcBef>
                <a:spcPct val="20000"/>
              </a:spcBef>
              <a:spcAft>
                <a:spcPts val="300"/>
              </a:spcAft>
              <a:buClr>
                <a:schemeClr val="accent6">
                  <a:lumMod val="75000"/>
                </a:schemeClr>
              </a:buClr>
              <a:buSzPct val="130000"/>
              <a:buFont typeface="Georgia" pitchFamily="18" charset="0"/>
              <a:buChar char="*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US" sz="2000" dirty="0"/>
          </a:p>
        </p:txBody>
      </p:sp>
      <p:sp>
        <p:nvSpPr>
          <p:cNvPr id="5" name="Title 1"/>
          <p:cNvSpPr txBox="1">
            <a:spLocks/>
          </p:cNvSpPr>
          <p:nvPr/>
        </p:nvSpPr>
        <p:spPr>
          <a:xfrm>
            <a:off x="375087" y="1412776"/>
            <a:ext cx="8529207" cy="5445224"/>
          </a:xfrm>
          <a:prstGeom prst="rect">
            <a:avLst/>
          </a:prstGeom>
          <a:solidFill>
            <a:schemeClr val="accent6">
              <a:lumMod val="20000"/>
              <a:lumOff val="80000"/>
              <a:alpha val="71000"/>
            </a:schemeClr>
          </a:solidFill>
          <a:ln w="57150">
            <a:solidFill>
              <a:srgbClr val="00B0F0"/>
            </a:solidFill>
          </a:ln>
          <a:scene3d>
            <a:camera prst="orthographicFront"/>
            <a:lightRig rig="threePt" dir="t"/>
          </a:scene3d>
          <a:sp3d>
            <a:bevelT w="152400" h="50800" prst="softRound"/>
          </a:sp3d>
        </p:spPr>
        <p:txBody>
          <a:bodyPr>
            <a:sp3d extrusionH="57150">
              <a:bevelT w="38100" h="38100" prst="angle"/>
            </a:sp3d>
          </a:bodyPr>
          <a:lstStyle>
            <a:lvl1pPr marL="320040" indent="-320040" algn="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Char char="*"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marL="0" indent="0" algn="ctr">
              <a:buFont typeface="Georgia" pitchFamily="18" charset="0"/>
              <a:buNone/>
            </a:pP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1.  Between Hebrew and Greek, “evening” </a:t>
            </a:r>
            <a:r>
              <a:rPr lang="en-US" sz="20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&lt;ereb&gt; 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can maintain the meaning of the word “day” as the 2</a:t>
            </a:r>
            <a:r>
              <a:rPr lang="en-US" sz="2800" baseline="300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nd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definition </a:t>
            </a:r>
            <a:r>
              <a:rPr lang="en-US" sz="28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when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</a:t>
            </a:r>
            <a:r>
              <a:rPr lang="en-US" sz="28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used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with “</a:t>
            </a:r>
            <a:r>
              <a:rPr lang="en-US" sz="2800" dirty="0" err="1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beyn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ha </a:t>
            </a:r>
            <a:r>
              <a:rPr lang="en-US" sz="2800" dirty="0" err="1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arbayim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” in Hebrew, 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B83D68"/>
                </a:solidFill>
              </a:rPr>
              <a:t>or</a:t>
            </a: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with a </a:t>
            </a:r>
            <a:b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r>
              <a:rPr lang="en-US" sz="28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qualifying verse in Greek.</a:t>
            </a:r>
            <a: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/>
            </a:r>
            <a:br>
              <a:rPr lang="en-US" sz="36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</a:br>
            <a:endParaRPr lang="en-US" sz="1050" dirty="0" smtClean="0">
              <a:ln w="10541" cmpd="sng">
                <a:solidFill>
                  <a:srgbClr val="0070C0"/>
                </a:solidFill>
                <a:prstDash val="solid"/>
              </a:ln>
              <a:solidFill>
                <a:srgbClr val="00B0F0"/>
              </a:solidFill>
            </a:endParaRPr>
          </a:p>
          <a:p>
            <a:pPr marL="0" indent="0" algn="ctr">
              <a:buNone/>
            </a:pPr>
            <a:r>
              <a:rPr lang="en-US" sz="2800" b="0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Afternoon is part of “</a:t>
            </a:r>
            <a:r>
              <a:rPr lang="en-US" sz="2800" b="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beyn</a:t>
            </a:r>
            <a:r>
              <a:rPr lang="en-US" sz="2800" b="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 ha </a:t>
            </a:r>
            <a:r>
              <a:rPr lang="en-US" sz="2800" b="0" spc="0" dirty="0" err="1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arbayim</a:t>
            </a:r>
            <a:r>
              <a:rPr lang="en-US" sz="2800" b="0" spc="0" dirty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.”</a:t>
            </a:r>
          </a:p>
          <a:p>
            <a:pPr marL="0" indent="0" algn="ctr">
              <a:buFont typeface="Georgia" pitchFamily="18" charset="0"/>
              <a:buNone/>
            </a:pPr>
            <a:r>
              <a:rPr lang="en-US" sz="3200" dirty="0" smtClean="0">
                <a:ln w="10541" cmpd="sng">
                  <a:solidFill>
                    <a:schemeClr val="accent3"/>
                  </a:solidFill>
                  <a:prstDash val="solid"/>
                </a:ln>
                <a:solidFill>
                  <a:schemeClr val="accent4">
                    <a:lumMod val="20000"/>
                    <a:lumOff val="80000"/>
                  </a:schemeClr>
                </a:solidFill>
                <a:effectLst>
                  <a:glow rad="139700">
                    <a:srgbClr val="00B0F0">
                      <a:alpha val="40000"/>
                    </a:srgbClr>
                  </a:glow>
                  <a:outerShdw blurRad="25400" algn="tl" rotWithShape="0">
                    <a:srgbClr val="000000">
                      <a:alpha val="43000"/>
                    </a:srgbClr>
                  </a:outerShdw>
                </a:effectLst>
              </a:rPr>
              <a:t>Dusk/twilight belongs to “ereb.”</a:t>
            </a:r>
          </a:p>
          <a:p>
            <a:pPr marL="0" indent="0" algn="ctr">
              <a:buNone/>
            </a:pPr>
            <a:r>
              <a:rPr lang="en-US" sz="32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2.  The word &lt;ereb&gt; as a mixing of light/darkness can also take place during the day-</a:t>
            </a:r>
            <a:r>
              <a:rPr lang="en-US" sz="32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light</a:t>
            </a:r>
            <a:r>
              <a:rPr lang="en-US" sz="32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 hours only by </a:t>
            </a:r>
            <a:r>
              <a:rPr lang="en-US" sz="3200" u="sng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Divine Intervention as at the cross</a:t>
            </a:r>
            <a:r>
              <a:rPr lang="en-US" sz="3200" dirty="0" smtClean="0">
                <a:ln w="10541" cmpd="sng">
                  <a:solidFill>
                    <a:srgbClr val="0070C0"/>
                  </a:solidFill>
                  <a:prstDash val="solid"/>
                </a:ln>
                <a:solidFill>
                  <a:srgbClr val="00B0F0"/>
                </a:solidFill>
              </a:rPr>
              <a:t>.</a:t>
            </a:r>
            <a:endParaRPr lang="en-US" sz="3200" dirty="0">
              <a:ln w="10541" cmpd="sng">
                <a:solidFill>
                  <a:schemeClr val="accent3"/>
                </a:solidFill>
                <a:prstDash val="solid"/>
              </a:ln>
              <a:solidFill>
                <a:schemeClr val="accent4">
                  <a:lumMod val="20000"/>
                  <a:lumOff val="80000"/>
                </a:schemeClr>
              </a:solidFill>
              <a:effectLst>
                <a:glow rad="139700">
                  <a:srgbClr val="00B0F0">
                    <a:alpha val="40000"/>
                  </a:srgbClr>
                </a:glow>
                <a:outerShdw blurRad="25400" algn="tl" rotWithShape="0">
                  <a:srgbClr val="000000">
                    <a:alpha val="43000"/>
                  </a:srgbClr>
                </a:outerShdw>
              </a:effectLst>
            </a:endParaRP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07504" y="260648"/>
            <a:ext cx="8928992" cy="912738"/>
          </a:xfrm>
          <a:prstGeom prst="rect">
            <a:avLst/>
          </a:prstGeom>
          <a:solidFill>
            <a:schemeClr val="bg1">
              <a:alpha val="64000"/>
            </a:schemeClr>
          </a:solidFill>
          <a:ln w="57150">
            <a:solidFill>
              <a:schemeClr val="accent1"/>
            </a:solidFill>
          </a:ln>
          <a:scene3d>
            <a:camera prst="orthographicFront"/>
            <a:lightRig rig="soft" dir="tl">
              <a:rot lat="0" lon="0" rev="0"/>
            </a:lightRig>
          </a:scene3d>
          <a:sp3d>
            <a:bevelT w="152400" h="50800" prst="softRound"/>
          </a:sp3d>
        </p:spPr>
        <p:txBody>
          <a:bodyPr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r>
              <a:rPr lang="en-US" spc="50" dirty="0" smtClean="0">
                <a:solidFill>
                  <a:schemeClr val="accent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Final Summary for &lt;ereb&gt;  </a:t>
            </a:r>
            <a:endParaRPr lang="en-US" spc="50" dirty="0">
              <a:solidFill>
                <a:schemeClr val="accent1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  <p:sp>
        <p:nvSpPr>
          <p:cNvPr id="7" name="Slide Number Placeholder 5"/>
          <p:cNvSpPr txBox="1">
            <a:spLocks/>
          </p:cNvSpPr>
          <p:nvPr/>
        </p:nvSpPr>
        <p:spPr>
          <a:xfrm>
            <a:off x="8827270" y="6492875"/>
            <a:ext cx="432048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s-ES"/>
            </a:defPPr>
            <a:lvl1pPr algn="ctr" rtl="0" fontAlgn="base">
              <a:spcBef>
                <a:spcPct val="0"/>
              </a:spcBef>
              <a:spcAft>
                <a:spcPct val="0"/>
              </a:spcAft>
              <a:defRPr sz="1200" b="1" kern="1200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  <a:ea typeface="+mn-ea"/>
                <a:cs typeface="Arial" charset="0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charset="0"/>
                <a:ea typeface="+mn-ea"/>
                <a:cs typeface="Arial" charset="0"/>
              </a:defRPr>
            </a:lvl9pPr>
          </a:lstStyle>
          <a:p>
            <a:fld id="{E7F777D0-1047-42BB-9325-19191E1BA8DC}" type="slidenum">
              <a:rPr lang="es-ES" smtClean="0">
                <a:solidFill>
                  <a:schemeClr val="tx1"/>
                </a:solidFill>
              </a:rPr>
              <a:pPr/>
              <a:t>74</a:t>
            </a:fld>
            <a:endParaRPr lang="es-ES" dirty="0">
              <a:solidFill>
                <a:schemeClr val="tx1"/>
              </a:solidFill>
            </a:endParaRPr>
          </a:p>
        </p:txBody>
      </p:sp>
      <p:pic>
        <p:nvPicPr>
          <p:cNvPr id="9" name="Picture 2" descr="C:\Users\Rae\Desktop\puppy break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8066699" y="3169394"/>
            <a:ext cx="1126331" cy="965994"/>
          </a:xfrm>
          <a:prstGeom prst="rect">
            <a:avLst/>
          </a:prstGeom>
          <a:noFill/>
          <a:effectLst>
            <a:softEdge rad="127000"/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9481796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32" fill="hold" nodeType="after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7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alphaModFix amt="62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12"/>
          </p:nvPr>
        </p:nvSpPr>
        <p:spPr>
          <a:xfrm>
            <a:off x="8514481" y="6309320"/>
            <a:ext cx="432048" cy="365125"/>
          </a:xfrm>
        </p:spPr>
        <p:txBody>
          <a:bodyPr/>
          <a:lstStyle/>
          <a:p>
            <a:fld id="{AD682D65-884C-47A2-8FBD-AC59C0AFCE73}" type="slidenum">
              <a:rPr lang="es-ES" smtClean="0">
                <a:solidFill>
                  <a:schemeClr val="tx1"/>
                </a:solidFill>
              </a:rPr>
              <a:pPr/>
              <a:t>75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5" name="Title 4"/>
          <p:cNvSpPr txBox="1">
            <a:spLocks/>
          </p:cNvSpPr>
          <p:nvPr/>
        </p:nvSpPr>
        <p:spPr>
          <a:xfrm>
            <a:off x="601588" y="188640"/>
            <a:ext cx="7930852" cy="2376264"/>
          </a:xfrm>
          <a:prstGeom prst="rect">
            <a:avLst/>
          </a:prstGeom>
          <a:solidFill>
            <a:schemeClr val="accent4">
              <a:lumMod val="20000"/>
              <a:lumOff val="80000"/>
              <a:alpha val="63000"/>
            </a:schemeClr>
          </a:solidFill>
          <a:ln w="76200">
            <a:solidFill>
              <a:schemeClr val="accent5"/>
            </a:solidFill>
          </a:ln>
          <a:scene3d>
            <a:camera prst="orthographicFront"/>
            <a:lightRig rig="threePt" dir="t"/>
          </a:scene3d>
          <a:sp3d>
            <a:bevelT prst="relaxedInset"/>
          </a:sp3d>
        </p:spPr>
        <p:txBody>
          <a:bodyPr>
            <a:sp3d extrusionH="57150">
              <a:bevelT w="38100" h="38100" prst="angle"/>
            </a:sp3d>
          </a:bodyPr>
          <a:lstStyle>
            <a:lvl1pPr marL="0" indent="0" algn="ctr" defTabSz="914400" rtl="0" eaLnBrk="1" latinLnBrk="0" hangingPunct="1">
              <a:spcBef>
                <a:spcPct val="0"/>
              </a:spcBef>
              <a:buClr>
                <a:schemeClr val="accent6">
                  <a:lumMod val="75000"/>
                </a:schemeClr>
              </a:buClr>
              <a:buSzPct val="128000"/>
              <a:buFont typeface="Georgia" pitchFamily="18" charset="0"/>
              <a:buNone/>
              <a:defRPr sz="4600" b="1" i="0" kern="1200" cap="none" spc="150">
                <a:ln w="11430"/>
                <a:solidFill>
                  <a:schemeClr val="accent2">
                    <a:lumMod val="75000"/>
                  </a:schemeClr>
                </a:solidFill>
                <a:effectLst>
                  <a:outerShdw blurRad="254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endParaRPr lang="en-US" sz="1000" dirty="0" smtClean="0">
              <a:solidFill>
                <a:schemeClr val="accent5"/>
              </a:solidFill>
              <a:latin typeface="Segoe Print" pitchFamily="2" charset="0"/>
            </a:endParaRPr>
          </a:p>
          <a:p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With your Bible, an exhaustive concordance and good study skills, </a:t>
            </a:r>
            <a:b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</a:br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you will be able to answer </a:t>
            </a:r>
            <a:b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</a:br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most calendar challenges easily.</a:t>
            </a:r>
          </a:p>
          <a:p>
            <a:r>
              <a:rPr lang="en-US" sz="2800" dirty="0" smtClean="0">
                <a:solidFill>
                  <a:schemeClr val="accent5"/>
                </a:solidFill>
                <a:latin typeface="Segoe Print" pitchFamily="2" charset="0"/>
              </a:rPr>
              <a:t>May Yahuah Bless You Abundantly!</a:t>
            </a:r>
            <a:endParaRPr lang="en-US" sz="2800" dirty="0">
              <a:solidFill>
                <a:schemeClr val="accent5"/>
              </a:solidFill>
              <a:latin typeface="Segoe Print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390997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>
          <a:xfrm>
            <a:off x="8676456" y="6448251"/>
            <a:ext cx="432048" cy="365125"/>
          </a:xfrm>
        </p:spPr>
        <p:txBody>
          <a:bodyPr/>
          <a:lstStyle/>
          <a:p>
            <a:fld id="{8DD6D281-485E-4A40-B53B-65A2FA315EC6}" type="slidenum">
              <a:rPr lang="es-ES" smtClean="0">
                <a:solidFill>
                  <a:schemeClr val="tx1"/>
                </a:solidFill>
              </a:rPr>
              <a:pPr/>
              <a:t>76</a:t>
            </a:fld>
            <a:endParaRPr lang="es-ES" dirty="0">
              <a:solidFill>
                <a:schemeClr val="tx1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3635896" y="460990"/>
            <a:ext cx="5508104" cy="181588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en-US" sz="2800" b="1" cap="none" spc="0" dirty="0" smtClean="0">
                <a:ln w="11430"/>
                <a:solidFill>
                  <a:srgbClr val="FFC000"/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The </a:t>
            </a:r>
            <a:r>
              <a:rPr lang="en-US" sz="2800" b="1" dirty="0" smtClean="0">
                <a:ln w="11430"/>
                <a:solidFill>
                  <a:srgbClr val="FFC000"/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n</a:t>
            </a:r>
            <a:r>
              <a:rPr lang="en-US" sz="2800" b="1" cap="none" spc="0" dirty="0" smtClean="0">
                <a:ln w="11430"/>
                <a:solidFill>
                  <a:srgbClr val="FFC000"/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ext Covenant Calendar Study will cover: </a:t>
            </a:r>
          </a:p>
          <a:p>
            <a:pPr marL="514350" indent="-514350">
              <a:buFont typeface="Arial" pitchFamily="34" charset="0"/>
              <a:buChar char="•"/>
            </a:pPr>
            <a:r>
              <a:rPr lang="en-US" sz="2800" b="1" dirty="0" smtClean="0">
                <a:ln w="11430"/>
                <a:solidFill>
                  <a:srgbClr val="FFC000"/>
                </a:solidFill>
                <a:effectLst>
                  <a:glow rad="228600">
                    <a:srgbClr val="0070C0">
                      <a:alpha val="4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Examination of the full creation week.</a:t>
            </a:r>
            <a:endParaRPr lang="en-US" sz="2800" b="1" cap="none" spc="0" dirty="0" smtClean="0">
              <a:ln w="11430"/>
              <a:solidFill>
                <a:srgbClr val="FFC000"/>
              </a:solidFill>
              <a:effectLst>
                <a:glow rad="228600">
                  <a:srgbClr val="0070C0">
                    <a:alpha val="40000"/>
                  </a:srgbClr>
                </a:glow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155358" y="4077072"/>
            <a:ext cx="8964488" cy="173893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rgbClr val="002060">
                      <a:alpha val="40000"/>
                    </a:srgbClr>
                  </a:glow>
                </a:effectLst>
                <a:latin typeface="Segoe Print" pitchFamily="2" charset="0"/>
              </a:rPr>
              <a:t>May this study take you to higher heights!! </a:t>
            </a:r>
          </a:p>
          <a:p>
            <a:endParaRPr lang="en-US" sz="1100" b="1" spc="50" dirty="0" smtClean="0">
              <a:ln w="12700" cmpd="sng">
                <a:solidFill>
                  <a:schemeClr val="accent6">
                    <a:satMod val="120000"/>
                    <a:shade val="80000"/>
                  </a:schemeClr>
                </a:solidFill>
                <a:prstDash val="solid"/>
              </a:ln>
              <a:solidFill>
                <a:schemeClr val="accent6">
                  <a:tint val="1000"/>
                </a:schemeClr>
              </a:solidFill>
              <a:effectLst>
                <a:glow rad="228600">
                  <a:schemeClr val="accent2">
                    <a:satMod val="175000"/>
                    <a:alpha val="40000"/>
                  </a:schemeClr>
                </a:glow>
              </a:effectLst>
              <a:latin typeface="Segoe Print" pitchFamily="2" charset="0"/>
            </a:endParaRPr>
          </a:p>
          <a:p>
            <a:pPr algn="ctr"/>
            <a:r>
              <a:rPr lang="en-US" sz="2800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egoe Print" pitchFamily="2" charset="0"/>
              </a:rPr>
              <a:t> 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228600">
                    <a:schemeClr val="accent2">
                      <a:satMod val="175000"/>
                      <a:alpha val="40000"/>
                    </a:schemeClr>
                  </a:glow>
                </a:effectLst>
                <a:latin typeface="Segoe Print" pitchFamily="2" charset="0"/>
              </a:rPr>
              <a:t> </a:t>
            </a: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rgbClr val="006600">
                      <a:alpha val="60000"/>
                    </a:srgbClr>
                  </a:glow>
                </a:effectLst>
                <a:latin typeface="Segoe Print" pitchFamily="2" charset="0"/>
              </a:rPr>
              <a:t>Questions/Comments on </a:t>
            </a:r>
            <a:b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rgbClr val="006600">
                      <a:alpha val="60000"/>
                    </a:srgbClr>
                  </a:glow>
                </a:effectLst>
                <a:latin typeface="Segoe Print" pitchFamily="2" charset="0"/>
              </a:rPr>
            </a:br>
            <a:r>
              <a:rPr lang="en-US" sz="2800" b="1" spc="50" dirty="0" smtClean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accent6">
                    <a:tint val="1000"/>
                  </a:schemeClr>
                </a:solidFill>
                <a:effectLst>
                  <a:glow rad="101600">
                    <a:srgbClr val="006600">
                      <a:alpha val="60000"/>
                    </a:srgbClr>
                  </a:glow>
                </a:effectLst>
                <a:latin typeface="Segoe Print" pitchFamily="2" charset="0"/>
              </a:rPr>
              <a:t>Melchizedek’s Gen 1 day-start? </a:t>
            </a:r>
            <a:r>
              <a:rPr lang="en-US" sz="4000" b="1" cap="none" spc="0" dirty="0" smtClean="0">
                <a:ln w="11430"/>
                <a:solidFill>
                  <a:srgbClr val="339933"/>
                </a:solidFill>
                <a:effectLst>
                  <a:glow rad="101600">
                    <a:srgbClr val="006600">
                      <a:alpha val="60000"/>
                    </a:srgb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  </a:t>
            </a:r>
          </a:p>
        </p:txBody>
      </p:sp>
      <p:sp>
        <p:nvSpPr>
          <p:cNvPr id="5" name="Rectangle 4"/>
          <p:cNvSpPr/>
          <p:nvPr/>
        </p:nvSpPr>
        <p:spPr>
          <a:xfrm>
            <a:off x="1320258" y="5848459"/>
            <a:ext cx="7608935" cy="646331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pPr algn="ctr"/>
            <a:r>
              <a:rPr lang="en-US" sz="3600" b="1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  <a:hlinkClick r:id="rId3"/>
              </a:rPr>
              <a:t>calendar@torahtothetribes.com</a:t>
            </a:r>
            <a:r>
              <a:rPr lang="en-US" sz="36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glow rad="228600">
                    <a:schemeClr val="accent5">
                      <a:satMod val="175000"/>
                      <a:alpha val="40000"/>
                    </a:schemeClr>
                  </a:glow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</a:t>
            </a:r>
            <a:r>
              <a:rPr lang="en-US" sz="2400" b="1" cap="none" spc="0" dirty="0" smtClean="0">
                <a:ln w="11430"/>
                <a:gradFill>
                  <a:gsLst>
                    <a:gs pos="0">
                      <a:schemeClr val="accent2">
                        <a:tint val="70000"/>
                        <a:satMod val="245000"/>
                      </a:schemeClr>
                    </a:gs>
                    <a:gs pos="75000">
                      <a:schemeClr val="accent2">
                        <a:tint val="90000"/>
                        <a:shade val="60000"/>
                        <a:satMod val="240000"/>
                      </a:schemeClr>
                    </a:gs>
                    <a:gs pos="100000">
                      <a:schemeClr val="accent2">
                        <a:tint val="100000"/>
                        <a:shade val="50000"/>
                        <a:satMod val="240000"/>
                      </a:schemeClr>
                    </a:gs>
                  </a:gsLst>
                  <a:lin ang="5400000"/>
                </a:gra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  <a:latin typeface="Segoe Print" pitchFamily="2" charset="0"/>
              </a:rPr>
              <a:t>  </a:t>
            </a:r>
            <a:endParaRPr lang="en-US" sz="2400" b="1" cap="none" spc="0" dirty="0">
              <a:ln w="11430"/>
              <a:solidFill>
                <a:srgbClr val="00B0F0"/>
              </a:solidFill>
              <a:effectLst>
                <a:outerShdw blurRad="50800" dist="39000" dir="5460000" algn="tl">
                  <a:srgbClr val="000000">
                    <a:alpha val="38000"/>
                  </a:srgbClr>
                </a:outerShdw>
              </a:effectLst>
              <a:latin typeface="Segoe Print" pitchFamily="2" charset="0"/>
            </a:endParaRPr>
          </a:p>
        </p:txBody>
      </p:sp>
      <p:pic>
        <p:nvPicPr>
          <p:cNvPr id="6" name="Picture 2" descr="C:\Users\Rae\Desktop\Grammar Art\email mouse best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338" y="5745898"/>
            <a:ext cx="1176041" cy="8514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1103835"/>
      </p:ext>
    </p:extLst>
  </p:cSld>
  <p:clrMapOvr>
    <a:masterClrMapping/>
  </p:clrMapOvr>
  <p:transition spd="slow">
    <p:circl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Slipstream">
  <a:themeElements>
    <a:clrScheme name="Opulent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Grammar 101">
      <a:majorFont>
        <a:latin typeface="Arial Rounded MT Bold"/>
        <a:ea typeface=""/>
        <a:cs typeface=""/>
      </a:majorFont>
      <a:minorFont>
        <a:latin typeface="Arial"/>
        <a:ea typeface=""/>
        <a:cs typeface=""/>
      </a:minorFont>
    </a:fontScheme>
    <a:fmtScheme name="Executiv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  <a:ln w="50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Slipstream</Template>
  <TotalTime>16148</TotalTime>
  <Words>3342</Words>
  <Application>Microsoft Office PowerPoint</Application>
  <PresentationFormat>On-screen Show (4:3)</PresentationFormat>
  <Paragraphs>635</Paragraphs>
  <Slides>76</Slides>
  <Notes>32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76</vt:i4>
      </vt:variant>
    </vt:vector>
  </HeadingPairs>
  <TitlesOfParts>
    <vt:vector size="78" baseType="lpstr">
      <vt:lpstr>Slipstream</vt:lpstr>
      <vt:lpstr>1_Slipstream</vt:lpstr>
      <vt:lpstr>PowerPoint Presentation</vt:lpstr>
      <vt:lpstr>PowerPoint Presentation</vt:lpstr>
      <vt:lpstr>PowerPoint Presentation</vt:lpstr>
      <vt:lpstr>Morning &amp; Night Definitions (in the Creation Week)</vt:lpstr>
      <vt:lpstr>Alternate Definitions Used  For Morning &amp; Night (after the Creation Week)</vt:lpstr>
      <vt:lpstr>More on Morning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A Good Motivational Boot!</vt:lpstr>
      <vt:lpstr> Understanding  “Ereb” </vt:lpstr>
      <vt:lpstr>“Ereb” is  often a Verb  </vt:lpstr>
      <vt:lpstr>PowerPoint Presentation</vt:lpstr>
      <vt:lpstr>PowerPoint Presentation</vt:lpstr>
      <vt:lpstr>Understanding Evening</vt:lpstr>
      <vt:lpstr>Evening:  2nd  Definition</vt:lpstr>
      <vt:lpstr>Evening:  3rd &amp; 4th Definitions</vt:lpstr>
      <vt:lpstr>PowerPoint Presentation</vt:lpstr>
      <vt:lpstr>PowerPoint Presentation</vt:lpstr>
      <vt:lpstr>The Quail of Exodus 16</vt:lpstr>
      <vt:lpstr>PowerPoint Presentation</vt:lpstr>
      <vt:lpstr>PowerPoint Presentation</vt:lpstr>
      <vt:lpstr>The Quail’s Qualifying Statement is Exo 16:12</vt:lpstr>
      <vt:lpstr>Evening:  Opposite Definitions</vt:lpstr>
      <vt:lpstr>“Afternoon”  H5186  &lt;natah&gt;</vt:lpstr>
      <vt:lpstr>PowerPoint Presentation</vt:lpstr>
      <vt:lpstr>PowerPoint Presentation</vt:lpstr>
      <vt:lpstr>“Evening Study”  Part 2</vt:lpstr>
      <vt:lpstr>What About the  Greek Scriptures?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Joseph’s Request</vt:lpstr>
      <vt:lpstr>Joseph’s Request in Matthew</vt:lpstr>
      <vt:lpstr>Joseph’s Request in Mark</vt:lpstr>
      <vt:lpstr>Mark’s Qualifying Verse</vt:lpstr>
      <vt:lpstr>Another “Qualifier”  for Matthew 27:57-58</vt:lpstr>
      <vt:lpstr>PowerPoint Presentation</vt:lpstr>
      <vt:lpstr>PowerPoint Presentation</vt:lpstr>
      <vt:lpstr>Who Has The Last Word?</vt:lpstr>
      <vt:lpstr>Before Going Further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Getting Back to the Cross</vt:lpstr>
      <vt:lpstr>The Synoptic Gospel Writers</vt:lpstr>
      <vt:lpstr>The Synoptic Gospel Account</vt:lpstr>
      <vt:lpstr>PowerPoint Presentation</vt:lpstr>
      <vt:lpstr>PowerPoint Presentation</vt:lpstr>
      <vt:lpstr>Do you wonder what it would have been like to be at the cross THAT day  to see these  extraordinary things?</vt:lpstr>
      <vt:lpstr>Extra-ordinary Things</vt:lpstr>
      <vt:lpstr>PowerPoint Presentation</vt:lpstr>
      <vt:lpstr>PowerPoint Presentation</vt:lpstr>
      <vt:lpstr>Extra-ordinary &lt;erebs&gt;!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Mariajose</dc:creator>
  <cp:lastModifiedBy>Rae</cp:lastModifiedBy>
  <cp:revision>1451</cp:revision>
  <cp:lastPrinted>2016-11-17T08:09:46Z</cp:lastPrinted>
  <dcterms:created xsi:type="dcterms:W3CDTF">2010-05-23T14:28:12Z</dcterms:created>
  <dcterms:modified xsi:type="dcterms:W3CDTF">2018-08-08T23:29:51Z</dcterms:modified>
</cp:coreProperties>
</file>