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7" r:id="rId2"/>
  </p:sldMasterIdLst>
  <p:notesMasterIdLst>
    <p:notesMasterId r:id="rId79"/>
  </p:notesMasterIdLst>
  <p:sldIdLst>
    <p:sldId id="406" r:id="rId3"/>
    <p:sldId id="369" r:id="rId4"/>
    <p:sldId id="446" r:id="rId5"/>
    <p:sldId id="392" r:id="rId6"/>
    <p:sldId id="443" r:id="rId7"/>
    <p:sldId id="444" r:id="rId8"/>
    <p:sldId id="284" r:id="rId9"/>
    <p:sldId id="334" r:id="rId10"/>
    <p:sldId id="335" r:id="rId11"/>
    <p:sldId id="336" r:id="rId12"/>
    <p:sldId id="337" r:id="rId13"/>
    <p:sldId id="338" r:id="rId14"/>
    <p:sldId id="408" r:id="rId15"/>
    <p:sldId id="410" r:id="rId16"/>
    <p:sldId id="412" r:id="rId17"/>
    <p:sldId id="411" r:id="rId18"/>
    <p:sldId id="441" r:id="rId19"/>
    <p:sldId id="452" r:id="rId20"/>
    <p:sldId id="373" r:id="rId21"/>
    <p:sldId id="376" r:id="rId22"/>
    <p:sldId id="377" r:id="rId23"/>
    <p:sldId id="379" r:id="rId24"/>
    <p:sldId id="378" r:id="rId25"/>
    <p:sldId id="382" r:id="rId26"/>
    <p:sldId id="383" r:id="rId27"/>
    <p:sldId id="381" r:id="rId28"/>
    <p:sldId id="328" r:id="rId29"/>
    <p:sldId id="375" r:id="rId30"/>
    <p:sldId id="324" r:id="rId31"/>
    <p:sldId id="404" r:id="rId32"/>
    <p:sldId id="442" r:id="rId33"/>
    <p:sldId id="386" r:id="rId34"/>
    <p:sldId id="405" r:id="rId35"/>
    <p:sldId id="329" r:id="rId36"/>
    <p:sldId id="331" r:id="rId37"/>
    <p:sldId id="433" r:id="rId38"/>
    <p:sldId id="332" r:id="rId39"/>
    <p:sldId id="333" r:id="rId40"/>
    <p:sldId id="385" r:id="rId41"/>
    <p:sldId id="387" r:id="rId42"/>
    <p:sldId id="388" r:id="rId43"/>
    <p:sldId id="389" r:id="rId44"/>
    <p:sldId id="399" r:id="rId45"/>
    <p:sldId id="276" r:id="rId46"/>
    <p:sldId id="413" r:id="rId47"/>
    <p:sldId id="434" r:id="rId48"/>
    <p:sldId id="409" r:id="rId49"/>
    <p:sldId id="407" r:id="rId50"/>
    <p:sldId id="420" r:id="rId51"/>
    <p:sldId id="421" r:id="rId52"/>
    <p:sldId id="417" r:id="rId53"/>
    <p:sldId id="422" r:id="rId54"/>
    <p:sldId id="449" r:id="rId55"/>
    <p:sldId id="450" r:id="rId56"/>
    <p:sldId id="451" r:id="rId57"/>
    <p:sldId id="447" r:id="rId58"/>
    <p:sldId id="423" r:id="rId59"/>
    <p:sldId id="445" r:id="rId60"/>
    <p:sldId id="424" r:id="rId61"/>
    <p:sldId id="414" r:id="rId62"/>
    <p:sldId id="426" r:id="rId63"/>
    <p:sldId id="425" r:id="rId64"/>
    <p:sldId id="436" r:id="rId65"/>
    <p:sldId id="435" r:id="rId66"/>
    <p:sldId id="429" r:id="rId67"/>
    <p:sldId id="415" r:id="rId68"/>
    <p:sldId id="431" r:id="rId69"/>
    <p:sldId id="428" r:id="rId70"/>
    <p:sldId id="430" r:id="rId71"/>
    <p:sldId id="437" r:id="rId72"/>
    <p:sldId id="438" r:id="rId73"/>
    <p:sldId id="440" r:id="rId74"/>
    <p:sldId id="439" r:id="rId75"/>
    <p:sldId id="432" r:id="rId76"/>
    <p:sldId id="393" r:id="rId77"/>
    <p:sldId id="365" r:id="rId78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nap On" initials="SO" lastIdx="4" clrIdx="0"/>
  <p:cmAuthor id="1" name="Rae" initials="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FF8F"/>
    <a:srgbClr val="006600"/>
    <a:srgbClr val="F1E441"/>
    <a:srgbClr val="DFA6C0"/>
    <a:srgbClr val="B0DD7F"/>
    <a:srgbClr val="B83D68"/>
    <a:srgbClr val="CCE9AD"/>
    <a:srgbClr val="6F3350"/>
    <a:srgbClr val="80B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5" autoAdjust="0"/>
    <p:restoredTop sz="94632" autoAdjust="0"/>
  </p:normalViewPr>
  <p:slideViewPr>
    <p:cSldViewPr>
      <p:cViewPr>
        <p:scale>
          <a:sx n="50" d="100"/>
          <a:sy n="50" d="100"/>
        </p:scale>
        <p:origin x="-2203" y="-7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50" d="100"/>
        <a:sy n="150" d="100"/>
      </p:scale>
      <p:origin x="0" y="43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B53C31-3C24-4537-9685-4F8BAE1E4C9A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8C4D6C4-A7D4-42AC-955A-A9DF77B5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Twilight</a:t>
            </a:r>
            <a:r>
              <a:rPr lang="en-US" dirty="0" smtClean="0"/>
              <a:t> OT:5399    nesheph (</a:t>
            </a:r>
            <a:r>
              <a:rPr lang="en-US" dirty="0" err="1" smtClean="0"/>
              <a:t>neh</a:t>
            </a:r>
            <a:r>
              <a:rPr lang="en-US" dirty="0" smtClean="0"/>
              <a:t>'-</a:t>
            </a:r>
            <a:r>
              <a:rPr lang="en-US" dirty="0" err="1" smtClean="0"/>
              <a:t>shef</a:t>
            </a:r>
            <a:r>
              <a:rPr lang="en-US" dirty="0" smtClean="0"/>
              <a:t>); from OT:5398; properly, a breeze, i.e. (by implication) </a:t>
            </a:r>
            <a:r>
              <a:rPr lang="en-US" b="1" u="sng" dirty="0" smtClean="0"/>
              <a:t>dusk</a:t>
            </a:r>
            <a:r>
              <a:rPr lang="en-US" dirty="0" smtClean="0"/>
              <a:t> (when the evening breeze prevails):  KJV - dark, </a:t>
            </a:r>
            <a:r>
              <a:rPr lang="en-US" b="1" u="sng" dirty="0" smtClean="0"/>
              <a:t>dawning of the day</a:t>
            </a:r>
            <a:r>
              <a:rPr lang="en-US" dirty="0" smtClean="0"/>
              <a:t> (morning), night, twilight.</a:t>
            </a:r>
          </a:p>
          <a:p>
            <a:endParaRPr lang="en-US" dirty="0" smtClean="0"/>
          </a:p>
          <a:p>
            <a:r>
              <a:rPr lang="en-US" b="1" dirty="0" smtClean="0"/>
              <a:t>Morning</a:t>
            </a:r>
            <a:r>
              <a:rPr lang="en-US" dirty="0" smtClean="0"/>
              <a:t> OT:1242    boqer (</a:t>
            </a:r>
            <a:r>
              <a:rPr lang="en-US" dirty="0" err="1" smtClean="0"/>
              <a:t>bo</a:t>
            </a:r>
            <a:r>
              <a:rPr lang="en-US" dirty="0" smtClean="0"/>
              <a:t>'-</a:t>
            </a:r>
            <a:r>
              <a:rPr lang="en-US" dirty="0" err="1" smtClean="0"/>
              <a:t>ker</a:t>
            </a:r>
            <a:r>
              <a:rPr lang="en-US" dirty="0" smtClean="0"/>
              <a:t>); from OT:1239; properly, dawn (as the break of day); generally, morning:</a:t>
            </a:r>
          </a:p>
          <a:p>
            <a:r>
              <a:rPr lang="en-US" dirty="0" smtClean="0"/>
              <a:t>KJV - (+)day, early, morning, morrow.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9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</a:t>
            </a:r>
            <a:r>
              <a:rPr lang="en-US" baseline="0" dirty="0" smtClean="0"/>
              <a:t> = 8121  going down=935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12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Gen 1:  for day-start;  </a:t>
            </a:r>
            <a:r>
              <a:rPr lang="en-US" dirty="0" err="1" smtClean="0"/>
              <a:t>Exo</a:t>
            </a:r>
            <a:r>
              <a:rPr lang="en-US" dirty="0" smtClean="0"/>
              <a:t> 12: for types and anti-types; </a:t>
            </a:r>
            <a:r>
              <a:rPr lang="en-US" dirty="0" err="1" smtClean="0"/>
              <a:t>Exo</a:t>
            </a:r>
            <a:r>
              <a:rPr lang="en-US" dirty="0" smtClean="0"/>
              <a:t> 16: for Sabbath cooking restrictions; alternate restrictions for feast sabbaths – no preparation of oils &amp; spices.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6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LB and ULB is a picture to remind this puzzle is a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</a:rPr>
              <a:t>lechem</a:t>
            </a:r>
            <a:r>
              <a:rPr lang="en-US" baseline="0" dirty="0" smtClean="0">
                <a:solidFill>
                  <a:srgbClr val="FF0000"/>
                </a:solidFill>
              </a:rPr>
              <a:t>/</a:t>
            </a:r>
            <a:r>
              <a:rPr lang="en-US" baseline="0" dirty="0" err="1" smtClean="0">
                <a:solidFill>
                  <a:srgbClr val="FF0000"/>
                </a:solidFill>
              </a:rPr>
              <a:t>artos</a:t>
            </a:r>
            <a:r>
              <a:rPr lang="en-US" baseline="0" dirty="0" smtClean="0">
                <a:solidFill>
                  <a:srgbClr val="FF0000"/>
                </a:solidFill>
              </a:rPr>
              <a:t> problem.  Both need qualifiers for bread to be either </a:t>
            </a:r>
            <a:r>
              <a:rPr lang="en-US" baseline="0" dirty="0" smtClean="0"/>
              <a:t>LB or ULB.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8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8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8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John 4:6 [woman/well]; Acts 10:9 [peter’s sheet dream]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40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HOUR - NT:5610  </a:t>
            </a:r>
            <a:r>
              <a:rPr lang="en-US" dirty="0" err="1" smtClean="0"/>
              <a:t>hora</a:t>
            </a:r>
            <a:r>
              <a:rPr lang="en-US" dirty="0" smtClean="0"/>
              <a:t> (ho'-rah); apparently a primary word; an "hour" (literally or figuratively):  KJV - day, hour, instant, season, short, [even-] tide, (high)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40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LB and ULB is a picture to remind this puzzle is a </a:t>
            </a:r>
            <a:r>
              <a:rPr lang="en-US" dirty="0" err="1" smtClean="0">
                <a:solidFill>
                  <a:srgbClr val="FF0000"/>
                </a:solidFill>
              </a:rPr>
              <a:t>lechem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artos</a:t>
            </a:r>
            <a:r>
              <a:rPr lang="en-US" dirty="0" smtClean="0">
                <a:solidFill>
                  <a:srgbClr val="FF0000"/>
                </a:solidFill>
              </a:rPr>
              <a:t> problem.  Both need qualifiers for bread to be either </a:t>
            </a:r>
            <a:r>
              <a:rPr lang="en-US" dirty="0" smtClean="0"/>
              <a:t>LB or ULB.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01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6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65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6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64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6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6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 22  p 19 work up   820 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48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9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8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29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564904" y="314096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709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701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482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76470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12976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24744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616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1130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436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2571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3728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7991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5230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3253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095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3830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2536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3934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7634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268760"/>
            <a:ext cx="3672408" cy="48965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8681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6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0868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823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720" y="17526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buNone/>
              <a:defRPr sz="4800"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9900592" y="6093296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28221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D281-485E-4A40-B53B-65A2FA315EC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="1" cap="none" spc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09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C18-DC22-491A-A66E-AD70BDF8905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83568" y="1556792"/>
            <a:ext cx="792088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922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3728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412774"/>
            <a:ext cx="3804991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412775"/>
            <a:ext cx="3816424" cy="47525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917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marL="0" indent="0" algn="ctr">
              <a:buNone/>
              <a:defRPr sz="46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72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938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07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422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 marL="4572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66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708920" y="3120008"/>
            <a:ext cx="7128792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571492" y="3176972"/>
            <a:ext cx="6858000" cy="504056"/>
          </a:xfrm>
          <a:prstGeom prst="doubleWave">
            <a:avLst>
              <a:gd name="adj1" fmla="val 625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30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60648" cy="365125"/>
          </a:xfrm>
        </p:spPr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Diagonal Stripe 8"/>
          <p:cNvSpPr/>
          <p:nvPr userDrawn="1"/>
        </p:nvSpPr>
        <p:spPr>
          <a:xfrm>
            <a:off x="0" y="-171400"/>
            <a:ext cx="1043608" cy="1728192"/>
          </a:xfrm>
          <a:prstGeom prst="diagStri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inus 10"/>
          <p:cNvSpPr/>
          <p:nvPr userDrawn="1"/>
        </p:nvSpPr>
        <p:spPr>
          <a:xfrm rot="18054391">
            <a:off x="-1521564" y="528902"/>
            <a:ext cx="4113643" cy="548680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4200339" y="3129346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3996038" y="312934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648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-3636912" y="323088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316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371E-ED34-412D-882F-B73224B707A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Double Wave 7"/>
          <p:cNvSpPr/>
          <p:nvPr userDrawn="1"/>
        </p:nvSpPr>
        <p:spPr>
          <a:xfrm rot="5400000">
            <a:off x="5364088" y="3068960"/>
            <a:ext cx="7272808" cy="504056"/>
          </a:xfrm>
          <a:prstGeom prst="doubleWave">
            <a:avLst>
              <a:gd name="adj1" fmla="val 6250"/>
              <a:gd name="adj2" fmla="val 188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095" y="2852936"/>
            <a:ext cx="3636085" cy="615357"/>
          </a:xfrm>
          <a:effectLst/>
        </p:spPr>
        <p:txBody>
          <a:bodyPr anchor="b">
            <a:noAutofit/>
          </a:bodyPr>
          <a:lstStyle>
            <a:lvl1pPr marL="0" indent="0" algn="l">
              <a:buNone/>
              <a:defRPr sz="2800" b="1" baseline="0">
                <a:effectLst/>
              </a:defRPr>
            </a:lvl1pPr>
          </a:lstStyle>
          <a:p>
            <a:r>
              <a:rPr lang="en-US" dirty="0" smtClean="0"/>
              <a:t>Sub Title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838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5576" y="1556791"/>
            <a:ext cx="3732983" cy="460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4008" y="1556792"/>
            <a:ext cx="3816424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96" y="332656"/>
            <a:ext cx="7406208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EB15-A691-43C8-BF6C-2935CC41042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7150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5245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1451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1913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5316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bg>
      <p:bgPr>
        <a:blipFill dpi="0" rotWithShape="1">
          <a:blip r:embed="rId2">
            <a:alphaModFix amt="8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297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831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32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9914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3713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6102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2232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0695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8467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8466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alphaModFix amt="5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3592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4361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E9B2-6E5A-45CC-88E0-B31AB9405C8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9838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536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FA-AA8A-4EC5-9711-69C145004EF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45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672408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846119"/>
            <a:ext cx="367026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1318" y="1124744"/>
            <a:ext cx="3741122" cy="43204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844824"/>
            <a:ext cx="3706744" cy="41764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70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C788E"/>
              </a:buClr>
              <a:buSzPct val="115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 userDrawn="1"/>
        </p:nvSpPr>
        <p:spPr>
          <a:xfrm rot="16200000">
            <a:off x="-4318111" y="3094177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21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070" y="1124744"/>
            <a:ext cx="3670264" cy="4897839"/>
          </a:xfrm>
        </p:spPr>
        <p:txBody>
          <a:bodyPr>
            <a:normAutofit/>
          </a:bodyPr>
          <a:lstStyle>
            <a:lvl1pPr>
              <a:buClr>
                <a:srgbClr val="004D86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696" y="1123449"/>
            <a:ext cx="3706744" cy="4897839"/>
          </a:xfrm>
        </p:spPr>
        <p:txBody>
          <a:bodyPr>
            <a:normAutofit/>
          </a:bodyPr>
          <a:lstStyle>
            <a:lvl1pPr>
              <a:buClr>
                <a:srgbClr val="0070C0"/>
              </a:buClr>
              <a:buSzPct val="100000"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62-EC52-4EE3-B8E7-2E96E6DBCC7F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64639" cy="72008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l">
              <a:buNone/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16200000">
            <a:off x="-4309859" y="3094177"/>
            <a:ext cx="9433049" cy="671313"/>
          </a:xfrm>
          <a:prstGeom prst="mathMinus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 userDrawn="1"/>
        </p:nvSpPr>
        <p:spPr>
          <a:xfrm rot="16200000">
            <a:off x="-4495778" y="3094178"/>
            <a:ext cx="9433049" cy="671313"/>
          </a:xfrm>
          <a:prstGeom prst="mathMin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8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705" r:id="rId7"/>
    <p:sldLayoutId id="2147483704" r:id="rId8"/>
    <p:sldLayoutId id="2147483706" r:id="rId9"/>
    <p:sldLayoutId id="2147483702" r:id="rId10"/>
    <p:sldLayoutId id="2147483684" r:id="rId11"/>
    <p:sldLayoutId id="2147483685" r:id="rId12"/>
    <p:sldLayoutId id="2147483686" r:id="rId13"/>
    <p:sldLayoutId id="2147483680" r:id="rId14"/>
    <p:sldLayoutId id="2147483703" r:id="rId15"/>
    <p:sldLayoutId id="2147483678" r:id="rId16"/>
    <p:sldLayoutId id="2147483679" r:id="rId17"/>
    <p:sldLayoutId id="2147483700" r:id="rId18"/>
    <p:sldLayoutId id="2147483701" r:id="rId19"/>
    <p:sldLayoutId id="2147483699" r:id="rId20"/>
    <p:sldLayoutId id="2147483697" r:id="rId21"/>
    <p:sldLayoutId id="2147483698" r:id="rId22"/>
    <p:sldLayoutId id="2147483695" r:id="rId23"/>
    <p:sldLayoutId id="2147483696" r:id="rId24"/>
    <p:sldLayoutId id="2147483694" r:id="rId25"/>
    <p:sldLayoutId id="2147483693" r:id="rId26"/>
    <p:sldLayoutId id="2147483692" r:id="rId27"/>
    <p:sldLayoutId id="2147483690" r:id="rId28"/>
    <p:sldLayoutId id="2147483691" r:id="rId29"/>
    <p:sldLayoutId id="2147483689" r:id="rId30"/>
    <p:sldLayoutId id="2147483687" r:id="rId31"/>
    <p:sldLayoutId id="2147483688" r:id="rId32"/>
    <p:sldLayoutId id="2147483682" r:id="rId33"/>
    <p:sldLayoutId id="2147483683" r:id="rId34"/>
  </p:sldLayoutIdLst>
  <p:transition spd="slow">
    <p:circle/>
  </p:transition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054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504" y="948904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744416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165304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777D0-1047-42BB-9325-19191E1BA8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572000" y="1340768"/>
            <a:ext cx="3888432" cy="486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ouble Wave 11"/>
          <p:cNvSpPr/>
          <p:nvPr userDrawn="1"/>
        </p:nvSpPr>
        <p:spPr>
          <a:xfrm rot="5400000">
            <a:off x="-2458663" y="3114847"/>
            <a:ext cx="5060326" cy="504056"/>
          </a:xfrm>
          <a:prstGeom prst="doubleWave">
            <a:avLst>
              <a:gd name="adj1" fmla="val 12500"/>
              <a:gd name="adj2" fmla="val 188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</p:sldLayoutIdLst>
  <p:transition spd="slow">
    <p:circle/>
  </p:transition>
  <p:timing>
    <p:tnLst>
      <p:par>
        <p:cTn id="1" dur="indefinite" restart="never" nodeType="tmRoot"/>
      </p:par>
    </p:tnLst>
  </p:timing>
  <p:hf hdr="0" dt="0"/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 cap="none" spc="150">
          <a:ln w="11430"/>
          <a:solidFill>
            <a:schemeClr val="accent2">
              <a:lumMod val="75000"/>
            </a:schemeClr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rgbClr val="0070C0"/>
        </a:buClr>
        <a:buSzPct val="10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jpeg"/><Relationship Id="rId4" Type="http://schemas.openxmlformats.org/officeDocument/2006/relationships/image" Target="../media/image5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calendar@torahtothetribes.com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2520" y="6381328"/>
            <a:ext cx="432048" cy="365125"/>
          </a:xfrm>
        </p:spPr>
        <p:txBody>
          <a:bodyPr/>
          <a:lstStyle/>
          <a:p>
            <a:fld id="{8DD6D281-485E-4A40-B53B-65A2FA315EC6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1762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Grammar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101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Pt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2)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for the </a:t>
            </a: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4800" b="1" dirty="0" smtClean="0">
                <a:solidFill>
                  <a:srgbClr val="0070C0"/>
                </a:solidFill>
                <a:latin typeface="Comic Sans MS" pitchFamily="66" charset="0"/>
              </a:rPr>
              <a:t>Hebrew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“evening” in Gen 1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104" y="-1611560"/>
            <a:ext cx="8964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Your text 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here8/8/18:  correction on slide 38 for John 4:52 as the nobleman’s son</a:t>
            </a:r>
            <a:b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 the woman at the well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 Changed out all the pictures after resizing them to get the file down from 20MB to 13 MB.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4562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558" y="4611231"/>
            <a:ext cx="910195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twilight components are small slivers of transition between the light and night.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 twilight </a:t>
            </a:r>
            <a: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was placed 12 hrs.</a:t>
            </a:r>
            <a:b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before the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Morning twilight.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Gen 1:5 “order” is correct!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2584960" y="242698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flipH="1">
            <a:off x="4554892" y="2426984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5816" y="1538789"/>
            <a:ext cx="32599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4616" y="3140968"/>
            <a:ext cx="2927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NIGHT</a:t>
            </a:r>
            <a:endParaRPr lang="en-US" sz="2800" b="1" cap="none" spc="0" dirty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56176" y="1895860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#1 Evening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898829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#2 Morning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23528" y="44624"/>
            <a:ext cx="853821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u="sng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Small</a:t>
            </a:r>
            <a:r>
              <a:rPr lang="en-US" sz="44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Components of the Day</a:t>
            </a:r>
            <a:endParaRPr lang="en-US" sz="44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9824" y="6449892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10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512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558" y="4611231"/>
            <a:ext cx="910195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In modern terms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1:5b would read this way: 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And the </a:t>
            </a:r>
            <a: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dusk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twilight, and the 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dawn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twilight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belong to the [day] – the hot part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of the 12 hour Day Season.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2584960" y="246548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flipH="1">
            <a:off x="4554892" y="2465484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5816" y="1538789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came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st: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(called: DAY)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5816" y="3140968"/>
            <a:ext cx="32651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3</a:t>
            </a:r>
            <a:r>
              <a:rPr lang="en-US" sz="2800" b="1" baseline="30000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rd:</a:t>
            </a:r>
            <a:r>
              <a:rPr lang="en-US" sz="2800" b="1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Night follows</a:t>
            </a:r>
          </a:p>
          <a:p>
            <a:pPr algn="ctr"/>
            <a:r>
              <a:rPr lang="en-US" sz="2800" b="1" cap="none" spc="0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endParaRPr lang="en-US" sz="2800" b="1" cap="none" spc="0" dirty="0">
              <a:ln w="11430">
                <a:solidFill>
                  <a:srgbClr val="ABE9FF"/>
                </a:solidFill>
              </a:ln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45400" y="1691854"/>
            <a:ext cx="197893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</a:t>
            </a:r>
            <a:r>
              <a:rPr lang="en-US" sz="2800" b="1" baseline="3000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nd: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Evening twilight follows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528" y="1694823"/>
            <a:ext cx="246935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4</a:t>
            </a:r>
            <a:r>
              <a:rPr lang="en-US" sz="28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th: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Morning twilight 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follows </a:t>
            </a:r>
            <a:b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[ends the 1</a:t>
            </a:r>
            <a:r>
              <a:rPr lang="en-US" sz="2400" b="1" baseline="30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day &amp; begins the 2</a:t>
            </a:r>
            <a:r>
              <a:rPr lang="en-US" sz="2400" b="1" baseline="3000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day] </a:t>
            </a:r>
            <a:endParaRPr lang="en-US" sz="28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23528" y="116632"/>
            <a:ext cx="8538218" cy="7920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Proper Order of the Components</a:t>
            </a:r>
            <a:endParaRPr lang="en-US" sz="40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9824" y="6449892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11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119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45722" y="6453336"/>
            <a:ext cx="432048" cy="404664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12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52536" y="4611231"/>
            <a:ext cx="780581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Night is the absence of LIGHT.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 contains LIGHT.</a:t>
            </a:r>
          </a:p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That’s why </a:t>
            </a:r>
            <a:r>
              <a:rPr lang="en-US" sz="28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twilights</a:t>
            </a: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are reckoned 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as part of the 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“day” </a:t>
            </a:r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or 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DAY Season! </a:t>
            </a:r>
            <a:b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32310" y="980728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2584960" y="2449763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flipH="1">
            <a:off x="4554892" y="2449763"/>
            <a:ext cx="1990508" cy="328658"/>
          </a:xfrm>
          <a:prstGeom prst="rtTriangle">
            <a:avLst/>
          </a:prstGeom>
          <a:solidFill>
            <a:schemeClr val="accent4"/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5816" y="1538789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Light came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(called: DAY)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5816" y="3140968"/>
            <a:ext cx="32651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3</a:t>
            </a:r>
            <a:r>
              <a:rPr lang="en-US" sz="2800" b="1" baseline="30000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rd</a:t>
            </a:r>
            <a:r>
              <a:rPr lang="en-US" sz="2800" b="1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Night follows</a:t>
            </a:r>
          </a:p>
          <a:p>
            <a:pPr algn="ctr"/>
            <a:r>
              <a:rPr lang="en-US" sz="2800" b="1" cap="none" spc="0" dirty="0" smtClean="0">
                <a:ln w="11430">
                  <a:solidFill>
                    <a:srgbClr val="ABE9FF"/>
                  </a:solidFill>
                </a:ln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endParaRPr lang="en-US" sz="2800" b="1" cap="none" spc="0" dirty="0">
              <a:ln w="11430">
                <a:solidFill>
                  <a:srgbClr val="ABE9FF"/>
                </a:solidFill>
              </a:ln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45400" y="1895860"/>
            <a:ext cx="23163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</a:t>
            </a:r>
            <a:r>
              <a:rPr lang="en-US" sz="2800" b="1" baseline="3000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Evening twilight </a:t>
            </a:r>
            <a:endParaRPr lang="en-US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898829"/>
            <a:ext cx="24693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4</a:t>
            </a:r>
            <a:r>
              <a:rPr lang="en-US" sz="2800" b="1" baseline="3000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Morning twilight </a:t>
            </a:r>
            <a:endParaRPr lang="en-US" sz="28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23528" y="116632"/>
            <a:ext cx="8538218" cy="7920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Night as Compared to Twilight</a:t>
            </a:r>
            <a:endParaRPr lang="en-US" sz="40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Rae\Desktop\Grammar Art\question twitter png ed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09241"/>
            <a:ext cx="1471882" cy="15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164288" y="3438012"/>
            <a:ext cx="1728192" cy="1164217"/>
          </a:xfrm>
          <a:prstGeom prst="cloudCallout">
            <a:avLst>
              <a:gd name="adj1" fmla="val -5072"/>
              <a:gd name="adj2" fmla="val 825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E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19" y="3591899"/>
            <a:ext cx="128804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  <a:latin typeface="Bauhaus 93" pitchFamily="82" charset="0"/>
                <a:cs typeface="Aharoni" pitchFamily="2" charset="-79"/>
              </a:rPr>
              <a:t>OH?  …</a:t>
            </a:r>
          </a:p>
          <a:p>
            <a:pPr algn="ctr"/>
            <a:r>
              <a:rPr lang="en-US" sz="2400" dirty="0" smtClean="0">
                <a:solidFill>
                  <a:schemeClr val="accent5"/>
                </a:solidFill>
                <a:latin typeface="Bauhaus 93" pitchFamily="82" charset="0"/>
                <a:cs typeface="Aharoni" pitchFamily="2" charset="-79"/>
              </a:rPr>
              <a:t>OK!!</a:t>
            </a:r>
            <a:endParaRPr lang="en-US" sz="2400" dirty="0">
              <a:solidFill>
                <a:schemeClr val="accent5"/>
              </a:solidFill>
              <a:latin typeface="Bauhaus 93" pitchFamily="82" charset="0"/>
              <a:cs typeface="Aharoni" pitchFamily="2" charset="-79"/>
            </a:endParaRPr>
          </a:p>
        </p:txBody>
      </p:sp>
      <p:pic>
        <p:nvPicPr>
          <p:cNvPr id="15" name="Picture 2" descr="C:\Users\Rae\Desktop\puppy bre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5527" y="5559280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718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1135" y="6412247"/>
            <a:ext cx="432048" cy="365125"/>
          </a:xfrm>
        </p:spPr>
        <p:txBody>
          <a:bodyPr/>
          <a:lstStyle/>
          <a:p>
            <a:fld id="{A399EC18-DC22-491A-A66E-AD70BDF89051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2" cy="936104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dirty="0" smtClean="0"/>
              <a:t>A Good Motivational Boot!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3888432" cy="5400600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en-US" b="1" u="sng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b="1" u="sng" baseline="30000" dirty="0" smtClean="0">
                <a:solidFill>
                  <a:srgbClr val="0070C0"/>
                </a:solidFill>
                <a:latin typeface="Comic Sans MS" pitchFamily="66" charset="0"/>
              </a:rPr>
              <a:t>st</a:t>
            </a:r>
            <a:r>
              <a:rPr lang="en-US" b="1" u="sng" dirty="0" smtClean="0">
                <a:solidFill>
                  <a:srgbClr val="0070C0"/>
                </a:solidFill>
                <a:latin typeface="Comic Sans MS" pitchFamily="66" charset="0"/>
              </a:rPr>
              <a:t> Review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: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From the study on 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the consumption of Unleavened Bread in 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the week of the 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Passover Festival. </a:t>
            </a:r>
          </a:p>
          <a:p>
            <a:pPr marL="45720" indent="0">
              <a:buNone/>
            </a:pPr>
            <a:r>
              <a:rPr lang="en-US" b="1" u="sng" dirty="0" smtClean="0">
                <a:solidFill>
                  <a:schemeClr val="accent1"/>
                </a:solidFill>
                <a:latin typeface="Comic Sans MS" pitchFamily="66" charset="0"/>
              </a:rPr>
              <a:t>2</a:t>
            </a:r>
            <a:r>
              <a:rPr lang="en-US" b="1" u="sng" baseline="30000" dirty="0" smtClean="0">
                <a:solidFill>
                  <a:schemeClr val="accent1"/>
                </a:solidFill>
                <a:latin typeface="Comic Sans MS" pitchFamily="66" charset="0"/>
              </a:rPr>
              <a:t>nd</a:t>
            </a:r>
            <a:r>
              <a:rPr lang="en-US" b="1" u="sng" dirty="0" smtClean="0">
                <a:solidFill>
                  <a:schemeClr val="accent1"/>
                </a:solidFill>
                <a:latin typeface="Comic Sans MS" pitchFamily="66" charset="0"/>
              </a:rPr>
              <a:t> Review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: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From Grammar 101 Part 1:  “evening” definitions &amp; qualifier in the </a:t>
            </a:r>
            <a:r>
              <a:rPr lang="en-US" b="1" dirty="0" err="1" smtClean="0">
                <a:solidFill>
                  <a:schemeClr val="accent1"/>
                </a:solidFill>
                <a:latin typeface="Comic Sans MS" pitchFamily="66" charset="0"/>
              </a:rPr>
              <a:t>Tanach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.</a:t>
            </a:r>
          </a:p>
          <a:p>
            <a:pPr marL="45720" indent="0">
              <a:buNone/>
            </a:pPr>
            <a:r>
              <a:rPr lang="en-US" b="1" u="sng" dirty="0" smtClean="0">
                <a:solidFill>
                  <a:srgbClr val="339933"/>
                </a:solidFill>
                <a:latin typeface="Comic Sans MS" pitchFamily="66" charset="0"/>
              </a:rPr>
              <a:t>Both Reviews link to Part 2</a:t>
            </a:r>
            <a:r>
              <a:rPr lang="en-US" b="1" dirty="0" smtClean="0">
                <a:solidFill>
                  <a:srgbClr val="339933"/>
                </a:solidFill>
                <a:latin typeface="Comic Sans MS" pitchFamily="66" charset="0"/>
              </a:rPr>
              <a:t>: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The word “evening/ereb” is still under investigation.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Comparing dictionary definitions of “ereb” in Hebrew &amp; Greek.</a:t>
            </a:r>
          </a:p>
        </p:txBody>
      </p:sp>
      <p:pic>
        <p:nvPicPr>
          <p:cNvPr id="1026" name="Picture 2" descr="C:\Users\Rae\Desktop\Art New Grammar 101\white man clip art\calendar b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47" y="1268760"/>
            <a:ext cx="4799012" cy="40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995937" y="5229200"/>
            <a:ext cx="4871222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 smtClean="0">
                <a:solidFill>
                  <a:srgbClr val="339933"/>
                </a:solidFill>
                <a:latin typeface="Comic Sans MS" pitchFamily="66" charset="0"/>
              </a:rPr>
              <a:t>Result: Finding a new discovery for “ereb;” or understanding the great importance of this twilight component in the 24 hour cycle.</a:t>
            </a:r>
            <a:endParaRPr lang="en-US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pic>
        <p:nvPicPr>
          <p:cNvPr id="8" name="Picture 2" descr="C:\Users\Rae\Desktop\ulb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31" y="1024136"/>
            <a:ext cx="1222158" cy="13967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795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9488" y="116632"/>
            <a:ext cx="5365104" cy="1728192"/>
          </a:xfrm>
        </p:spPr>
        <p:txBody>
          <a:bodyPr/>
          <a:lstStyle/>
          <a:p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Understanding </a:t>
            </a:r>
            <a:b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</a:b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“Ereb</a:t>
            </a:r>
            <a:r>
              <a:rPr lang="en-US" sz="4800" dirty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”</a:t>
            </a:r>
            <a:r>
              <a:rPr lang="en-US" sz="4800" dirty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</a:t>
            </a:r>
            <a:endParaRPr lang="en-US" dirty="0">
              <a:ln>
                <a:solidFill>
                  <a:srgbClr val="002060"/>
                </a:solidFill>
                <a:prstDash val="solid"/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11560" y="1700808"/>
            <a:ext cx="6768752" cy="345638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Ereb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– Evening</a:t>
            </a:r>
          </a:p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400" b="1" u="sng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</a:t>
            </a:r>
            <a:r>
              <a:rPr lang="en-US" sz="2400" b="1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u="sng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mingle</a:t>
            </a:r>
            <a:r>
              <a:rPr lang="en-US" sz="2400" b="1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u="sng" dirty="0" smtClean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 </a:t>
            </a:r>
            <a:r>
              <a:rPr lang="en-US" sz="2400" b="1" u="sng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multitude</a:t>
            </a:r>
            <a:r>
              <a:rPr lang="en-US" sz="2400" b="1" dirty="0">
                <a:solidFill>
                  <a:srgbClr val="B83D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2400" b="1" dirty="0" smtClean="0">
              <a:solidFill>
                <a:srgbClr val="B83D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4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darkened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duskily obscured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b="1" dirty="0" err="1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beyn</a:t>
            </a:r>
            <a:r>
              <a:rPr lang="en-US" sz="2400" b="1" dirty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 </a:t>
            </a:r>
            <a:r>
              <a:rPr lang="en-US" sz="2400" b="1" dirty="0" err="1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arbayim</a:t>
            </a:r>
            <a:r>
              <a:rPr lang="en-US" sz="2400" b="1" dirty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between the </a:t>
            </a:r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evenings; </a:t>
            </a:r>
            <a:b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400" b="1" dirty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literally …</a:t>
            </a:r>
          </a:p>
          <a:p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</a:t>
            </a:r>
            <a:r>
              <a:rPr lang="en-US" sz="2400" b="1" dirty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u="sng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MIXTURES</a:t>
            </a:r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1" dirty="0" smtClean="0">
                <a:solidFill>
                  <a:srgbClr val="B83D68"/>
                </a:solidFill>
                <a:effectLst>
                  <a:glow rad="127000">
                    <a:srgbClr val="00FF99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Hebrew Lexicon  - J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Parkhurst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1762 </a:t>
            </a:r>
          </a:p>
          <a:p>
            <a:pPr marL="45720" indent="0">
              <a:buNone/>
            </a:pPr>
            <a:endParaRPr lang="en-US" dirty="0">
              <a:solidFill>
                <a:srgbClr val="B83D68"/>
              </a:solidFill>
              <a:effectLst>
                <a:glow rad="127000">
                  <a:srgbClr val="00FF99"/>
                </a:glo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 rot="20685748">
            <a:off x="214712" y="330826"/>
            <a:ext cx="1818311" cy="1008450"/>
          </a:xfrm>
          <a:prstGeom prst="roundRect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3200" dirty="0" smtClean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FIRST</a:t>
            </a:r>
          </a:p>
          <a:p>
            <a:pPr algn="ctr"/>
            <a:r>
              <a:rPr lang="en-US" sz="2400" dirty="0" smtClean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(ULB #1)</a:t>
            </a:r>
            <a:r>
              <a:rPr lang="en-US" sz="2400" dirty="0" smtClean="0">
                <a:latin typeface="Arial Black" pitchFamily="34" charset="0"/>
              </a:rPr>
              <a:t> </a:t>
            </a:r>
            <a:endParaRPr lang="en-CA" sz="2400" dirty="0">
              <a:latin typeface="Arial Black" pitchFamily="34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8022815" y="105273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C:\Users\Rae\Desktop\Art New Grammar 101\du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74" y="3789040"/>
            <a:ext cx="4379203" cy="2549837"/>
          </a:xfrm>
          <a:prstGeom prst="ellipse">
            <a:avLst/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872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5173-809A-47C4-A6C9-FAF8F879D43E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800" y="116633"/>
            <a:ext cx="4896544" cy="1728192"/>
          </a:xfrm>
        </p:spPr>
        <p:txBody>
          <a:bodyPr/>
          <a:lstStyle/>
          <a:p>
            <a:r>
              <a:rPr lang="en-US" sz="4800" dirty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“Ereb”</a:t>
            </a:r>
            <a:r>
              <a:rPr lang="en-US" sz="4800" dirty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is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</a:t>
            </a:r>
            <a:b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</a:b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often a Verb 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/>
            </a:r>
            <a:b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</a:br>
            <a:endParaRPr lang="en-US" dirty="0">
              <a:ln>
                <a:solidFill>
                  <a:srgbClr val="002060"/>
                </a:solidFill>
                <a:prstDash val="solid"/>
              </a:ln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8316416" y="2348880"/>
            <a:ext cx="648072" cy="3449360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BRAND</a:t>
            </a:r>
          </a:p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/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N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EW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0685748">
            <a:off x="335233" y="478531"/>
            <a:ext cx="2332946" cy="949088"/>
          </a:xfrm>
          <a:prstGeom prst="roundRect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SECOND</a:t>
            </a:r>
            <a:b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</a:br>
            <a:r>
              <a:rPr lang="en-US" sz="24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(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ULB #2)</a:t>
            </a:r>
            <a:r>
              <a:rPr lang="en-US" sz="2400" dirty="0" smtClean="0">
                <a:latin typeface="Arial Black" pitchFamily="34" charset="0"/>
              </a:rPr>
              <a:t>  </a:t>
            </a:r>
            <a:endParaRPr lang="en-CA" sz="3200" dirty="0">
              <a:latin typeface="Arial Black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528" y="1913320"/>
            <a:ext cx="7776864" cy="454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DFA6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Many definitions for </a:t>
            </a:r>
            <a:r>
              <a:rPr lang="en-CA" sz="2400" b="1" u="sng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ereb</a:t>
            </a:r>
            <a:r>
              <a:rPr lang="en-CA" sz="2400" dirty="0" smtClean="0">
                <a:latin typeface="Rockwell Extra Bold" pitchFamily="18" charset="0"/>
              </a:rPr>
              <a:t>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are </a:t>
            </a:r>
            <a:b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CA" sz="2400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descriptive </a:t>
            </a:r>
            <a:r>
              <a:rPr lang="en-CA" sz="2400" u="sng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action</a:t>
            </a:r>
            <a:r>
              <a:rPr lang="en-CA" sz="2400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words.</a:t>
            </a:r>
          </a:p>
          <a:p>
            <a:pPr algn="ctr"/>
            <a:endParaRPr lang="en-CA" sz="2400" dirty="0" smtClean="0">
              <a:latin typeface="Rockwell Extra Bold" pitchFamily="18" charset="0"/>
            </a:endParaRPr>
          </a:p>
          <a:p>
            <a:pPr algn="ctr"/>
            <a:r>
              <a:rPr lang="en-CA" sz="2400" b="1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Boqer/morning  </a:t>
            </a:r>
            <a:r>
              <a:rPr lang="en-CA" sz="1600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[the noun] </a:t>
            </a:r>
            <a:r>
              <a:rPr lang="en-CA" sz="1600" dirty="0" smtClean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identifies a general portion of the light season  </a:t>
            </a:r>
            <a:r>
              <a:rPr lang="en-CA" sz="1600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[</a:t>
            </a:r>
            <a:r>
              <a:rPr lang="en-CA" sz="1600" dirty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1600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 </a:t>
            </a:r>
            <a:r>
              <a:rPr lang="en-CA" sz="1600" dirty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noun</a:t>
            </a:r>
            <a:r>
              <a:rPr lang="en-CA" sz="1600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]</a:t>
            </a:r>
            <a:r>
              <a:rPr lang="en-CA" sz="1600" dirty="0" smtClean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br>
              <a:rPr lang="en-CA" sz="1600" dirty="0" smtClean="0">
                <a:solidFill>
                  <a:srgbClr val="0070C0"/>
                </a:solidFill>
                <a:latin typeface="Arial Rounded MT Bold" pitchFamily="34" charset="0"/>
              </a:rPr>
            </a:b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also known as - </a:t>
            </a:r>
            <a:r>
              <a:rPr lang="en-CA" sz="2400" b="1" i="1" dirty="0" err="1" smtClean="0">
                <a:ln>
                  <a:solidFill>
                    <a:srgbClr val="000000"/>
                  </a:solidFill>
                </a:ln>
                <a:solidFill>
                  <a:srgbClr val="00FFFF"/>
                </a:solidFill>
                <a:latin typeface="Rockwell Extra Bold" pitchFamily="18" charset="0"/>
              </a:rPr>
              <a:t>shachar</a:t>
            </a:r>
            <a:r>
              <a:rPr lang="en-CA" sz="2400" dirty="0" smtClean="0">
                <a:latin typeface="Rockwell Extra Bold" pitchFamily="18" charset="0"/>
              </a:rPr>
              <a:t> 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-</a:t>
            </a:r>
            <a:r>
              <a:rPr lang="en-CA" sz="2400" dirty="0" smtClean="0">
                <a:latin typeface="Rockwell Extra Bold" pitchFamily="18" charset="0"/>
              </a:rPr>
              <a:t> </a:t>
            </a:r>
            <a:r>
              <a:rPr lang="en-CA" sz="2400" dirty="0" smtClean="0">
                <a:solidFill>
                  <a:srgbClr val="0000FF"/>
                </a:solidFill>
                <a:effectLst/>
                <a:latin typeface="Arial Rounded MT Bold" pitchFamily="34" charset="0"/>
              </a:rPr>
              <a:t>(</a:t>
            </a:r>
            <a:r>
              <a:rPr lang="en-CA" sz="2400" dirty="0">
                <a:solidFill>
                  <a:srgbClr val="0000FF"/>
                </a:solidFill>
                <a:effectLst/>
                <a:latin typeface="Arial Rounded MT Bold" pitchFamily="34" charset="0"/>
              </a:rPr>
              <a:t>D</a:t>
            </a:r>
            <a:r>
              <a:rPr lang="en-CA" sz="2400" dirty="0" smtClean="0">
                <a:solidFill>
                  <a:srgbClr val="0000FF"/>
                </a:solidFill>
                <a:effectLst/>
                <a:latin typeface="Arial Rounded MT Bold" pitchFamily="34" charset="0"/>
              </a:rPr>
              <a:t>awn’s Light).</a:t>
            </a:r>
          </a:p>
          <a:p>
            <a:pPr algn="ctr"/>
            <a:endParaRPr lang="en-CA" sz="2400" dirty="0" smtClean="0">
              <a:latin typeface="Rockwell Extra Bold" pitchFamily="18" charset="0"/>
            </a:endParaRPr>
          </a:p>
          <a:p>
            <a:pPr algn="ctr"/>
            <a:r>
              <a:rPr lang="en-CA" sz="2400" b="1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Ereb,</a:t>
            </a:r>
            <a:r>
              <a:rPr lang="en-CA" sz="2400" b="1" dirty="0" smtClean="0"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when it is </a:t>
            </a:r>
            <a:r>
              <a:rPr lang="en-CA" sz="2400" u="sng" dirty="0" smtClean="0">
                <a:solidFill>
                  <a:srgbClr val="C00000"/>
                </a:solidFill>
                <a:latin typeface="Rockwell Extra Bold" pitchFamily="18" charset="0"/>
              </a:rPr>
              <a:t>applied to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 </a:t>
            </a:r>
            <a:b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morning </a:t>
            </a:r>
            <a:r>
              <a:rPr lang="en-CA" sz="2400" dirty="0" smtClean="0">
                <a:solidFill>
                  <a:srgbClr val="0070C0"/>
                </a:solidFill>
                <a:effectLst>
                  <a:glow rad="127000">
                    <a:srgbClr val="00FFFF"/>
                  </a:glow>
                </a:effectLst>
                <a:latin typeface="Arial Rounded MT Bold" pitchFamily="34" charset="0"/>
              </a:rPr>
              <a:t>{boqer}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– </a:t>
            </a:r>
            <a:b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describes the mixing </a:t>
            </a:r>
            <a:r>
              <a:rPr lang="en-CA" sz="1600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effectLst>
                  <a:glow rad="127000">
                    <a:srgbClr val="00FF00"/>
                  </a:glow>
                </a:effectLst>
                <a:latin typeface="Rockwell Extra Bold" pitchFamily="18" charset="0"/>
              </a:rPr>
              <a:t>[the action/verb]</a:t>
            </a:r>
            <a:r>
              <a:rPr lang="en-CA" sz="1600" dirty="0" smtClean="0">
                <a:ln>
                  <a:solidFill>
                    <a:srgbClr val="002060"/>
                  </a:solidFill>
                </a:ln>
                <a:solidFill>
                  <a:srgbClr val="339933"/>
                </a:solidFill>
                <a:latin typeface="Rockwell Extra Bold" pitchFamily="18" charset="0"/>
              </a:rPr>
              <a:t> </a:t>
            </a: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of “light and darkness” occurring </a:t>
            </a:r>
            <a:b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</a:br>
            <a:r>
              <a:rPr lang="en-CA" sz="2400" dirty="0" smtClean="0">
                <a:solidFill>
                  <a:srgbClr val="C00000"/>
                </a:solidFill>
                <a:latin typeface="Rockwell Extra Bold" pitchFamily="18" charset="0"/>
              </a:rPr>
              <a:t>in the sky at that particular time.  </a:t>
            </a:r>
            <a:endParaRPr lang="en-CA" sz="2400" dirty="0">
              <a:solidFill>
                <a:srgbClr val="C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556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2801" y="6383642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7" name="TextBox 29"/>
          <p:cNvSpPr txBox="1"/>
          <p:nvPr/>
        </p:nvSpPr>
        <p:spPr>
          <a:xfrm>
            <a:off x="8100392" y="2609933"/>
            <a:ext cx="436934" cy="1630382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160" y="4679736"/>
            <a:ext cx="325120" cy="6502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1442720" y="4679736"/>
            <a:ext cx="3345304" cy="65024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CA" sz="2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Direct Sunlight</a:t>
            </a:r>
            <a:endParaRPr lang="en-CA" sz="2800" b="1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97174" y="4679736"/>
            <a:ext cx="3564362" cy="650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CA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Darkness</a:t>
            </a:r>
            <a:endParaRPr lang="en-CA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8660" y="4679736"/>
            <a:ext cx="322122" cy="6502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96406" y="3901045"/>
            <a:ext cx="0" cy="1449251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02080" y="4273336"/>
            <a:ext cx="0" cy="107696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7134" y="4263176"/>
            <a:ext cx="0" cy="107696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61536" y="3987586"/>
            <a:ext cx="0" cy="1352550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86328" y="2849222"/>
            <a:ext cx="361336" cy="181463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09929" y="2464856"/>
            <a:ext cx="6674439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i="1" dirty="0" smtClean="0">
                <a:solidFill>
                  <a:srgbClr val="FF00FF"/>
                </a:solidFill>
                <a:effectLst>
                  <a:glow rad="127000">
                    <a:srgbClr val="00FF00"/>
                  </a:glow>
                </a:effectLst>
              </a:rPr>
              <a:t>Morning action described as</a:t>
            </a:r>
            <a:r>
              <a:rPr lang="en-CA" sz="2000" b="1" dirty="0" smtClean="0">
                <a:solidFill>
                  <a:srgbClr val="FF00FF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2000" b="1" i="1" dirty="0" smtClean="0">
                <a:solidFill>
                  <a:srgbClr val="00B050"/>
                </a:solidFill>
                <a:latin typeface="Comic Sans MS" pitchFamily="66" charset="0"/>
              </a:rPr>
              <a:t>“ereb” </a:t>
            </a:r>
            <a:r>
              <a:rPr lang="en-CA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</a:rPr>
              <a:t>twilight </a:t>
            </a:r>
            <a:r>
              <a:rPr lang="en-CA" sz="2000" b="1" i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90500">
                    <a:srgbClr val="FFFF00"/>
                  </a:glow>
                </a:effectLst>
              </a:rPr>
              <a:t>mixture</a:t>
            </a:r>
            <a:r>
              <a:rPr lang="en-CA" sz="2000" i="1" dirty="0" smtClean="0">
                <a:solidFill>
                  <a:schemeClr val="accent6">
                    <a:lumMod val="75000"/>
                  </a:schemeClr>
                </a:solidFill>
                <a:effectLst>
                  <a:glow rad="190500">
                    <a:srgbClr val="FFFF00"/>
                  </a:glow>
                </a:effectLst>
              </a:rPr>
              <a:t>.</a:t>
            </a:r>
            <a:endParaRPr lang="en-CA" sz="2000" b="1" i="1" u="sng" dirty="0">
              <a:solidFill>
                <a:schemeClr val="accent6">
                  <a:lumMod val="75000"/>
                </a:schemeClr>
              </a:solidFill>
              <a:effectLst>
                <a:glow rad="190500">
                  <a:srgbClr val="FFFF00"/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9079" y="1779056"/>
            <a:ext cx="428372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b="1" i="1" dirty="0" smtClean="0">
                <a:solidFill>
                  <a:srgbClr val="00B050"/>
                </a:solidFill>
                <a:latin typeface="Comic Sans MS" pitchFamily="66" charset="0"/>
              </a:rPr>
              <a:t>Boqer: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smtClean="0">
                <a:solidFill>
                  <a:srgbClr val="00B0F0"/>
                </a:solidFill>
              </a:rPr>
              <a:t>(or </a:t>
            </a:r>
            <a:r>
              <a:rPr lang="en-CA" dirty="0" err="1" smtClean="0">
                <a:solidFill>
                  <a:srgbClr val="00B0F0"/>
                </a:solidFill>
              </a:rPr>
              <a:t>Shachar</a:t>
            </a:r>
            <a:r>
              <a:rPr lang="en-CA" dirty="0" smtClean="0">
                <a:solidFill>
                  <a:srgbClr val="00B0F0"/>
                </a:solidFill>
              </a:rPr>
              <a:t>) </a:t>
            </a:r>
            <a:r>
              <a:rPr lang="en-CA" b="1" i="1" dirty="0" smtClean="0">
                <a:solidFill>
                  <a:srgbClr val="FF00FF"/>
                </a:solidFill>
              </a:rPr>
              <a:t>Dawn’s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en-CA" dirty="0" smtClean="0">
                <a:solidFill>
                  <a:srgbClr val="00B0F0"/>
                </a:solidFill>
              </a:rPr>
              <a:t>first light</a:t>
            </a:r>
            <a:endParaRPr lang="en-CA" dirty="0">
              <a:solidFill>
                <a:srgbClr val="00B0F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4903" y="2236256"/>
            <a:ext cx="231503" cy="165462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22120" y="3203997"/>
            <a:ext cx="1493520" cy="4622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75000"/>
                  </a:schemeClr>
                </a:solidFill>
              </a:rPr>
              <a:t>Sunrise</a:t>
            </a:r>
            <a:endParaRPr lang="en-CA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402080" y="3666276"/>
            <a:ext cx="518160" cy="64262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rved Down Arrow 23"/>
          <p:cNvSpPr/>
          <p:nvPr/>
        </p:nvSpPr>
        <p:spPr>
          <a:xfrm>
            <a:off x="1442720" y="4131095"/>
            <a:ext cx="3561328" cy="548906"/>
          </a:xfrm>
          <a:prstGeom prst="curvedDownArrow">
            <a:avLst>
              <a:gd name="adj1" fmla="val 25000"/>
              <a:gd name="adj2" fmla="val 107839"/>
              <a:gd name="adj3" fmla="val 37956"/>
            </a:avLst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51920" y="3203997"/>
            <a:ext cx="1381760" cy="462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dirty="0" smtClean="0">
                <a:solidFill>
                  <a:schemeClr val="accent6">
                    <a:lumMod val="75000"/>
                  </a:schemeClr>
                </a:solidFill>
              </a:rPr>
              <a:t>Sunset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644008" y="3687882"/>
            <a:ext cx="193126" cy="57529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3" idx="0"/>
          </p:cNvCxnSpPr>
          <p:nvPr/>
        </p:nvCxnSpPr>
        <p:spPr>
          <a:xfrm flipH="1">
            <a:off x="5049721" y="3800895"/>
            <a:ext cx="435486" cy="878841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37134" y="1779056"/>
            <a:ext cx="4055346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b="1" i="1" dirty="0" smtClean="0">
                <a:solidFill>
                  <a:srgbClr val="00B050"/>
                </a:solidFill>
                <a:latin typeface="Comic Sans MS" pitchFamily="66" charset="0"/>
              </a:rPr>
              <a:t>Boqer:</a:t>
            </a:r>
            <a:r>
              <a:rPr lang="en-CA" b="1" i="1" dirty="0">
                <a:solidFill>
                  <a:srgbClr val="00B050"/>
                </a:solidFill>
              </a:rPr>
              <a:t> </a:t>
            </a:r>
            <a:r>
              <a:rPr lang="en-CA" b="1" i="1" dirty="0" smtClean="0">
                <a:solidFill>
                  <a:srgbClr val="00B050"/>
                </a:solidFill>
              </a:rPr>
              <a:t> </a:t>
            </a: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At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en-CA" b="1" i="1" dirty="0" smtClean="0">
                <a:solidFill>
                  <a:srgbClr val="FF00FF"/>
                </a:solidFill>
              </a:rPr>
              <a:t>Dawn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a new cycle begins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761536" y="2236256"/>
            <a:ext cx="0" cy="175133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ent-Up Arrow 34"/>
          <p:cNvSpPr/>
          <p:nvPr/>
        </p:nvSpPr>
        <p:spPr>
          <a:xfrm rot="5400000">
            <a:off x="564061" y="2107624"/>
            <a:ext cx="685534" cy="797662"/>
          </a:xfrm>
          <a:prstGeom prst="bentUpArrow">
            <a:avLst>
              <a:gd name="adj1" fmla="val 12297"/>
              <a:gd name="adj2" fmla="val 19707"/>
              <a:gd name="adj3" fmla="val 35586"/>
            </a:avLst>
          </a:prstGeom>
          <a:solidFill>
            <a:srgbClr val="00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5364088" y="3203997"/>
            <a:ext cx="2275430" cy="783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 smtClean="0">
                <a:solidFill>
                  <a:srgbClr val="CC3300"/>
                </a:solidFill>
              </a:rPr>
              <a:t>Evening:</a:t>
            </a:r>
            <a:r>
              <a:rPr lang="en-CA" sz="2000" dirty="0" smtClean="0">
                <a:solidFill>
                  <a:schemeClr val="bg1"/>
                </a:solidFill>
              </a:rPr>
              <a:t> </a:t>
            </a:r>
            <a:r>
              <a:rPr lang="en-CA" sz="2000" b="1" i="1" dirty="0" smtClean="0">
                <a:solidFill>
                  <a:srgbClr val="00B050"/>
                </a:solidFill>
              </a:rPr>
              <a:t>ereb, </a:t>
            </a:r>
            <a:br>
              <a:rPr lang="en-CA" sz="2000" b="1" i="1" dirty="0" smtClean="0">
                <a:solidFill>
                  <a:srgbClr val="00B050"/>
                </a:solidFill>
              </a:rPr>
            </a:br>
            <a:r>
              <a:rPr lang="en-CA" sz="2000" dirty="0" smtClean="0">
                <a:solidFill>
                  <a:schemeClr val="accent6">
                    <a:lumMod val="75000"/>
                  </a:schemeClr>
                </a:solidFill>
              </a:rPr>
              <a:t>twilight mixture</a:t>
            </a:r>
            <a:endParaRPr lang="en-CA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itle 2"/>
          <p:cNvSpPr txBox="1">
            <a:spLocks/>
          </p:cNvSpPr>
          <p:nvPr/>
        </p:nvSpPr>
        <p:spPr>
          <a:xfrm>
            <a:off x="0" y="116632"/>
            <a:ext cx="9143999" cy="108011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“Nouns” 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and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“Verbs”</a:t>
            </a:r>
            <a:r>
              <a:rPr lang="en-US" sz="1400" dirty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/>
            </a:r>
            <a:br>
              <a:rPr lang="en-US" sz="1400" dirty="0">
                <a:ln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</a:br>
            <a:r>
              <a:rPr lang="en-US" sz="2000" dirty="0" smtClean="0">
                <a:ln>
                  <a:noFill/>
                  <a:prstDash val="solid"/>
                </a:ln>
                <a:solidFill>
                  <a:srgbClr val="B83D68"/>
                </a:solidFill>
              </a:rPr>
              <a:t>[Boqer/morning]                      </a:t>
            </a:r>
            <a:r>
              <a:rPr lang="en-US" sz="2000" dirty="0" smtClean="0">
                <a:ln>
                  <a:noFill/>
                  <a:prstDash val="solid"/>
                </a:ln>
                <a:solidFill>
                  <a:srgbClr val="00B050"/>
                </a:solidFill>
              </a:rPr>
              <a:t>[Ereb/twilight]</a:t>
            </a:r>
            <a:endParaRPr lang="en-US" sz="2000" dirty="0">
              <a:ln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331692" y="5629477"/>
            <a:ext cx="8422215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</a:rPr>
              <a:t>Working Together</a:t>
            </a:r>
            <a:endParaRPr lang="en-US" dirty="0">
              <a:ln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333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9" grpId="0" animBg="1"/>
      <p:bldP spid="3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1259632" y="692696"/>
            <a:ext cx="540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Review for </a:t>
            </a:r>
            <a:r>
              <a:rPr lang="en-US" sz="3600" b="1" dirty="0" err="1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Pt</a:t>
            </a:r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1 of </a:t>
            </a:r>
            <a:b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Grammar 101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1953995"/>
            <a:ext cx="5832648" cy="44935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Remember we examined </a:t>
            </a:r>
            <a:r>
              <a:rPr lang="en-US" sz="3200" b="1" u="sng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</a:t>
            </a: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the 1</a:t>
            </a:r>
            <a:r>
              <a:rPr lang="en-US" sz="32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 for Day, Night, Evening, Morning &amp; Twilight.</a:t>
            </a:r>
            <a:b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400" b="1" dirty="0" smtClean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We started to examine the 2</a:t>
            </a:r>
            <a:r>
              <a:rPr lang="en-US" sz="32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32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for Evening. </a:t>
            </a: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(We’ll do a review then continue on with the rest of the lesson for the 2</a:t>
            </a:r>
            <a:r>
              <a:rPr lang="en-US" sz="24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definition.)</a:t>
            </a:r>
            <a:endParaRPr lang="en-US" sz="3200" b="1" dirty="0" smtClean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TextBox 29"/>
          <p:cNvSpPr txBox="1"/>
          <p:nvPr/>
        </p:nvSpPr>
        <p:spPr>
          <a:xfrm>
            <a:off x="251520" y="2297847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 rot="841337">
            <a:off x="6455913" y="529144"/>
            <a:ext cx="2332946" cy="949088"/>
          </a:xfrm>
          <a:prstGeom prst="roundRect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3200" dirty="0" smtClean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THIRD</a:t>
            </a:r>
            <a: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/>
            </a:r>
            <a:b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</a:br>
            <a:r>
              <a:rPr lang="en-US" sz="2400" dirty="0" smtClean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(Grammar)</a:t>
            </a:r>
            <a:r>
              <a:rPr lang="en-US" sz="2400" dirty="0" smtClean="0">
                <a:latin typeface="Arial Black" pitchFamily="34" charset="0"/>
              </a:rPr>
              <a:t>  </a:t>
            </a:r>
            <a:endParaRPr lang="en-CA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045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627784" y="980728"/>
            <a:ext cx="6029854" cy="31409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45720" indent="0" algn="ctr">
              <a:buNone/>
            </a:pPr>
            <a:r>
              <a:rPr lang="en-US" sz="40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  <a:t>1</a:t>
            </a:r>
            <a:r>
              <a:rPr lang="en-US" sz="4000" spc="3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  <a:t>st</a:t>
            </a:r>
            <a:r>
              <a:rPr lang="en-US" sz="40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  <a:t> Definition of Evening is a “mixing” of light and night – or – dusk twilight.</a:t>
            </a:r>
            <a:endParaRPr lang="en-US" sz="36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6416" y="116632"/>
            <a:ext cx="9108504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Understanding Evening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8172400" y="429309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8884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A6C0"/>
            </a:gs>
            <a:gs pos="70000">
              <a:schemeClr val="bg2">
                <a:tint val="94000"/>
                <a:shade val="94000"/>
                <a:satMod val="160000"/>
                <a:lumMod val="130000"/>
              </a:schemeClr>
            </a:gs>
            <a:gs pos="92000">
              <a:schemeClr val="bg1">
                <a:lumMod val="86000"/>
                <a:alpha val="61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2</a:t>
            </a:r>
            <a:r>
              <a:rPr lang="en-US" baseline="30000" dirty="0" smtClean="0">
                <a:solidFill>
                  <a:schemeClr val="accent4"/>
                </a:solidFill>
              </a:rPr>
              <a:t>nd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Definition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95536" y="1268760"/>
            <a:ext cx="4752528" cy="1080120"/>
          </a:xfrm>
          <a:prstGeom prst="rect">
            <a:avLst/>
          </a:prstGeo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3600" dirty="0" smtClean="0"/>
              <a:t>[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3600" baseline="30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definition H6153]</a:t>
            </a:r>
            <a:r>
              <a:rPr lang="en-US" sz="3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 </a:t>
            </a:r>
            <a:r>
              <a:rPr lang="en-US" sz="3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en-US" sz="3600" dirty="0" smtClean="0">
                <a:effectLst/>
              </a:rPr>
              <a:t> </a:t>
            </a:r>
            <a:br>
              <a:rPr lang="en-US" sz="3600" dirty="0" smtClean="0">
                <a:effectLst/>
              </a:rPr>
            </a:br>
            <a:r>
              <a:rPr lang="en-US" sz="1200" dirty="0" smtClean="0">
                <a:effectLst/>
              </a:rPr>
              <a:t> </a:t>
            </a:r>
          </a:p>
        </p:txBody>
      </p:sp>
      <p:pic>
        <p:nvPicPr>
          <p:cNvPr id="1026" name="Picture 2" descr="C:\Users\Rae\Desktop\animated-question-mark-clip-art-1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75" y="1134295"/>
            <a:ext cx="1493772" cy="171864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3319" y="2316936"/>
            <a:ext cx="4278735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At this point the </a:t>
            </a:r>
            <a:b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question was</a:t>
            </a:r>
            <a:b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asked as to </a:t>
            </a:r>
            <a:b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why “day”</a:t>
            </a:r>
            <a:b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is ever listed </a:t>
            </a:r>
            <a:b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</a:br>
            <a:r>
              <a:rPr lang="en-US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as a definition!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402" y="3025730"/>
            <a:ext cx="3772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Because “ereb” is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defined as a “mixing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of light and night.”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Coming up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: 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Examination of the “day” definition for “evening”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in the Hebrew.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421" y="2145630"/>
            <a:ext cx="187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oftRound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B83D68"/>
                </a:solidFill>
                <a:effectLst/>
                <a:latin typeface="Comic Sans MS" pitchFamily="66" charset="0"/>
              </a:rPr>
              <a:t>Why</a:t>
            </a:r>
            <a:endParaRPr lang="en-US" sz="5400" b="1" cap="all" spc="0" dirty="0">
              <a:ln w="0"/>
              <a:solidFill>
                <a:srgbClr val="B83D68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8255451" y="1044074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6160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179512" y="44624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Update for the Calendar Studies:</a:t>
            </a:r>
            <a:b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3600" b="1" dirty="0" smtClean="0">
              <a:ln w="1143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416" y="708671"/>
            <a:ext cx="8496944" cy="5940088"/>
          </a:xfrm>
          <a:prstGeom prst="rect">
            <a:avLst/>
          </a:prstGeom>
          <a:solidFill>
            <a:schemeClr val="accent4">
              <a:lumMod val="20000"/>
              <a:lumOff val="80000"/>
              <a:alpha val="26000"/>
            </a:schemeClr>
          </a:solidFill>
          <a:ln w="76200">
            <a:solidFill>
              <a:srgbClr val="DFA6C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1.  Grammar 101 (Part 1)</a:t>
            </a:r>
            <a:endParaRPr lang="en-US" sz="32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Examined the 1</a:t>
            </a:r>
            <a:r>
              <a:rPr lang="en-US" sz="24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definitions for Day, Night, Evening, Morning &amp; Twilight.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Started to examine the 2</a:t>
            </a:r>
            <a:r>
              <a:rPr lang="en-US" sz="2400" b="1" baseline="30000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 for Evening.</a:t>
            </a:r>
          </a:p>
          <a:p>
            <a:r>
              <a:rPr lang="en-US" sz="11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11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</a:t>
            </a:r>
            <a:r>
              <a:rPr lang="en-US" sz="28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.  Unleavened Bread Consumption</a:t>
            </a:r>
            <a:endParaRPr lang="en-US" sz="28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>
                <a:ln w="11430"/>
                <a:solidFill>
                  <a:srgbClr val="DFA6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Closer examination of how “evening” affects the number of days for consuming Unleavened Bread.</a:t>
            </a:r>
          </a:p>
          <a:p>
            <a:r>
              <a:rPr lang="en-US" sz="1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12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This Study:  </a:t>
            </a:r>
            <a:r>
              <a:rPr lang="en-US" sz="2800" b="1" dirty="0">
                <a:ln w="11430"/>
                <a:solidFill>
                  <a:srgbClr val="DFA6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</a:t>
            </a:r>
            <a:r>
              <a:rPr lang="en-US" sz="2800" b="1" dirty="0" smtClean="0">
                <a:ln w="11430"/>
                <a:solidFill>
                  <a:srgbClr val="DFA6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efinitions for Morning, Night and Day will be completed.</a:t>
            </a:r>
            <a:br>
              <a:rPr lang="en-US" sz="2800" b="1" dirty="0" smtClean="0">
                <a:ln w="11430"/>
                <a:solidFill>
                  <a:srgbClr val="DFA6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100" b="1" dirty="0" smtClean="0">
              <a:ln w="11430"/>
              <a:solidFill>
                <a:srgbClr val="DFA6C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Then:  </a:t>
            </a:r>
            <a: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Review of Grammar 101 </a:t>
            </a:r>
            <a:r>
              <a:rPr lang="en-US" sz="2800" b="1" dirty="0" err="1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Pt</a:t>
            </a:r>
            <a: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1 &amp; ULB.</a:t>
            </a:r>
            <a:b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1200" b="1" dirty="0" smtClean="0">
              <a:ln w="11430"/>
              <a:solidFill>
                <a:srgbClr val="DFA6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Finally:  </a:t>
            </a:r>
            <a: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Further examination of “evening” </a:t>
            </a:r>
            <a:b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DFA6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       in the Gospels.</a:t>
            </a:r>
          </a:p>
        </p:txBody>
      </p:sp>
    </p:spTree>
    <p:extLst>
      <p:ext uri="{BB962C8B-B14F-4D97-AF65-F5344CB8AC3E}">
        <p14:creationId xmlns:p14="http://schemas.microsoft.com/office/powerpoint/2010/main" val="3344898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91273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Evening:  </a:t>
            </a:r>
            <a:r>
              <a:rPr lang="en-US" sz="4000" dirty="0" smtClean="0">
                <a:solidFill>
                  <a:schemeClr val="accent4"/>
                </a:solidFill>
              </a:rPr>
              <a:t>3</a:t>
            </a:r>
            <a:r>
              <a:rPr lang="en-US" sz="4000" baseline="30000" dirty="0" smtClean="0">
                <a:solidFill>
                  <a:schemeClr val="accent4"/>
                </a:solidFill>
              </a:rPr>
              <a:t>rd</a:t>
            </a:r>
            <a:r>
              <a:rPr lang="en-US" sz="4000" dirty="0" smtClean="0">
                <a:solidFill>
                  <a:schemeClr val="accent4"/>
                </a:solidFill>
              </a:rPr>
              <a:t> &amp; 4</a:t>
            </a:r>
            <a:r>
              <a:rPr lang="en-US" sz="4000" baseline="30000" dirty="0" smtClean="0">
                <a:solidFill>
                  <a:schemeClr val="accent4"/>
                </a:solidFill>
              </a:rPr>
              <a:t>th</a:t>
            </a:r>
            <a:r>
              <a:rPr lang="en-US" sz="4000" dirty="0" smtClean="0">
                <a:solidFill>
                  <a:schemeClr val="accent4"/>
                </a:solidFill>
              </a:rPr>
              <a:t> Definitions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352928" cy="218360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>
                <a:effectLst/>
              </a:rPr>
              <a:t>[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2400" baseline="30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2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definition H6153</a:t>
            </a:r>
            <a:r>
              <a:rPr lang="en-US" sz="2400" dirty="0" smtClean="0"/>
              <a:t>]</a:t>
            </a:r>
            <a:r>
              <a:rPr lang="en-US" sz="2400" dirty="0"/>
              <a:t> 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2400" dirty="0"/>
              <a:t> (-</a:t>
            </a:r>
            <a:r>
              <a:rPr lang="en-US" sz="2400" dirty="0" err="1"/>
              <a:t>ing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2400" dirty="0"/>
              <a:t>) 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1800" b="1" dirty="0" smtClean="0">
                <a:solidFill>
                  <a:schemeClr val="accent1"/>
                </a:solidFill>
              </a:rPr>
              <a:t>[‘</a:t>
            </a:r>
            <a:r>
              <a:rPr lang="en-US" sz="1800" b="1" u="sng" dirty="0"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eventide</a:t>
            </a:r>
            <a:r>
              <a:rPr lang="en-US" sz="1800" b="1" dirty="0">
                <a:solidFill>
                  <a:schemeClr val="accent1"/>
                </a:solidFill>
              </a:rPr>
              <a:t>’</a:t>
            </a:r>
            <a:r>
              <a:rPr lang="en-US" sz="1800" dirty="0">
                <a:solidFill>
                  <a:schemeClr val="accent1"/>
                </a:solidFill>
              </a:rPr>
              <a:t> - 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old English </a:t>
            </a:r>
            <a:r>
              <a:rPr lang="en-US" sz="1800" b="1" dirty="0" smtClean="0">
                <a:solidFill>
                  <a:schemeClr val="accent1"/>
                </a:solidFill>
              </a:rPr>
              <a:t>term meaning dusk </a:t>
            </a:r>
            <a:r>
              <a:rPr lang="en-US" sz="1800" b="1" dirty="0">
                <a:solidFill>
                  <a:schemeClr val="accent1"/>
                </a:solidFill>
              </a:rPr>
              <a:t>"</a:t>
            </a:r>
            <a:r>
              <a:rPr lang="en-US" sz="1800" b="1" dirty="0" smtClean="0">
                <a:solidFill>
                  <a:schemeClr val="accent1"/>
                </a:solidFill>
              </a:rPr>
              <a:t>twilight.”] </a:t>
            </a:r>
          </a:p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[</a:t>
            </a:r>
            <a:r>
              <a:rPr lang="en-US" sz="24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4</a:t>
            </a:r>
            <a:r>
              <a:rPr lang="en-US" sz="2400" baseline="300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th</a:t>
            </a:r>
            <a:r>
              <a:rPr lang="en-US" sz="2400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 </a:t>
            </a:r>
            <a:r>
              <a:rPr lang="en-US" sz="2400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definition H6153</a:t>
            </a:r>
            <a:r>
              <a:rPr lang="en-US" sz="2400" dirty="0" smtClean="0"/>
              <a:t>]</a:t>
            </a:r>
            <a:r>
              <a:rPr lang="en-US" sz="2400" dirty="0"/>
              <a:t>  </a:t>
            </a:r>
            <a:r>
              <a:rPr lang="en-US" sz="2400" b="1" dirty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 smtClean="0"/>
              <a:t>.</a:t>
            </a:r>
            <a:r>
              <a:rPr lang="en-US" sz="2800" b="1" dirty="0" smtClean="0"/>
              <a:t>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33842" y="2636912"/>
            <a:ext cx="9144000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32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Sunset </a:t>
            </a:r>
            <a:r>
              <a:rPr lang="en-US" sz="24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[</a:t>
            </a:r>
            <a:r>
              <a:rPr lang="en-US" sz="2400" b="1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shemesh</a:t>
            </a:r>
            <a:r>
              <a:rPr lang="en-US" sz="24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bow] </a:t>
            </a:r>
            <a:r>
              <a:rPr lang="en-US" sz="32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NOT </a:t>
            </a:r>
            <a:br>
              <a:rPr lang="en-US" sz="32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one of the definitions for</a:t>
            </a:r>
            <a:r>
              <a:rPr lang="en-US" sz="32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&lt;ereb</a:t>
            </a:r>
            <a:r>
              <a:rPr lang="en-US" sz="32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&gt;. </a:t>
            </a:r>
          </a:p>
          <a:p>
            <a:pPr algn="ctr"/>
            <a:r>
              <a:rPr lang="en-US" sz="11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Sunset is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 point of time that ushers in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&lt;ereb&gt;. 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8214252" y="1029369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4959201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</a:rPr>
              <a:t>“</a:t>
            </a:r>
            <a:r>
              <a:rPr lang="en-US" sz="2000" b="1" u="sng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sun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”  H8121  </a:t>
            </a:r>
            <a:r>
              <a:rPr lang="en-US" sz="2000" dirty="0" err="1" smtClean="0">
                <a:solidFill>
                  <a:srgbClr val="002060"/>
                </a:solidFill>
                <a:latin typeface="Comic Sans MS" pitchFamily="66" charset="0"/>
              </a:rPr>
              <a:t>shemesh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; to 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be brilliant; the 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sun.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  <a:p>
            <a:endParaRPr lang="en-US" sz="10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“</a:t>
            </a:r>
            <a:r>
              <a:rPr lang="en-US" sz="2000" b="1" u="sng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going down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”  H935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  bow'; 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a primitive root; to go or 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come.</a:t>
            </a:r>
          </a:p>
          <a:p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Comic Sans MS" pitchFamily="66" charset="0"/>
              </a:rPr>
              <a:t>“</a:t>
            </a:r>
            <a:r>
              <a:rPr lang="en-US" sz="2000" b="1" u="sng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Comic Sans MS" pitchFamily="66" charset="0"/>
              </a:rPr>
              <a:t>Evening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Comic Sans MS" pitchFamily="66" charset="0"/>
              </a:rPr>
              <a:t>” [H6153] </a:t>
            </a:r>
            <a:r>
              <a:rPr lang="en-US" sz="2000" dirty="0" smtClean="0">
                <a:solidFill>
                  <a:srgbClr val="002060"/>
                </a:solidFill>
                <a:latin typeface="Comic Sans MS" pitchFamily="66" charset="0"/>
              </a:rPr>
              <a:t>is not the same as 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“</a:t>
            </a:r>
            <a:r>
              <a:rPr lang="en-US" sz="2000" b="1" u="sng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sunset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Comic Sans MS" pitchFamily="66" charset="0"/>
              </a:rPr>
              <a:t>” [H8121 &amp; H935].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8154823" y="4869160"/>
            <a:ext cx="648072" cy="1258372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N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EW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2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2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dusk light &amp;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fternoon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2387" y="6490097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187625" y="-387424"/>
            <a:ext cx="6768748" cy="2376264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Evening &lt;ereb&gt; rightly claims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the 1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st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definition as dusk –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mixing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of light and night.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296094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068960"/>
            <a:ext cx="9144000" cy="37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 &lt;ereb&gt; can only claim the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definition of “day” [or no mixing] …</a:t>
            </a:r>
          </a:p>
          <a:p>
            <a:pPr marL="45720" indent="0" algn="ctr">
              <a:buFont typeface="Georgia" pitchFamily="18" charset="0"/>
              <a:buNone/>
            </a:pPr>
            <a:endParaRPr lang="en-US" sz="60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WHEN linked to a “qualifier”!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29"/>
          <p:cNvSpPr txBox="1"/>
          <p:nvPr/>
        </p:nvSpPr>
        <p:spPr>
          <a:xfrm>
            <a:off x="8024315" y="33265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9561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22</a:t>
            </a:fld>
            <a:endParaRPr lang="es-ES" dirty="0"/>
          </a:p>
        </p:txBody>
      </p:sp>
      <p:pic>
        <p:nvPicPr>
          <p:cNvPr id="3075" name="Picture 3" descr="C:\Users\Rae\Desktop\question gre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19488"/>
            <a:ext cx="2729402" cy="3637966"/>
          </a:xfrm>
          <a:prstGeom prst="ellipse">
            <a:avLst/>
          </a:prstGeom>
          <a:ln w="190500" cap="rnd">
            <a:solidFill>
              <a:srgbClr val="0066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1712" y="573579"/>
            <a:ext cx="71647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What does it mean to have a qualifier”?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994922"/>
            <a:ext cx="5688632" cy="24314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1</a:t>
            </a:r>
            <a:r>
              <a:rPr lang="en-US" sz="2800" b="1" baseline="30000" dirty="0" smtClean="0">
                <a:solidFill>
                  <a:srgbClr val="006600"/>
                </a:solidFill>
                <a:latin typeface="Comic Sans MS" pitchFamily="66" charset="0"/>
              </a:rPr>
              <a:t>st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Example from Torah: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342900" indent="-342900"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The Quail in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 Exodus 16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sz="32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3077" name="Picture 5" descr="C:\Users\Rae\Desktop\qu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2972" y="3573016"/>
            <a:ext cx="1656184" cy="1265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ULB &amp; L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91" y="5135368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9"/>
          <p:cNvSpPr txBox="1"/>
          <p:nvPr/>
        </p:nvSpPr>
        <p:spPr>
          <a:xfrm>
            <a:off x="7884368" y="33265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8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45286"/>
            <a:ext cx="9144000" cy="792088"/>
          </a:xfrm>
        </p:spPr>
        <p:txBody>
          <a:bodyPr/>
          <a:lstStyle/>
          <a:p>
            <a:r>
              <a:rPr lang="en-US" dirty="0" smtClean="0"/>
              <a:t>The Quail of Exodus 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63937" y="913615"/>
            <a:ext cx="7044367" cy="180020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Exo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 16:13 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it came to be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that quails came up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at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evening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>[H6153-dusk?]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and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latin typeface="Comic Sans MS" pitchFamily="66" charset="0"/>
              </a:rPr>
              <a:t>covered the camp…</a:t>
            </a:r>
            <a:r>
              <a:rPr lang="en-US" sz="2800" b="1" i="1" dirty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 </a:t>
            </a:r>
            <a:r>
              <a:rPr lang="en-US" sz="20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The </a:t>
            </a:r>
            <a:r>
              <a:rPr lang="en-US" sz="2000" b="1" i="1" dirty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latin typeface="Comic Sans MS" pitchFamily="66" charset="0"/>
              </a:rPr>
              <a:t>Scriptures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rgbClr val="FF3300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2800" dirty="0">
              <a:latin typeface="Comic Sans MS" pitchFamily="66" charset="0"/>
            </a:endParaRPr>
          </a:p>
        </p:txBody>
      </p:sp>
      <p:pic>
        <p:nvPicPr>
          <p:cNvPr id="10" name="Picture 5" descr="C:\Users\Rae\Desktop\qu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103" y="1008028"/>
            <a:ext cx="1566377" cy="119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63937" y="2348880"/>
            <a:ext cx="8665795" cy="4322376"/>
            <a:chOff x="206062" y="167425"/>
            <a:chExt cx="11985937" cy="6503831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06062" y="167425"/>
              <a:ext cx="11797048" cy="6503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r>
                <a:rPr lang="en-US" sz="4000" b="1" spc="300" dirty="0" smtClean="0">
                  <a:solidFill>
                    <a:srgbClr val="9933FF"/>
                  </a:solidFill>
                  <a:latin typeface="Baskerville Old Face" pitchFamily="18" charset="0"/>
                </a:rPr>
                <a:t>Location of Ereb</a:t>
              </a:r>
              <a:r>
                <a:rPr lang="en-US" sz="1600" dirty="0" smtClean="0"/>
                <a:t>(s)</a:t>
              </a:r>
              <a:r>
                <a:rPr lang="en-US" sz="40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!</a:t>
              </a: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4000" dirty="0" smtClean="0"/>
            </a:p>
            <a:p>
              <a:pPr marL="0" indent="0">
                <a:buFont typeface="Georgia" pitchFamily="18" charset="0"/>
                <a:buNone/>
              </a:pPr>
              <a:r>
                <a:rPr lang="en-US" sz="2800" dirty="0"/>
                <a:t> </a:t>
              </a:r>
              <a:r>
                <a:rPr lang="en-US" sz="2800" dirty="0" smtClean="0"/>
                <a:t>      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Dawn</a:t>
              </a:r>
              <a:r>
                <a:rPr lang="en-US" sz="2800" dirty="0" smtClean="0"/>
                <a:t>      </a:t>
              </a:r>
              <a:r>
                <a:rPr lang="en-US" sz="2800" b="1" dirty="0" smtClean="0">
                  <a:solidFill>
                    <a:srgbClr val="F725E8"/>
                  </a:solidFill>
                </a:rPr>
                <a:t>Sunrise</a:t>
              </a:r>
              <a:r>
                <a:rPr lang="en-US" sz="2800" dirty="0" smtClean="0"/>
                <a:t>	             </a:t>
              </a:r>
              <a:r>
                <a:rPr lang="en-US" sz="2800" b="1" dirty="0" smtClean="0">
                  <a:solidFill>
                    <a:srgbClr val="FFC000"/>
                  </a:solidFill>
                </a:rPr>
                <a:t>Sunset</a:t>
              </a:r>
              <a:r>
                <a:rPr lang="en-US" sz="2800" dirty="0" smtClean="0"/>
                <a:t>       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Dusk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6058" y="1219200"/>
              <a:ext cx="4735285" cy="1861457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000" dirty="0" smtClean="0">
                  <a:solidFill>
                    <a:schemeClr val="tx1"/>
                  </a:solidFill>
                </a:rPr>
                <a:t>One </a:t>
              </a:r>
              <a:r>
                <a:rPr lang="en-CA" sz="20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0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0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000" dirty="0" smtClean="0">
                  <a:solidFill>
                    <a:srgbClr val="CC9900"/>
                  </a:solidFill>
                </a:rPr>
                <a:t> </a:t>
              </a:r>
              <a:r>
                <a:rPr lang="en-CA" sz="2000" dirty="0" smtClean="0">
                  <a:solidFill>
                    <a:srgbClr val="00B050"/>
                  </a:solidFill>
                </a:rPr>
                <a:t/>
              </a:r>
              <a:br>
                <a:rPr lang="en-CA" sz="2000" dirty="0" smtClean="0">
                  <a:solidFill>
                    <a:srgbClr val="00B050"/>
                  </a:solidFill>
                </a:rPr>
              </a:br>
              <a:r>
                <a:rPr lang="en-CA" sz="20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endParaRPr lang="en-CA" sz="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32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Pre-Sunrise</a:t>
              </a:r>
              <a:r>
                <a:rPr lang="en-CA" sz="2800" dirty="0" smtClean="0">
                  <a:solidFill>
                    <a:schemeClr val="tx1"/>
                  </a:solidFill>
                </a:rPr>
                <a:t>  </a:t>
              </a:r>
              <a:endParaRPr lang="en-CA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47118" y="1219200"/>
              <a:ext cx="4768075" cy="186145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000" dirty="0" smtClean="0">
                  <a:solidFill>
                    <a:schemeClr val="tx1"/>
                  </a:solidFill>
                </a:rPr>
                <a:t>One </a:t>
              </a:r>
              <a:r>
                <a:rPr lang="en-CA" sz="20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0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000" b="1" dirty="0" smtClean="0">
                  <a:solidFill>
                    <a:srgbClr val="CC9900"/>
                  </a:solidFill>
                </a:rPr>
                <a:t>, </a:t>
              </a:r>
              <a:r>
                <a:rPr lang="en-CA" sz="2000" b="1" dirty="0" smtClean="0">
                  <a:solidFill>
                    <a:srgbClr val="00B050"/>
                  </a:solidFill>
                </a:rPr>
                <a:t/>
              </a:r>
              <a:br>
                <a:rPr lang="en-CA" sz="2000" b="1" dirty="0" smtClean="0">
                  <a:solidFill>
                    <a:srgbClr val="00B050"/>
                  </a:solidFill>
                </a:rPr>
              </a:br>
              <a:r>
                <a:rPr lang="en-CA" sz="20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r>
                <a:rPr lang="en-CA" sz="600" dirty="0" smtClean="0">
                  <a:solidFill>
                    <a:schemeClr val="bg1"/>
                  </a:solidFill>
                </a:rPr>
                <a:t>.</a:t>
              </a:r>
              <a:r>
                <a:rPr lang="en-CA" sz="2000" dirty="0" smtClean="0">
                  <a:solidFill>
                    <a:schemeClr val="tx1"/>
                  </a:solidFill>
                </a:rPr>
                <a:t/>
              </a:r>
              <a:br>
                <a:rPr lang="en-CA" sz="2000" dirty="0" smtClean="0">
                  <a:solidFill>
                    <a:schemeClr val="tx1"/>
                  </a:solidFill>
                </a:rPr>
              </a:br>
              <a:r>
                <a:rPr lang="en-CA" sz="36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Post-Sunset</a:t>
              </a:r>
              <a:endParaRPr lang="en-CA" sz="36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4000" b="1" dirty="0" smtClean="0">
                  <a:solidFill>
                    <a:srgbClr val="9933FF"/>
                  </a:solidFill>
                </a:rPr>
                <a:t>Light</a:t>
              </a:r>
              <a:r>
                <a:rPr lang="en-CA" sz="4000" dirty="0" smtClean="0">
                  <a:solidFill>
                    <a:srgbClr val="9933FF"/>
                  </a:solidFill>
                </a:rPr>
                <a:t> </a:t>
              </a:r>
              <a:r>
                <a:rPr lang="en-CA" sz="4000" b="1" dirty="0" smtClean="0">
                  <a:solidFill>
                    <a:srgbClr val="9933FF"/>
                  </a:solidFill>
                </a:rPr>
                <a:t>Season</a:t>
              </a:r>
              <a:endParaRPr lang="en-CA" sz="4000" b="1" dirty="0">
                <a:solidFill>
                  <a:srgbClr val="9933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3472544" y="4853159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8838254" y="4853159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480995" y="4833281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</p:cNvCxnSpPr>
            <p:nvPr/>
          </p:nvCxnSpPr>
          <p:spPr>
            <a:xfrm>
              <a:off x="2933701" y="3080657"/>
              <a:ext cx="0" cy="2392160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9274699" y="3080657"/>
              <a:ext cx="1" cy="2392159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840686" y="5197952"/>
              <a:ext cx="2351313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Night</a:t>
              </a:r>
              <a:endParaRPr lang="en-CA" sz="32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9827907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3"/>
          <p:cNvSpPr txBox="1">
            <a:spLocks/>
          </p:cNvSpPr>
          <p:nvPr/>
        </p:nvSpPr>
        <p:spPr>
          <a:xfrm>
            <a:off x="11554604" y="6382895"/>
            <a:ext cx="44328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4FAB73BC-B049-4115-A692-8D63A059BFB8}" type="slidenum">
              <a:rPr lang="en-US" sz="1100" smtClean="0">
                <a:solidFill>
                  <a:schemeClr val="tx1"/>
                </a:solidFill>
              </a:rPr>
              <a:pPr/>
              <a:t>23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6" name="Slide Number Placeholder 1"/>
          <p:cNvSpPr txBox="1">
            <a:spLocks/>
          </p:cNvSpPr>
          <p:nvPr/>
        </p:nvSpPr>
        <p:spPr>
          <a:xfrm>
            <a:off x="8711952" y="6469508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23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TextBox 29"/>
          <p:cNvSpPr txBox="1"/>
          <p:nvPr/>
        </p:nvSpPr>
        <p:spPr>
          <a:xfrm>
            <a:off x="4204515" y="3096661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6392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24</a:t>
            </a:fld>
            <a:endParaRPr lang="es-ES"/>
          </a:p>
        </p:txBody>
      </p:sp>
      <p:grpSp>
        <p:nvGrpSpPr>
          <p:cNvPr id="18" name="Group 17"/>
          <p:cNvGrpSpPr/>
          <p:nvPr/>
        </p:nvGrpSpPr>
        <p:grpSpPr>
          <a:xfrm>
            <a:off x="206063" y="980728"/>
            <a:ext cx="8937938" cy="5690528"/>
            <a:chOff x="206062" y="167425"/>
            <a:chExt cx="11985937" cy="6503831"/>
          </a:xfrm>
        </p:grpSpPr>
        <p:sp>
          <p:nvSpPr>
            <p:cNvPr id="3" name="Content Placeholder 2"/>
            <p:cNvSpPr txBox="1">
              <a:spLocks/>
            </p:cNvSpPr>
            <p:nvPr/>
          </p:nvSpPr>
          <p:spPr>
            <a:xfrm>
              <a:off x="206062" y="167425"/>
              <a:ext cx="11797048" cy="6503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r>
                <a:rPr lang="en-US" sz="54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 </a:t>
              </a: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/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400" dirty="0" smtClean="0"/>
            </a:p>
            <a:p>
              <a:pPr marL="0" indent="0">
                <a:buFont typeface="Georgia" pitchFamily="18" charset="0"/>
                <a:buNone/>
              </a:pPr>
              <a:r>
                <a:rPr lang="en-US" sz="2800" dirty="0" smtClean="0"/>
                <a:t>	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Dawn</a:t>
              </a:r>
              <a:r>
                <a:rPr lang="en-US" sz="2800" dirty="0" smtClean="0"/>
                <a:t>     </a:t>
              </a:r>
              <a:r>
                <a:rPr lang="en-US" sz="2800" b="1" dirty="0" smtClean="0">
                  <a:solidFill>
                    <a:srgbClr val="F725E8"/>
                  </a:solidFill>
                </a:rPr>
                <a:t>Sunrise</a:t>
              </a:r>
              <a:r>
                <a:rPr lang="en-US" sz="2800" dirty="0" smtClean="0"/>
                <a:t>	</a:t>
              </a:r>
              <a:r>
                <a:rPr lang="en-US" sz="2800" dirty="0"/>
                <a:t> </a:t>
              </a:r>
              <a:r>
                <a:rPr lang="en-US" sz="2800" dirty="0" smtClean="0"/>
                <a:t>    </a:t>
              </a:r>
              <a:r>
                <a:rPr lang="en-US" sz="2800" b="1" dirty="0" smtClean="0">
                  <a:solidFill>
                    <a:srgbClr val="FFC000"/>
                  </a:solidFill>
                </a:rPr>
                <a:t>Sunset</a:t>
              </a:r>
              <a:r>
                <a:rPr lang="en-US" sz="2800" dirty="0" smtClean="0"/>
                <a:t>        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Dusk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382486" y="1839702"/>
              <a:ext cx="4762501" cy="1861457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dirty="0" smtClean="0">
                  <a:solidFill>
                    <a:schemeClr val="tx1"/>
                  </a:solidFill>
                </a:rPr>
                <a:t>One </a:t>
              </a:r>
              <a:r>
                <a:rPr lang="en-CA" sz="24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4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4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400" dirty="0" smtClean="0">
                  <a:solidFill>
                    <a:srgbClr val="CC9900"/>
                  </a:solidFill>
                </a:rPr>
                <a:t> </a:t>
              </a:r>
              <a:r>
                <a:rPr lang="en-CA" sz="2400" dirty="0" smtClean="0">
                  <a:solidFill>
                    <a:srgbClr val="00B050"/>
                  </a:solidFill>
                </a:rPr>
                <a:t/>
              </a:r>
              <a:br>
                <a:rPr lang="en-CA" sz="2400" dirty="0" smtClean="0">
                  <a:solidFill>
                    <a:srgbClr val="00B050"/>
                  </a:solidFill>
                </a:rPr>
              </a:br>
              <a:r>
                <a:rPr lang="en-CA" sz="24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endParaRPr lang="en-CA" sz="9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32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Pre-Sunrise</a:t>
              </a:r>
              <a:r>
                <a:rPr lang="en-CA" sz="2800" dirty="0" smtClean="0">
                  <a:solidFill>
                    <a:schemeClr val="tx1"/>
                  </a:solidFill>
                </a:rPr>
                <a:t>  </a:t>
              </a:r>
              <a:endParaRPr lang="en-CA" sz="28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0429" y="1839702"/>
              <a:ext cx="4757058" cy="186145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dirty="0" smtClean="0">
                  <a:solidFill>
                    <a:schemeClr val="tx1"/>
                  </a:solidFill>
                </a:rPr>
                <a:t>One </a:t>
              </a:r>
              <a:r>
                <a:rPr lang="en-CA" sz="2400" dirty="0" smtClean="0">
                  <a:solidFill>
                    <a:srgbClr val="FF0000"/>
                  </a:solidFill>
                </a:rPr>
                <a:t>(single) </a:t>
              </a:r>
              <a:r>
                <a:rPr lang="en-CA" sz="2400" b="1" dirty="0" err="1" smtClean="0">
                  <a:solidFill>
                    <a:srgbClr val="CC9900"/>
                  </a:solidFill>
                </a:rPr>
                <a:t>ereb</a:t>
              </a:r>
              <a:r>
                <a:rPr lang="en-CA" sz="2400" b="1" dirty="0" smtClean="0">
                  <a:solidFill>
                    <a:srgbClr val="CC9900"/>
                  </a:solidFill>
                </a:rPr>
                <a:t>,</a:t>
              </a:r>
              <a:r>
                <a:rPr lang="en-CA" sz="2400" b="1" dirty="0" smtClean="0">
                  <a:solidFill>
                    <a:srgbClr val="00B050"/>
                  </a:solidFill>
                </a:rPr>
                <a:t> </a:t>
              </a:r>
              <a:br>
                <a:rPr lang="en-CA" sz="2400" b="1" dirty="0" smtClean="0">
                  <a:solidFill>
                    <a:srgbClr val="00B050"/>
                  </a:solidFill>
                </a:rPr>
              </a:br>
              <a:r>
                <a:rPr lang="en-CA" sz="2400" dirty="0" smtClean="0">
                  <a:solidFill>
                    <a:schemeClr val="tx1"/>
                  </a:solidFill>
                </a:rPr>
                <a:t>light &amp; darkness mixture;</a:t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r>
                <a:rPr lang="en-CA" sz="900" dirty="0" smtClean="0">
                  <a:solidFill>
                    <a:schemeClr val="bg1"/>
                  </a:solidFill>
                </a:rPr>
                <a:t>.</a:t>
              </a:r>
              <a:r>
                <a:rPr lang="en-CA" sz="2400" dirty="0" smtClean="0">
                  <a:solidFill>
                    <a:schemeClr val="tx1"/>
                  </a:solidFill>
                </a:rPr>
                <a:t/>
              </a:r>
              <a:br>
                <a:rPr lang="en-CA" sz="2400" dirty="0" smtClean="0">
                  <a:solidFill>
                    <a:schemeClr val="tx1"/>
                  </a:solidFill>
                </a:rPr>
              </a:br>
              <a:r>
                <a:rPr lang="en-CA" sz="36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Post-Sunset</a:t>
              </a:r>
              <a:endParaRPr lang="en-CA" sz="36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4000" b="1" dirty="0" smtClean="0">
                  <a:solidFill>
                    <a:srgbClr val="9933FF"/>
                  </a:solidFill>
                </a:rPr>
                <a:t>Light Season</a:t>
              </a:r>
              <a:endParaRPr lang="en-CA" sz="4000" b="1" dirty="0">
                <a:solidFill>
                  <a:srgbClr val="9933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4600" y="5207577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472544" y="4853473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838254" y="4843534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480995" y="4858499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895598" y="3701159"/>
              <a:ext cx="691243" cy="1771658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567056" y="3701159"/>
              <a:ext cx="794659" cy="177165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Brace 13"/>
            <p:cNvSpPr/>
            <p:nvPr/>
          </p:nvSpPr>
          <p:spPr>
            <a:xfrm rot="16200000">
              <a:off x="5883723" y="-3184065"/>
              <a:ext cx="522530" cy="9524999"/>
            </a:xfrm>
            <a:prstGeom prst="rightBrace">
              <a:avLst>
                <a:gd name="adj1" fmla="val 148435"/>
                <a:gd name="adj2" fmla="val 50000"/>
              </a:avLst>
            </a:prstGeom>
            <a:solidFill>
              <a:srgbClr val="006666"/>
            </a:solidFill>
            <a:ln w="76200">
              <a:solidFill>
                <a:srgbClr val="00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829800" y="5197952"/>
              <a:ext cx="2362199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Night</a:t>
              </a:r>
              <a:endParaRPr lang="en-CA" sz="32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52245" y="304805"/>
              <a:ext cx="6188359" cy="914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FF00"/>
              </a:solidFill>
            </a:ln>
            <a:effectLst>
              <a:glow rad="127000">
                <a:schemeClr val="tx1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spc="300" dirty="0" err="1" smtClean="0">
                  <a:ln>
                    <a:solidFill>
                      <a:srgbClr val="FF9900"/>
                    </a:solidFill>
                  </a:ln>
                  <a:solidFill>
                    <a:srgbClr val="9933FF"/>
                  </a:solidFill>
                  <a:latin typeface="Baskerville Old Face" pitchFamily="18" charset="0"/>
                </a:rPr>
                <a:t>Arbayim</a:t>
              </a:r>
              <a:r>
                <a:rPr lang="en-US" sz="6000" b="1" dirty="0" smtClean="0">
                  <a:solidFill>
                    <a:srgbClr val="9933FF"/>
                  </a:solidFill>
                  <a:latin typeface="Baskerville Old Face" pitchFamily="18" charset="0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skerville Old Face" pitchFamily="18" charset="0"/>
                </a:rPr>
                <a:t>(Plural)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9808029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" y="123597"/>
            <a:ext cx="9265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Ereb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&amp; </a:t>
            </a:r>
            <a:r>
              <a:rPr lang="en-US" sz="4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Arbayim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are Family Words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2978" y="6165304"/>
            <a:ext cx="68295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At which “ereb” do the quails arrive?</a:t>
            </a:r>
            <a:endParaRPr lang="en-US" dirty="0"/>
          </a:p>
        </p:txBody>
      </p:sp>
      <p:pic>
        <p:nvPicPr>
          <p:cNvPr id="21" name="Picture 5" descr="C:\Users\Rae\Desktop\qu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39" y="4365104"/>
            <a:ext cx="1198218" cy="788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9"/>
          <p:cNvSpPr txBox="1"/>
          <p:nvPr/>
        </p:nvSpPr>
        <p:spPr>
          <a:xfrm>
            <a:off x="435253" y="4509120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03314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1952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99802" y="1807522"/>
            <a:ext cx="8555281" cy="458707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</a:t>
            </a:r>
            <a:r>
              <a:rPr lang="en-US" sz="2400" b="1" u="sng" dirty="0" smtClean="0">
                <a:sym typeface="Wingdings" panose="05000000000000000000" pitchFamily="2" charset="2"/>
              </a:rPr>
              <a:t>Between</a:t>
            </a:r>
            <a:r>
              <a:rPr lang="en-US" sz="2400" b="1" dirty="0" smtClean="0">
                <a:sym typeface="Wingdings" panose="05000000000000000000" pitchFamily="2" charset="2"/>
              </a:rPr>
              <a:t> - 						</a:t>
            </a:r>
          </a:p>
          <a:p>
            <a:pPr marL="45720" indent="0">
              <a:buNone/>
            </a:pPr>
            <a:endParaRPr lang="en-US" sz="2400" b="1" dirty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US" sz="2400" b="1" dirty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r>
              <a:rPr lang="en-US" sz="2400" b="1" dirty="0">
                <a:solidFill>
                  <a:srgbClr val="990099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Dawn	 </a:t>
            </a:r>
            <a:r>
              <a:rPr lang="en-US" sz="24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Sunrise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               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Sunset</a:t>
            </a:r>
            <a:r>
              <a:rPr lang="en-US" sz="24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   </a:t>
            </a:r>
            <a:r>
              <a:rPr lang="en-US" sz="2400" b="1" dirty="0" smtClean="0">
                <a:sym typeface="Wingdings" panose="05000000000000000000" pitchFamily="2" charset="2"/>
              </a:rPr>
              <a:t>Dusk</a:t>
            </a:r>
            <a:r>
              <a:rPr lang="en-US" sz="2000" b="1" dirty="0" smtClean="0">
                <a:solidFill>
                  <a:srgbClr val="990099"/>
                </a:solidFill>
                <a:sym typeface="Wingdings" panose="05000000000000000000" pitchFamily="2" charset="2"/>
              </a:rPr>
              <a:t>	</a:t>
            </a: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  <a:p>
            <a:pPr marL="0" indent="0">
              <a:buFont typeface="Georgia" pitchFamily="18" charset="0"/>
              <a:buNone/>
            </a:pPr>
            <a:endParaRPr lang="en-US" sz="2400" b="1" dirty="0" smtClean="0">
              <a:solidFill>
                <a:srgbClr val="990099"/>
              </a:solidFill>
              <a:sym typeface="Wingdings" panose="05000000000000000000" pitchFamily="2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2103" y="4449625"/>
            <a:ext cx="5073734" cy="1384660"/>
            <a:chOff x="2525483" y="2754069"/>
            <a:chExt cx="6988635" cy="1632921"/>
          </a:xfrm>
        </p:grpSpPr>
        <p:sp>
          <p:nvSpPr>
            <p:cNvPr id="21" name="Rectangle 20"/>
            <p:cNvSpPr/>
            <p:nvPr/>
          </p:nvSpPr>
          <p:spPr>
            <a:xfrm>
              <a:off x="3526971" y="3442415"/>
              <a:ext cx="4985657" cy="914400"/>
            </a:xfrm>
            <a:prstGeom prst="rect">
              <a:avLst/>
            </a:prstGeom>
            <a:noFill/>
            <a:ln w="76200"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3600" dirty="0" smtClean="0">
                  <a:solidFill>
                    <a:srgbClr val="0000FF"/>
                  </a:solidFill>
                </a:rPr>
                <a:t>Light Season</a:t>
              </a:r>
              <a:endParaRPr lang="en-CA" sz="3600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25483" y="3472588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9718" y="3472588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3439882" y="2987635"/>
              <a:ext cx="10887" cy="1399355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588832" y="2754069"/>
              <a:ext cx="10886" cy="1632920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2123728" y="2848310"/>
            <a:ext cx="3168352" cy="1927837"/>
          </a:xfrm>
          <a:prstGeom prst="line">
            <a:avLst/>
          </a:prstGeom>
          <a:ln w="76200"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041986" y="3663476"/>
            <a:ext cx="122302" cy="786149"/>
          </a:xfrm>
          <a:prstGeom prst="straightConnector1">
            <a:avLst/>
          </a:prstGeom>
          <a:ln w="57150">
            <a:solidFill>
              <a:srgbClr val="99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32102" y="4647681"/>
            <a:ext cx="0" cy="1186603"/>
          </a:xfrm>
          <a:prstGeom prst="line">
            <a:avLst/>
          </a:prstGeom>
          <a:ln w="76200">
            <a:solidFill>
              <a:srgbClr val="CC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734106" y="4657841"/>
            <a:ext cx="0" cy="1186603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47606" y="4776147"/>
            <a:ext cx="3661754" cy="0"/>
          </a:xfrm>
          <a:prstGeom prst="straightConnector1">
            <a:avLst/>
          </a:prstGeom>
          <a:ln w="76200">
            <a:solidFill>
              <a:srgbClr val="FF3300"/>
            </a:solidFill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267744" y="2252855"/>
            <a:ext cx="5400600" cy="572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the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Light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and Darkness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sym typeface="Wingdings" panose="05000000000000000000" pitchFamily="2" charset="2"/>
              </a:rPr>
              <a:t>mixtures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08943" y="2731131"/>
            <a:ext cx="2666084" cy="97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>
                <a:solidFill>
                  <a:schemeClr val="tx1"/>
                </a:solidFill>
                <a:sym typeface="Wingdings" panose="05000000000000000000" pitchFamily="2" charset="2"/>
              </a:rPr>
              <a:t>c</a:t>
            </a:r>
            <a:r>
              <a:rPr lang="en-US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annot mean -  </a:t>
            </a:r>
          </a:p>
          <a:p>
            <a:r>
              <a:rPr lang="en-US" sz="32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a</a:t>
            </a:r>
            <a:r>
              <a:rPr lang="en-US" sz="32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fter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sunset</a:t>
            </a:r>
            <a:r>
              <a:rPr lang="en-US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60" name="Rectangle 59"/>
          <p:cNvSpPr/>
          <p:nvPr/>
        </p:nvSpPr>
        <p:spPr>
          <a:xfrm>
            <a:off x="-55305" y="201905"/>
            <a:ext cx="92654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The Hebrew phrase </a:t>
            </a:r>
            <a:r>
              <a:rPr lang="en-US" sz="40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Beyn</a:t>
            </a:r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ha </a:t>
            </a:r>
            <a:r>
              <a:rPr lang="en-US" sz="40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US" sz="4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rbayim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only means one thing: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" name="Picture 5" descr="C:\Users\Rae\Desktop\qu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11" y="2841522"/>
            <a:ext cx="1818993" cy="119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2123728" y="58416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Do the quail arrive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Beyn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ha </a:t>
            </a:r>
            <a:r>
              <a:rPr lang="en-US" sz="2800" b="1" dirty="0" err="1" smtClean="0">
                <a:solidFill>
                  <a:srgbClr val="006600"/>
                </a:solidFill>
                <a:latin typeface="Comic Sans MS" pitchFamily="66" charset="0"/>
              </a:rPr>
              <a:t>Arbayim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?</a:t>
            </a:r>
            <a:endParaRPr lang="en-US" dirty="0"/>
          </a:p>
        </p:txBody>
      </p:sp>
      <p:sp>
        <p:nvSpPr>
          <p:cNvPr id="32" name="TextBox 29"/>
          <p:cNvSpPr txBox="1"/>
          <p:nvPr/>
        </p:nvSpPr>
        <p:spPr>
          <a:xfrm>
            <a:off x="755576" y="4050383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23413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4264" y="646950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26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1824" y="116632"/>
            <a:ext cx="7560840" cy="1584176"/>
          </a:xfrm>
        </p:spPr>
        <p:txBody>
          <a:bodyPr/>
          <a:lstStyle/>
          <a:p>
            <a:r>
              <a:rPr lang="en-US" dirty="0" smtClean="0"/>
              <a:t>The Quail’s Qualifying Statement is </a:t>
            </a:r>
            <a:r>
              <a:rPr lang="en-US" dirty="0" err="1" smtClean="0"/>
              <a:t>Exo</a:t>
            </a:r>
            <a:r>
              <a:rPr lang="en-US" dirty="0" smtClean="0"/>
              <a:t> 16:</a:t>
            </a:r>
            <a:r>
              <a:rPr lang="en-US" u="sng" dirty="0" smtClean="0"/>
              <a:t>12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22342" y="1660464"/>
            <a:ext cx="8520442" cy="3240360"/>
          </a:xfrm>
          <a:prstGeom prst="roundRect">
            <a:avLst>
              <a:gd name="adj" fmla="val 10710"/>
            </a:avLst>
          </a:prstGeom>
          <a:solidFill>
            <a:schemeClr val="bg1">
              <a:alpha val="59000"/>
            </a:schemeClr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Exo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16:12 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have heard the grumblings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of the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children of Yisra’ĕl. Speak to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them,</a:t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saying,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Between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</a:t>
            </a:r>
            <a:r>
              <a:rPr lang="en-US" sz="2800" b="1" u="sng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evenings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[between sunrise </a:t>
            </a:r>
            <a:b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&amp; sunset]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you are to eat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meat …</a:t>
            </a:r>
            <a:endParaRPr lang="en-US" sz="11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30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Exo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16:13  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And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3000" b="1" u="sng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it came to be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9933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that quails came 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up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3000" b="1" u="sng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at evening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6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[H6153 – before sunset to dusk] </a:t>
            </a:r>
            <a:br>
              <a:rPr lang="en-US" sz="2600" b="1" dirty="0" smtClean="0">
                <a:ln>
                  <a:solidFill>
                    <a:schemeClr val="bg1"/>
                  </a:solidFill>
                </a:ln>
                <a:solidFill>
                  <a:srgbClr val="9900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and 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covered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0066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camp …</a:t>
            </a:r>
            <a:r>
              <a:rPr lang="en-US" sz="30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1700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Scriptures </a:t>
            </a:r>
            <a:r>
              <a:rPr lang="en-US" b="1" i="1" dirty="0" smtClean="0">
                <a:ln>
                  <a:solidFill>
                    <a:schemeClr val="bg1"/>
                  </a:solidFill>
                </a:ln>
                <a:solidFill>
                  <a:srgbClr val="0066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 </a:t>
            </a:r>
            <a:endParaRPr lang="en-US" sz="1900" b="1" i="1" dirty="0" smtClean="0">
              <a:ln>
                <a:solidFill>
                  <a:schemeClr val="bg1"/>
                </a:solidFill>
              </a:ln>
              <a:solidFill>
                <a:srgbClr val="006666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None/>
            </a:pPr>
            <a:endParaRPr lang="en-US" sz="18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sz="1800" b="1" i="1" dirty="0" smtClean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 algn="ctr">
              <a:buNone/>
            </a:pPr>
            <a:endParaRPr lang="en-US" sz="1800" b="1" i="1" dirty="0">
              <a:ln>
                <a:solidFill>
                  <a:schemeClr val="bg1"/>
                </a:solidFill>
              </a:ln>
              <a:solidFill>
                <a:srgbClr val="006666"/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0" name="Picture 5" descr="C:\Users\Rae\Desktop\qu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3140968"/>
            <a:ext cx="1967714" cy="150348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9"/>
          <p:cNvSpPr txBox="1"/>
          <p:nvPr/>
        </p:nvSpPr>
        <p:spPr>
          <a:xfrm>
            <a:off x="7870676" y="476672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128" y="4874384"/>
            <a:ext cx="8577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50" dirty="0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Quail roost in the evening.  </a:t>
            </a:r>
            <a:r>
              <a:rPr lang="en-US" sz="2400" b="1" spc="150" dirty="0" err="1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Vs</a:t>
            </a:r>
            <a:r>
              <a:rPr lang="en-US" sz="2400" b="1" spc="150" dirty="0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12 is </a:t>
            </a:r>
            <a:r>
              <a:rPr lang="en-US" sz="2400" b="1" u="sng" spc="150" dirty="0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qualifying</a:t>
            </a:r>
            <a:r>
              <a:rPr lang="en-US" sz="2400" b="1" spc="150" dirty="0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the quail arrived before sunset; the people were eating the meat “between the two mixings.”  Therefore the “evening” of </a:t>
            </a:r>
            <a:r>
              <a:rPr lang="en-US" sz="2400" b="1" spc="150" dirty="0" err="1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vs</a:t>
            </a:r>
            <a:r>
              <a:rPr lang="en-US" sz="2400" b="1" spc="150" dirty="0" smtClean="0">
                <a:ln w="11430">
                  <a:solidFill>
                    <a:schemeClr val="tx1"/>
                  </a:solidFill>
                </a:ln>
                <a:solidFill>
                  <a:srgbClr val="F1E44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13 connects to the “day” definition, likely just before sunset.</a:t>
            </a:r>
            <a:endParaRPr lang="en-US" sz="2400" dirty="0">
              <a:ln w="11430">
                <a:solidFill>
                  <a:schemeClr val="tx1"/>
                </a:solidFill>
              </a:ln>
              <a:solidFill>
                <a:srgbClr val="F1E4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993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254" y="116632"/>
            <a:ext cx="8538218" cy="912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Evening:  </a:t>
            </a:r>
            <a:r>
              <a:rPr lang="en-US" sz="4000" dirty="0" smtClean="0">
                <a:solidFill>
                  <a:schemeClr val="accent4"/>
                </a:solidFill>
              </a:rPr>
              <a:t>Opposite Definitions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280920" cy="74344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[</a:t>
            </a:r>
            <a:r>
              <a:rPr lang="en-US" sz="2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2400" baseline="30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2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definition]  day</a:t>
            </a:r>
            <a:r>
              <a:rPr lang="en-US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sz="2400" dirty="0" smtClean="0">
                <a:effectLst/>
              </a:rPr>
              <a:t>and</a:t>
            </a:r>
            <a:r>
              <a:rPr lang="en-US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 smtClean="0"/>
              <a:t>[</a:t>
            </a:r>
            <a:r>
              <a:rPr lang="en-US" sz="24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4</a:t>
            </a:r>
            <a:r>
              <a:rPr lang="en-US" sz="2400" baseline="300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th</a:t>
            </a:r>
            <a:r>
              <a:rPr lang="en-US" sz="2400" dirty="0">
                <a:effectLst>
                  <a:glow rad="101600">
                    <a:srgbClr val="0070C0">
                      <a:alpha val="40000"/>
                    </a:srgbClr>
                  </a:glow>
                </a:effectLst>
              </a:rPr>
              <a:t> definition</a:t>
            </a:r>
            <a:r>
              <a:rPr lang="en-US" sz="2400" dirty="0" smtClean="0"/>
              <a:t>] </a:t>
            </a:r>
            <a:r>
              <a:rPr lang="en-US" sz="2400" b="1" dirty="0" smtClean="0">
                <a:effectLst>
                  <a:glow rad="139700">
                    <a:srgbClr val="0070C0">
                      <a:alpha val="40000"/>
                    </a:srgbClr>
                  </a:glow>
                </a:effectLst>
              </a:rPr>
              <a:t>night</a:t>
            </a:r>
            <a:r>
              <a:rPr lang="en-US" sz="2400" b="1" dirty="0"/>
              <a:t> </a:t>
            </a:r>
            <a:r>
              <a:rPr lang="en-US" sz="2400" dirty="0"/>
              <a:t>a</a:t>
            </a:r>
            <a:r>
              <a:rPr lang="en-US" sz="2400" dirty="0" smtClean="0"/>
              <a:t>re opposites.</a:t>
            </a:r>
            <a:endParaRPr lang="en-US" sz="24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35144" y="1878057"/>
            <a:ext cx="8024823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Note:  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2</a:t>
            </a:r>
            <a:r>
              <a:rPr lang="en-US" sz="2800" b="1" baseline="30000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nd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def. for Evening </a:t>
            </a:r>
            <a:r>
              <a:rPr lang="en-US" sz="28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can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used 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to mean any part of the Day Season </a:t>
            </a:r>
            <a:r>
              <a:rPr lang="en-US" sz="2800" b="1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AFTER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sunrise to sunset </a:t>
            </a:r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qualifying phrase “</a:t>
            </a:r>
            <a:r>
              <a:rPr lang="en-US" sz="2800" b="1" dirty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between </a:t>
            </a:r>
            <a:r>
              <a:rPr lang="en-US" sz="28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</a:t>
            </a:r>
            <a:r>
              <a:rPr lang="en-US" sz="2800" b="1" dirty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evenings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” </a:t>
            </a:r>
            <a:r>
              <a:rPr lang="en-US" sz="20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[</a:t>
            </a:r>
            <a:r>
              <a:rPr lang="en-US" sz="2000" b="1" dirty="0" err="1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beyn</a:t>
            </a:r>
            <a:r>
              <a:rPr lang="en-US" sz="2000" b="1" dirty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ha </a:t>
            </a:r>
            <a:r>
              <a:rPr lang="en-US" sz="2000" b="1" dirty="0" err="1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arbayim</a:t>
            </a:r>
            <a:r>
              <a:rPr lang="en-US" sz="20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]  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present or … </a:t>
            </a:r>
            <a:b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endParaRPr lang="en-US" sz="2800" b="1" dirty="0" smtClean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there is </a:t>
            </a:r>
            <a:r>
              <a:rPr lang="en-US" sz="3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Divine Intervention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.</a:t>
            </a:r>
          </a:p>
          <a:p>
            <a:pPr algn="ctr"/>
            <a:r>
              <a:rPr lang="en-US" sz="1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en-US" sz="2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endParaRPr lang="en-US" sz="1000" b="1" dirty="0" smtClean="0">
              <a:ln w="11430"/>
              <a:solidFill>
                <a:srgbClr val="F9B63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dirty="0" smtClean="0">
                <a:ln w="11430"/>
                <a:solidFill>
                  <a:srgbClr val="F9B63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Evening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never takes the definition of an </a:t>
            </a:r>
            <a:r>
              <a:rPr lang="en-US" sz="28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AFTERNOON time </a:t>
            </a:r>
            <a:r>
              <a:rPr lang="en-US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without a qualifying verse</a:t>
            </a:r>
            <a:r>
              <a:rPr lang="en-US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.</a:t>
            </a:r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8259967" y="1900242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144" y="4614361"/>
            <a:ext cx="7649225" cy="731401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9"/>
          <p:cNvSpPr txBox="1"/>
          <p:nvPr/>
        </p:nvSpPr>
        <p:spPr>
          <a:xfrm>
            <a:off x="8267558" y="4336589"/>
            <a:ext cx="648072" cy="1258372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N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EW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917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73008" cy="91273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“Afternoon”  H5186  &lt;</a:t>
            </a:r>
            <a:r>
              <a:rPr lang="en-US" spc="0" dirty="0" err="1" smtClean="0">
                <a:ln/>
                <a:solidFill>
                  <a:schemeClr val="accent3"/>
                </a:solidFill>
                <a:effectLst/>
              </a:rPr>
              <a:t>natah</a:t>
            </a:r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&gt;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7544" y="1029369"/>
            <a:ext cx="8496944" cy="441585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endParaRPr lang="en-US" sz="2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35496" y="1196752"/>
            <a:ext cx="8552784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>
                  <a:solidFill>
                    <a:srgbClr val="00660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“Afternoon” </a:t>
            </a:r>
            <a:r>
              <a:rPr lang="en-US" sz="4400" b="1" dirty="0" smtClean="0">
                <a:ln w="11430">
                  <a:solidFill>
                    <a:srgbClr val="00660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is </a:t>
            </a:r>
            <a:r>
              <a:rPr lang="en-US" sz="4400" b="1" dirty="0">
                <a:ln w="11430">
                  <a:solidFill>
                    <a:srgbClr val="00660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used </a:t>
            </a:r>
            <a:br>
              <a:rPr lang="en-US" sz="4400" b="1" dirty="0">
                <a:ln w="11430">
                  <a:solidFill>
                    <a:srgbClr val="00660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4400" b="1" dirty="0">
                <a:ln w="11430">
                  <a:solidFill>
                    <a:srgbClr val="006600"/>
                  </a:solidFill>
                </a:ln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only once in the KJV.</a:t>
            </a:r>
            <a:endParaRPr lang="en-US" sz="4400" b="1" dirty="0">
              <a:ln w="11430">
                <a:solidFill>
                  <a:srgbClr val="0066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endParaRPr lang="en-US" sz="2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3600" b="1" dirty="0" err="1">
                <a:solidFill>
                  <a:srgbClr val="ABE9FF"/>
                </a:solidFill>
              </a:rPr>
              <a:t>Judg</a:t>
            </a:r>
            <a:r>
              <a:rPr lang="en-US" sz="3600" b="1" dirty="0">
                <a:solidFill>
                  <a:srgbClr val="ABE9FF"/>
                </a:solidFill>
              </a:rPr>
              <a:t> 19:8</a:t>
            </a:r>
            <a:r>
              <a:rPr lang="en-US" sz="3600" dirty="0">
                <a:solidFill>
                  <a:srgbClr val="ABE9FF"/>
                </a:solidFill>
              </a:rPr>
              <a:t> 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he arose early in the morning on the fifth day to depart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damsel's father said,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Comfort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thine heart, I pray thee. </a:t>
            </a:r>
            <a:b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they tarried until </a:t>
            </a:r>
            <a:r>
              <a:rPr lang="en-US" sz="3600" b="1" u="sng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afternoon</a:t>
            </a:r>
            <a: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smtClean="0">
                <a:ln>
                  <a:solidFill>
                    <a:schemeClr val="accent3"/>
                  </a:solidFill>
                </a:ln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[H5186] </a:t>
            </a:r>
            <a: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they did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eat ...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8303408" y="1196752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1810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7008" y="6208715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5" name="5-Point Star 4"/>
          <p:cNvSpPr/>
          <p:nvPr/>
        </p:nvSpPr>
        <p:spPr>
          <a:xfrm rot="21207995">
            <a:off x="-613301" y="413920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02891" y="1436142"/>
            <a:ext cx="853821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H5186:  Afternoon Definition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179511" y="2132856"/>
            <a:ext cx="8661597" cy="442558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</a:pPr>
            <a:r>
              <a:rPr lang="en-US" sz="24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400" i="1" dirty="0" smtClean="0"/>
              <a:t>  </a:t>
            </a:r>
            <a:r>
              <a:rPr lang="en-US" sz="2400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400" i="1" dirty="0"/>
              <a:t> </a:t>
            </a:r>
            <a:r>
              <a:rPr lang="en-US" sz="2400" dirty="0"/>
              <a:t> </a:t>
            </a:r>
            <a:r>
              <a:rPr lang="en-US" sz="2400" b="1" dirty="0" smtClean="0"/>
              <a:t>H5186</a:t>
            </a:r>
            <a:r>
              <a:rPr lang="en-US" sz="2400" dirty="0" smtClean="0"/>
              <a:t>;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to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stretch or spread out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to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bend away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bow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down</a:t>
            </a:r>
            <a:r>
              <a:rPr lang="en-US" sz="2000" dirty="0" smtClean="0"/>
              <a:t>)… </a:t>
            </a:r>
            <a:br>
              <a:rPr lang="en-US" sz="2000" dirty="0" smtClean="0"/>
            </a:b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decline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… </a:t>
            </a:r>
            <a:r>
              <a:rPr lang="en-US" sz="1800" dirty="0" smtClean="0"/>
              <a:t> </a:t>
            </a:r>
            <a:r>
              <a:rPr lang="en-US" sz="2000" b="1" u="sng" dirty="0">
                <a:solidFill>
                  <a:schemeClr val="accent4">
                    <a:lumMod val="75000"/>
                  </a:schemeClr>
                </a:solidFill>
              </a:rPr>
              <a:t>go down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stretch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forth</a:t>
            </a:r>
            <a:r>
              <a:rPr lang="en-US" sz="2000" dirty="0" smtClean="0"/>
              <a:t>).</a:t>
            </a:r>
            <a:br>
              <a:rPr lang="en-US" sz="2000" dirty="0" smtClean="0"/>
            </a:br>
            <a:endParaRPr lang="en-US" sz="1100" dirty="0" smtClean="0"/>
          </a:p>
          <a:p>
            <a:pPr>
              <a:lnSpc>
                <a:spcPct val="134000"/>
              </a:lnSpc>
            </a:pPr>
            <a:r>
              <a:rPr lang="en-US" b="1" u="sng" dirty="0" smtClean="0"/>
              <a:t>Note</a:t>
            </a:r>
            <a:r>
              <a:rPr lang="en-US" dirty="0"/>
              <a:t>:  The </a:t>
            </a:r>
            <a:r>
              <a:rPr lang="en-US" dirty="0" smtClean="0"/>
              <a:t>shadows </a:t>
            </a:r>
            <a:r>
              <a:rPr lang="en-US" dirty="0"/>
              <a:t>of the “light of the day” </a:t>
            </a:r>
            <a:r>
              <a:rPr lang="en-US" dirty="0" smtClean="0"/>
              <a:t>begin </a:t>
            </a:r>
            <a:r>
              <a:rPr lang="en-US" dirty="0"/>
              <a:t>to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stretch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spread out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bend away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</a:rPr>
              <a:t>go down in the afternoon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b="1" u="sng" dirty="0" smtClean="0"/>
              <a:t>when</a:t>
            </a:r>
            <a:r>
              <a:rPr lang="en-US" dirty="0" smtClean="0"/>
              <a:t> </a:t>
            </a:r>
            <a:r>
              <a:rPr lang="en-US" dirty="0"/>
              <a:t>the sun passes the </a:t>
            </a:r>
            <a:r>
              <a:rPr lang="en-US" dirty="0" smtClean="0"/>
              <a:t>meridian until the shadows are </a:t>
            </a:r>
            <a:r>
              <a:rPr lang="en-US" dirty="0"/>
              <a:t>overtaken by </a:t>
            </a:r>
            <a:r>
              <a:rPr lang="en-US" dirty="0" smtClean="0"/>
              <a:t>dusk. </a:t>
            </a:r>
            <a:endParaRPr lang="en-US" dirty="0"/>
          </a:p>
        </p:txBody>
      </p:sp>
      <p:sp>
        <p:nvSpPr>
          <p:cNvPr id="13" name="TextBox 29"/>
          <p:cNvSpPr txBox="1"/>
          <p:nvPr/>
        </p:nvSpPr>
        <p:spPr>
          <a:xfrm>
            <a:off x="8348351" y="2311915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6987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3677" y="6400273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72665"/>
            <a:ext cx="5832648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You might be wondering why there is so much emphasis on </a:t>
            </a:r>
            <a:r>
              <a:rPr lang="en-US" sz="36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“evening” </a:t>
            </a:r>
            <a:r>
              <a:rPr lang="en-US" sz="36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in the Covenant Calendar study?!</a:t>
            </a:r>
          </a:p>
        </p:txBody>
      </p:sp>
      <p:pic>
        <p:nvPicPr>
          <p:cNvPr id="2050" name="Picture 2" descr="C:\Users\Rae\Desktop\Clip Art for PPTs\smiley question 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7938"/>
            <a:ext cx="3605213" cy="27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3577" y="5013176"/>
            <a:ext cx="6216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“Evening” is the trickiest </a:t>
            </a:r>
            <a:br>
              <a:rPr lang="en-US" sz="32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and most challenging term </a:t>
            </a:r>
            <a:br>
              <a:rPr lang="en-US" sz="32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b="1" dirty="0" smtClean="0">
                <a:ln w="11430"/>
                <a:solidFill>
                  <a:srgbClr val="F1E44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to understand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1726610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uble Wave 8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47798" y="1750037"/>
            <a:ext cx="8538218" cy="2376264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ln/>
                <a:solidFill>
                  <a:srgbClr val="006600"/>
                </a:solidFill>
                <a:effectLst/>
              </a:rPr>
              <a:t>H5186:  Afternoon  &lt;</a:t>
            </a:r>
            <a:r>
              <a:rPr lang="en-US" spc="0" dirty="0" err="1" smtClean="0">
                <a:ln/>
                <a:solidFill>
                  <a:srgbClr val="006600"/>
                </a:solidFill>
                <a:effectLst/>
              </a:rPr>
              <a:t>natah</a:t>
            </a:r>
            <a:r>
              <a:rPr lang="en-US" spc="0" dirty="0" smtClean="0">
                <a:ln/>
                <a:solidFill>
                  <a:srgbClr val="006600"/>
                </a:solidFill>
                <a:effectLst/>
              </a:rPr>
              <a:t>&gt; </a:t>
            </a:r>
            <a:br>
              <a:rPr lang="en-US" spc="0" dirty="0" smtClean="0">
                <a:ln/>
                <a:solidFill>
                  <a:srgbClr val="006600"/>
                </a:solidFill>
                <a:effectLst/>
              </a:rPr>
            </a:br>
            <a:r>
              <a:rPr lang="en-US" spc="0" dirty="0" smtClean="0">
                <a:ln/>
                <a:solidFill>
                  <a:srgbClr val="0070C0"/>
                </a:solidFill>
                <a:effectLst/>
              </a:rPr>
              <a:t>and</a:t>
            </a:r>
          </a:p>
          <a:p>
            <a:r>
              <a:rPr lang="en-US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H6153:</a:t>
            </a:r>
            <a:r>
              <a:rPr lang="en-US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  </a:t>
            </a:r>
            <a:r>
              <a:rPr lang="en-US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Evening  &lt;ereb&gt;</a:t>
            </a:r>
            <a:endParaRPr lang="en-US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652" y="3880784"/>
            <a:ext cx="8647582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Hebrew, these words </a:t>
            </a:r>
            <a:r>
              <a:rPr lang="en-US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related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0070C0"/>
                </a:solidFill>
              </a:rPr>
              <a:t>Through the same Hebrew Root </a:t>
            </a: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006600"/>
                </a:solidFill>
              </a:rPr>
              <a:t>H5186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H6153</a:t>
            </a:r>
            <a:r>
              <a:rPr lang="en-US" sz="2800" dirty="0" smtClean="0"/>
              <a:t>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006600"/>
                </a:solidFill>
              </a:rPr>
              <a:t>Through phonetics  </a:t>
            </a:r>
            <a:r>
              <a:rPr lang="en-US" sz="2800" b="1" dirty="0" smtClean="0"/>
              <a:t>(</a:t>
            </a:r>
            <a:r>
              <a:rPr lang="en-US" sz="2800" dirty="0" smtClean="0"/>
              <a:t>&lt;</a:t>
            </a:r>
            <a:r>
              <a:rPr lang="en-US" sz="2800" b="1" dirty="0" err="1" smtClean="0">
                <a:solidFill>
                  <a:srgbClr val="006600"/>
                </a:solidFill>
              </a:rPr>
              <a:t>natah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ereb</a:t>
            </a:r>
            <a:r>
              <a:rPr lang="en-US" sz="2800" dirty="0" smtClean="0"/>
              <a:t>&gt;</a:t>
            </a:r>
            <a:r>
              <a:rPr lang="en-US" sz="2800" b="1" dirty="0" smtClean="0"/>
              <a:t>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800" b="1" dirty="0" smtClean="0">
                <a:solidFill>
                  <a:srgbClr val="C00000"/>
                </a:solidFill>
              </a:rPr>
              <a:t>Through 1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800" b="1" dirty="0" smtClean="0">
                <a:solidFill>
                  <a:srgbClr val="C00000"/>
                </a:solidFill>
              </a:rPr>
              <a:t> definitions  </a:t>
            </a:r>
            <a:r>
              <a:rPr lang="en-US" sz="2800" b="1" dirty="0" smtClean="0"/>
              <a:t>(</a:t>
            </a:r>
            <a:r>
              <a:rPr lang="en-US" sz="2800" b="1" dirty="0" smtClean="0">
                <a:solidFill>
                  <a:srgbClr val="006600"/>
                </a:solidFill>
              </a:rPr>
              <a:t>afternoon</a:t>
            </a:r>
            <a:r>
              <a:rPr lang="en-US" sz="2800" b="1" dirty="0" smtClean="0"/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dusk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14" name="Picture 2" descr="C:\Users\Rae\Desktop\puppy bre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0903" y="5517232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"/>
          <p:cNvSpPr txBox="1">
            <a:spLocks/>
          </p:cNvSpPr>
          <p:nvPr/>
        </p:nvSpPr>
        <p:spPr>
          <a:xfrm>
            <a:off x="8676456" y="6300663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16" name="TextBox 29"/>
          <p:cNvSpPr txBox="1"/>
          <p:nvPr/>
        </p:nvSpPr>
        <p:spPr>
          <a:xfrm>
            <a:off x="8251192" y="2499608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79906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32048" cy="365125"/>
          </a:xfrm>
        </p:spPr>
        <p:txBody>
          <a:bodyPr/>
          <a:lstStyle/>
          <a:p>
            <a:fld id="{0A95D862-EC52-4EE3-B8E7-2E96E6DBCC7F}" type="slidenum">
              <a:rPr lang="es-ES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pPr/>
              <a:t>31</a:t>
            </a:fld>
            <a:endParaRPr lang="es-E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96" y="116632"/>
            <a:ext cx="5472608" cy="172819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“Evening Study”  Part 2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411760" y="1628800"/>
            <a:ext cx="6480720" cy="165937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v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This will be a comparison of the definitions for “evening” between the Hebrew and the Greek.  </a:t>
            </a:r>
            <a:b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Will there be any conflict?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3494618"/>
            <a:ext cx="3898824" cy="1446550"/>
          </a:xfrm>
          <a:prstGeom prst="rect">
            <a:avLst/>
          </a:prstGeom>
          <a:solidFill>
            <a:schemeClr val="bg2">
              <a:lumMod val="10000"/>
            </a:schemeClr>
          </a:solidFill>
          <a:ln w="57150">
            <a:solidFill>
              <a:schemeClr val="accent3"/>
            </a:solidFill>
          </a:ln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uhaus 93" pitchFamily="82" charset="0"/>
              </a:rPr>
              <a:t>Yahuah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uhaus 93" pitchFamily="82" charset="0"/>
            </a:endParaRPr>
          </a:p>
        </p:txBody>
      </p:sp>
      <p:sp>
        <p:nvSpPr>
          <p:cNvPr id="14" name="Content Placeholder 11"/>
          <p:cNvSpPr txBox="1">
            <a:spLocks/>
          </p:cNvSpPr>
          <p:nvPr/>
        </p:nvSpPr>
        <p:spPr>
          <a:xfrm>
            <a:off x="4644008" y="3212976"/>
            <a:ext cx="4608512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v"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The comparison will be between:</a:t>
            </a:r>
          </a:p>
          <a:p>
            <a:pPr marL="502920" indent="-457200">
              <a:buClr>
                <a:schemeClr val="accent4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Evening used as “dusk.”</a:t>
            </a:r>
          </a:p>
          <a:p>
            <a:pPr marL="502920" indent="-457200">
              <a:buClr>
                <a:schemeClr val="accent4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Evening mixings found during the Day hours.</a:t>
            </a:r>
          </a:p>
        </p:txBody>
      </p:sp>
    </p:spTree>
    <p:extLst>
      <p:ext uri="{BB962C8B-B14F-4D97-AF65-F5344CB8AC3E}">
        <p14:creationId xmlns:p14="http://schemas.microsoft.com/office/powerpoint/2010/main" val="9252003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32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9712" y="44624"/>
            <a:ext cx="7056784" cy="144016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About the </a:t>
            </a:r>
            <a:b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Greek Scriptures?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49080"/>
            <a:ext cx="2520280" cy="156439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763688" y="1484784"/>
            <a:ext cx="6840760" cy="424847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Working with definitions in the Greek Scriptures can be tricky and complicated.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Often for clarity, one must take definitions back to the Hebrew.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For the word “evening” in the Greek one must be very careful … considering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context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and a variety of Greek word numbers.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In the example of Joseph’s</a:t>
            </a:r>
            <a:b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request of Yahusha’s Body, </a:t>
            </a:r>
            <a:b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a search for a qualifying</a:t>
            </a:r>
            <a:b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verse must be made.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23528" y="5877272"/>
            <a:ext cx="8496944" cy="9807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ln w="1143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Note:  The Gospel account cannot be understood if Gen 1, </a:t>
            </a:r>
            <a:r>
              <a:rPr lang="en-US" sz="2400" dirty="0" err="1" smtClean="0">
                <a:ln w="1143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Exo</a:t>
            </a:r>
            <a:r>
              <a:rPr lang="en-US" sz="2400" dirty="0" smtClean="0">
                <a:ln w="1143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12 &amp; 16 are not understood first!</a:t>
            </a:r>
            <a:endParaRPr lang="en-US" sz="2400" dirty="0">
              <a:ln w="11430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49970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33</a:t>
            </a:fld>
            <a:endParaRPr lang="es-ES" dirty="0"/>
          </a:p>
        </p:txBody>
      </p:sp>
      <p:pic>
        <p:nvPicPr>
          <p:cNvPr id="3075" name="Picture 3" descr="C:\Users\Rae\Desktop\question gre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61048"/>
            <a:ext cx="1736488" cy="2314530"/>
          </a:xfrm>
          <a:prstGeom prst="ellipse">
            <a:avLst/>
          </a:prstGeom>
          <a:ln w="190500" cap="rnd">
            <a:solidFill>
              <a:srgbClr val="0066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1643" y="-8230"/>
            <a:ext cx="80288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What does it mean to have a “qualifier”</a:t>
            </a:r>
            <a:b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for “even/evening”?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32" y="2577093"/>
            <a:ext cx="8726944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2</a:t>
            </a:r>
            <a:r>
              <a:rPr lang="en-US" sz="2800" b="1" baseline="30000" dirty="0" smtClean="0">
                <a:solidFill>
                  <a:srgbClr val="006600"/>
                </a:solidFill>
                <a:latin typeface="Comic Sans MS" pitchFamily="66" charset="0"/>
              </a:rPr>
              <a:t>nd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Example for a “qualifier” in Greek: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b="1" dirty="0">
              <a:solidFill>
                <a:srgbClr val="006600"/>
              </a:solidFill>
              <a:latin typeface="Comic Sans MS" pitchFamily="66" charset="0"/>
            </a:endParaRPr>
          </a:p>
          <a:p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Joseph’s request for the Body of Yahusha</a:t>
            </a:r>
          </a:p>
        </p:txBody>
      </p:sp>
      <p:pic>
        <p:nvPicPr>
          <p:cNvPr id="3076" name="Picture 4" descr="C:\Users\Rae\Desktop\joseph getting bo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0" y="4093634"/>
            <a:ext cx="1718185" cy="225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ae\Desktop\ULB &amp; L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75" y="5572937"/>
            <a:ext cx="2320517" cy="1124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7128" y="3957726"/>
            <a:ext cx="5472608" cy="27392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Was Joseph’s timed request: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sz="14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Late afternoon “evening”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before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sunset?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“evening”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after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sunset?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228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570286" y="116632"/>
            <a:ext cx="853821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pc="50" dirty="0" smtClean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Evening:  Greek Scriptures</a:t>
            </a:r>
            <a:endParaRPr lang="en-US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79512" y="1029369"/>
            <a:ext cx="8856984" cy="578109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lnSpc>
                <a:spcPct val="124000"/>
              </a:lnSpc>
              <a:buFont typeface="+mj-lt"/>
              <a:buAutoNum type="arabicPeriod"/>
            </a:pPr>
            <a:r>
              <a:rPr lang="en-US" sz="2400" dirty="0" smtClean="0"/>
              <a:t>In Greek </a:t>
            </a:r>
            <a:r>
              <a:rPr lang="en-US" sz="2400" b="1" dirty="0" smtClean="0">
                <a:solidFill>
                  <a:schemeClr val="accent3"/>
                </a:solidFill>
              </a:rPr>
              <a:t>there </a:t>
            </a:r>
            <a:r>
              <a:rPr lang="en-US" sz="2400" b="1" dirty="0">
                <a:solidFill>
                  <a:schemeClr val="accent3"/>
                </a:solidFill>
              </a:rPr>
              <a:t>are </a:t>
            </a:r>
            <a:r>
              <a:rPr lang="en-US" sz="2400" b="1" u="sng" dirty="0">
                <a:solidFill>
                  <a:srgbClr val="FF0000"/>
                </a:solidFill>
              </a:rPr>
              <a:t>two</a:t>
            </a:r>
            <a:r>
              <a:rPr lang="en-US" sz="2400" b="1" dirty="0">
                <a:solidFill>
                  <a:schemeClr val="accent3"/>
                </a:solidFill>
              </a:rPr>
              <a:t> different </a:t>
            </a:r>
            <a:r>
              <a:rPr lang="en-US" sz="2400" b="1" dirty="0" smtClean="0">
                <a:solidFill>
                  <a:schemeClr val="accent3"/>
                </a:solidFill>
              </a:rPr>
              <a:t>numbers </a:t>
            </a:r>
            <a:r>
              <a:rPr lang="en-US" sz="2400" dirty="0" smtClean="0"/>
              <a:t>for 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evening</a:t>
            </a:r>
            <a:r>
              <a:rPr lang="en-US" sz="2400" dirty="0" smtClean="0">
                <a:solidFill>
                  <a:schemeClr val="accent3"/>
                </a:solidFill>
              </a:rPr>
              <a:t>.</a:t>
            </a:r>
            <a:r>
              <a:rPr lang="en-US" sz="2400" dirty="0" smtClean="0"/>
              <a:t>”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B0F0"/>
                </a:solidFill>
              </a:rPr>
              <a:t>15 New Testament </a:t>
            </a:r>
            <a:r>
              <a:rPr lang="en-US" sz="2400" b="1" dirty="0" smtClean="0">
                <a:solidFill>
                  <a:srgbClr val="00B0F0"/>
                </a:solidFill>
              </a:rPr>
              <a:t>verses</a:t>
            </a:r>
            <a:r>
              <a:rPr lang="en-US" sz="2400" b="1" dirty="0" smtClean="0"/>
              <a:t> </a:t>
            </a:r>
            <a:r>
              <a:rPr lang="en-US" sz="2400" b="1" dirty="0"/>
              <a:t>using </a:t>
            </a:r>
            <a:r>
              <a:rPr lang="en-US" sz="2400" b="1" dirty="0" smtClean="0"/>
              <a:t>G3798 </a:t>
            </a:r>
            <a:r>
              <a:rPr lang="en-US" sz="2400" dirty="0" smtClean="0"/>
              <a:t>for the words: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sz="2400" b="1" dirty="0" smtClean="0"/>
              <a:t>                    </a:t>
            </a:r>
            <a:r>
              <a:rPr lang="en-US" sz="2400" dirty="0" smtClean="0"/>
              <a:t>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</a:t>
            </a:r>
            <a:r>
              <a:rPr lang="en-US" sz="2400" dirty="0" smtClean="0">
                <a:solidFill>
                  <a:schemeClr val="accent3"/>
                </a:solidFill>
              </a:rPr>
              <a:t>,</a:t>
            </a:r>
            <a:r>
              <a:rPr lang="en-US" sz="2400" dirty="0" smtClean="0"/>
              <a:t>” “</a:t>
            </a:r>
            <a:r>
              <a:rPr lang="en-US" sz="2400" b="1" u="sng" dirty="0">
                <a:solidFill>
                  <a:schemeClr val="accent3"/>
                </a:solidFill>
              </a:rPr>
              <a:t>evening</a:t>
            </a:r>
            <a:r>
              <a:rPr lang="en-US" sz="2400" dirty="0"/>
              <a:t>” or 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eventide</a:t>
            </a:r>
            <a:r>
              <a:rPr lang="en-US" sz="2400" dirty="0" smtClean="0">
                <a:solidFill>
                  <a:schemeClr val="accent3"/>
                </a:solidFill>
              </a:rPr>
              <a:t>.</a:t>
            </a:r>
            <a:r>
              <a:rPr lang="en-US" sz="2400" dirty="0" smtClean="0"/>
              <a:t>” 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b="1" dirty="0" smtClean="0"/>
              <a:t>Matt</a:t>
            </a:r>
            <a:r>
              <a:rPr lang="en-US" sz="2400" dirty="0" smtClean="0"/>
              <a:t> </a:t>
            </a:r>
            <a:r>
              <a:rPr lang="en-US" sz="2400" dirty="0"/>
              <a:t>8:16;  14:15, 23;  16:2; </a:t>
            </a:r>
            <a:r>
              <a:rPr lang="en-US" sz="2400" dirty="0" smtClean="0"/>
              <a:t> 20:8</a:t>
            </a:r>
            <a:r>
              <a:rPr lang="en-US" sz="2400" dirty="0"/>
              <a:t>;  26:20;  27:57;  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b="1" dirty="0" smtClean="0"/>
              <a:t>Mark</a:t>
            </a:r>
            <a:r>
              <a:rPr lang="en-US" sz="2400" dirty="0" smtClean="0"/>
              <a:t> </a:t>
            </a:r>
            <a:r>
              <a:rPr lang="en-US" sz="2400" dirty="0"/>
              <a:t>1:32;  4:35;  6:47;  11:11;  14:17; 15:42;  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b="1" dirty="0" smtClean="0"/>
              <a:t>John</a:t>
            </a:r>
            <a:r>
              <a:rPr lang="en-US" sz="2400" dirty="0" smtClean="0"/>
              <a:t> </a:t>
            </a:r>
            <a:r>
              <a:rPr lang="en-US" sz="2400" dirty="0"/>
              <a:t>6:16;  20:19</a:t>
            </a:r>
            <a:r>
              <a:rPr lang="en-US" sz="2400" dirty="0" smtClean="0"/>
              <a:t>.</a:t>
            </a:r>
          </a:p>
          <a:p>
            <a:pPr marL="45720" indent="0">
              <a:lnSpc>
                <a:spcPct val="124000"/>
              </a:lnSpc>
              <a:buNone/>
            </a:pPr>
            <a:r>
              <a:rPr lang="en-US" sz="2400" b="1" dirty="0" smtClean="0">
                <a:solidFill>
                  <a:srgbClr val="00B0F0"/>
                </a:solidFill>
              </a:rPr>
              <a:t>        3 </a:t>
            </a:r>
            <a:r>
              <a:rPr lang="en-US" sz="2400" b="1" dirty="0">
                <a:solidFill>
                  <a:srgbClr val="00B0F0"/>
                </a:solidFill>
              </a:rPr>
              <a:t>New Testament </a:t>
            </a:r>
            <a:r>
              <a:rPr lang="en-US" sz="2400" b="1" dirty="0" smtClean="0">
                <a:solidFill>
                  <a:srgbClr val="00B0F0"/>
                </a:solidFill>
              </a:rPr>
              <a:t>verses </a:t>
            </a:r>
            <a:r>
              <a:rPr lang="en-US" sz="2400" b="1" dirty="0"/>
              <a:t>using </a:t>
            </a:r>
            <a:r>
              <a:rPr lang="en-US" sz="2400" b="1" dirty="0" smtClean="0"/>
              <a:t>G2073 </a:t>
            </a:r>
            <a:r>
              <a:rPr lang="en-US" sz="2400" dirty="0" smtClean="0"/>
              <a:t>for the words: </a:t>
            </a:r>
            <a:br>
              <a:rPr lang="en-US" sz="2400" dirty="0" smtClean="0"/>
            </a:br>
            <a:r>
              <a:rPr lang="en-US" sz="2400" dirty="0" smtClean="0"/>
              <a:t>                                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evening</a:t>
            </a:r>
            <a:r>
              <a:rPr lang="en-US" sz="2400" dirty="0" smtClean="0"/>
              <a:t>” or 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eventide</a:t>
            </a:r>
            <a:r>
              <a:rPr lang="en-US" sz="2400" dirty="0" smtClean="0">
                <a:solidFill>
                  <a:schemeClr val="accent3"/>
                </a:solidFill>
              </a:rPr>
              <a:t>.</a:t>
            </a:r>
            <a:r>
              <a:rPr lang="en-US" sz="2400" dirty="0" smtClean="0"/>
              <a:t>”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	Luke</a:t>
            </a:r>
            <a:r>
              <a:rPr lang="en-US" sz="2400" dirty="0" smtClean="0"/>
              <a:t> </a:t>
            </a:r>
            <a:r>
              <a:rPr lang="en-US" sz="2400" dirty="0"/>
              <a:t>24:29;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b="1" dirty="0" smtClean="0"/>
              <a:t>Acts</a:t>
            </a:r>
            <a:r>
              <a:rPr lang="en-US" sz="2400" dirty="0" smtClean="0"/>
              <a:t> </a:t>
            </a:r>
            <a:r>
              <a:rPr lang="en-US" sz="2400" dirty="0"/>
              <a:t>14:6;  </a:t>
            </a:r>
            <a:r>
              <a:rPr lang="en-US" sz="2400" dirty="0" smtClean="0"/>
              <a:t>28:23</a:t>
            </a:r>
          </a:p>
          <a:p>
            <a:pPr marL="45720" indent="0">
              <a:lnSpc>
                <a:spcPct val="124000"/>
              </a:lnSpc>
              <a:buNone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We’ll examine G2703 first.</a:t>
            </a: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7" name="Picture 3" descr="C:\Users\Rae\Desktop\ULB &amp; L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69160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205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38238" y="116632"/>
            <a:ext cx="1105849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spc="50" dirty="0" smtClean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Evening Definitions:</a:t>
            </a:r>
            <a:r>
              <a:rPr lang="en-US" sz="2800" spc="50" dirty="0" smtClean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en-US" sz="3200" spc="50" dirty="0" smtClean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G2073 </a:t>
            </a:r>
            <a:r>
              <a:rPr lang="en-US" sz="3200" spc="50" dirty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&amp; </a:t>
            </a:r>
            <a:r>
              <a:rPr lang="en-US" sz="3200" spc="50" dirty="0" smtClean="0"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G3798</a:t>
            </a:r>
            <a:endParaRPr lang="en-US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l"/>
            <a:endParaRPr lang="en-US" sz="3600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561050" y="3356992"/>
            <a:ext cx="8280920" cy="325716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lnSpc>
                <a:spcPct val="124000"/>
              </a:lnSpc>
              <a:buFont typeface="+mj-lt"/>
              <a:buAutoNum type="arabicPeriod" startAt="3"/>
            </a:pPr>
            <a:r>
              <a:rPr lang="en-US" sz="2400" dirty="0" smtClean="0"/>
              <a:t>For </a:t>
            </a:r>
            <a:r>
              <a:rPr lang="en-US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G3798</a:t>
            </a:r>
            <a:r>
              <a:rPr lang="en-US" sz="2400" dirty="0" smtClean="0"/>
              <a:t>:  the </a:t>
            </a:r>
            <a:r>
              <a:rPr lang="en-US" sz="2400" dirty="0"/>
              <a:t>“</a:t>
            </a:r>
            <a:r>
              <a:rPr lang="en-US" sz="2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400" dirty="0"/>
              <a:t>” definition is listed before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the </a:t>
            </a:r>
            <a:r>
              <a:rPr lang="en-US" sz="2400" dirty="0"/>
              <a:t>“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dirty="0"/>
              <a:t>” definition </a:t>
            </a:r>
            <a:r>
              <a:rPr lang="en-US" sz="2400" dirty="0" smtClean="0"/>
              <a:t>in:</a:t>
            </a:r>
          </a:p>
          <a:p>
            <a:pPr marL="45720" indent="0">
              <a:buNone/>
            </a:pPr>
            <a:r>
              <a:rPr lang="en-US" sz="200" b="1" i="1" dirty="0"/>
              <a:t> </a:t>
            </a:r>
            <a:r>
              <a:rPr lang="en-US" sz="2000" b="1" i="1" dirty="0" smtClean="0">
                <a:solidFill>
                  <a:srgbClr val="00B050"/>
                </a:solidFill>
              </a:rPr>
              <a:t>Strong’s </a:t>
            </a:r>
            <a:r>
              <a:rPr lang="en-US" sz="2000" i="1" dirty="0" smtClean="0"/>
              <a:t> </a:t>
            </a:r>
            <a:r>
              <a:rPr lang="en-US" sz="2000" b="1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000" i="1" dirty="0" smtClean="0"/>
              <a:t>  </a:t>
            </a:r>
            <a:r>
              <a:rPr lang="en-US" sz="2000" b="1" dirty="0"/>
              <a:t>G3798</a:t>
            </a:r>
            <a:r>
              <a:rPr lang="en-US" sz="2000" dirty="0"/>
              <a:t>; </a:t>
            </a:r>
            <a:r>
              <a:rPr lang="en-US" sz="2000" dirty="0" err="1"/>
              <a:t>opsios</a:t>
            </a:r>
            <a:r>
              <a:rPr lang="en-US" sz="2000" dirty="0"/>
              <a:t>; from G3796; </a:t>
            </a:r>
            <a:r>
              <a:rPr lang="en-US" sz="2000" dirty="0" smtClean="0"/>
              <a:t>late [in the day]; </a:t>
            </a:r>
            <a:br>
              <a:rPr lang="en-US" sz="2000" dirty="0" smtClean="0"/>
            </a:br>
            <a:r>
              <a:rPr lang="en-US" sz="2000" dirty="0" smtClean="0"/>
              <a:t>                                                                     feminine </a:t>
            </a:r>
            <a:r>
              <a:rPr lang="en-US" sz="2000" dirty="0"/>
              <a:t>(as </a:t>
            </a:r>
            <a:r>
              <a:rPr lang="en-US" sz="2000" u="sng" dirty="0">
                <a:solidFill>
                  <a:srgbClr val="006600"/>
                </a:solidFill>
              </a:rPr>
              <a:t>noun</a:t>
            </a:r>
            <a:r>
              <a:rPr lang="en-US" sz="2000" dirty="0"/>
              <a:t>) </a:t>
            </a:r>
            <a:br>
              <a:rPr lang="en-US" sz="2000" dirty="0"/>
            </a:br>
            <a:r>
              <a:rPr lang="en-US" sz="2000" dirty="0"/>
              <a:t>          [</a:t>
            </a:r>
            <a:r>
              <a:rPr lang="en-US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2000" baseline="30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2000" dirty="0" smtClean="0"/>
              <a:t>]  </a:t>
            </a:r>
            <a:r>
              <a:rPr lang="en-US" sz="2000" b="1" u="sng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000" dirty="0"/>
              <a:t> (early eve) or </a:t>
            </a:r>
            <a:br>
              <a:rPr lang="en-US" sz="2000" dirty="0"/>
            </a:br>
            <a:r>
              <a:rPr lang="en-US" sz="2000" dirty="0"/>
              <a:t>          [</a:t>
            </a:r>
            <a:r>
              <a:rPr lang="en-US" sz="2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2</a:t>
            </a:r>
            <a:r>
              <a:rPr lang="en-US" sz="2000" baseline="30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nd</a:t>
            </a:r>
            <a:r>
              <a:rPr lang="en-US" sz="2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definition</a:t>
            </a:r>
            <a:r>
              <a:rPr lang="en-US" sz="2000" dirty="0"/>
              <a:t>] </a:t>
            </a:r>
            <a:r>
              <a:rPr lang="en-US" sz="20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nightfall</a:t>
            </a:r>
            <a:r>
              <a:rPr lang="en-US" sz="2000" dirty="0"/>
              <a:t> (later eve):  </a:t>
            </a:r>
            <a:br>
              <a:rPr lang="en-US" sz="2000" dirty="0"/>
            </a:br>
            <a:r>
              <a:rPr lang="en-US" sz="2000" dirty="0"/>
              <a:t>KJV - [</a:t>
            </a:r>
            <a:r>
              <a:rPr lang="en-US" sz="2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2000" baseline="30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2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2000" dirty="0"/>
              <a:t>]  </a:t>
            </a:r>
            <a:r>
              <a:rPr lang="en-US" sz="20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2000" dirty="0"/>
              <a:t> (-</a:t>
            </a:r>
            <a:r>
              <a:rPr lang="en-US" sz="20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ing</a:t>
            </a:r>
            <a:r>
              <a:rPr lang="en-US" sz="2000" dirty="0"/>
              <a:t>, [-</a:t>
            </a:r>
            <a:r>
              <a:rPr lang="en-US" sz="20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2000" dirty="0" smtClean="0"/>
              <a:t>]).</a:t>
            </a:r>
          </a:p>
          <a:p>
            <a:pPr marL="45720" indent="0"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Thayer’s </a:t>
            </a:r>
            <a:r>
              <a:rPr lang="en-US" sz="1800" b="1" i="1" dirty="0">
                <a:solidFill>
                  <a:srgbClr val="C00000"/>
                </a:solidFill>
              </a:rPr>
              <a:t>Greek Lexicon</a:t>
            </a:r>
            <a:r>
              <a:rPr lang="en-US" sz="1800" dirty="0">
                <a:solidFill>
                  <a:srgbClr val="C00000"/>
                </a:solidFill>
              </a:rPr>
              <a:t>  </a:t>
            </a:r>
            <a:r>
              <a:rPr lang="en-US" sz="1800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1800" i="1" dirty="0"/>
              <a:t> </a:t>
            </a:r>
            <a:r>
              <a:rPr lang="en-US" sz="1800" dirty="0"/>
              <a:t> </a:t>
            </a:r>
            <a:r>
              <a:rPr lang="en-US" sz="1800" b="1" dirty="0"/>
              <a:t>G3798</a:t>
            </a:r>
            <a:r>
              <a:rPr lang="en-US" sz="1800" dirty="0"/>
              <a:t>; </a:t>
            </a:r>
            <a:r>
              <a:rPr lang="en-US" sz="1800" dirty="0" smtClean="0"/>
              <a:t>late  </a:t>
            </a:r>
            <a:br>
              <a:rPr lang="en-US" sz="1800" dirty="0" smtClean="0"/>
            </a:br>
            <a:r>
              <a:rPr lang="en-US" sz="1800" dirty="0"/>
              <a:t>	1. as an </a:t>
            </a:r>
            <a:r>
              <a:rPr lang="en-US" sz="1800" u="sng" dirty="0">
                <a:solidFill>
                  <a:srgbClr val="006600"/>
                </a:solidFill>
              </a:rPr>
              <a:t>adjective</a:t>
            </a:r>
            <a:r>
              <a:rPr lang="en-US" sz="1800" dirty="0"/>
              <a:t> </a:t>
            </a:r>
          </a:p>
        </p:txBody>
      </p:sp>
      <p:sp>
        <p:nvSpPr>
          <p:cNvPr id="11" name="5-Point Star 10"/>
          <p:cNvSpPr/>
          <p:nvPr/>
        </p:nvSpPr>
        <p:spPr>
          <a:xfrm rot="21207995">
            <a:off x="157336" y="3471767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21207995">
            <a:off x="889976" y="4787272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574841" y="1017465"/>
            <a:ext cx="8280920" cy="240386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lnSpc>
                <a:spcPct val="124000"/>
              </a:lnSpc>
              <a:buFont typeface="+mj-lt"/>
              <a:buAutoNum type="arabicPeriod" startAt="2"/>
            </a:pPr>
            <a:r>
              <a:rPr lang="en-US" sz="2400" dirty="0" smtClean="0"/>
              <a:t>For </a:t>
            </a:r>
            <a:r>
              <a:rPr lang="en-US" sz="24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G2073</a:t>
            </a:r>
            <a:r>
              <a:rPr lang="en-US" sz="2400" dirty="0" smtClean="0"/>
              <a:t>:  “</a:t>
            </a:r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dirty="0"/>
              <a:t>” is the </a:t>
            </a:r>
            <a:r>
              <a:rPr lang="en-US" sz="2400" u="sng" dirty="0"/>
              <a:t>only</a:t>
            </a:r>
            <a:r>
              <a:rPr lang="en-US" sz="2400" dirty="0"/>
              <a:t> </a:t>
            </a:r>
            <a:r>
              <a:rPr lang="en-US" sz="2400" dirty="0" smtClean="0"/>
              <a:t>definition.   </a:t>
            </a:r>
            <a:endParaRPr lang="en-US" sz="2400" dirty="0"/>
          </a:p>
          <a:p>
            <a:pPr marL="45720" indent="0">
              <a:buNone/>
            </a:pPr>
            <a:r>
              <a:rPr lang="en-US" sz="200" b="1" i="1" dirty="0"/>
              <a:t> </a:t>
            </a:r>
            <a:endParaRPr lang="en-US" sz="100" dirty="0"/>
          </a:p>
          <a:p>
            <a:pPr marL="45720" indent="0">
              <a:buNone/>
            </a:pPr>
            <a:r>
              <a:rPr lang="en-US" sz="1800" b="1" i="1" dirty="0" smtClean="0">
                <a:solidFill>
                  <a:srgbClr val="00B050"/>
                </a:solidFill>
              </a:rPr>
              <a:t>Strong’s</a:t>
            </a:r>
            <a:r>
              <a:rPr lang="en-US" sz="1800" i="1" dirty="0" smtClean="0"/>
              <a:t>  </a:t>
            </a:r>
            <a:r>
              <a:rPr lang="en-US" sz="1800" b="1" i="1" u="sng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1800" i="1" dirty="0" smtClean="0"/>
              <a:t>  </a:t>
            </a:r>
            <a:r>
              <a:rPr lang="en-US" sz="1800" b="1" dirty="0" smtClean="0"/>
              <a:t>G2073</a:t>
            </a:r>
            <a:r>
              <a:rPr lang="en-US" sz="1800" dirty="0" smtClean="0"/>
              <a:t>; </a:t>
            </a:r>
            <a:r>
              <a:rPr lang="en-US" sz="1800" dirty="0" err="1" smtClean="0"/>
              <a:t>hespera</a:t>
            </a:r>
            <a:r>
              <a:rPr lang="en-US" sz="1800" dirty="0" smtClean="0"/>
              <a:t>; feminine of an </a:t>
            </a:r>
            <a:r>
              <a:rPr lang="en-US" sz="1800" u="sng" dirty="0" smtClean="0">
                <a:solidFill>
                  <a:srgbClr val="006600"/>
                </a:solidFill>
              </a:rPr>
              <a:t>adjective</a:t>
            </a:r>
            <a:r>
              <a:rPr lang="en-US" sz="1800" dirty="0" smtClean="0"/>
              <a:t> </a:t>
            </a:r>
            <a:r>
              <a:rPr lang="en-US" sz="1800" dirty="0" err="1" smtClean="0"/>
              <a:t>hesperos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          [</a:t>
            </a:r>
            <a:r>
              <a:rPr lang="en-US" sz="1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800" baseline="30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1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1800" dirty="0" smtClean="0"/>
              <a:t>] (</a:t>
            </a:r>
            <a:r>
              <a:rPr lang="en-US" sz="1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1800" dirty="0" smtClean="0"/>
              <a:t>); the eve (G5610 being implied [an hour]): </a:t>
            </a:r>
            <a:br>
              <a:rPr lang="en-US" sz="1800" dirty="0" smtClean="0"/>
            </a:br>
            <a:r>
              <a:rPr lang="en-US" sz="1800" dirty="0" smtClean="0"/>
              <a:t>                                KJV - </a:t>
            </a:r>
            <a:r>
              <a:rPr lang="en-US" sz="1800" b="1" u="sng" dirty="0" smtClean="0"/>
              <a:t>evening</a:t>
            </a:r>
            <a:r>
              <a:rPr lang="en-US" sz="1800" dirty="0" smtClean="0"/>
              <a:t> (-tide) [</a:t>
            </a:r>
            <a:r>
              <a:rPr lang="en-US" sz="18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eventide</a:t>
            </a:r>
            <a:r>
              <a:rPr lang="en-US" sz="1800" dirty="0" smtClean="0"/>
              <a:t>].</a:t>
            </a:r>
          </a:p>
          <a:p>
            <a:pPr marL="45720" indent="0">
              <a:buNone/>
            </a:pPr>
            <a:r>
              <a:rPr lang="en-US" sz="1800" b="1" i="1" dirty="0"/>
              <a:t> </a:t>
            </a:r>
            <a:r>
              <a:rPr lang="en-US" sz="1800" b="1" i="1" dirty="0" smtClean="0">
                <a:solidFill>
                  <a:srgbClr val="C00000"/>
                </a:solidFill>
              </a:rPr>
              <a:t>Thayer’s </a:t>
            </a:r>
            <a:r>
              <a:rPr lang="en-US" sz="1800" b="1" i="1" dirty="0">
                <a:solidFill>
                  <a:srgbClr val="C00000"/>
                </a:solidFill>
              </a:rPr>
              <a:t>Greek Lexicon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i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1800" i="1" dirty="0" smtClean="0"/>
              <a:t>  </a:t>
            </a:r>
            <a:r>
              <a:rPr lang="en-US" sz="1800" b="1" dirty="0" smtClean="0"/>
              <a:t>G2073</a:t>
            </a:r>
            <a:r>
              <a:rPr lang="en-US" sz="1800" dirty="0"/>
              <a:t>;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       [</a:t>
            </a:r>
            <a:r>
              <a:rPr lang="en-US" sz="1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800" baseline="30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1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1800" dirty="0" smtClean="0"/>
              <a:t>]  </a:t>
            </a:r>
            <a:r>
              <a:rPr lang="en-US" sz="1800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1800" dirty="0" smtClean="0"/>
              <a:t>, </a:t>
            </a:r>
            <a:r>
              <a:rPr lang="en-US" sz="1800" dirty="0"/>
              <a:t>even-tide: Acts 4:3; 28:23.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6" y="5085184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 smtClean="0">
                <a:solidFill>
                  <a:srgbClr val="339933"/>
                </a:solidFill>
                <a:latin typeface="Comic Sans MS" pitchFamily="66" charset="0"/>
              </a:rPr>
              <a:t>Which definition </a:t>
            </a:r>
            <a:br>
              <a:rPr lang="en-US" sz="2000" b="1" dirty="0" smtClean="0">
                <a:solidFill>
                  <a:srgbClr val="339933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339933"/>
                </a:solidFill>
                <a:latin typeface="Comic Sans MS" pitchFamily="66" charset="0"/>
              </a:rPr>
              <a:t>is going to apply </a:t>
            </a:r>
            <a:br>
              <a:rPr lang="en-US" sz="2000" b="1" dirty="0" smtClean="0">
                <a:solidFill>
                  <a:srgbClr val="339933"/>
                </a:solidFill>
                <a:latin typeface="Comic Sans MS" pitchFamily="66" charset="0"/>
              </a:rPr>
            </a:br>
            <a:r>
              <a:rPr lang="en-US" sz="2000" b="1" dirty="0" smtClean="0">
                <a:solidFill>
                  <a:srgbClr val="339933"/>
                </a:solidFill>
                <a:latin typeface="Comic Sans MS" pitchFamily="66" charset="0"/>
              </a:rPr>
              <a:t>to Joseph?</a:t>
            </a:r>
            <a:endParaRPr lang="en-US" sz="2000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8384" y="4365104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rgbClr val="33993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rgbClr val="339933"/>
              </a:solidFill>
              <a:latin typeface="Algerian" pitchFamily="8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468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6205" y="6304235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b="0" smtClean="0">
                <a:solidFill>
                  <a:schemeClr val="tx1"/>
                </a:solidFill>
              </a:rPr>
              <a:pPr/>
              <a:t>36</a:t>
            </a:fld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83568" y="58757"/>
            <a:ext cx="8354685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spc="0" dirty="0" smtClean="0">
                <a:ln/>
                <a:solidFill>
                  <a:srgbClr val="006600"/>
                </a:solidFill>
                <a:effectLst/>
              </a:rPr>
              <a:t>Important Note For</a:t>
            </a:r>
            <a:r>
              <a:rPr lang="en-US" sz="2800" spc="0" dirty="0" smtClean="0">
                <a:ln/>
                <a:solidFill>
                  <a:srgbClr val="006600"/>
                </a:solidFill>
                <a:effectLst/>
              </a:rPr>
              <a:t> </a:t>
            </a:r>
            <a:r>
              <a:rPr lang="en-US" sz="3600" spc="0" dirty="0" smtClean="0">
                <a:ln/>
                <a:solidFill>
                  <a:schemeClr val="accent3"/>
                </a:solidFill>
                <a:effectLst/>
              </a:rPr>
              <a:t>G3798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  <a:p>
            <a:pPr algn="l"/>
            <a:endParaRPr lang="en-US" sz="3600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971600" y="836712"/>
            <a:ext cx="8280920" cy="325716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dirty="0" smtClean="0"/>
              <a:t>For </a:t>
            </a:r>
            <a:r>
              <a:rPr lang="en-US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G3798</a:t>
            </a:r>
            <a:r>
              <a:rPr lang="en-US" sz="2400" dirty="0" smtClean="0"/>
              <a:t>:  the </a:t>
            </a:r>
            <a:r>
              <a:rPr lang="en-US" sz="2400" dirty="0"/>
              <a:t>“</a:t>
            </a:r>
            <a:r>
              <a:rPr lang="en-US" sz="2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400" dirty="0"/>
              <a:t>” definition is listed 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                    before the </a:t>
            </a:r>
            <a:r>
              <a:rPr lang="en-US" sz="2400" dirty="0"/>
              <a:t>“</a:t>
            </a: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400" dirty="0"/>
              <a:t>” definition </a:t>
            </a:r>
            <a:r>
              <a:rPr lang="en-US" sz="2400" dirty="0" smtClean="0"/>
              <a:t>in: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sz="200" b="1" i="1" dirty="0"/>
              <a:t> </a:t>
            </a:r>
            <a:r>
              <a:rPr lang="en-US" sz="2000" b="1" i="1" dirty="0" smtClean="0">
                <a:solidFill>
                  <a:srgbClr val="00B050"/>
                </a:solidFill>
              </a:rPr>
              <a:t>Strong’s </a:t>
            </a:r>
            <a:r>
              <a:rPr lang="en-US" sz="2000" i="1" dirty="0" smtClean="0"/>
              <a:t> </a:t>
            </a:r>
            <a:r>
              <a:rPr lang="en-US" sz="2000" b="1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2000" i="1" dirty="0" smtClean="0"/>
              <a:t>  </a:t>
            </a:r>
            <a:r>
              <a:rPr lang="en-US" sz="2000" b="1" dirty="0"/>
              <a:t>G3798</a:t>
            </a:r>
            <a:r>
              <a:rPr lang="en-US" sz="2000" dirty="0"/>
              <a:t>; </a:t>
            </a:r>
            <a:r>
              <a:rPr lang="en-US" sz="2000" dirty="0" err="1"/>
              <a:t>opsios</a:t>
            </a:r>
            <a:r>
              <a:rPr lang="en-US" sz="2000" dirty="0"/>
              <a:t>; </a:t>
            </a:r>
            <a:r>
              <a:rPr lang="en-US" sz="1600" dirty="0"/>
              <a:t>from G3796; </a:t>
            </a:r>
            <a:r>
              <a:rPr lang="en-US" sz="2000" dirty="0" smtClean="0"/>
              <a:t>late [in the day];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sz="2000" dirty="0" smtClean="0"/>
              <a:t>         </a:t>
            </a:r>
            <a:r>
              <a:rPr lang="en-US" sz="400" dirty="0" smtClean="0"/>
              <a:t> </a:t>
            </a:r>
            <a:r>
              <a:rPr lang="en-US" sz="2000" dirty="0" smtClean="0"/>
              <a:t> [</a:t>
            </a:r>
            <a:r>
              <a:rPr lang="en-US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2000" baseline="30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2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2000" dirty="0" smtClean="0"/>
              <a:t>]  </a:t>
            </a:r>
            <a:r>
              <a:rPr lang="en-US" sz="2000" b="1" u="sng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000" dirty="0"/>
              <a:t> (early eve) or </a:t>
            </a:r>
            <a:br>
              <a:rPr lang="en-US" sz="2000" dirty="0"/>
            </a:br>
            <a:r>
              <a:rPr lang="en-US" sz="2000" dirty="0"/>
              <a:t>          [</a:t>
            </a:r>
            <a:r>
              <a:rPr lang="en-US" sz="2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2</a:t>
            </a:r>
            <a:r>
              <a:rPr lang="en-US" sz="2000" baseline="30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nd</a:t>
            </a:r>
            <a:r>
              <a:rPr lang="en-US" sz="2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definition</a:t>
            </a:r>
            <a:r>
              <a:rPr lang="en-US" sz="2000" dirty="0"/>
              <a:t>] </a:t>
            </a:r>
            <a:r>
              <a:rPr lang="en-US" sz="20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nightfall</a:t>
            </a:r>
            <a:r>
              <a:rPr lang="en-US" sz="2000" dirty="0"/>
              <a:t> (later eve):  </a:t>
            </a:r>
            <a:br>
              <a:rPr lang="en-US" sz="2000" dirty="0"/>
            </a:br>
            <a:r>
              <a:rPr lang="en-US" sz="2000" dirty="0"/>
              <a:t>KJV - [</a:t>
            </a:r>
            <a:r>
              <a:rPr lang="en-US" sz="2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2000" baseline="30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2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2000" dirty="0"/>
              <a:t>]  </a:t>
            </a:r>
            <a:r>
              <a:rPr lang="en-US" sz="2000" b="1" u="sng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2000" dirty="0" smtClean="0"/>
              <a:t> </a:t>
            </a:r>
            <a:r>
              <a:rPr lang="en-US" sz="2000" dirty="0"/>
              <a:t>(-</a:t>
            </a:r>
            <a:r>
              <a:rPr lang="en-US" sz="20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ing</a:t>
            </a:r>
            <a:r>
              <a:rPr lang="en-US" sz="2000" dirty="0"/>
              <a:t>, [-</a:t>
            </a:r>
            <a:r>
              <a:rPr lang="en-US" sz="20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2000" dirty="0" smtClean="0"/>
              <a:t>]).</a:t>
            </a:r>
          </a:p>
        </p:txBody>
      </p:sp>
      <p:sp>
        <p:nvSpPr>
          <p:cNvPr id="11" name="5-Point Star 10"/>
          <p:cNvSpPr/>
          <p:nvPr/>
        </p:nvSpPr>
        <p:spPr>
          <a:xfrm rot="21207995">
            <a:off x="3150077" y="64476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21207995">
            <a:off x="1374600" y="2444960"/>
            <a:ext cx="442858" cy="34584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40352" y="4077072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rgbClr val="339933"/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rgbClr val="339933"/>
              </a:solidFill>
              <a:latin typeface="Algerian" pitchFamily="82" charset="0"/>
              <a:cs typeface="MV Boli" pitchFamily="2" charset="0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8244408" y="148889"/>
            <a:ext cx="648072" cy="1995249"/>
          </a:xfrm>
          <a:prstGeom prst="roundRect">
            <a:avLst/>
          </a:prstGeom>
          <a:solidFill>
            <a:srgbClr val="CCE9AD"/>
          </a:solidFill>
          <a:ln w="57150">
            <a:solidFill>
              <a:srgbClr val="00660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00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0066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C:\Users\Rae\Desktop\Art New Grammar 101\white man clip art\man-announce-01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70" y="118698"/>
            <a:ext cx="1772425" cy="17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6"/>
          <p:cNvSpPr txBox="1">
            <a:spLocks/>
          </p:cNvSpPr>
          <p:nvPr/>
        </p:nvSpPr>
        <p:spPr>
          <a:xfrm>
            <a:off x="1718277" y="3751427"/>
            <a:ext cx="7149249" cy="2133396"/>
          </a:xfrm>
          <a:prstGeom prst="rect">
            <a:avLst/>
          </a:prstGeo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2400" b="1" dirty="0" smtClean="0">
                <a:solidFill>
                  <a:schemeClr val="accent3"/>
                </a:solidFill>
              </a:rPr>
              <a:t>Remember there </a:t>
            </a:r>
            <a:r>
              <a:rPr lang="en-US" sz="2400" b="1" dirty="0">
                <a:solidFill>
                  <a:schemeClr val="accent3"/>
                </a:solidFill>
              </a:rPr>
              <a:t>are </a:t>
            </a:r>
            <a:r>
              <a:rPr lang="en-US" sz="2400" b="1" dirty="0" smtClean="0">
                <a:solidFill>
                  <a:srgbClr val="00B0F0"/>
                </a:solidFill>
              </a:rPr>
              <a:t>15 </a:t>
            </a:r>
            <a:r>
              <a:rPr lang="en-US" sz="2400" b="1" dirty="0">
                <a:solidFill>
                  <a:srgbClr val="00B0F0"/>
                </a:solidFill>
              </a:rPr>
              <a:t>New Testament </a:t>
            </a:r>
            <a:r>
              <a:rPr lang="en-US" sz="2400" b="1" dirty="0" smtClean="0">
                <a:solidFill>
                  <a:srgbClr val="00B0F0"/>
                </a:solidFill>
              </a:rPr>
              <a:t>verses</a:t>
            </a:r>
            <a:r>
              <a:rPr lang="en-US" sz="2400" b="1" dirty="0" smtClean="0"/>
              <a:t> </a:t>
            </a:r>
            <a:r>
              <a:rPr lang="en-US" sz="2400" b="1" dirty="0"/>
              <a:t>using </a:t>
            </a:r>
            <a:r>
              <a:rPr lang="en-US" sz="2400" b="1" dirty="0" smtClean="0"/>
              <a:t>G3798 … BUT only the words </a:t>
            </a:r>
            <a:r>
              <a:rPr lang="en-US" sz="2400" dirty="0"/>
              <a:t>“</a:t>
            </a:r>
            <a:r>
              <a:rPr lang="en-US" sz="2400" b="1" u="sng" dirty="0">
                <a:solidFill>
                  <a:schemeClr val="accent3"/>
                </a:solidFill>
              </a:rPr>
              <a:t>even</a:t>
            </a:r>
            <a:r>
              <a:rPr lang="en-US" sz="2400" dirty="0">
                <a:solidFill>
                  <a:schemeClr val="accent3"/>
                </a:solidFill>
              </a:rPr>
              <a:t>,</a:t>
            </a:r>
            <a:r>
              <a:rPr lang="en-US" sz="2400" dirty="0"/>
              <a:t>” “</a:t>
            </a:r>
            <a:r>
              <a:rPr lang="en-US" sz="2400" b="1" u="sng" dirty="0">
                <a:solidFill>
                  <a:schemeClr val="accent3"/>
                </a:solidFill>
              </a:rPr>
              <a:t>evening</a:t>
            </a:r>
            <a:r>
              <a:rPr lang="en-US" sz="2400" dirty="0"/>
              <a:t>” or “</a:t>
            </a:r>
            <a:r>
              <a:rPr lang="en-US" sz="2400" b="1" u="sng" dirty="0" smtClean="0">
                <a:solidFill>
                  <a:schemeClr val="accent3"/>
                </a:solidFill>
              </a:rPr>
              <a:t>eventide</a:t>
            </a:r>
            <a:r>
              <a:rPr lang="en-US" sz="2400" dirty="0" smtClean="0"/>
              <a:t>”</a:t>
            </a:r>
            <a:r>
              <a:rPr lang="en-US" sz="2400" b="1" dirty="0" smtClean="0"/>
              <a:t> are used. </a:t>
            </a:r>
          </a:p>
          <a:p>
            <a:pPr marL="45720" indent="0">
              <a:lnSpc>
                <a:spcPct val="124000"/>
              </a:lnSpc>
              <a:buNone/>
            </a:pPr>
            <a:r>
              <a:rPr lang="en-US" sz="100" b="1" dirty="0" smtClean="0"/>
              <a:t/>
            </a:r>
            <a:br>
              <a:rPr lang="en-US" sz="100" b="1" dirty="0" smtClean="0"/>
            </a:br>
            <a:r>
              <a:rPr lang="en-US" sz="2400" b="1" dirty="0" smtClean="0">
                <a:solidFill>
                  <a:srgbClr val="C00000"/>
                </a:solidFill>
              </a:rPr>
              <a:t>None use the words </a:t>
            </a:r>
            <a:r>
              <a:rPr lang="en-US" sz="2400" b="1" u="sng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2400" b="1" dirty="0" smtClean="0">
                <a:solidFill>
                  <a:srgbClr val="C00000"/>
                </a:solidFill>
              </a:rPr>
              <a:t> or </a:t>
            </a:r>
            <a:r>
              <a:rPr lang="en-US" sz="24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nightfall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100" b="1" dirty="0" smtClean="0"/>
              <a:t>           </a:t>
            </a:r>
            <a:r>
              <a:rPr lang="en-US" sz="1050" b="1" dirty="0" smtClean="0"/>
              <a:t>     </a:t>
            </a:r>
            <a:r>
              <a:rPr lang="en-US" sz="2400" dirty="0" smtClean="0"/>
              <a:t>	</a:t>
            </a:r>
            <a:endParaRPr lang="en-US" sz="2800" dirty="0" smtClean="0">
              <a:latin typeface="Comic Sans MS" pitchFamily="66" charset="0"/>
            </a:endParaRPr>
          </a:p>
        </p:txBody>
      </p:sp>
      <p:pic>
        <p:nvPicPr>
          <p:cNvPr id="16" name="Picture 2" descr="C:\Users\Rae\Desktop\Art New Grammar 101\white man clip art\man-announce-01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6" y="3861048"/>
            <a:ext cx="1654118" cy="16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"/>
          <p:cNvSpPr txBox="1">
            <a:spLocks/>
          </p:cNvSpPr>
          <p:nvPr/>
        </p:nvSpPr>
        <p:spPr>
          <a:xfrm>
            <a:off x="1311183" y="5515166"/>
            <a:ext cx="7149249" cy="107927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4000"/>
              </a:lnSpc>
              <a:buNone/>
            </a:pPr>
            <a:r>
              <a:rPr lang="en-US" sz="100" b="1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800" b="1" dirty="0" smtClean="0"/>
              <a:t>Matt</a:t>
            </a:r>
            <a:r>
              <a:rPr lang="en-US" sz="1800" dirty="0" smtClean="0"/>
              <a:t> </a:t>
            </a:r>
            <a:r>
              <a:rPr lang="en-US" sz="1800" dirty="0"/>
              <a:t>8:16;  14:15, 23;  16:2; </a:t>
            </a:r>
            <a:r>
              <a:rPr lang="en-US" sz="1800" dirty="0" smtClean="0"/>
              <a:t> 20:8</a:t>
            </a:r>
            <a:r>
              <a:rPr lang="en-US" sz="1800" dirty="0"/>
              <a:t>;  26:20;  27:57;   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b="1" dirty="0" smtClean="0"/>
              <a:t>Mark</a:t>
            </a:r>
            <a:r>
              <a:rPr lang="en-US" sz="1800" dirty="0" smtClean="0"/>
              <a:t> </a:t>
            </a:r>
            <a:r>
              <a:rPr lang="en-US" sz="1800" dirty="0"/>
              <a:t>1:32;  4:35;  6:47;  11:11;  14:17; 15:42;   </a:t>
            </a:r>
            <a:r>
              <a:rPr lang="en-US" sz="1800" dirty="0" smtClean="0"/>
              <a:t>  </a:t>
            </a:r>
            <a:r>
              <a:rPr lang="en-US" sz="1800" b="1" dirty="0" smtClean="0"/>
              <a:t>John</a:t>
            </a:r>
            <a:r>
              <a:rPr lang="en-US" sz="1800" dirty="0" smtClean="0"/>
              <a:t> </a:t>
            </a:r>
            <a:r>
              <a:rPr lang="en-US" sz="1800" dirty="0"/>
              <a:t>6:16;  20:19</a:t>
            </a:r>
            <a:r>
              <a:rPr lang="en-US" sz="1800" dirty="0" smtClean="0"/>
              <a:t>.</a:t>
            </a:r>
            <a:endParaRPr lang="en-US" sz="3200" dirty="0" smtClean="0">
              <a:latin typeface="Comic Sans MS" pitchFamily="66" charset="0"/>
            </a:endParaRPr>
          </a:p>
        </p:txBody>
      </p:sp>
      <p:sp>
        <p:nvSpPr>
          <p:cNvPr id="4" name="Snip Single Corner Rectangle 3"/>
          <p:cNvSpPr/>
          <p:nvPr/>
        </p:nvSpPr>
        <p:spPr>
          <a:xfrm>
            <a:off x="6479994" y="2465292"/>
            <a:ext cx="2376264" cy="1008112"/>
          </a:xfrm>
          <a:prstGeom prst="snip1Rect">
            <a:avLst/>
          </a:prstGeom>
          <a:ln w="57150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G3796:  by extension, </a:t>
            </a:r>
            <a:r>
              <a:rPr lang="en-US" b="1" u="sng" dirty="0" smtClean="0">
                <a:solidFill>
                  <a:srgbClr val="006600"/>
                </a:solidFill>
              </a:rPr>
              <a:t>after</a:t>
            </a:r>
            <a:r>
              <a:rPr lang="en-US" b="1" dirty="0" smtClean="0">
                <a:solidFill>
                  <a:srgbClr val="006600"/>
                </a:solidFill>
              </a:rPr>
              <a:t> the close of the day.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572" y="6269250"/>
            <a:ext cx="7991872" cy="400110"/>
          </a:xfrm>
          <a:prstGeom prst="rect">
            <a:avLst/>
          </a:prstGeom>
          <a:solidFill>
            <a:srgbClr val="56804C"/>
          </a:solidFill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Note:  In the KJV, afternoon is not used, thus no Greek word number.</a:t>
            </a:r>
            <a:endParaRPr lang="en-US" sz="2000" dirty="0">
              <a:ln w="18415" cmpd="sng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882249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4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193315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37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116632"/>
            <a:ext cx="9185274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Vss. Considered as Afternoon</a:t>
            </a:r>
            <a:endParaRPr lang="en-US" spc="0" dirty="0"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23528" y="1029369"/>
            <a:ext cx="8424936" cy="5423967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b="1" dirty="0">
                <a:solidFill>
                  <a:schemeClr val="accent6"/>
                </a:solidFill>
              </a:rPr>
              <a:t>“the 6</a:t>
            </a:r>
            <a:r>
              <a:rPr lang="en-US" sz="2800" b="1" baseline="30000" dirty="0">
                <a:solidFill>
                  <a:schemeClr val="accent6"/>
                </a:solidFill>
              </a:rPr>
              <a:t>th</a:t>
            </a:r>
            <a:r>
              <a:rPr lang="en-US" sz="2800" b="1" dirty="0">
                <a:solidFill>
                  <a:schemeClr val="accent6"/>
                </a:solidFill>
              </a:rPr>
              <a:t> hour”</a:t>
            </a:r>
            <a:r>
              <a:rPr lang="en-US" sz="2800" dirty="0">
                <a:solidFill>
                  <a:schemeClr val="accent6"/>
                </a:solidFill>
              </a:rPr>
              <a:t> or </a:t>
            </a:r>
            <a:r>
              <a:rPr lang="en-US" sz="2800" b="1" dirty="0">
                <a:solidFill>
                  <a:schemeClr val="accent6"/>
                </a:solidFill>
              </a:rPr>
              <a:t>NOON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smtClean="0">
                <a:solidFill>
                  <a:schemeClr val="accent6"/>
                </a:solidFill>
              </a:rPr>
              <a:t>[most often]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</a:t>
            </a:r>
            <a:r>
              <a:rPr lang="en-US" sz="2100" dirty="0" smtClean="0"/>
              <a:t>Matt </a:t>
            </a:r>
            <a:r>
              <a:rPr lang="en-US" sz="2100" dirty="0"/>
              <a:t>27:45; Mark 15:33; Luke 23:44; </a:t>
            </a:r>
            <a:r>
              <a:rPr lang="en-US" sz="2100" dirty="0" smtClean="0"/>
              <a:t>[darkness at the cross]</a:t>
            </a:r>
            <a:br>
              <a:rPr lang="en-US" sz="2100" dirty="0" smtClean="0"/>
            </a:br>
            <a:r>
              <a:rPr lang="en-US" sz="2100" dirty="0" smtClean="0"/>
              <a:t>        John </a:t>
            </a:r>
            <a:r>
              <a:rPr lang="en-US" sz="2100" dirty="0"/>
              <a:t>4:6; </a:t>
            </a:r>
            <a:r>
              <a:rPr lang="en-US" sz="1400" b="1" strike="sngStrike" dirty="0">
                <a:solidFill>
                  <a:srgbClr val="C00000"/>
                </a:solidFill>
              </a:rPr>
              <a:t>John 19:14</a:t>
            </a:r>
            <a:r>
              <a:rPr lang="en-US" sz="1400" dirty="0">
                <a:solidFill>
                  <a:srgbClr val="C00000"/>
                </a:solidFill>
              </a:rPr>
              <a:t>;</a:t>
            </a:r>
            <a:r>
              <a:rPr lang="en-US" sz="1400" dirty="0"/>
              <a:t> </a:t>
            </a:r>
            <a:r>
              <a:rPr lang="en-US" sz="2100" dirty="0"/>
              <a:t>Acts </a:t>
            </a:r>
            <a:r>
              <a:rPr lang="en-US" sz="2100" dirty="0" smtClean="0"/>
              <a:t>10:9.  </a:t>
            </a:r>
            <a:endParaRPr lang="en-US" sz="2800" dirty="0"/>
          </a:p>
          <a:p>
            <a:pPr lvl="2">
              <a:lnSpc>
                <a:spcPct val="134000"/>
              </a:lnSpc>
            </a:pPr>
            <a:r>
              <a:rPr lang="en-US" sz="2100" b="1" dirty="0">
                <a:solidFill>
                  <a:srgbClr val="C00000"/>
                </a:solidFill>
              </a:rPr>
              <a:t>John 19:14</a:t>
            </a:r>
            <a:r>
              <a:rPr lang="en-US" sz="2100" dirty="0">
                <a:solidFill>
                  <a:srgbClr val="C00000"/>
                </a:solidFill>
              </a:rPr>
              <a:t>  </a:t>
            </a:r>
            <a:r>
              <a:rPr lang="en-US" sz="2100" dirty="0"/>
              <a:t>And it was the preparation of the </a:t>
            </a:r>
            <a:r>
              <a:rPr lang="en-US" sz="2100" dirty="0" err="1"/>
              <a:t>passover</a:t>
            </a:r>
            <a:r>
              <a:rPr lang="en-US" sz="2100" dirty="0"/>
              <a:t>, and </a:t>
            </a:r>
            <a:r>
              <a:rPr lang="en-US" sz="2100" dirty="0">
                <a:solidFill>
                  <a:srgbClr val="C00000"/>
                </a:solidFill>
              </a:rPr>
              <a:t>about the sixth hour:</a:t>
            </a:r>
            <a:r>
              <a:rPr lang="en-US" sz="2100" dirty="0"/>
              <a:t> </a:t>
            </a:r>
            <a:r>
              <a:rPr lang="en-US" sz="2100" dirty="0" smtClean="0"/>
              <a:t>and </a:t>
            </a:r>
            <a:r>
              <a:rPr lang="en-US" sz="2100" dirty="0"/>
              <a:t>he [Pilate] saith unto the Jews, Behold your King! 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dirty="0" smtClean="0"/>
              <a:t>          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</a:rPr>
              <a:t>Please </a:t>
            </a:r>
            <a:r>
              <a:rPr lang="en-US" dirty="0" smtClean="0">
                <a:solidFill>
                  <a:srgbClr val="0070C0"/>
                </a:solidFill>
              </a:rPr>
              <a:t>compare this verse </a:t>
            </a:r>
            <a:r>
              <a:rPr lang="en-US" dirty="0">
                <a:solidFill>
                  <a:srgbClr val="0070C0"/>
                </a:solidFill>
              </a:rPr>
              <a:t>to Matthew, Mark and </a:t>
            </a:r>
            <a:r>
              <a:rPr lang="en-US" dirty="0" smtClean="0">
                <a:solidFill>
                  <a:srgbClr val="0070C0"/>
                </a:solidFill>
              </a:rPr>
              <a:t>Luke using DAWN day timing.)</a:t>
            </a:r>
            <a:endParaRPr lang="en-US" sz="2400" dirty="0">
              <a:solidFill>
                <a:srgbClr val="0070C0"/>
              </a:solidFill>
            </a:endParaRPr>
          </a:p>
          <a:p>
            <a:pPr lvl="1">
              <a:lnSpc>
                <a:spcPct val="134000"/>
              </a:lnSpc>
            </a:pPr>
            <a:r>
              <a:rPr lang="en-US" sz="2100" b="1" dirty="0" smtClean="0"/>
              <a:t>Special </a:t>
            </a:r>
            <a:r>
              <a:rPr lang="en-US" sz="2100" b="1" dirty="0"/>
              <a:t>note:</a:t>
            </a:r>
            <a:r>
              <a:rPr lang="en-US" sz="2100" dirty="0"/>
              <a:t>  </a:t>
            </a:r>
            <a:r>
              <a:rPr lang="en-US" sz="2100" b="1" dirty="0">
                <a:solidFill>
                  <a:srgbClr val="C00000"/>
                </a:solidFill>
              </a:rPr>
              <a:t>John 19:14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/>
              <a:t>is crossed out for a very special reason. 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Yes</a:t>
            </a:r>
            <a:r>
              <a:rPr lang="en-US" sz="2100" dirty="0"/>
              <a:t>, this verse does mention the </a:t>
            </a:r>
            <a:r>
              <a:rPr lang="en-US" sz="2100" dirty="0" smtClean="0"/>
              <a:t>6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</a:t>
            </a:r>
            <a:r>
              <a:rPr lang="en-US" sz="2100" dirty="0"/>
              <a:t>hour – it was the time that Yahusha was standing before Pilate after a night of interrogation. 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b="1" dirty="0">
                <a:solidFill>
                  <a:srgbClr val="0070C0"/>
                </a:solidFill>
              </a:rPr>
              <a:t>JOHN does NOT use the DAWN DAY reckoning of </a:t>
            </a:r>
            <a:r>
              <a:rPr lang="en-US" sz="2100" b="1" dirty="0" smtClean="0">
                <a:solidFill>
                  <a:srgbClr val="0070C0"/>
                </a:solidFill>
              </a:rPr>
              <a:t>time for the verses of Yahusha’s </a:t>
            </a:r>
            <a:r>
              <a:rPr lang="en-US" sz="2100" b="1" dirty="0">
                <a:solidFill>
                  <a:srgbClr val="0070C0"/>
                </a:solidFill>
              </a:rPr>
              <a:t>Passion </a:t>
            </a:r>
            <a:r>
              <a:rPr lang="en-US" sz="2100" b="1" dirty="0" smtClean="0">
                <a:solidFill>
                  <a:srgbClr val="0070C0"/>
                </a:solidFill>
              </a:rPr>
              <a:t>account.  </a:t>
            </a:r>
            <a:br>
              <a:rPr lang="en-US" sz="2100" b="1" dirty="0" smtClean="0">
                <a:solidFill>
                  <a:srgbClr val="0070C0"/>
                </a:solidFill>
              </a:rPr>
            </a:b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</a:rPr>
              <a:t>Instead he uses Roman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Reckoning of time that </a:t>
            </a: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</a:rPr>
              <a:t>begins the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day at midnight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100" dirty="0"/>
              <a:t>just like </a:t>
            </a:r>
            <a:r>
              <a:rPr lang="en-US" sz="2100" dirty="0" smtClean="0"/>
              <a:t>Rome </a:t>
            </a:r>
            <a:r>
              <a:rPr lang="en-US" sz="2100" dirty="0"/>
              <a:t>does today. 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Six </a:t>
            </a:r>
            <a:r>
              <a:rPr lang="en-US" sz="2100" dirty="0"/>
              <a:t>hours from midnight, would be 6 </a:t>
            </a:r>
            <a:r>
              <a:rPr lang="en-US" sz="1600" dirty="0"/>
              <a:t>AM</a:t>
            </a:r>
            <a:r>
              <a:rPr lang="en-US" sz="2100" dirty="0"/>
              <a:t> according to Roman time,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b="1" u="sng" dirty="0" smtClean="0"/>
              <a:t>or</a:t>
            </a:r>
            <a:r>
              <a:rPr lang="en-US" sz="2100" dirty="0" smtClean="0"/>
              <a:t> </a:t>
            </a:r>
            <a:r>
              <a:rPr lang="en-US" sz="2100" dirty="0"/>
              <a:t>DAWN and the beginning of the first hour according to Yahuah’s time.</a:t>
            </a:r>
            <a:r>
              <a:rPr lang="en-US" dirty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dirty="0" smtClean="0"/>
              <a:t>	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7407797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416" y="6270773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38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44624"/>
            <a:ext cx="9185274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Vss. Considered </a:t>
            </a:r>
            <a:r>
              <a:rPr lang="en-US" spc="0" dirty="0"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Afternoon</a:t>
            </a:r>
          </a:p>
        </p:txBody>
      </p:sp>
      <p:sp>
        <p:nvSpPr>
          <p:cNvPr id="4" name="Double Wave 3"/>
          <p:cNvSpPr/>
          <p:nvPr/>
        </p:nvSpPr>
        <p:spPr>
          <a:xfrm>
            <a:off x="-396552" y="6558440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23528" y="957361"/>
            <a:ext cx="8538218" cy="5423967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accent6"/>
                </a:solidFill>
              </a:rPr>
              <a:t>“the 7</a:t>
            </a:r>
            <a:r>
              <a:rPr lang="en-US" sz="2600" b="1" baseline="30000" dirty="0">
                <a:solidFill>
                  <a:schemeClr val="accent6"/>
                </a:solidFill>
              </a:rPr>
              <a:t>th</a:t>
            </a:r>
            <a:r>
              <a:rPr lang="en-US" sz="2600" b="1" dirty="0">
                <a:solidFill>
                  <a:schemeClr val="accent6"/>
                </a:solidFill>
              </a:rPr>
              <a:t> hour”</a:t>
            </a:r>
            <a:r>
              <a:rPr lang="en-US" sz="2600" dirty="0">
                <a:solidFill>
                  <a:schemeClr val="accent6"/>
                </a:solidFill>
              </a:rPr>
              <a:t> or 1 </a:t>
            </a:r>
            <a:r>
              <a:rPr lang="en-US" sz="1800" dirty="0">
                <a:solidFill>
                  <a:schemeClr val="accent6"/>
                </a:solidFill>
              </a:rPr>
              <a:t>PM</a:t>
            </a:r>
            <a:r>
              <a:rPr lang="en-US" sz="2600" dirty="0">
                <a:solidFill>
                  <a:schemeClr val="accent6"/>
                </a:solidFill>
              </a:rPr>
              <a:t> Roman Time </a:t>
            </a:r>
            <a:r>
              <a:rPr lang="en-US" sz="2600" dirty="0" smtClean="0">
                <a:solidFill>
                  <a:schemeClr val="accent6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/>
              <a:t>John 4:52).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>      </a:t>
            </a:r>
            <a:r>
              <a:rPr lang="en-US" dirty="0" smtClean="0"/>
              <a:t>Nobleman’s son is healed. 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dirty="0">
                <a:solidFill>
                  <a:srgbClr val="0070C0"/>
                </a:solidFill>
              </a:rPr>
              <a:t>Note:  John is using the DAWN day reckoning of time here.)</a:t>
            </a:r>
          </a:p>
          <a:p>
            <a:pPr marL="45720" lvl="0" indent="0">
              <a:buNone/>
            </a:pPr>
            <a:endParaRPr lang="en-US" sz="500" b="1" dirty="0" smtClean="0">
              <a:solidFill>
                <a:schemeClr val="accent6"/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6"/>
                </a:solidFill>
              </a:rPr>
              <a:t>“</a:t>
            </a:r>
            <a:r>
              <a:rPr lang="en-US" sz="2800" b="1" dirty="0">
                <a:solidFill>
                  <a:schemeClr val="accent6"/>
                </a:solidFill>
              </a:rPr>
              <a:t>the </a:t>
            </a:r>
            <a:r>
              <a:rPr lang="en-US" sz="2800" b="1" dirty="0" smtClean="0">
                <a:solidFill>
                  <a:schemeClr val="accent6"/>
                </a:solidFill>
              </a:rPr>
              <a:t>9</a:t>
            </a:r>
            <a:r>
              <a:rPr lang="en-US" sz="2800" b="1" baseline="30000" dirty="0" smtClean="0">
                <a:solidFill>
                  <a:schemeClr val="accent6"/>
                </a:solidFill>
              </a:rPr>
              <a:t>th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</a:rPr>
              <a:t>hour”</a:t>
            </a:r>
            <a:r>
              <a:rPr lang="en-US" sz="2800" dirty="0">
                <a:solidFill>
                  <a:schemeClr val="accent6"/>
                </a:solidFill>
              </a:rPr>
              <a:t> or </a:t>
            </a:r>
            <a:r>
              <a:rPr lang="en-US" sz="2800" dirty="0" smtClean="0">
                <a:solidFill>
                  <a:schemeClr val="accent6"/>
                </a:solidFill>
              </a:rPr>
              <a:t>3 </a:t>
            </a:r>
            <a:r>
              <a:rPr lang="en-US" sz="1800" dirty="0" smtClean="0">
                <a:solidFill>
                  <a:schemeClr val="accent6"/>
                </a:solidFill>
              </a:rPr>
              <a:t>PM</a:t>
            </a:r>
            <a:r>
              <a:rPr lang="en-US" sz="2800" dirty="0" smtClean="0">
                <a:solidFill>
                  <a:schemeClr val="accent6"/>
                </a:solidFill>
              </a:rPr>
              <a:t> Roman Time </a:t>
            </a:r>
            <a:r>
              <a:rPr lang="en-US" sz="1800" dirty="0" smtClean="0">
                <a:solidFill>
                  <a:srgbClr val="0070C0"/>
                </a:solidFill>
              </a:rPr>
              <a:t>[aligns with “between the evenings” because the cross is “between” sunrise &amp; sunset]. 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/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2000" b="1" dirty="0" smtClean="0"/>
              <a:t>Passover </a:t>
            </a:r>
            <a:r>
              <a:rPr lang="en-US" sz="2000" b="1" dirty="0"/>
              <a:t>“dusk” in Jerusalem is </a:t>
            </a:r>
            <a:r>
              <a:rPr lang="en-US" sz="2000" b="1" dirty="0" smtClean="0"/>
              <a:t>a few minutes after 6 </a:t>
            </a:r>
            <a:r>
              <a:rPr lang="en-US" sz="1600" b="1" dirty="0"/>
              <a:t>PM</a:t>
            </a:r>
            <a:r>
              <a:rPr lang="en-US" sz="2000" b="1" dirty="0"/>
              <a:t> or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the 12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</a:t>
            </a:r>
            <a:r>
              <a:rPr lang="en-US" sz="2000" b="1" dirty="0"/>
              <a:t>hour.  Night follows shortly after.</a:t>
            </a:r>
            <a:r>
              <a:rPr lang="en-US" sz="2000" dirty="0"/>
              <a:t>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Pay special attention to the gospel examples.)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1900" dirty="0" smtClean="0"/>
              <a:t>Matt </a:t>
            </a:r>
            <a:r>
              <a:rPr lang="en-US" sz="1900" dirty="0"/>
              <a:t>20:5; Matt 27:45, 46; Mark 15:33, 34; </a:t>
            </a:r>
            <a:r>
              <a:rPr lang="en-US" sz="1900" dirty="0" smtClean="0"/>
              <a:t>Luke </a:t>
            </a:r>
            <a:r>
              <a:rPr lang="en-US" sz="1900" dirty="0"/>
              <a:t>23:44; </a:t>
            </a:r>
            <a:r>
              <a:rPr lang="en-US" sz="1900" dirty="0" smtClean="0"/>
              <a:t>Acts 3:1; </a:t>
            </a:r>
            <a:r>
              <a:rPr lang="en-US" sz="1900" dirty="0"/>
              <a:t>10:3, </a:t>
            </a:r>
            <a:r>
              <a:rPr lang="en-US" sz="1900" dirty="0" smtClean="0"/>
              <a:t>30.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300" dirty="0" smtClean="0">
                <a:solidFill>
                  <a:srgbClr val="0070C0"/>
                </a:solidFill>
              </a:rPr>
              <a:t/>
            </a:r>
            <a:br>
              <a:rPr lang="en-US" sz="2300" dirty="0" smtClean="0">
                <a:solidFill>
                  <a:srgbClr val="0070C0"/>
                </a:solidFill>
              </a:rPr>
            </a:br>
            <a:endParaRPr lang="en-US" sz="100" dirty="0"/>
          </a:p>
          <a:p>
            <a:pPr lvl="0"/>
            <a:r>
              <a:rPr lang="en-US" sz="2800" b="1" dirty="0">
                <a:solidFill>
                  <a:schemeClr val="accent6"/>
                </a:solidFill>
              </a:rPr>
              <a:t>“the </a:t>
            </a:r>
            <a:r>
              <a:rPr lang="en-US" sz="2800" b="1" dirty="0" smtClean="0">
                <a:solidFill>
                  <a:schemeClr val="accent6"/>
                </a:solidFill>
              </a:rPr>
              <a:t>11</a:t>
            </a:r>
            <a:r>
              <a:rPr lang="en-US" sz="2800" b="1" baseline="30000" dirty="0" smtClean="0">
                <a:solidFill>
                  <a:schemeClr val="accent6"/>
                </a:solidFill>
              </a:rPr>
              <a:t>th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</a:rPr>
              <a:t>hour”</a:t>
            </a:r>
            <a:r>
              <a:rPr lang="en-US" sz="2800" dirty="0">
                <a:solidFill>
                  <a:schemeClr val="accent6"/>
                </a:solidFill>
              </a:rPr>
              <a:t> or </a:t>
            </a:r>
            <a:r>
              <a:rPr lang="en-US" sz="2800" dirty="0" smtClean="0">
                <a:solidFill>
                  <a:schemeClr val="accent6"/>
                </a:solidFill>
              </a:rPr>
              <a:t>5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chemeClr val="accent6"/>
                </a:solidFill>
              </a:rPr>
              <a:t>PM</a:t>
            </a:r>
            <a:r>
              <a:rPr lang="en-US" sz="2800" dirty="0">
                <a:solidFill>
                  <a:schemeClr val="accent6"/>
                </a:solidFill>
              </a:rPr>
              <a:t> Roman Time </a:t>
            </a:r>
            <a:r>
              <a:rPr lang="en-US" sz="2000" dirty="0" smtClean="0"/>
              <a:t>(Matt 20:6,9).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</a:t>
            </a:r>
            <a:r>
              <a:rPr lang="en-US" sz="2000" dirty="0" smtClean="0"/>
              <a:t>Parable of the workers in the vineyard [late </a:t>
            </a:r>
            <a:r>
              <a:rPr lang="en-US" sz="2000" u="sng" dirty="0" smtClean="0"/>
              <a:t>afternoon</a:t>
            </a:r>
            <a:r>
              <a:rPr lang="en-US" sz="2000" dirty="0" smtClean="0"/>
              <a:t>].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32577"/>
            <a:ext cx="9084184" cy="400110"/>
          </a:xfrm>
          <a:prstGeom prst="rect">
            <a:avLst/>
          </a:prstGeom>
          <a:solidFill>
            <a:srgbClr val="56804C"/>
          </a:solidFill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Not one of the “hour” verses is linked to G3798 defined as “evening/eventide.”</a:t>
            </a:r>
          </a:p>
        </p:txBody>
      </p:sp>
    </p:spTree>
    <p:extLst>
      <p:ext uri="{BB962C8B-B14F-4D97-AF65-F5344CB8AC3E}">
        <p14:creationId xmlns:p14="http://schemas.microsoft.com/office/powerpoint/2010/main" val="13325735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DBF1-E20F-499B-A56B-13697F7B9C69}" type="slidenum">
              <a:rPr lang="es-ES" smtClean="0"/>
              <a:pPr/>
              <a:t>39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6862" cy="792088"/>
          </a:xfrm>
        </p:spPr>
        <p:txBody>
          <a:bodyPr/>
          <a:lstStyle/>
          <a:p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ABE9FF"/>
                </a:solidFill>
              </a:rPr>
              <a:t>Joseph’s Request</a:t>
            </a:r>
            <a:endParaRPr lang="en-US" dirty="0">
              <a:ln w="11430">
                <a:solidFill>
                  <a:srgbClr val="0070C0"/>
                </a:solidFill>
              </a:ln>
              <a:solidFill>
                <a:srgbClr val="ABE9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1560" y="980728"/>
            <a:ext cx="8064896" cy="44644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b="1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latin typeface="Comic Sans MS" pitchFamily="66" charset="0"/>
              </a:rPr>
              <a:t>Joseph’s request for Yahusha’s body was at “even.”  Would that timeframe be at: </a:t>
            </a:r>
          </a:p>
          <a:p>
            <a:pPr marL="502920" indent="-457200">
              <a:buAutoNum type="arabicParenR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The “even” timing between the “mixings”… after sunrise and/or before sunset?</a:t>
            </a:r>
          </a:p>
          <a:p>
            <a:pPr marL="502920" indent="-457200">
              <a:buAutoNum type="arabicParenR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The “even” timing </a:t>
            </a:r>
            <a:r>
              <a:rPr lang="en-U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ONLY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after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 sunset?</a:t>
            </a:r>
          </a:p>
          <a:p>
            <a:pPr marL="45720" indent="0">
              <a:buNone/>
            </a:pPr>
            <a:endParaRPr lang="en-US" sz="1800" b="1" dirty="0"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We will examine some Scriptures </a:t>
            </a:r>
            <a:b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to see if there is a reasonable solution.   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7" name="Picture 3" descr="C:\Users\Rae\Desktop\ULB &amp; L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01208"/>
            <a:ext cx="2824573" cy="136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600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53336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4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72819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Morning &amp; Night Definitions</a:t>
            </a:r>
            <a:b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(in the Creation Week)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115616" y="3140968"/>
            <a:ext cx="2520280" cy="1152128"/>
          </a:xfrm>
          <a:prstGeom prst="roundRect">
            <a:avLst/>
          </a:prstGeom>
          <a:ln w="38100">
            <a:solidFill>
              <a:srgbClr val="B83D68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en-US" b="1" dirty="0" smtClean="0">
                <a:ln w="11430"/>
                <a:solidFill>
                  <a:srgbClr val="B83D68"/>
                </a:solidFill>
              </a:rPr>
              <a:t>Morning  H1242 &lt;boqer&gt;  dawn, break of day</a:t>
            </a:r>
            <a:endParaRPr lang="en-US" b="1" dirty="0">
              <a:ln w="11430"/>
              <a:solidFill>
                <a:srgbClr val="B83D68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148064" y="3140968"/>
            <a:ext cx="2520280" cy="1152128"/>
          </a:xfrm>
          <a:prstGeom prst="roundRect">
            <a:avLst/>
          </a:prstGeom>
          <a:ln w="38100">
            <a:solidFill>
              <a:srgbClr val="00206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en-US" b="1" dirty="0" smtClean="0">
                <a:ln w="11430"/>
                <a:solidFill>
                  <a:srgbClr val="002060"/>
                </a:solidFill>
              </a:rPr>
              <a:t>Night H3915  &lt;layil&gt; a twist away of light</a:t>
            </a:r>
            <a:endParaRPr lang="en-US" b="1" dirty="0">
              <a:ln w="11430"/>
              <a:solidFill>
                <a:srgbClr val="00206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55576" y="5805264"/>
            <a:ext cx="7776864" cy="10527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Gen </a:t>
            </a:r>
            <a:r>
              <a:rPr lang="en-US" sz="28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both “morning” &amp; “night” have </a:t>
            </a:r>
            <a:b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basically just one definition each.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557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6457" y="6438820"/>
            <a:ext cx="432048" cy="365125"/>
          </a:xfrm>
        </p:spPr>
        <p:txBody>
          <a:bodyPr/>
          <a:lstStyle/>
          <a:p>
            <a:fld id="{784DDBF1-E20F-499B-A56B-13697F7B9C69}" type="slidenum">
              <a:rPr lang="es-ES" smtClean="0">
                <a:solidFill>
                  <a:schemeClr val="bg2"/>
                </a:solidFill>
              </a:rPr>
              <a:pPr/>
              <a:t>40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/>
          <a:lstStyle/>
          <a:p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ABE9FF"/>
                </a:solidFill>
              </a:rPr>
              <a:t>Joseph’s Request in </a:t>
            </a:r>
            <a:r>
              <a:rPr lang="en-US" u="sng" dirty="0" smtClean="0">
                <a:ln w="11430">
                  <a:solidFill>
                    <a:srgbClr val="0070C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Matthew</a:t>
            </a:r>
            <a:endParaRPr lang="en-US" u="sng" dirty="0">
              <a:ln w="11430">
                <a:solidFill>
                  <a:srgbClr val="0070C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23529" y="908720"/>
            <a:ext cx="8496944" cy="180019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Matt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27:57-58 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When the</a:t>
            </a:r>
            <a:r>
              <a:rPr lang="en-US" b="1" dirty="0"/>
              <a:t> </a:t>
            </a:r>
            <a:r>
              <a:rPr lang="en-US" b="1" u="sng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b="1" dirty="0" smtClean="0"/>
              <a:t> [G3798] </a:t>
            </a:r>
            <a:r>
              <a:rPr lang="en-US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was come</a:t>
            </a:r>
            <a:r>
              <a:rPr lang="en-US" b="1" dirty="0"/>
              <a:t>,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there came a rich man of Arimathaea, named Joseph, who also himself was </a:t>
            </a:r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[Yahusha’s]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disciple: </a:t>
            </a:r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58</a:t>
            </a:r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He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went to Pilate, and begged the body of </a:t>
            </a:r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[Yahusha].  Then </a:t>
            </a:r>
            <a:r>
              <a:rPr lang="en-US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Pilate commanded the body to be delivered</a:t>
            </a:r>
            <a:r>
              <a:rPr lang="en-US" dirty="0" smtClean="0"/>
              <a:t>.  </a:t>
            </a:r>
            <a:r>
              <a:rPr lang="en-US" sz="1600" i="1" dirty="0" smtClean="0"/>
              <a:t>KJV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95536" y="2636912"/>
            <a:ext cx="8208912" cy="2232248"/>
          </a:xfr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B050"/>
                </a:solidFill>
              </a:rPr>
              <a:t>Strong’s </a:t>
            </a:r>
            <a:r>
              <a:rPr lang="en-US" sz="3000" i="1" dirty="0"/>
              <a:t> </a:t>
            </a:r>
            <a:r>
              <a:rPr lang="en-US" sz="3000" b="1" i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evening</a:t>
            </a:r>
            <a:r>
              <a:rPr lang="en-US" sz="3000" i="1" dirty="0"/>
              <a:t>  </a:t>
            </a:r>
            <a:r>
              <a:rPr lang="en-US" sz="3000" b="1" dirty="0"/>
              <a:t>G3798</a:t>
            </a:r>
            <a:r>
              <a:rPr lang="en-US" sz="3000" dirty="0"/>
              <a:t>; </a:t>
            </a:r>
            <a:r>
              <a:rPr lang="en-US" sz="3000" dirty="0" smtClean="0"/>
              <a:t>late </a:t>
            </a:r>
            <a:r>
              <a:rPr lang="en-US" sz="3000" dirty="0"/>
              <a:t>[in the day</a:t>
            </a:r>
            <a:r>
              <a:rPr lang="en-US" sz="3000" dirty="0" smtClean="0"/>
              <a:t>];</a:t>
            </a:r>
            <a:br>
              <a:rPr lang="en-US" sz="3000" dirty="0" smtClean="0"/>
            </a:br>
            <a:r>
              <a:rPr lang="en-US" sz="3000" dirty="0" smtClean="0"/>
              <a:t>[</a:t>
            </a:r>
            <a:r>
              <a:rPr lang="en-US" sz="3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3000" baseline="30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3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definition</a:t>
            </a:r>
            <a:r>
              <a:rPr lang="en-US" sz="3000" dirty="0"/>
              <a:t>]  </a:t>
            </a:r>
            <a:r>
              <a:rPr lang="en-US" sz="3000" b="1" u="sng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afternoon</a:t>
            </a:r>
            <a:r>
              <a:rPr lang="en-US" sz="3000" dirty="0"/>
              <a:t> (early eve) or </a:t>
            </a:r>
            <a:br>
              <a:rPr lang="en-US" sz="3000" dirty="0"/>
            </a:br>
            <a:r>
              <a:rPr lang="en-US" sz="3000" dirty="0" smtClean="0"/>
              <a:t>[</a:t>
            </a:r>
            <a:r>
              <a:rPr lang="en-US" sz="3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2</a:t>
            </a:r>
            <a:r>
              <a:rPr lang="en-US" sz="3000" baseline="30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nd</a:t>
            </a:r>
            <a:r>
              <a:rPr lang="en-US" sz="3000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definition</a:t>
            </a:r>
            <a:r>
              <a:rPr lang="en-US" sz="3000" dirty="0"/>
              <a:t>] </a:t>
            </a:r>
            <a:r>
              <a:rPr lang="en-US" sz="3000" b="1" u="sng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nightfall</a:t>
            </a:r>
            <a:r>
              <a:rPr lang="en-US" sz="3000" dirty="0"/>
              <a:t> (later eve):  </a:t>
            </a:r>
            <a:br>
              <a:rPr lang="en-US" sz="3000" dirty="0"/>
            </a:br>
            <a:r>
              <a:rPr lang="en-US" sz="3000" dirty="0" smtClean="0"/>
              <a:t>[</a:t>
            </a:r>
            <a:r>
              <a:rPr lang="en-US" sz="3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3000" baseline="30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3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definition</a:t>
            </a:r>
            <a:r>
              <a:rPr lang="en-US" sz="3000" dirty="0"/>
              <a:t>]  </a:t>
            </a:r>
            <a:r>
              <a:rPr lang="en-US" sz="30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even</a:t>
            </a:r>
            <a:r>
              <a:rPr lang="en-US" sz="3000" dirty="0"/>
              <a:t> (-</a:t>
            </a:r>
            <a:r>
              <a:rPr lang="en-US" sz="3000" dirty="0" err="1"/>
              <a:t>ing</a:t>
            </a:r>
            <a:r>
              <a:rPr lang="en-US" sz="3000" dirty="0"/>
              <a:t>, [-</a:t>
            </a:r>
            <a:r>
              <a:rPr lang="en-US" sz="3000" b="1" u="sng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tide</a:t>
            </a:r>
            <a:r>
              <a:rPr lang="en-US" sz="3000" dirty="0"/>
              <a:t>]).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521" y="4869160"/>
            <a:ext cx="86409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Taking the 1</a:t>
            </a:r>
            <a:r>
              <a:rPr lang="en-US" sz="32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definition of “afternoon” sounds as if Joseph asked for Yahusha’s Body before sunset.  </a:t>
            </a:r>
            <a:r>
              <a:rPr lang="en-US" sz="3200" b="1" spc="150" dirty="0" smtClean="0">
                <a:ln w="11430"/>
                <a:solidFill>
                  <a:srgbClr val="ABE9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 he?</a:t>
            </a:r>
            <a:endParaRPr lang="en-US" sz="2800" b="1" cap="none" spc="150" dirty="0">
              <a:ln w="11430"/>
              <a:solidFill>
                <a:srgbClr val="ABE9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0988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crosses th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446"/>
            <a:ext cx="9144000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784DDBF1-E20F-499B-A56B-13697F7B9C69}" type="slidenum">
              <a:rPr lang="es-ES" smtClean="0">
                <a:solidFill>
                  <a:schemeClr val="bg2"/>
                </a:solidFill>
              </a:rPr>
              <a:pPr/>
              <a:t>41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89" cy="792088"/>
          </a:xfrm>
        </p:spPr>
        <p:txBody>
          <a:bodyPr/>
          <a:lstStyle/>
          <a:p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ABE9FF"/>
                </a:solidFill>
              </a:rPr>
              <a:t>Joseph’s Request in </a:t>
            </a:r>
            <a:r>
              <a:rPr lang="en-US" u="sng" dirty="0" smtClean="0">
                <a:ln w="11430">
                  <a:noFill/>
                </a:ln>
                <a:solidFill>
                  <a:srgbClr val="CCE9AD"/>
                </a:solidFill>
              </a:rPr>
              <a:t>Mark</a:t>
            </a:r>
            <a:endParaRPr lang="en-US" u="sng" dirty="0">
              <a:ln w="11430">
                <a:noFill/>
              </a:ln>
              <a:solidFill>
                <a:srgbClr val="CCE9AD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23528" y="980728"/>
            <a:ext cx="8496944" cy="2088233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" indent="0">
              <a:buNone/>
            </a:pPr>
            <a:r>
              <a:rPr lang="en-US" sz="3000" b="1" dirty="0">
                <a:ln>
                  <a:solidFill>
                    <a:srgbClr val="CCE9AD"/>
                  </a:solidFill>
                </a:ln>
                <a:solidFill>
                  <a:srgbClr val="CCE9AD"/>
                </a:solidFill>
              </a:rPr>
              <a:t>Mark </a:t>
            </a:r>
            <a:r>
              <a:rPr lang="en-US" sz="3000" b="1" dirty="0" smtClean="0">
                <a:ln>
                  <a:solidFill>
                    <a:srgbClr val="CCE9AD"/>
                  </a:solidFill>
                </a:ln>
                <a:solidFill>
                  <a:srgbClr val="CCE9AD"/>
                </a:solidFill>
              </a:rPr>
              <a:t>15:42-43 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 when the </a:t>
            </a:r>
            <a:r>
              <a:rPr lang="en-US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even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[G3798] </a:t>
            </a:r>
            <a:r>
              <a:rPr lang="en-US" b="1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was </a:t>
            </a:r>
            <a:r>
              <a:rPr lang="en-US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because it was the preparation, that is, the day before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[high]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sabbath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</a:t>
            </a:r>
          </a:p>
          <a:p>
            <a:pPr marL="45720" indent="0">
              <a:buNone/>
            </a:pPr>
            <a:endParaRPr lang="en-US" sz="3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45720" indent="0">
              <a:buNone/>
            </a:pPr>
            <a:r>
              <a:rPr lang="en-US" b="1" dirty="0">
                <a:solidFill>
                  <a:srgbClr val="ABE9FF"/>
                </a:solidFill>
              </a:rPr>
              <a:t>43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Joseph of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Arimathaea …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went in boldly unto Pilate, and craved the body of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[Yahusha].  </a:t>
            </a:r>
            <a:r>
              <a:rPr lang="en-US" sz="17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KJV</a:t>
            </a:r>
            <a:endParaRPr lang="en-US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45720" indent="0">
              <a:buNone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6" y="3048616"/>
            <a:ext cx="9116124" cy="1877437"/>
          </a:xfrm>
          <a:prstGeom prst="rect">
            <a:avLst/>
          </a:prstGeom>
          <a:gradFill>
            <a:gsLst>
              <a:gs pos="0">
                <a:schemeClr val="accent1">
                  <a:lumMod val="38000"/>
                </a:schemeClr>
              </a:gs>
              <a:gs pos="50000">
                <a:schemeClr val="accent1">
                  <a:tint val="44500"/>
                  <a:satMod val="160000"/>
                  <a:lumMod val="78000"/>
                </a:schemeClr>
              </a:gs>
              <a:gs pos="100000">
                <a:srgbClr val="3D3B57">
                  <a:lumMod val="64000"/>
                </a:srgbClr>
              </a:gs>
            </a:gsLst>
            <a:lin ang="5400000" scaled="0"/>
          </a:gradFill>
          <a:ln w="57150"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reading in Mark still provides the possibility that Joseph asked for the Body </a:t>
            </a:r>
            <a:b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 the afternoon </a:t>
            </a:r>
            <a:r>
              <a:rPr lang="en-US" sz="29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because</a:t>
            </a:r>
            <a: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G3798’s </a:t>
            </a:r>
            <a:b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9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</a:t>
            </a:r>
            <a:r>
              <a:rPr lang="en-US" sz="29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definition is listed as “afternoon.”  </a:t>
            </a:r>
            <a:r>
              <a:rPr lang="en-US" sz="2900" b="1" spc="150" dirty="0" smtClean="0">
                <a:ln w="11430"/>
                <a:solidFill>
                  <a:srgbClr val="ABE9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 he?</a:t>
            </a:r>
            <a:endParaRPr lang="en-US" sz="2900" b="1" cap="none" spc="150" dirty="0">
              <a:ln w="11430"/>
              <a:solidFill>
                <a:srgbClr val="ABE9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6021288"/>
            <a:ext cx="6798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Is there a </a:t>
            </a:r>
            <a:r>
              <a:rPr lang="en-US" sz="4000" b="1" u="sng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qualifying</a:t>
            </a:r>
            <a:r>
              <a:rPr lang="en-US" sz="4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verse?</a:t>
            </a:r>
            <a:endParaRPr lang="en-US" sz="4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9813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784DDBF1-E20F-499B-A56B-13697F7B9C69}" type="slidenum">
              <a:rPr lang="es-ES" smtClean="0">
                <a:solidFill>
                  <a:schemeClr val="bg2"/>
                </a:solidFill>
              </a:rPr>
              <a:pPr/>
              <a:t>42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89" cy="792088"/>
          </a:xfrm>
        </p:spPr>
        <p:txBody>
          <a:bodyPr/>
          <a:lstStyle/>
          <a:p>
            <a:r>
              <a:rPr lang="en-US" dirty="0" smtClean="0">
                <a:ln w="11430">
                  <a:solidFill>
                    <a:srgbClr val="CCE9AD"/>
                  </a:solidFill>
                </a:ln>
                <a:solidFill>
                  <a:srgbClr val="CCE9AD"/>
                </a:solidFill>
              </a:rPr>
              <a:t>Mark’s</a:t>
            </a:r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ABE9FF"/>
                </a:solidFill>
              </a:rPr>
              <a:t> Qualifying Verse</a:t>
            </a:r>
            <a:endParaRPr lang="en-US" dirty="0">
              <a:ln w="11430">
                <a:solidFill>
                  <a:srgbClr val="0070C0"/>
                </a:solidFill>
              </a:ln>
              <a:solidFill>
                <a:srgbClr val="ABE9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9590" y="1268760"/>
            <a:ext cx="8496944" cy="1800201"/>
          </a:xfr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 algn="ctr">
              <a:buNone/>
            </a:pPr>
            <a:r>
              <a:rPr lang="en-US" sz="3500" b="1" dirty="0">
                <a:solidFill>
                  <a:srgbClr val="CCE9AD"/>
                </a:solidFill>
                <a:latin typeface="Comic Sans MS" pitchFamily="66" charset="0"/>
              </a:rPr>
              <a:t>Mark </a:t>
            </a:r>
            <a:r>
              <a:rPr lang="en-US" sz="3500" b="1" dirty="0" smtClean="0">
                <a:solidFill>
                  <a:srgbClr val="CCE9AD"/>
                </a:solidFill>
                <a:latin typeface="Comic Sans MS" pitchFamily="66" charset="0"/>
              </a:rPr>
              <a:t>1:32  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And </a:t>
            </a:r>
            <a:r>
              <a:rPr lang="en-US" sz="3500" b="1" u="sng" dirty="0">
                <a:solidFill>
                  <a:schemeClr val="accent4"/>
                </a:solidFill>
                <a:latin typeface="Comic Sans MS" pitchFamily="66" charset="0"/>
              </a:rPr>
              <a:t>at </a:t>
            </a:r>
            <a:r>
              <a:rPr lang="en-US" sz="3500" b="1" u="sng" dirty="0" smtClean="0">
                <a:solidFill>
                  <a:schemeClr val="accent4"/>
                </a:solidFill>
                <a:latin typeface="Comic Sans MS" pitchFamily="66" charset="0"/>
              </a:rPr>
              <a:t>even</a:t>
            </a:r>
            <a:r>
              <a:rPr lang="en-US" sz="3500" b="1" dirty="0" smtClean="0">
                <a:solidFill>
                  <a:schemeClr val="accent4"/>
                </a:solidFill>
                <a:latin typeface="Comic Sans MS" pitchFamily="66" charset="0"/>
              </a:rPr>
              <a:t> 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[G3798</a:t>
            </a:r>
            <a:r>
              <a:rPr lang="en-US" sz="3500" b="1" dirty="0" smtClean="0">
                <a:solidFill>
                  <a:schemeClr val="accent3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chemeClr val="accent4"/>
                </a:solidFill>
                <a:latin typeface="Comic Sans MS" pitchFamily="66" charset="0"/>
              </a:rPr>
              <a:t>3</a:t>
            </a:r>
            <a:r>
              <a:rPr lang="en-US" sz="2800" b="1" baseline="30000" dirty="0" smtClean="0">
                <a:solidFill>
                  <a:schemeClr val="accent4"/>
                </a:solidFill>
                <a:latin typeface="Comic Sans MS" pitchFamily="66" charset="0"/>
              </a:rPr>
              <a:t>rd</a:t>
            </a:r>
            <a:r>
              <a:rPr lang="en-US" sz="2800" b="1" dirty="0" smtClean="0">
                <a:solidFill>
                  <a:schemeClr val="accent4"/>
                </a:solidFill>
                <a:latin typeface="Comic Sans MS" pitchFamily="66" charset="0"/>
              </a:rPr>
              <a:t> Def. ‘evening’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], </a:t>
            </a:r>
            <a:b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en-US" sz="3500" b="1" u="sng" dirty="0" smtClean="0">
                <a:solidFill>
                  <a:schemeClr val="accent4"/>
                </a:solidFill>
                <a:latin typeface="Comic Sans MS" pitchFamily="66" charset="0"/>
              </a:rPr>
              <a:t>when </a:t>
            </a:r>
            <a:r>
              <a:rPr lang="en-US" sz="3500" b="1" u="sng" dirty="0">
                <a:solidFill>
                  <a:schemeClr val="accent4"/>
                </a:solidFill>
                <a:latin typeface="Comic Sans MS" pitchFamily="66" charset="0"/>
              </a:rPr>
              <a:t>the sun did set</a:t>
            </a:r>
            <a:r>
              <a:rPr lang="en-US" sz="3500" b="1" dirty="0">
                <a:solidFill>
                  <a:schemeClr val="accent4"/>
                </a:solidFill>
                <a:latin typeface="Comic Sans MS" pitchFamily="66" charset="0"/>
              </a:rPr>
              <a:t>,</a:t>
            </a:r>
            <a:r>
              <a:rPr lang="en-US" sz="35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 they brought 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unto </a:t>
            </a:r>
            <a:r>
              <a:rPr lang="en-US" sz="35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him all that were diseased, and 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them </a:t>
            </a:r>
            <a:r>
              <a:rPr lang="en-US" sz="35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that were possessed with devils</a:t>
            </a:r>
            <a:r>
              <a:rPr lang="en-US" sz="35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.  </a:t>
            </a:r>
            <a:r>
              <a:rPr lang="en-US" sz="17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itchFamily="66" charset="0"/>
              </a:rPr>
              <a:t>KJV</a:t>
            </a:r>
            <a:endParaRPr lang="en-US" b="1" i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marL="45720" indent="0">
              <a:buNone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76" y="3284984"/>
            <a:ext cx="9080628" cy="1938992"/>
          </a:xfrm>
          <a:prstGeom prst="rect">
            <a:avLst/>
          </a:prstGeom>
          <a:gradFill>
            <a:gsLst>
              <a:gs pos="0">
                <a:schemeClr val="accent1">
                  <a:lumMod val="38000"/>
                </a:schemeClr>
              </a:gs>
              <a:gs pos="50000">
                <a:schemeClr val="accent1">
                  <a:tint val="44500"/>
                  <a:satMod val="160000"/>
                  <a:lumMod val="78000"/>
                </a:schemeClr>
              </a:gs>
              <a:gs pos="100000">
                <a:srgbClr val="3D3B57">
                  <a:lumMod val="64000"/>
                </a:srgbClr>
              </a:gs>
            </a:gsLst>
            <a:lin ang="5400000" scaled="0"/>
          </a:gradFill>
          <a:ln w="57150"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Mark uses “even/eventide” six times.  </a:t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 each case he’s referring to </a:t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3200" b="1" spc="150" dirty="0" smtClean="0">
                <a:ln w="11430"/>
                <a:solidFill>
                  <a:schemeClr val="accent4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“dusk” after sunset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~ </a:t>
            </a:r>
            <a:r>
              <a:rPr lang="en-US" sz="3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not afternoon!  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(See:  </a:t>
            </a:r>
            <a:r>
              <a:rPr lang="de-DE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Mark 1:32; 4:35; 6:47; 11:11; 14:17; 15:42.)</a:t>
            </a:r>
            <a:endParaRPr lang="de-DE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586" y="5589240"/>
            <a:ext cx="85689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>
                  <a:solidFill>
                    <a:srgbClr val="CCE9AD"/>
                  </a:solidFill>
                  <a:prstDash val="solid"/>
                </a:ln>
                <a:solidFill>
                  <a:srgbClr val="B0DD7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Mark</a:t>
            </a:r>
            <a:r>
              <a:rPr lang="en-US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 qualifies Joseph received Yahusha’s Body at </a:t>
            </a:r>
            <a:r>
              <a:rPr lang="en-US" sz="3200" b="1" cap="none" spc="0" dirty="0" smtClean="0">
                <a:ln>
                  <a:prstDash val="solid"/>
                </a:ln>
                <a:solidFill>
                  <a:schemeClr val="accent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“even” </a:t>
            </a:r>
            <a:r>
              <a:rPr lang="en-US" sz="3200" b="1" u="sng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after</a:t>
            </a:r>
            <a:r>
              <a:rPr lang="en-US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 the </a:t>
            </a:r>
            <a:r>
              <a:rPr lang="en-US" sz="3200" b="1" cap="none" spc="0" dirty="0" smtClean="0">
                <a:ln>
                  <a:prstDash val="solid"/>
                </a:ln>
                <a:solidFill>
                  <a:schemeClr val="accent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sun had set.</a:t>
            </a:r>
            <a:endParaRPr lang="en-US" sz="3200" b="1" cap="none" spc="0" dirty="0">
              <a:ln>
                <a:prstDash val="solid"/>
              </a:ln>
              <a:solidFill>
                <a:schemeClr val="accent3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232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784DDBF1-E20F-499B-A56B-13697F7B9C69}" type="slidenum">
              <a:rPr lang="es-ES" smtClean="0">
                <a:solidFill>
                  <a:schemeClr val="bg2"/>
                </a:solidFill>
              </a:rPr>
              <a:pPr/>
              <a:t>43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1216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80BBC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Another “Qualifier” </a:t>
            </a:r>
            <a:b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80BBC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ln w="11430">
                  <a:solidFill>
                    <a:srgbClr val="0070C0"/>
                  </a:solidFill>
                </a:ln>
                <a:solidFill>
                  <a:srgbClr val="80BBC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for Matthew 27:57-58</a:t>
            </a:r>
            <a:endParaRPr lang="en-US" dirty="0">
              <a:ln w="11430">
                <a:solidFill>
                  <a:srgbClr val="0070C0"/>
                </a:solidFill>
              </a:ln>
              <a:solidFill>
                <a:srgbClr val="80BBCE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2040" y="1675100"/>
            <a:ext cx="3785036" cy="4154984"/>
          </a:xfrm>
          <a:prstGeom prst="rect">
            <a:avLst/>
          </a:prstGeom>
          <a:solidFill>
            <a:srgbClr val="4293AC">
              <a:alpha val="42000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 the </a:t>
            </a:r>
            <a:r>
              <a:rPr lang="en-US" sz="28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Hebrew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manuscript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of Matthew, the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word “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even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28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H6153, 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linking to the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first definition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“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ereb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as “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dusk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.”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900" b="1" cap="none" spc="150" dirty="0">
              <a:ln w="11430"/>
              <a:solidFill>
                <a:srgbClr val="ABE9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251" y="1640352"/>
            <a:ext cx="4074741" cy="4216539"/>
          </a:xfrm>
          <a:prstGeom prst="rect">
            <a:avLst/>
          </a:prstGeom>
          <a:solidFill>
            <a:srgbClr val="4293AC">
              <a:alpha val="42000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marL="45720" indent="0">
              <a:buNone/>
            </a:pPr>
            <a:r>
              <a:rPr lang="en-US" sz="3200" b="1" spc="150" dirty="0">
                <a:ln w="11430">
                  <a:solidFill>
                    <a:srgbClr val="4293AC"/>
                  </a:solidFill>
                </a:ln>
                <a:solidFill>
                  <a:srgbClr val="80BBC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Matt 27:57-58  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When the </a:t>
            </a:r>
            <a:r>
              <a:rPr lang="en-US" sz="28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even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</a:t>
            </a:r>
            <a:r>
              <a:rPr lang="en-US" sz="2000" b="1" u="sng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6153 &lt;ereb&gt;] </a:t>
            </a:r>
            <a:r>
              <a:rPr lang="en-US" sz="28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was come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there came a rich man of Arimathaea, named Joseph … </a:t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58 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and begged the 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body 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Yahusha.      </a:t>
            </a:r>
            <a:endParaRPr lang="en-US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endParaRPr lang="en-US" sz="12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2000" b="1" i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Hebrew Edition of Matthew</a:t>
            </a:r>
            <a:endParaRPr lang="en-US" sz="1050" b="1" i="1" spc="150" dirty="0">
              <a:ln w="11430"/>
              <a:solidFill>
                <a:srgbClr val="F8F8F8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0926" y="5961474"/>
            <a:ext cx="75536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4000" b="1" cap="none" spc="0" baseline="30000" dirty="0" smtClean="0">
                <a:ln/>
                <a:solidFill>
                  <a:schemeClr val="accent3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definition for H6153 is “dusk.”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46782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44</a:t>
            </a:fld>
            <a:endParaRPr lang="es-ES"/>
          </a:p>
        </p:txBody>
      </p:sp>
      <p:pic>
        <p:nvPicPr>
          <p:cNvPr id="6146" name="Picture 2" descr="C:\Users\Rae\Desktop\Grammar Art\Bible Worship Background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92" y="-1016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395536" y="980728"/>
            <a:ext cx="8496944" cy="579664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3647" y="1412776"/>
            <a:ext cx="8529207" cy="5209876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Between Hebrew and Greek,  “evening” 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&lt;ereb&gt; 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can maintain the meaning of the word “day” 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as the 2</a:t>
            </a:r>
            <a:r>
              <a:rPr lang="en-US" sz="3600" baseline="300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nd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definition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when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used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1.  with “</a:t>
            </a:r>
            <a:r>
              <a:rPr lang="en-US" sz="3600" dirty="0" err="1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beyn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ha </a:t>
            </a:r>
            <a:r>
              <a:rPr lang="en-US" sz="3600" dirty="0" err="1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arbayim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” 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in Hebrew, 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B83D68"/>
                </a:solidFill>
              </a:rPr>
              <a:t>or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with a 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2.  qualifying verse in Greek.</a:t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sz="1600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2800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Afternoon is part of “</a:t>
            </a:r>
            <a:r>
              <a:rPr lang="en-US" sz="2800" b="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beyn</a:t>
            </a:r>
            <a:r>
              <a:rPr lang="en-US" sz="28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 </a:t>
            </a:r>
            <a:r>
              <a:rPr lang="en-US" sz="2800" b="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arbayim</a:t>
            </a:r>
            <a:r>
              <a:rPr lang="en-US" sz="28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chemeClr val="accent3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Dusk/twilight belongs to “ereb.”</a:t>
            </a:r>
            <a:endParaRPr lang="en-US" dirty="0">
              <a:ln w="10541" cmpd="sng">
                <a:solidFill>
                  <a:schemeClr val="accent3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rgbClr val="00B0F0">
                    <a:alpha val="4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7504" y="260648"/>
            <a:ext cx="8928992" cy="912738"/>
          </a:xfrm>
          <a:prstGeom prst="rect">
            <a:avLst/>
          </a:prstGeom>
          <a:solidFill>
            <a:schemeClr val="bg1">
              <a:alpha val="64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txBody>
          <a:bodyPr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50" dirty="0" smtClean="0"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Partial Summary for &lt;ereb&gt;  </a:t>
            </a:r>
            <a:endParaRPr lang="en-US" spc="50" dirty="0"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804120" y="6492875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tx1"/>
                </a:solidFill>
              </a:rPr>
              <a:pPr/>
              <a:t>44</a:t>
            </a:fld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Rae\Desktop\puppy bre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0157" y="5526881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073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45</a:t>
            </a:fld>
            <a:endParaRPr lang="es-ES" dirty="0"/>
          </a:p>
        </p:txBody>
      </p:sp>
      <p:pic>
        <p:nvPicPr>
          <p:cNvPr id="3075" name="Picture 3" descr="C:\Users\Rae\Desktop\question green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66798"/>
            <a:ext cx="1736488" cy="2314530"/>
          </a:xfrm>
          <a:prstGeom prst="ellipse">
            <a:avLst/>
          </a:prstGeom>
          <a:ln w="190500" cap="rnd">
            <a:solidFill>
              <a:srgbClr val="0066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1643" y="-8230"/>
            <a:ext cx="80288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Will we find an </a:t>
            </a:r>
            <a:b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“ereb/mixing”</a:t>
            </a:r>
            <a:b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around the cross?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32" y="2577093"/>
            <a:ext cx="8726944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3</a:t>
            </a:r>
            <a:r>
              <a:rPr lang="en-US" sz="2800" b="1" baseline="30000" dirty="0" smtClean="0">
                <a:solidFill>
                  <a:srgbClr val="006600"/>
                </a:solidFill>
                <a:latin typeface="Comic Sans MS" pitchFamily="66" charset="0"/>
              </a:rPr>
              <a:t>rd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Example </a:t>
            </a:r>
            <a:r>
              <a:rPr lang="en-US" sz="2800" b="1" dirty="0">
                <a:solidFill>
                  <a:srgbClr val="006600"/>
                </a:solidFill>
                <a:latin typeface="Comic Sans MS" pitchFamily="66" charset="0"/>
              </a:rPr>
              <a:t>R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egarding Yahusha’s life: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en-US" b="1" dirty="0">
              <a:solidFill>
                <a:srgbClr val="006600"/>
              </a:solidFill>
              <a:latin typeface="Comic Sans MS" pitchFamily="66" charset="0"/>
            </a:endParaRPr>
          </a:p>
          <a:p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Darkness of Yahusha’s Cross at the 6</a:t>
            </a:r>
            <a:r>
              <a:rPr lang="en-US" sz="2800" b="1" u="sng" baseline="30000" dirty="0" smtClean="0">
                <a:solidFill>
                  <a:srgbClr val="006600"/>
                </a:solidFill>
                <a:latin typeface="Comic Sans MS" pitchFamily="66" charset="0"/>
              </a:rPr>
              <a:t>th</a:t>
            </a:r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 Hour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3045" y="3946839"/>
            <a:ext cx="5051243" cy="29546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How did this unusual darkness arrive &amp; leave?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Was Yahuah bound by His own “</a:t>
            </a:r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covenant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of </a:t>
            </a:r>
            <a:b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day” including the placement of twilights?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7" name="Picture 3" descr="C:\Users\Rae\Desktop\darkness at cross 1 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" y="4221088"/>
            <a:ext cx="1939213" cy="2174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353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8236" y="6466694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2"/>
                </a:solidFill>
              </a:rPr>
              <a:pPr/>
              <a:t>46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9" y="44624"/>
            <a:ext cx="7776862" cy="79208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Who Has </a:t>
            </a:r>
            <a:r>
              <a:rPr lang="en-US" spc="0" dirty="0" smtClean="0">
                <a:ln/>
                <a:solidFill>
                  <a:srgbClr val="00B0F0"/>
                </a:solidFill>
                <a:effectLst/>
              </a:rPr>
              <a:t>The</a:t>
            </a:r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 Last Word?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067945" y="3212976"/>
            <a:ext cx="4608512" cy="2520280"/>
          </a:xfrm>
        </p:spPr>
        <p:txBody>
          <a:bodyPr/>
          <a:lstStyle/>
          <a:p>
            <a:pPr marL="45720" indent="0" algn="ctr">
              <a:buNone/>
            </a:pP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There is ample evidence in several “calendar studies” </a:t>
            </a:r>
            <a:b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that Yahusha has</a:t>
            </a:r>
            <a:b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“THE LAST WORD”</a:t>
            </a:r>
            <a:b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 around many uncertain </a:t>
            </a:r>
            <a:b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</a:b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Rounded MT Bold" pitchFamily="34" charset="0"/>
              </a:rPr>
              <a:t>issues regarding “calendar.”</a:t>
            </a:r>
            <a:endParaRPr lang="en-US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79512" y="836712"/>
            <a:ext cx="8784976" cy="2160240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" indent="0">
              <a:spcAft>
                <a:spcPts val="1000"/>
              </a:spcAft>
              <a:buNone/>
            </a:pPr>
            <a:r>
              <a:rPr lang="en-US" sz="3500" b="1" dirty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John </a:t>
            </a:r>
            <a:r>
              <a:rPr lang="en-US" sz="3500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21:24-25  </a:t>
            </a:r>
            <a:r>
              <a:rPr lang="en-US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</a:rPr>
              <a:t>This is </a:t>
            </a:r>
            <a:r>
              <a:rPr lang="en-US" sz="1700" b="1" dirty="0" smtClean="0">
                <a:solidFill>
                  <a:schemeClr val="bg2"/>
                </a:solidFill>
                <a:latin typeface="Comic Sans MS" pitchFamily="66" charset="0"/>
              </a:rPr>
              <a:t>[John] </a:t>
            </a:r>
            <a:r>
              <a:rPr lang="en-US" b="1" dirty="0">
                <a:solidFill>
                  <a:schemeClr val="bg2"/>
                </a:solidFill>
                <a:latin typeface="Comic Sans MS" pitchFamily="66" charset="0"/>
              </a:rPr>
              <a:t>the disciple which </a:t>
            </a:r>
            <a:r>
              <a:rPr lang="en-US" b="1" dirty="0" err="1">
                <a:solidFill>
                  <a:schemeClr val="bg2"/>
                </a:solidFill>
                <a:latin typeface="Comic Sans MS" pitchFamily="66" charset="0"/>
              </a:rPr>
              <a:t>testifieth</a:t>
            </a:r>
            <a:r>
              <a:rPr lang="en-US" b="1" dirty="0">
                <a:solidFill>
                  <a:schemeClr val="bg2"/>
                </a:solidFill>
                <a:latin typeface="Comic Sans MS" pitchFamily="66" charset="0"/>
              </a:rPr>
              <a:t> of these things, and wrote these things: and we know that his testimony is true.</a:t>
            </a:r>
          </a:p>
          <a:p>
            <a:pPr marL="45720" indent="0">
              <a:spcAft>
                <a:spcPts val="1000"/>
              </a:spcAft>
              <a:buNone/>
            </a:pP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</a:rPr>
              <a:t>25 </a:t>
            </a:r>
            <a:r>
              <a:rPr lang="en-US" b="1" dirty="0">
                <a:solidFill>
                  <a:schemeClr val="bg2"/>
                </a:solidFill>
                <a:latin typeface="Comic Sans MS" pitchFamily="66" charset="0"/>
              </a:rPr>
              <a:t>And there are also many other things which 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</a:rPr>
              <a:t>[Yahusha] </a:t>
            </a:r>
            <a:r>
              <a:rPr lang="en-US" b="1" dirty="0">
                <a:solidFill>
                  <a:schemeClr val="bg2"/>
                </a:solidFill>
                <a:latin typeface="Comic Sans MS" pitchFamily="66" charset="0"/>
              </a:rPr>
              <a:t>did, 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</a:rPr>
              <a:t>the </a:t>
            </a:r>
            <a:r>
              <a:rPr lang="en-US" b="1" dirty="0">
                <a:solidFill>
                  <a:schemeClr val="bg2"/>
                </a:solidFill>
                <a:latin typeface="Comic Sans MS" pitchFamily="66" charset="0"/>
              </a:rPr>
              <a:t>which, if they should be written every one, I suppose that </a:t>
            </a:r>
            <a:r>
              <a:rPr lang="en-US" b="1" u="sng" dirty="0">
                <a:solidFill>
                  <a:srgbClr val="CCE9AD"/>
                </a:solidFill>
                <a:latin typeface="Comic Sans MS" pitchFamily="66" charset="0"/>
              </a:rPr>
              <a:t>even the world itself could not contain the books that should be written</a:t>
            </a:r>
            <a:r>
              <a:rPr lang="en-US" b="1" dirty="0">
                <a:solidFill>
                  <a:srgbClr val="CCE9AD"/>
                </a:solidFill>
                <a:latin typeface="Comic Sans MS" pitchFamily="66" charset="0"/>
              </a:rPr>
              <a:t>.</a:t>
            </a:r>
            <a:r>
              <a:rPr lang="en-US" dirty="0">
                <a:solidFill>
                  <a:srgbClr val="CCE9AD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CCE9AD"/>
                </a:solidFill>
                <a:latin typeface="Comic Sans MS" pitchFamily="66" charset="0"/>
              </a:rPr>
              <a:t> </a:t>
            </a:r>
            <a:r>
              <a:rPr lang="en-US" sz="1500" b="1" i="1" dirty="0" smtClean="0">
                <a:solidFill>
                  <a:schemeClr val="bg2"/>
                </a:solidFill>
                <a:latin typeface="Comic Sans MS" pitchFamily="66" charset="0"/>
              </a:rPr>
              <a:t>KJV</a:t>
            </a:r>
            <a:endParaRPr lang="en-US" b="1" i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866" y="5589240"/>
            <a:ext cx="78694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Will Yahusha have </a:t>
            </a:r>
            <a:r>
              <a:rPr lang="en-US" sz="3600" b="1" dirty="0">
                <a:ln/>
                <a:solidFill>
                  <a:srgbClr val="00B0F0"/>
                </a:solidFill>
                <a:latin typeface="Comic Sans MS" pitchFamily="66" charset="0"/>
              </a:rPr>
              <a:t>T</a:t>
            </a:r>
            <a:r>
              <a:rPr lang="en-US" sz="3600" b="1" cap="none" spc="0" dirty="0" smtClean="0">
                <a:ln/>
                <a:solidFill>
                  <a:srgbClr val="00B0F0"/>
                </a:solidFill>
                <a:effectLst/>
                <a:latin typeface="Comic Sans MS" pitchFamily="66" charset="0"/>
              </a:rPr>
              <a:t>he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 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itchFamily="66" charset="0"/>
              </a:rPr>
              <a:t>L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ast 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itchFamily="66" charset="0"/>
              </a:rPr>
              <a:t>W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ord</a:t>
            </a:r>
            <a:b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</a:b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on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ereb’s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 definition of “day”?</a:t>
            </a:r>
            <a:endParaRPr lang="en-US" sz="36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126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1872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rgbClr val="B83D68"/>
                </a:solidFill>
              </a:rPr>
              <a:pPr/>
              <a:t>47</a:t>
            </a:fld>
            <a:endParaRPr lang="es-ES" dirty="0">
              <a:solidFill>
                <a:srgbClr val="B83D68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247251"/>
            <a:ext cx="8784975" cy="792088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Before Going Further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23528" y="1217046"/>
            <a:ext cx="7632848" cy="50202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Things to Ponder:</a:t>
            </a:r>
          </a:p>
          <a:p>
            <a:pPr marL="45720" indent="0">
              <a:buNone/>
            </a:pPr>
            <a:r>
              <a:rPr lang="en-US" sz="36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1. </a:t>
            </a: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There are questions 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and statements that 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need to be considered. </a:t>
            </a:r>
          </a:p>
          <a:p>
            <a:pPr marL="45720" indent="0">
              <a:buNone/>
            </a:pPr>
            <a:r>
              <a:rPr lang="en-US" sz="36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2.</a:t>
            </a:r>
            <a:r>
              <a:rPr lang="en-US" sz="2800" dirty="0" smtClean="0">
                <a:latin typeface="Ravie" pitchFamily="82" charset="0"/>
              </a:rPr>
              <a:t>  </a:t>
            </a: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We must know if 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we “agree” or “disagree” 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with general hermeneutic 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principles as found in our</a:t>
            </a:r>
            <a:br>
              <a:rPr lang="en-US" sz="2800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Scriptures. </a:t>
            </a:r>
          </a:p>
        </p:txBody>
      </p:sp>
      <p:pic>
        <p:nvPicPr>
          <p:cNvPr id="1026" name="Picture 2" descr="C:\Users\Rae\Desktop\Art New Grammar 101\white man clip art\Question Boy png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100140" cy="31001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Rae\Desktop\agree thumbs up &amp; dow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39479"/>
            <a:ext cx="3196307" cy="22090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254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 txBox="1">
            <a:spLocks/>
          </p:cNvSpPr>
          <p:nvPr/>
        </p:nvSpPr>
        <p:spPr>
          <a:xfrm>
            <a:off x="8676456" y="6448251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48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883161"/>
            <a:ext cx="6048672" cy="57861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When contemplating Yahuah, do we agree, or disagree? 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Yahuah does not change?!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Mal 3:6 </a:t>
            </a:r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en-US" b="1" dirty="0">
                <a:solidFill>
                  <a:srgbClr val="0070C0"/>
                </a:solidFill>
              </a:rPr>
              <a:t>For I am </a:t>
            </a:r>
            <a:r>
              <a:rPr lang="en-US" b="1" dirty="0" smtClean="0">
                <a:solidFill>
                  <a:srgbClr val="0070C0"/>
                </a:solidFill>
              </a:rPr>
              <a:t>Yahuah, </a:t>
            </a:r>
            <a:r>
              <a:rPr lang="en-US" b="1" dirty="0">
                <a:solidFill>
                  <a:srgbClr val="0070C0"/>
                </a:solidFill>
              </a:rPr>
              <a:t>I change not. 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70C0"/>
                </a:solidFill>
              </a:rPr>
              <a:t>Heb</a:t>
            </a:r>
            <a:r>
              <a:rPr lang="en-US" b="1" dirty="0" smtClean="0">
                <a:solidFill>
                  <a:srgbClr val="0070C0"/>
                </a:solidFill>
              </a:rPr>
              <a:t> 13:8   Yahusha ha Mashiach the </a:t>
            </a:r>
            <a:r>
              <a:rPr lang="en-US" b="1" dirty="0">
                <a:solidFill>
                  <a:srgbClr val="0070C0"/>
                </a:solidFill>
              </a:rPr>
              <a:t>same yesterday, and to day, and for ever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2.  Yahuah does not lie?!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Num 23:19 </a:t>
            </a:r>
            <a:r>
              <a:rPr lang="en-US" b="1" dirty="0" smtClean="0">
                <a:solidFill>
                  <a:srgbClr val="0070C0"/>
                </a:solidFill>
              </a:rPr>
              <a:t>  Yahuah </a:t>
            </a:r>
            <a:r>
              <a:rPr lang="en-US" b="1" dirty="0">
                <a:solidFill>
                  <a:srgbClr val="0070C0"/>
                </a:solidFill>
              </a:rPr>
              <a:t>is not a man,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that </a:t>
            </a:r>
            <a:r>
              <a:rPr lang="en-US" b="1" dirty="0">
                <a:solidFill>
                  <a:srgbClr val="0070C0"/>
                </a:solidFill>
              </a:rPr>
              <a:t>he </a:t>
            </a:r>
            <a:r>
              <a:rPr lang="en-US" b="1" dirty="0" smtClean="0">
                <a:solidFill>
                  <a:srgbClr val="0070C0"/>
                </a:solidFill>
              </a:rPr>
              <a:t>should lie.  </a:t>
            </a:r>
            <a:endParaRPr lang="en-US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Titus 1:2   In </a:t>
            </a:r>
            <a:r>
              <a:rPr lang="en-US" b="1" dirty="0">
                <a:solidFill>
                  <a:srgbClr val="0070C0"/>
                </a:solidFill>
              </a:rPr>
              <a:t>hope of eternal life, which </a:t>
            </a:r>
            <a:r>
              <a:rPr lang="en-US" b="1" dirty="0" smtClean="0">
                <a:solidFill>
                  <a:srgbClr val="0070C0"/>
                </a:solidFill>
              </a:rPr>
              <a:t>Yahuah, </a:t>
            </a:r>
            <a:r>
              <a:rPr lang="en-US" b="1" dirty="0">
                <a:solidFill>
                  <a:srgbClr val="0070C0"/>
                </a:solidFill>
              </a:rPr>
              <a:t>that cannot lie, promised before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world began.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3.  Yahuah will not break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His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covenant?!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Ps 89:34   My </a:t>
            </a:r>
            <a:r>
              <a:rPr lang="en-US" b="1" dirty="0">
                <a:solidFill>
                  <a:srgbClr val="0070C0"/>
                </a:solidFill>
              </a:rPr>
              <a:t>covenant will I not break, nor alter </a:t>
            </a:r>
            <a:r>
              <a:rPr lang="en-US" b="1" dirty="0" smtClean="0">
                <a:solidFill>
                  <a:srgbClr val="0070C0"/>
                </a:solidFill>
              </a:rPr>
              <a:t>the thing </a:t>
            </a:r>
            <a:r>
              <a:rPr lang="en-US" b="1" dirty="0">
                <a:solidFill>
                  <a:srgbClr val="0070C0"/>
                </a:solidFill>
              </a:rPr>
              <a:t>that is gone out of my lips</a:t>
            </a:r>
            <a:r>
              <a:rPr lang="en-US" b="1" dirty="0" smtClean="0">
                <a:solidFill>
                  <a:srgbClr val="0070C0"/>
                </a:solidFill>
              </a:rPr>
              <a:t>.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4" y="190381"/>
            <a:ext cx="91336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solidFill>
                  <a:srgbClr val="006600"/>
                </a:solidFill>
                <a:latin typeface="+mj-lt"/>
              </a:rPr>
              <a:t>Laying down Hermeneutic Principles</a:t>
            </a:r>
            <a:endParaRPr lang="en-US" sz="3600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6" name="Picture 2" descr="C:\Users\Rae\Desktop\agree thumbs up &amp; 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1" y="1674515"/>
            <a:ext cx="2466975" cy="17049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4293096"/>
            <a:ext cx="6126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Not</a:t>
            </a:r>
            <a:endParaRPr lang="en-US" sz="2000" b="1" cap="none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5280" y="5189130"/>
            <a:ext cx="13532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rgbClr val="FF0000"/>
                </a:solidFill>
              </a:rPr>
              <a:t>Disagree!</a:t>
            </a:r>
            <a:endParaRPr lang="en-US" sz="20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2696" y="5661248"/>
            <a:ext cx="997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rgbClr val="CCE9AD"/>
                </a:solidFill>
              </a:rPr>
              <a:t>Agree!</a:t>
            </a:r>
            <a:endParaRPr lang="en-US" sz="2000" b="1" cap="none" spc="0" dirty="0">
              <a:ln/>
              <a:solidFill>
                <a:srgbClr val="CCE9AD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9794" y="4722415"/>
            <a:ext cx="8402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Sure!</a:t>
            </a:r>
            <a:endParaRPr lang="en-US" sz="2000" b="1" cap="none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36977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 txBox="1">
            <a:spLocks/>
          </p:cNvSpPr>
          <p:nvPr/>
        </p:nvSpPr>
        <p:spPr>
          <a:xfrm>
            <a:off x="8676456" y="6448251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F6AA5173-809A-47C4-A6C9-FAF8F879D43E}" type="slidenum">
              <a:rPr lang="es-ES" smtClean="0">
                <a:solidFill>
                  <a:schemeClr val="bg2"/>
                </a:solidFill>
              </a:rPr>
              <a:pPr/>
              <a:t>49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904066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Does Yahuah have a covenant </a:t>
            </a:r>
            <a:b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of the day and a covenant of </a:t>
            </a:r>
            <a:b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the night?!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Jer 33:25-26  Thus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saith the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[Yahuah];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If my covenant be not with day and night, and if I have not appointed the ordinances of heaven and earth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; </a:t>
            </a:r>
            <a:b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</a:b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26  Then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will I cast away the seed of Jacob, and David my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servant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… </a:t>
            </a:r>
            <a:r>
              <a:rPr lang="en-US" b="1" dirty="0" smtClean="0">
                <a:ln>
                  <a:solidFill>
                    <a:srgbClr val="80BBCE"/>
                  </a:solidFill>
                </a:ln>
                <a:solidFill>
                  <a:srgbClr val="00B0F0"/>
                </a:solidFill>
              </a:rPr>
              <a:t/>
            </a:r>
            <a:br>
              <a:rPr lang="en-US" b="1" dirty="0" smtClean="0">
                <a:ln>
                  <a:solidFill>
                    <a:srgbClr val="80BBCE"/>
                  </a:solidFill>
                </a:ln>
                <a:solidFill>
                  <a:srgbClr val="00B0F0"/>
                </a:solidFill>
              </a:rPr>
            </a:br>
            <a:endParaRPr lang="en-US" sz="1000" b="1" dirty="0">
              <a:ln>
                <a:solidFill>
                  <a:srgbClr val="80BBCE"/>
                </a:solidFill>
              </a:ln>
              <a:solidFill>
                <a:srgbClr val="00B0F0"/>
              </a:solidFill>
            </a:endParaRPr>
          </a:p>
          <a:p>
            <a:pPr marL="342900" indent="-342900">
              <a:buAutoNum type="arabicPeriod" startAt="5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Does His covenant of the day </a:t>
            </a:r>
            <a:b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and night include two twilights?!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Gen 1:5  And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the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evening [twilight]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and the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morning [twilight] came to be part of the first day [season].  </a:t>
            </a:r>
          </a:p>
        </p:txBody>
      </p:sp>
      <p:pic>
        <p:nvPicPr>
          <p:cNvPr id="2050" name="Picture 2" descr="C:\Users\Rae\Desktop\agree disagree ke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133600" cy="2133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24" y="190381"/>
            <a:ext cx="91336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solidFill>
                  <a:srgbClr val="006600"/>
                </a:solidFill>
                <a:latin typeface="+mj-lt"/>
              </a:rPr>
              <a:t>Laying down Hermeneutic Principles</a:t>
            </a:r>
            <a:endParaRPr lang="en-US" sz="3600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39389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48251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pPr/>
              <a:t>5</a:t>
            </a:fld>
            <a:endParaRPr lang="es-E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216024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Alternate Definitions Used </a:t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 Morning &amp; Night</a:t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(after the Creation Week)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-180528" y="3284984"/>
            <a:ext cx="4176464" cy="2592288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softRound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2. Let’s check </a:t>
            </a:r>
            <a:b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other definitions for the word “morning” that </a:t>
            </a:r>
            <a:b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are </a:t>
            </a:r>
            <a:r>
              <a:rPr lang="en-US" sz="3200" b="1" u="sng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after</a:t>
            </a:r>
            <a:r>
              <a:rPr lang="en-US" sz="3200" b="1" dirty="0" smtClean="0">
                <a:ln/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Gen 1.</a:t>
            </a:r>
            <a:endParaRPr lang="en-US" sz="3200" b="1" dirty="0">
              <a:ln/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716016" y="2348880"/>
            <a:ext cx="4176464" cy="410445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softRound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" indent="0">
              <a:buNone/>
            </a:pPr>
            <a:r>
              <a:rPr lang="en-US" sz="3200" b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1. Night as H6153 &lt;ereb&gt; is found in: 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Ø"/>
            </a:pPr>
            <a:r>
              <a:rPr lang="en-US" sz="3200" b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  Gen 49:27 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Ø"/>
            </a:pPr>
            <a:r>
              <a:rPr lang="en-US" sz="3200" b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  Lev 6:20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Ø"/>
            </a:pPr>
            <a:r>
              <a:rPr lang="en-US" sz="3200" b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  Job 7:4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Wingdings" pitchFamily="2" charset="2"/>
              <a:buChar char="Ø"/>
            </a:pPr>
            <a:r>
              <a:rPr lang="en-US" sz="3200" b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  Ps 30:5</a:t>
            </a:r>
            <a:endParaRPr lang="en-US" sz="3200" b="1" dirty="0">
              <a:ln/>
              <a:solidFill>
                <a:srgbClr val="00B0F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15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 txBox="1">
            <a:spLocks/>
          </p:cNvSpPr>
          <p:nvPr/>
        </p:nvSpPr>
        <p:spPr>
          <a:xfrm>
            <a:off x="8605539" y="6381328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F6AA5173-809A-47C4-A6C9-FAF8F879D43E}" type="slidenum">
              <a:rPr lang="es-ES" smtClean="0">
                <a:solidFill>
                  <a:schemeClr val="bg2"/>
                </a:solidFill>
              </a:rPr>
              <a:pPr/>
              <a:t>50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88640"/>
            <a:ext cx="821000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1"/>
            <a:r>
              <a:rPr lang="en-US" sz="36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Our Questions</a:t>
            </a:r>
            <a:r>
              <a:rPr lang="en-US" sz="3600" dirty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 </a:t>
            </a:r>
            <a:r>
              <a:rPr lang="en-US" sz="36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Continue:</a:t>
            </a:r>
            <a:endParaRPr lang="en-US" sz="3600" dirty="0">
              <a:ln>
                <a:solidFill>
                  <a:srgbClr val="339933"/>
                </a:solidFill>
              </a:ln>
              <a:solidFill>
                <a:srgbClr val="B0DD7F"/>
              </a:solidFill>
              <a:latin typeface="Ravie" pitchFamily="82" charset="0"/>
            </a:endParaRPr>
          </a:p>
        </p:txBody>
      </p:sp>
      <p:pic>
        <p:nvPicPr>
          <p:cNvPr id="2050" name="Picture 2" descr="C:\Users\Rae\Desktop\agree disagree ke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2674"/>
            <a:ext cx="2133600" cy="2133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1" y="1052736"/>
            <a:ext cx="5345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In the covenant of the day and the night, </a:t>
            </a:r>
            <a:r>
              <a:rPr lang="en-U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is it impossible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to travel from “light to night” or “night to light”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without passing through a twilight first?</a:t>
            </a:r>
          </a:p>
          <a:p>
            <a:pPr lvl="1"/>
            <a:endParaRPr lang="en-US" sz="2800" b="1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lvl="1"/>
            <a:r>
              <a:rPr lang="en-US" sz="4000" b="1" dirty="0" smtClean="0">
                <a:ln w="900" cmpd="sng">
                  <a:solidFill>
                    <a:srgbClr val="006600">
                      <a:alpha val="55000"/>
                    </a:srgbClr>
                  </a:solidFill>
                  <a:prstDash val="solid"/>
                </a:ln>
                <a:solidFill>
                  <a:srgbClr val="CCE9A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Yes!</a:t>
            </a:r>
            <a:r>
              <a:rPr lang="en-US" sz="2800" b="1" dirty="0" smtClean="0">
                <a:ln w="900" cmpd="sng">
                  <a:solidFill>
                    <a:srgbClr val="006600">
                      <a:alpha val="55000"/>
                    </a:srgbClr>
                  </a:solidFill>
                  <a:prstDash val="solid"/>
                </a:ln>
                <a:solidFill>
                  <a:srgbClr val="CCE9A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  Yahuah said so – with 6 references to this principle in the creation week.</a:t>
            </a:r>
            <a:endParaRPr lang="en-US" sz="2800" b="1" dirty="0">
              <a:ln w="900" cmpd="sng">
                <a:solidFill>
                  <a:srgbClr val="006600">
                    <a:alpha val="55000"/>
                  </a:srgbClr>
                </a:solidFill>
                <a:prstDash val="solid"/>
              </a:ln>
              <a:solidFill>
                <a:srgbClr val="CCE9AD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1" name="Picture 2" descr="C:\Users\Rae\Desktop\mos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4" y="3451501"/>
            <a:ext cx="2376212" cy="2376211"/>
          </a:xfrm>
          <a:prstGeom prst="roundRect">
            <a:avLst>
              <a:gd name="adj" fmla="val 124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10560" y="5979115"/>
            <a:ext cx="78509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Moses has </a:t>
            </a:r>
            <a:r>
              <a:rPr lang="en-US" sz="32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additional</a:t>
            </a:r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 instructions.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731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05462" y="6468129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2"/>
                </a:solidFill>
              </a:rPr>
              <a:pPr/>
              <a:t>51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520" y="1844824"/>
            <a:ext cx="4968552" cy="4608512"/>
          </a:xfrm>
          <a:solidFill>
            <a:schemeClr val="accent3">
              <a:alpha val="3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45720" indent="0">
              <a:buNone/>
            </a:pPr>
            <a:r>
              <a:rPr lang="en-US" sz="24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(#1)  Deut 4:14-19, 23</a:t>
            </a:r>
            <a:endParaRPr lang="en-US" sz="2400" b="1" spc="150" dirty="0">
              <a:ln w="1143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[Yahuah]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commanded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 [Moses]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at that time to teach you statutes and judgments, that ye might do them in the land whither ye go over to possess it.</a:t>
            </a:r>
          </a:p>
          <a:p>
            <a:endParaRPr lang="en-US" sz="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15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Take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ye therefore good heed unto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yourselves … </a:t>
            </a: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9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Lest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ye corrupt yourselves, and make you a graven image, the similitude of any figure, the likeness of male or female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17 … of any beast … of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any winged fowl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 18  of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any thing that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creepeth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on the ground … of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any fish that is in the waters beneath the earth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2" descr="C:\Users\Rae\Desktop\moses 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8" y="144625"/>
            <a:ext cx="8856984" cy="1435943"/>
          </a:xfrm>
          <a:prstGeom prst="rect">
            <a:avLst/>
          </a:prstGeom>
          <a:noFill/>
          <a:ln w="57150">
            <a:solidFill>
              <a:srgbClr val="DFA6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5292080" y="1837204"/>
            <a:ext cx="3528392" cy="4608512"/>
          </a:xfrm>
          <a:solidFill>
            <a:schemeClr val="accent3">
              <a:alpha val="3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19  And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lest thou lift up thine eyes unto heaven, and </a:t>
            </a:r>
            <a:r>
              <a:rPr lang="en-US" sz="23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when thou </a:t>
            </a:r>
            <a:r>
              <a:rPr lang="en-US" sz="23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seest</a:t>
            </a:r>
            <a:r>
              <a:rPr lang="en-US" sz="23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the sun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and the moon, and the stars, even all the host of heaven, </a:t>
            </a:r>
            <a:r>
              <a:rPr lang="en-US" sz="1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shouldest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be driven to worship them, and serve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them … </a:t>
            </a:r>
            <a:b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23  Take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heed unto yourselves, lest ye forget the covenant of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Yahuah your Elohim … and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make you a graven image, or the likeness of any thing, which 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Yahuah thy Elohim hath </a:t>
            </a:r>
            <a:r>
              <a:rPr 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forbidden thee.</a:t>
            </a:r>
          </a:p>
          <a:p>
            <a:pPr marL="45720" indent="0">
              <a:buNone/>
            </a:pPr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1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0397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e\Desktop\death penalty mal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9160"/>
            <a:ext cx="2906772" cy="20177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52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1520" y="1196752"/>
            <a:ext cx="4536504" cy="56886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(#2)  Deut 17:2-5  </a:t>
            </a:r>
            <a:b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</a:br>
            <a:r>
              <a:rPr lang="en-US" sz="2400" b="1" dirty="0" smtClean="0">
                <a:solidFill>
                  <a:schemeClr val="bg2"/>
                </a:solidFill>
              </a:rPr>
              <a:t>If </a:t>
            </a:r>
            <a:r>
              <a:rPr lang="en-US" sz="2400" b="1" dirty="0">
                <a:solidFill>
                  <a:schemeClr val="bg2"/>
                </a:solidFill>
              </a:rPr>
              <a:t>there </a:t>
            </a:r>
            <a:r>
              <a:rPr lang="en-US" sz="2400" b="1" dirty="0" smtClean="0">
                <a:solidFill>
                  <a:schemeClr val="bg2"/>
                </a:solidFill>
              </a:rPr>
              <a:t>be </a:t>
            </a:r>
            <a:r>
              <a:rPr lang="en-US" sz="2400" b="1" dirty="0">
                <a:solidFill>
                  <a:schemeClr val="bg2"/>
                </a:solidFill>
              </a:rPr>
              <a:t>found among </a:t>
            </a:r>
            <a:r>
              <a:rPr lang="en-US" sz="2400" b="1" dirty="0" smtClean="0">
                <a:solidFill>
                  <a:schemeClr val="bg2"/>
                </a:solidFill>
              </a:rPr>
              <a:t>you ... </a:t>
            </a:r>
            <a:r>
              <a:rPr lang="en-US" sz="2000" b="1" dirty="0" smtClean="0">
                <a:solidFill>
                  <a:schemeClr val="bg2"/>
                </a:solidFill>
              </a:rPr>
              <a:t>man </a:t>
            </a:r>
            <a:r>
              <a:rPr lang="en-US" sz="2000" b="1" dirty="0">
                <a:solidFill>
                  <a:schemeClr val="bg2"/>
                </a:solidFill>
              </a:rPr>
              <a:t>or woman, that hath wrought wickedness in the sight </a:t>
            </a:r>
            <a:r>
              <a:rPr lang="en-US" sz="2000" b="1" dirty="0" smtClean="0">
                <a:solidFill>
                  <a:schemeClr val="bg2"/>
                </a:solidFill>
              </a:rPr>
              <a:t/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of </a:t>
            </a:r>
            <a:r>
              <a:rPr lang="en-US" sz="2000" b="1" dirty="0">
                <a:solidFill>
                  <a:schemeClr val="bg2"/>
                </a:solidFill>
              </a:rPr>
              <a:t>Yahuah thy Elohim, </a:t>
            </a:r>
            <a:r>
              <a:rPr lang="en-US" sz="2400" b="1" dirty="0">
                <a:solidFill>
                  <a:schemeClr val="bg2"/>
                </a:solidFill>
              </a:rPr>
              <a:t>in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400" b="1" dirty="0">
                <a:solidFill>
                  <a:schemeClr val="bg2"/>
                </a:solidFill>
              </a:rPr>
              <a:t>transgressing his </a:t>
            </a:r>
            <a:r>
              <a:rPr lang="en-US" sz="2400" b="1" dirty="0" smtClean="0">
                <a:solidFill>
                  <a:schemeClr val="bg2"/>
                </a:solidFill>
              </a:rPr>
              <a:t>covenant,</a:t>
            </a:r>
            <a:endParaRPr lang="en-US" sz="2400" b="1" dirty="0">
              <a:solidFill>
                <a:schemeClr val="bg2"/>
              </a:solidFill>
            </a:endParaRPr>
          </a:p>
          <a:p>
            <a:endParaRPr lang="en-US" sz="1000" b="1" dirty="0">
              <a:solidFill>
                <a:schemeClr val="bg2"/>
              </a:solidFill>
            </a:endParaRPr>
          </a:p>
          <a:p>
            <a:r>
              <a:rPr lang="en-US" sz="2400" b="1" dirty="0" smtClean="0">
                <a:solidFill>
                  <a:schemeClr val="bg2"/>
                </a:solidFill>
              </a:rPr>
              <a:t>3  </a:t>
            </a:r>
            <a:r>
              <a:rPr lang="en-US" sz="2400" b="1" dirty="0">
                <a:solidFill>
                  <a:schemeClr val="bg2"/>
                </a:solidFill>
              </a:rPr>
              <a:t>And hath gone and served other gods, and worshipped them</a:t>
            </a:r>
            <a:r>
              <a:rPr lang="en-US" sz="2000" dirty="0">
                <a:solidFill>
                  <a:schemeClr val="bg2"/>
                </a:solidFill>
              </a:rPr>
              <a:t>, 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either the sun, or moon, or any of the host of heaven, which I have not commanded</a:t>
            </a: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;</a:t>
            </a:r>
            <a:endParaRPr lang="en-US" sz="11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83568" y="188640"/>
            <a:ext cx="777686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0" dirty="0" smtClean="0">
                <a:ln/>
                <a:solidFill>
                  <a:schemeClr val="accent3"/>
                </a:solidFill>
                <a:effectLst/>
              </a:rPr>
              <a:t>The Twilight Safeguard</a:t>
            </a:r>
            <a:endParaRPr lang="en-US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499992" y="1196752"/>
            <a:ext cx="4320479" cy="5688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2"/>
                </a:solidFill>
              </a:rPr>
              <a:t>4 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And it be told thee, </a:t>
            </a:r>
            <a:b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and thou hast heard of it, 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and inquired diligently, and, behold, it be true … that such abomination is wrought in Israel:</a:t>
            </a:r>
          </a:p>
          <a:p>
            <a:endParaRPr lang="en-US" sz="9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5 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Then shalt thou </a:t>
            </a:r>
            <a:r>
              <a:rPr lang="en-US" sz="2000" b="1" dirty="0" smtClean="0">
                <a:solidFill>
                  <a:schemeClr val="bg2"/>
                </a:solidFill>
              </a:rPr>
              <a:t>bring forth that man or that woman, which have committed that wicked thing, unto thy gates … and shalt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stone them </a:t>
            </a: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with stones, </a:t>
            </a:r>
            <a:b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till they die.</a:t>
            </a:r>
            <a:endParaRPr lang="en-US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1106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53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179512" y="136927"/>
            <a:ext cx="8964488" cy="50202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 algn="ctr">
              <a:buNone/>
            </a:pP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Do these commands really mean we can </a:t>
            </a:r>
            <a:b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</a:b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never again admire </a:t>
            </a:r>
            <a:b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</a:b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the light-givers </a:t>
            </a:r>
            <a:b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</a:b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in the sky?:</a:t>
            </a:r>
          </a:p>
        </p:txBody>
      </p:sp>
      <p:pic>
        <p:nvPicPr>
          <p:cNvPr id="11" name="Picture 4" descr="C:\Users\Rae\Desktop\admiring_the_stars_by_graphiteh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1" y="3144706"/>
            <a:ext cx="2512507" cy="33982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6"/>
          <p:cNvSpPr>
            <a:spLocks noGrp="1"/>
          </p:cNvSpPr>
          <p:nvPr>
            <p:ph sz="quarter" idx="14"/>
          </p:nvPr>
        </p:nvSpPr>
        <p:spPr>
          <a:xfrm>
            <a:off x="4283968" y="5262065"/>
            <a:ext cx="4104456" cy="158417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 algn="ctr">
              <a:buNone/>
            </a:pP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Absolutely </a:t>
            </a:r>
            <a:b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</a:br>
            <a:r>
              <a:rPr lang="en-US" sz="4000" dirty="0" smtClean="0">
                <a:ln>
                  <a:solidFill>
                    <a:srgbClr val="339933"/>
                  </a:solidFill>
                </a:ln>
                <a:solidFill>
                  <a:srgbClr val="B0DD7F"/>
                </a:solidFill>
                <a:latin typeface="Ravie" pitchFamily="82" charset="0"/>
              </a:rPr>
              <a:t>NOT!</a:t>
            </a:r>
          </a:p>
        </p:txBody>
      </p:sp>
    </p:spTree>
    <p:extLst>
      <p:ext uri="{BB962C8B-B14F-4D97-AF65-F5344CB8AC3E}">
        <p14:creationId xmlns:p14="http://schemas.microsoft.com/office/powerpoint/2010/main" val="35617543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54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0" y="44624"/>
            <a:ext cx="9144000" cy="81278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" indent="0" algn="ctr">
              <a:buNone/>
            </a:pPr>
            <a:r>
              <a:rPr lang="en-US" sz="5400" dirty="0" smtClean="0">
                <a:ln>
                  <a:solidFill>
                    <a:srgbClr val="339933"/>
                  </a:solidFill>
                </a:ln>
                <a:solidFill>
                  <a:schemeClr val="accent4"/>
                </a:solidFill>
                <a:latin typeface="Matura MT Script Capitals" pitchFamily="66" charset="0"/>
              </a:rPr>
              <a:t>Abraham</a:t>
            </a:r>
            <a:r>
              <a:rPr lang="en-US" sz="5400" dirty="0" smtClean="0">
                <a:ln>
                  <a:solidFill>
                    <a:srgbClr val="339933"/>
                  </a:solidFill>
                </a:ln>
                <a:solidFill>
                  <a:schemeClr val="accent4"/>
                </a:solidFill>
                <a:latin typeface="Ravie" pitchFamily="82" charset="0"/>
              </a:rPr>
              <a:t> </a:t>
            </a:r>
            <a:r>
              <a:rPr lang="en-US" sz="5400" dirty="0" smtClean="0">
                <a:ln>
                  <a:solidFill>
                    <a:srgbClr val="339933"/>
                  </a:solidFill>
                </a:ln>
                <a:solidFill>
                  <a:schemeClr val="accent4"/>
                </a:solidFill>
                <a:latin typeface="Matura MT Script Capitals" pitchFamily="66" charset="0"/>
              </a:rPr>
              <a:t>&amp; the Stars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5788" y="949716"/>
            <a:ext cx="522070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Genesis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15:5  And he [Yahuah]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brought him forth abroad, and said, </a:t>
            </a:r>
            <a:r>
              <a:rPr lang="en-US" sz="2400" u="sng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Look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now</a:t>
            </a:r>
            <a:r>
              <a:rPr lang="en-US" sz="2400" u="sng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toward heaven, and tell the stars, if thou be able to number them: and he said unto him, So shall thy seed be.</a:t>
            </a:r>
          </a:p>
          <a:p>
            <a:endParaRPr lang="en-US" sz="24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sz="2400" u="sng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look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”  H5027  </a:t>
            </a:r>
            <a:r>
              <a:rPr lang="en-US" sz="2400" spc="3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nabat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; </a:t>
            </a:r>
            <a:b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to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scan,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look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intently at;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to </a:t>
            </a:r>
            <a:r>
              <a:rPr lang="en-US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regard with pleasure, favor </a:t>
            </a:r>
            <a:r>
              <a:rPr lang="en-US" sz="24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or care; have respect.</a:t>
            </a:r>
            <a:endParaRPr lang="en-US" sz="24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270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55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0" y="136927"/>
            <a:ext cx="9144000" cy="81278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 algn="ctr">
              <a:buNone/>
            </a:pPr>
            <a:r>
              <a:rPr lang="en-US" sz="5400" dirty="0" smtClean="0">
                <a:ln>
                  <a:solidFill>
                    <a:srgbClr val="339933"/>
                  </a:solidFill>
                </a:ln>
                <a:solidFill>
                  <a:schemeClr val="accent4"/>
                </a:solidFill>
                <a:latin typeface="Matura MT Script Capitals" pitchFamily="66" charset="0"/>
              </a:rPr>
              <a:t>Job Looks to the Heavens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4" y="1052736"/>
            <a:ext cx="8496946" cy="298543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Job 35:5  </a:t>
            </a:r>
            <a:b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Look</a:t>
            </a: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0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[H5027] </a:t>
            </a:r>
            <a:r>
              <a:rPr lang="en-US" sz="32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unto the heavens, </a:t>
            </a: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and </a:t>
            </a:r>
            <a:r>
              <a:rPr lang="en-US" sz="32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see</a:t>
            </a: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; and </a:t>
            </a:r>
            <a:r>
              <a:rPr lang="en-US" sz="32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behold the clouds </a:t>
            </a: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which are </a:t>
            </a:r>
            <a:r>
              <a:rPr lang="en-US" sz="32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higher than thou.</a:t>
            </a:r>
          </a:p>
          <a:p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85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1952" y="6492875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56</a:t>
            </a:fld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Rae\Desktop\admiring forest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21" y="296018"/>
            <a:ext cx="3175467" cy="33324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e\Desktop\admiration for mo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84" y="3770285"/>
            <a:ext cx="4535918" cy="25532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ae\Desktop\admiration winter m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9387"/>
            <a:ext cx="2818013" cy="34308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ae\Desktop\admiration milky wa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018"/>
            <a:ext cx="3114421" cy="34142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Rae\Desktop\admiring_the_stars_by_graphiteh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2249075" cy="30419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4"/>
          <p:cNvSpPr>
            <a:spLocks noGrp="1"/>
          </p:cNvSpPr>
          <p:nvPr>
            <p:ph sz="quarter" idx="14"/>
          </p:nvPr>
        </p:nvSpPr>
        <p:spPr>
          <a:xfrm>
            <a:off x="66169" y="28321"/>
            <a:ext cx="9104921" cy="62378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Ps 89:6  For who in the heavens can be compared to [Yahuah</a:t>
            </a:r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]? </a:t>
            </a:r>
            <a:b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                    </a:t>
            </a:r>
            <a:r>
              <a:rPr lang="en-US" sz="16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NKJV</a:t>
            </a:r>
            <a:r>
              <a:rPr lang="en-US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</a:t>
            </a:r>
            <a:endParaRPr lang="en-US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en-US" sz="1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4"/>
          </p:nvPr>
        </p:nvSpPr>
        <p:spPr>
          <a:xfrm>
            <a:off x="-36512" y="3429000"/>
            <a:ext cx="9104921" cy="62378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Ps </a:t>
            </a:r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72:5  They shall fear You as long as the sun and moon endure.  </a:t>
            </a: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</a:t>
            </a:r>
            <a:b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                     </a:t>
            </a:r>
            <a:r>
              <a:rPr lang="en-US" sz="16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NKJV</a:t>
            </a:r>
            <a:r>
              <a:rPr lang="en-US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</a:t>
            </a:r>
            <a:endParaRPr lang="en-US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en-US" sz="1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/>
          </p:nvPr>
        </p:nvSpPr>
        <p:spPr>
          <a:xfrm>
            <a:off x="12838" y="6153304"/>
            <a:ext cx="9104921" cy="73362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Simply take time to appreciate the beauty and wonder of the </a:t>
            </a:r>
            <a:b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heavenly lights as faithful witnesses to our Mighty Yahuah!</a:t>
            </a:r>
            <a:endParaRPr lang="en-US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45720" indent="0">
              <a:buNone/>
            </a:pPr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en-US" sz="1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469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 build="p"/>
      <p:bldP spid="18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Rae\Desktop\613 &amp; rab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4450226"/>
            <a:ext cx="2990519" cy="218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76456" y="6448251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57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706" y="896956"/>
            <a:ext cx="604867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These very serious commands from Moses in Deut 4 and Deut 17 are </a:t>
            </a:r>
            <a:r>
              <a:rPr lang="en-US" sz="32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found in the 613 Commands that are to be upheld with Torah.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116632"/>
            <a:ext cx="86764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3600" b="1" dirty="0" smtClean="0">
                <a:ln/>
                <a:solidFill>
                  <a:schemeClr val="accent3"/>
                </a:solidFill>
                <a:latin typeface="+mj-lt"/>
              </a:rPr>
              <a:t>Something Interesting to Take Note of:</a:t>
            </a:r>
            <a:endParaRPr lang="en-US" sz="36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146" name="Picture 2" descr="C:\Users\Rae\Desktop\613 commandmen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71" y="3569345"/>
            <a:ext cx="3068329" cy="172819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e\Desktop\moses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2906"/>
            <a:ext cx="1656184" cy="1656183"/>
          </a:xfrm>
          <a:prstGeom prst="roundRect">
            <a:avLst>
              <a:gd name="adj" fmla="val 124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54116" y="5792422"/>
            <a:ext cx="2776722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Ravie" pitchFamily="82" charset="0"/>
              </a:rPr>
              <a:t>Why not?</a:t>
            </a:r>
            <a:endParaRPr lang="en-US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053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83768" y="764704"/>
            <a:ext cx="6048672" cy="55245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In a nutshell explanation, Jews cannot include </a:t>
            </a: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these commands of Moses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because their feast worship calendar is firmly connected to:  </a:t>
            </a: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1)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observing the sunset commencement for Yahuah’s Sabbaths, and  </a:t>
            </a: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2)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sighting the moon for their calendar months.  Both were some of the traditions they eagerly brought back from Babylon.</a:t>
            </a:r>
            <a:b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Moses prophesied they </a:t>
            </a:r>
            <a:b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would run after other </a:t>
            </a:r>
            <a:b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gods when he died.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 </a:t>
            </a:r>
            <a:b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1100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1100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(Eventually this piece </a:t>
            </a:r>
            <a:br>
              <a:rPr lang="en-US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of history will be covered </a:t>
            </a:r>
            <a:br>
              <a:rPr lang="en-US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in the calendar studies.)</a:t>
            </a:r>
            <a:endParaRPr lang="en-US" sz="11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7" name="Picture 3" descr="C:\Users\Rae\Desktop\613 &amp; rab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3168352" cy="2310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76456" y="6448251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58</a:t>
            </a:fld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mos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2906"/>
            <a:ext cx="1656184" cy="1656183"/>
          </a:xfrm>
          <a:prstGeom prst="roundRect">
            <a:avLst>
              <a:gd name="adj" fmla="val 124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970" y="188640"/>
            <a:ext cx="8254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Ravie" pitchFamily="82" charset="0"/>
              </a:rPr>
              <a:t>Why not? … is a good question!</a:t>
            </a:r>
            <a:endParaRPr lang="en-US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132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2"/>
                </a:solidFill>
              </a:rPr>
              <a:pPr/>
              <a:t>59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/>
          <a:lstStyle/>
          <a:p>
            <a:r>
              <a:rPr lang="en-US" cap="all" spc="0" dirty="0" smtClean="0">
                <a:ln w="9000" cmpd="sng">
                  <a:solidFill>
                    <a:srgbClr val="B83D68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Getting Back </a:t>
            </a:r>
            <a:r>
              <a:rPr lang="en-US" spc="0" dirty="0" smtClean="0">
                <a:ln w="9000" cmpd="sng">
                  <a:solidFill>
                    <a:srgbClr val="B83D68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to the </a:t>
            </a:r>
            <a:r>
              <a:rPr lang="en-US" cap="all" spc="0" dirty="0" smtClean="0">
                <a:ln w="9000" cmpd="sng">
                  <a:solidFill>
                    <a:srgbClr val="B83D68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Cross</a:t>
            </a:r>
            <a:endParaRPr lang="en-US" cap="all" spc="0" dirty="0">
              <a:ln w="9000" cmpd="sng">
                <a:solidFill>
                  <a:srgbClr val="B83D68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4093023" cy="46085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45720" indent="0">
              <a:buNone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 know “twilights” are </a:t>
            </a:r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safeguard so we  </a:t>
            </a:r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400" b="1" u="sng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transgress the command of Moses by looking to the sun to determine “day-start.”</a:t>
            </a:r>
          </a:p>
          <a:p>
            <a:pPr marL="45720" indent="0">
              <a:buNone/>
            </a:pPr>
            <a:endParaRPr lang="en-US" sz="2400" b="1" spc="150" dirty="0" smtClean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 know the Day Season cannot begin until the twilight component arrives first.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4008" y="1268760"/>
            <a:ext cx="3816424" cy="460851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That means Yahuah’s components of LIGHT and Darkness always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linked to </a:t>
            </a:r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“mixing transition”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that separates </a:t>
            </a:r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Light Season from the Night Season.</a:t>
            </a:r>
          </a:p>
          <a:p>
            <a:pPr marL="45720" indent="0">
              <a:buNone/>
            </a:pPr>
            <a:endParaRPr lang="en-US" sz="24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So, what happened at the cross at the 6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hour? … and the 9</a:t>
            </a:r>
            <a:r>
              <a:rPr lang="en-US" sz="2400" b="1" spc="150" baseline="3000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hour?</a:t>
            </a:r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2400" y="4221088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chemeClr val="accent1">
                  <a:lumMod val="20000"/>
                  <a:lumOff val="80000"/>
                </a:schemeClr>
              </a:solidFill>
              <a:latin typeface="Algerian" pitchFamily="8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789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00" y="-456904"/>
            <a:ext cx="9151600" cy="431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7712" y="-171400"/>
            <a:ext cx="9144000" cy="792163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More on Morning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583" y="3573016"/>
            <a:ext cx="916465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uble Wave 9"/>
          <p:cNvSpPr/>
          <p:nvPr/>
        </p:nvSpPr>
        <p:spPr>
          <a:xfrm>
            <a:off x="-396552" y="3212976"/>
            <a:ext cx="9937104" cy="715855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2000">
                <a:schemeClr val="accent4">
                  <a:lumMod val="20000"/>
                  <a:lumOff val="80000"/>
                </a:schemeClr>
              </a:gs>
              <a:gs pos="53000">
                <a:srgbClr val="DFA6C0"/>
              </a:gs>
              <a:gs pos="81000">
                <a:srgbClr val="00B0F0"/>
              </a:gs>
            </a:gsLst>
            <a:lin ang="27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611560" y="1052736"/>
            <a:ext cx="4680520" cy="792088"/>
          </a:xfrm>
          <a:prstGeom prst="roundRect">
            <a:avLst/>
          </a:prstGeom>
          <a:ln w="38100" cap="flat" cmpd="sng" algn="ctr">
            <a:solidFill>
              <a:srgbClr val="B83D68"/>
            </a:solidFill>
            <a:prstDash val="solid"/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>
                <a:ln w="11430"/>
                <a:solidFill>
                  <a:srgbClr val="B83D68"/>
                </a:solidFill>
              </a:rPr>
              <a:t>Morning</a:t>
            </a:r>
            <a:r>
              <a:rPr lang="en-US" b="1" dirty="0" smtClean="0">
                <a:ln w="11430"/>
                <a:solidFill>
                  <a:srgbClr val="B83D6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b="1" dirty="0" smtClean="0">
                <a:ln w="11430"/>
                <a:solidFill>
                  <a:srgbClr val="B83D68"/>
                </a:solidFill>
              </a:rPr>
              <a:t>H7836  &lt;</a:t>
            </a:r>
            <a:r>
              <a:rPr lang="en-US" b="1" dirty="0" err="1" smtClean="0">
                <a:ln w="11430"/>
                <a:solidFill>
                  <a:srgbClr val="B83D68"/>
                </a:solidFill>
              </a:rPr>
              <a:t>shachar</a:t>
            </a:r>
            <a:r>
              <a:rPr lang="en-US" b="1" dirty="0" smtClean="0">
                <a:ln w="11430"/>
                <a:solidFill>
                  <a:srgbClr val="B83D68"/>
                </a:solidFill>
              </a:rPr>
              <a:t>&gt;  dawn, break of day  (Gen 19:15)</a:t>
            </a:r>
            <a:endParaRPr lang="en-US" b="1" dirty="0">
              <a:ln w="11430"/>
              <a:solidFill>
                <a:srgbClr val="B83D68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542953" y="4077072"/>
            <a:ext cx="3816424" cy="913792"/>
          </a:xfrm>
          <a:prstGeom prst="roundRect">
            <a:avLst/>
          </a:prstGeom>
          <a:solidFill>
            <a:srgbClr val="FFFF8F"/>
          </a:solidFill>
          <a:ln w="38100" cap="flat" cmpd="sng" algn="ctr">
            <a:solidFill>
              <a:srgbClr val="002060"/>
            </a:solidFill>
            <a:prstDash val="solid"/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b="1" dirty="0" smtClean="0">
                <a:ln w="11430"/>
                <a:solidFill>
                  <a:srgbClr val="002060"/>
                </a:solidFill>
              </a:rPr>
              <a:t>Morning  H216  &lt;</a:t>
            </a:r>
            <a:r>
              <a:rPr lang="en-US" b="1" u="sng" dirty="0" err="1" smtClean="0">
                <a:ln w="11430"/>
                <a:solidFill>
                  <a:srgbClr val="002060"/>
                </a:solidFill>
              </a:rPr>
              <a:t>owr</a:t>
            </a:r>
            <a:r>
              <a:rPr lang="en-US" b="1" dirty="0" smtClean="0">
                <a:ln w="11430"/>
                <a:solidFill>
                  <a:srgbClr val="002060"/>
                </a:solidFill>
              </a:rPr>
              <a:t>&gt;  light to noon  (</a:t>
            </a:r>
            <a:r>
              <a:rPr lang="en-US" b="1" dirty="0" err="1" smtClean="0">
                <a:ln w="11430"/>
                <a:solidFill>
                  <a:srgbClr val="002060"/>
                </a:solidFill>
              </a:rPr>
              <a:t>Neh</a:t>
            </a:r>
            <a:r>
              <a:rPr lang="en-US" b="1" dirty="0" smtClean="0">
                <a:ln w="11430"/>
                <a:solidFill>
                  <a:srgbClr val="002060"/>
                </a:solidFill>
              </a:rPr>
              <a:t> 8:3)</a:t>
            </a:r>
            <a:endParaRPr lang="en-US" b="1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13" name="Picture 2" descr="C:\Users\Rae\Desktop\puppy brea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7669" y="2463006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72068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6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251520" y="5132230"/>
            <a:ext cx="8568952" cy="961066"/>
          </a:xfrm>
          <a:prstGeom prst="roundRect">
            <a:avLst/>
          </a:prstGeom>
          <a:solidFill>
            <a:srgbClr val="FFFF8F"/>
          </a:solidFill>
          <a:ln w="38100" cap="flat" cmpd="sng" algn="ctr">
            <a:solidFill>
              <a:srgbClr val="002060"/>
            </a:solidFill>
            <a:prstDash val="solid"/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dirty="0" smtClean="0">
                <a:ln w="11430"/>
                <a:solidFill>
                  <a:srgbClr val="002060"/>
                </a:solidFill>
              </a:rPr>
              <a:t>Gen 1:3:  Yahuah said, “Let there be light &lt;</a:t>
            </a:r>
            <a:r>
              <a:rPr lang="en-US" sz="2400" b="1" u="sng" dirty="0" err="1" smtClean="0">
                <a:ln w="11430"/>
                <a:solidFill>
                  <a:srgbClr val="002060"/>
                </a:solidFill>
              </a:rPr>
              <a:t>owr</a:t>
            </a:r>
            <a:r>
              <a:rPr lang="en-US" sz="2400" b="1" dirty="0" smtClean="0">
                <a:ln w="11430"/>
                <a:solidFill>
                  <a:srgbClr val="002060"/>
                </a:solidFill>
              </a:rPr>
              <a:t>&gt;.”  Here H216 is first defined as “light for the 12 hr. Day Season.”  </a:t>
            </a:r>
            <a:endParaRPr lang="en-US" sz="2400" b="1" dirty="0">
              <a:ln w="11430"/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165304"/>
            <a:ext cx="900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Remember, there was NO twilight on </a:t>
            </a:r>
            <a:r>
              <a:rPr lang="en-US" sz="2600" b="1" u="sng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1</a:t>
            </a:r>
            <a:r>
              <a:rPr lang="en-US" sz="2600" b="1" u="sng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st</a:t>
            </a:r>
            <a:r>
              <a:rPr lang="en-US" sz="2600" b="1" u="sng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day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  <a:endParaRPr lang="en-US" sz="26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772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48464" y="6520259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60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87" y="116632"/>
            <a:ext cx="9114824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softRound"/>
              <a:contourClr>
                <a:srgbClr val="DDDDDD"/>
              </a:contourClr>
            </a:sp3d>
          </a:bodyPr>
          <a:lstStyle/>
          <a:p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/>
              </a:rPr>
              <a:t>The 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a:rPr>
              <a:t>Synoptic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/>
              </a:rPr>
              <a:t> Gospel 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a:rPr>
              <a:t>Writers</a:t>
            </a:r>
            <a:endParaRPr lang="en-US" dirty="0">
              <a:ln w="11430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55411" y="1844824"/>
            <a:ext cx="2592288" cy="506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Matt 27:45-51</a:t>
            </a:r>
          </a:p>
        </p:txBody>
      </p:sp>
      <p:pic>
        <p:nvPicPr>
          <p:cNvPr id="7170" name="Picture 2" descr="C:\Users\Rae\Desktop\Dics-M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1717547" cy="219127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ae\Desktop\Disc-Lu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73069"/>
            <a:ext cx="1944216" cy="212428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ae\Desktop\Disc-Matth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42" y="1124744"/>
            <a:ext cx="1673027" cy="197083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/>
          <p:cNvSpPr>
            <a:spLocks noGrp="1"/>
          </p:cNvSpPr>
          <p:nvPr>
            <p:ph sz="quarter" idx="14"/>
          </p:nvPr>
        </p:nvSpPr>
        <p:spPr>
          <a:xfrm>
            <a:off x="35496" y="1007597"/>
            <a:ext cx="4104456" cy="5573725"/>
          </a:xfrm>
          <a:prstGeom prst="roundRect">
            <a:avLst>
              <a:gd name="adj" fmla="val 5749"/>
            </a:avLst>
          </a:prstGeom>
          <a:noFill/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John</a:t>
            </a:r>
            <a:r>
              <a:rPr lang="en-US" sz="27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does not record any details around the cross for the </a:t>
            </a:r>
            <a:b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6</a:t>
            </a:r>
            <a:r>
              <a:rPr lang="en-US" sz="2700" baseline="300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th</a:t>
            </a:r>
            <a: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 to the 9</a:t>
            </a:r>
            <a:r>
              <a:rPr lang="en-US" sz="2700" baseline="300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th</a:t>
            </a:r>
            <a:r>
              <a:rPr lang="en-US" sz="2700" dirty="0" smtClean="0">
                <a:ln w="11430"/>
                <a:solidFill>
                  <a:srgbClr val="00B0F0"/>
                </a:solidFill>
                <a:latin typeface="Comic Sans MS" pitchFamily="66" charset="0"/>
              </a:rPr>
              <a:t> hour. </a:t>
            </a:r>
          </a:p>
          <a:p>
            <a: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Using Matthew, </a:t>
            </a:r>
            <a:b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Mark and Luke, </a:t>
            </a:r>
            <a:b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we will combine </a:t>
            </a:r>
            <a:b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all the details into one passage from their selected verses.</a:t>
            </a:r>
          </a:p>
          <a:p>
            <a:pPr>
              <a:buClr>
                <a:schemeClr val="accent1">
                  <a:lumMod val="20000"/>
                  <a:lumOff val="80000"/>
                </a:schemeClr>
              </a:buClr>
            </a:pPr>
            <a:r>
              <a:rPr lang="en-US" sz="2700" dirty="0" smtClean="0">
                <a:ln w="11430"/>
                <a:solidFill>
                  <a:srgbClr val="002060"/>
                </a:solidFill>
                <a:latin typeface="Comic Sans MS" pitchFamily="66" charset="0"/>
              </a:rPr>
              <a:t>Do note, Mark gives much more detail.</a:t>
            </a:r>
            <a:endParaRPr lang="en-US" sz="2700" dirty="0">
              <a:ln w="11430"/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4"/>
          </p:nvPr>
        </p:nvSpPr>
        <p:spPr>
          <a:xfrm>
            <a:off x="6228184" y="3501008"/>
            <a:ext cx="2592288" cy="506844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dirty="0">
                <a:solidFill>
                  <a:srgbClr val="CCE9AD"/>
                </a:solidFill>
                <a:latin typeface="Comic Sans MS" pitchFamily="66" charset="0"/>
              </a:rPr>
              <a:t>Mark 15:33-34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/>
          </p:nvPr>
        </p:nvSpPr>
        <p:spPr>
          <a:xfrm>
            <a:off x="4067944" y="5445224"/>
            <a:ext cx="2448272" cy="50684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dirty="0">
                <a:solidFill>
                  <a:srgbClr val="B83D68"/>
                </a:solidFill>
                <a:latin typeface="Comic Sans MS" pitchFamily="66" charset="0"/>
              </a:rPr>
              <a:t>Luke 23:44-46</a:t>
            </a:r>
          </a:p>
        </p:txBody>
      </p:sp>
    </p:spTree>
    <p:extLst>
      <p:ext uri="{BB962C8B-B14F-4D97-AF65-F5344CB8AC3E}">
        <p14:creationId xmlns:p14="http://schemas.microsoft.com/office/powerpoint/2010/main" val="3317529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61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87" y="116632"/>
            <a:ext cx="9114824" cy="7920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softRound"/>
              <a:contourClr>
                <a:srgbClr val="DDDDDD"/>
              </a:contourClr>
            </a:sp3d>
          </a:bodyPr>
          <a:lstStyle/>
          <a:p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/>
              </a:rPr>
              <a:t>The 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a:rPr>
              <a:t>Synoptic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B0F0"/>
                </a:solidFill>
                <a:effectLst/>
              </a:rPr>
              <a:t> Gospel </a:t>
            </a:r>
            <a:r>
              <a:rPr lang="en-US" dirty="0" smtClean="0">
                <a:ln w="1143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a:rPr>
              <a:t>Account</a:t>
            </a:r>
            <a:endParaRPr lang="en-US" dirty="0">
              <a:ln w="11430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39552" y="1015338"/>
            <a:ext cx="2592288" cy="506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Matt 27:45-51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23528" y="1795748"/>
            <a:ext cx="8568952" cy="4657588"/>
          </a:xfrm>
          <a:prstGeom prst="rect">
            <a:avLst/>
          </a:prstGeom>
          <a:solidFill>
            <a:srgbClr val="6F3350">
              <a:alpha val="6000"/>
            </a:srgbClr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And when </a:t>
            </a:r>
            <a:r>
              <a:rPr lang="en-US" b="1" u="sng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the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b="1" u="sng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sixth hour was come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,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there was darkness over the whole land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[and] over all the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earth … 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And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the sun was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darkened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until the ninth hour.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 </a:t>
            </a:r>
            <a:b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</a:br>
            <a:r>
              <a:rPr lang="en-US" b="1" u="sng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At the ninth hour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 Yahusha cried with a loud voice, saying,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Eloi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,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Eloi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, lama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sabachthani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CCE9AD"/>
                </a:solidFill>
                <a:latin typeface="Comic Sans MS" pitchFamily="66" charset="0"/>
                <a:cs typeface="Aharoni" pitchFamily="2" charset="-79"/>
              </a:rPr>
              <a:t>? which is, being interpreted,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My El, my El, why hast thou forsaken me? 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And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when Yahusha had cried with a loud voice, he said, Father, into thy hands I commend my spirit: and having said thus, he gave up the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Ruach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;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DFA6C0"/>
                </a:solidFill>
                <a:latin typeface="Comic Sans MS" pitchFamily="66" charset="0"/>
                <a:cs typeface="Aharoni" pitchFamily="2" charset="-79"/>
              </a:rPr>
              <a:t> </a:t>
            </a:r>
          </a:p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And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, behold, the veil of the temple was rent in twain from the top to the bottom; and the earth did quake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and the rocks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  <a:cs typeface="Aharoni" pitchFamily="2" charset="-79"/>
              </a:rPr>
              <a:t>rent.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Comic Sans MS" pitchFamily="66" charset="0"/>
              <a:cs typeface="Aharoni" pitchFamily="2" charset="-79"/>
            </a:endParaRPr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4"/>
          </p:nvPr>
        </p:nvSpPr>
        <p:spPr>
          <a:xfrm>
            <a:off x="3396722" y="1015338"/>
            <a:ext cx="2592288" cy="506844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dirty="0">
                <a:solidFill>
                  <a:srgbClr val="CCE9AD"/>
                </a:solidFill>
                <a:latin typeface="Comic Sans MS" pitchFamily="66" charset="0"/>
              </a:rPr>
              <a:t>Mark 15:33-34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/>
          </p:nvPr>
        </p:nvSpPr>
        <p:spPr>
          <a:xfrm>
            <a:off x="6228184" y="1015338"/>
            <a:ext cx="2448272" cy="50684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pPr marL="45720" indent="0" algn="ctr">
              <a:buClr>
                <a:schemeClr val="accent1">
                  <a:lumMod val="20000"/>
                  <a:lumOff val="80000"/>
                </a:schemeClr>
              </a:buClr>
              <a:buNone/>
            </a:pPr>
            <a:r>
              <a:rPr lang="en-US" b="1" dirty="0">
                <a:solidFill>
                  <a:srgbClr val="B83D68"/>
                </a:solidFill>
                <a:latin typeface="Comic Sans MS" pitchFamily="66" charset="0"/>
              </a:rPr>
              <a:t>Luke 23:44-46</a:t>
            </a:r>
          </a:p>
        </p:txBody>
      </p:sp>
    </p:spTree>
    <p:extLst>
      <p:ext uri="{BB962C8B-B14F-4D97-AF65-F5344CB8AC3E}">
        <p14:creationId xmlns:p14="http://schemas.microsoft.com/office/powerpoint/2010/main" val="5908024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2"/>
                </a:solidFill>
              </a:rPr>
              <a:pPr/>
              <a:t>62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735" y="172500"/>
            <a:ext cx="84969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At the 6</a:t>
            </a:r>
            <a:r>
              <a:rPr lang="en-US" sz="3200" b="1" baseline="30000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th</a:t>
            </a:r>
            <a: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hour, 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did the “day-</a:t>
            </a:r>
            <a:r>
              <a:rPr lang="en-US" sz="32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light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” transition to “</a:t>
            </a:r>
            <a:r>
              <a:rPr lang="en-US" sz="32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darkness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” in an instant?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394" y="5092442"/>
            <a:ext cx="84969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Or, did Yahuah honor His covenant placing an </a:t>
            </a:r>
            <a: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“ereb/mixing” </a:t>
            </a:r>
            <a:b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between the light and darkness?</a:t>
            </a:r>
          </a:p>
        </p:txBody>
      </p:sp>
    </p:spTree>
    <p:extLst>
      <p:ext uri="{BB962C8B-B14F-4D97-AF65-F5344CB8AC3E}">
        <p14:creationId xmlns:p14="http://schemas.microsoft.com/office/powerpoint/2010/main" val="13531609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76243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2"/>
                </a:solidFill>
              </a:rPr>
              <a:pPr/>
              <a:t>63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735" y="131148"/>
            <a:ext cx="849694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 smtClean="0">
                <a:ln w="50800"/>
                <a:solidFill>
                  <a:srgbClr val="00B0F0"/>
                </a:solidFill>
                <a:latin typeface="Comic Sans MS" pitchFamily="66" charset="0"/>
              </a:rPr>
              <a:t>At the 9</a:t>
            </a:r>
            <a:r>
              <a:rPr lang="en-US" sz="3200" b="1" baseline="30000" dirty="0" smtClean="0">
                <a:ln w="50800"/>
                <a:solidFill>
                  <a:srgbClr val="00B0F0"/>
                </a:solidFill>
                <a:latin typeface="Comic Sans MS" pitchFamily="66" charset="0"/>
              </a:rPr>
              <a:t>th</a:t>
            </a:r>
            <a:r>
              <a:rPr lang="en-US" sz="3200" b="1" dirty="0" smtClean="0">
                <a:ln w="50800"/>
                <a:solidFill>
                  <a:srgbClr val="00B0F0"/>
                </a:solidFill>
                <a:latin typeface="Comic Sans MS" pitchFamily="66" charset="0"/>
              </a:rPr>
              <a:t> hour, 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did the “</a:t>
            </a:r>
            <a:r>
              <a:rPr lang="en-US" sz="32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darkness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” transition to “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day-</a:t>
            </a:r>
            <a:r>
              <a:rPr lang="en-US" sz="3200" b="1" u="sng" dirty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light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” in an instant when the earth did quake</a:t>
            </a:r>
            <a:b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at Yahusha’s death?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394" y="5092442"/>
            <a:ext cx="84969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Or, did Yahuah honor His covenant placing an </a:t>
            </a:r>
            <a: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“ereb/mixing” </a:t>
            </a:r>
            <a:br>
              <a:rPr lang="en-US" sz="3200" b="1" dirty="0" smtClean="0">
                <a:ln w="50800"/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between the darkness and the light? </a:t>
            </a:r>
          </a:p>
        </p:txBody>
      </p:sp>
    </p:spTree>
    <p:extLst>
      <p:ext uri="{BB962C8B-B14F-4D97-AF65-F5344CB8AC3E}">
        <p14:creationId xmlns:p14="http://schemas.microsoft.com/office/powerpoint/2010/main" val="25004883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8236" y="6466694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tx1"/>
                </a:solidFill>
              </a:rPr>
              <a:pPr/>
              <a:t>64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3744416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Do you wonder what it would have been like to be at the cross THAT day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to see these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extraordinary things?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03848" y="4221088"/>
            <a:ext cx="5924462" cy="28083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Do you think </a:t>
            </a:r>
            <a:b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the people said [again]:  </a:t>
            </a:r>
            <a:b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“We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have seen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/>
            </a:r>
            <a:b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</a:b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remarkable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things today."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  Luke 5:26  </a:t>
            </a:r>
            <a:r>
              <a:rPr lang="en-US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NAS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30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65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9" y="116632"/>
            <a:ext cx="7776862" cy="792088"/>
          </a:xfrm>
        </p:spPr>
        <p:txBody>
          <a:bodyPr/>
          <a:lstStyle/>
          <a:p>
            <a:r>
              <a:rPr lang="en-US" dirty="0" smtClean="0"/>
              <a:t>Extra-ordinary Things</a:t>
            </a:r>
            <a:endParaRPr lang="en-US" dirty="0"/>
          </a:p>
        </p:txBody>
      </p:sp>
      <p:pic>
        <p:nvPicPr>
          <p:cNvPr id="14" name="Picture 3" descr="C:\Users\Rae\Desktop\Art New Grammar 101\white man clip art\Big News Flash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2" y="3861048"/>
            <a:ext cx="2204688" cy="271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/>
          <p:cNvSpPr>
            <a:spLocks noGrp="1"/>
          </p:cNvSpPr>
          <p:nvPr>
            <p:ph sz="quarter" idx="14"/>
          </p:nvPr>
        </p:nvSpPr>
        <p:spPr>
          <a:xfrm>
            <a:off x="3745070" y="984126"/>
            <a:ext cx="2301924" cy="2516882"/>
          </a:xfr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4572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How did the light around the cross transition straight to darkness at noon and then straight back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 to light at the </a:t>
            </a:r>
            <a:b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9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 hour?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6" name="Picture 5" descr="C:\Users\Rae\Desktop\cross in dark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08717"/>
            <a:ext cx="2693099" cy="25642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Rae\Desktop\cross noon light darkness edit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7747"/>
            <a:ext cx="3314700" cy="25781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Rae\Desktop\cross with light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4440238" cy="29463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6"/>
          <p:cNvSpPr>
            <a:spLocks noGrp="1"/>
          </p:cNvSpPr>
          <p:nvPr>
            <p:ph sz="quarter" idx="14"/>
          </p:nvPr>
        </p:nvSpPr>
        <p:spPr>
          <a:xfrm>
            <a:off x="3995936" y="3933056"/>
            <a:ext cx="2556284" cy="2376264"/>
          </a:xfrm>
        </p:spPr>
        <p:txBody>
          <a:bodyPr/>
          <a:lstStyle/>
          <a:p>
            <a:pPr marL="45720" indent="0" algn="ctr">
              <a:buNone/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In accordance with Yahuah’s covenant there were 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four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 “ereb” transitions on THAT day!</a:t>
            </a:r>
            <a:endParaRPr lang="en-US" b="1" dirty="0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693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66</a:t>
            </a:fld>
            <a:endParaRPr lang="es-E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33334" y="85993"/>
            <a:ext cx="9110666" cy="987814"/>
          </a:xfrm>
          <a:prstGeom prst="rect">
            <a:avLst/>
          </a:prstGeom>
        </p:spPr>
        <p:txBody>
          <a:bodyPr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 New Fact About </a:t>
            </a:r>
            <a:r>
              <a:rPr lang="en-US" sz="60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&lt;ereb&gt;</a:t>
            </a:r>
            <a:r>
              <a:rPr lang="en-US" sz="60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?</a:t>
            </a:r>
            <a:endParaRPr lang="en-US" sz="6000" dirty="0"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896372"/>
            <a:ext cx="8710355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Remember:  In Part 1 we had the understanding the </a:t>
            </a:r>
            <a:b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only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time when INDIRECT sunlight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could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be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seen in </a:t>
            </a:r>
            <a:b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24 hour cycle is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either: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1.    just before sunrise, or</a:t>
            </a:r>
            <a:b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2.    just after sunset.  </a:t>
            </a:r>
          </a:p>
          <a:p>
            <a:endParaRPr lang="en-US" sz="11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endParaRPr lang="en-US" sz="1100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endParaRPr lang="en-US" sz="11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n w="900" cmpd="sng">
                  <a:solidFill>
                    <a:srgbClr val="339933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However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:  </a:t>
            </a:r>
            <a:r>
              <a:rPr lang="en-US" sz="40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When there is Divine intervention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, the 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mixing of light and darkness </a:t>
            </a:r>
            <a:r>
              <a:rPr lang="en-US" sz="40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did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occur during the </a:t>
            </a:r>
            <a:b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</a:b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“day-light” hours before the 6</a:t>
            </a:r>
            <a:r>
              <a:rPr lang="en-US" sz="4000" b="1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th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hour 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[noon] 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and after the 9</a:t>
            </a:r>
            <a:r>
              <a:rPr lang="en-US" sz="4000" b="1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th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hour of the cross.  </a:t>
            </a:r>
            <a:endParaRPr lang="en-US" sz="1100" dirty="0">
              <a:solidFill>
                <a:srgbClr val="FF00FF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 descr="C:\Users\Rae\Desktop\cross at eve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23574"/>
            <a:ext cx="3312368" cy="16494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716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" name="Left Brace 9235"/>
          <p:cNvSpPr/>
          <p:nvPr/>
        </p:nvSpPr>
        <p:spPr>
          <a:xfrm rot="16200000">
            <a:off x="2581296" y="3293837"/>
            <a:ext cx="611274" cy="3835516"/>
          </a:xfrm>
          <a:prstGeom prst="leftBrace">
            <a:avLst>
              <a:gd name="adj1" fmla="val 55953"/>
              <a:gd name="adj2" fmla="val 50248"/>
            </a:avLst>
          </a:prstGeom>
          <a:solidFill>
            <a:srgbClr val="FFFF8F"/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48251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rgbClr val="002060"/>
                </a:solidFill>
              </a:rPr>
              <a:pPr/>
              <a:t>67</a:t>
            </a:fld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33334" y="13985"/>
            <a:ext cx="9110666" cy="132678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Charting Abib 14 </a:t>
            </a:r>
            <a:r>
              <a:rPr lang="en-US" sz="28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&lt;ereb&gt;</a:t>
            </a:r>
            <a:r>
              <a:rPr lang="en-US" sz="3600" dirty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6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at the Cross </a:t>
            </a:r>
            <a:br>
              <a:rPr lang="en-US" sz="36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to Fulfill the 2</a:t>
            </a:r>
            <a:r>
              <a:rPr lang="en-US" sz="3600" baseline="300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nd</a:t>
            </a:r>
            <a:r>
              <a:rPr lang="en-US" sz="36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Definition of “day”</a:t>
            </a:r>
            <a:endParaRPr lang="en-US" sz="3600" dirty="0"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257886"/>
            <a:ext cx="288032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37016" y="4259011"/>
            <a:ext cx="2819360" cy="646331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Abib 14 NIGHT SEASON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4259011"/>
            <a:ext cx="183982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   DAY    </a:t>
            </a:r>
            <a:r>
              <a:rPr lang="en-US" sz="1400" b="1" dirty="0" smtClean="0">
                <a:solidFill>
                  <a:srgbClr val="00B0F0"/>
                </a:solidFill>
              </a:rPr>
              <a:t>SEASON 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3916" y="4259011"/>
            <a:ext cx="761980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5052" y="4257885"/>
            <a:ext cx="113908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49804" y="4257886"/>
            <a:ext cx="10733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endParaRPr lang="en-US" b="1" dirty="0" smtClean="0">
              <a:solidFill>
                <a:srgbClr val="00B0F0"/>
              </a:solidFill>
            </a:endParaRPr>
          </a:p>
          <a:p>
            <a:pPr algn="ctr"/>
            <a:r>
              <a:rPr lang="en-US" b="1" dirty="0" smtClean="0">
                <a:solidFill>
                  <a:srgbClr val="00B0F0"/>
                </a:solidFill>
              </a:rPr>
              <a:t> Abib 14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4257886"/>
            <a:ext cx="113908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48984" y="4257886"/>
            <a:ext cx="288032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56376" y="4259627"/>
            <a:ext cx="288032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44408" y="4257886"/>
            <a:ext cx="55701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/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sz="1600" b="1" dirty="0" smtClean="0">
                <a:solidFill>
                  <a:srgbClr val="00B0F0"/>
                </a:solidFill>
              </a:rPr>
              <a:t>15</a:t>
            </a:r>
            <a:r>
              <a:rPr lang="en-US" b="1" baseline="30000" dirty="0" smtClean="0">
                <a:solidFill>
                  <a:srgbClr val="00B0F0"/>
                </a:solidFill>
              </a:rPr>
              <a:t>th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99592" y="2178946"/>
            <a:ext cx="0" cy="272527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244408" y="2178946"/>
            <a:ext cx="0" cy="272527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52412" y="2178946"/>
            <a:ext cx="0" cy="2725270"/>
          </a:xfrm>
          <a:prstGeom prst="line">
            <a:avLst/>
          </a:prstGeom>
          <a:ln w="762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555284" y="3897846"/>
            <a:ext cx="496436" cy="1008112"/>
            <a:chOff x="1339260" y="3751078"/>
            <a:chExt cx="496436" cy="100811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1592620" y="3751078"/>
              <a:ext cx="0" cy="1008112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339260" y="3967102"/>
              <a:ext cx="496436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Lightning Bolt 23"/>
          <p:cNvSpPr/>
          <p:nvPr/>
        </p:nvSpPr>
        <p:spPr>
          <a:xfrm rot="21153902" flipH="1">
            <a:off x="3606218" y="3562444"/>
            <a:ext cx="502733" cy="845696"/>
          </a:xfrm>
          <a:prstGeom prst="lightningBol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TextBox 9226"/>
          <p:cNvSpPr txBox="1"/>
          <p:nvPr/>
        </p:nvSpPr>
        <p:spPr>
          <a:xfrm>
            <a:off x="366961" y="1809614"/>
            <a:ext cx="108012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Sunrise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21302" y="1809614"/>
            <a:ext cx="108012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Sunrise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303018" y="1809614"/>
            <a:ext cx="108012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</a:rPr>
              <a:t>Sunset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91680" y="2673710"/>
            <a:ext cx="3019008" cy="752594"/>
          </a:xfrm>
          <a:prstGeom prst="roundRect">
            <a:avLst>
              <a:gd name="adj" fmla="val 24659"/>
            </a:avLst>
          </a:prstGeom>
          <a:solidFill>
            <a:schemeClr val="bg1">
              <a:lumMod val="65000"/>
            </a:schemeClr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2 extra “mixings” placed 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“between the evenings”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895268" y="3465798"/>
            <a:ext cx="0" cy="154770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04249" y="5568007"/>
            <a:ext cx="3384418" cy="1173361"/>
          </a:xfrm>
          <a:prstGeom prst="roundRect">
            <a:avLst>
              <a:gd name="adj" fmla="val 36782"/>
            </a:avLst>
          </a:prstGeom>
          <a:solidFill>
            <a:srgbClr val="FFFF8F"/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omic Sans MS" pitchFamily="66" charset="0"/>
              </a:rPr>
              <a:t>“between the evenings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” </a:t>
            </a:r>
            <a:r>
              <a:rPr lang="en-US" b="1" u="sng" dirty="0" smtClean="0">
                <a:solidFill>
                  <a:schemeClr val="accent1"/>
                </a:solidFill>
                <a:latin typeface="Comic Sans MS" pitchFamily="66" charset="0"/>
              </a:rPr>
              <a:t>or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 “between” the </a:t>
            </a:r>
            <a:r>
              <a:rPr lang="en-US" b="1" dirty="0" smtClean="0">
                <a:solidFill>
                  <a:srgbClr val="00B0F0"/>
                </a:solidFill>
                <a:latin typeface="Comic Sans MS" pitchFamily="66" charset="0"/>
              </a:rPr>
              <a:t>“dawn” 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and </a:t>
            </a:r>
            <a:r>
              <a:rPr lang="en-US" b="1" dirty="0" smtClean="0">
                <a:solidFill>
                  <a:schemeClr val="accent3"/>
                </a:solidFill>
                <a:latin typeface="Comic Sans MS" pitchFamily="66" charset="0"/>
              </a:rPr>
              <a:t>“dusk” 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twilight/mixings.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3605254" y="3465798"/>
            <a:ext cx="0" cy="154770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Title 3"/>
          <p:cNvSpPr txBox="1">
            <a:spLocks/>
          </p:cNvSpPr>
          <p:nvPr/>
        </p:nvSpPr>
        <p:spPr>
          <a:xfrm>
            <a:off x="4854739" y="5013502"/>
            <a:ext cx="4181757" cy="184482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In the last hours of </a:t>
            </a:r>
            <a:r>
              <a:rPr lang="en-US" sz="28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Yahusha’s life, </a:t>
            </a:r>
            <a:br>
              <a:rPr lang="en-US" sz="28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28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He 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fulfills the </a:t>
            </a:r>
            <a:r>
              <a:rPr lang="en-US" sz="2800" dirty="0" smtClean="0"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&lt;ereb&gt;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 “day” definition.</a:t>
            </a:r>
            <a:endParaRPr lang="en-US" sz="2800" dirty="0"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2468" y="3655208"/>
            <a:ext cx="1066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It is</a:t>
            </a:r>
            <a:br>
              <a:rPr lang="en-US" sz="15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finished!</a:t>
            </a:r>
            <a:endParaRPr lang="en-US" sz="15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0320" y="3673015"/>
            <a:ext cx="87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3</a:t>
            </a:r>
            <a:r>
              <a:rPr lang="en-US" b="1" baseline="30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rd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HR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52478" y="3654875"/>
            <a:ext cx="49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9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HR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21854" y="3650771"/>
            <a:ext cx="50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6</a:t>
            </a:r>
            <a:r>
              <a:rPr lang="en-US" baseline="30000" dirty="0" smtClean="0">
                <a:latin typeface="Comic Sans MS" pitchFamily="66" charset="0"/>
              </a:rPr>
              <a:t>th</a:t>
            </a:r>
            <a:r>
              <a:rPr lang="en-US" dirty="0" smtClean="0">
                <a:latin typeface="Comic Sans MS" pitchFamily="66" charset="0"/>
              </a:rPr>
              <a:t>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HR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46106" y="1299582"/>
            <a:ext cx="1921378" cy="1305282"/>
          </a:xfrm>
          <a:prstGeom prst="roundRect">
            <a:avLst>
              <a:gd name="adj" fmla="val 18106"/>
            </a:avLst>
          </a:prstGeom>
          <a:solidFill>
            <a:srgbClr val="FFFF8F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 smtClean="0">
                <a:solidFill>
                  <a:srgbClr val="92D050"/>
                </a:solidFill>
                <a:latin typeface="Comic Sans MS" pitchFamily="66" charset="0"/>
              </a:rPr>
              <a:t>Two extra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b="1" dirty="0" err="1" smtClean="0">
                <a:solidFill>
                  <a:schemeClr val="accent3"/>
                </a:solidFill>
                <a:latin typeface="Comic Sans MS" pitchFamily="66" charset="0"/>
              </a:rPr>
              <a:t>ereb’s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solidFill>
                  <a:srgbClr val="92D050"/>
                </a:solidFill>
                <a:latin typeface="Comic Sans MS" pitchFamily="66" charset="0"/>
              </a:rPr>
              <a:t>of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“</a:t>
            </a:r>
            <a:r>
              <a:rPr lang="en-US" sz="1400" b="1" dirty="0" smtClean="0">
                <a:solidFill>
                  <a:srgbClr val="00B0F0"/>
                </a:solidFill>
                <a:latin typeface="Comic Sans MS" pitchFamily="66" charset="0"/>
              </a:rPr>
              <a:t>light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b="1" u="sng" dirty="0" smtClean="0">
                <a:solidFill>
                  <a:srgbClr val="92D050"/>
                </a:solidFill>
                <a:latin typeface="Comic Sans MS" pitchFamily="66" charset="0"/>
              </a:rPr>
              <a:t>mixed</a:t>
            </a:r>
            <a:r>
              <a:rPr lang="en-US" sz="1400" b="1" dirty="0" smtClean="0">
                <a:solidFill>
                  <a:srgbClr val="92D050"/>
                </a:solidFill>
                <a:latin typeface="Comic Sans MS" pitchFamily="66" charset="0"/>
              </a:rPr>
              <a:t> with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darkness” </a:t>
            </a:r>
            <a:r>
              <a:rPr lang="en-US" sz="1400" b="1" dirty="0" smtClean="0">
                <a:solidFill>
                  <a:srgbClr val="92D050"/>
                </a:solidFill>
                <a:latin typeface="Comic Sans MS" pitchFamily="66" charset="0"/>
              </a:rPr>
              <a:t>at noon and at the 9</a:t>
            </a:r>
            <a:r>
              <a:rPr lang="en-US" sz="1400" b="1" baseline="30000" dirty="0" smtClean="0">
                <a:solidFill>
                  <a:srgbClr val="92D050"/>
                </a:solidFill>
                <a:latin typeface="Comic Sans MS" pitchFamily="66" charset="0"/>
              </a:rPr>
              <a:t>th</a:t>
            </a:r>
            <a:r>
              <a:rPr lang="en-US" sz="1400" b="1" dirty="0" smtClean="0">
                <a:solidFill>
                  <a:srgbClr val="92D050"/>
                </a:solidFill>
                <a:latin typeface="Comic Sans MS" pitchFamily="66" charset="0"/>
              </a:rPr>
              <a:t> hour!</a:t>
            </a:r>
            <a:endParaRPr lang="en-US" sz="1400" dirty="0">
              <a:solidFill>
                <a:srgbClr val="92D050"/>
              </a:solidFill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611560" y="3615207"/>
            <a:ext cx="0" cy="139666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956376" y="3625146"/>
            <a:ext cx="0" cy="139666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3945" y="3317883"/>
            <a:ext cx="71523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Comic Sans MS" pitchFamily="66" charset="0"/>
              </a:rPr>
              <a:t>14</a:t>
            </a:r>
            <a:r>
              <a:rPr lang="en-US" b="1" baseline="30000" dirty="0" smtClean="0">
                <a:solidFill>
                  <a:srgbClr val="00B0F0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86397" y="3284984"/>
            <a:ext cx="71523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Comic Sans MS" pitchFamily="66" charset="0"/>
              </a:rPr>
              <a:t>15</a:t>
            </a:r>
            <a:r>
              <a:rPr lang="en-US" b="1" baseline="30000" dirty="0" smtClean="0">
                <a:solidFill>
                  <a:srgbClr val="00B0F0"/>
                </a:solidFill>
                <a:latin typeface="Comic Sans MS" pitchFamily="66" charset="0"/>
              </a:rPr>
              <a:t>th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4860032" y="1260214"/>
            <a:ext cx="3362505" cy="138184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FF8F"/>
                </a:solidFill>
                <a:effectLst/>
                <a:latin typeface="Arial Rounded MT Bold" pitchFamily="34" charset="0"/>
              </a:rPr>
              <a:t>Ponder on this:</a:t>
            </a:r>
          </a:p>
          <a:p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Gen 8:22  </a:t>
            </a:r>
            <a:b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While 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the earth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 Rounded MT Bold" pitchFamily="34" charset="0"/>
              </a:rPr>
              <a:t>remaineth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, seedtime and harvest, and 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cold 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and heat, and summer and winter, 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and 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day and night 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[covenant] shall </a:t>
            </a:r>
            <a:b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effectLst/>
                <a:latin typeface="Arial Rounded MT Bold" pitchFamily="34" charset="0"/>
              </a:rPr>
              <a:t>not 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cease.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.</a:t>
            </a:r>
            <a:endParaRPr lang="en-US" sz="2800" dirty="0"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433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5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5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2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 animBg="1"/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9227" grpId="0" animBg="1"/>
      <p:bldP spid="46" grpId="0" animBg="1"/>
      <p:bldP spid="47" grpId="0" animBg="1"/>
      <p:bldP spid="54" grpId="0" animBg="1"/>
      <p:bldP spid="59" grpId="0" animBg="1"/>
      <p:bldP spid="60" grpId="0"/>
      <p:bldP spid="4" grpId="0"/>
      <p:bldP spid="34" grpId="0"/>
      <p:bldP spid="35" grpId="0"/>
      <p:bldP spid="36" grpId="0"/>
      <p:bldP spid="38" grpId="0" animBg="1"/>
      <p:bldP spid="42" grpId="0"/>
      <p:bldP spid="43" grpId="0"/>
      <p:bldP spid="4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bg2"/>
                </a:solidFill>
              </a:rPr>
              <a:pPr/>
              <a:t>68</a:t>
            </a:fld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2" cy="792088"/>
          </a:xfrm>
        </p:spPr>
        <p:txBody>
          <a:bodyPr/>
          <a:lstStyle/>
          <a:p>
            <a:r>
              <a:rPr lang="en-US" dirty="0" smtClean="0">
                <a:ln w="11430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Extra-ordinary &lt;</a:t>
            </a:r>
            <a:r>
              <a:rPr lang="en-US" dirty="0" err="1" smtClean="0">
                <a:ln w="11430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erebs</a:t>
            </a:r>
            <a:r>
              <a:rPr lang="en-US" dirty="0" smtClean="0">
                <a:ln w="11430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&gt;!</a:t>
            </a:r>
            <a:endParaRPr lang="en-US" dirty="0">
              <a:ln w="11430">
                <a:solidFill>
                  <a:schemeClr val="accent1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3732983" cy="4608512"/>
          </a:xfrm>
          <a:solidFill>
            <a:schemeClr val="accent1">
              <a:lumMod val="75000"/>
              <a:alpha val="63000"/>
            </a:schemeClr>
          </a:solidFill>
          <a:ln w="76200">
            <a:solidFill>
              <a:srgbClr val="B83D68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  <a:sp3d extrusionH="57150">
              <a:bevelT h="25400" prst="softRound"/>
            </a:sp3d>
          </a:bodyPr>
          <a:lstStyle/>
          <a:p>
            <a:r>
              <a:rPr lang="en-US" b="1" dirty="0">
                <a:solidFill>
                  <a:schemeClr val="bg2"/>
                </a:solidFill>
              </a:rPr>
              <a:t>T</a:t>
            </a:r>
            <a:r>
              <a:rPr lang="en-US" b="1" dirty="0" smtClean="0">
                <a:solidFill>
                  <a:schemeClr val="bg2"/>
                </a:solidFill>
              </a:rPr>
              <a:t>he earth quaked at the 9</a:t>
            </a:r>
            <a:r>
              <a:rPr lang="en-US" b="1" baseline="30000" dirty="0" smtClean="0">
                <a:solidFill>
                  <a:schemeClr val="bg2"/>
                </a:solidFill>
              </a:rPr>
              <a:t>th</a:t>
            </a:r>
            <a:r>
              <a:rPr lang="en-US" b="1" dirty="0" smtClean="0">
                <a:solidFill>
                  <a:schemeClr val="bg2"/>
                </a:solidFill>
              </a:rPr>
              <a:t> hour (the moment Yahusha laid down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His life). 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Next, the twilight is ushered in, which in turn escorts in the last part of the afternoon light. 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Thus, the 3 hours of darkness would have been ushered </a:t>
            </a:r>
            <a:r>
              <a:rPr lang="en-US" b="1" u="sng" dirty="0" smtClean="0">
                <a:solidFill>
                  <a:schemeClr val="bg2"/>
                </a:solidFill>
              </a:rPr>
              <a:t>in</a:t>
            </a:r>
            <a:r>
              <a:rPr lang="en-US" b="1" dirty="0" smtClean="0">
                <a:solidFill>
                  <a:schemeClr val="bg2"/>
                </a:solidFill>
              </a:rPr>
              <a:t> and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u="sng" dirty="0" smtClean="0">
                <a:solidFill>
                  <a:schemeClr val="bg2"/>
                </a:solidFill>
              </a:rPr>
              <a:t>out</a:t>
            </a:r>
            <a:r>
              <a:rPr lang="en-US" b="1" dirty="0" smtClean="0">
                <a:solidFill>
                  <a:schemeClr val="bg2"/>
                </a:solidFill>
              </a:rPr>
              <a:t> by two twilights.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60032" y="1340769"/>
            <a:ext cx="3816424" cy="4608512"/>
          </a:xfrm>
          <a:solidFill>
            <a:schemeClr val="accent1">
              <a:lumMod val="75000"/>
              <a:alpha val="63000"/>
            </a:schemeClr>
          </a:solidFill>
          <a:ln w="76200">
            <a:solidFill>
              <a:srgbClr val="B83D68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 fontScale="92500" lnSpcReduction="10000"/>
            <a:sp3d extrusionH="57150">
              <a:bevelT h="25400" prst="softRound"/>
            </a:sp3d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These “twilights” are still the same “mixing of light and darkness” as defined by  “ereb.”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At the cross there is an “ereb” at noon and an “ereb” at the 9</a:t>
            </a:r>
            <a:r>
              <a:rPr lang="en-US" b="1" baseline="30000" dirty="0" smtClean="0">
                <a:solidFill>
                  <a:schemeClr val="bg2"/>
                </a:solidFill>
              </a:rPr>
              <a:t>th</a:t>
            </a:r>
            <a:r>
              <a:rPr lang="en-US" b="1" dirty="0" smtClean="0">
                <a:solidFill>
                  <a:schemeClr val="bg2"/>
                </a:solidFill>
              </a:rPr>
              <a:t> hour – both positioned during the Day Season hours where there is normally no mixing of light and darkness.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Therefore, these “</a:t>
            </a:r>
            <a:r>
              <a:rPr lang="en-US" b="1" dirty="0" err="1" smtClean="0">
                <a:solidFill>
                  <a:schemeClr val="bg2"/>
                </a:solidFill>
              </a:rPr>
              <a:t>erebs</a:t>
            </a:r>
            <a:r>
              <a:rPr lang="en-US" b="1" dirty="0" smtClean="0">
                <a:solidFill>
                  <a:schemeClr val="bg2"/>
                </a:solidFill>
              </a:rPr>
              <a:t>”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did occur during the Day Season due to Divine intervention.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314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2440" y="634365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/>
              <a:pPr/>
              <a:t>69</a:t>
            </a:fld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511643" y="-8230"/>
            <a:ext cx="80288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The “ereb/mixing”</a:t>
            </a:r>
            <a:b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around the cross was of Divine Intervention!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32" y="2679303"/>
            <a:ext cx="87269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Comic Sans MS" pitchFamily="66" charset="0"/>
              </a:rPr>
              <a:t>Yahusha’s Cross Explains an Interesting Truth of Ereb.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061" y="3212976"/>
            <a:ext cx="5051243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The unusual darkness of Abib 14 arrived and left with “ereb boundaries.”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Yahuah honoured His “</a:t>
            </a:r>
            <a:r>
              <a:rPr lang="en-US" sz="2800" b="1" u="sng" dirty="0" smtClean="0">
                <a:solidFill>
                  <a:srgbClr val="006600"/>
                </a:solidFill>
                <a:latin typeface="Comic Sans MS" pitchFamily="66" charset="0"/>
              </a:rPr>
              <a:t>covenant</a:t>
            </a:r>
            <a:r>
              <a:rPr lang="en-US" sz="2800" b="1" dirty="0" smtClean="0">
                <a:solidFill>
                  <a:srgbClr val="006600"/>
                </a:solidFill>
                <a:latin typeface="Comic Sans MS" pitchFamily="66" charset="0"/>
              </a:rPr>
              <a:t> of the day” placing “ereb/mixings” before and after the “noon-day” darkness.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91" y="3789040"/>
            <a:ext cx="1936667" cy="2174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Rae\Desktop\Art New Grammar 101\white man clip art\3d people light went on 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280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9761" y="188640"/>
            <a:ext cx="8438433" cy="720079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“Day”  &lt;yowm&gt;  </a:t>
            </a:r>
            <a:r>
              <a:rPr lang="en-US" sz="36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Other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Definitions</a:t>
            </a:r>
            <a:endParaRPr lang="en-US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917667" y="908720"/>
            <a:ext cx="6930528" cy="2448272"/>
          </a:xfrm>
          <a:prstGeom prst="rect">
            <a:avLst/>
          </a:prstGeo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b="1" i="1" dirty="0" smtClean="0">
                <a:solidFill>
                  <a:srgbClr val="00B050"/>
                </a:solidFill>
              </a:rPr>
              <a:t>Strong’s</a:t>
            </a:r>
            <a:r>
              <a:rPr lang="en-US" sz="2800" i="1" dirty="0" smtClean="0"/>
              <a:t>  </a:t>
            </a:r>
            <a:r>
              <a:rPr lang="en-US" sz="2800" b="1" i="1" u="sng" dirty="0"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day</a:t>
            </a:r>
            <a:r>
              <a:rPr lang="en-US" sz="2800" i="1" dirty="0"/>
              <a:t>  </a:t>
            </a:r>
            <a:r>
              <a:rPr lang="en-US" sz="2800" b="1" dirty="0" smtClean="0"/>
              <a:t>H3117</a:t>
            </a:r>
            <a:r>
              <a:rPr lang="en-US" sz="2800" i="1" dirty="0" smtClean="0"/>
              <a:t> </a:t>
            </a:r>
            <a:r>
              <a:rPr lang="en-US" sz="2800" dirty="0" smtClean="0"/>
              <a:t> </a:t>
            </a:r>
            <a:r>
              <a:rPr lang="en-US" sz="2800" dirty="0"/>
              <a:t>yowm; </a:t>
            </a:r>
            <a:endParaRPr lang="en-US" sz="2800" dirty="0" smtClean="0"/>
          </a:p>
          <a:p>
            <a:pPr marL="45720" indent="0">
              <a:buNone/>
            </a:pPr>
            <a:endParaRPr lang="en-US" sz="800" dirty="0"/>
          </a:p>
          <a:p>
            <a:pPr marL="4572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[</a:t>
            </a:r>
            <a:r>
              <a:rPr lang="en-US" sz="2800" b="1" dirty="0">
                <a:solidFill>
                  <a:schemeClr val="tx2"/>
                </a:solidFill>
              </a:rPr>
              <a:t>#1 </a:t>
            </a:r>
            <a:r>
              <a:rPr lang="en-US" sz="2800" b="1" dirty="0" smtClean="0">
                <a:solidFill>
                  <a:schemeClr val="tx2"/>
                </a:solidFill>
              </a:rPr>
              <a:t>definition – 12 hour Day Season</a:t>
            </a:r>
            <a:r>
              <a:rPr lang="en-US" sz="2800" dirty="0" smtClean="0">
                <a:solidFill>
                  <a:schemeClr val="tx2"/>
                </a:solidFill>
              </a:rPr>
              <a:t>]  </a:t>
            </a:r>
          </a:p>
          <a:p>
            <a:pPr lvl="1">
              <a:buClr>
                <a:srgbClr val="002060"/>
              </a:buClr>
              <a:buSzPct val="100000"/>
              <a:buFont typeface="Wingdings" pitchFamily="2" charset="2"/>
              <a:buChar char="§"/>
            </a:pPr>
            <a:r>
              <a:rPr lang="en-US" sz="2900" dirty="0" smtClean="0">
                <a:solidFill>
                  <a:srgbClr val="0070C0"/>
                </a:solidFill>
              </a:rPr>
              <a:t>from </a:t>
            </a:r>
            <a:r>
              <a:rPr lang="en-US" sz="2900" dirty="0">
                <a:solidFill>
                  <a:srgbClr val="0070C0"/>
                </a:solidFill>
              </a:rPr>
              <a:t>an unused root </a:t>
            </a:r>
            <a:r>
              <a:rPr lang="en-US" sz="2900" dirty="0">
                <a:solidFill>
                  <a:srgbClr val="0070C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meaning to be hot</a:t>
            </a:r>
            <a:r>
              <a:rPr lang="en-US" sz="2900" dirty="0">
                <a:solidFill>
                  <a:srgbClr val="0070C0"/>
                </a:solidFill>
              </a:rPr>
              <a:t>; </a:t>
            </a:r>
            <a:r>
              <a:rPr lang="en-US" sz="2900" dirty="0" smtClean="0">
                <a:solidFill>
                  <a:srgbClr val="0070C0"/>
                </a:solidFill>
              </a:rPr>
              <a:t/>
            </a:r>
            <a:br>
              <a:rPr lang="en-US" sz="2900" dirty="0" smtClean="0">
                <a:solidFill>
                  <a:srgbClr val="0070C0"/>
                </a:solidFill>
              </a:rPr>
            </a:br>
            <a:r>
              <a:rPr lang="en-US" sz="2900" dirty="0" smtClean="0">
                <a:solidFill>
                  <a:srgbClr val="0070C0"/>
                </a:solidFill>
              </a:rPr>
              <a:t>a </a:t>
            </a:r>
            <a:r>
              <a:rPr lang="en-US" sz="2900" dirty="0">
                <a:solidFill>
                  <a:srgbClr val="0070C0"/>
                </a:solidFill>
              </a:rPr>
              <a:t>day </a:t>
            </a:r>
            <a:r>
              <a:rPr lang="en-US" sz="2900" dirty="0" smtClean="0">
                <a:solidFill>
                  <a:srgbClr val="0070C0"/>
                </a:solidFill>
              </a:rPr>
              <a:t>(</a:t>
            </a:r>
            <a:r>
              <a:rPr lang="en-US" sz="2900" dirty="0">
                <a:solidFill>
                  <a:srgbClr val="0070C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as the warm hours</a:t>
            </a:r>
            <a:r>
              <a:rPr lang="en-US" sz="2900" dirty="0">
                <a:solidFill>
                  <a:srgbClr val="0070C0"/>
                </a:solidFill>
              </a:rPr>
              <a:t>), whether literal </a:t>
            </a:r>
            <a:r>
              <a:rPr lang="en-US" sz="2900" dirty="0" smtClean="0">
                <a:solidFill>
                  <a:srgbClr val="0070C0"/>
                </a:solidFill>
              </a:rPr>
              <a:t/>
            </a:r>
            <a:br>
              <a:rPr lang="en-US" sz="2900" dirty="0" smtClean="0">
                <a:solidFill>
                  <a:srgbClr val="0070C0"/>
                </a:solidFill>
              </a:rPr>
            </a:br>
            <a:r>
              <a:rPr lang="en-US" sz="2100" dirty="0" smtClean="0">
                <a:solidFill>
                  <a:srgbClr val="0070C0"/>
                </a:solidFill>
              </a:rPr>
              <a:t>(</a:t>
            </a:r>
            <a:r>
              <a:rPr lang="en-US" sz="2100" strike="sngStrike" dirty="0">
                <a:solidFill>
                  <a:srgbClr val="FF0000"/>
                </a:solidFill>
              </a:rPr>
              <a:t>from sunrise to sunset</a:t>
            </a:r>
            <a:r>
              <a:rPr lang="en-US" sz="2100" dirty="0">
                <a:solidFill>
                  <a:srgbClr val="FF0000"/>
                </a:solidFill>
              </a:rPr>
              <a:t>,</a:t>
            </a:r>
            <a:r>
              <a:rPr lang="en-US" sz="2100" dirty="0">
                <a:solidFill>
                  <a:srgbClr val="0070C0"/>
                </a:solidFill>
              </a:rPr>
              <a:t>)</a:t>
            </a:r>
            <a:r>
              <a:rPr lang="en-US" sz="2100" dirty="0"/>
              <a:t> </a:t>
            </a:r>
            <a:endParaRPr lang="en-US" sz="2900" dirty="0" smtClean="0"/>
          </a:p>
          <a:p>
            <a:pPr marL="45720" indent="0">
              <a:buNone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[</a:t>
            </a:r>
            <a:r>
              <a:rPr lang="en-US" sz="2600" b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Note</a:t>
            </a:r>
            <a:r>
              <a:rPr lang="en-US" sz="2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Strong’s </a:t>
            </a:r>
            <a:r>
              <a:rPr lang="en-US" sz="2600" b="1" u="sng" dirty="0" smtClean="0">
                <a:latin typeface="Calibri" pitchFamily="34" charset="0"/>
                <a:cs typeface="Calibri" pitchFamily="34" charset="0"/>
              </a:rPr>
              <a:t>should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u="sng" dirty="0">
                <a:latin typeface="Calibri" pitchFamily="34" charset="0"/>
                <a:cs typeface="Calibri" pitchFamily="34" charset="0"/>
              </a:rPr>
              <a:t>have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u="sng" dirty="0">
                <a:latin typeface="Calibri" pitchFamily="34" charset="0"/>
                <a:cs typeface="Calibri" pitchFamily="34" charset="0"/>
              </a:rPr>
              <a:t>said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dawn</a:t>
            </a:r>
            <a:r>
              <a:rPr lang="en-US" sz="2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dusk</a:t>
            </a:r>
            <a:r>
              <a:rPr lang="en-US" sz="2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according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r>
              <a:rPr lang="en-US" sz="26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Hebrew definitions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morning </a:t>
            </a:r>
            <a:r>
              <a:rPr lang="en-US" sz="2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evening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468816" y="6165304"/>
            <a:ext cx="448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AE371E-ED34-412D-882F-B73224B707AB}" type="slidenum">
              <a:rPr lang="es-ES" smtClean="0">
                <a:solidFill>
                  <a:schemeClr val="tx1"/>
                </a:solidFill>
              </a:rPr>
              <a:pPr/>
              <a:t>7</a:t>
            </a:fld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1516900" cy="18366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Double Wave 10"/>
          <p:cNvSpPr/>
          <p:nvPr/>
        </p:nvSpPr>
        <p:spPr>
          <a:xfrm>
            <a:off x="-396552" y="6525344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6932" y="5963086"/>
            <a:ext cx="5015348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There are other definitions for DAY </a:t>
            </a:r>
            <a:br>
              <a:rPr lang="en-US" sz="20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0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that do not apply to Gen 1:5. </a:t>
            </a:r>
            <a:endParaRPr lang="en-US" sz="20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54047" y="3284984"/>
            <a:ext cx="8438433" cy="273630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en-US" b="1" dirty="0" smtClean="0">
                <a:solidFill>
                  <a:schemeClr val="tx2"/>
                </a:solidFill>
              </a:rPr>
              <a:t>#</a:t>
            </a:r>
            <a:r>
              <a:rPr lang="en-US" b="1" dirty="0">
                <a:solidFill>
                  <a:schemeClr val="tx2"/>
                </a:solidFill>
              </a:rPr>
              <a:t>2 </a:t>
            </a:r>
            <a:r>
              <a:rPr lang="en-US" b="1" dirty="0" smtClean="0">
                <a:solidFill>
                  <a:schemeClr val="tx2"/>
                </a:solidFill>
              </a:rPr>
              <a:t>definition – 24 hour Cycle of Day Season &amp; Night Season</a:t>
            </a:r>
            <a:r>
              <a:rPr lang="en-US" dirty="0" smtClean="0">
                <a:solidFill>
                  <a:schemeClr val="tx2"/>
                </a:solidFill>
              </a:rPr>
              <a:t>]</a:t>
            </a:r>
          </a:p>
          <a:p>
            <a:pPr lvl="1"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070C0"/>
                </a:solidFill>
              </a:rPr>
              <a:t>or </a:t>
            </a:r>
            <a:r>
              <a:rPr lang="en-US" sz="2200" dirty="0">
                <a:solidFill>
                  <a:srgbClr val="0070C0"/>
                </a:solidFill>
              </a:rPr>
              <a:t>from </a:t>
            </a:r>
            <a:r>
              <a:rPr lang="en-US" sz="2200" dirty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one </a:t>
            </a:r>
            <a:r>
              <a:rPr lang="en-US" sz="2200" strike="sngStrike" dirty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sunset to the </a:t>
            </a:r>
            <a:r>
              <a:rPr lang="en-US" sz="2200" strike="sngStrike" dirty="0" smtClean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next</a:t>
            </a:r>
            <a:r>
              <a:rPr lang="en-US" sz="2200" dirty="0" smtClean="0">
                <a:solidFill>
                  <a:srgbClr val="0070C0"/>
                </a:solidFill>
              </a:rPr>
              <a:t>;</a:t>
            </a:r>
          </a:p>
          <a:p>
            <a:pPr marL="45720" indent="0"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[</a:t>
            </a:r>
            <a:r>
              <a:rPr lang="en-US" sz="2000" b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Note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Strong’s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is incorrect in calculating the commencement of the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day with sunset.  He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should have said from 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“one day-break to the </a:t>
            </a: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next.”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]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US" sz="700" dirty="0" smtClean="0">
              <a:latin typeface="Calibri" pitchFamily="34" charset="0"/>
              <a:cs typeface="Calibri" pitchFamily="34" charset="0"/>
            </a:endParaRPr>
          </a:p>
          <a:p>
            <a:pPr marL="45720" indent="0">
              <a:buNone/>
            </a:pPr>
            <a:r>
              <a:rPr lang="en-US" dirty="0">
                <a:solidFill>
                  <a:schemeClr val="tx2"/>
                </a:solidFill>
              </a:rPr>
              <a:t>[</a:t>
            </a:r>
            <a:r>
              <a:rPr lang="en-US" b="1" dirty="0">
                <a:solidFill>
                  <a:schemeClr val="tx2"/>
                </a:solidFill>
              </a:rPr>
              <a:t>#3 definition </a:t>
            </a:r>
            <a:r>
              <a:rPr lang="en-US" dirty="0">
                <a:solidFill>
                  <a:schemeClr val="tx2"/>
                </a:solidFill>
              </a:rPr>
              <a:t>where one day equals 1 year, </a:t>
            </a:r>
            <a:r>
              <a:rPr lang="en-US" dirty="0" smtClean="0">
                <a:solidFill>
                  <a:schemeClr val="tx2"/>
                </a:solidFill>
              </a:rPr>
              <a:t>in prophecy.]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sz="2200" dirty="0">
                <a:solidFill>
                  <a:srgbClr val="0070C0"/>
                </a:solidFill>
              </a:rPr>
              <a:t>or </a:t>
            </a:r>
            <a:r>
              <a:rPr lang="en-US" sz="2200" dirty="0">
                <a:solidFill>
                  <a:srgbClr val="0070C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figurative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 smtClean="0">
                <a:solidFill>
                  <a:srgbClr val="0070C0"/>
                </a:solidFill>
              </a:rPr>
              <a:t>(</a:t>
            </a:r>
            <a:r>
              <a:rPr lang="en-US" sz="2200" dirty="0">
                <a:solidFill>
                  <a:srgbClr val="0070C0"/>
                </a:solidFill>
              </a:rPr>
              <a:t>a space of time defined by an associated term</a:t>
            </a:r>
            <a:r>
              <a:rPr lang="en-US" sz="2200" dirty="0" smtClean="0">
                <a:solidFill>
                  <a:srgbClr val="0070C0"/>
                </a:solidFill>
              </a:rPr>
              <a:t>). 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546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Rae\Desktop\Art New Grammar 101\cross with ligh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942299"/>
            <a:ext cx="967767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e\Desktop\Art New Grammar 101\cross in darkne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-97668"/>
            <a:ext cx="3888433" cy="37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Art New Grammar 101\cross noon light darkness edit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" y="-10030"/>
            <a:ext cx="5377891" cy="41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Art New Grammar 101\cross with ligh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" y="3604795"/>
            <a:ext cx="5737932" cy="3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uble Wave 8"/>
          <p:cNvSpPr/>
          <p:nvPr/>
        </p:nvSpPr>
        <p:spPr>
          <a:xfrm>
            <a:off x="-508840" y="3140968"/>
            <a:ext cx="10121400" cy="715855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uble Wave 16"/>
          <p:cNvSpPr/>
          <p:nvPr/>
        </p:nvSpPr>
        <p:spPr>
          <a:xfrm rot="16200000">
            <a:off x="1785385" y="3036001"/>
            <a:ext cx="7506186" cy="803351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520259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70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533" y="16643"/>
            <a:ext cx="34692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B0F0"/>
                </a:solidFill>
                <a:effectLst/>
                <a:latin typeface="Comic Sans MS" pitchFamily="66" charset="0"/>
              </a:rPr>
              <a:t>Forenoon Light</a:t>
            </a:r>
            <a:endParaRPr lang="en-US" sz="3600" b="1" cap="none" spc="0" dirty="0">
              <a:ln/>
              <a:solidFill>
                <a:srgbClr val="00B0F0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57782" y="5561320"/>
            <a:ext cx="26228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Afternoon </a:t>
            </a:r>
            <a:br>
              <a:rPr lang="en-US" sz="3600" b="1" cap="none" spc="0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</a:br>
            <a:r>
              <a:rPr lang="en-US" sz="3600" b="1" cap="none" spc="0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omic Sans MS" pitchFamily="66" charset="0"/>
              </a:rPr>
              <a:t>Light</a:t>
            </a:r>
            <a:endParaRPr lang="en-US" sz="3600" b="1" cap="none" spc="0" dirty="0">
              <a:ln/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34208" y="-97668"/>
            <a:ext cx="21948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Darkness</a:t>
            </a:r>
            <a:endParaRPr lang="en-US" sz="36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1607" y="2414104"/>
            <a:ext cx="31999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Noon – 9</a:t>
            </a:r>
            <a:r>
              <a:rPr lang="en-US" sz="3600" b="1" cap="none" spc="0" baseline="3000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th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 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>HR</a:t>
            </a:r>
            <a:endParaRPr lang="en-US" sz="3600" b="1" cap="none" spc="0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909888" y="3483536"/>
            <a:ext cx="3203846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b="1" dirty="0" smtClean="0">
                <a:ln w="5080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For Yahuah to honor His covenants of the day and the night, He must also include the “mixings” </a:t>
            </a:r>
            <a:br>
              <a:rPr lang="en-US" b="1" dirty="0" smtClean="0">
                <a:ln w="5080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ln w="5080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to transition from light to darkness </a:t>
            </a:r>
            <a:br>
              <a:rPr lang="en-US" b="1" dirty="0" smtClean="0">
                <a:ln w="5080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b="1" dirty="0" smtClean="0">
                <a:ln w="5080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at the cross.</a:t>
            </a:r>
            <a:endParaRPr lang="en-US" b="1" dirty="0">
              <a:ln w="50800"/>
              <a:solidFill>
                <a:schemeClr val="accent4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751" y="3108697"/>
            <a:ext cx="19656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B0F0"/>
                </a:solidFill>
                <a:effectLst/>
                <a:latin typeface="Comic Sans MS" pitchFamily="66" charset="0"/>
              </a:rPr>
              <a:t>Abib 14</a:t>
            </a:r>
            <a:endParaRPr lang="en-US" sz="3600" b="1" cap="none" spc="0" dirty="0">
              <a:ln/>
              <a:solidFill>
                <a:srgbClr val="00B0F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87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e\Desktop\dusk light &amp;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afternoon 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9144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448251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/>
              <a:pPr/>
              <a:t>71</a:t>
            </a:fld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187625" y="-387424"/>
            <a:ext cx="6768748" cy="2376264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Evening &lt;ereb&gt; rightly claims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the 1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st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definition as dusk –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mixing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 of light and night.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-396552" y="2960948"/>
            <a:ext cx="9937104" cy="504056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068960"/>
            <a:ext cx="9144000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 &lt;ereb&gt; can only claim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2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definition of “day”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[or no mixing] …</a:t>
            </a:r>
          </a:p>
          <a:p>
            <a:pPr marL="45720" indent="0" algn="ctr">
              <a:buFont typeface="Georgia" pitchFamily="18" charset="0"/>
              <a:buNone/>
            </a:pPr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WHEN linked to a “qualifier”!</a:t>
            </a:r>
            <a:endParaRPr lang="en-US" sz="36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29"/>
          <p:cNvSpPr txBox="1"/>
          <p:nvPr/>
        </p:nvSpPr>
        <p:spPr>
          <a:xfrm>
            <a:off x="8172400" y="332656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32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Ravie" pitchFamily="82" charset="0"/>
              </a:rPr>
              <a:t>1.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Ravie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375" y="3465004"/>
            <a:ext cx="1034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Ravie" pitchFamily="82" charset="0"/>
              </a:rPr>
              <a:t>2.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Ravie" pitchFamily="82" charset="0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8176715" y="3717032"/>
            <a:ext cx="648072" cy="199524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b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4996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7416820" cy="175426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" indent="0" algn="ctr">
              <a:buNone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At 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cross did 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‘evening’ &lt;ereb&gt; 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rightfully 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claim its 1</a:t>
            </a:r>
            <a:r>
              <a:rPr lang="en-US" sz="3200" b="1" baseline="30000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st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definition of a “mixing of light &amp; darkness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”?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3356992"/>
            <a:ext cx="8187441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Yes … but the timeframe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picked up the 2</a:t>
            </a:r>
            <a:r>
              <a:rPr lang="en-US" sz="3600" b="1" baseline="30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nd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definition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of “day” </a:t>
            </a:r>
            <a:r>
              <a:rPr lang="en-US" sz="3600" b="1" u="sng" dirty="0" smtClean="0">
                <a:ln w="50800"/>
                <a:solidFill>
                  <a:srgbClr val="FFFF8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at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“mid-</a:t>
            </a:r>
            <a:r>
              <a:rPr lang="en-US" sz="3600" b="1" u="sng" dirty="0" smtClean="0">
                <a:ln w="50800"/>
                <a:solidFill>
                  <a:srgbClr val="FFFF8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day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” … </a:t>
            </a:r>
            <a:b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omic Sans MS" pitchFamily="66" charset="0"/>
              </a:rPr>
              <a:t>ONLY by Divine Intervention!</a:t>
            </a:r>
            <a:endParaRPr lang="en-US" sz="3600" b="1" dirty="0" smtClean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  <a:p>
            <a:pPr marL="45720" indent="0" algn="ctr">
              <a:buFont typeface="Georgia" pitchFamily="18" charset="0"/>
              <a:buNone/>
            </a:pP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8172400" y="2931968"/>
            <a:ext cx="648072" cy="3449360"/>
          </a:xfrm>
          <a:prstGeom prst="roundRect">
            <a:avLst/>
          </a:prstGeom>
          <a:solidFill>
            <a:srgbClr val="6F3350"/>
          </a:solidFill>
          <a:ln w="57150">
            <a:solidFill>
              <a:srgbClr val="DFA6C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w="152400" h="50800" prst="softRound"/>
          </a:sp3d>
        </p:spPr>
        <p:txBody>
          <a:bodyPr vert="horz" wrap="square" rtlCol="0">
            <a:spAutoFit/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BRAND</a:t>
            </a:r>
          </a:p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/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N</a:t>
            </a:r>
            <a:b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</a:b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oper Black" pitchFamily="18" charset="0"/>
              </a:rPr>
              <a:t>EW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520259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72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440" y="2923117"/>
            <a:ext cx="1058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339933"/>
                </a:solidFill>
                <a:effectLst/>
                <a:latin typeface="Ravie" pitchFamily="82" charset="0"/>
              </a:rPr>
              <a:t>3.</a:t>
            </a:r>
            <a:endParaRPr lang="en-US" sz="5400" b="1" cap="none" spc="0" dirty="0">
              <a:ln/>
              <a:solidFill>
                <a:srgbClr val="339933"/>
              </a:solidFill>
              <a:effectLst/>
              <a:latin typeface="Ravie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6376" y="-243408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cs typeface="MV Boli" pitchFamily="2" charset="0"/>
              </a:rPr>
              <a:t>?</a:t>
            </a:r>
            <a:endParaRPr lang="en-US" sz="138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lgerian" pitchFamily="8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011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>
          <a:xfrm>
            <a:off x="-36512" y="4078877"/>
            <a:ext cx="9144000" cy="399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endParaRPr lang="en-US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20" indent="0" algn="ctr">
              <a:buFont typeface="Georgia" pitchFamily="18" charset="0"/>
              <a:buNone/>
            </a:pP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cross has </a:t>
            </a:r>
            <a:r>
              <a:rPr lang="en-US" sz="3600" b="1" dirty="0" smtClean="0">
                <a:ln w="50800"/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“THE Last Word” 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to show the “mixing” of “light and darkness” during the mid-day hours.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6456" y="6520259"/>
            <a:ext cx="432048" cy="365125"/>
          </a:xfrm>
        </p:spPr>
        <p:txBody>
          <a:bodyPr/>
          <a:lstStyle/>
          <a:p>
            <a:fld id="{F6AA5173-809A-47C4-A6C9-FAF8F879D43E}" type="slidenum">
              <a:rPr lang="es-ES" smtClean="0">
                <a:solidFill>
                  <a:schemeClr val="bg1"/>
                </a:solidFill>
              </a:rPr>
              <a:pPr/>
              <a:t>73</a:t>
            </a:fld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871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/>
              <a:pPr/>
              <a:t>74</a:t>
            </a:fld>
            <a:endParaRPr lang="es-ES"/>
          </a:p>
        </p:txBody>
      </p:sp>
      <p:pic>
        <p:nvPicPr>
          <p:cNvPr id="6146" name="Picture 2" descr="C:\Users\Rae\Desktop\Grammar Art\Bible Worship Background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92" y="-1016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395536" y="980728"/>
            <a:ext cx="8496944" cy="579664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5087" y="1412776"/>
            <a:ext cx="8529207" cy="544522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1.  Between Hebrew and Greek, “evening” </a:t>
            </a:r>
            <a:r>
              <a:rPr lang="en-US" sz="20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&lt;ereb&gt; 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can maintain the meaning of the word “day” as the 2</a:t>
            </a:r>
            <a:r>
              <a:rPr lang="en-US" sz="2800" baseline="300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nd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definition </a:t>
            </a:r>
            <a:r>
              <a:rPr lang="en-US" sz="28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when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28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used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with “</a:t>
            </a:r>
            <a:r>
              <a:rPr lang="en-US" sz="2800" dirty="0" err="1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beyn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ha </a:t>
            </a:r>
            <a:r>
              <a:rPr lang="en-US" sz="2800" dirty="0" err="1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arbayim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” in Hebrew, 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B83D68"/>
                </a:solidFill>
              </a:rPr>
              <a:t>or</a:t>
            </a: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with a </a:t>
            </a:r>
            <a:b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r>
              <a:rPr lang="en-US" sz="28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qualifying verse in Greek.</a:t>
            </a:r>
            <a: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/>
            </a:r>
            <a:br>
              <a:rPr lang="en-US" sz="36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</a:br>
            <a:endParaRPr lang="en-US" sz="1050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2800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Afternoon is part of “</a:t>
            </a:r>
            <a:r>
              <a:rPr lang="en-US" sz="2800" b="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beyn</a:t>
            </a:r>
            <a:r>
              <a:rPr lang="en-US" sz="28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 </a:t>
            </a:r>
            <a:r>
              <a:rPr lang="en-US" sz="2800" b="0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arbayim</a:t>
            </a:r>
            <a:r>
              <a:rPr lang="en-US" sz="2800" b="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 algn="ctr">
              <a:buFont typeface="Georgia" pitchFamily="18" charset="0"/>
              <a:buNone/>
            </a:pPr>
            <a:r>
              <a:rPr lang="en-US" sz="3200" dirty="0" smtClean="0">
                <a:ln w="10541" cmpd="sng">
                  <a:solidFill>
                    <a:schemeClr val="accent3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Dusk/twilight belongs to “ereb.”</a:t>
            </a:r>
          </a:p>
          <a:p>
            <a:pPr marL="0" indent="0" algn="ctr">
              <a:buNone/>
            </a:pPr>
            <a:r>
              <a:rPr lang="en-US" sz="32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2.  The word &lt;ereb&gt; as a mixing of light/darkness can also take place during the day-</a:t>
            </a:r>
            <a:r>
              <a:rPr lang="en-US" sz="32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light</a:t>
            </a:r>
            <a:r>
              <a:rPr lang="en-US" sz="32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 hours only by </a:t>
            </a:r>
            <a:r>
              <a:rPr lang="en-US" sz="3200" u="sng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Divine Intervention as at the cross</a:t>
            </a:r>
            <a:r>
              <a:rPr lang="en-US" sz="320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  <a:endParaRPr lang="en-US" sz="3200" dirty="0">
              <a:ln w="10541" cmpd="sng">
                <a:solidFill>
                  <a:schemeClr val="accent3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rgbClr val="00B0F0">
                    <a:alpha val="4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7504" y="260648"/>
            <a:ext cx="8928992" cy="912738"/>
          </a:xfrm>
          <a:prstGeom prst="rect">
            <a:avLst/>
          </a:prstGeom>
          <a:solidFill>
            <a:schemeClr val="bg1">
              <a:alpha val="64000"/>
            </a:schemeClr>
          </a:solidFill>
          <a:ln w="57150">
            <a:solidFill>
              <a:schemeClr val="accent1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txBody>
          <a:bodyPr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pc="50" dirty="0" smtClean="0"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Final Summary for &lt;ereb&gt;  </a:t>
            </a:r>
            <a:endParaRPr lang="en-US" spc="50" dirty="0"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827270" y="6492875"/>
            <a:ext cx="432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7F777D0-1047-42BB-9325-19191E1BA8DC}" type="slidenum">
              <a:rPr lang="es-ES" smtClean="0">
                <a:solidFill>
                  <a:schemeClr val="tx1"/>
                </a:solidFill>
              </a:rPr>
              <a:pPr/>
              <a:t>74</a:t>
            </a:fld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Rae\Desktop\puppy bre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6699" y="3169394"/>
            <a:ext cx="1126331" cy="965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17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14481" y="6309320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75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01588" y="188640"/>
            <a:ext cx="7930852" cy="2376264"/>
          </a:xfrm>
          <a:prstGeom prst="rect">
            <a:avLst/>
          </a:prstGeom>
          <a:solidFill>
            <a:schemeClr val="accent4">
              <a:lumMod val="20000"/>
              <a:lumOff val="80000"/>
              <a:alpha val="63000"/>
            </a:schemeClr>
          </a:solidFill>
          <a:ln w="76200"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3d extrusionH="57150">
              <a:bevelT w="38100" h="38100" prst="angle"/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1000" dirty="0" smtClean="0">
              <a:solidFill>
                <a:schemeClr val="accent5"/>
              </a:solidFill>
              <a:latin typeface="Segoe Print" pitchFamily="2" charset="0"/>
            </a:endParaRPr>
          </a:p>
          <a:p>
            <a: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  <a:t>With your Bible, an exhaustive concordance and good study skills, </a:t>
            </a:r>
            <a:b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</a:br>
            <a: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  <a:t>you will be able to answer </a:t>
            </a:r>
            <a:b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</a:br>
            <a: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  <a:t>most calendar challenges easily.</a:t>
            </a:r>
          </a:p>
          <a:p>
            <a:r>
              <a:rPr lang="en-US" sz="2800" dirty="0" smtClean="0">
                <a:solidFill>
                  <a:schemeClr val="accent5"/>
                </a:solidFill>
                <a:latin typeface="Segoe Print" pitchFamily="2" charset="0"/>
              </a:rPr>
              <a:t>May Yahuah Bless You Abundantly!</a:t>
            </a:r>
            <a:endParaRPr lang="en-US" sz="2800" dirty="0">
              <a:solidFill>
                <a:schemeClr val="accent5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9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76456" y="6448251"/>
            <a:ext cx="432048" cy="365125"/>
          </a:xfrm>
        </p:spPr>
        <p:txBody>
          <a:bodyPr/>
          <a:lstStyle/>
          <a:p>
            <a:fld id="{8DD6D281-485E-4A40-B53B-65A2FA315EC6}" type="slidenum">
              <a:rPr lang="es-ES" smtClean="0">
                <a:solidFill>
                  <a:schemeClr val="tx1"/>
                </a:solidFill>
              </a:rPr>
              <a:pPr/>
              <a:t>76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5896" y="460990"/>
            <a:ext cx="550810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 smtClean="0">
                <a:ln w="11430"/>
                <a:solidFill>
                  <a:srgbClr val="FFC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The </a:t>
            </a:r>
            <a:r>
              <a:rPr lang="en-US" sz="2800" b="1" dirty="0" smtClean="0">
                <a:ln w="11430"/>
                <a:solidFill>
                  <a:srgbClr val="FFC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</a:t>
            </a:r>
            <a:r>
              <a:rPr lang="en-US" sz="2800" b="1" cap="none" spc="0" dirty="0" smtClean="0">
                <a:ln w="11430"/>
                <a:solidFill>
                  <a:srgbClr val="FFC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ext Covenant Calendar Study will cover: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b="1" dirty="0" smtClean="0">
                <a:ln w="11430"/>
                <a:solidFill>
                  <a:srgbClr val="FFC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Examination of the full creation week.</a:t>
            </a:r>
            <a:endParaRPr lang="en-US" sz="2800" b="1" cap="none" spc="0" dirty="0" smtClean="0">
              <a:ln w="11430"/>
              <a:solidFill>
                <a:srgbClr val="FFC000"/>
              </a:solidFill>
              <a:effectLst>
                <a:glow rad="228600">
                  <a:srgbClr val="0070C0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358" y="4077072"/>
            <a:ext cx="8964488" cy="17389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Segoe Print" pitchFamily="2" charset="0"/>
              </a:rPr>
              <a:t>May this study take you to higher heights!! </a:t>
            </a:r>
          </a:p>
          <a:p>
            <a:endParaRPr lang="en-US" sz="11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pPr algn="ctr"/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</a:rPr>
              <a:t>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rgbClr val="006600">
                      <a:alpha val="60000"/>
                    </a:srgbClr>
                  </a:glow>
                </a:effectLst>
                <a:latin typeface="Segoe Print" pitchFamily="2" charset="0"/>
              </a:rPr>
              <a:t>Questions/Comments on </a:t>
            </a:r>
            <a:b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rgbClr val="006600">
                      <a:alpha val="60000"/>
                    </a:srgbClr>
                  </a:glow>
                </a:effectLst>
                <a:latin typeface="Segoe Print" pitchFamily="2" charset="0"/>
              </a:rPr>
            </a:b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rgbClr val="006600">
                      <a:alpha val="60000"/>
                    </a:srgbClr>
                  </a:glow>
                </a:effectLst>
                <a:latin typeface="Segoe Print" pitchFamily="2" charset="0"/>
              </a:rPr>
              <a:t>Melchizedek’s Gen 1 day-start? </a:t>
            </a:r>
            <a:r>
              <a:rPr lang="en-US" sz="4000" b="1" cap="none" spc="0" dirty="0" smtClean="0">
                <a:ln w="11430"/>
                <a:solidFill>
                  <a:srgbClr val="339933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0258" y="5848459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3"/>
              </a:rPr>
              <a:t>calendar@torahtothetribes.com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en-US" sz="2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" y="5745898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38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9824" y="6449892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8</a:t>
            </a:fld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1182334" y="1412776"/>
            <a:ext cx="3106924" cy="432048"/>
          </a:xfrm>
          <a:prstGeom prst="rect">
            <a:avLst/>
          </a:prstGeom>
          <a:gradFill>
            <a:gsLst>
              <a:gs pos="0">
                <a:srgbClr val="8EBEE6"/>
              </a:gs>
              <a:gs pos="99000">
                <a:srgbClr val="06DFEA"/>
              </a:gs>
              <a:gs pos="99000">
                <a:srgbClr val="DFA6C0"/>
              </a:gs>
            </a:gsLst>
            <a:lin ang="2700000" scaled="1"/>
          </a:gra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dirty="0" smtClean="0"/>
              <a:t>Light/Day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05070" y="2132856"/>
            <a:ext cx="3670264" cy="4176464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used in </a:t>
            </a:r>
            <a:r>
              <a:rPr lang="en-US" b="1" dirty="0" smtClean="0">
                <a:solidFill>
                  <a:srgbClr val="00B0F0"/>
                </a:solidFill>
              </a:rPr>
              <a:t>Gen 1:5</a:t>
            </a:r>
            <a:r>
              <a:rPr lang="en-US" b="1" u="sng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definition is the “warm hours” or </a:t>
            </a:r>
            <a:br>
              <a:rPr lang="en-US" dirty="0" smtClean="0"/>
            </a:br>
            <a:r>
              <a:rPr lang="en-US" dirty="0" smtClean="0"/>
              <a:t>12 hours of the day.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b="1" dirty="0" smtClean="0">
                <a:solidFill>
                  <a:srgbClr val="00B0F0"/>
                </a:solidFill>
              </a:rPr>
              <a:t>Light</a:t>
            </a:r>
            <a:r>
              <a:rPr lang="en-US" dirty="0" smtClean="0"/>
              <a:t> is called </a:t>
            </a:r>
            <a:r>
              <a:rPr lang="en-US" b="1" dirty="0" smtClean="0">
                <a:solidFill>
                  <a:srgbClr val="00B0F0"/>
                </a:solidFill>
              </a:rPr>
              <a:t>DAY.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use of DAY in </a:t>
            </a:r>
            <a:br>
              <a:rPr lang="en-US" dirty="0" smtClean="0"/>
            </a:br>
            <a:r>
              <a:rPr lang="en-US" b="1" dirty="0">
                <a:solidFill>
                  <a:srgbClr val="00B0F0"/>
                </a:solidFill>
              </a:rPr>
              <a:t>Gen </a:t>
            </a:r>
            <a:r>
              <a:rPr lang="en-US" b="1" dirty="0" smtClean="0">
                <a:solidFill>
                  <a:srgbClr val="00B0F0"/>
                </a:solidFill>
              </a:rPr>
              <a:t>1:5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aligns with the two twilights, </a:t>
            </a:r>
            <a:br>
              <a:rPr lang="en-US" dirty="0" smtClean="0"/>
            </a:br>
            <a:r>
              <a:rPr lang="en-US" dirty="0" smtClean="0"/>
              <a:t>linking them to the</a:t>
            </a:r>
            <a:br>
              <a:rPr lang="en-US" dirty="0" smtClean="0"/>
            </a:br>
            <a:r>
              <a:rPr lang="en-US" b="1" dirty="0" smtClean="0">
                <a:solidFill>
                  <a:srgbClr val="00B0F0"/>
                </a:solidFill>
              </a:rPr>
              <a:t>Day Season.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079350" y="1412776"/>
            <a:ext cx="3165058" cy="432048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99000">
                <a:srgbClr val="DFA6C0">
                  <a:lumMod val="90000"/>
                </a:srgbClr>
              </a:gs>
              <a:gs pos="99000">
                <a:srgbClr val="DFA6C0"/>
              </a:gs>
            </a:gsLst>
            <a:lin ang="2700000" scaled="1"/>
            <a:tileRect/>
          </a:gra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dirty="0" smtClean="0"/>
              <a:t>Evening/Morning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825696" y="2131561"/>
            <a:ext cx="3850760" cy="4176464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usage in </a:t>
            </a:r>
            <a:r>
              <a:rPr lang="en-US" b="1" dirty="0" smtClean="0">
                <a:solidFill>
                  <a:srgbClr val="00B0F0"/>
                </a:solidFill>
              </a:rPr>
              <a:t>Gen 1:5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b="1" u="sng" dirty="0" smtClean="0"/>
              <a:t>after</a:t>
            </a:r>
            <a:r>
              <a:rPr lang="en-US" dirty="0" smtClean="0"/>
              <a:t> Day Season has been determined.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definition is correct as “</a:t>
            </a:r>
            <a:r>
              <a:rPr lang="en-US" b="1" dirty="0" smtClean="0">
                <a:solidFill>
                  <a:schemeClr val="accent3"/>
                </a:solidFill>
              </a:rPr>
              <a:t>dusk</a:t>
            </a:r>
            <a:r>
              <a:rPr lang="en-US" dirty="0" smtClean="0"/>
              <a:t>” and “</a:t>
            </a:r>
            <a:r>
              <a:rPr lang="en-US" b="1" dirty="0" smtClean="0">
                <a:solidFill>
                  <a:srgbClr val="B83D68"/>
                </a:solidFill>
              </a:rPr>
              <a:t>dawn</a:t>
            </a:r>
            <a:r>
              <a:rPr lang="en-US" dirty="0" smtClean="0">
                <a:solidFill>
                  <a:srgbClr val="B83D68"/>
                </a:solidFill>
              </a:rPr>
              <a:t>.</a:t>
            </a:r>
            <a:r>
              <a:rPr lang="en-US" dirty="0" smtClean="0"/>
              <a:t>” 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dirty="0" smtClean="0"/>
              <a:t>Both terms are twilights.</a:t>
            </a:r>
          </a:p>
          <a:p>
            <a:pPr marL="502920" indent="-457200">
              <a:buFont typeface="Georgia" pitchFamily="18" charset="0"/>
              <a:buAutoNum type="alphaLcPeriod"/>
            </a:pPr>
            <a:r>
              <a:rPr lang="en-US" b="1" dirty="0" smtClean="0">
                <a:solidFill>
                  <a:schemeClr val="accent3"/>
                </a:solidFill>
              </a:rPr>
              <a:t>Evening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B83D68"/>
                </a:solidFill>
              </a:rPr>
              <a:t>Morning</a:t>
            </a:r>
            <a:r>
              <a:rPr lang="en-US" dirty="0" smtClean="0"/>
              <a:t> both belong to the </a:t>
            </a:r>
            <a:br>
              <a:rPr lang="en-US" dirty="0" smtClean="0"/>
            </a:br>
            <a:r>
              <a:rPr lang="en-US" b="1" dirty="0" smtClean="0">
                <a:solidFill>
                  <a:srgbClr val="00B0F0"/>
                </a:solidFill>
              </a:rPr>
              <a:t>Day Season.</a:t>
            </a:r>
          </a:p>
          <a:p>
            <a:pPr marL="502920" indent="-457200">
              <a:buFont typeface="Georgia" pitchFamily="18" charset="0"/>
              <a:buAutoNum type="alphaLcPeriod"/>
            </a:pPr>
            <a:endParaRPr lang="en-US" dirty="0" smtClean="0"/>
          </a:p>
          <a:p>
            <a:pPr marL="502920" indent="-457200">
              <a:buFont typeface="Georgia" pitchFamily="18" charset="0"/>
              <a:buAutoNum type="alphaLcPeriod"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2794" y="242645"/>
            <a:ext cx="85567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usage of a word in the Scriptures,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most often takes the 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definition. 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520" y="-1287525"/>
            <a:ext cx="857232" cy="9433050"/>
            <a:chOff x="-108520" y="-1287525"/>
            <a:chExt cx="857232" cy="9433050"/>
          </a:xfrm>
        </p:grpSpPr>
        <p:sp>
          <p:nvSpPr>
            <p:cNvPr id="13" name="Minus 12"/>
            <p:cNvSpPr/>
            <p:nvPr/>
          </p:nvSpPr>
          <p:spPr>
            <a:xfrm rot="16200000">
              <a:off x="-4303469" y="3093343"/>
              <a:ext cx="9433049" cy="671313"/>
            </a:xfrm>
            <a:prstGeom prst="mathMinus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inus 13"/>
            <p:cNvSpPr/>
            <p:nvPr/>
          </p:nvSpPr>
          <p:spPr>
            <a:xfrm rot="16200000">
              <a:off x="-4489388" y="3093344"/>
              <a:ext cx="9433049" cy="671313"/>
            </a:xfrm>
            <a:prstGeom prst="mathMinus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32916" y="5963086"/>
            <a:ext cx="60234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Let’s chart this information.</a:t>
            </a:r>
            <a:endParaRPr lang="en-US" sz="28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484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5861" y="1052736"/>
            <a:ext cx="449677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Gen 1:5a</a:t>
            </a:r>
            <a:br>
              <a:rPr lang="en-US" sz="2800" b="1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</a:t>
            </a:r>
            <a:r>
              <a:rPr lang="en-US" sz="2800" b="1" baseline="30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st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: there are 2 major divisions to divide the 24 hour cycle in half.</a:t>
            </a:r>
          </a:p>
          <a:p>
            <a:pPr algn="ctr"/>
            <a:endParaRPr lang="en-US" sz="28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12 hrs. Day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12 hrs. Night</a:t>
            </a:r>
          </a:p>
          <a:p>
            <a:pPr algn="ctr"/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16016" y="1196752"/>
            <a:ext cx="3669074" cy="360040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99522" y="1754813"/>
            <a:ext cx="325990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1. Light is </a:t>
            </a:r>
            <a:b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called DAY</a:t>
            </a:r>
            <a:endParaRPr lang="en-US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53402" y="3356992"/>
            <a:ext cx="2757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2. Darkness is called NIGHT</a:t>
            </a:r>
            <a:endParaRPr lang="en-US" sz="2800" b="1" cap="none" spc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23528" y="44624"/>
            <a:ext cx="8538218" cy="91273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u="sng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Large</a:t>
            </a:r>
            <a:r>
              <a:rPr lang="en-US" sz="4400" spc="50" dirty="0" smtClean="0"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Components of the Day</a:t>
            </a:r>
            <a:endParaRPr lang="en-US" sz="4400" spc="50" dirty="0"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3848" y="4905429"/>
            <a:ext cx="550906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Notice:  Everything about </a:t>
            </a:r>
            <a:b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creation week started here </a:t>
            </a:r>
            <a:b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with Day-Light.</a:t>
            </a:r>
            <a:endParaRPr lang="en-US" sz="28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4" name="Bent Arrow 23"/>
          <p:cNvSpPr/>
          <p:nvPr/>
        </p:nvSpPr>
        <p:spPr>
          <a:xfrm flipH="1">
            <a:off x="7879285" y="2564904"/>
            <a:ext cx="827780" cy="3033022"/>
          </a:xfrm>
          <a:prstGeom prst="bentArrow">
            <a:avLst>
              <a:gd name="adj1" fmla="val 11949"/>
              <a:gd name="adj2" fmla="val 20255"/>
              <a:gd name="adj3" fmla="val 22627"/>
              <a:gd name="adj4" fmla="val 7222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9824" y="6449892"/>
            <a:ext cx="432048" cy="365125"/>
          </a:xfrm>
        </p:spPr>
        <p:txBody>
          <a:bodyPr/>
          <a:lstStyle/>
          <a:p>
            <a:fld id="{AD682D65-884C-47A2-8FBD-AC59C0AFCE73}" type="slidenum">
              <a:rPr lang="es-ES" smtClean="0">
                <a:solidFill>
                  <a:schemeClr val="tx1"/>
                </a:solidFill>
              </a:rPr>
              <a:pPr/>
              <a:t>9</a:t>
            </a:fld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05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rammar 10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16148</TotalTime>
  <Words>3342</Words>
  <Application>Microsoft Office PowerPoint</Application>
  <PresentationFormat>On-screen Show (4:3)</PresentationFormat>
  <Paragraphs>635</Paragraphs>
  <Slides>76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Slipstream</vt:lpstr>
      <vt:lpstr>1_Slipstream</vt:lpstr>
      <vt:lpstr>PowerPoint Presentation</vt:lpstr>
      <vt:lpstr>PowerPoint Presentation</vt:lpstr>
      <vt:lpstr>PowerPoint Presentation</vt:lpstr>
      <vt:lpstr>Morning &amp; Night Definitions (in the Creation Week)</vt:lpstr>
      <vt:lpstr>Alternate Definitions Used  For Morning &amp; Night (after the Creation Week)</vt:lpstr>
      <vt:lpstr>More on Morning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Good Motivational Boot!</vt:lpstr>
      <vt:lpstr> Understanding  “Ereb” </vt:lpstr>
      <vt:lpstr>“Ereb” is  often a Verb  </vt:lpstr>
      <vt:lpstr>PowerPoint Presentation</vt:lpstr>
      <vt:lpstr>PowerPoint Presentation</vt:lpstr>
      <vt:lpstr>Understanding Evening</vt:lpstr>
      <vt:lpstr>Evening:  2nd  Definition</vt:lpstr>
      <vt:lpstr>Evening:  3rd &amp; 4th Definitions</vt:lpstr>
      <vt:lpstr>PowerPoint Presentation</vt:lpstr>
      <vt:lpstr>PowerPoint Presentation</vt:lpstr>
      <vt:lpstr>The Quail of Exodus 16</vt:lpstr>
      <vt:lpstr>PowerPoint Presentation</vt:lpstr>
      <vt:lpstr>PowerPoint Presentation</vt:lpstr>
      <vt:lpstr>The Quail’s Qualifying Statement is Exo 16:12</vt:lpstr>
      <vt:lpstr>Evening:  Opposite Definitions</vt:lpstr>
      <vt:lpstr>“Afternoon”  H5186  &lt;natah&gt;</vt:lpstr>
      <vt:lpstr>PowerPoint Presentation</vt:lpstr>
      <vt:lpstr>PowerPoint Presentation</vt:lpstr>
      <vt:lpstr>“Evening Study”  Part 2</vt:lpstr>
      <vt:lpstr>What About the  Greek Scriptures?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Joseph’s Request</vt:lpstr>
      <vt:lpstr>Joseph’s Request in Matthew</vt:lpstr>
      <vt:lpstr>Joseph’s Request in Mark</vt:lpstr>
      <vt:lpstr>Mark’s Qualifying Verse</vt:lpstr>
      <vt:lpstr>Another “Qualifier”  for Matthew 27:57-58</vt:lpstr>
      <vt:lpstr>PowerPoint Presentation</vt:lpstr>
      <vt:lpstr>PowerPoint Presentation</vt:lpstr>
      <vt:lpstr>Who Has The Last Word?</vt:lpstr>
      <vt:lpstr>Before Going Further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Back to the Cross</vt:lpstr>
      <vt:lpstr>The Synoptic Gospel Writers</vt:lpstr>
      <vt:lpstr>The Synoptic Gospel Account</vt:lpstr>
      <vt:lpstr>PowerPoint Presentation</vt:lpstr>
      <vt:lpstr>PowerPoint Presentation</vt:lpstr>
      <vt:lpstr>Do you wonder what it would have been like to be at the cross THAT day  to see these  extraordinary things?</vt:lpstr>
      <vt:lpstr>Extra-ordinary Things</vt:lpstr>
      <vt:lpstr>PowerPoint Presentation</vt:lpstr>
      <vt:lpstr>PowerPoint Presentation</vt:lpstr>
      <vt:lpstr>Extra-ordinary &lt;erebs&gt;!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Rae</cp:lastModifiedBy>
  <cp:revision>1451</cp:revision>
  <cp:lastPrinted>2016-11-17T08:09:46Z</cp:lastPrinted>
  <dcterms:created xsi:type="dcterms:W3CDTF">2010-05-23T14:28:12Z</dcterms:created>
  <dcterms:modified xsi:type="dcterms:W3CDTF">2018-08-08T23:29:51Z</dcterms:modified>
</cp:coreProperties>
</file>