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07" r:id="rId2"/>
  </p:sldMasterIdLst>
  <p:notesMasterIdLst>
    <p:notesMasterId r:id="rId73"/>
  </p:notesMasterIdLst>
  <p:sldIdLst>
    <p:sldId id="390" r:id="rId3"/>
    <p:sldId id="260" r:id="rId4"/>
    <p:sldId id="265" r:id="rId5"/>
    <p:sldId id="267" r:id="rId6"/>
    <p:sldId id="263" r:id="rId7"/>
    <p:sldId id="363" r:id="rId8"/>
    <p:sldId id="268" r:id="rId9"/>
    <p:sldId id="270" r:id="rId10"/>
    <p:sldId id="271" r:id="rId11"/>
    <p:sldId id="273" r:id="rId12"/>
    <p:sldId id="275" r:id="rId13"/>
    <p:sldId id="274" r:id="rId14"/>
    <p:sldId id="277" r:id="rId15"/>
    <p:sldId id="278" r:id="rId16"/>
    <p:sldId id="279" r:id="rId17"/>
    <p:sldId id="280" r:id="rId18"/>
    <p:sldId id="283" r:id="rId19"/>
    <p:sldId id="288" r:id="rId20"/>
    <p:sldId id="281" r:id="rId21"/>
    <p:sldId id="282" r:id="rId22"/>
    <p:sldId id="285" r:id="rId23"/>
    <p:sldId id="286" r:id="rId24"/>
    <p:sldId id="293" r:id="rId25"/>
    <p:sldId id="289" r:id="rId26"/>
    <p:sldId id="287" r:id="rId27"/>
    <p:sldId id="290" r:id="rId28"/>
    <p:sldId id="291" r:id="rId29"/>
    <p:sldId id="292" r:id="rId30"/>
    <p:sldId id="294" r:id="rId31"/>
    <p:sldId id="296" r:id="rId32"/>
    <p:sldId id="262" r:id="rId33"/>
    <p:sldId id="302" r:id="rId34"/>
    <p:sldId id="303" r:id="rId35"/>
    <p:sldId id="319" r:id="rId36"/>
    <p:sldId id="320" r:id="rId37"/>
    <p:sldId id="307" r:id="rId38"/>
    <p:sldId id="310" r:id="rId39"/>
    <p:sldId id="309" r:id="rId40"/>
    <p:sldId id="308" r:id="rId41"/>
    <p:sldId id="311" r:id="rId42"/>
    <p:sldId id="313" r:id="rId43"/>
    <p:sldId id="312" r:id="rId44"/>
    <p:sldId id="314" r:id="rId45"/>
    <p:sldId id="315" r:id="rId46"/>
    <p:sldId id="316" r:id="rId47"/>
    <p:sldId id="317" r:id="rId48"/>
    <p:sldId id="391" r:id="rId49"/>
    <p:sldId id="318" r:id="rId50"/>
    <p:sldId id="304" r:id="rId51"/>
    <p:sldId id="305" r:id="rId52"/>
    <p:sldId id="321" r:id="rId53"/>
    <p:sldId id="323" r:id="rId54"/>
    <p:sldId id="325" r:id="rId55"/>
    <p:sldId id="326" r:id="rId56"/>
    <p:sldId id="369" r:id="rId57"/>
    <p:sldId id="373" r:id="rId58"/>
    <p:sldId id="376" r:id="rId59"/>
    <p:sldId id="377" r:id="rId60"/>
    <p:sldId id="379" r:id="rId61"/>
    <p:sldId id="378" r:id="rId62"/>
    <p:sldId id="382" r:id="rId63"/>
    <p:sldId id="383" r:id="rId64"/>
    <p:sldId id="381" r:id="rId65"/>
    <p:sldId id="384" r:id="rId66"/>
    <p:sldId id="328" r:id="rId67"/>
    <p:sldId id="375" r:id="rId68"/>
    <p:sldId id="324" r:id="rId69"/>
    <p:sldId id="404" r:id="rId70"/>
    <p:sldId id="397" r:id="rId71"/>
    <p:sldId id="405" r:id="rId72"/>
  </p:sldIdLst>
  <p:sldSz cx="9144000" cy="6858000" type="screen4x3"/>
  <p:notesSz cx="7315200" cy="96012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B83D68"/>
    <a:srgbClr val="6F3350"/>
    <a:srgbClr val="DFA6C0"/>
    <a:srgbClr val="80BBCE"/>
    <a:srgbClr val="4293AC"/>
    <a:srgbClr val="56804C"/>
    <a:srgbClr val="ABE9FF"/>
    <a:srgbClr val="339933"/>
    <a:srgbClr val="3D3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0" autoAdjust="0"/>
    <p:restoredTop sz="93508" autoAdjust="0"/>
  </p:normalViewPr>
  <p:slideViewPr>
    <p:cSldViewPr>
      <p:cViewPr>
        <p:scale>
          <a:sx n="66" d="100"/>
          <a:sy n="66" d="100"/>
        </p:scale>
        <p:origin x="-1358" y="-4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AB53C31-3C24-4537-9685-4F8BAE1E4C9A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8C4D6C4-A7D4-42AC-955A-A9DF77B5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2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LB and ULB is a picture to remind this ‘ereb’ puzzle is a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</a:rPr>
              <a:t>lechem</a:t>
            </a:r>
            <a:r>
              <a:rPr lang="en-US" baseline="0" dirty="0" smtClean="0">
                <a:solidFill>
                  <a:srgbClr val="FF0000"/>
                </a:solidFill>
              </a:rPr>
              <a:t>/</a:t>
            </a:r>
            <a:r>
              <a:rPr lang="en-US" baseline="0" dirty="0" err="1" smtClean="0">
                <a:solidFill>
                  <a:srgbClr val="FF0000"/>
                </a:solidFill>
              </a:rPr>
              <a:t>artos</a:t>
            </a:r>
            <a:r>
              <a:rPr lang="en-US" baseline="0" dirty="0" smtClean="0">
                <a:solidFill>
                  <a:srgbClr val="FF0000"/>
                </a:solidFill>
              </a:rPr>
              <a:t> problem.  Both bread </a:t>
            </a:r>
            <a:r>
              <a:rPr lang="en-US" baseline="0" dirty="0" err="1" smtClean="0">
                <a:solidFill>
                  <a:srgbClr val="FF0000"/>
                </a:solidFill>
              </a:rPr>
              <a:t>Heb</a:t>
            </a:r>
            <a:r>
              <a:rPr lang="en-US" baseline="0" dirty="0" smtClean="0">
                <a:solidFill>
                  <a:srgbClr val="FF0000"/>
                </a:solidFill>
              </a:rPr>
              <a:t> and Gr Word #s need qualifiers for bread to be either </a:t>
            </a:r>
            <a:r>
              <a:rPr lang="en-US" baseline="0" dirty="0" smtClean="0"/>
              <a:t>LB or ULB.  So too with the word ‘ereb’ … it “can” mean “day” ONLY when there is a qualifier such as we find in </a:t>
            </a:r>
            <a:r>
              <a:rPr lang="en-US" baseline="0" dirty="0" err="1" smtClean="0"/>
              <a:t>Exo</a:t>
            </a:r>
            <a:r>
              <a:rPr lang="en-US" baseline="0" dirty="0" smtClean="0"/>
              <a:t> 16 and in the gospel account addressed in this PPT study.  It is a tricky study, but so important and needed.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03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0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2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7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 33:3  'Call to me and I will answer you and tell you great and unsearchable things you do not know.‘   NIV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5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3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2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72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5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3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3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3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11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1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794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045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126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42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03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126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126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</a:t>
            </a:r>
            <a:r>
              <a:rPr lang="en-US" baseline="0" dirty="0" smtClean="0"/>
              <a:t> 23  final slide finished 200 pm … need to check and animate,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0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48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65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0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1720" y="17526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99593" y="4372168"/>
            <a:ext cx="74062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buNone/>
              <a:defRPr sz="4800" b="1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9900592" y="6093296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 marL="4572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5295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564904" y="3140968"/>
            <a:ext cx="7128792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7092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571492" y="3176972"/>
            <a:ext cx="6858000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7013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Diagonal Stripe 8"/>
          <p:cNvSpPr/>
          <p:nvPr userDrawn="1"/>
        </p:nvSpPr>
        <p:spPr>
          <a:xfrm>
            <a:off x="0" y="-171400"/>
            <a:ext cx="1043608" cy="1728192"/>
          </a:xfrm>
          <a:prstGeom prst="diagStri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Minus 10"/>
          <p:cNvSpPr/>
          <p:nvPr userDrawn="1"/>
        </p:nvSpPr>
        <p:spPr>
          <a:xfrm rot="18054391">
            <a:off x="-1521564" y="528902"/>
            <a:ext cx="4113643" cy="548680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4200339" y="3129346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3996038" y="312934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4820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764704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636912" y="3212976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24744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364088" y="306896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6166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96" y="332656"/>
            <a:ext cx="7406208" cy="7920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EB15-A691-43C8-BF6C-2935CC41042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511307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4366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D281-485E-4A40-B53B-65A2FA315EC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 b="1" cap="none" spc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25713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bg>
      <p:bgPr>
        <a:blipFill dpi="0" rotWithShape="1">
          <a:blip r:embed="rId2">
            <a:alphaModFix amt="8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37280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79919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552305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32538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0950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38309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25366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39340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876347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C18-DC22-491A-A66E-AD70BDF8905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83568" y="1268760"/>
            <a:ext cx="3672408" cy="489654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86817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blipFill dpi="0" rotWithShape="1">
          <a:blip r:embed="rId2">
            <a:alphaModFix amt="6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908683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8233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E9B2-6E5A-45CC-88E0-B31AB9405C8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536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FA-AA8A-4EC5-9711-69C145004E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1720" y="17526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99593" y="4372168"/>
            <a:ext cx="74062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buNone/>
              <a:defRPr sz="4800" b="1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9900592" y="6093296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282210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D281-485E-4A40-B53B-65A2FA315EC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 b="1" cap="none" spc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091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C18-DC22-491A-A66E-AD70BDF8905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83568" y="1556792"/>
            <a:ext cx="792088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922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marL="0" indent="0" algn="ctr">
              <a:buNone/>
              <a:defRPr sz="46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DBF1-E20F-499B-A56B-13697F7B9C6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37281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3568" y="1412774"/>
            <a:ext cx="3804991" cy="47525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4008" y="1412775"/>
            <a:ext cx="3816424" cy="47525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9172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marL="0" indent="0" algn="ctr">
              <a:buNone/>
              <a:defRPr sz="46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DBF1-E20F-499B-A56B-13697F7B9C69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7296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9386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6077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04D86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4228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 marL="4572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4661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708920" y="3120008"/>
            <a:ext cx="7128792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599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571492" y="3176972"/>
            <a:ext cx="6858000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309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Diagonal Stripe 8"/>
          <p:cNvSpPr/>
          <p:nvPr userDrawn="1"/>
        </p:nvSpPr>
        <p:spPr>
          <a:xfrm>
            <a:off x="0" y="-171400"/>
            <a:ext cx="1043608" cy="1728192"/>
          </a:xfrm>
          <a:prstGeom prst="diagStri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Minus 10"/>
          <p:cNvSpPr/>
          <p:nvPr userDrawn="1"/>
        </p:nvSpPr>
        <p:spPr>
          <a:xfrm rot="18054391">
            <a:off x="-1521564" y="528902"/>
            <a:ext cx="4113643" cy="548680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4200339" y="3129346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3996038" y="312934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6480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636912" y="323088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3167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364088" y="306896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8381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55576" y="1556791"/>
            <a:ext cx="3732983" cy="46085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4008" y="1556792"/>
            <a:ext cx="3816424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96" y="332656"/>
            <a:ext cx="7406208" cy="7920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EB15-A691-43C8-BF6C-2935CC41042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71504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5245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14512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19134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5316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bg>
      <p:bgPr>
        <a:blipFill dpi="0" rotWithShape="1">
          <a:blip r:embed="rId2">
            <a:alphaModFix amt="8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62975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08311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326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899144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37136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61028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22329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06954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84671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484667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blipFill dpi="0" rotWithShape="1">
          <a:blip r:embed="rId2">
            <a:alphaModFix amt="57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35920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blipFill dpi="0" rotWithShape="1">
          <a:blip r:embed="rId2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43616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E9B2-6E5A-45CC-88E0-B31AB9405C8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98385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536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FA-AA8A-4EC5-9711-69C145004EF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45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704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0216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04D86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89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2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054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504" y="948904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9" y="332656"/>
            <a:ext cx="777686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3744416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>
            <a:off x="4572000" y="1340768"/>
            <a:ext cx="3888432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705" r:id="rId7"/>
    <p:sldLayoutId id="2147483704" r:id="rId8"/>
    <p:sldLayoutId id="2147483706" r:id="rId9"/>
    <p:sldLayoutId id="2147483702" r:id="rId10"/>
    <p:sldLayoutId id="2147483684" r:id="rId11"/>
    <p:sldLayoutId id="2147483685" r:id="rId12"/>
    <p:sldLayoutId id="2147483686" r:id="rId13"/>
    <p:sldLayoutId id="2147483680" r:id="rId14"/>
    <p:sldLayoutId id="2147483703" r:id="rId15"/>
    <p:sldLayoutId id="2147483678" r:id="rId16"/>
    <p:sldLayoutId id="2147483679" r:id="rId17"/>
    <p:sldLayoutId id="2147483700" r:id="rId18"/>
    <p:sldLayoutId id="2147483701" r:id="rId19"/>
    <p:sldLayoutId id="2147483699" r:id="rId20"/>
    <p:sldLayoutId id="2147483697" r:id="rId21"/>
    <p:sldLayoutId id="2147483698" r:id="rId22"/>
    <p:sldLayoutId id="2147483695" r:id="rId23"/>
    <p:sldLayoutId id="2147483696" r:id="rId24"/>
    <p:sldLayoutId id="2147483694" r:id="rId25"/>
    <p:sldLayoutId id="2147483693" r:id="rId26"/>
    <p:sldLayoutId id="2147483692" r:id="rId27"/>
    <p:sldLayoutId id="2147483690" r:id="rId28"/>
    <p:sldLayoutId id="2147483691" r:id="rId29"/>
    <p:sldLayoutId id="2147483689" r:id="rId30"/>
    <p:sldLayoutId id="2147483687" r:id="rId31"/>
    <p:sldLayoutId id="2147483688" r:id="rId32"/>
    <p:sldLayoutId id="2147483682" r:id="rId33"/>
    <p:sldLayoutId id="2147483683" r:id="rId34"/>
  </p:sldLayoutIdLst>
  <p:transition>
    <p:circle/>
  </p:transition>
  <p:timing>
    <p:tnLst>
      <p:par>
        <p:cTn id="1" dur="indefinite" restart="never" nodeType="tmRoot"/>
      </p:par>
    </p:tnLst>
  </p:timing>
  <p:hf hdr="0" dt="0"/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600" b="1" i="0" kern="1200" cap="none" spc="150">
          <a:ln w="11430"/>
          <a:solidFill>
            <a:schemeClr val="accent2">
              <a:lumMod val="75000"/>
            </a:schemeClr>
          </a:solidFill>
          <a:effectLst>
            <a:outerShdw blurRad="254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2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054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504" y="948904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9" y="332656"/>
            <a:ext cx="777686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3744416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>
            <a:off x="4572000" y="1340768"/>
            <a:ext cx="3888432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ouble Wave 11"/>
          <p:cNvSpPr/>
          <p:nvPr userDrawn="1"/>
        </p:nvSpPr>
        <p:spPr>
          <a:xfrm rot="5400000">
            <a:off x="-2458663" y="3114847"/>
            <a:ext cx="5060326" cy="504056"/>
          </a:xfrm>
          <a:prstGeom prst="doubleWave">
            <a:avLst>
              <a:gd name="adj1" fmla="val 1250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6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</p:sldLayoutIdLst>
  <p:transition>
    <p:circle/>
  </p:transition>
  <p:timing>
    <p:tnLst>
      <p:par>
        <p:cTn id="1" dur="indefinite" restart="never" nodeType="tmRoot"/>
      </p:par>
    </p:tnLst>
  </p:timing>
  <p:hf hdr="0" dt="0"/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600" b="1" i="0" kern="1200" cap="none" spc="150">
          <a:ln w="11430"/>
          <a:solidFill>
            <a:schemeClr val="accent2">
              <a:lumMod val="75000"/>
            </a:schemeClr>
          </a:solidFill>
          <a:effectLst>
            <a:outerShdw blurRad="254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microsoft.com/office/2007/relationships/hdphoto" Target="../media/hdphoto5.wdp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1.png"/><Relationship Id="rId4" Type="http://schemas.openxmlformats.org/officeDocument/2006/relationships/hyperlink" Target="mailto:charlene@torahtothetrib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2520" y="6381328"/>
            <a:ext cx="432048" cy="365125"/>
          </a:xfrm>
        </p:spPr>
        <p:txBody>
          <a:bodyPr/>
          <a:lstStyle/>
          <a:p>
            <a:fld id="{8DD6D281-485E-4A40-B53B-65A2FA315EC6}" type="slidenum">
              <a:rPr lang="es-ES" smtClean="0"/>
              <a:pPr/>
              <a:t>1</a:t>
            </a:fld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21762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Grammar </a:t>
            </a: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>101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(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Pt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1)</a:t>
            </a: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for the </a:t>
            </a: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>Hebrew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“evening” in Gen 1</a:t>
            </a:r>
            <a:endParaRPr lang="en-US" sz="4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7065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2699792" y="2060849"/>
            <a:ext cx="6286642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20" indent="-342900">
              <a:buClr>
                <a:srgbClr val="FFCC66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chemeClr val="bg2"/>
                </a:solidFill>
              </a:rPr>
              <a:t>Most of us just take for granted 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(and really believe) our: </a:t>
            </a:r>
          </a:p>
          <a:p>
            <a:pPr lvl="1">
              <a:buClr>
                <a:srgbClr val="06DFEA"/>
              </a:buClr>
              <a:buSzPct val="115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</a:rPr>
              <a:t>Parents</a:t>
            </a:r>
          </a:p>
          <a:p>
            <a:pPr lvl="1">
              <a:buClr>
                <a:srgbClr val="06DFEA"/>
              </a:buClr>
              <a:buSzPct val="115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</a:rPr>
              <a:t>Teachers</a:t>
            </a:r>
          </a:p>
          <a:p>
            <a:pPr lvl="1">
              <a:buClr>
                <a:srgbClr val="06DFEA"/>
              </a:buClr>
              <a:buSzPct val="115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</a:rPr>
              <a:t>Pastors &amp; Leaders </a:t>
            </a:r>
          </a:p>
          <a:p>
            <a:pPr lvl="1">
              <a:buClr>
                <a:srgbClr val="06DFEA"/>
              </a:buClr>
              <a:buSzPct val="115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</a:rPr>
              <a:t>Know the truth about the “day-start.”</a:t>
            </a:r>
            <a:r>
              <a:rPr lang="en-US" dirty="0" smtClean="0">
                <a:solidFill>
                  <a:schemeClr val="bg2"/>
                </a:solidFill>
              </a:rPr>
              <a:t>   </a:t>
            </a:r>
          </a:p>
          <a:p>
            <a:pPr marL="388620" indent="-342900">
              <a:buClr>
                <a:schemeClr val="accent4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chemeClr val="bg2"/>
                </a:solidFill>
              </a:rPr>
              <a:t>The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b="1" dirty="0" smtClean="0">
                <a:solidFill>
                  <a:schemeClr val="bg2"/>
                </a:solidFill>
              </a:rPr>
              <a:t>hardest part could be: </a:t>
            </a:r>
          </a:p>
          <a:p>
            <a:pPr lvl="1">
              <a:buClr>
                <a:srgbClr val="06DFEA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R</a:t>
            </a:r>
            <a:r>
              <a:rPr lang="en-US" dirty="0" smtClean="0">
                <a:solidFill>
                  <a:schemeClr val="bg2"/>
                </a:solidFill>
              </a:rPr>
              <a:t>ealizing the true definition of the word “evening” is not “sunset.”</a:t>
            </a:r>
          </a:p>
          <a:p>
            <a:pPr lvl="1">
              <a:buClr>
                <a:srgbClr val="06DFEA"/>
              </a:buClr>
              <a:buSzPct val="115000"/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We may question why our teachers did not investigate the Hebrew definition by simply looking it up in an exhaustive concordance.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0A95D862-EC52-4EE3-B8E7-2E96E6DBCC7F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251521" y="1049224"/>
            <a:ext cx="798844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Responsibility of Teachers  </a:t>
            </a:r>
            <a:endParaRPr lang="en-US" sz="4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8" y="2060848"/>
            <a:ext cx="3267384" cy="48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12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39552" y="1628800"/>
            <a:ext cx="7955016" cy="468052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006600"/>
              </a:buClr>
              <a:buSzPct val="115000"/>
              <a:buNone/>
            </a:pPr>
            <a:r>
              <a:rPr lang="en-US" b="1" dirty="0">
                <a:solidFill>
                  <a:srgbClr val="00B050"/>
                </a:solidFill>
              </a:rPr>
              <a:t>Many </a:t>
            </a:r>
            <a:r>
              <a:rPr lang="en-US" b="1" dirty="0" smtClean="0">
                <a:solidFill>
                  <a:srgbClr val="00B050"/>
                </a:solidFill>
              </a:rPr>
              <a:t>believe:</a:t>
            </a:r>
          </a:p>
          <a:p>
            <a:pPr marL="388620" indent="-342900">
              <a:buClr>
                <a:srgbClr val="006600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rgbClr val="00B0F0"/>
                </a:solidFill>
              </a:rPr>
              <a:t>The Jews have preserved the correct day for the weekly Sabbath. 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(Can you prove the true weekly Sabbath?)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8620" indent="-342900">
              <a:buClr>
                <a:srgbClr val="006600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 Jews have preserved Friday sunset as the commencement for all Sabbaths. 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(Today’s challenge!) 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8620" indent="-342900">
              <a:buClr>
                <a:srgbClr val="006600"/>
              </a:buClr>
              <a:buSzPct val="115000"/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The Jews hold many traditions</a:t>
            </a:r>
            <a:r>
              <a:rPr lang="en-US" b="1" dirty="0" smtClean="0">
                <a:solidFill>
                  <a:srgbClr val="C00000"/>
                </a:solidFill>
              </a:rPr>
              <a:t>. 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(How many can you name?)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8620" indent="-342900">
              <a:buClr>
                <a:srgbClr val="006600"/>
              </a:buClr>
              <a:buSzPct val="115000"/>
              <a:buFont typeface="+mj-lt"/>
              <a:buAutoNum type="arabicPeriod"/>
            </a:pPr>
            <a:r>
              <a:rPr lang="en-US" b="1" dirty="0" smtClean="0">
                <a:solidFill>
                  <a:srgbClr val="00B050"/>
                </a:solidFill>
              </a:rPr>
              <a:t>As sheep, most of us have followed  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what the Jews hold as truth, because 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we believed they would know.</a:t>
            </a:r>
          </a:p>
          <a:p>
            <a:pPr marL="45720" indent="0">
              <a:buClr>
                <a:srgbClr val="006600"/>
              </a:buClr>
              <a:buSzPct val="115000"/>
              <a:buNone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5760" lvl="1" indent="0">
              <a:buClr>
                <a:srgbClr val="06DFEA"/>
              </a:buClr>
              <a:buSzPct val="115000"/>
              <a:buNone/>
            </a:pPr>
            <a:r>
              <a:rPr lang="en-US" dirty="0" smtClean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676456" y="6486048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0A95D862-EC52-4EE3-B8E7-2E96E6DBCC7F}" type="slidenum">
              <a:rPr lang="es-ES" sz="1600" smtClean="0">
                <a:solidFill>
                  <a:schemeClr val="bg1"/>
                </a:solidFill>
              </a:rPr>
              <a:pPr/>
              <a:t>11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760016" y="848648"/>
            <a:ext cx="798844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Tradition Taught as Truth?</a:t>
            </a:r>
            <a:endParaRPr lang="en-US" sz="4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71984" y="116632"/>
            <a:ext cx="834848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rgbClr val="00B050"/>
                </a:solidFill>
              </a:rPr>
              <a:t>What</a:t>
            </a: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dirty="0" smtClean="0">
                <a:solidFill>
                  <a:srgbClr val="00B050"/>
                </a:solidFill>
              </a:rPr>
              <a:t>Could Be The Reason?</a:t>
            </a:r>
            <a:endParaRPr lang="en-US" sz="4400" dirty="0">
              <a:solidFill>
                <a:srgbClr val="00B050"/>
              </a:solidFill>
            </a:endParaRPr>
          </a:p>
        </p:txBody>
      </p:sp>
      <p:pic>
        <p:nvPicPr>
          <p:cNvPr id="9" name="Picture 2" descr="C:\Users\Rae\Desktop\Grammar Art\wolf la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627784" cy="27925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3568" y="5157193"/>
            <a:ext cx="5760640" cy="115212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Have the sheep been</a:t>
            </a:r>
            <a:br>
              <a:rPr lang="en-US" sz="3600" dirty="0" smtClean="0">
                <a:ln w="10541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following the wolf?</a:t>
            </a:r>
            <a:endParaRPr lang="en-US" dirty="0">
              <a:ln w="10541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4618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264248" y="2216997"/>
            <a:ext cx="4844256" cy="2724171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Yahusha:  </a:t>
            </a:r>
            <a:r>
              <a:rPr lang="en-US" b="1" dirty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Matt 15:3, </a:t>
            </a:r>
            <a:r>
              <a:rPr lang="en-US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9 </a:t>
            </a:r>
            <a:br>
              <a:rPr lang="en-US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Why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do ye also transgress the commandment of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Yahuah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tradition?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9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But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in vain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they do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worship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me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teaching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for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doctrines the commandments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men.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0A95D862-EC52-4EE3-B8E7-2E96E6DBCC7F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251521" y="1049224"/>
            <a:ext cx="798844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Yahusha – Paul - Timothy</a:t>
            </a:r>
            <a:endParaRPr lang="en-US" sz="4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62784" y="116632"/>
            <a:ext cx="8348488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What About Traditions?</a:t>
            </a:r>
            <a:endParaRPr lang="en-US" sz="4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9" name="Picture 3" descr="C:\Users\Rae\Desktop\Grammar Art\Yahusha with-pharisees-1138108-pr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1" y="2252803"/>
            <a:ext cx="3530796" cy="2352393"/>
          </a:xfrm>
          <a:prstGeom prst="rect">
            <a:avLst/>
          </a:prstGeom>
          <a:noFill/>
          <a:ln w="5715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4725144"/>
            <a:ext cx="7776864" cy="16927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Paul:  </a:t>
            </a:r>
            <a:r>
              <a:rPr lang="en-US" sz="2200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Col 2:8  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Beware 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lest any man spoil you through philosophy and vain deceit, after the tradition of men, 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rudiments of the world, and not after Christ.</a:t>
            </a:r>
          </a:p>
          <a:p>
            <a:endParaRPr lang="en-US" sz="1200" dirty="0"/>
          </a:p>
          <a:p>
            <a:r>
              <a:rPr lang="en-US" sz="2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Timothy:  </a:t>
            </a:r>
            <a:r>
              <a:rPr lang="en-US" sz="2200" b="1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1 Tim 1:4   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Neither 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heed to fables </a:t>
            </a:r>
            <a:r>
              <a:rPr lang="en-US" sz="2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4459630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196752"/>
            <a:ext cx="7776864" cy="1367245"/>
          </a:xfrm>
          <a:gradFill flip="none" rotWithShape="1">
            <a:gsLst>
              <a:gs pos="0">
                <a:schemeClr val="accent1">
                  <a:tint val="50000"/>
                  <a:satMod val="300000"/>
                  <a:lumMod val="24000"/>
                  <a:lumOff val="76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27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Do you believe these words?</a:t>
            </a:r>
          </a:p>
          <a:p>
            <a:pPr marL="45720" indent="0" algn="ctr">
              <a:buNone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“In the time of the end every divine institution is </a:t>
            </a:r>
            <a:r>
              <a:rPr lang="en-US" sz="3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to be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restored.”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403648" y="2780928"/>
            <a:ext cx="6552728" cy="2880320"/>
          </a:xfrm>
          <a:solidFill>
            <a:schemeClr val="accent4">
              <a:lumMod val="20000"/>
              <a:lumOff val="80000"/>
              <a:alpha val="65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lnSpcReduction="10000"/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Sabbath is a divine institution </a:t>
            </a:r>
            <a:b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and a worship statute.  </a:t>
            </a:r>
          </a:p>
          <a:p>
            <a:pPr algn="ctr"/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Therefore, the commencement of the Sabbath will be most important. </a:t>
            </a:r>
          </a:p>
          <a:p>
            <a:pPr algn="ctr"/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If we believe this, let’s remove the </a:t>
            </a:r>
            <a:b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800" b="1" dirty="0" smtClean="0">
                <a:solidFill>
                  <a:srgbClr val="05C3C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tradition with Scriptural evidence.</a:t>
            </a:r>
            <a:endParaRPr lang="en-US" sz="2800" b="1" dirty="0">
              <a:solidFill>
                <a:srgbClr val="05C3CD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432048" cy="365125"/>
          </a:xfrm>
        </p:spPr>
        <p:txBody>
          <a:bodyPr/>
          <a:lstStyle/>
          <a:p>
            <a:fld id="{87AE371E-ED34-412D-882F-B73224B707AB}" type="slidenum">
              <a:rPr lang="es-ES" smtClean="0">
                <a:solidFill>
                  <a:srgbClr val="006600"/>
                </a:solidFill>
              </a:rPr>
              <a:pPr/>
              <a:t>13</a:t>
            </a:fld>
            <a:endParaRPr lang="es-ES" dirty="0">
              <a:solidFill>
                <a:srgbClr val="0066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6287" y="476672"/>
            <a:ext cx="8284185" cy="615357"/>
          </a:xfrm>
        </p:spPr>
        <p:txBody>
          <a:bodyPr/>
          <a:lstStyle/>
          <a:p>
            <a:pPr algn="ctr"/>
            <a:r>
              <a:rPr lang="en-US" sz="54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 Restoration of Truth</a:t>
            </a:r>
            <a:endParaRPr lang="en-US" sz="5400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62084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2123728" y="1340768"/>
            <a:ext cx="6725345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Do a careful, exhaustive research of the topic from the Scriptures.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Know the Biblical history </a:t>
            </a:r>
            <a:b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around the topic.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Be prepared to use good</a:t>
            </a:r>
            <a:b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Bible study tools.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Remember your Grammar lessons from high school.  Why? </a:t>
            </a:r>
          </a:p>
          <a:p>
            <a:pPr lvl="1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  <a:t>Because most of us </a:t>
            </a:r>
            <a:b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  <a:t>have forgotten them!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244408" y="6165304"/>
            <a:ext cx="460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63688" y="332657"/>
            <a:ext cx="7272808" cy="79208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Ways to Remove Tradition</a:t>
            </a:r>
            <a:endParaRPr lang="en-US" dirty="0">
              <a:ln w="10541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Rae\Desktop\Grammar Art\p 3  eng grammar red book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62" y="4321794"/>
            <a:ext cx="2363177" cy="21979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ae\Desktop\Grammar Art\Bible KJV 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91" y="2204864"/>
            <a:ext cx="279560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13235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83568" y="908720"/>
            <a:ext cx="7776864" cy="460851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Start with prayer.  (Jer 33:3)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solidFill>
                  <a:srgbClr val="00B050"/>
                </a:solidFill>
              </a:rPr>
              <a:t>Bible </a:t>
            </a:r>
            <a:r>
              <a:rPr lang="en-US" sz="2200" b="1" u="sng" dirty="0" smtClean="0">
                <a:solidFill>
                  <a:srgbClr val="00B050"/>
                </a:solidFill>
              </a:rPr>
              <a:t>reading</a:t>
            </a:r>
            <a:r>
              <a:rPr lang="en-US" sz="2200" b="1" dirty="0" smtClean="0">
                <a:solidFill>
                  <a:srgbClr val="00B050"/>
                </a:solidFill>
              </a:rPr>
              <a:t> is different than </a:t>
            </a:r>
            <a:br>
              <a:rPr lang="en-US" sz="2200" b="1" dirty="0" smtClean="0">
                <a:solidFill>
                  <a:srgbClr val="00B050"/>
                </a:solidFill>
              </a:rPr>
            </a:br>
            <a:r>
              <a:rPr lang="en-US" sz="2200" b="1" dirty="0" smtClean="0">
                <a:solidFill>
                  <a:srgbClr val="00B050"/>
                </a:solidFill>
              </a:rPr>
              <a:t>Bible </a:t>
            </a:r>
            <a:r>
              <a:rPr lang="en-US" sz="2200" b="1" u="sng" dirty="0" smtClean="0">
                <a:solidFill>
                  <a:srgbClr val="00B050"/>
                </a:solidFill>
              </a:rPr>
              <a:t>study</a:t>
            </a:r>
            <a:r>
              <a:rPr lang="en-US" sz="2200" b="1" dirty="0" smtClean="0">
                <a:solidFill>
                  <a:srgbClr val="00B050"/>
                </a:solidFill>
              </a:rPr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solidFill>
                  <a:srgbClr val="00ADEA"/>
                </a:solidFill>
              </a:rPr>
              <a:t>Bible </a:t>
            </a:r>
            <a:r>
              <a:rPr lang="en-US" sz="2200" b="1" u="sng" dirty="0" smtClean="0">
                <a:solidFill>
                  <a:srgbClr val="00ADEA"/>
                </a:solidFill>
              </a:rPr>
              <a:t>study</a:t>
            </a:r>
            <a:r>
              <a:rPr lang="en-US" sz="2200" b="1" dirty="0" smtClean="0">
                <a:solidFill>
                  <a:srgbClr val="00ADEA"/>
                </a:solidFill>
              </a:rPr>
              <a:t> is different than </a:t>
            </a:r>
            <a:br>
              <a:rPr lang="en-US" sz="2200" b="1" dirty="0" smtClean="0">
                <a:solidFill>
                  <a:srgbClr val="00ADEA"/>
                </a:solidFill>
              </a:rPr>
            </a:br>
            <a:r>
              <a:rPr lang="en-US" sz="2200" b="1" dirty="0" smtClean="0">
                <a:solidFill>
                  <a:srgbClr val="00ADEA"/>
                </a:solidFill>
              </a:rPr>
              <a:t>Bible </a:t>
            </a:r>
            <a:r>
              <a:rPr lang="en-US" sz="2200" b="1" u="sng" dirty="0" smtClean="0">
                <a:solidFill>
                  <a:srgbClr val="00ADEA"/>
                </a:solidFill>
              </a:rPr>
              <a:t>research</a:t>
            </a:r>
            <a:r>
              <a:rPr lang="en-US" sz="2200" b="1" dirty="0" smtClean="0">
                <a:solidFill>
                  <a:srgbClr val="00ADEA"/>
                </a:solidFill>
              </a:rPr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In research, you need to know how to ask a lot of questions, and investigate a </a:t>
            </a:r>
            <a:b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wide territory for what the Bible </a:t>
            </a:r>
            <a:b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is saying from cover to cover. 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Despite “ignorant or deliberate” </a:t>
            </a:r>
            <a:b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errors in the Word of Yahuah, </a:t>
            </a:r>
            <a:b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the truth will present itself.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325" y="116632"/>
            <a:ext cx="8003350" cy="854968"/>
          </a:xfrm>
        </p:spPr>
        <p:txBody>
          <a:bodyPr/>
          <a:lstStyle/>
          <a:p>
            <a:pPr algn="ctr"/>
            <a:r>
              <a:rPr lang="en-US" dirty="0" smtClean="0"/>
              <a:t>Reading? or Study?</a:t>
            </a:r>
            <a:endParaRPr lang="en-US" dirty="0"/>
          </a:p>
        </p:txBody>
      </p:sp>
      <p:pic>
        <p:nvPicPr>
          <p:cNvPr id="8195" name="Picture 3" descr="C:\Users\Rae\Desktop\Grammar Art\bible pr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49" y="1124744"/>
            <a:ext cx="2628900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Rae\Desktop\Grammar Art\reading bible surpri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2520280" cy="2135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388424" y="-1251522"/>
            <a:ext cx="856564" cy="9433050"/>
            <a:chOff x="-114910" y="-1286691"/>
            <a:chExt cx="856564" cy="9433050"/>
          </a:xfrm>
        </p:grpSpPr>
        <p:sp>
          <p:nvSpPr>
            <p:cNvPr id="11" name="Minus 10"/>
            <p:cNvSpPr/>
            <p:nvPr/>
          </p:nvSpPr>
          <p:spPr>
            <a:xfrm rot="16200000">
              <a:off x="-4310527" y="3094177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inus 11"/>
            <p:cNvSpPr/>
            <p:nvPr/>
          </p:nvSpPr>
          <p:spPr>
            <a:xfrm rot="16200000">
              <a:off x="-4495778" y="30941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08520" y="-1287525"/>
            <a:ext cx="857232" cy="9433050"/>
            <a:chOff x="-1260647" y="-1134291"/>
            <a:chExt cx="857232" cy="9433050"/>
          </a:xfrm>
        </p:grpSpPr>
        <p:sp>
          <p:nvSpPr>
            <p:cNvPr id="14" name="Minus 13"/>
            <p:cNvSpPr/>
            <p:nvPr/>
          </p:nvSpPr>
          <p:spPr>
            <a:xfrm rot="16200000">
              <a:off x="-5455596" y="3246577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14"/>
            <p:cNvSpPr/>
            <p:nvPr/>
          </p:nvSpPr>
          <p:spPr>
            <a:xfrm rot="16200000">
              <a:off x="-5641515" y="32465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8713" y="5807005"/>
            <a:ext cx="7495695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Segoe Print" pitchFamily="2" charset="0"/>
              </a:rPr>
              <a:t>Isa </a:t>
            </a:r>
            <a:r>
              <a:rPr lang="en-US" sz="2800" b="1" dirty="0" smtClean="0">
                <a:solidFill>
                  <a:srgbClr val="7030A0"/>
                </a:solidFill>
                <a:latin typeface="Segoe Print" pitchFamily="2" charset="0"/>
              </a:rPr>
              <a:t>28:13 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… precept </a:t>
            </a:r>
            <a:r>
              <a:rPr lang="en-US" sz="2200" b="1" dirty="0">
                <a:solidFill>
                  <a:srgbClr val="00ADEA"/>
                </a:solidFill>
                <a:latin typeface="Segoe Print" pitchFamily="2" charset="0"/>
              </a:rPr>
              <a:t>upon precept;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/>
            </a:r>
            <a:b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</a:b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line </a:t>
            </a:r>
            <a:r>
              <a:rPr lang="en-US" sz="2200" b="1" dirty="0">
                <a:solidFill>
                  <a:srgbClr val="00ADEA"/>
                </a:solidFill>
                <a:latin typeface="Segoe Print" pitchFamily="2" charset="0"/>
              </a:rPr>
              <a:t>upon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line … here </a:t>
            </a:r>
            <a:r>
              <a:rPr lang="en-US" sz="2200" b="1" dirty="0">
                <a:solidFill>
                  <a:srgbClr val="00ADEA"/>
                </a:solidFill>
                <a:latin typeface="Segoe Print" pitchFamily="2" charset="0"/>
              </a:rPr>
              <a:t>a little, and there a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little</a:t>
            </a:r>
            <a:r>
              <a:rPr lang="en-US" sz="2200" b="1" dirty="0">
                <a:solidFill>
                  <a:srgbClr val="00ADEA"/>
                </a:solidFill>
                <a:latin typeface="Segoe Print" pitchFamily="2" charset="0"/>
              </a:rPr>
              <a:t> </a:t>
            </a:r>
            <a:r>
              <a:rPr lang="en-US" sz="2200" b="1" dirty="0" smtClean="0">
                <a:solidFill>
                  <a:srgbClr val="00ADEA"/>
                </a:solidFill>
                <a:latin typeface="Segoe Print" pitchFamily="2" charset="0"/>
              </a:rPr>
              <a:t>…</a:t>
            </a:r>
            <a:endParaRPr lang="en-US" sz="2200" b="1" dirty="0">
              <a:solidFill>
                <a:srgbClr val="00ADEA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5094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4536" y="416791"/>
            <a:ext cx="7969912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1. Getting Started With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Content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059832" y="1268760"/>
            <a:ext cx="5525924" cy="2880320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800" b="1" dirty="0">
                <a:solidFill>
                  <a:srgbClr val="7030A0"/>
                </a:solidFill>
              </a:rPr>
              <a:t>Read the </a:t>
            </a:r>
            <a:r>
              <a:rPr lang="en-US" sz="2800" b="1" u="sng" dirty="0">
                <a:solidFill>
                  <a:srgbClr val="7030A0"/>
                </a:solidFill>
              </a:rPr>
              <a:t>content</a:t>
            </a:r>
            <a:r>
              <a:rPr lang="en-US" sz="2800" b="1" dirty="0">
                <a:solidFill>
                  <a:srgbClr val="7030A0"/>
                </a:solidFill>
              </a:rPr>
              <a:t> of the study material carefully</a:t>
            </a:r>
            <a:r>
              <a:rPr lang="en-US" sz="2800" b="1" dirty="0" smtClean="0">
                <a:solidFill>
                  <a:srgbClr val="7030A0"/>
                </a:solidFill>
              </a:rPr>
              <a:t>.</a:t>
            </a:r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10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/>
            </a:r>
            <a:br>
              <a:rPr lang="en-US" sz="2800" b="1" dirty="0" smtClean="0">
                <a:solidFill>
                  <a:srgbClr val="7030A0"/>
                </a:solidFill>
              </a:rPr>
            </a:br>
            <a:r>
              <a:rPr lang="en-US" sz="2800" b="1" dirty="0" smtClean="0">
                <a:solidFill>
                  <a:srgbClr val="00B0F0"/>
                </a:solidFill>
              </a:rPr>
              <a:t>In </a:t>
            </a:r>
            <a:r>
              <a:rPr lang="en-US" sz="2800" b="1" dirty="0">
                <a:solidFill>
                  <a:srgbClr val="00B0F0"/>
                </a:solidFill>
              </a:rPr>
              <a:t>Bible study this could be several verses or chapters before and after the verse or word in </a:t>
            </a:r>
            <a:r>
              <a:rPr lang="en-US" sz="2800" b="1" dirty="0" smtClean="0">
                <a:solidFill>
                  <a:srgbClr val="00B0F0"/>
                </a:solidFill>
              </a:rPr>
              <a:t>question.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16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1" y="1196752"/>
            <a:ext cx="2562592" cy="31027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469036" y="4423752"/>
            <a:ext cx="421461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any people make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 decision on the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content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by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reading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 9-12 words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of a complete passage.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9219" name="Picture 3" descr="C:\Users\Rae\Desktop\Grammar Art\bible show 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40" y="3905346"/>
            <a:ext cx="3581708" cy="2259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262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79296" y="416791"/>
            <a:ext cx="8025152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2. Getting Started With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Context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059832" y="1411908"/>
            <a:ext cx="5220580" cy="367327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Learn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 read in </a:t>
            </a:r>
            <a:r>
              <a:rPr 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context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 </a:t>
            </a:r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800" b="1" dirty="0" smtClean="0">
                <a:solidFill>
                  <a:srgbClr val="00ADEA"/>
                </a:solidFill>
              </a:rPr>
              <a:t>Know </a:t>
            </a:r>
            <a:r>
              <a:rPr lang="en-US" sz="2800" b="1" dirty="0">
                <a:solidFill>
                  <a:srgbClr val="00ADEA"/>
                </a:solidFill>
              </a:rPr>
              <a:t>exactly what every verse or chapter is talking about.  </a:t>
            </a:r>
            <a:endParaRPr lang="en-US" sz="2800" b="1" dirty="0" smtClean="0">
              <a:solidFill>
                <a:srgbClr val="00ADEA"/>
              </a:solidFill>
            </a:endParaRPr>
          </a:p>
          <a:p>
            <a:pPr marL="457200" indent="-457200">
              <a:buFont typeface="Georgia" pitchFamily="18" charset="0"/>
              <a:buAutoNum type="arabicPeriod"/>
            </a:pPr>
            <a:endParaRPr lang="en-US" sz="20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17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1" y="1268760"/>
            <a:ext cx="2562592" cy="31027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579296" y="4509120"/>
            <a:ext cx="43765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You might be surprised</a:t>
            </a:r>
          </a:p>
          <a:p>
            <a:pPr algn="ctr"/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hat you find?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9218" name="Picture 2" descr="C:\Users\Rae\Desktop\Grammar Art\p 3  boy &amp; bi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93" y="3789040"/>
            <a:ext cx="3181536" cy="21210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2939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35696" y="704823"/>
            <a:ext cx="6768752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2a. </a:t>
            </a:r>
            <a:r>
              <a:rPr lang="en-US" sz="3600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dirty="0" smtClean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More on Context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014597" y="3429000"/>
            <a:ext cx="5833597" cy="367327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These two common mistakes are made to establish context:</a:t>
            </a:r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Gen 1</a:t>
            </a:r>
            <a:r>
              <a:rPr lang="en-US" sz="2600" dirty="0" smtClean="0">
                <a:solidFill>
                  <a:srgbClr val="0070C0"/>
                </a:solidFill>
              </a:rPr>
              <a:t>:  </a:t>
            </a:r>
            <a:r>
              <a:rPr lang="en-US" sz="2600" dirty="0" smtClean="0"/>
              <a:t>Only the last 10 words of verse 5 are read </a:t>
            </a:r>
            <a:r>
              <a:rPr lang="en-US" sz="2000" dirty="0" smtClean="0"/>
              <a:t>(out of a total of 89 words in verses 1-5).  </a:t>
            </a:r>
            <a:endParaRPr lang="en-US" sz="2600" dirty="0" smtClean="0"/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Lev 23</a:t>
            </a:r>
            <a:r>
              <a:rPr lang="en-US" sz="2600" dirty="0" smtClean="0">
                <a:solidFill>
                  <a:srgbClr val="0070C0"/>
                </a:solidFill>
              </a:rPr>
              <a:t>:  </a:t>
            </a:r>
            <a:r>
              <a:rPr lang="en-US" sz="2600" dirty="0" smtClean="0"/>
              <a:t>Only the last </a:t>
            </a:r>
            <a:r>
              <a:rPr lang="en-US" sz="2600" dirty="0"/>
              <a:t>9 words are </a:t>
            </a:r>
            <a:r>
              <a:rPr lang="en-US" sz="2600" dirty="0" smtClean="0"/>
              <a:t>read </a:t>
            </a:r>
            <a:r>
              <a:rPr lang="en-US" sz="2000" dirty="0" smtClean="0"/>
              <a:t>(out of a total of 175 in verses 26-32).</a:t>
            </a:r>
            <a:endParaRPr lang="en-US" sz="2600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1" y="1406374"/>
            <a:ext cx="2562592" cy="31027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3014597" y="1772816"/>
            <a:ext cx="6093824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This assignment includes: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1400" b="1" cap="none" spc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Gen 1:1-5  </a:t>
            </a:r>
            <a:r>
              <a:rPr lang="en-US" sz="24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(Day 1 of creation)</a:t>
            </a:r>
          </a:p>
          <a:p>
            <a:pPr marL="514350" indent="-514350">
              <a:buAutoNum type="arabicPeriod"/>
            </a:pP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Lev 23:26-32  </a:t>
            </a:r>
            <a:r>
              <a:rPr lang="en-US" sz="2400" b="1" cap="none" spc="0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(Yom Kippur)</a:t>
            </a:r>
            <a:endParaRPr lang="en-US" sz="2800" b="1" cap="none" spc="0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Picture 2" descr="C:\Users\Rae\Desktop\Grammar Art\surpris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" y="4785309"/>
            <a:ext cx="2770758" cy="18384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4411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9552" y="416791"/>
            <a:ext cx="8153672" cy="135602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3. Getting Started with</a:t>
            </a:r>
          </a:p>
          <a:p>
            <a:pPr marL="0" indent="0" algn="l">
              <a:buFont typeface="Georgia" pitchFamily="18" charset="0"/>
              <a:buNone/>
            </a:pPr>
            <a:r>
              <a:rPr lang="en-US" sz="3600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                 Grammatical Terms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39752" y="1609451"/>
            <a:ext cx="6480720" cy="4078799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 least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know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identify nouns, pronouns, adjectives, verbs, adverbs. 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400" b="1" dirty="0" smtClean="0">
                <a:solidFill>
                  <a:srgbClr val="00B0F0"/>
                </a:solidFill>
              </a:rPr>
              <a:t>Knowing these </a:t>
            </a:r>
            <a:r>
              <a:rPr lang="en-US" sz="2400" b="1" dirty="0">
                <a:solidFill>
                  <a:srgbClr val="00B0F0"/>
                </a:solidFill>
              </a:rPr>
              <a:t>are the absolute basics. </a:t>
            </a:r>
            <a:r>
              <a:rPr lang="en-US" sz="2400" b="1" dirty="0" smtClean="0">
                <a:solidFill>
                  <a:srgbClr val="00B0F0"/>
                </a:solidFill>
              </a:rPr>
              <a:t/>
            </a:r>
            <a:br>
              <a:rPr lang="en-US" sz="2400" b="1" dirty="0" smtClean="0">
                <a:solidFill>
                  <a:srgbClr val="00B0F0"/>
                </a:solidFill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n-US" sz="2400" b="1" dirty="0" smtClean="0">
                <a:solidFill>
                  <a:srgbClr val="006600"/>
                </a:solidFill>
              </a:rPr>
              <a:t>Our </a:t>
            </a:r>
            <a:r>
              <a:rPr lang="en-US" sz="2400" b="1" dirty="0">
                <a:solidFill>
                  <a:srgbClr val="006600"/>
                </a:solidFill>
              </a:rPr>
              <a:t>study today </a:t>
            </a:r>
            <a:r>
              <a:rPr lang="en-US" sz="2400" b="1" dirty="0" smtClean="0">
                <a:solidFill>
                  <a:srgbClr val="006600"/>
                </a:solidFill>
              </a:rPr>
              <a:t>addresses only </a:t>
            </a:r>
            <a:r>
              <a:rPr lang="en-US" sz="2400" b="1" dirty="0">
                <a:solidFill>
                  <a:srgbClr val="006600"/>
                </a:solidFill>
              </a:rPr>
              <a:t>nouns.  </a:t>
            </a:r>
            <a:r>
              <a:rPr lang="en-US" sz="2400" b="1" dirty="0" smtClean="0">
                <a:solidFill>
                  <a:srgbClr val="006600"/>
                </a:solidFill>
              </a:rPr>
              <a:t/>
            </a:r>
            <a:br>
              <a:rPr lang="en-US" sz="2400" b="1" dirty="0" smtClean="0">
                <a:solidFill>
                  <a:srgbClr val="006600"/>
                </a:solidFill>
              </a:rPr>
            </a:br>
            <a:endParaRPr lang="en-US" sz="800" b="1" dirty="0" smtClean="0">
              <a:solidFill>
                <a:srgbClr val="006600"/>
              </a:solidFill>
            </a:endParaRPr>
          </a:p>
          <a:p>
            <a:pPr marL="45720" lvl="0" indent="0">
              <a:buClr>
                <a:srgbClr val="0070C0"/>
              </a:buClr>
              <a:buSzPct val="100000"/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Some words </a:t>
            </a:r>
            <a:r>
              <a:rPr lang="en-US" sz="1800" b="1" dirty="0" smtClean="0"/>
              <a:t>(like “</a:t>
            </a:r>
            <a:r>
              <a:rPr lang="en-US" sz="1800" b="1" dirty="0"/>
              <a:t>day/daily</a:t>
            </a:r>
            <a:r>
              <a:rPr lang="en-US" sz="1800" b="1" dirty="0" smtClean="0"/>
              <a:t>”)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can be used as nouns, adjectives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and/or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adverbs. 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such cases it is important to know the category of the word in question.</a:t>
            </a:r>
            <a:r>
              <a:rPr lang="en-US" sz="2400" b="1" dirty="0"/>
              <a:t>  </a:t>
            </a:r>
            <a:endParaRPr lang="en-US" sz="20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19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467544" y="5654799"/>
            <a:ext cx="7776864" cy="954107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7150">
            <a:solidFill>
              <a:srgbClr val="0070C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context changes for words when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they act as a noun, adjective or adverb.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42" name="Picture 2" descr="C:\Users\Rae\Desktop\Grammar Art\p 4  verbs nouns et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8" y="3645024"/>
            <a:ext cx="1905000" cy="20097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71889" y="5014917"/>
            <a:ext cx="14494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Print" pitchFamily="2" charset="0"/>
              </a:rPr>
              <a:t>Why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Print" pitchFamily="2" charset="0"/>
              </a:rPr>
              <a:t>?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7042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11998"/>
          <a:stretch>
            <a:fillRect/>
          </a:stretch>
        </p:blipFill>
        <p:spPr>
          <a:xfrm>
            <a:off x="4427984" y="549275"/>
            <a:ext cx="4114800" cy="3127375"/>
          </a:xfrm>
          <a:effectLst>
            <a:reflection blurRad="4350" stA="23000" endA="300" endPos="28000" dir="5400000" sy="-100000" algn="bl" rotWithShape="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15616" y="5121188"/>
            <a:ext cx="3672408" cy="8640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By:  Charlene Fortsch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January 2018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620688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Grammar 101 </a:t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for Bible Study </a:t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of the Term “Evening” in English &amp; Hebrew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Double Wave 8"/>
          <p:cNvSpPr/>
          <p:nvPr/>
        </p:nvSpPr>
        <p:spPr>
          <a:xfrm rot="5400000">
            <a:off x="-3636912" y="3212976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  <a:solidFill>
            <a:schemeClr val="bg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362716" y="-1323530"/>
            <a:ext cx="856564" cy="9433050"/>
            <a:chOff x="-114910" y="-1286691"/>
            <a:chExt cx="856564" cy="9433050"/>
          </a:xfrm>
        </p:grpSpPr>
        <p:sp>
          <p:nvSpPr>
            <p:cNvPr id="12" name="Minus 11"/>
            <p:cNvSpPr/>
            <p:nvPr/>
          </p:nvSpPr>
          <p:spPr>
            <a:xfrm rot="16200000">
              <a:off x="-4310527" y="3094177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12"/>
            <p:cNvSpPr/>
            <p:nvPr/>
          </p:nvSpPr>
          <p:spPr>
            <a:xfrm rot="16200000">
              <a:off x="-4495778" y="30941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96536" y="764704"/>
            <a:ext cx="136815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 smtClean="0">
                <a:solidFill>
                  <a:schemeClr val="accent3"/>
                </a:solidFill>
                <a:latin typeface="Algerian" pitchFamily="82" charset="0"/>
                <a:cs typeface="MV Boli" pitchFamily="2" charset="0"/>
              </a:rPr>
              <a:t>?</a:t>
            </a:r>
            <a:endParaRPr lang="en-US" sz="13800" dirty="0">
              <a:solidFill>
                <a:schemeClr val="accent3"/>
              </a:solidFill>
              <a:latin typeface="Algerian" pitchFamily="82" charset="0"/>
              <a:cs typeface="MV Boli" pitchFamily="2" charset="0"/>
            </a:endParaRPr>
          </a:p>
        </p:txBody>
      </p:sp>
      <p:pic>
        <p:nvPicPr>
          <p:cNvPr id="14" name="Picture 3" descr="C:\Users\Rae\Desktop\ULB &amp; L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97152"/>
            <a:ext cx="2824573" cy="1368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04648" y="0"/>
            <a:ext cx="1763688" cy="45089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700" dirty="0" smtClean="0">
                <a:solidFill>
                  <a:schemeClr val="accent3"/>
                </a:solidFill>
                <a:latin typeface="Algerian" pitchFamily="82" charset="0"/>
                <a:cs typeface="MV Boli" pitchFamily="2" charset="0"/>
              </a:rPr>
              <a:t>?</a:t>
            </a:r>
            <a:endParaRPr lang="en-US" sz="28700" dirty="0">
              <a:solidFill>
                <a:schemeClr val="accent3"/>
              </a:solidFill>
              <a:latin typeface="Algerian" pitchFamily="8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7199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7289" y="416791"/>
            <a:ext cx="7881135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4. Getting Started With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Tenses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131840" y="1236379"/>
            <a:ext cx="5832648" cy="5294050"/>
          </a:xfrm>
          <a:prstGeom prst="rect">
            <a:avLst/>
          </a:prstGeo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 smtClean="0"/>
              <a:t>Know </a:t>
            </a:r>
            <a:r>
              <a:rPr lang="en-US" sz="2400" b="1" dirty="0"/>
              <a:t>how to identify "</a:t>
            </a:r>
            <a:r>
              <a:rPr lang="en-US" sz="2400" b="1" u="sng" dirty="0"/>
              <a:t>tenses</a:t>
            </a:r>
            <a:r>
              <a:rPr lang="en-US" sz="2400" b="1" dirty="0"/>
              <a:t>" ... like: </a:t>
            </a:r>
            <a:endParaRPr lang="en-US" sz="2400" b="1" dirty="0" smtClean="0"/>
          </a:p>
          <a:p>
            <a:pPr marL="45720" lvl="0" indent="0">
              <a:buNone/>
            </a:pPr>
            <a:r>
              <a:rPr lang="en-US" sz="2400" b="1" dirty="0" smtClean="0"/>
              <a:t>1</a:t>
            </a:r>
            <a:r>
              <a:rPr lang="en-US" sz="2400" b="1" dirty="0"/>
              <a:t>) 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past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tense</a:t>
            </a:r>
          </a:p>
          <a:p>
            <a:pPr marL="45720" lvl="0" indent="0">
              <a:buNone/>
            </a:pPr>
            <a:r>
              <a:rPr lang="en-US" sz="2400" b="1" dirty="0" smtClean="0"/>
              <a:t>2</a:t>
            </a:r>
            <a:r>
              <a:rPr lang="en-US" sz="2400" b="1" dirty="0"/>
              <a:t>)  </a:t>
            </a:r>
            <a:r>
              <a:rPr lang="en-US" sz="2400" b="1" dirty="0" smtClean="0">
                <a:solidFill>
                  <a:srgbClr val="00B050"/>
                </a:solidFill>
              </a:rPr>
              <a:t>present tense</a:t>
            </a:r>
          </a:p>
          <a:p>
            <a:pPr marL="45720" lvl="0" indent="0">
              <a:buNone/>
            </a:pPr>
            <a:r>
              <a:rPr lang="en-US" sz="2400" b="1" dirty="0" smtClean="0"/>
              <a:t>3</a:t>
            </a:r>
            <a:r>
              <a:rPr lang="en-US" sz="2400" b="1" dirty="0"/>
              <a:t>)  </a:t>
            </a:r>
            <a:r>
              <a:rPr lang="en-US" sz="2400" b="1" dirty="0">
                <a:solidFill>
                  <a:srgbClr val="00B0F0"/>
                </a:solidFill>
              </a:rPr>
              <a:t>future tense.  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 marL="45720" lv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This </a:t>
            </a:r>
            <a:r>
              <a:rPr lang="en-US" sz="2400" b="1" dirty="0">
                <a:solidFill>
                  <a:srgbClr val="C00000"/>
                </a:solidFill>
              </a:rPr>
              <a:t>is a difficult </a:t>
            </a:r>
            <a:r>
              <a:rPr lang="en-US" sz="2400" b="1" dirty="0" smtClean="0">
                <a:solidFill>
                  <a:srgbClr val="C00000"/>
                </a:solidFill>
              </a:rPr>
              <a:t>area </a:t>
            </a:r>
            <a:r>
              <a:rPr lang="en-US" sz="2400" b="1" dirty="0">
                <a:solidFill>
                  <a:srgbClr val="C00000"/>
                </a:solidFill>
              </a:rPr>
              <a:t>for many students. </a:t>
            </a: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 13:1-5 is a good exercise to learn how to work with “tenses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.”  Using the proper tense </a:t>
            </a:r>
            <a:b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bring forward the proper timeframe of the </a:t>
            </a:r>
            <a:b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42 month timeline.  </a:t>
            </a:r>
            <a:b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b="1" dirty="0" smtClean="0"/>
              <a:t>The timeline will be misunderstood if the tense is not noted.) </a:t>
            </a:r>
            <a:endParaRPr lang="en-US" sz="24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20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266" name="Picture 2" descr="C:\Users\Rae\Desktop\Grammar Art\p 4  verbe tens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6" y="3883404"/>
            <a:ext cx="2600672" cy="195656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0045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7289" y="416791"/>
            <a:ext cx="8529207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. Getting Started With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Definitions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627784" y="1124744"/>
            <a:ext cx="6480720" cy="52940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The Old Testament is translated from the original Hebrew language.</a:t>
            </a:r>
          </a:p>
          <a:p>
            <a:pPr marL="0" indent="0">
              <a:buNone/>
            </a:pPr>
            <a:r>
              <a:rPr lang="en-US" sz="2000" dirty="0" smtClean="0"/>
              <a:t>Sometimes the translators did NOT choose the best “word” or “phrase” to bring through the best meaning.</a:t>
            </a:r>
          </a:p>
          <a:p>
            <a:pPr marL="662940" lvl="1" indent="-342900">
              <a:buFont typeface="Wingdings" pitchFamily="2" charset="2"/>
              <a:buChar char="v"/>
            </a:pPr>
            <a:r>
              <a:rPr lang="en-US" sz="1800" b="1" dirty="0" smtClean="0"/>
              <a:t>Dan 7:25</a:t>
            </a:r>
            <a:r>
              <a:rPr lang="en-US" sz="1800" dirty="0"/>
              <a:t> </a:t>
            </a:r>
            <a:r>
              <a:rPr lang="en-US" sz="1800" dirty="0" smtClean="0"/>
              <a:t>  “think to change </a:t>
            </a:r>
            <a:r>
              <a:rPr lang="en-US" sz="1800" u="sng" dirty="0" smtClean="0"/>
              <a:t>times</a:t>
            </a:r>
            <a:r>
              <a:rPr lang="en-US" sz="1800" dirty="0" smtClean="0"/>
              <a:t> and laws”</a:t>
            </a:r>
          </a:p>
          <a:p>
            <a:pPr marL="937260" lvl="2" indent="-342900">
              <a:buFont typeface="Wingdings" pitchFamily="2" charset="2"/>
              <a:buChar char="Ø"/>
            </a:pPr>
            <a:r>
              <a:rPr lang="en-US" sz="1600" dirty="0" smtClean="0"/>
              <a:t>The English word “times” does not reflect the true meaning in this verse – referring to divinely set appointed statutes.</a:t>
            </a:r>
          </a:p>
          <a:p>
            <a:pPr marL="0" indent="0">
              <a:buNone/>
            </a:pPr>
            <a:r>
              <a:rPr lang="en-US" sz="2000" dirty="0" smtClean="0"/>
              <a:t>In both English and Hebrew, </a:t>
            </a:r>
            <a:r>
              <a:rPr lang="en-US" sz="2000" u="sng" dirty="0" smtClean="0"/>
              <a:t>don’t assume you know </a:t>
            </a:r>
            <a:r>
              <a:rPr lang="en-US" sz="2000" dirty="0" smtClean="0"/>
              <a:t>the variety of definitions, and which one is listed first. </a:t>
            </a:r>
          </a:p>
          <a:p>
            <a:pPr marL="342900" indent="-342900">
              <a:buClr>
                <a:srgbClr val="025198"/>
              </a:buClr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 this study “day” and “evening” are two of those tricky words that have several definitions, all different. </a:t>
            </a:r>
          </a:p>
          <a:p>
            <a:pPr marL="0" indent="0">
              <a:buNone/>
            </a:pPr>
            <a:r>
              <a:rPr lang="en-US" sz="2000" dirty="0" smtClean="0"/>
              <a:t>Definitions for some of the simplest words must be checked.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21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2764770" y="5859269"/>
            <a:ext cx="56236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 shelf full of dictionaries and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concordances will be useful!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3314" name="Picture 2" descr="C:\Users\Rae\Desktop\Grammar Art\p 5 dictionaries everyd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" y="3861048"/>
            <a:ext cx="2489200" cy="16956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1786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7289" y="416791"/>
            <a:ext cx="8529207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a.  Using Dictionaries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483768" y="1124744"/>
            <a:ext cx="6624736" cy="367240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Word meanings do change over eons of time (especially from the 1600s to the present day).</a:t>
            </a:r>
          </a:p>
          <a:p>
            <a:pPr marL="0" indent="0">
              <a:buNone/>
            </a:pPr>
            <a:r>
              <a:rPr lang="en-US" sz="2000" b="1" dirty="0" smtClean="0"/>
              <a:t>Get used to using: 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r>
              <a:rPr lang="en-US" sz="2000" b="1" dirty="0" smtClean="0">
                <a:solidFill>
                  <a:srgbClr val="9900CC"/>
                </a:solidFill>
              </a:rPr>
              <a:t>Strong’s Exhaustive Concordance</a:t>
            </a:r>
            <a:r>
              <a:rPr lang="en-US" sz="2000" dirty="0" smtClean="0">
                <a:solidFill>
                  <a:srgbClr val="9900CC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/>
            </a:r>
            <a:br>
              <a:rPr lang="en-US" sz="2000" dirty="0" smtClean="0">
                <a:solidFill>
                  <a:srgbClr val="00B050"/>
                </a:solidFill>
              </a:rPr>
            </a:br>
            <a:r>
              <a:rPr lang="en-US" sz="2000" dirty="0" smtClean="0"/>
              <a:t>(definitions of Hebrew &amp; Greek)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r>
              <a:rPr lang="en-US" sz="2000" b="1" dirty="0" smtClean="0">
                <a:solidFill>
                  <a:srgbClr val="339933"/>
                </a:solidFill>
              </a:rPr>
              <a:t>Noah Webster’s 1828 Dictionary  </a:t>
            </a:r>
            <a:r>
              <a:rPr lang="en-US" sz="1600" dirty="0" smtClean="0"/>
              <a:t>(Meanings of words in the 1800s are closer to the Hebrew than today’s meanings.) 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r>
              <a:rPr lang="en-US" sz="2000" b="1" dirty="0" smtClean="0">
                <a:solidFill>
                  <a:srgbClr val="C00000"/>
                </a:solidFill>
              </a:rPr>
              <a:t>A variety of everyday dictionaries for comparisons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r>
              <a:rPr lang="en-US" sz="2000" b="1" dirty="0" smtClean="0">
                <a:solidFill>
                  <a:srgbClr val="0070C0"/>
                </a:solidFill>
              </a:rPr>
              <a:t>Lexicons and Commentaries 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22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323528" y="3573016"/>
            <a:ext cx="2232248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These extra tools do not take the place of comparing Scriptures!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4338" name="Picture 2" descr="C:\Users\Rae\Desktop\Grammar Art\bible-commentaries-832x300-570x2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25599"/>
            <a:ext cx="4968552" cy="17956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26883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23</a:t>
            </a:fld>
            <a:endParaRPr lang="es-E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7289" y="416791"/>
            <a:ext cx="8529207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6.  First Definitions in Dictionaries</a:t>
            </a:r>
            <a: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627784" y="1124744"/>
            <a:ext cx="6065440" cy="280831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Arial Rounded MT Bold" pitchFamily="34" charset="0"/>
              </a:rPr>
              <a:t>The very first definition of any word in the dictionary represents the way the word is </a:t>
            </a:r>
            <a:r>
              <a:rPr lang="en-US" sz="2000" dirty="0" smtClean="0">
                <a:solidFill>
                  <a:srgbClr val="C00000"/>
                </a:solidFill>
                <a:latin typeface="Arial Rounded MT Bold" pitchFamily="34" charset="0"/>
              </a:rPr>
              <a:t/>
            </a:r>
            <a:br>
              <a:rPr lang="en-US" sz="2000" dirty="0" smtClean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en-US" sz="2000" dirty="0" smtClean="0">
                <a:solidFill>
                  <a:srgbClr val="00ADEA"/>
                </a:solidFill>
                <a:latin typeface="Arial Rounded MT Bold" pitchFamily="34" charset="0"/>
              </a:rPr>
              <a:t>used </a:t>
            </a:r>
            <a:r>
              <a:rPr lang="en-US" sz="2000" dirty="0">
                <a:solidFill>
                  <a:srgbClr val="00ADEA"/>
                </a:solidFill>
                <a:latin typeface="Arial Rounded MT Bold" pitchFamily="34" charset="0"/>
              </a:rPr>
              <a:t>the most </a:t>
            </a:r>
            <a:r>
              <a:rPr lang="en-US" sz="2000" i="1" u="sng" dirty="0" smtClean="0">
                <a:solidFill>
                  <a:srgbClr val="C00000"/>
                </a:solidFill>
                <a:latin typeface="Arial Rounded MT Bold" pitchFamily="34" charset="0"/>
              </a:rPr>
              <a:t>in</a:t>
            </a:r>
            <a:r>
              <a:rPr lang="en-US" sz="20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000" i="1" u="sng" dirty="0">
                <a:solidFill>
                  <a:srgbClr val="C00000"/>
                </a:solidFill>
                <a:latin typeface="Arial Rounded MT Bold" pitchFamily="34" charset="0"/>
              </a:rPr>
              <a:t>any</a:t>
            </a:r>
            <a:r>
              <a:rPr lang="en-US" sz="2000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000" i="1" u="sng" dirty="0">
                <a:solidFill>
                  <a:srgbClr val="C00000"/>
                </a:solidFill>
                <a:latin typeface="Arial Rounded MT Bold" pitchFamily="34" charset="0"/>
              </a:rPr>
              <a:t>language</a:t>
            </a:r>
            <a:r>
              <a:rPr lang="en-US" sz="2000" dirty="0">
                <a:solidFill>
                  <a:srgbClr val="C00000"/>
                </a:solidFill>
                <a:latin typeface="Arial Rounded MT Bold" pitchFamily="34" charset="0"/>
              </a:rPr>
              <a:t>. </a:t>
            </a:r>
            <a:endParaRPr lang="en-US" sz="200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 marL="0" indent="0">
              <a:buNone/>
            </a:pPr>
            <a:endParaRPr lang="en-US" sz="1200" dirty="0" smtClean="0"/>
          </a:p>
          <a:p>
            <a:pPr marL="457200" indent="-457200">
              <a:buClr>
                <a:srgbClr val="004D86"/>
              </a:buClr>
              <a:buSzPct val="100000"/>
              <a:buAutoNum type="arabicPeriod"/>
            </a:pPr>
            <a:r>
              <a:rPr lang="en-US" sz="2000" b="1" dirty="0">
                <a:solidFill>
                  <a:srgbClr val="339933"/>
                </a:solidFill>
              </a:rPr>
              <a:t>E</a:t>
            </a:r>
            <a:r>
              <a:rPr lang="en-US" sz="2000" b="1" dirty="0" smtClean="0">
                <a:solidFill>
                  <a:srgbClr val="339933"/>
                </a:solidFill>
              </a:rPr>
              <a:t>veryday dictionary practice:  </a:t>
            </a:r>
            <a:r>
              <a:rPr lang="en-US" sz="2000" dirty="0" smtClean="0"/>
              <a:t>will be on the word “star” to see how this works.</a:t>
            </a:r>
          </a:p>
          <a:p>
            <a:pPr marL="457200" indent="-457200">
              <a:buClr>
                <a:srgbClr val="004D86"/>
              </a:buClr>
              <a:buSzPct val="100000"/>
              <a:buAutoNum type="arabicPeriod"/>
            </a:pPr>
            <a:r>
              <a:rPr lang="en-US" sz="2000" b="1" dirty="0" smtClean="0">
                <a:solidFill>
                  <a:srgbClr val="9900CC"/>
                </a:solidFill>
              </a:rPr>
              <a:t>Hebrew dictionary practice:  </a:t>
            </a:r>
            <a:r>
              <a:rPr lang="en-US" sz="2000" dirty="0" smtClean="0"/>
              <a:t>will be on the words “day, night, evening and morning.”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23</a:t>
            </a:fld>
            <a:endParaRPr lang="es-E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6" y="1236379"/>
            <a:ext cx="1899238" cy="2299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/>
          <p:cNvSpPr/>
          <p:nvPr/>
        </p:nvSpPr>
        <p:spPr>
          <a:xfrm>
            <a:off x="3491880" y="3933056"/>
            <a:ext cx="520134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Learn how English and Hebrew Dictionaries compliment each other so the real meaning of the Hebrew can be understood.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7410" name="Picture 2" descr="C:\Users\Rae\Desktop\Grammar Art\commentarie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1" y="3728108"/>
            <a:ext cx="2817159" cy="258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6919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504056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Finding Definitions for the Word ‘STAR’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969" y="951062"/>
            <a:ext cx="5401471" cy="187220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b="1" dirty="0">
                <a:solidFill>
                  <a:srgbClr val="B83D68"/>
                </a:solidFill>
                <a:latin typeface="+mj-lt"/>
              </a:rPr>
              <a:t>Next, we will use the example of defining the </a:t>
            </a:r>
            <a:r>
              <a:rPr lang="en-US" b="1" dirty="0" smtClean="0">
                <a:solidFill>
                  <a:srgbClr val="B83D68"/>
                </a:solidFill>
                <a:latin typeface="+mj-lt"/>
              </a:rPr>
              <a:t>word </a:t>
            </a:r>
            <a:r>
              <a:rPr lang="en-US" b="1" dirty="0">
                <a:solidFill>
                  <a:srgbClr val="B83D68"/>
                </a:solidFill>
                <a:latin typeface="+mj-lt"/>
              </a:rPr>
              <a:t>"star" to demonstrate how definitions </a:t>
            </a:r>
            <a:r>
              <a:rPr lang="en-US" b="1" dirty="0" smtClean="0">
                <a:solidFill>
                  <a:srgbClr val="B83D68"/>
                </a:solidFill>
                <a:latin typeface="+mj-lt"/>
              </a:rPr>
              <a:t>are </a:t>
            </a:r>
            <a:r>
              <a:rPr lang="en-US" b="1" dirty="0">
                <a:solidFill>
                  <a:srgbClr val="B83D68"/>
                </a:solidFill>
                <a:latin typeface="+mj-lt"/>
              </a:rPr>
              <a:t>placed in a certain rank and </a:t>
            </a:r>
            <a:r>
              <a:rPr lang="en-US" b="1" dirty="0" smtClean="0">
                <a:solidFill>
                  <a:srgbClr val="B83D68"/>
                </a:solidFill>
                <a:latin typeface="+mj-lt"/>
              </a:rPr>
              <a:t>order</a:t>
            </a:r>
            <a:r>
              <a:rPr lang="en-US" b="1" dirty="0">
                <a:solidFill>
                  <a:srgbClr val="B83D68"/>
                </a:solidFill>
                <a:latin typeface="+mj-lt"/>
              </a:rPr>
              <a:t>.  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24</a:t>
            </a:fld>
            <a:endParaRPr lang="es-ES"/>
          </a:p>
        </p:txBody>
      </p:sp>
      <p:pic>
        <p:nvPicPr>
          <p:cNvPr id="6" name="Picture 2" descr="C:\Users\Rae\Desktop\Grammar Art\merrian web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30" y="980728"/>
            <a:ext cx="21336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Rae\Desktop\Grammar Art\sta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99496"/>
            <a:ext cx="4896544" cy="3737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Rae\Desktop\Grammar Art\seeing stars duck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44" y="4079422"/>
            <a:ext cx="3352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19954319">
            <a:off x="241698" y="4496284"/>
            <a:ext cx="2830147" cy="1576431"/>
          </a:xfrm>
          <a:prstGeom prst="ellipse">
            <a:avLst/>
          </a:prstGeom>
          <a:solidFill>
            <a:srgbClr val="8EBEE6"/>
          </a:solidFill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C:\Users\Rae\Desktop\Grammar Art\seeing stars hollywood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033">
            <a:off x="435125" y="4395281"/>
            <a:ext cx="23431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1450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3273" y="908720"/>
            <a:ext cx="8529207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4a.  Dictionary Practice: </a:t>
            </a:r>
            <a:r>
              <a:rPr lang="en-US" sz="3600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600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Star</a:t>
            </a:r>
            <a:r>
              <a:rPr lang="en-US" sz="3600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”</a:t>
            </a:r>
            <a:r>
              <a:rPr lang="en-US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ln w="10541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en-US" dirty="0">
              <a:ln w="10541" cmpd="sng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95536" y="1772816"/>
            <a:ext cx="8496944" cy="5004556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000" i="1" dirty="0"/>
              <a:t>1a</a:t>
            </a:r>
            <a:r>
              <a:rPr lang="en-US" sz="2000" dirty="0"/>
              <a:t>:  a </a:t>
            </a:r>
            <a:r>
              <a:rPr lang="en-US" sz="2000" b="1" dirty="0">
                <a:solidFill>
                  <a:srgbClr val="0070C0"/>
                </a:solidFill>
              </a:rPr>
              <a:t>natural luminous body visible in the sky </a:t>
            </a:r>
            <a:r>
              <a:rPr lang="en-US" sz="2000" dirty="0"/>
              <a:t>especially at night</a:t>
            </a:r>
            <a:br>
              <a:rPr lang="en-US" sz="2000" dirty="0"/>
            </a:br>
            <a:r>
              <a:rPr lang="en-US" sz="2000" i="1" dirty="0"/>
              <a:t>  b</a:t>
            </a:r>
            <a:r>
              <a:rPr lang="en-US" sz="2000" dirty="0"/>
              <a:t>:  a self-luminous gaseous spheroidal </a:t>
            </a:r>
            <a:r>
              <a:rPr lang="en-US" sz="2000" b="1" dirty="0">
                <a:solidFill>
                  <a:srgbClr val="0070C0"/>
                </a:solidFill>
              </a:rPr>
              <a:t>celestial body of great mass </a:t>
            </a:r>
            <a:r>
              <a:rPr lang="en-US" sz="2000" dirty="0" smtClean="0"/>
              <a:t>which</a:t>
            </a:r>
            <a:br>
              <a:rPr lang="en-US" sz="2000" dirty="0" smtClean="0"/>
            </a:br>
            <a:r>
              <a:rPr lang="en-US" sz="2000" dirty="0" smtClean="0"/>
              <a:t>       produces energy </a:t>
            </a:r>
            <a:r>
              <a:rPr lang="en-US" sz="2000" dirty="0"/>
              <a:t>by means of nuclear fusion reactions</a:t>
            </a:r>
          </a:p>
          <a:p>
            <a:pPr marL="45720" indent="0">
              <a:buNone/>
            </a:pPr>
            <a:r>
              <a:rPr lang="en-US" sz="2000" i="1" dirty="0"/>
              <a:t>2a</a:t>
            </a:r>
            <a:r>
              <a:rPr lang="en-US" sz="2000" dirty="0"/>
              <a:t> </a:t>
            </a:r>
            <a:r>
              <a:rPr lang="en-US" sz="2000" i="1" dirty="0"/>
              <a:t>(1)</a:t>
            </a:r>
            <a:r>
              <a:rPr lang="en-US" sz="2000" dirty="0"/>
              <a:t>:  </a:t>
            </a:r>
            <a:r>
              <a:rPr lang="en-US" sz="2000" b="1" dirty="0">
                <a:solidFill>
                  <a:srgbClr val="0070C0"/>
                </a:solidFill>
              </a:rPr>
              <a:t>a planet </a:t>
            </a:r>
            <a:r>
              <a:rPr lang="en-US" sz="2000" dirty="0"/>
              <a:t>or a configuration of the planets that is held in astrology to </a:t>
            </a:r>
            <a:r>
              <a:rPr lang="en-US" sz="2000" dirty="0" smtClean="0"/>
              <a:t>influence</a:t>
            </a:r>
            <a:br>
              <a:rPr lang="en-US" sz="2000" dirty="0" smtClean="0"/>
            </a:br>
            <a:r>
              <a:rPr lang="en-US" sz="2000" dirty="0" smtClean="0"/>
              <a:t>            </a:t>
            </a:r>
            <a:r>
              <a:rPr lang="en-US" sz="2000" dirty="0"/>
              <a:t>one's destiny or </a:t>
            </a:r>
            <a:r>
              <a:rPr lang="en-US" sz="2000" dirty="0" smtClean="0"/>
              <a:t>fortune — </a:t>
            </a:r>
            <a:r>
              <a:rPr lang="en-US" sz="2000" dirty="0"/>
              <a:t>usually used in plural </a:t>
            </a:r>
            <a:br>
              <a:rPr lang="en-US" sz="2000" dirty="0"/>
            </a:br>
            <a:r>
              <a:rPr lang="en-US" sz="2000" dirty="0"/>
              <a:t>    </a:t>
            </a:r>
            <a:r>
              <a:rPr lang="en-US" sz="2000" i="1" dirty="0"/>
              <a:t>(2)</a:t>
            </a:r>
            <a:r>
              <a:rPr lang="en-US" sz="2000" dirty="0"/>
              <a:t>:  a waxing or waning </a:t>
            </a:r>
            <a:r>
              <a:rPr lang="en-US" sz="2000" b="1" dirty="0">
                <a:solidFill>
                  <a:srgbClr val="0070C0"/>
                </a:solidFill>
              </a:rPr>
              <a:t>fortune</a:t>
            </a:r>
            <a:r>
              <a:rPr lang="en-US" sz="2000" dirty="0"/>
              <a:t> or fame </a:t>
            </a:r>
            <a:r>
              <a:rPr lang="en-US" sz="2000" i="1" dirty="0"/>
              <a:t>&lt;her star </a:t>
            </a:r>
            <a:r>
              <a:rPr lang="en-US" sz="2000" i="1"/>
              <a:t>was </a:t>
            </a:r>
            <a:r>
              <a:rPr lang="en-US" sz="2000" i="1" smtClean="0"/>
              <a:t>rising&gt;;</a:t>
            </a:r>
            <a:r>
              <a:rPr lang="en-US" sz="2000" smtClean="0"/>
              <a:t> </a:t>
            </a:r>
            <a:r>
              <a:rPr lang="en-US" sz="2000" i="1" dirty="0"/>
              <a:t>obsolete</a:t>
            </a:r>
            <a:r>
              <a:rPr lang="en-US" sz="2000" dirty="0" smtClean="0"/>
              <a:t>:  </a:t>
            </a:r>
            <a:r>
              <a:rPr lang="en-US" sz="2000" b="1" dirty="0" smtClean="0">
                <a:solidFill>
                  <a:srgbClr val="0070C0"/>
                </a:solidFill>
              </a:rPr>
              <a:t>destiny</a:t>
            </a:r>
          </a:p>
          <a:p>
            <a:pPr marL="45720" indent="0">
              <a:buNone/>
            </a:pPr>
            <a:r>
              <a:rPr lang="en-US" sz="2000" i="1" dirty="0" smtClean="0"/>
              <a:t>3a</a:t>
            </a:r>
            <a:r>
              <a:rPr lang="en-US" sz="2000" dirty="0"/>
              <a:t>:  a conventional </a:t>
            </a:r>
            <a:r>
              <a:rPr lang="en-US" sz="2000" b="1" dirty="0">
                <a:solidFill>
                  <a:srgbClr val="0070C0"/>
                </a:solidFill>
              </a:rPr>
              <a:t>figure with five or more points that represents a star</a:t>
            </a:r>
            <a:r>
              <a:rPr lang="en-US" sz="2000" dirty="0"/>
              <a:t>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</a:t>
            </a:r>
            <a:r>
              <a:rPr lang="en-US" sz="2000" i="1" dirty="0" smtClean="0"/>
              <a:t>especially</a:t>
            </a:r>
            <a:r>
              <a:rPr lang="en-US" sz="2000" dirty="0" smtClean="0"/>
              <a:t>:  </a:t>
            </a:r>
            <a:r>
              <a:rPr lang="en-US" sz="2000" dirty="0" smtClean="0">
                <a:solidFill>
                  <a:srgbClr val="0070C0"/>
                </a:solidFill>
              </a:rPr>
              <a:t>asterisk [*] </a:t>
            </a:r>
          </a:p>
          <a:p>
            <a:pPr marL="45720" indent="0">
              <a:buNone/>
            </a:pPr>
            <a:r>
              <a:rPr lang="en-US" sz="2000" i="1" dirty="0"/>
              <a:t>  b</a:t>
            </a:r>
            <a:r>
              <a:rPr lang="en-US" sz="2000" dirty="0"/>
              <a:t>:  an often </a:t>
            </a:r>
            <a:r>
              <a:rPr lang="en-US" sz="2000" b="1" dirty="0">
                <a:solidFill>
                  <a:srgbClr val="0070C0"/>
                </a:solidFill>
              </a:rPr>
              <a:t>star-shaped ornament </a:t>
            </a:r>
            <a:r>
              <a:rPr lang="en-US" sz="2000" dirty="0"/>
              <a:t>or medal worn as a badge of honor, authority, 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       or rank </a:t>
            </a:r>
            <a:r>
              <a:rPr lang="en-US" sz="2000" dirty="0"/>
              <a:t>or as the insignia </a:t>
            </a:r>
            <a:r>
              <a:rPr lang="en-US" sz="2000" dirty="0" smtClean="0"/>
              <a:t>of an </a:t>
            </a:r>
            <a:r>
              <a:rPr lang="en-US" sz="2000" dirty="0"/>
              <a:t>order</a:t>
            </a:r>
            <a:br>
              <a:rPr lang="en-US" sz="2000" dirty="0"/>
            </a:br>
            <a:r>
              <a:rPr lang="en-US" sz="2000" dirty="0"/>
              <a:t>  </a:t>
            </a:r>
            <a:r>
              <a:rPr lang="en-US" sz="2000" i="1" dirty="0"/>
              <a:t>c</a:t>
            </a:r>
            <a:r>
              <a:rPr lang="en-US" sz="2000" dirty="0"/>
              <a:t>:  one of a group of </a:t>
            </a:r>
            <a:r>
              <a:rPr lang="en-US" sz="2000" dirty="0" smtClean="0"/>
              <a:t>conventional stars </a:t>
            </a:r>
            <a:r>
              <a:rPr lang="en-US" sz="2000" dirty="0"/>
              <a:t>used to place something in a scale of value</a:t>
            </a:r>
          </a:p>
          <a:p>
            <a:pPr marL="45720" indent="0">
              <a:buNone/>
            </a:pPr>
            <a:r>
              <a:rPr lang="en-US" sz="2000" i="1" dirty="0"/>
              <a:t>4</a:t>
            </a:r>
            <a:r>
              <a:rPr lang="en-US" sz="2000" dirty="0"/>
              <a:t>:  </a:t>
            </a:r>
            <a:r>
              <a:rPr lang="en-US" sz="2000" b="1" dirty="0">
                <a:solidFill>
                  <a:srgbClr val="0070C0"/>
                </a:solidFill>
              </a:rPr>
              <a:t>something resembling a star </a:t>
            </a:r>
            <a:r>
              <a:rPr lang="en-US" sz="2000" i="1" dirty="0"/>
              <a:t>&lt;</a:t>
            </a:r>
            <a:r>
              <a:rPr lang="en-US" sz="2000" b="1" i="1" dirty="0">
                <a:solidFill>
                  <a:srgbClr val="0C788E"/>
                </a:solidFill>
              </a:rPr>
              <a:t>was hit on the head and saw stars</a:t>
            </a:r>
            <a:r>
              <a:rPr lang="en-US" sz="2000" i="1" dirty="0"/>
              <a:t>&gt;</a:t>
            </a:r>
            <a:endParaRPr lang="en-US" sz="2000" dirty="0"/>
          </a:p>
          <a:p>
            <a:pPr marL="45720" indent="0">
              <a:buNone/>
            </a:pPr>
            <a:r>
              <a:rPr lang="en-US" sz="2000" i="1" dirty="0"/>
              <a:t>5a</a:t>
            </a:r>
            <a:r>
              <a:rPr lang="en-US" sz="2000" dirty="0"/>
              <a:t>:  the principal member of a theatrical or operatic company who usually plays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the </a:t>
            </a:r>
            <a:r>
              <a:rPr lang="en-US" sz="2000" dirty="0"/>
              <a:t>chief roles</a:t>
            </a:r>
            <a:br>
              <a:rPr lang="en-US" sz="2000" dirty="0"/>
            </a:br>
            <a:r>
              <a:rPr lang="en-US" sz="2000" i="1" dirty="0"/>
              <a:t>  b</a:t>
            </a:r>
            <a:r>
              <a:rPr lang="en-US" sz="2000" dirty="0"/>
              <a:t>:  a highly publicized theatrical or </a:t>
            </a:r>
            <a:r>
              <a:rPr lang="en-US" sz="2000" b="1" dirty="0">
                <a:solidFill>
                  <a:srgbClr val="0070C0"/>
                </a:solidFill>
              </a:rPr>
              <a:t>motion-picture performer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  c</a:t>
            </a:r>
            <a:r>
              <a:rPr lang="en-US" sz="2000" dirty="0"/>
              <a:t>:  an outstandingly talented performer </a:t>
            </a:r>
            <a:r>
              <a:rPr lang="en-US" sz="2000" i="1" dirty="0"/>
              <a:t>&lt;</a:t>
            </a:r>
            <a:r>
              <a:rPr lang="en-US" sz="2000" b="1" i="1" dirty="0">
                <a:solidFill>
                  <a:srgbClr val="0070C0"/>
                </a:solidFill>
              </a:rPr>
              <a:t>a track star</a:t>
            </a:r>
            <a:r>
              <a:rPr lang="en-US" sz="2000" i="1" dirty="0"/>
              <a:t>&gt;</a:t>
            </a:r>
            <a:br>
              <a:rPr lang="en-US" sz="2000" i="1" dirty="0"/>
            </a:br>
            <a:r>
              <a:rPr lang="en-US" sz="2000" i="1" dirty="0"/>
              <a:t>  d</a:t>
            </a:r>
            <a:r>
              <a:rPr lang="en-US" sz="2000" dirty="0"/>
              <a:t>:  a </a:t>
            </a:r>
            <a:r>
              <a:rPr lang="en-US" sz="2000" b="1" dirty="0">
                <a:solidFill>
                  <a:srgbClr val="0070C0"/>
                </a:solidFill>
              </a:rPr>
              <a:t>person</a:t>
            </a:r>
            <a:r>
              <a:rPr lang="en-US" sz="2000" dirty="0"/>
              <a:t> who is </a:t>
            </a:r>
            <a:r>
              <a:rPr lang="en-US" sz="2000" b="1" dirty="0">
                <a:solidFill>
                  <a:srgbClr val="0070C0"/>
                </a:solidFill>
              </a:rPr>
              <a:t>preeminent in a particular field</a:t>
            </a:r>
          </a:p>
          <a:p>
            <a:pPr marL="457200" indent="-457200">
              <a:buClr>
                <a:srgbClr val="004D86"/>
              </a:buClr>
              <a:buSzPct val="100000"/>
              <a:buFont typeface="+mj-lt"/>
              <a:buAutoNum type="arabicPeriod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244408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10" name="5-Point Star 9"/>
          <p:cNvSpPr/>
          <p:nvPr/>
        </p:nvSpPr>
        <p:spPr>
          <a:xfrm rot="602625">
            <a:off x="8078412" y="583381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828940">
            <a:off x="8136396" y="5499049"/>
            <a:ext cx="648072" cy="588258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20910671">
            <a:off x="5626442" y="237247"/>
            <a:ext cx="648072" cy="588258"/>
          </a:xfrm>
          <a:prstGeom prst="star5">
            <a:avLst/>
          </a:prstGeom>
          <a:solidFill>
            <a:srgbClr val="ABE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 rot="20857605">
            <a:off x="2602106" y="456669"/>
            <a:ext cx="648072" cy="588258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rot="20857605">
            <a:off x="7371961" y="5363809"/>
            <a:ext cx="648072" cy="58825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441147">
            <a:off x="605221" y="-10620"/>
            <a:ext cx="648072" cy="561457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 rot="602625">
            <a:off x="8449598" y="3428513"/>
            <a:ext cx="648072" cy="588258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4985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568952" cy="64807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“STARS in the sky” take the first definition.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4824536" cy="230425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2"/>
                </a:solidFill>
              </a:rPr>
              <a:t>If you told someone “the stars were great last night” they will likely think you are describing the night sky – the first definition for “star.”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26</a:t>
            </a:fld>
            <a:endParaRPr lang="es-ES"/>
          </a:p>
        </p:txBody>
      </p:sp>
      <p:pic>
        <p:nvPicPr>
          <p:cNvPr id="7" name="Picture 2" descr="C:\Users\Rae\Desktop\Grammar Art\seeing stars hollywood.gif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16">
            <a:off x="6547750" y="4910069"/>
            <a:ext cx="23431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851920" y="3501008"/>
            <a:ext cx="4896544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4572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2"/>
                </a:solidFill>
              </a:rPr>
              <a:t>Unless more information is given, the other person does not know you were talking about the Hollywood Stars and the rewards they receive.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7584" y="5805264"/>
            <a:ext cx="5472608" cy="1044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4572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More </a:t>
            </a:r>
            <a:r>
              <a:rPr lang="en-US" sz="26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content</a:t>
            </a: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 would have to be given to understand the </a:t>
            </a:r>
            <a:r>
              <a:rPr lang="en-US" sz="26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context</a:t>
            </a: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 rot="602625">
            <a:off x="7930698" y="783670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828940">
            <a:off x="311167" y="5007077"/>
            <a:ext cx="648072" cy="588258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538724">
            <a:off x="5848227" y="1074898"/>
            <a:ext cx="648072" cy="588258"/>
          </a:xfrm>
          <a:prstGeom prst="star5">
            <a:avLst/>
          </a:prstGeom>
          <a:solidFill>
            <a:srgbClr val="ABE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 rot="20857605">
            <a:off x="2860318" y="710959"/>
            <a:ext cx="648072" cy="588258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rot="20857605">
            <a:off x="712899" y="4498617"/>
            <a:ext cx="648072" cy="58825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19176390">
            <a:off x="284187" y="905239"/>
            <a:ext cx="648072" cy="561457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 rot="602625">
            <a:off x="8449598" y="3428513"/>
            <a:ext cx="648072" cy="588258"/>
          </a:xfrm>
          <a:prstGeom prst="star5">
            <a:avLst/>
          </a:prstGeom>
          <a:solidFill>
            <a:srgbClr val="33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1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6322944" cy="64807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Remember the Dictionary Rule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6016" y="3789040"/>
            <a:ext cx="4148945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4572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The first definition is determined by the way the “word” is used most.</a:t>
            </a:r>
          </a:p>
          <a:p>
            <a:pPr algn="ctr"/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That holds true for </a:t>
            </a:r>
            <a:b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</a:b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all languages</a:t>
            </a:r>
            <a:b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</a:b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including Hebrew!</a:t>
            </a:r>
            <a:endParaRPr lang="en-US" sz="2600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 rot="602625">
            <a:off x="7498651" y="896182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0558577">
            <a:off x="4391980" y="3512273"/>
            <a:ext cx="648072" cy="588258"/>
          </a:xfrm>
          <a:prstGeom prst="star5">
            <a:avLst/>
          </a:prstGeom>
          <a:solidFill>
            <a:srgbClr val="A568D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 rot="20910671">
            <a:off x="6584265" y="164698"/>
            <a:ext cx="648072" cy="588258"/>
          </a:xfrm>
          <a:prstGeom prst="star5">
            <a:avLst/>
          </a:prstGeom>
          <a:solidFill>
            <a:srgbClr val="ABE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 rot="1324655">
            <a:off x="8159492" y="3171803"/>
            <a:ext cx="648072" cy="588258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20857605">
            <a:off x="2611276" y="1835418"/>
            <a:ext cx="648072" cy="58825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441147">
            <a:off x="4247963" y="1667960"/>
            <a:ext cx="648072" cy="561457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 rot="602625">
            <a:off x="709244" y="4683042"/>
            <a:ext cx="648072" cy="588258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rot="602625">
            <a:off x="281601" y="791813"/>
            <a:ext cx="648072" cy="588258"/>
          </a:xfrm>
          <a:prstGeom prst="star5">
            <a:avLst/>
          </a:prstGeom>
          <a:solidFill>
            <a:srgbClr val="33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8484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8280920" cy="64807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Hebrew Dictionary Rules are the Same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9532" y="1196752"/>
            <a:ext cx="8424936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4572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Many people are having the same problem </a:t>
            </a:r>
            <a:b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</a:br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with the definition of “evening” </a:t>
            </a:r>
            <a:b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</a:br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as some may have with “star.” </a:t>
            </a:r>
            <a:b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</a:br>
            <a:endParaRPr lang="en-US" sz="2600" b="1" dirty="0" smtClean="0">
              <a:solidFill>
                <a:srgbClr val="06DFEA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Segoe Print" pitchFamily="2" charset="0"/>
            </a:endParaRPr>
          </a:p>
          <a:p>
            <a:pPr algn="ctr"/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It’s important to choose the correct definition that aligns with the Bible content &amp; context.</a:t>
            </a:r>
          </a:p>
          <a:p>
            <a:pPr algn="ctr"/>
            <a:endParaRPr lang="en-US" sz="2600" b="1" dirty="0" smtClean="0">
              <a:solidFill>
                <a:srgbClr val="06DFEA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Segoe Print" pitchFamily="2" charset="0"/>
            </a:endParaRPr>
          </a:p>
          <a:p>
            <a:pPr algn="ctr"/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However:</a:t>
            </a:r>
          </a:p>
          <a:p>
            <a:pPr algn="ctr"/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Many </a:t>
            </a:r>
            <a:r>
              <a:rPr lang="en-US" sz="2600" b="1" u="sng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assume</a:t>
            </a:r>
            <a:r>
              <a:rPr lang="en-US" sz="2600" b="1" dirty="0" smtClean="0">
                <a:solidFill>
                  <a:srgbClr val="06DFEA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 they know the Hebrew definition without even checking to see if they are correct.</a:t>
            </a:r>
          </a:p>
          <a:p>
            <a:pPr algn="ctr"/>
            <a:r>
              <a:rPr lang="en-US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This is how “sunset” became an </a:t>
            </a:r>
            <a:br>
              <a:rPr lang="en-US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</a:br>
            <a:r>
              <a:rPr lang="en-US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Segoe Print" pitchFamily="2" charset="0"/>
              </a:rPr>
              <a:t>incorrect definition for “evening.”</a:t>
            </a:r>
            <a:endParaRPr lang="en-US" sz="26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  <a:p>
            <a:pPr algn="ctr"/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1021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9" y="284014"/>
            <a:ext cx="7406208" cy="1670199"/>
          </a:xfrm>
        </p:spPr>
        <p:txBody>
          <a:bodyPr/>
          <a:lstStyle/>
          <a:p>
            <a:pPr algn="ctr"/>
            <a:r>
              <a:rPr lang="en-US" dirty="0" smtClean="0"/>
              <a:t>Applying Study Skills </a:t>
            </a:r>
            <a:br>
              <a:rPr lang="en-US" dirty="0" smtClean="0"/>
            </a:br>
            <a:r>
              <a:rPr lang="en-US" dirty="0" smtClean="0"/>
              <a:t>to Scripture Using the</a:t>
            </a:r>
            <a:endParaRPr lang="en-US" dirty="0"/>
          </a:p>
        </p:txBody>
      </p:sp>
      <p:pic>
        <p:nvPicPr>
          <p:cNvPr id="18434" name="Picture 2" descr="C:\Users\Rae\Desktop\Grammar Art\p 7 Stro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04792"/>
            <a:ext cx="1593159" cy="216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Rae\Desktop\Grammar Art\p 7 B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7" y="3429000"/>
            <a:ext cx="1872208" cy="265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Rae\Desktop\Grammar Art\p 9  18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29865"/>
            <a:ext cx="2257425" cy="290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Rae\Desktop\Grammar Art\p 7 Hebrew Dictionary head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1492"/>
            <a:ext cx="5004420" cy="8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1680" y="5445224"/>
            <a:ext cx="49685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We will examine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“first” definitions first!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1612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48880"/>
            <a:ext cx="8964488" cy="826445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en-US" dirty="0" smtClean="0">
                <a:ln w="10541" cmpd="sng">
                  <a:solidFill>
                    <a:srgbClr val="05C3CD"/>
                  </a:solidFill>
                  <a:prstDash val="solid"/>
                </a:ln>
                <a:solidFill>
                  <a:srgbClr val="06DFEA"/>
                </a:solidFill>
              </a:rPr>
              <a:t>Reviewing Simple Lessons Long Forgotten?!</a:t>
            </a:r>
            <a:endParaRPr lang="en-US" dirty="0">
              <a:ln w="10541" cmpd="sng">
                <a:solidFill>
                  <a:srgbClr val="05C3CD"/>
                </a:solidFill>
                <a:prstDash val="solid"/>
              </a:ln>
              <a:solidFill>
                <a:srgbClr val="06DFEA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88" y="188640"/>
            <a:ext cx="7366423" cy="2376264"/>
          </a:xfrm>
          <a:effectLst>
            <a:softEdge rad="1270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3345010"/>
            <a:ext cx="8496944" cy="332435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</a:rPr>
              <a:t>How can a simple English word like “evening” </a:t>
            </a:r>
            <a:r>
              <a:rPr lang="en-US" sz="1800" b="1" dirty="0" smtClean="0">
                <a:solidFill>
                  <a:srgbClr val="7030A0"/>
                </a:solidFill>
              </a:rPr>
              <a:t>pose </a:t>
            </a:r>
            <a:r>
              <a:rPr lang="en-US" sz="1800" b="1" dirty="0">
                <a:solidFill>
                  <a:srgbClr val="7030A0"/>
                </a:solidFill>
              </a:rPr>
              <a:t>such a confusing </a:t>
            </a:r>
            <a:r>
              <a:rPr lang="en-US" sz="1800" b="1" dirty="0" smtClean="0">
                <a:solidFill>
                  <a:srgbClr val="7030A0"/>
                </a:solidFill>
              </a:rPr>
              <a:t>problem when </a:t>
            </a:r>
            <a:r>
              <a:rPr lang="en-US" sz="1800" b="1" dirty="0">
                <a:solidFill>
                  <a:srgbClr val="7030A0"/>
                </a:solidFill>
              </a:rPr>
              <a:t>linked to the proper commencement for the days of creation?  </a:t>
            </a:r>
            <a:endParaRPr lang="en-US" sz="1800" dirty="0">
              <a:solidFill>
                <a:srgbClr val="7030A0"/>
              </a:solidFill>
            </a:endParaRPr>
          </a:p>
          <a:p>
            <a:pPr algn="ctr"/>
            <a:r>
              <a:rPr lang="en-US" sz="1800" b="1" dirty="0">
                <a:solidFill>
                  <a:schemeClr val="accent6"/>
                </a:solidFill>
              </a:rPr>
              <a:t>Could it be the Church Leaders, Pastors and Bible Workers </a:t>
            </a:r>
            <a:r>
              <a:rPr lang="en-US" sz="1800" b="1" dirty="0" smtClean="0">
                <a:solidFill>
                  <a:schemeClr val="accent6"/>
                </a:solidFill>
              </a:rPr>
              <a:t/>
            </a:r>
            <a:br>
              <a:rPr lang="en-US" sz="1800" b="1" dirty="0" smtClean="0">
                <a:solidFill>
                  <a:schemeClr val="accent6"/>
                </a:solidFill>
              </a:rPr>
            </a:br>
            <a:r>
              <a:rPr lang="en-US" sz="1800" b="1" dirty="0" smtClean="0">
                <a:solidFill>
                  <a:schemeClr val="accent6"/>
                </a:solidFill>
              </a:rPr>
              <a:t>have </a:t>
            </a:r>
            <a:r>
              <a:rPr lang="en-US" sz="1800" b="1" dirty="0">
                <a:solidFill>
                  <a:schemeClr val="accent6"/>
                </a:solidFill>
              </a:rPr>
              <a:t>not been </a:t>
            </a:r>
            <a:r>
              <a:rPr lang="en-US" sz="1800" b="1" dirty="0" smtClean="0">
                <a:solidFill>
                  <a:schemeClr val="accent6"/>
                </a:solidFill>
              </a:rPr>
              <a:t>diligent </a:t>
            </a:r>
            <a:r>
              <a:rPr lang="en-US" sz="1800" b="1" dirty="0">
                <a:solidFill>
                  <a:schemeClr val="accent6"/>
                </a:solidFill>
              </a:rPr>
              <a:t>enough in their search?  </a:t>
            </a:r>
            <a:endParaRPr lang="en-US" sz="1800" dirty="0">
              <a:solidFill>
                <a:schemeClr val="accent6"/>
              </a:solidFill>
            </a:endParaRPr>
          </a:p>
          <a:p>
            <a:pPr algn="ctr"/>
            <a:r>
              <a:rPr lang="en-US" sz="1800" b="1" dirty="0">
                <a:solidFill>
                  <a:srgbClr val="00B050"/>
                </a:solidFill>
              </a:rPr>
              <a:t>Have they been misled by traditions, </a:t>
            </a:r>
            <a:r>
              <a:rPr lang="en-US" sz="1800" b="1" dirty="0" smtClean="0">
                <a:solidFill>
                  <a:srgbClr val="00B050"/>
                </a:solidFill>
              </a:rPr>
              <a:t>ignorantly passing </a:t>
            </a:r>
            <a:r>
              <a:rPr lang="en-US" sz="1800" b="1" dirty="0">
                <a:solidFill>
                  <a:srgbClr val="00B050"/>
                </a:solidFill>
              </a:rPr>
              <a:t>along </a:t>
            </a:r>
            <a:r>
              <a:rPr lang="en-US" sz="1800" b="1" dirty="0" smtClean="0">
                <a:solidFill>
                  <a:srgbClr val="00B050"/>
                </a:solidFill>
              </a:rPr>
              <a:t/>
            </a:r>
            <a:br>
              <a:rPr lang="en-US" sz="1800" b="1" dirty="0" smtClean="0">
                <a:solidFill>
                  <a:srgbClr val="00B050"/>
                </a:solidFill>
              </a:rPr>
            </a:br>
            <a:r>
              <a:rPr lang="en-US" sz="1800" b="1" dirty="0" smtClean="0">
                <a:solidFill>
                  <a:srgbClr val="00B050"/>
                </a:solidFill>
              </a:rPr>
              <a:t>what </a:t>
            </a:r>
            <a:r>
              <a:rPr lang="en-US" sz="1800" b="1" dirty="0">
                <a:solidFill>
                  <a:srgbClr val="00B050"/>
                </a:solidFill>
              </a:rPr>
              <a:t>they have learned</a:t>
            </a:r>
            <a:r>
              <a:rPr lang="en-US" sz="1800" b="1" dirty="0" smtClean="0">
                <a:solidFill>
                  <a:srgbClr val="00B050"/>
                </a:solidFill>
              </a:rPr>
              <a:t>, to </a:t>
            </a:r>
            <a:r>
              <a:rPr lang="en-US" sz="1800" b="1" dirty="0">
                <a:solidFill>
                  <a:srgbClr val="00B050"/>
                </a:solidFill>
              </a:rPr>
              <a:t>the nominal church member?  </a:t>
            </a:r>
            <a:endParaRPr lang="en-US" sz="1800" dirty="0">
              <a:solidFill>
                <a:srgbClr val="00B050"/>
              </a:solidFill>
            </a:endParaRPr>
          </a:p>
          <a:p>
            <a:pPr algn="ctr"/>
            <a:r>
              <a:rPr lang="en-US" sz="1800" b="1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Can the nominal Bible Student really find </a:t>
            </a:r>
            <a:r>
              <a:rPr lang="en-US" sz="1800" b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out</a:t>
            </a:r>
            <a:br>
              <a:rPr lang="en-US" sz="1800" b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1800" b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what the truth is of this </a:t>
            </a:r>
            <a:r>
              <a:rPr lang="en-US" sz="1800" b="1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“evening” controversy?  </a:t>
            </a:r>
            <a:endParaRPr lang="en-US" sz="1800" dirty="0">
              <a:solidFill>
                <a:srgbClr val="C00000"/>
              </a:solidFill>
            </a:endParaRPr>
          </a:p>
          <a:p>
            <a:pPr algn="ctr"/>
            <a:r>
              <a:rPr lang="en-US" sz="1800" b="1" dirty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See how </a:t>
            </a:r>
            <a:r>
              <a:rPr lang="en-US" sz="1800" b="1" dirty="0" smtClean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this </a:t>
            </a:r>
            <a:r>
              <a:rPr lang="en-US" sz="1800" b="1" dirty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problem can be solved with simple grammar skills.</a:t>
            </a:r>
            <a:endParaRPr lang="en-US" sz="1800" dirty="0">
              <a:solidFill>
                <a:srgbClr val="0070C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153323"/>
            <a:ext cx="448816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044526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355976" y="2564904"/>
            <a:ext cx="4468655" cy="252028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500" b="1" dirty="0" smtClean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Rounded MT Bold" pitchFamily="34" charset="0"/>
              </a:rPr>
              <a:t>Creation’s Chronicle</a:t>
            </a:r>
          </a:p>
          <a:p>
            <a:pPr marL="0" indent="0" algn="ctr">
              <a:buNone/>
            </a:pP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includes all content and context for the first 5 verses.</a:t>
            </a:r>
          </a:p>
          <a:p>
            <a:pPr marL="0" indent="0" algn="ctr">
              <a:buNone/>
            </a:pP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To solve the “evening” problem, this </a:t>
            </a: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study </a:t>
            </a: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scrutinizes </a:t>
            </a:r>
            <a:b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</a:b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four specific terms in </a:t>
            </a: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Gen 1:5</a:t>
            </a:r>
            <a:r>
              <a:rPr 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3968" y="476672"/>
            <a:ext cx="4429215" cy="167019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Full Study of Gen 1:1-5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sz="3200" dirty="0" smtClean="0">
                <a:solidFill>
                  <a:srgbClr val="00B0F0"/>
                </a:solidFill>
              </a:rPr>
              <a:t>(Day 1 of Creation)</a:t>
            </a:r>
            <a:endParaRPr lang="en-US" sz="3200" dirty="0"/>
          </a:p>
        </p:txBody>
      </p:sp>
      <p:pic>
        <p:nvPicPr>
          <p:cNvPr id="1026" name="Picture 2" descr="C:\Users\Rae\Desktop\CC title page jp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2" y="836712"/>
            <a:ext cx="3578351" cy="4104456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68" y="5229200"/>
            <a:ext cx="9144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This Section:  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Examination of only the </a:t>
            </a:r>
            <a:r>
              <a:rPr lang="en-US" sz="2800" b="1" u="sng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</a:t>
            </a:r>
            <a:r>
              <a:rPr lang="en-US" sz="2800" b="1" u="sng" baseline="3000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definitions for:</a:t>
            </a:r>
            <a:endParaRPr lang="en-US" sz="2800" b="1" cap="none" spc="0" dirty="0" smtClean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cap="none" spc="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    NIGHT     EVENING     MORNING</a:t>
            </a:r>
            <a:endParaRPr lang="en-US" sz="2800" b="1" cap="none" spc="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676456" y="6440090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743949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90736" cy="365125"/>
          </a:xfrm>
        </p:spPr>
        <p:txBody>
          <a:bodyPr/>
          <a:lstStyle/>
          <a:p>
            <a:fld id="{A399EC18-DC22-491A-A66E-AD70BDF89051}" type="slidenum">
              <a:rPr lang="es-ES" smtClean="0"/>
              <a:pPr/>
              <a:t>31</a:t>
            </a:fld>
            <a:endParaRPr lang="es-E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48713" y="1340768"/>
            <a:ext cx="8071759" cy="481150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b="1" dirty="0">
                <a:solidFill>
                  <a:srgbClr val="00ADEA"/>
                </a:solidFill>
              </a:rPr>
              <a:t>Genesis 1:5</a:t>
            </a:r>
            <a:r>
              <a:rPr lang="en-US" sz="2400" b="1" dirty="0"/>
              <a:t> </a:t>
            </a:r>
            <a:r>
              <a:rPr lang="en-US" sz="2400" dirty="0"/>
              <a:t>is the first place where any of these four </a:t>
            </a:r>
            <a:br>
              <a:rPr lang="en-US" sz="2400" dirty="0"/>
            </a:br>
            <a:r>
              <a:rPr lang="en-US" sz="2400" dirty="0"/>
              <a:t>terms are found for the first time in the </a:t>
            </a:r>
            <a:r>
              <a:rPr lang="en-US" sz="2000" i="1" dirty="0"/>
              <a:t>KJV</a:t>
            </a:r>
            <a:r>
              <a:rPr lang="en-US" sz="2400" b="1" i="1" dirty="0"/>
              <a:t>.  </a:t>
            </a:r>
            <a:endParaRPr lang="en-US" sz="2400" dirty="0"/>
          </a:p>
          <a:p>
            <a:pPr marL="45720" indent="0">
              <a:buNone/>
            </a:pPr>
            <a:r>
              <a:rPr lang="en-US" sz="1200" b="1" dirty="0"/>
              <a:t> </a:t>
            </a:r>
            <a:endParaRPr lang="en-US" sz="1200" dirty="0"/>
          </a:p>
          <a:p>
            <a:pPr marL="45720" indent="0">
              <a:buNone/>
            </a:pPr>
            <a:r>
              <a:rPr lang="en-US" sz="2400" b="1" dirty="0" smtClean="0">
                <a:latin typeface="+mj-lt"/>
              </a:rPr>
              <a:t>And </a:t>
            </a:r>
            <a:r>
              <a:rPr lang="en-US" sz="2400" b="1" dirty="0">
                <a:latin typeface="+mj-lt"/>
              </a:rPr>
              <a:t>God called the light </a:t>
            </a:r>
            <a:r>
              <a:rPr lang="en-US" sz="2400" b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</a:rPr>
              <a:t>Day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smtClean="0"/>
              <a:t>		</a:t>
            </a:r>
            <a:r>
              <a:rPr lang="en-US" sz="2400" dirty="0" smtClean="0"/>
              <a:t> </a:t>
            </a:r>
            <a:r>
              <a:rPr lang="en-US" sz="1600" dirty="0"/>
              <a:t>(First usage of “Day</a:t>
            </a:r>
            <a:r>
              <a:rPr lang="en-US" sz="1600" dirty="0" smtClean="0"/>
              <a:t>”)</a:t>
            </a:r>
            <a:endParaRPr lang="en-US" sz="2000" dirty="0"/>
          </a:p>
          <a:p>
            <a:pPr marL="45720" indent="0">
              <a:buNone/>
            </a:pPr>
            <a:r>
              <a:rPr lang="en-US" sz="2400" b="1" dirty="0" smtClean="0">
                <a:latin typeface="Arial Rounded MT Bold" pitchFamily="34" charset="0"/>
              </a:rPr>
              <a:t>and </a:t>
            </a:r>
            <a:r>
              <a:rPr lang="en-US" sz="2400" b="1" dirty="0">
                <a:latin typeface="Arial Rounded MT Bold" pitchFamily="34" charset="0"/>
              </a:rPr>
              <a:t>the darkness he called 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  <a:latin typeface="Arial Rounded MT Bold" pitchFamily="34" charset="0"/>
              </a:rPr>
              <a:t>Night</a:t>
            </a:r>
            <a:r>
              <a:rPr lang="en-US" sz="2400" b="1" dirty="0" smtClean="0">
                <a:latin typeface="Arial Rounded MT Bold" pitchFamily="34" charset="0"/>
              </a:rPr>
              <a:t>.</a:t>
            </a:r>
            <a:r>
              <a:rPr lang="en-US" sz="2400" b="1" dirty="0" smtClean="0"/>
              <a:t>       </a:t>
            </a:r>
            <a:r>
              <a:rPr lang="en-US" sz="1600" dirty="0" smtClean="0"/>
              <a:t>(</a:t>
            </a:r>
            <a:r>
              <a:rPr lang="en-US" sz="1600" dirty="0"/>
              <a:t>First usage of “Night</a:t>
            </a:r>
            <a:r>
              <a:rPr lang="en-US" sz="1600" dirty="0" smtClean="0"/>
              <a:t>”)</a:t>
            </a:r>
            <a:endParaRPr lang="en-US" sz="2400" dirty="0"/>
          </a:p>
          <a:p>
            <a:pPr marL="45720" indent="0">
              <a:buNone/>
            </a:pPr>
            <a:r>
              <a:rPr lang="en-US" sz="2400" b="1" dirty="0" smtClean="0">
                <a:latin typeface="+mj-lt"/>
              </a:rPr>
              <a:t>And </a:t>
            </a:r>
            <a:r>
              <a:rPr lang="en-US" sz="2400" b="1" dirty="0">
                <a:latin typeface="+mj-lt"/>
              </a:rPr>
              <a:t>the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evening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/>
              <a:t>				 </a:t>
            </a:r>
            <a:r>
              <a:rPr lang="en-US" sz="1600" dirty="0" smtClean="0"/>
              <a:t>(</a:t>
            </a:r>
            <a:r>
              <a:rPr lang="en-US" sz="1600" dirty="0"/>
              <a:t>First usage of “evening</a:t>
            </a:r>
            <a:r>
              <a:rPr lang="en-US" sz="1600" dirty="0" smtClean="0"/>
              <a:t>”)</a:t>
            </a:r>
            <a:endParaRPr lang="en-US" sz="2400" dirty="0"/>
          </a:p>
          <a:p>
            <a:pPr marL="45720" indent="0">
              <a:buNone/>
            </a:pPr>
            <a:r>
              <a:rPr lang="en-US" sz="2400" b="1" dirty="0" smtClean="0">
                <a:latin typeface="+mj-lt"/>
              </a:rPr>
              <a:t>and </a:t>
            </a:r>
            <a:r>
              <a:rPr lang="en-US" sz="2400" b="1" dirty="0">
                <a:latin typeface="+mj-lt"/>
              </a:rPr>
              <a:t>the </a:t>
            </a:r>
            <a:r>
              <a:rPr lang="en-US" sz="24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morning</a:t>
            </a:r>
            <a:r>
              <a:rPr lang="en-US" sz="2400" b="1" dirty="0">
                <a:latin typeface="+mj-lt"/>
              </a:rPr>
              <a:t> were the first day.</a:t>
            </a:r>
            <a:r>
              <a:rPr lang="en-US" sz="2400" b="1" dirty="0"/>
              <a:t>  </a:t>
            </a:r>
            <a:r>
              <a:rPr lang="en-US" sz="2400" b="1" dirty="0" smtClean="0"/>
              <a:t>   </a:t>
            </a:r>
            <a:r>
              <a:rPr lang="en-US" sz="1600" dirty="0" smtClean="0"/>
              <a:t>(</a:t>
            </a:r>
            <a:r>
              <a:rPr lang="en-US" sz="1600" dirty="0"/>
              <a:t>First usage of “morning</a:t>
            </a:r>
            <a:r>
              <a:rPr lang="en-US" sz="1600" dirty="0" smtClean="0"/>
              <a:t>”)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33265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Gen 1:5 - A Very Special Verse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08520" y="-1287525"/>
            <a:ext cx="857232" cy="9433050"/>
            <a:chOff x="-1260647" y="-1134291"/>
            <a:chExt cx="857232" cy="9433050"/>
          </a:xfrm>
        </p:grpSpPr>
        <p:sp>
          <p:nvSpPr>
            <p:cNvPr id="15" name="Minus 14"/>
            <p:cNvSpPr/>
            <p:nvPr/>
          </p:nvSpPr>
          <p:spPr>
            <a:xfrm rot="16200000">
              <a:off x="-5455596" y="3246577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inus 15"/>
            <p:cNvSpPr/>
            <p:nvPr/>
          </p:nvSpPr>
          <p:spPr>
            <a:xfrm rot="16200000">
              <a:off x="-5641515" y="32465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853336" y="4725144"/>
            <a:ext cx="777686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Let’s begin our examination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for </a:t>
            </a:r>
            <a:r>
              <a:rPr lang="en-US" sz="2800" b="1" u="sng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the </a:t>
            </a:r>
            <a:r>
              <a:rPr lang="en-US" sz="2800" b="1" u="sng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first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of these four terms in the: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8" name="Picture 17" descr="C:\Users\Rae\Desktop\Flat Earth\grammar pdfs\hebrew dictionary title edit 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2" y="6125262"/>
            <a:ext cx="3241675" cy="547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9455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9" y="284015"/>
            <a:ext cx="7406208" cy="84073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B0F0"/>
                </a:solidFill>
              </a:rPr>
              <a:t>1</a:t>
            </a:r>
            <a:r>
              <a:rPr lang="en-US" baseline="30000" dirty="0" smtClean="0">
                <a:solidFill>
                  <a:srgbClr val="00B0F0"/>
                </a:solidFill>
              </a:rPr>
              <a:t>st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Def</a:t>
            </a:r>
            <a:r>
              <a:rPr lang="en-US" dirty="0" smtClean="0">
                <a:solidFill>
                  <a:srgbClr val="00B0F0"/>
                </a:solidFill>
              </a:rPr>
              <a:t>:  Day  &lt;yowm&gt;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25344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395537" y="1340768"/>
            <a:ext cx="8424936" cy="481150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latin typeface="+mj-lt"/>
              </a:rPr>
              <a:t>And God called the light </a:t>
            </a:r>
            <a:r>
              <a:rPr lang="en-US" sz="2400" b="1" u="sng" dirty="0" smtClean="0"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</a:rPr>
              <a:t>Day</a:t>
            </a:r>
            <a:r>
              <a:rPr lang="en-US" sz="2400" b="1" dirty="0" smtClean="0"/>
              <a:t>		</a:t>
            </a:r>
          </a:p>
          <a:p>
            <a:pPr marL="45720" indent="0">
              <a:buNone/>
            </a:pPr>
            <a:r>
              <a:rPr lang="en-US" sz="2000" b="1" i="1" dirty="0" smtClean="0">
                <a:solidFill>
                  <a:srgbClr val="00B050"/>
                </a:solidFill>
              </a:rPr>
              <a:t/>
            </a:r>
            <a:br>
              <a:rPr lang="en-US" sz="2000" b="1" i="1" dirty="0" smtClean="0">
                <a:solidFill>
                  <a:srgbClr val="00B050"/>
                </a:solidFill>
              </a:rPr>
            </a:br>
            <a:r>
              <a:rPr lang="en-US" sz="20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000" i="1" dirty="0" smtClean="0"/>
              <a:t>  </a:t>
            </a:r>
            <a:r>
              <a:rPr lang="en-US" sz="2000" b="1" i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2000" i="1" dirty="0"/>
              <a:t>  </a:t>
            </a:r>
            <a:r>
              <a:rPr lang="en-US" sz="2000" b="1" dirty="0" smtClean="0"/>
              <a:t>H3117</a:t>
            </a:r>
            <a:r>
              <a:rPr lang="en-US" sz="2000" dirty="0"/>
              <a:t>;</a:t>
            </a:r>
            <a:r>
              <a:rPr lang="en-US" sz="2000" i="1" dirty="0"/>
              <a:t> </a:t>
            </a:r>
            <a:r>
              <a:rPr lang="en-US" sz="2000" dirty="0"/>
              <a:t> yowm;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from </a:t>
            </a:r>
            <a:r>
              <a:rPr lang="en-US" sz="2000" dirty="0"/>
              <a:t>an unused root 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meaning to be hot</a:t>
            </a:r>
            <a:r>
              <a:rPr lang="en-US" sz="2000" dirty="0"/>
              <a:t>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a </a:t>
            </a:r>
            <a:r>
              <a:rPr lang="en-US" sz="2000" dirty="0"/>
              <a:t>day (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as the warm hours</a:t>
            </a:r>
            <a:r>
              <a:rPr lang="en-US" sz="2000" dirty="0"/>
              <a:t>),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whether </a:t>
            </a:r>
            <a:r>
              <a:rPr lang="en-US" sz="2000" dirty="0"/>
              <a:t>literal (</a:t>
            </a:r>
            <a:r>
              <a:rPr lang="en-US" sz="20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from sunrise to sunset </a:t>
            </a:r>
            <a:r>
              <a:rPr lang="en-US" sz="1600" dirty="0">
                <a:solidFill>
                  <a:srgbClr val="FF0000"/>
                </a:solidFill>
              </a:rPr>
              <a:t>…[</a:t>
            </a:r>
            <a:r>
              <a:rPr lang="en-US" sz="1600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basically the 12 hours of light</a:t>
            </a:r>
            <a:r>
              <a:rPr lang="en-US" sz="1600" dirty="0">
                <a:solidFill>
                  <a:srgbClr val="FF0000"/>
                </a:solidFill>
              </a:rPr>
              <a:t>]</a:t>
            </a:r>
            <a:r>
              <a:rPr lang="en-US" sz="2000" dirty="0"/>
              <a:t>) 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C00000"/>
                </a:solidFill>
              </a:rPr>
              <a:t>[</a:t>
            </a:r>
            <a:r>
              <a:rPr lang="en-US" sz="2000" u="sng" dirty="0">
                <a:solidFill>
                  <a:srgbClr val="C00000"/>
                </a:solidFill>
              </a:rPr>
              <a:t>or a more accurate explanation would be</a:t>
            </a:r>
            <a:r>
              <a:rPr lang="en-US" sz="2000" dirty="0">
                <a:solidFill>
                  <a:srgbClr val="C00000"/>
                </a:solidFill>
              </a:rPr>
              <a:t> “</a:t>
            </a:r>
            <a:r>
              <a:rPr lang="en-US" sz="2000" u="dotDash" dirty="0">
                <a:solidFill>
                  <a:srgbClr val="C00000"/>
                </a:solidFill>
              </a:rPr>
              <a:t>from dawn to dusk</a:t>
            </a:r>
            <a:r>
              <a:rPr lang="en-US" sz="2000" dirty="0" smtClean="0">
                <a:solidFill>
                  <a:srgbClr val="C00000"/>
                </a:solidFill>
              </a:rPr>
              <a:t>.”]</a:t>
            </a:r>
          </a:p>
          <a:p>
            <a:pPr marL="45720" indent="0">
              <a:buNone/>
            </a:pPr>
            <a:r>
              <a:rPr lang="en-US" sz="2000" b="1" u="sng" dirty="0" smtClean="0">
                <a:solidFill>
                  <a:srgbClr val="0070C0"/>
                </a:solidFill>
              </a:rPr>
              <a:t>Note</a:t>
            </a:r>
            <a:r>
              <a:rPr lang="en-US" sz="2000" dirty="0" smtClean="0">
                <a:solidFill>
                  <a:srgbClr val="0070C0"/>
                </a:solidFill>
              </a:rPr>
              <a:t>:</a:t>
            </a:r>
            <a:r>
              <a:rPr lang="en-US" sz="2000" b="1" dirty="0" smtClean="0">
                <a:solidFill>
                  <a:srgbClr val="0070C0"/>
                </a:solidFill>
              </a:rPr>
              <a:t>  </a:t>
            </a:r>
            <a:r>
              <a:rPr lang="en-US" sz="2000" dirty="0" smtClean="0"/>
              <a:t>In </a:t>
            </a:r>
            <a:r>
              <a:rPr lang="en-US" sz="2000" dirty="0"/>
              <a:t>a short time you’ll see </a:t>
            </a:r>
            <a:r>
              <a:rPr lang="en-US" sz="2000" dirty="0" smtClean="0"/>
              <a:t>how</a:t>
            </a:r>
            <a:r>
              <a:rPr lang="en-US" sz="2000" b="1" i="1" dirty="0" smtClean="0">
                <a:solidFill>
                  <a:srgbClr val="00B050"/>
                </a:solidFill>
              </a:rPr>
              <a:t> Mr. Strong’s</a:t>
            </a:r>
            <a:r>
              <a:rPr lang="en-US" sz="2000" dirty="0" smtClean="0"/>
              <a:t> </a:t>
            </a:r>
            <a:r>
              <a:rPr lang="en-US" sz="2000" dirty="0"/>
              <a:t>wording will be corrected by the Hebrew definitions of “evening” and “morning</a:t>
            </a:r>
            <a:r>
              <a:rPr lang="en-US" sz="2000" dirty="0" smtClean="0"/>
              <a:t>.” </a:t>
            </a:r>
            <a:endParaRPr lang="en-US" sz="2000" dirty="0"/>
          </a:p>
          <a:p>
            <a:endParaRPr lang="en-US" sz="2000" dirty="0"/>
          </a:p>
          <a:p>
            <a:pPr marL="45720" indent="0">
              <a:buNone/>
            </a:pPr>
            <a:r>
              <a:rPr lang="en-US" sz="2000" b="1" i="1" dirty="0">
                <a:solidFill>
                  <a:srgbClr val="0070C0"/>
                </a:solidFill>
              </a:rPr>
              <a:t>Brown-Driver-Brigg’s Hebrew Lexicon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b="1" i="1" u="sng" dirty="0" smtClean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2000" i="1" dirty="0" smtClean="0"/>
              <a:t> </a:t>
            </a:r>
            <a:r>
              <a:rPr lang="en-US" sz="2000" dirty="0" smtClean="0"/>
              <a:t> </a:t>
            </a:r>
            <a:r>
              <a:rPr lang="en-US" sz="2000" b="1" dirty="0" smtClean="0"/>
              <a:t>H3117 </a:t>
            </a:r>
            <a:r>
              <a:rPr lang="en-US" sz="2000" dirty="0"/>
              <a:t>yowm – day. </a:t>
            </a:r>
          </a:p>
          <a:p>
            <a:pPr marL="45720" indent="0">
              <a:buNone/>
            </a:pPr>
            <a:r>
              <a:rPr lang="en-US" sz="2000" dirty="0" smtClean="0"/>
              <a:t>	a)   </a:t>
            </a:r>
            <a:r>
              <a:rPr lang="en-US" sz="20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day </a:t>
            </a:r>
            <a:r>
              <a:rPr lang="en-US" sz="2000" dirty="0"/>
              <a:t>(as 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opposed to night</a:t>
            </a:r>
            <a:r>
              <a:rPr lang="en-US" sz="2000" dirty="0"/>
              <a:t>) [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basically the 12 hours of light</a:t>
            </a:r>
            <a:r>
              <a:rPr lang="en-US" sz="2000" dirty="0"/>
              <a:t>]</a:t>
            </a:r>
          </a:p>
          <a:p>
            <a:pPr marL="45720" indent="0">
              <a:buFont typeface="Georgia" pitchFamily="18" charset="0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6436508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284015"/>
            <a:ext cx="8280919" cy="984746"/>
          </a:xfrm>
        </p:spPr>
        <p:txBody>
          <a:bodyPr/>
          <a:lstStyle/>
          <a:p>
            <a:pPr algn="l"/>
            <a:r>
              <a:rPr lang="en-US" u="sng" dirty="0" smtClean="0">
                <a:solidFill>
                  <a:srgbClr val="0070C0"/>
                </a:solidFill>
              </a:rPr>
              <a:t>Only</a:t>
            </a:r>
            <a:r>
              <a:rPr lang="en-US" dirty="0" smtClean="0">
                <a:solidFill>
                  <a:srgbClr val="0070C0"/>
                </a:solidFill>
              </a:rPr>
              <a:t> 1 </a:t>
            </a:r>
            <a:r>
              <a:rPr lang="en-US" dirty="0" err="1" smtClean="0">
                <a:solidFill>
                  <a:srgbClr val="0070C0"/>
                </a:solidFill>
              </a:rPr>
              <a:t>Def</a:t>
            </a:r>
            <a:r>
              <a:rPr lang="en-US" dirty="0" smtClean="0">
                <a:solidFill>
                  <a:srgbClr val="0070C0"/>
                </a:solidFill>
              </a:rPr>
              <a:t>:  Night  &lt;layil&gt; 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-396552" y="6514281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748713" y="1340769"/>
            <a:ext cx="8071759" cy="43204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latin typeface="Arial Rounded MT Bold" pitchFamily="34" charset="0"/>
              </a:rPr>
              <a:t>… and the darkness he called </a:t>
            </a:r>
            <a:r>
              <a:rPr lang="en-US" sz="2400" b="1" u="sng" dirty="0" smtClean="0">
                <a:effectLst>
                  <a:glow rad="63500">
                    <a:srgbClr val="0070C0">
                      <a:alpha val="40000"/>
                    </a:srgbClr>
                  </a:glow>
                </a:effectLst>
                <a:latin typeface="Arial Rounded MT Bold" pitchFamily="34" charset="0"/>
              </a:rPr>
              <a:t>Night</a:t>
            </a:r>
            <a:r>
              <a:rPr lang="en-US" sz="2400" dirty="0" smtClean="0">
                <a:latin typeface="Arial Rounded MT Bold" pitchFamily="34" charset="0"/>
              </a:rPr>
              <a:t>.</a:t>
            </a:r>
            <a:r>
              <a:rPr lang="en-US" sz="2400" b="1" dirty="0" smtClean="0"/>
              <a:t>      </a:t>
            </a:r>
          </a:p>
          <a:p>
            <a:pPr marL="45720" indent="0">
              <a:buNone/>
            </a:pPr>
            <a:r>
              <a:rPr lang="en-US" sz="1200" b="1" i="1" dirty="0" smtClean="0">
                <a:solidFill>
                  <a:srgbClr val="00B050"/>
                </a:solidFill>
              </a:rPr>
              <a:t/>
            </a:r>
            <a:br>
              <a:rPr lang="en-US" sz="1200" b="1" i="1" dirty="0" smtClean="0">
                <a:solidFill>
                  <a:srgbClr val="00B050"/>
                </a:solidFill>
              </a:rPr>
            </a:br>
            <a:r>
              <a:rPr lang="en-US" sz="24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400" i="1" dirty="0" smtClean="0"/>
              <a:t>  </a:t>
            </a:r>
            <a:r>
              <a:rPr lang="en-US" sz="2400" b="1" i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i="1" dirty="0"/>
              <a:t>  </a:t>
            </a:r>
            <a:r>
              <a:rPr lang="en-US" sz="2400" b="1" dirty="0" smtClean="0"/>
              <a:t>H3915</a:t>
            </a:r>
            <a:r>
              <a:rPr lang="en-US" sz="2400" dirty="0"/>
              <a:t>; layil;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from </a:t>
            </a:r>
            <a:r>
              <a:rPr lang="en-US" sz="2400" dirty="0"/>
              <a:t>the same as </a:t>
            </a:r>
            <a:r>
              <a:rPr lang="en-US" sz="2400" b="1" dirty="0" smtClean="0"/>
              <a:t>H3883</a:t>
            </a:r>
            <a:r>
              <a:rPr lang="en-US" sz="2400" dirty="0"/>
              <a:t>;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properly</a:t>
            </a:r>
            <a:r>
              <a:rPr lang="en-US" sz="2400" dirty="0"/>
              <a:t>, 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a twist</a:t>
            </a:r>
            <a:r>
              <a:rPr lang="en-US" sz="2400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 </a:t>
            </a:r>
            <a:r>
              <a:rPr lang="en-US" sz="2400" dirty="0"/>
              <a:t>(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away of the light</a:t>
            </a:r>
            <a:r>
              <a:rPr lang="en-US" sz="2400" dirty="0"/>
              <a:t>),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i.e</a:t>
            </a:r>
            <a:r>
              <a:rPr lang="en-US" sz="2400" dirty="0"/>
              <a:t>. night:  KJV - 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dirty="0"/>
              <a:t> (</a:t>
            </a:r>
            <a:r>
              <a:rPr lang="en-US" sz="2400" b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season</a:t>
            </a:r>
            <a:r>
              <a:rPr lang="en-US" sz="2400" dirty="0"/>
              <a:t>).</a:t>
            </a:r>
            <a:br>
              <a:rPr lang="en-US" sz="2400" dirty="0"/>
            </a:br>
            <a:endParaRPr lang="en-US" sz="500" dirty="0"/>
          </a:p>
          <a:p>
            <a:pPr marL="45720" indent="0">
              <a:buNone/>
            </a:pPr>
            <a:r>
              <a:rPr lang="en-US" sz="2400" b="1" i="1" dirty="0">
                <a:solidFill>
                  <a:srgbClr val="0070C0"/>
                </a:solidFill>
              </a:rPr>
              <a:t>Brown-Driver-Brigg’s Hebrew </a:t>
            </a:r>
            <a:r>
              <a:rPr lang="en-US" sz="2400" b="1" i="1" dirty="0" smtClean="0">
                <a:solidFill>
                  <a:srgbClr val="0070C0"/>
                </a:solidFill>
              </a:rPr>
              <a:t>Lexicon </a:t>
            </a:r>
            <a:r>
              <a:rPr lang="en-US" sz="2400" dirty="0" smtClean="0"/>
              <a:t> </a:t>
            </a:r>
            <a:r>
              <a:rPr lang="en-US" sz="2400" i="1" u="sng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i="1" dirty="0"/>
              <a:t> 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	</a:t>
            </a:r>
            <a:r>
              <a:rPr lang="en-US" sz="2400" b="1" dirty="0" smtClean="0"/>
              <a:t>H3915</a:t>
            </a:r>
            <a:r>
              <a:rPr lang="en-US" sz="2400" dirty="0"/>
              <a:t>; layil – night  </a:t>
            </a:r>
          </a:p>
          <a:p>
            <a:pPr marL="45720" indent="0">
              <a:buNone/>
            </a:pPr>
            <a:r>
              <a:rPr lang="en-US" sz="2400" dirty="0" smtClean="0"/>
              <a:t>	a)   </a:t>
            </a:r>
            <a:r>
              <a:rPr lang="en-US" sz="2400" dirty="0" smtClean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>
                <a:effectLst>
                  <a:glow rad="63500">
                    <a:srgbClr val="0070C0">
                      <a:alpha val="40000"/>
                    </a:srgbClr>
                  </a:glow>
                </a:effectLst>
              </a:rPr>
              <a:t>as opposed to day</a:t>
            </a:r>
            <a:r>
              <a:rPr lang="en-US" sz="2400" dirty="0" smtClean="0"/>
              <a:t>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323528" y="5373216"/>
            <a:ext cx="84969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Hebrew word numbers often refer to several other numbers, including the primitive root.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7164867" y="1196752"/>
            <a:ext cx="1669525" cy="216024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spc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ot to be confused with </a:t>
            </a:r>
            <a:r>
              <a:rPr lang="en-US" sz="2000" spc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vs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b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darkness &lt;H2822&gt; &lt;</a:t>
            </a:r>
            <a:r>
              <a:rPr lang="en-US" sz="2000" spc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choshek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&gt;</a:t>
            </a:r>
            <a:endParaRPr lang="en-US" spc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661341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84015"/>
            <a:ext cx="8064896" cy="9127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baseline="30000" dirty="0" smtClean="0">
                <a:solidFill>
                  <a:schemeClr val="accent4"/>
                </a:solidFill>
              </a:rPr>
              <a:t>st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Def</a:t>
            </a:r>
            <a:r>
              <a:rPr lang="en-US" dirty="0" smtClean="0">
                <a:solidFill>
                  <a:schemeClr val="accent4"/>
                </a:solidFill>
              </a:rPr>
              <a:t>:  Evening  &lt;ereb&gt;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748713" y="1340768"/>
            <a:ext cx="8071759" cy="4811503"/>
          </a:xfrm>
          <a:prstGeom prst="rect">
            <a:avLst/>
          </a:prstGeom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latin typeface="+mj-lt"/>
              </a:rPr>
              <a:t>And the </a:t>
            </a:r>
            <a:r>
              <a:rPr lang="en-US" sz="24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evening</a:t>
            </a:r>
            <a:r>
              <a:rPr lang="en-US" sz="2400" b="1" dirty="0" smtClean="0">
                <a:latin typeface="+mj-lt"/>
              </a:rPr>
              <a:t> …</a:t>
            </a:r>
            <a:r>
              <a:rPr lang="en-US" sz="2400" b="1" dirty="0" smtClean="0"/>
              <a:t>		</a:t>
            </a:r>
          </a:p>
          <a:p>
            <a:pPr marL="45720" indent="0">
              <a:buFont typeface="Georgia" pitchFamily="18" charset="0"/>
              <a:buNone/>
            </a:pPr>
            <a:endParaRPr lang="en-US" sz="1300" b="1" dirty="0"/>
          </a:p>
          <a:p>
            <a:pPr marL="45720" indent="0">
              <a:buNone/>
            </a:pPr>
            <a:r>
              <a:rPr lang="en-US" sz="2400" b="1" i="1" dirty="0">
                <a:solidFill>
                  <a:srgbClr val="00B050"/>
                </a:solidFill>
              </a:rPr>
              <a:t>Strong’s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/>
              <a:t> </a:t>
            </a:r>
            <a:r>
              <a:rPr lang="en-US" sz="2400" b="1" i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i="1" dirty="0"/>
              <a:t>  </a:t>
            </a:r>
            <a:r>
              <a:rPr lang="en-US" sz="2400" b="1" dirty="0" smtClean="0"/>
              <a:t>H6153</a:t>
            </a:r>
            <a:r>
              <a:rPr lang="en-US" sz="2400" dirty="0"/>
              <a:t>;</a:t>
            </a:r>
            <a:r>
              <a:rPr lang="en-US" sz="2400" b="1" dirty="0"/>
              <a:t> </a:t>
            </a:r>
            <a:r>
              <a:rPr lang="en-US" sz="2400" dirty="0" smtClean="0"/>
              <a:t>ereb </a:t>
            </a:r>
            <a:r>
              <a:rPr lang="en-US" sz="2400" dirty="0"/>
              <a:t>(eh'-</a:t>
            </a:r>
            <a:r>
              <a:rPr lang="en-US" sz="2400" dirty="0" err="1"/>
              <a:t>reb</a:t>
            </a:r>
            <a:r>
              <a:rPr lang="en-US" sz="2400" dirty="0"/>
              <a:t>);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           from </a:t>
            </a:r>
            <a:r>
              <a:rPr lang="en-US" sz="2400" b="1" dirty="0" smtClean="0"/>
              <a:t>H6150</a:t>
            </a:r>
            <a:r>
              <a:rPr lang="en-US" sz="2400" b="1" dirty="0"/>
              <a:t>;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2400" b="1" dirty="0"/>
              <a:t>:</a:t>
            </a:r>
            <a:r>
              <a:rPr lang="en-US" sz="2400" dirty="0"/>
              <a:t>  </a:t>
            </a:r>
            <a:br>
              <a:rPr lang="en-US" sz="2400" dirty="0"/>
            </a:br>
            <a:endParaRPr lang="en-US" sz="1300" dirty="0"/>
          </a:p>
          <a:p>
            <a:pPr marL="45720" indent="0">
              <a:buNone/>
            </a:pPr>
            <a:r>
              <a:rPr lang="en-US" sz="2400" b="1" dirty="0" smtClean="0"/>
              <a:t>	H6150</a:t>
            </a:r>
            <a:r>
              <a:rPr lang="en-US" sz="2400" dirty="0"/>
              <a:t>;</a:t>
            </a:r>
            <a:r>
              <a:rPr lang="en-US" sz="2400" b="1" dirty="0"/>
              <a:t> </a:t>
            </a:r>
            <a:r>
              <a:rPr lang="en-US" sz="2400" dirty="0"/>
              <a:t>`</a:t>
            </a:r>
            <a:r>
              <a:rPr lang="en-US" sz="2400" dirty="0" err="1"/>
              <a:t>arab</a:t>
            </a:r>
            <a:r>
              <a:rPr lang="en-US" sz="2400" dirty="0"/>
              <a:t> (aw-</a:t>
            </a:r>
            <a:r>
              <a:rPr lang="en-US" sz="2400" dirty="0" err="1"/>
              <a:t>rab</a:t>
            </a:r>
            <a:r>
              <a:rPr lang="en-US" sz="2400" dirty="0"/>
              <a:t>'); a primitive root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[</a:t>
            </a:r>
            <a:r>
              <a:rPr lang="en-US" sz="2400" dirty="0"/>
              <a:t>identical with </a:t>
            </a:r>
            <a:r>
              <a:rPr lang="en-US" sz="2400" b="1" dirty="0" smtClean="0"/>
              <a:t>H6148</a:t>
            </a:r>
            <a:r>
              <a:rPr lang="en-US" sz="2400" dirty="0" smtClean="0"/>
              <a:t> </a:t>
            </a:r>
            <a:r>
              <a:rPr lang="en-US" sz="2400" dirty="0"/>
              <a:t>through the idea of </a:t>
            </a:r>
            <a:r>
              <a:rPr lang="en-US" sz="2400" dirty="0" smtClean="0"/>
              <a:t>covering</a:t>
            </a:r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with </a:t>
            </a:r>
            <a:r>
              <a:rPr lang="en-US" sz="2400" dirty="0"/>
              <a:t>a texture];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grow dusky</a:t>
            </a:r>
            <a:r>
              <a:rPr lang="en-US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</a:t>
            </a:r>
            <a:r>
              <a:rPr lang="en-US" sz="2400" dirty="0"/>
              <a:t>at sundown: 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KJV </a:t>
            </a:r>
            <a:r>
              <a:rPr lang="en-US" sz="2400" dirty="0"/>
              <a:t>-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be darkened</a:t>
            </a:r>
            <a:r>
              <a:rPr lang="en-US" sz="2400" dirty="0"/>
              <a:t>, (toward) evening.  </a:t>
            </a:r>
          </a:p>
          <a:p>
            <a:pPr marL="45720" indent="0">
              <a:buNone/>
            </a:pPr>
            <a:r>
              <a:rPr lang="en-US" sz="2400" b="1" dirty="0"/>
              <a:t> </a:t>
            </a:r>
            <a:endParaRPr lang="en-US" sz="2400" dirty="0"/>
          </a:p>
          <a:p>
            <a:pPr marL="45720" indent="0">
              <a:buNone/>
            </a:pPr>
            <a:r>
              <a:rPr lang="en-US" sz="2400" b="1" dirty="0" smtClean="0"/>
              <a:t>		H6148</a:t>
            </a:r>
            <a:r>
              <a:rPr lang="en-US" sz="2400" dirty="0"/>
              <a:t>;</a:t>
            </a:r>
            <a:r>
              <a:rPr lang="en-US" sz="2400" b="1" dirty="0"/>
              <a:t> </a:t>
            </a:r>
            <a:r>
              <a:rPr lang="en-US" sz="2400" dirty="0"/>
              <a:t>`</a:t>
            </a:r>
            <a:r>
              <a:rPr lang="en-US" sz="2400" dirty="0" err="1"/>
              <a:t>arab</a:t>
            </a:r>
            <a:r>
              <a:rPr lang="en-US" sz="2400" dirty="0"/>
              <a:t> (aw-</a:t>
            </a:r>
            <a:r>
              <a:rPr lang="en-US" sz="2400" dirty="0" err="1"/>
              <a:t>rab</a:t>
            </a:r>
            <a:r>
              <a:rPr lang="en-US" sz="2400" dirty="0"/>
              <a:t>');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b="1" dirty="0" smtClean="0"/>
              <a:t>			</a:t>
            </a:r>
            <a:r>
              <a:rPr lang="en-US" sz="2400" b="1" u="sng" dirty="0" smtClean="0"/>
              <a:t>a </a:t>
            </a:r>
            <a:r>
              <a:rPr lang="en-US" sz="2400" b="1" u="sng" dirty="0"/>
              <a:t>primitive root</a:t>
            </a:r>
            <a:r>
              <a:rPr lang="en-US" sz="2400" dirty="0"/>
              <a:t>; </a:t>
            </a: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braid</a:t>
            </a:r>
            <a:r>
              <a:rPr lang="en-US" sz="2400" dirty="0"/>
              <a:t>, i.e</a:t>
            </a: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intermix</a:t>
            </a:r>
            <a:r>
              <a:rPr lang="en-US" sz="2400" dirty="0"/>
              <a:t>.</a:t>
            </a:r>
          </a:p>
          <a:p>
            <a:endParaRPr lang="en-US" sz="1300" dirty="0"/>
          </a:p>
          <a:p>
            <a:pPr marL="45720" indent="0">
              <a:buNone/>
            </a:pPr>
            <a:r>
              <a:rPr lang="en-US" sz="2400" b="1" i="1" dirty="0">
                <a:solidFill>
                  <a:srgbClr val="0070C0"/>
                </a:solidFill>
              </a:rPr>
              <a:t>Brown-Driver-Brigg’s Hebrew Lexicon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  <a:r>
              <a:rPr lang="en-US" sz="2400" i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i="1" dirty="0"/>
              <a:t>  </a:t>
            </a:r>
            <a:endParaRPr lang="en-US" sz="2400" i="1" dirty="0" smtClean="0"/>
          </a:p>
          <a:p>
            <a:pPr marL="45720" indent="0">
              <a:buNone/>
            </a:pPr>
            <a:r>
              <a:rPr lang="en-US" sz="2400" b="1" i="1" dirty="0"/>
              <a:t>	</a:t>
            </a:r>
            <a:r>
              <a:rPr lang="en-US" sz="2400" b="1" dirty="0" smtClean="0"/>
              <a:t>H6153</a:t>
            </a:r>
            <a:r>
              <a:rPr lang="en-US" sz="2400" dirty="0"/>
              <a:t>; `ereb – evening …  </a:t>
            </a:r>
          </a:p>
          <a:p>
            <a:pPr marL="45720" indent="0">
              <a:buFont typeface="Georgia" pitchFamily="18" charset="0"/>
              <a:buNone/>
            </a:pPr>
            <a:endParaRPr lang="en-US" sz="24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79512" y="6021288"/>
            <a:ext cx="8496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Many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times BDB lacks in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their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definitions!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7052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25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5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34" y="284015"/>
            <a:ext cx="9185274" cy="984746"/>
          </a:xfrm>
        </p:spPr>
        <p:txBody>
          <a:bodyPr/>
          <a:lstStyle/>
          <a:p>
            <a:pPr algn="l"/>
            <a:r>
              <a:rPr lang="en-US" u="sng" dirty="0" smtClean="0"/>
              <a:t>Only</a:t>
            </a:r>
            <a:r>
              <a:rPr lang="en-US" dirty="0" smtClean="0"/>
              <a:t> 1 </a:t>
            </a:r>
            <a:r>
              <a:rPr lang="en-US" dirty="0" err="1" smtClean="0"/>
              <a:t>Def</a:t>
            </a:r>
            <a:r>
              <a:rPr lang="en-US" dirty="0" smtClean="0"/>
              <a:t>:  Morning  &lt;boqer&gt;</a:t>
            </a:r>
            <a:endParaRPr lang="en-US" dirty="0"/>
          </a:p>
        </p:txBody>
      </p:sp>
      <p:sp>
        <p:nvSpPr>
          <p:cNvPr id="9" name="Double Wave 8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748713" y="1340768"/>
            <a:ext cx="8071759" cy="52033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latin typeface="+mj-lt"/>
              </a:rPr>
              <a:t>… and the </a:t>
            </a:r>
            <a:r>
              <a:rPr lang="en-US" sz="24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morning</a:t>
            </a:r>
            <a:r>
              <a:rPr lang="en-US" sz="2400" b="1" dirty="0" smtClean="0">
                <a:latin typeface="+mj-lt"/>
              </a:rPr>
              <a:t> were the first day.</a:t>
            </a:r>
            <a:r>
              <a:rPr lang="en-US" sz="2400" b="1" dirty="0" smtClean="0"/>
              <a:t> </a:t>
            </a:r>
          </a:p>
          <a:p>
            <a:pPr marL="45720" indent="0">
              <a:buNone/>
            </a:pPr>
            <a:endParaRPr lang="en-US" sz="800" b="1" i="1" dirty="0" smtClean="0">
              <a:solidFill>
                <a:srgbClr val="00B050"/>
              </a:solidFill>
            </a:endParaRPr>
          </a:p>
          <a:p>
            <a:pPr marL="45720" indent="0">
              <a:buNone/>
            </a:pPr>
            <a:r>
              <a:rPr lang="en-US" sz="1800" b="1" i="1" dirty="0" smtClean="0">
                <a:solidFill>
                  <a:srgbClr val="00B050"/>
                </a:solidFill>
              </a:rPr>
              <a:t>Strong’s</a:t>
            </a:r>
            <a:r>
              <a:rPr lang="en-US" sz="1800" i="1" dirty="0" smtClean="0"/>
              <a:t>  </a:t>
            </a:r>
            <a:r>
              <a:rPr lang="en-US" sz="1800" b="1" i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1800" i="1" dirty="0"/>
              <a:t>  </a:t>
            </a:r>
            <a:r>
              <a:rPr lang="en-US" sz="1800" b="1" dirty="0" smtClean="0"/>
              <a:t>H1242</a:t>
            </a:r>
            <a:r>
              <a:rPr lang="en-US" sz="1800" dirty="0"/>
              <a:t>; boqer; </a:t>
            </a:r>
            <a:endParaRPr lang="en-US" sz="1800" dirty="0" smtClean="0"/>
          </a:p>
          <a:p>
            <a:pPr marL="4572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        from </a:t>
            </a:r>
            <a:r>
              <a:rPr lang="en-US" sz="1800" b="1" dirty="0" smtClean="0"/>
              <a:t>H1239</a:t>
            </a:r>
            <a:r>
              <a:rPr lang="en-US" sz="1800" dirty="0"/>
              <a:t>; 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properly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dawn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/>
              <a:t>(as 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break of day</a:t>
            </a:r>
            <a:r>
              <a:rPr lang="en-US" sz="1800" dirty="0"/>
              <a:t>).</a:t>
            </a:r>
          </a:p>
          <a:p>
            <a:pPr marL="45720" indent="0">
              <a:buNone/>
            </a:pPr>
            <a:r>
              <a:rPr lang="en-US" sz="400" dirty="0"/>
              <a:t> </a:t>
            </a:r>
            <a:endParaRPr lang="en-US" sz="400" dirty="0" smtClean="0"/>
          </a:p>
          <a:p>
            <a:pPr marL="45720" indent="0">
              <a:buNone/>
            </a:pPr>
            <a:r>
              <a:rPr lang="en-US" sz="1600" b="1" dirty="0" smtClean="0"/>
              <a:t>		    </a:t>
            </a:r>
            <a:r>
              <a:rPr lang="en-US" sz="1800" b="1" dirty="0" smtClean="0"/>
              <a:t>H1239</a:t>
            </a:r>
            <a:r>
              <a:rPr lang="en-US" sz="1800" dirty="0" smtClean="0"/>
              <a:t>; </a:t>
            </a:r>
            <a:r>
              <a:rPr lang="en-US" sz="1800" dirty="0" err="1" smtClean="0"/>
              <a:t>baqar</a:t>
            </a:r>
            <a:r>
              <a:rPr lang="en-US" sz="1800" dirty="0" smtClean="0"/>
              <a:t>; </a:t>
            </a:r>
            <a:r>
              <a:rPr lang="en-US" sz="1800" b="1" u="sng" dirty="0" smtClean="0"/>
              <a:t>a primitive root</a:t>
            </a:r>
            <a:r>
              <a:rPr lang="en-US" sz="1800" dirty="0" smtClean="0"/>
              <a:t>; </a:t>
            </a:r>
          </a:p>
          <a:p>
            <a:pPr marL="4572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                properly</a:t>
            </a:r>
            <a:r>
              <a:rPr lang="en-US" sz="1800" dirty="0"/>
              <a:t>, to plough, or (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generally</a:t>
            </a:r>
            <a:r>
              <a:rPr lang="en-US" sz="1800" dirty="0"/>
              <a:t>) </a:t>
            </a:r>
            <a:r>
              <a:rPr lang="en-US" sz="1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break forth</a:t>
            </a:r>
            <a:r>
              <a:rPr lang="en-US" sz="1800" dirty="0"/>
              <a:t>.</a:t>
            </a:r>
          </a:p>
          <a:p>
            <a:pPr marL="45720" indent="0">
              <a:buNone/>
            </a:pPr>
            <a:r>
              <a:rPr lang="en-US" sz="100" dirty="0"/>
              <a:t> </a:t>
            </a:r>
          </a:p>
          <a:p>
            <a:pPr marL="45720" indent="0">
              <a:buNone/>
            </a:pPr>
            <a:r>
              <a:rPr lang="en-US" sz="1800" b="1" i="1" dirty="0">
                <a:solidFill>
                  <a:srgbClr val="0070C0"/>
                </a:solidFill>
              </a:rPr>
              <a:t>Brown-Driver-Brigg’s Hebrew Lexicon</a:t>
            </a:r>
            <a:r>
              <a:rPr lang="en-US" sz="1800" dirty="0">
                <a:solidFill>
                  <a:srgbClr val="0070C0"/>
                </a:solidFill>
              </a:rPr>
              <a:t>  </a:t>
            </a:r>
            <a:r>
              <a:rPr lang="en-US" sz="1800" i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1800" i="1" dirty="0"/>
              <a:t>  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 smtClean="0"/>
              <a:t>     </a:t>
            </a:r>
            <a:r>
              <a:rPr lang="en-US" sz="1800" b="1" dirty="0" smtClean="0"/>
              <a:t>H1242</a:t>
            </a:r>
            <a:r>
              <a:rPr lang="en-US" sz="1800" dirty="0"/>
              <a:t>; boqer – morning,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break of day </a:t>
            </a:r>
          </a:p>
          <a:p>
            <a:pPr marL="45720" indent="0">
              <a:buNone/>
            </a:pPr>
            <a:r>
              <a:rPr lang="en-US" sz="1800" dirty="0" smtClean="0"/>
              <a:t>	a)  morning </a:t>
            </a:r>
            <a:endParaRPr lang="en-US" sz="1800" dirty="0"/>
          </a:p>
          <a:p>
            <a:pPr marL="45720" indent="0">
              <a:buNone/>
            </a:pPr>
            <a:r>
              <a:rPr lang="en-US" sz="1800" dirty="0" smtClean="0"/>
              <a:t>	   1)  used </a:t>
            </a:r>
            <a:r>
              <a:rPr lang="en-US" sz="1800" dirty="0"/>
              <a:t>of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end of night </a:t>
            </a:r>
          </a:p>
          <a:p>
            <a:pPr marL="45720" indent="0">
              <a:buNone/>
            </a:pPr>
            <a:r>
              <a:rPr lang="en-US" sz="1800" dirty="0" smtClean="0"/>
              <a:t>	   2)  used </a:t>
            </a:r>
            <a:r>
              <a:rPr lang="en-US" sz="1800" dirty="0"/>
              <a:t>of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coming of daylight </a:t>
            </a:r>
          </a:p>
          <a:p>
            <a:pPr marL="45720" indent="0">
              <a:buNone/>
            </a:pPr>
            <a:r>
              <a:rPr lang="en-US" sz="1800" dirty="0" smtClean="0"/>
              <a:t>	   3)  used </a:t>
            </a:r>
            <a:r>
              <a:rPr lang="en-US" sz="1800" dirty="0"/>
              <a:t>of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coming of sunrise </a:t>
            </a:r>
          </a:p>
          <a:p>
            <a:pPr marL="45720" indent="0">
              <a:buNone/>
            </a:pPr>
            <a:r>
              <a:rPr lang="en-US" sz="1800" dirty="0" smtClean="0"/>
              <a:t>	   4)  used </a:t>
            </a:r>
            <a:r>
              <a:rPr lang="en-US" sz="1800" dirty="0"/>
              <a:t>of </a:t>
            </a:r>
            <a:r>
              <a:rPr lang="en-US" sz="1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beginning of day </a:t>
            </a:r>
          </a:p>
          <a:p>
            <a:pPr marL="45720" indent="0">
              <a:buFont typeface="Georgia" pitchFamily="18" charset="0"/>
              <a:buNone/>
            </a:pP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79512" y="6105971"/>
            <a:ext cx="8496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Sometimes BDB has many definitions!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4530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8" y="284014"/>
            <a:ext cx="7756189" cy="1416794"/>
          </a:xfrm>
        </p:spPr>
        <p:txBody>
          <a:bodyPr/>
          <a:lstStyle/>
          <a:p>
            <a:r>
              <a:rPr lang="en-US" sz="4000" dirty="0" smtClean="0">
                <a:solidFill>
                  <a:srgbClr val="00B0F0"/>
                </a:solidFill>
              </a:rPr>
              <a:t>Confirming the Meanings of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chemeClr val="accent4"/>
                </a:solidFill>
              </a:rPr>
              <a:t>“dusk” </a:t>
            </a:r>
            <a:r>
              <a:rPr lang="en-US" sz="4000" dirty="0" smtClean="0">
                <a:solidFill>
                  <a:srgbClr val="00B0F0"/>
                </a:solidFill>
              </a:rPr>
              <a:t>&amp;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“dawn” </a:t>
            </a:r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18436" name="Picture 4" descr="C:\Users\Rae\Desktop\Grammar Art\p 9  1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25742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19872" y="1781075"/>
            <a:ext cx="5328592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Just to be sure the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</a:t>
            </a:r>
            <a:r>
              <a:rPr lang="en-US" sz="2800" b="1" cap="none" spc="0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 of “</a:t>
            </a:r>
            <a:r>
              <a:rPr lang="en-US" sz="2800" b="1" cap="none" spc="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” &amp; “</a:t>
            </a:r>
            <a:r>
              <a:rPr lang="en-US" sz="2800" b="1" cap="none" spc="0" dirty="0" smtClean="0">
                <a:ln w="11430"/>
                <a:solidFill>
                  <a:srgbClr val="B83D6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morning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” in Hebrew has not changed in translation to English, we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will check the Webster’s 1828 Dictionary for comparison.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08520" y="-1287525"/>
            <a:ext cx="857232" cy="9433050"/>
            <a:chOff x="-1260647" y="-1134291"/>
            <a:chExt cx="857232" cy="9433050"/>
          </a:xfrm>
        </p:grpSpPr>
        <p:sp>
          <p:nvSpPr>
            <p:cNvPr id="10" name="Minus 9"/>
            <p:cNvSpPr/>
            <p:nvPr/>
          </p:nvSpPr>
          <p:spPr>
            <a:xfrm rot="16200000">
              <a:off x="-5455596" y="3246577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 rot="16200000">
              <a:off x="-5641515" y="32465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32048" y="4889618"/>
            <a:ext cx="86044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1828 dictionary gives the most </a:t>
            </a:r>
            <a:br>
              <a:rPr lang="en-US" sz="2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accurate definition of English words as they connect to the Hebrew definitions.</a:t>
            </a:r>
          </a:p>
          <a:p>
            <a:pPr algn="ctr"/>
            <a:r>
              <a:rPr lang="en-US" sz="2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 the “noun” definitions will be considered.</a:t>
            </a:r>
            <a:endParaRPr lang="en-US" sz="2400" b="1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5404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8" y="284014"/>
            <a:ext cx="7756189" cy="768722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accent4"/>
                </a:solidFill>
              </a:rPr>
              <a:t>Dusk, noun  </a:t>
            </a:r>
            <a:r>
              <a:rPr lang="en-US" sz="2800" dirty="0" smtClean="0">
                <a:solidFill>
                  <a:schemeClr val="accent4"/>
                </a:solidFill>
              </a:rPr>
              <a:t>[1828]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0" name="Minus 9"/>
          <p:cNvSpPr/>
          <p:nvPr/>
        </p:nvSpPr>
        <p:spPr>
          <a:xfrm rot="16200000">
            <a:off x="-4345371" y="3093343"/>
            <a:ext cx="9433049" cy="671313"/>
          </a:xfrm>
          <a:prstGeom prst="mathMinus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 rot="16200000">
            <a:off x="-4489388" y="3093344"/>
            <a:ext cx="9433049" cy="671313"/>
          </a:xfrm>
          <a:prstGeom prst="mathMinus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748713" y="1340768"/>
            <a:ext cx="8071759" cy="481150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endParaRPr lang="en-US" sz="2400" dirty="0" smtClean="0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899253" y="1340768"/>
            <a:ext cx="8071759" cy="510418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None/>
            </a:pP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tending to darkness; incipient or imperfect obscurity;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 middle degree between </a:t>
            </a:r>
            <a:b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light and darkness;</a:t>
            </a: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[it goes on to say]</a:t>
            </a:r>
            <a:endParaRPr lang="en-US" sz="3600" b="1" spc="150" dirty="0" smtClean="0">
              <a:ln w="11430">
                <a:solidFill>
                  <a:schemeClr val="accent3"/>
                </a:solidFill>
              </a:ln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lvl="0" indent="0">
              <a:buNone/>
            </a:pP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3200" b="1" spc="150" dirty="0" smtClean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twilight</a:t>
            </a:r>
            <a:r>
              <a:rPr lang="en-US" sz="3200" b="1" spc="150" dirty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</a:t>
            </a:r>
            <a:r>
              <a:rPr lang="en-US" sz="3200" b="1" spc="150" dirty="0">
                <a:ln w="11430">
                  <a:solidFill>
                    <a:schemeClr val="accent3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as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dusk of the evening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1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lvl="0" indent="0">
              <a:buNone/>
            </a:pP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Tendency to a black color;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darkness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color. </a:t>
            </a:r>
            <a:endParaRPr lang="en-US" sz="32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lvl="0" indent="0" algn="ctr">
              <a:buNone/>
            </a:pPr>
            <a:r>
              <a:rPr 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[</a:t>
            </a:r>
            <a:r>
              <a:rPr lang="en-US" sz="18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eg</a:t>
            </a:r>
            <a:r>
              <a:rPr 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:] 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Whose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dusk set off the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whiteness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the skin. </a:t>
            </a:r>
          </a:p>
          <a:p>
            <a:pPr marL="45720" indent="0">
              <a:buNone/>
            </a:pP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76456" y="6440090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906709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8" y="284014"/>
            <a:ext cx="7756189" cy="768722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Dawn, noun 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[1828]</a:t>
            </a:r>
            <a:endParaRPr lang="en-US" sz="4000" dirty="0">
              <a:solidFill>
                <a:schemeClr val="accent4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8520" y="-1287525"/>
            <a:ext cx="838182" cy="9433050"/>
            <a:chOff x="-108520" y="-1287525"/>
            <a:chExt cx="838182" cy="9433050"/>
          </a:xfrm>
        </p:grpSpPr>
        <p:sp>
          <p:nvSpPr>
            <p:cNvPr id="10" name="Minus 9"/>
            <p:cNvSpPr/>
            <p:nvPr/>
          </p:nvSpPr>
          <p:spPr>
            <a:xfrm rot="16200000">
              <a:off x="-4322519" y="3093343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 rot="16200000">
              <a:off x="-4489388" y="3093344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6"/>
          <p:cNvSpPr txBox="1">
            <a:spLocks/>
          </p:cNvSpPr>
          <p:nvPr/>
        </p:nvSpPr>
        <p:spPr>
          <a:xfrm>
            <a:off x="748713" y="1340768"/>
            <a:ext cx="8143767" cy="511256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None/>
            </a:pP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break of day; 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en-US" sz="2400" spc="300" dirty="0" smtClean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400" spc="300" dirty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first appearance of </a:t>
            </a:r>
            <a:r>
              <a:rPr lang="en-US" sz="2400" spc="300" dirty="0" smtClean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light, </a:t>
            </a:r>
            <a:r>
              <a:rPr lang="en-US" sz="2400" spc="300" dirty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the morning.</a:t>
            </a:r>
          </a:p>
          <a:p>
            <a:pPr marL="45720" indent="0">
              <a:buNone/>
            </a:pPr>
            <a:endParaRPr lang="en-US" sz="24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en-US" sz="2600" dirty="0" smtClean="0">
                <a:ln w="18415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en-US" sz="2600" b="1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</a:t>
            </a:r>
            <a:r>
              <a:rPr lang="en-US" sz="2600" b="1" dirty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arose about the dawn of the day. </a:t>
            </a:r>
            <a:r>
              <a:rPr lang="en-US" sz="2600" b="1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Josh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6:15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45720" indent="0">
              <a:buNone/>
            </a:pP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" indent="0" algn="ctr">
              <a:buNone/>
            </a:pPr>
            <a:r>
              <a:rPr lang="en-US" sz="39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word may express the whole time from </a:t>
            </a:r>
            <a:r>
              <a:rPr lang="en-US" sz="39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</a:t>
            </a:r>
            <a:r>
              <a:rPr lang="en-US" sz="39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first appearance </a:t>
            </a:r>
            <a:r>
              <a:rPr lang="en-US" sz="39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of </a:t>
            </a:r>
            <a:r>
              <a:rPr lang="en-US" sz="4800" b="1" spc="300" dirty="0" smtClean="0">
                <a:ln w="18415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light </a:t>
            </a:r>
            <a:r>
              <a:rPr lang="en-US" sz="39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to </a:t>
            </a:r>
            <a:r>
              <a:rPr lang="en-US" sz="4800" b="1" spc="3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sunrise.</a:t>
            </a:r>
            <a:endParaRPr lang="en-US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pPr marL="45720" indent="0">
              <a:buNone/>
            </a:pPr>
            <a:r>
              <a:rPr lang="en-US" sz="24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DAWNING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noun.</a:t>
            </a:r>
          </a:p>
          <a:p>
            <a:pPr marL="45720" indent="0">
              <a:buNone/>
            </a:pPr>
            <a:r>
              <a:rPr lang="en-US" sz="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pPr marL="45720" lvl="0" indent="0">
              <a:buNone/>
            </a:pPr>
            <a:r>
              <a:rPr lang="en-US" sz="2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en-US" sz="2400" spc="3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400" spc="3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first appearance of light in the morning.</a:t>
            </a:r>
          </a:p>
          <a:p>
            <a:pPr marL="45720" indent="0">
              <a:buFont typeface="Georgia" pitchFamily="18" charset="0"/>
              <a:buNone/>
            </a:pPr>
            <a:endParaRPr lang="en-US" sz="2400" spc="300" dirty="0" smtClean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76456" y="6440090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973420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6331" y="49552"/>
            <a:ext cx="7756189" cy="1416794"/>
          </a:xfrm>
        </p:spPr>
        <p:txBody>
          <a:bodyPr/>
          <a:lstStyle/>
          <a:p>
            <a:r>
              <a:rPr lang="en-US" sz="4000" dirty="0" smtClean="0">
                <a:solidFill>
                  <a:srgbClr val="00B0F0"/>
                </a:solidFill>
              </a:rPr>
              <a:t>Determining the Meaning </a:t>
            </a:r>
            <a:br>
              <a:rPr lang="en-US" sz="4000" dirty="0" smtClean="0">
                <a:solidFill>
                  <a:srgbClr val="00B0F0"/>
                </a:solidFill>
              </a:rPr>
            </a:br>
            <a:r>
              <a:rPr lang="en-US" sz="4000" dirty="0" smtClean="0">
                <a:solidFill>
                  <a:srgbClr val="00B0F0"/>
                </a:solidFill>
              </a:rPr>
              <a:t>of</a:t>
            </a:r>
            <a:r>
              <a:rPr lang="en-US" sz="4000" dirty="0" smtClean="0">
                <a:solidFill>
                  <a:schemeClr val="accent4"/>
                </a:solidFill>
              </a:rPr>
              <a:t> “t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sz="4000" dirty="0" smtClean="0">
                <a:solidFill>
                  <a:schemeClr val="accent4"/>
                </a:solidFill>
              </a:rPr>
              <a:t>i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4000" dirty="0" smtClean="0">
                <a:solidFill>
                  <a:schemeClr val="accent4"/>
                </a:solidFill>
              </a:rPr>
              <a:t>i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4000" dirty="0" smtClean="0">
                <a:solidFill>
                  <a:schemeClr val="accent4"/>
                </a:solidFill>
              </a:rPr>
              <a:t>h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t”</a:t>
            </a:r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18436" name="Picture 4" descr="C:\Users\Rae\Desktop\Grammar Art\p 9  1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47" y="1052736"/>
            <a:ext cx="225742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08520" y="-1287525"/>
            <a:ext cx="857232" cy="9433050"/>
            <a:chOff x="-1260647" y="-1134291"/>
            <a:chExt cx="857232" cy="9433050"/>
          </a:xfrm>
        </p:grpSpPr>
        <p:sp>
          <p:nvSpPr>
            <p:cNvPr id="10" name="Minus 9"/>
            <p:cNvSpPr/>
            <p:nvPr/>
          </p:nvSpPr>
          <p:spPr>
            <a:xfrm rot="16200000">
              <a:off x="-5455596" y="3246577"/>
              <a:ext cx="9433049" cy="671313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 rot="16200000">
              <a:off x="-5641515" y="3246578"/>
              <a:ext cx="9433049" cy="671313"/>
            </a:xfrm>
            <a:prstGeom prst="mathMinus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6"/>
          <p:cNvSpPr txBox="1">
            <a:spLocks/>
          </p:cNvSpPr>
          <p:nvPr/>
        </p:nvSpPr>
        <p:spPr>
          <a:xfrm>
            <a:off x="748713" y="4149080"/>
            <a:ext cx="8287783" cy="239506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TWILIGHT</a:t>
            </a:r>
            <a:r>
              <a:rPr lang="en-US" sz="2400" dirty="0"/>
              <a:t>, noun.</a:t>
            </a:r>
            <a:br>
              <a:rPr lang="en-US" sz="2400" dirty="0"/>
            </a:br>
            <a:endParaRPr lang="en-US" sz="300" dirty="0"/>
          </a:p>
          <a:p>
            <a:pPr marL="45720" lvl="0" indent="0">
              <a:buNone/>
            </a:pPr>
            <a:r>
              <a:rPr lang="en-US" sz="24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The faint light which is reflected upon the earth</a:t>
            </a:r>
            <a:r>
              <a:rPr lang="en-US" sz="2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 b="1" u="dotDash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after </a:t>
            </a:r>
            <a:r>
              <a:rPr lang="en-US" sz="2400" b="1" u="dotDash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sunset</a:t>
            </a:r>
            <a:r>
              <a:rPr lang="en-US" sz="2400" u="dotDash" dirty="0">
                <a:effectLst/>
              </a:rPr>
              <a:t> </a:t>
            </a:r>
            <a:r>
              <a:rPr lang="en-US" sz="2400" b="1" u="dotDash" dirty="0"/>
              <a:t>and</a:t>
            </a:r>
            <a:r>
              <a:rPr lang="en-US" sz="2400" u="dotDash" dirty="0"/>
              <a:t> </a:t>
            </a:r>
            <a:r>
              <a:rPr lang="en-US" sz="2400" b="1" u="dotDash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before sunrise</a:t>
            </a:r>
            <a:r>
              <a:rPr lang="en-US" sz="2400" dirty="0"/>
              <a:t>; crepuscular light.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 smtClean="0"/>
              <a:t>In </a:t>
            </a:r>
            <a:r>
              <a:rPr lang="en-US" sz="2400" dirty="0"/>
              <a:t>latitudes remote from the equator, the twilight is of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much </a:t>
            </a:r>
            <a:r>
              <a:rPr lang="en-US" sz="2400" dirty="0"/>
              <a:t>longer duration than </a:t>
            </a:r>
            <a:r>
              <a:rPr lang="en-US" sz="2400" dirty="0" smtClean="0"/>
              <a:t>at, </a:t>
            </a:r>
            <a:r>
              <a:rPr lang="en-US" sz="2400" dirty="0"/>
              <a:t>and </a:t>
            </a:r>
            <a:r>
              <a:rPr lang="en-US" sz="2400" dirty="0" smtClean="0"/>
              <a:t>near, </a:t>
            </a:r>
            <a:r>
              <a:rPr lang="en-US" sz="2400" dirty="0"/>
              <a:t>the equator.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5896" y="1781075"/>
            <a:ext cx="5112568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 was used in the “dusk” definition.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1100" b="1" cap="none" spc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Surprise!  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Many people do not know what twilight is?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Do you?!</a:t>
            </a:r>
            <a:endParaRPr lang="en-US" sz="2800" b="1" cap="none" spc="0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011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Flat Earth\do boy gl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131697"/>
            <a:ext cx="1804157" cy="199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844824"/>
            <a:ext cx="9756576" cy="1710681"/>
          </a:xfrm>
          <a:ln>
            <a:noFill/>
          </a:ln>
        </p:spPr>
        <p:txBody>
          <a:bodyPr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For understanding the phrase from </a:t>
            </a:r>
            <a:b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Gen 1:5b 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  <a:t>“…and the evening and the morning </a:t>
            </a:r>
            <a:b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</a:b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  <a:t>were the first day.”</a:t>
            </a:r>
            <a:endParaRPr 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4653136"/>
            <a:ext cx="3600400" cy="1656184"/>
          </a:xfrm>
          <a:solidFill>
            <a:srgbClr val="ABE9FF"/>
          </a:solidFill>
          <a:ln w="7620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flat" dir="t">
              <a:rot lat="0" lon="0" rev="18900000"/>
            </a:lightRig>
          </a:scene3d>
          <a:sp3d>
            <a:bevelT w="152400" h="50800" prst="softRound"/>
          </a:sp3d>
        </p:spPr>
        <p:txBody>
          <a:bodyPr>
            <a:normAutofit lnSpcReduction="10000"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002060"/>
                </a:solidFill>
                <a:latin typeface="Arial Rounded MT Bold" pitchFamily="34" charset="0"/>
              </a:rPr>
              <a:t>Does “evening” really mean </a:t>
            </a:r>
            <a:br>
              <a:rPr lang="en-US" sz="3600" b="1" dirty="0" smtClean="0">
                <a:ln/>
                <a:solidFill>
                  <a:srgbClr val="002060"/>
                </a:solidFill>
                <a:latin typeface="Arial Rounded MT Bold" pitchFamily="34" charset="0"/>
              </a:rPr>
            </a:br>
            <a:r>
              <a:rPr lang="en-US" sz="3600" b="1" dirty="0" smtClean="0">
                <a:ln/>
                <a:solidFill>
                  <a:srgbClr val="002060"/>
                </a:solidFill>
                <a:latin typeface="Arial Rounded MT Bold" pitchFamily="34" charset="0"/>
              </a:rPr>
              <a:t>“sunset”?</a:t>
            </a:r>
            <a:endParaRPr lang="en-US" sz="3600" b="1" dirty="0">
              <a:ln/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48816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4</a:t>
            </a:fld>
            <a:endParaRPr lang="es-ES" dirty="0"/>
          </a:p>
        </p:txBody>
      </p:sp>
      <p:pic>
        <p:nvPicPr>
          <p:cNvPr id="139266" name="Picture 2" descr="C:\Users\Rae\Desktop\Grammar Art\p 2 Grammar Lesson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559">
            <a:off x="267447" y="235050"/>
            <a:ext cx="3494087" cy="15113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016375" cy="2676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052507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259" y="284015"/>
            <a:ext cx="7406208" cy="98474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00B0F0"/>
                </a:solidFill>
              </a:rPr>
              <a:t>&lt;</a:t>
            </a:r>
            <a:r>
              <a:rPr lang="en-US" dirty="0" smtClean="0">
                <a:solidFill>
                  <a:schemeClr val="accent4"/>
                </a:solidFill>
              </a:rPr>
              <a:t>n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4"/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4"/>
                </a:solidFill>
              </a:rPr>
              <a:t>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rgbClr val="00B0F0"/>
                </a:solidFill>
              </a:rPr>
              <a:t>&gt;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81664" y="3266981"/>
            <a:ext cx="992221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For comparison &amp; further information </a:t>
            </a:r>
            <a:br>
              <a:rPr lang="en-US" sz="2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 the vague definition from:</a:t>
            </a:r>
            <a:endParaRPr lang="en-US" sz="28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0">
                <a:schemeClr val="accent4"/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chemeClr val="bg2">
                  <a:tint val="97000"/>
                  <a:shade val="94000"/>
                  <a:satMod val="180000"/>
                  <a:lumMod val="84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748713" y="1340768"/>
            <a:ext cx="7999751" cy="52033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400" i="1" dirty="0" smtClean="0"/>
              <a:t>  </a:t>
            </a:r>
            <a:r>
              <a:rPr lang="en-US" sz="2400" b="1" i="1" u="sng" dirty="0"/>
              <a:t>twilight</a:t>
            </a:r>
            <a:r>
              <a:rPr lang="en-US" sz="2400" dirty="0"/>
              <a:t>  </a:t>
            </a:r>
            <a:r>
              <a:rPr lang="en-US" sz="2400" b="1" dirty="0"/>
              <a:t>H</a:t>
            </a:r>
            <a:r>
              <a:rPr lang="en-US" sz="2400" b="1" dirty="0" smtClean="0"/>
              <a:t>5399</a:t>
            </a:r>
            <a:r>
              <a:rPr lang="en-US" sz="2400" dirty="0"/>
              <a:t>; nesheph; from </a:t>
            </a:r>
            <a:r>
              <a:rPr lang="en-US" sz="2400" b="1" dirty="0"/>
              <a:t>H</a:t>
            </a:r>
            <a:r>
              <a:rPr lang="en-US" sz="2400" b="1" dirty="0" smtClean="0"/>
              <a:t>5398</a:t>
            </a:r>
            <a:r>
              <a:rPr lang="en-US" sz="2400" dirty="0"/>
              <a:t>; properly, a breeze, i.e. (by implication) </a:t>
            </a:r>
            <a:r>
              <a:rPr lang="en-US" sz="2400" b="1" u="sng" dirty="0">
                <a:solidFill>
                  <a:schemeClr val="accent4"/>
                </a:solidFill>
              </a:rPr>
              <a:t>dusk</a:t>
            </a:r>
            <a:r>
              <a:rPr lang="en-US" sz="2400" dirty="0"/>
              <a:t> </a:t>
            </a:r>
            <a:r>
              <a:rPr lang="en-US" sz="1800" dirty="0">
                <a:solidFill>
                  <a:srgbClr val="0070C0"/>
                </a:solidFill>
              </a:rPr>
              <a:t>[1</a:t>
            </a:r>
            <a:r>
              <a:rPr lang="en-US" sz="1800" baseline="30000" dirty="0">
                <a:solidFill>
                  <a:srgbClr val="0070C0"/>
                </a:solidFill>
              </a:rPr>
              <a:t>st</a:t>
            </a:r>
            <a:r>
              <a:rPr lang="en-US" sz="1800" dirty="0">
                <a:solidFill>
                  <a:srgbClr val="0070C0"/>
                </a:solidFill>
              </a:rPr>
              <a:t> definition] </a:t>
            </a:r>
            <a:r>
              <a:rPr lang="en-US" sz="2000" dirty="0"/>
              <a:t>(when </a:t>
            </a:r>
            <a:r>
              <a:rPr lang="en-US" sz="2000" dirty="0" smtClean="0"/>
              <a:t>the </a:t>
            </a:r>
            <a:r>
              <a:rPr lang="en-US" sz="2000" dirty="0"/>
              <a:t>evening breeze prevails):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KJV </a:t>
            </a:r>
            <a:r>
              <a:rPr lang="en-US" sz="2400" dirty="0"/>
              <a:t>- dark,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dawning of the day </a:t>
            </a:r>
            <a:r>
              <a:rPr lang="en-US" sz="1800" dirty="0">
                <a:solidFill>
                  <a:srgbClr val="0070C0"/>
                </a:solidFill>
              </a:rPr>
              <a:t>[2</a:t>
            </a:r>
            <a:r>
              <a:rPr lang="en-US" sz="1800" baseline="30000" dirty="0">
                <a:solidFill>
                  <a:srgbClr val="0070C0"/>
                </a:solidFill>
              </a:rPr>
              <a:t>nd</a:t>
            </a:r>
            <a:r>
              <a:rPr lang="en-US" sz="1800" dirty="0">
                <a:solidFill>
                  <a:srgbClr val="0070C0"/>
                </a:solidFill>
              </a:rPr>
              <a:t> definition] </a:t>
            </a:r>
            <a:r>
              <a:rPr lang="en-US" sz="1800" dirty="0" smtClean="0">
                <a:solidFill>
                  <a:srgbClr val="0070C0"/>
                </a:solidFill>
              </a:rPr>
              <a:t>   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>                     </a:t>
            </a:r>
            <a:r>
              <a:rPr lang="en-US" sz="2400" dirty="0" smtClean="0"/>
              <a:t>(</a:t>
            </a:r>
            <a:r>
              <a:rPr lang="en-US" sz="2400" dirty="0"/>
              <a:t>morning), night, twilight</a:t>
            </a:r>
            <a:r>
              <a:rPr lang="en-US" sz="2400" dirty="0" smtClean="0"/>
              <a:t>.</a:t>
            </a:r>
          </a:p>
          <a:p>
            <a:pPr marL="45720" indent="0">
              <a:buNone/>
            </a:pPr>
            <a:endParaRPr lang="en-US" sz="1200" dirty="0"/>
          </a:p>
          <a:p>
            <a:pPr marL="45720" indent="0">
              <a:buNone/>
            </a:pPr>
            <a:endParaRPr lang="en-US" sz="2400" dirty="0"/>
          </a:p>
          <a:p>
            <a:pPr marL="45720" indent="0">
              <a:buNone/>
            </a:pPr>
            <a:endParaRPr lang="en-US" sz="1100" dirty="0" smtClean="0"/>
          </a:p>
          <a:p>
            <a:pPr marL="45720" indent="0">
              <a:buNone/>
            </a:pPr>
            <a:r>
              <a:rPr lang="en-US" sz="1100" dirty="0"/>
              <a:t> </a:t>
            </a:r>
            <a:r>
              <a:rPr lang="en-US" sz="2400" b="1" i="1" dirty="0" smtClean="0">
                <a:solidFill>
                  <a:srgbClr val="0070C0"/>
                </a:solidFill>
              </a:rPr>
              <a:t>Brown-Driver-Brigg’s </a:t>
            </a:r>
            <a:r>
              <a:rPr lang="en-US" sz="2400" b="1" i="1" dirty="0">
                <a:solidFill>
                  <a:srgbClr val="0070C0"/>
                </a:solidFill>
              </a:rPr>
              <a:t>Hebrew Lexicon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  <a:r>
              <a:rPr lang="en-US" sz="2400" i="1" u="sng" dirty="0"/>
              <a:t>twilight</a:t>
            </a:r>
            <a:r>
              <a:rPr lang="en-US" sz="2400" dirty="0"/>
              <a:t> </a:t>
            </a:r>
            <a:r>
              <a:rPr lang="en-US" sz="2400" dirty="0" smtClean="0"/>
              <a:t>	</a:t>
            </a:r>
            <a:r>
              <a:rPr lang="en-US" sz="2400" b="1" dirty="0"/>
              <a:t>H</a:t>
            </a:r>
            <a:r>
              <a:rPr lang="en-US" sz="2400" b="1" dirty="0" smtClean="0"/>
              <a:t>5398</a:t>
            </a:r>
            <a:r>
              <a:rPr lang="en-US" sz="2400" dirty="0"/>
              <a:t>; </a:t>
            </a:r>
            <a:r>
              <a:rPr lang="en-US" sz="2400" dirty="0" err="1"/>
              <a:t>nashaph</a:t>
            </a:r>
            <a:r>
              <a:rPr lang="en-US" sz="2400" dirty="0"/>
              <a:t> – </a:t>
            </a:r>
          </a:p>
          <a:p>
            <a:pPr marL="45720" indent="0">
              <a:buNone/>
            </a:pPr>
            <a:r>
              <a:rPr lang="en-US" sz="2400" dirty="0" smtClean="0"/>
              <a:t>	(</a:t>
            </a:r>
            <a:r>
              <a:rPr lang="en-US" sz="2400" dirty="0" err="1"/>
              <a:t>Qal</a:t>
            </a:r>
            <a:r>
              <a:rPr lang="en-US" sz="2400" dirty="0"/>
              <a:t>) to blow </a:t>
            </a:r>
            <a:r>
              <a:rPr lang="en-US" sz="2400" dirty="0" smtClean="0"/>
              <a:t>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Qal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= the most common literal message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	                                         for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proper interpretation.]</a:t>
            </a:r>
          </a:p>
          <a:p>
            <a:pPr marL="45720" indent="0">
              <a:buNone/>
            </a:pPr>
            <a:endParaRPr lang="en-US" sz="2400" dirty="0"/>
          </a:p>
        </p:txBody>
      </p:sp>
      <p:sp>
        <p:nvSpPr>
          <p:cNvPr id="2" name="5-Point Star 1"/>
          <p:cNvSpPr/>
          <p:nvPr/>
        </p:nvSpPr>
        <p:spPr>
          <a:xfrm rot="602625">
            <a:off x="8244408" y="1484784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89108" y="5823268"/>
            <a:ext cx="99222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DUSK is the 1</a:t>
            </a:r>
            <a:r>
              <a:rPr lang="en-US" sz="2800" b="1" cap="none" spc="0" baseline="3000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definition; DAWN is the 2</a:t>
            </a:r>
            <a:r>
              <a:rPr lang="en-US" sz="2800" b="1" cap="none" spc="0" baseline="3000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!</a:t>
            </a:r>
            <a:endParaRPr lang="en-US" sz="28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5" name="5-Point Star 14"/>
          <p:cNvSpPr/>
          <p:nvPr/>
        </p:nvSpPr>
        <p:spPr>
          <a:xfrm rot="20623480">
            <a:off x="248957" y="5262833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148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116632"/>
            <a:ext cx="8568952" cy="98474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/>
              <a:t>    </a:t>
            </a:r>
            <a:r>
              <a:rPr lang="en-US" sz="3600" dirty="0" smtClean="0">
                <a:solidFill>
                  <a:srgbClr val="00B0F0"/>
                </a:solidFill>
              </a:rPr>
              <a:t>1</a:t>
            </a:r>
            <a:r>
              <a:rPr lang="en-US" sz="3600" baseline="30000" dirty="0" smtClean="0">
                <a:solidFill>
                  <a:srgbClr val="00B0F0"/>
                </a:solidFill>
              </a:rPr>
              <a:t>st</a:t>
            </a:r>
            <a:r>
              <a:rPr lang="en-US" sz="3600" dirty="0" smtClean="0">
                <a:solidFill>
                  <a:srgbClr val="00B0F0"/>
                </a:solidFill>
              </a:rPr>
              <a:t> Note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0">
                <a:schemeClr val="accent4"/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chemeClr val="bg2">
                  <a:tint val="97000"/>
                  <a:shade val="94000"/>
                  <a:satMod val="180000"/>
                  <a:lumMod val="84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23528" y="2365722"/>
            <a:ext cx="8568952" cy="4430453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H5398 twilight</a:t>
            </a:r>
            <a:r>
              <a:rPr lang="en-US" sz="2400" dirty="0"/>
              <a:t> as the root word is first used in </a:t>
            </a:r>
            <a:r>
              <a:rPr lang="en-US" sz="2400" b="1" dirty="0">
                <a:solidFill>
                  <a:srgbClr val="00B050"/>
                </a:solidFill>
              </a:rPr>
              <a:t>Ex 15:10 </a:t>
            </a:r>
            <a:r>
              <a:rPr lang="en-US" sz="2400" dirty="0"/>
              <a:t>for the Red Sea crossing.  This event originated with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evening</a:t>
            </a:r>
            <a:r>
              <a:rPr lang="en-US" sz="2400" dirty="0"/>
              <a:t> winds that parted the water allowing the people to cross over during </a:t>
            </a:r>
            <a:r>
              <a:rPr lang="en-US" sz="2400" dirty="0" smtClean="0"/>
              <a:t>the following night hours.  </a:t>
            </a:r>
            <a:endParaRPr lang="en-US" sz="2400" dirty="0"/>
          </a:p>
          <a:p>
            <a:pPr marL="4572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H5399 </a:t>
            </a:r>
            <a:r>
              <a:rPr lang="en-US" sz="2400" b="1" dirty="0">
                <a:solidFill>
                  <a:srgbClr val="7030A0"/>
                </a:solidFill>
              </a:rPr>
              <a:t>twilight </a:t>
            </a:r>
            <a:r>
              <a:rPr lang="en-US" sz="2400" dirty="0"/>
              <a:t>is first used in </a:t>
            </a:r>
            <a:r>
              <a:rPr lang="en-US" sz="2400" b="1" dirty="0">
                <a:solidFill>
                  <a:srgbClr val="00B050"/>
                </a:solidFill>
              </a:rPr>
              <a:t>1 Sam </a:t>
            </a:r>
            <a:r>
              <a:rPr lang="en-US" sz="2400" b="1" dirty="0" smtClean="0">
                <a:solidFill>
                  <a:srgbClr val="00B050"/>
                </a:solidFill>
              </a:rPr>
              <a:t>30:17</a:t>
            </a:r>
            <a:r>
              <a:rPr lang="en-US" sz="2400" dirty="0" smtClean="0"/>
              <a:t> (David in battle). </a:t>
            </a:r>
          </a:p>
          <a:p>
            <a:pPr marL="45720" indent="0">
              <a:lnSpc>
                <a:spcPct val="134000"/>
              </a:lnSpc>
              <a:buNone/>
            </a:pPr>
            <a:r>
              <a:rPr lang="en-US" sz="2400" b="1" u="sng" dirty="0" smtClean="0"/>
              <a:t>Question</a:t>
            </a:r>
            <a:r>
              <a:rPr lang="en-US" sz="2400" b="1" dirty="0" smtClean="0"/>
              <a:t> </a:t>
            </a:r>
            <a:r>
              <a:rPr lang="en-US" sz="1900" dirty="0" smtClean="0"/>
              <a:t>[&amp; homework]  </a:t>
            </a:r>
            <a:r>
              <a:rPr lang="en-US" sz="2400" b="1" u="sng" dirty="0" smtClean="0"/>
              <a:t>for </a:t>
            </a:r>
            <a:r>
              <a:rPr lang="en-US" sz="2400" b="1" u="sng" dirty="0">
                <a:solidFill>
                  <a:srgbClr val="7030A0"/>
                </a:solidFill>
              </a:rPr>
              <a:t>H5399 </a:t>
            </a:r>
            <a:r>
              <a:rPr lang="en-US" sz="2400" b="1" u="sng" dirty="0" smtClean="0">
                <a:solidFill>
                  <a:srgbClr val="7030A0"/>
                </a:solidFill>
              </a:rPr>
              <a:t>twilight</a:t>
            </a:r>
            <a:r>
              <a:rPr lang="en-US" sz="2400" dirty="0" smtClean="0">
                <a:solidFill>
                  <a:srgbClr val="7030A0"/>
                </a:solidFill>
              </a:rPr>
              <a:t>:</a:t>
            </a:r>
            <a:r>
              <a:rPr lang="en-US" sz="2400" dirty="0" smtClean="0"/>
              <a:t>  Will </a:t>
            </a:r>
            <a:r>
              <a:rPr lang="en-US" sz="2400" b="1" dirty="0" smtClean="0">
                <a:solidFill>
                  <a:srgbClr val="00B050"/>
                </a:solidFill>
              </a:rPr>
              <a:t>1 Sam 30:17 </a:t>
            </a:r>
            <a:r>
              <a:rPr lang="en-US" sz="2400" dirty="0" smtClean="0"/>
              <a:t>take the definition of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“dusk” </a:t>
            </a:r>
            <a:r>
              <a:rPr lang="en-US" sz="2400" dirty="0" smtClean="0"/>
              <a:t>or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“dawn” </a:t>
            </a:r>
            <a:r>
              <a:rPr lang="en-US" sz="2400" dirty="0" smtClean="0"/>
              <a:t>for the word </a:t>
            </a:r>
            <a:r>
              <a:rPr lang="en-US" sz="2400" b="1" dirty="0" smtClean="0">
                <a:solidFill>
                  <a:srgbClr val="7030A0"/>
                </a:solidFill>
              </a:rPr>
              <a:t>“twilight”</a:t>
            </a:r>
            <a:r>
              <a:rPr lang="en-US" sz="2400" dirty="0" smtClean="0"/>
              <a:t>?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  And </a:t>
            </a:r>
            <a:r>
              <a:rPr lang="en-US" sz="2400" dirty="0"/>
              <a:t>David smote them from the </a:t>
            </a:r>
            <a:r>
              <a:rPr lang="en-US" sz="2400" b="1" u="sng" dirty="0">
                <a:solidFill>
                  <a:srgbClr val="7030A0"/>
                </a:solidFill>
              </a:rPr>
              <a:t>twilight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even 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[H5704; &lt;ad&gt;]</a:t>
            </a:r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unto the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b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 evening 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H6153; &lt;ereb&gt;]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the next day:</a:t>
            </a:r>
            <a:r>
              <a:rPr lang="en-US" sz="2400" dirty="0"/>
              <a:t> and there escaped not </a:t>
            </a:r>
            <a:r>
              <a:rPr lang="en-US" sz="2400" dirty="0" smtClean="0"/>
              <a:t>a</a:t>
            </a:r>
            <a:br>
              <a:rPr lang="en-US" sz="2400" dirty="0" smtClean="0"/>
            </a:br>
            <a:r>
              <a:rPr lang="en-US" sz="2400" dirty="0" smtClean="0"/>
              <a:t>   </a:t>
            </a:r>
            <a:r>
              <a:rPr lang="en-US" sz="2400" dirty="0"/>
              <a:t>man </a:t>
            </a:r>
            <a:r>
              <a:rPr lang="en-US" sz="2400" dirty="0" smtClean="0"/>
              <a:t>of </a:t>
            </a:r>
            <a:r>
              <a:rPr lang="en-US" sz="2400" dirty="0"/>
              <a:t>them, </a:t>
            </a:r>
            <a:r>
              <a:rPr lang="en-US" sz="2400" dirty="0" smtClean="0"/>
              <a:t>save </a:t>
            </a:r>
            <a:r>
              <a:rPr lang="en-US" sz="2400" dirty="0"/>
              <a:t>four hundred young </a:t>
            </a:r>
            <a:r>
              <a:rPr lang="en-US" sz="2400" dirty="0" smtClean="0"/>
              <a:t>men</a:t>
            </a:r>
            <a:r>
              <a:rPr lang="en-US" sz="2400" dirty="0"/>
              <a:t> </a:t>
            </a:r>
            <a:r>
              <a:rPr lang="en-US" sz="2400" dirty="0" smtClean="0"/>
              <a:t>…</a:t>
            </a:r>
            <a:endParaRPr lang="en-US" sz="2400" dirty="0"/>
          </a:p>
          <a:p>
            <a:pPr marL="45720" indent="0" algn="ctr">
              <a:buNone/>
            </a:pPr>
            <a:r>
              <a:rPr lang="en-US" sz="1300" dirty="0" smtClean="0"/>
              <a:t>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 the other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12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references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for “twilight/nesheph”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– the </a:t>
            </a:r>
            <a:r>
              <a:rPr lang="en-US" sz="24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content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n-US" sz="24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context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would have to be carefully examined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to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determine exactly 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which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twilight is being referred to –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dawn,</a:t>
            </a: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or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dusk.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5-Point Star 1"/>
          <p:cNvSpPr/>
          <p:nvPr/>
        </p:nvSpPr>
        <p:spPr>
          <a:xfrm rot="602625">
            <a:off x="8244015" y="356491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34568" y="980728"/>
            <a:ext cx="992221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DUSK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the 1</a:t>
            </a:r>
            <a:r>
              <a:rPr lang="en-US" sz="2800" b="1" cap="none" spc="0" baseline="3000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definition; </a:t>
            </a:r>
            <a:r>
              <a:rPr lang="en-US" sz="2800" b="1" cap="none" spc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DAWN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the 2</a:t>
            </a:r>
            <a:r>
              <a:rPr lang="en-US" sz="2800" b="1" cap="none" spc="0" baseline="3000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!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There are 14 </a:t>
            </a:r>
            <a:r>
              <a:rPr lang="en-US" sz="2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“twilight” </a:t>
            </a:r>
            <a:r>
              <a:rPr lang="en-US" sz="28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references in the </a:t>
            </a:r>
            <a:br>
              <a:rPr lang="en-US" sz="28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err="1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Tanakh</a:t>
            </a:r>
            <a:r>
              <a:rPr lang="en-US" sz="28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using H5398 &amp; H5399.</a:t>
            </a:r>
            <a:endParaRPr lang="en-US" sz="2800" b="1" cap="none" spc="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5" name="5-Point Star 14"/>
          <p:cNvSpPr/>
          <p:nvPr/>
        </p:nvSpPr>
        <p:spPr>
          <a:xfrm rot="20623480">
            <a:off x="73820" y="5426012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10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298" y="188640"/>
            <a:ext cx="8214182" cy="98474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dirty="0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>
                <a:solidFill>
                  <a:schemeClr val="accent4"/>
                </a:solidFill>
              </a:rPr>
              <a:t>h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/>
              <a:t>    </a:t>
            </a:r>
            <a:r>
              <a:rPr lang="en-US" sz="3600" dirty="0" smtClean="0">
                <a:solidFill>
                  <a:srgbClr val="00B0F0"/>
                </a:solidFill>
              </a:rPr>
              <a:t>2</a:t>
            </a:r>
            <a:r>
              <a:rPr lang="en-US" sz="3600" baseline="30000" dirty="0" smtClean="0">
                <a:solidFill>
                  <a:srgbClr val="00B0F0"/>
                </a:solidFill>
              </a:rPr>
              <a:t>nd</a:t>
            </a:r>
            <a:r>
              <a:rPr lang="en-US" sz="3600" dirty="0" smtClean="0">
                <a:solidFill>
                  <a:srgbClr val="00B0F0"/>
                </a:solidFill>
              </a:rPr>
              <a:t> Note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0">
                <a:schemeClr val="accent4"/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chemeClr val="bg2">
                  <a:tint val="97000"/>
                  <a:shade val="94000"/>
                  <a:satMod val="180000"/>
                  <a:lumMod val="84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539552" y="1173385"/>
            <a:ext cx="8208912" cy="216024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lphaLcPeriod"/>
            </a:pPr>
            <a:r>
              <a:rPr lang="en-US" sz="2400" dirty="0" smtClean="0"/>
              <a:t>Remember</a:t>
            </a:r>
            <a:r>
              <a:rPr lang="en-US" sz="2400" dirty="0"/>
              <a:t>, both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“dusk twilight” </a:t>
            </a:r>
            <a:r>
              <a:rPr lang="en-US" sz="2400" dirty="0"/>
              <a:t>and 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dawn twilight” </a:t>
            </a:r>
            <a:r>
              <a:rPr lang="en-US" sz="2400" dirty="0"/>
              <a:t>contain “a mixture of </a:t>
            </a:r>
            <a:r>
              <a:rPr lang="en-US" sz="2400" b="1" dirty="0">
                <a:solidFill>
                  <a:srgbClr val="0070C0"/>
                </a:solidFill>
              </a:rPr>
              <a:t>light</a:t>
            </a:r>
            <a:r>
              <a:rPr lang="en-US" sz="2400" dirty="0"/>
              <a:t> and </a:t>
            </a:r>
            <a:r>
              <a:rPr lang="en-US" sz="2400" b="1" dirty="0"/>
              <a:t>night</a:t>
            </a:r>
            <a:r>
              <a:rPr lang="en-US" sz="2400" dirty="0"/>
              <a:t>.”  </a:t>
            </a:r>
            <a:endParaRPr lang="en-US" sz="2400" dirty="0" smtClean="0"/>
          </a:p>
          <a:p>
            <a:pPr marL="502920" indent="-457200">
              <a:buFont typeface="+mj-lt"/>
              <a:buAutoNum type="alphaLcPeriod"/>
            </a:pPr>
            <a:r>
              <a:rPr lang="en-US" sz="2400" dirty="0" smtClean="0"/>
              <a:t>The </a:t>
            </a:r>
            <a:r>
              <a:rPr lang="en-US" sz="2400" b="1" dirty="0">
                <a:solidFill>
                  <a:srgbClr val="0070C0"/>
                </a:solidFill>
              </a:rPr>
              <a:t>first definition </a:t>
            </a:r>
            <a:r>
              <a:rPr lang="en-US" sz="2400" dirty="0"/>
              <a:t>for the word </a:t>
            </a:r>
            <a:r>
              <a:rPr lang="en-US" sz="2400" b="1" dirty="0">
                <a:solidFill>
                  <a:srgbClr val="0070C0"/>
                </a:solidFill>
              </a:rPr>
              <a:t>“day” </a:t>
            </a:r>
            <a:r>
              <a:rPr lang="en-US" sz="2400" dirty="0"/>
              <a:t>is the 12 hours of Day Season that </a:t>
            </a:r>
            <a:r>
              <a:rPr lang="en-US" sz="2400" b="1" dirty="0">
                <a:solidFill>
                  <a:srgbClr val="0070C0"/>
                </a:solidFill>
              </a:rPr>
              <a:t>has the presence of “light</a:t>
            </a:r>
            <a:r>
              <a:rPr lang="en-US" sz="2400" b="1" dirty="0" smtClean="0">
                <a:solidFill>
                  <a:srgbClr val="0070C0"/>
                </a:solidFill>
              </a:rPr>
              <a:t>.”</a:t>
            </a:r>
          </a:p>
          <a:p>
            <a:pPr marL="502920" indent="-457200">
              <a:buFont typeface="+mj-lt"/>
              <a:buAutoNum type="alphaLcPeriod"/>
            </a:pPr>
            <a:r>
              <a:rPr lang="en-US" sz="2400" b="1" dirty="0" smtClean="0">
                <a:solidFill>
                  <a:srgbClr val="0070C0"/>
                </a:solidFill>
              </a:rPr>
              <a:t>Therefore, both </a:t>
            </a:r>
            <a:r>
              <a:rPr lang="en-US" sz="2400" b="1" dirty="0" smtClean="0">
                <a:solidFill>
                  <a:srgbClr val="7030A0"/>
                </a:solidFill>
              </a:rPr>
              <a:t>twilights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u="sng" dirty="0" smtClean="0">
                <a:solidFill>
                  <a:srgbClr val="0070C0"/>
                </a:solidFill>
              </a:rPr>
              <a:t>belong to</a:t>
            </a:r>
            <a:r>
              <a:rPr lang="en-US" sz="2400" b="1" dirty="0" smtClean="0">
                <a:solidFill>
                  <a:srgbClr val="0070C0"/>
                </a:solidFill>
              </a:rPr>
              <a:t> the Day Season!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 rot="602625">
            <a:off x="8357046" y="2356207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1150380">
            <a:off x="8021767" y="5126900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6"/>
          <p:cNvSpPr txBox="1">
            <a:spLocks/>
          </p:cNvSpPr>
          <p:nvPr/>
        </p:nvSpPr>
        <p:spPr>
          <a:xfrm>
            <a:off x="382184" y="4434801"/>
            <a:ext cx="8208912" cy="2234559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lphaLcPeriod"/>
            </a:pPr>
            <a:r>
              <a:rPr lang="en-US" sz="2400" dirty="0" smtClean="0"/>
              <a:t>“</a:t>
            </a:r>
            <a:r>
              <a:rPr lang="en-US" sz="2400" dirty="0"/>
              <a:t>Night” is the absence of any [day] “light” that is naturally seen in the “day” sky – specifically, the absence of “sun light.”  </a:t>
            </a:r>
            <a:endParaRPr lang="en-US" sz="2400" dirty="0" smtClean="0"/>
          </a:p>
          <a:p>
            <a:pPr marL="502920" indent="-457200">
              <a:buFont typeface="+mj-lt"/>
              <a:buAutoNum type="alphaLcPeriod"/>
            </a:pPr>
            <a:r>
              <a:rPr lang="en-US" sz="2400" u="dotDash" dirty="0" smtClean="0"/>
              <a:t>By </a:t>
            </a:r>
            <a:r>
              <a:rPr lang="en-US" sz="2400" u="dotDash" dirty="0"/>
              <a:t>default neither </a:t>
            </a:r>
            <a:r>
              <a:rPr lang="en-US" sz="2400" b="1" u="dotDash" dirty="0">
                <a:solidFill>
                  <a:srgbClr val="7030A0"/>
                </a:solidFill>
              </a:rPr>
              <a:t>twilight</a:t>
            </a:r>
            <a:r>
              <a:rPr lang="en-US" sz="2400" u="dotDash" dirty="0"/>
              <a:t> can belong to, or be part of</a:t>
            </a:r>
            <a:r>
              <a:rPr lang="en-US" sz="2400" dirty="0"/>
              <a:t>, </a:t>
            </a:r>
            <a:r>
              <a:rPr lang="en-US" sz="2400" u="dotDash" dirty="0"/>
              <a:t>the Night </a:t>
            </a:r>
            <a:r>
              <a:rPr lang="en-US" sz="2400" u="dotDash" dirty="0" smtClean="0"/>
              <a:t>Season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683568" y="3387051"/>
            <a:ext cx="8214182" cy="98474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/>
              <a:t>    </a:t>
            </a:r>
            <a:r>
              <a:rPr lang="en-US" sz="3600" dirty="0" smtClean="0">
                <a:solidFill>
                  <a:srgbClr val="00B0F0"/>
                </a:solidFill>
              </a:rPr>
              <a:t>3</a:t>
            </a:r>
            <a:r>
              <a:rPr lang="en-US" sz="3600" baseline="30000" dirty="0" smtClean="0">
                <a:solidFill>
                  <a:srgbClr val="00B0F0"/>
                </a:solidFill>
              </a:rPr>
              <a:t>rd</a:t>
            </a:r>
            <a:r>
              <a:rPr lang="en-US" sz="3600" dirty="0" smtClean="0">
                <a:solidFill>
                  <a:srgbClr val="00B0F0"/>
                </a:solidFill>
              </a:rPr>
              <a:t> Note 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596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0870" y="5661248"/>
            <a:ext cx="7697147" cy="64807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accent4"/>
                </a:solidFill>
              </a:rPr>
              <a:t>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accent4"/>
                </a:solidFill>
              </a:rPr>
              <a:t>i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3200" u="sng" dirty="0" smtClean="0">
                <a:solidFill>
                  <a:schemeClr val="accent4"/>
                </a:solidFill>
              </a:rPr>
              <a:t>i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3200" u="sng" dirty="0" smtClean="0">
                <a:solidFill>
                  <a:schemeClr val="accent4"/>
                </a:solidFill>
              </a:rPr>
              <a:t>h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3200" u="sng" dirty="0" smtClean="0">
                <a:solidFill>
                  <a:schemeClr val="accent4"/>
                </a:solidFill>
              </a:rPr>
              <a:t>s</a:t>
            </a:r>
            <a:r>
              <a:rPr lang="en-US" sz="3200" dirty="0" smtClean="0"/>
              <a:t>  </a:t>
            </a:r>
            <a:r>
              <a:rPr lang="en-US" sz="3200" dirty="0" smtClean="0">
                <a:solidFill>
                  <a:srgbClr val="7030A0"/>
                </a:solidFill>
              </a:rPr>
              <a:t>belong to the </a:t>
            </a:r>
            <a:r>
              <a:rPr lang="en-US" sz="3200" dirty="0" smtClean="0">
                <a:solidFill>
                  <a:srgbClr val="0070C0"/>
                </a:solidFill>
              </a:rPr>
              <a:t>Day Season.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0">
                <a:schemeClr val="accent4"/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chemeClr val="bg2">
                  <a:tint val="97000"/>
                  <a:shade val="94000"/>
                  <a:satMod val="180000"/>
                  <a:lumMod val="84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5-Point Star 1"/>
          <p:cNvSpPr/>
          <p:nvPr/>
        </p:nvSpPr>
        <p:spPr>
          <a:xfrm rot="602625">
            <a:off x="9363612" y="1434898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1150380">
            <a:off x="8179018" y="5372374"/>
            <a:ext cx="648072" cy="58825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C:\Users\Rae\Desktop\Grammar Art\day sky with 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51" y="411823"/>
            <a:ext cx="3571889" cy="2690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/>
          <p:cNvSpPr txBox="1">
            <a:spLocks/>
          </p:cNvSpPr>
          <p:nvPr/>
        </p:nvSpPr>
        <p:spPr>
          <a:xfrm>
            <a:off x="395534" y="411822"/>
            <a:ext cx="4320482" cy="269082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00B0F0"/>
                </a:solidFill>
              </a:rPr>
              <a:t>Each </a:t>
            </a:r>
          </a:p>
          <a:p>
            <a:r>
              <a:rPr lang="en-US" sz="4000" dirty="0" smtClean="0">
                <a:solidFill>
                  <a:srgbClr val="00B0F0"/>
                </a:solidFill>
              </a:rPr>
              <a:t>Day Season Contains Light from the Sun</a:t>
            </a:r>
            <a:endParaRPr lang="en-US" sz="4000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15616" y="3429000"/>
            <a:ext cx="3024336" cy="1889806"/>
            <a:chOff x="1115616" y="3429000"/>
            <a:chExt cx="3024336" cy="1889806"/>
          </a:xfrm>
        </p:grpSpPr>
        <p:pic>
          <p:nvPicPr>
            <p:cNvPr id="2051" name="Picture 3" descr="C:\Users\Rae\Desktop\Grammar Art\evening sky 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429000"/>
              <a:ext cx="3024336" cy="18898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51335" y="4797152"/>
              <a:ext cx="15151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Evening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32040" y="3420968"/>
            <a:ext cx="2929987" cy="1941881"/>
            <a:chOff x="4932040" y="3420968"/>
            <a:chExt cx="2929987" cy="1941881"/>
          </a:xfrm>
        </p:grpSpPr>
        <p:pic>
          <p:nvPicPr>
            <p:cNvPr id="2052" name="Picture 4" descr="C:\Users\Rae\Desktop\Grammar Art\morning twiligh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420968"/>
              <a:ext cx="2929987" cy="19418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5739256" y="4820603"/>
              <a:ext cx="153118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Morning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2197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80528" y="3124686"/>
            <a:ext cx="9505056" cy="6480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 smtClean="0">
                <a:solidFill>
                  <a:schemeClr val="accent4"/>
                </a:solidFill>
                <a:latin typeface="+mj-lt"/>
              </a:rPr>
              <a:t>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w</a:t>
            </a:r>
            <a:r>
              <a:rPr lang="en-US" sz="3200" dirty="0" smtClean="0">
                <a:solidFill>
                  <a:schemeClr val="accent4"/>
                </a:solidFill>
                <a:latin typeface="+mj-lt"/>
              </a:rPr>
              <a:t>i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</a:t>
            </a:r>
            <a:r>
              <a:rPr lang="en-US" sz="3200" u="sng" dirty="0" smtClean="0">
                <a:solidFill>
                  <a:schemeClr val="accent4"/>
                </a:solidFill>
                <a:latin typeface="+mj-lt"/>
              </a:rPr>
              <a:t>i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g</a:t>
            </a:r>
            <a:r>
              <a:rPr lang="en-US" sz="3200" u="sng" dirty="0" smtClean="0">
                <a:solidFill>
                  <a:schemeClr val="accent4"/>
                </a:solidFill>
                <a:latin typeface="+mj-lt"/>
              </a:rPr>
              <a:t>h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</a:t>
            </a:r>
            <a:r>
              <a:rPr lang="en-US" sz="3200" u="sng" dirty="0" smtClean="0">
                <a:solidFill>
                  <a:schemeClr val="accent4"/>
                </a:solidFill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  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never belong to the </a:t>
            </a: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Night Season.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0560" y="3963126"/>
            <a:ext cx="498344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Question: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Do the northern lights</a:t>
            </a:r>
            <a:b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belong to the</a:t>
            </a:r>
            <a:b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Season or</a:t>
            </a:r>
            <a:b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Night Season?</a:t>
            </a:r>
            <a:endParaRPr lang="en-US" sz="28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5" name="5-Point Star 14"/>
          <p:cNvSpPr/>
          <p:nvPr/>
        </p:nvSpPr>
        <p:spPr>
          <a:xfrm rot="21207995">
            <a:off x="436181" y="2596934"/>
            <a:ext cx="648072" cy="588258"/>
          </a:xfrm>
          <a:prstGeom prst="star5">
            <a:avLst/>
          </a:prstGeom>
          <a:solidFill>
            <a:srgbClr val="00ADE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:\Users\Rae\Desktop\Grammar Art\northern ligh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63126"/>
            <a:ext cx="3600400" cy="2320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Rae\Desktop\Grammar Art\night sky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44" y="411822"/>
            <a:ext cx="3977992" cy="247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/>
          <p:cNvSpPr txBox="1">
            <a:spLocks/>
          </p:cNvSpPr>
          <p:nvPr/>
        </p:nvSpPr>
        <p:spPr>
          <a:xfrm>
            <a:off x="485789" y="411822"/>
            <a:ext cx="4014203" cy="269082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solidFill>
                  <a:srgbClr val="002060"/>
                </a:solidFill>
              </a:rPr>
              <a:t>Night Season  Has no</a:t>
            </a:r>
            <a:br>
              <a:rPr lang="en-US" sz="4000" dirty="0" smtClean="0">
                <a:solidFill>
                  <a:srgbClr val="002060"/>
                </a:solidFill>
              </a:rPr>
            </a:br>
            <a:r>
              <a:rPr lang="en-US" sz="4000" dirty="0" smtClean="0">
                <a:solidFill>
                  <a:srgbClr val="002060"/>
                </a:solidFill>
              </a:rPr>
              <a:t>Direct Light from the Sun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0" name="Double Wave 19"/>
          <p:cNvSpPr/>
          <p:nvPr/>
        </p:nvSpPr>
        <p:spPr>
          <a:xfrm>
            <a:off x="-396552" y="6514281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5-Point Star 1"/>
          <p:cNvSpPr/>
          <p:nvPr/>
        </p:nvSpPr>
        <p:spPr>
          <a:xfrm rot="602625">
            <a:off x="7773704" y="655600"/>
            <a:ext cx="437350" cy="42092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9270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2254" y="0"/>
            <a:ext cx="8538218" cy="198884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5C3CD"/>
                </a:solidFill>
              </a:rPr>
              <a:t>Applying the 1</a:t>
            </a:r>
            <a:r>
              <a:rPr lang="en-US" baseline="30000" dirty="0" smtClean="0">
                <a:solidFill>
                  <a:srgbClr val="05C3CD"/>
                </a:solidFill>
              </a:rPr>
              <a:t>st</a:t>
            </a:r>
            <a:r>
              <a:rPr lang="en-US" dirty="0" smtClean="0">
                <a:solidFill>
                  <a:srgbClr val="05C3CD"/>
                </a:solidFill>
              </a:rPr>
              <a:t> Definitions of Hebrew to:</a:t>
            </a:r>
            <a:r>
              <a:rPr lang="en-US" sz="2000" dirty="0" smtClean="0">
                <a:solidFill>
                  <a:srgbClr val="05C3CD"/>
                </a:solidFill>
              </a:rPr>
              <a:t/>
            </a:r>
            <a:br>
              <a:rPr lang="en-US" sz="2000" dirty="0" smtClean="0">
                <a:solidFill>
                  <a:srgbClr val="05C3CD"/>
                </a:solidFill>
              </a:rPr>
            </a:br>
            <a:r>
              <a:rPr lang="en-US" sz="2800" dirty="0" smtClean="0">
                <a:solidFill>
                  <a:srgbClr val="00B0F0"/>
                </a:solidFill>
              </a:rPr>
              <a:t>Day</a:t>
            </a:r>
            <a:r>
              <a:rPr lang="en-US" sz="2800" dirty="0" smtClean="0"/>
              <a:t>      </a:t>
            </a:r>
            <a:r>
              <a:rPr lang="en-US" sz="2800" dirty="0" smtClean="0">
                <a:solidFill>
                  <a:srgbClr val="000099"/>
                </a:solidFill>
              </a:rPr>
              <a:t>Night</a:t>
            </a:r>
            <a:r>
              <a:rPr lang="en-US" sz="2800" dirty="0" smtClean="0"/>
              <a:t>    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Evening</a:t>
            </a:r>
            <a:r>
              <a:rPr lang="en-US" sz="2800" dirty="0" smtClean="0"/>
              <a:t>      Morning</a:t>
            </a:r>
            <a:endParaRPr lang="en-US" sz="6600" dirty="0"/>
          </a:p>
        </p:txBody>
      </p:sp>
      <p:pic>
        <p:nvPicPr>
          <p:cNvPr id="18434" name="Picture 2" descr="C:\Users\Rae\Desktop\Grammar Art\p 7 Stro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85" y="2206701"/>
            <a:ext cx="1593159" cy="216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Rae\Desktop\Grammar Art\p 7 B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7" y="3011238"/>
            <a:ext cx="1872208" cy="265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Rae\Desktop\Grammar Art\p 9  18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2685"/>
            <a:ext cx="2257425" cy="279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4" y="4853478"/>
            <a:ext cx="727280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Remember:  The 1</a:t>
            </a:r>
            <a:r>
              <a:rPr lang="en-US" sz="2800" b="1" cap="none" spc="0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usage of a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word most often takes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1</a:t>
            </a:r>
            <a:r>
              <a:rPr lang="en-US" sz="2800" b="1" cap="none" spc="0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definition. 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Let’s use this application on Gen 1:5.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0520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278" y="284015"/>
            <a:ext cx="8106170" cy="585775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7030A0"/>
                </a:solidFill>
              </a:rPr>
              <a:t>Listing the 1</a:t>
            </a:r>
            <a:r>
              <a:rPr lang="en-US" sz="3200" baseline="30000" dirty="0" smtClean="0">
                <a:solidFill>
                  <a:srgbClr val="7030A0"/>
                </a:solidFill>
              </a:rPr>
              <a:t>st</a:t>
            </a:r>
            <a:r>
              <a:rPr lang="en-US" sz="3200" dirty="0" smtClean="0">
                <a:solidFill>
                  <a:srgbClr val="7030A0"/>
                </a:solidFill>
              </a:rPr>
              <a:t> Definitions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3362356"/>
            <a:ext cx="470465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Note:  </a:t>
            </a:r>
            <a:r>
              <a:rPr lang="en-US" sz="2800" b="1" cap="none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Strong’s would have been more accurate using the terms …</a:t>
            </a:r>
            <a:br>
              <a:rPr lang="en-US" sz="2800" b="1" cap="none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1400" b="1" cap="none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</a:p>
          <a:p>
            <a:pPr marL="514350" indent="-514350" algn="ctr">
              <a:buAutoNum type="alphaLcParenR"/>
            </a:pP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“dawn” </a:t>
            </a:r>
            <a:r>
              <a:rPr lang="en-US" sz="2400" b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(not sunrise)</a:t>
            </a:r>
            <a:endParaRPr lang="en-US" sz="2800" b="1" dirty="0" smtClean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514350" indent="-514350" algn="ctr">
              <a:buAutoNum type="alphaLcParenR"/>
            </a:pP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“dusk” </a:t>
            </a:r>
            <a:r>
              <a:rPr lang="en-US" sz="2400" b="1" cap="none" spc="0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(not sunset)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25344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251520" y="1700808"/>
            <a:ext cx="6120679" cy="44514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b="1" dirty="0"/>
              <a:t>And </a:t>
            </a:r>
            <a:r>
              <a:rPr lang="en-US" sz="2800" b="1" dirty="0" smtClean="0"/>
              <a:t>Yahuah </a:t>
            </a:r>
            <a:r>
              <a:rPr lang="en-US" sz="2800" b="1" dirty="0"/>
              <a:t>called the light </a:t>
            </a:r>
            <a:r>
              <a:rPr lang="en-US" sz="2800" b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2800" b="1" dirty="0"/>
              <a:t>, </a:t>
            </a:r>
            <a:endParaRPr lang="en-US" sz="800" b="1" dirty="0" smtClean="0"/>
          </a:p>
          <a:p>
            <a:r>
              <a:rPr lang="en-US" sz="2000" dirty="0" smtClean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meaning 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to be hot</a:t>
            </a:r>
            <a:r>
              <a:rPr lang="en-US" sz="2000" dirty="0"/>
              <a:t>; (</a:t>
            </a:r>
            <a:r>
              <a:rPr lang="en-US" sz="20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as the warm hours</a:t>
            </a:r>
            <a:r>
              <a:rPr lang="en-US" sz="2000" dirty="0"/>
              <a:t>), 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strike="sngStrike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from sunrise to sunset</a:t>
            </a:r>
            <a:r>
              <a:rPr lang="en-US" sz="20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en-US" sz="2000" dirty="0"/>
              <a:t>… ) [dawn to dusk</a:t>
            </a:r>
            <a:r>
              <a:rPr lang="en-US" sz="2000" dirty="0" smtClean="0"/>
              <a:t>]. </a:t>
            </a:r>
            <a:endParaRPr lang="en-US" sz="2000" dirty="0"/>
          </a:p>
          <a:p>
            <a:pPr marL="45720" indent="0">
              <a:buFont typeface="Georgia" pitchFamily="18" charset="0"/>
              <a:buNone/>
            </a:pPr>
            <a:endParaRPr lang="en-US" sz="2000" dirty="0" smtClean="0"/>
          </a:p>
        </p:txBody>
      </p:sp>
      <p:pic>
        <p:nvPicPr>
          <p:cNvPr id="10" name="Picture 5" descr="C:\Users\Rae\Desktop\Grammar Art\day sky with su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48061"/>
            <a:ext cx="2945468" cy="1791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96136" y="4420269"/>
            <a:ext cx="29454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&lt;yowm&gt; as the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Season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has priority.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67544" y="840982"/>
            <a:ext cx="7406208" cy="84073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>
                <a:solidFill>
                  <a:srgbClr val="00B0F0"/>
                </a:solidFill>
              </a:rPr>
              <a:t>Day  &lt;yowm&gt;  H3117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40352" y="188640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69575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744" y="238336"/>
            <a:ext cx="4176464" cy="9087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pc="0" dirty="0" smtClean="0"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Question:  </a:t>
            </a:r>
            <a:endParaRPr lang="en-US" sz="6600" spc="0" dirty="0"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 descr="C:\Users\Rae\Desktop\Grammar Art\p 7 Stro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979"/>
            <a:ext cx="2448272" cy="3330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27784" y="1371030"/>
            <a:ext cx="3168352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Where do you suppose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Mr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Strong picked up the definition of </a:t>
            </a:r>
            <a:r>
              <a:rPr lang="en-US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“sunrise &amp; sunset”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in place of </a:t>
            </a:r>
            <a:r>
              <a:rPr lang="en-US" sz="2800" b="1" cap="none" spc="0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“dawn &amp; dusk”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?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7" name="Picture 2" descr="C:\Users\Rae\Desktop\Mr strong 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2707883" cy="412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206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ae\Desktop\OLD ref bk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5" y="4005064"/>
            <a:ext cx="2441575" cy="26558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question green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25" y="44624"/>
            <a:ext cx="1672967" cy="166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9461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089" y="284015"/>
            <a:ext cx="6820085" cy="98474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Night  &lt;layil&gt;  H3915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2924944"/>
            <a:ext cx="280831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&lt;layil&gt; is the only term in Gen 1:5 that belongs to the Night Season.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-396552" y="6514281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467544" y="1340769"/>
            <a:ext cx="8071759" cy="43204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3200" b="1" dirty="0" smtClean="0">
                <a:latin typeface="Arial Rounded MT Bold" pitchFamily="34" charset="0"/>
              </a:rPr>
              <a:t>… and the darkness he called </a:t>
            </a:r>
            <a:r>
              <a:rPr lang="en-US" sz="3200" b="1" u="sng" dirty="0" smtClean="0">
                <a:effectLst>
                  <a:glow rad="63500">
                    <a:srgbClr val="002060">
                      <a:alpha val="40000"/>
                    </a:srgbClr>
                  </a:glow>
                </a:effectLst>
                <a:latin typeface="Arial Rounded MT Bold" pitchFamily="34" charset="0"/>
              </a:rPr>
              <a:t>Night</a:t>
            </a:r>
            <a:r>
              <a:rPr lang="en-US" sz="3200" dirty="0" smtClean="0">
                <a:latin typeface="Arial Rounded MT Bold" pitchFamily="34" charset="0"/>
              </a:rPr>
              <a:t>.</a:t>
            </a:r>
            <a:r>
              <a:rPr lang="en-US" sz="3200" b="1" dirty="0" smtClean="0"/>
              <a:t>      </a:t>
            </a:r>
          </a:p>
          <a:p>
            <a:r>
              <a:rPr lang="en-US" sz="2800" dirty="0" smtClean="0"/>
              <a:t> </a:t>
            </a:r>
            <a:r>
              <a:rPr lang="en-US" sz="2800" b="1" u="sng" dirty="0"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a twist</a:t>
            </a:r>
            <a:r>
              <a:rPr lang="en-US" sz="2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dirty="0"/>
              <a:t>(</a:t>
            </a:r>
            <a:r>
              <a:rPr lang="en-US" sz="2800" b="1" u="sng" dirty="0"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away of the light</a:t>
            </a:r>
            <a:r>
              <a:rPr lang="en-US" sz="2800" dirty="0"/>
              <a:t>), </a:t>
            </a:r>
            <a:r>
              <a:rPr lang="en-US" sz="2800" b="1" u="sng" dirty="0"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night</a:t>
            </a:r>
            <a:r>
              <a:rPr lang="en-US" sz="2800" dirty="0"/>
              <a:t> (</a:t>
            </a:r>
            <a:r>
              <a:rPr lang="en-US" sz="2800" b="1" u="sng" dirty="0"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season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786775" y="5399997"/>
            <a:ext cx="4248472" cy="756528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800" b="1" i="0" kern="1200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 Not to be confused with </a:t>
            </a:r>
            <a:r>
              <a:rPr lang="en-US" sz="2000" spc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vs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b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darkness &lt;H2822 </a:t>
            </a:r>
            <a:r>
              <a:rPr lang="en-US" sz="2000" spc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choshek</a:t>
            </a:r>
            <a:r>
              <a:rPr lang="en-US" sz="2000" spc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&gt;.</a:t>
            </a:r>
            <a:endParaRPr lang="en-US" spc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7" descr="C:\Users\Rae\Desktop\Grammar Art\night sky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21967"/>
            <a:ext cx="3977992" cy="247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64388" y="188640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32867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090" y="284015"/>
            <a:ext cx="7406208" cy="9127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Evening  &lt;ereb&gt;  H6153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340768"/>
            <a:ext cx="8071759" cy="481150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200" b="1" dirty="0"/>
              <a:t>And the </a:t>
            </a:r>
            <a:r>
              <a:rPr lang="en-US" sz="32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200" b="1" dirty="0"/>
              <a:t> </a:t>
            </a:r>
            <a:r>
              <a:rPr lang="en-US" sz="3200" dirty="0" smtClean="0"/>
              <a:t>…</a:t>
            </a:r>
            <a:r>
              <a:rPr lang="en-US" sz="3200" b="1" dirty="0"/>
              <a:t>	</a:t>
            </a:r>
            <a:r>
              <a:rPr lang="en-US" sz="2800" b="1" dirty="0"/>
              <a:t>                            </a:t>
            </a:r>
            <a:endParaRPr lang="en-US" sz="2800" b="1" dirty="0" smtClean="0"/>
          </a:p>
          <a:p>
            <a:r>
              <a:rPr lang="en-US" sz="28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2800" dirty="0"/>
              <a:t>; </a:t>
            </a:r>
            <a:r>
              <a:rPr lang="en-US" sz="28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grow dusky</a:t>
            </a:r>
            <a:r>
              <a:rPr lang="en-US" sz="2800" dirty="0"/>
              <a:t>; </a:t>
            </a:r>
            <a:endParaRPr lang="en-US" sz="2800" dirty="0" smtClean="0"/>
          </a:p>
          <a:p>
            <a:r>
              <a:rPr lang="en-US" sz="28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be </a:t>
            </a:r>
            <a:r>
              <a:rPr lang="en-US" sz="28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darkened</a:t>
            </a:r>
            <a:r>
              <a:rPr lang="en-US" sz="2800" dirty="0"/>
              <a:t>, </a:t>
            </a:r>
            <a:endParaRPr lang="en-US" sz="2800" dirty="0" smtClean="0"/>
          </a:p>
          <a:p>
            <a:r>
              <a:rPr lang="en-US" sz="2800" b="1" u="sng" dirty="0" smtClean="0"/>
              <a:t>a </a:t>
            </a:r>
            <a:r>
              <a:rPr lang="en-US" sz="2800" b="1" u="sng" dirty="0"/>
              <a:t>primitive root</a:t>
            </a:r>
            <a:r>
              <a:rPr lang="en-US" sz="2800" dirty="0"/>
              <a:t>; </a:t>
            </a:r>
            <a:r>
              <a:rPr lang="en-US" sz="2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braid</a:t>
            </a:r>
            <a:r>
              <a:rPr lang="en-US" sz="2800" dirty="0"/>
              <a:t>, </a:t>
            </a:r>
            <a:r>
              <a:rPr lang="en-US" sz="28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intermix</a:t>
            </a:r>
            <a:endParaRPr lang="en-US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marL="45720" indent="0">
              <a:buFont typeface="Georgia" pitchFamily="18" charset="0"/>
              <a:buNone/>
            </a:pPr>
            <a:endParaRPr lang="en-US" sz="24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4883767" y="3790288"/>
            <a:ext cx="3394259" cy="2229124"/>
            <a:chOff x="1115616" y="3429000"/>
            <a:chExt cx="3024336" cy="1889806"/>
          </a:xfrm>
        </p:grpSpPr>
        <p:pic>
          <p:nvPicPr>
            <p:cNvPr id="15" name="Picture 3" descr="C:\Users\Rae\Desktop\Grammar Art\evening sky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429000"/>
              <a:ext cx="3024336" cy="18898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951335" y="4797152"/>
              <a:ext cx="15151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Evening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67544" y="3717032"/>
            <a:ext cx="410445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&lt;ereb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&gt;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has a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mixture of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“light” and “night.” 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Therefore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&lt;ereb&gt;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belongs to the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Season.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5267" y="1052736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43839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88832" cy="57606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endParaRPr lang="en-US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3588" y="1124744"/>
            <a:ext cx="7416824" cy="280831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In this study we are going to learn how to study the Scriptures with some basic study tools including: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Review of basic high-school grammar classes;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Use of dictionaries and lexicons.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The sample topic of study will be “day-start” from: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b="1" dirty="0" smtClean="0">
                <a:solidFill>
                  <a:srgbClr val="0070C0"/>
                </a:solidFill>
              </a:rPr>
              <a:t>Gen 1:  </a:t>
            </a:r>
            <a:r>
              <a:rPr lang="en-US" sz="1800" dirty="0" smtClean="0"/>
              <a:t>first day of creation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b="1" dirty="0" smtClean="0">
                <a:solidFill>
                  <a:srgbClr val="0070C0"/>
                </a:solidFill>
              </a:rPr>
              <a:t>Lev 23:  </a:t>
            </a:r>
            <a:r>
              <a:rPr lang="en-US" sz="1800" dirty="0" smtClean="0"/>
              <a:t>Day of Atonement.</a:t>
            </a:r>
          </a:p>
          <a:p>
            <a:pPr lvl="1"/>
            <a:endParaRPr lang="en-US" sz="1800" dirty="0"/>
          </a:p>
          <a:p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48816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5</a:t>
            </a:fld>
            <a:endParaRPr lang="es-E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48" y="3134566"/>
            <a:ext cx="2562592" cy="3102746"/>
          </a:xfrm>
          <a:effectLst>
            <a:softEdge rad="127000"/>
          </a:effectLst>
        </p:spPr>
      </p:pic>
      <p:sp>
        <p:nvSpPr>
          <p:cNvPr id="9" name="Rectangle 8"/>
          <p:cNvSpPr/>
          <p:nvPr/>
        </p:nvSpPr>
        <p:spPr>
          <a:xfrm>
            <a:off x="820186" y="4077072"/>
            <a:ext cx="494718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Of High Importance:</a:t>
            </a:r>
          </a:p>
          <a:p>
            <a:pPr algn="ctr"/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Read more than </a:t>
            </a:r>
            <a:b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10 words</a:t>
            </a:r>
            <a:b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to discern context!</a:t>
            </a:r>
            <a:endParaRPr lang="en-US" sz="36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0390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262" y="284015"/>
            <a:ext cx="8394202" cy="984746"/>
          </a:xfrm>
        </p:spPr>
        <p:txBody>
          <a:bodyPr/>
          <a:lstStyle/>
          <a:p>
            <a:pPr algn="l"/>
            <a:r>
              <a:rPr lang="en-US" dirty="0" smtClean="0"/>
              <a:t>Morning  &lt;boqer&gt;  H1242</a:t>
            </a:r>
            <a:endParaRPr lang="en-US" dirty="0"/>
          </a:p>
        </p:txBody>
      </p:sp>
      <p:sp>
        <p:nvSpPr>
          <p:cNvPr id="9" name="Double Wave 8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20697" y="1340768"/>
            <a:ext cx="8071759" cy="520338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3200" b="1" dirty="0" smtClean="0">
                <a:latin typeface="+mj-lt"/>
              </a:rPr>
              <a:t>… and the </a:t>
            </a:r>
            <a:r>
              <a:rPr lang="en-US" sz="32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morning</a:t>
            </a:r>
            <a:r>
              <a:rPr lang="en-US" sz="3200" b="1" dirty="0" smtClean="0">
                <a:latin typeface="+mj-lt"/>
              </a:rPr>
              <a:t> were the first day.</a:t>
            </a:r>
            <a:r>
              <a:rPr lang="en-US" sz="3200" b="1" dirty="0" smtClean="0"/>
              <a:t> </a:t>
            </a:r>
          </a:p>
          <a:p>
            <a:pPr marL="45720" indent="0">
              <a:buNone/>
            </a:pPr>
            <a:endParaRPr lang="en-US" sz="1000" b="1" i="1" dirty="0" smtClean="0">
              <a:solidFill>
                <a:srgbClr val="00B050"/>
              </a:solidFill>
            </a:endParaRPr>
          </a:p>
          <a:p>
            <a:r>
              <a:rPr lang="en-US" sz="20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properly</a:t>
            </a:r>
            <a:r>
              <a:rPr lang="en-US" sz="2000" dirty="0"/>
              <a:t>, </a:t>
            </a:r>
            <a:r>
              <a:rPr lang="en-US" sz="20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dawn</a:t>
            </a:r>
            <a:r>
              <a:rPr lang="en-US" sz="2000" dirty="0"/>
              <a:t> (as </a:t>
            </a:r>
            <a:r>
              <a:rPr lang="en-US" sz="20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break of </a:t>
            </a:r>
            <a:r>
              <a:rPr lang="en-US" sz="20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en-US" sz="2000" dirty="0" smtClean="0"/>
              <a:t>); </a:t>
            </a:r>
          </a:p>
          <a:p>
            <a:pPr marL="45720" indent="0">
              <a:buNone/>
            </a:pPr>
            <a:r>
              <a:rPr lang="en-US" sz="2000" b="1" dirty="0" smtClean="0"/>
              <a:t>		      </a:t>
            </a:r>
            <a:r>
              <a:rPr lang="en-US" sz="2000" b="1" u="sng" dirty="0" smtClean="0"/>
              <a:t>a </a:t>
            </a:r>
            <a:r>
              <a:rPr lang="en-US" sz="2000" b="1" u="sng" dirty="0"/>
              <a:t>primitive root</a:t>
            </a:r>
            <a:r>
              <a:rPr lang="en-US" sz="2000" dirty="0"/>
              <a:t>; (</a:t>
            </a:r>
            <a:r>
              <a:rPr lang="en-US" sz="20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generally</a:t>
            </a:r>
            <a:r>
              <a:rPr lang="en-US" sz="2000" dirty="0"/>
              <a:t>) </a:t>
            </a:r>
            <a:r>
              <a:rPr lang="en-US" sz="20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break forth</a:t>
            </a:r>
            <a:r>
              <a:rPr lang="en-US" sz="2000" dirty="0"/>
              <a:t>.</a:t>
            </a:r>
            <a:endParaRPr lang="en-US" sz="1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504024" y="3420968"/>
            <a:ext cx="3600400" cy="2466159"/>
            <a:chOff x="4932040" y="3420968"/>
            <a:chExt cx="3600400" cy="2466159"/>
          </a:xfrm>
        </p:grpSpPr>
        <p:pic>
          <p:nvPicPr>
            <p:cNvPr id="18" name="Picture 4" descr="C:\Users\Rae\Desktop\Grammar Art\morning twiligh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420968"/>
              <a:ext cx="3600400" cy="24661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923956" y="5198483"/>
              <a:ext cx="1881541" cy="5863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Morning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51520" y="3429000"/>
            <a:ext cx="410445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&lt;boqer</a:t>
            </a:r>
            <a:r>
              <a:rPr lang="en-US" sz="2800" b="1" cap="none" spc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&gt;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has a mixture of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“light” and “night.”  Therefore </a:t>
            </a:r>
            <a:r>
              <a:rPr lang="en-US" sz="2800" b="1" cap="none" spc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&lt;boqer&gt; </a:t>
            </a: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belongs to </a:t>
            </a:r>
            <a:b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Day Season.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5871" y="1240411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13007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51</a:t>
            </a:fld>
            <a:endParaRPr lang="es-E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144016"/>
            <a:ext cx="9102726" cy="1412776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50" dirty="0" smtClean="0">
                <a:solidFill>
                  <a:srgbClr val="06DFE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Assembling it All Together </a:t>
            </a:r>
            <a:r>
              <a:rPr lang="en-US" sz="2000" spc="50" dirty="0" smtClean="0">
                <a:solidFill>
                  <a:srgbClr val="06DFE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2000" spc="50" dirty="0" smtClean="0">
                <a:solidFill>
                  <a:srgbClr val="06DFE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2800" spc="50" dirty="0" smtClean="0"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Day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en-US" sz="2800" spc="50" dirty="0" smtClean="0"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Night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en-US" sz="2800" spc="5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Evening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en-US" sz="28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Morning</a:t>
            </a:r>
            <a:endParaRPr lang="en-US" sz="6600" spc="5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67545" y="1556792"/>
            <a:ext cx="8352928" cy="4987356"/>
          </a:xfrm>
          <a:prstGeom prst="rect">
            <a:avLst/>
          </a:prstGeom>
        </p:spPr>
        <p:txBody>
          <a:bodyPr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200" b="1" dirty="0"/>
              <a:t>And </a:t>
            </a:r>
            <a:r>
              <a:rPr lang="en-US" sz="3200" b="1" dirty="0" smtClean="0"/>
              <a:t>Yahuah </a:t>
            </a:r>
            <a:r>
              <a:rPr lang="en-US" sz="3200" b="1" dirty="0"/>
              <a:t>called the light </a:t>
            </a:r>
            <a:r>
              <a:rPr lang="en-US" sz="3200" b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3200" b="1" dirty="0"/>
              <a:t>, </a:t>
            </a:r>
            <a:r>
              <a:rPr lang="en-US" sz="3200" dirty="0" smtClean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as the </a:t>
            </a:r>
            <a:r>
              <a:rPr lang="en-US" sz="32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warm hours </a:t>
            </a:r>
            <a:r>
              <a:rPr lang="en-US" sz="32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for the </a:t>
            </a:r>
            <a:br>
              <a:rPr lang="en-US" sz="32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</a:br>
            <a:r>
              <a:rPr lang="en-US" sz="3200" b="1" u="sng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Day Season</a:t>
            </a:r>
            <a:r>
              <a:rPr lang="en-US" sz="3200" dirty="0" smtClean="0"/>
              <a:t> [including </a:t>
            </a:r>
            <a:r>
              <a:rPr lang="en-US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dawn</a:t>
            </a:r>
            <a:r>
              <a:rPr lang="en-US" sz="3200" dirty="0" smtClean="0"/>
              <a:t> and </a:t>
            </a:r>
            <a:r>
              <a:rPr lang="en-US" sz="32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3200" dirty="0" smtClean="0"/>
              <a:t>],</a:t>
            </a:r>
            <a:endParaRPr lang="en-US" sz="3200" dirty="0"/>
          </a:p>
          <a:p>
            <a:pPr marL="45720" indent="0">
              <a:buNone/>
            </a:pPr>
            <a:r>
              <a:rPr lang="en-US" sz="1700" b="1" dirty="0"/>
              <a:t> </a:t>
            </a:r>
            <a:endParaRPr lang="en-US" sz="1700" dirty="0"/>
          </a:p>
          <a:p>
            <a:pPr marL="45720" indent="0">
              <a:lnSpc>
                <a:spcPct val="134000"/>
              </a:lnSpc>
              <a:buNone/>
            </a:pPr>
            <a:r>
              <a:rPr lang="en-US" sz="3200" b="1" dirty="0"/>
              <a:t>and the </a:t>
            </a:r>
            <a:r>
              <a:rPr lang="en-US" sz="3200" b="1" dirty="0" smtClean="0"/>
              <a:t>darkness he called the </a:t>
            </a:r>
            <a:r>
              <a:rPr lang="en-US" sz="3200" b="1" u="sng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32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 </a:t>
            </a:r>
            <a:r>
              <a:rPr lang="en-US" sz="3200" b="1" u="sng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Season</a:t>
            </a:r>
            <a:r>
              <a:rPr lang="en-US" sz="3200" b="1" dirty="0" smtClean="0"/>
              <a:t> or </a:t>
            </a:r>
            <a:r>
              <a:rPr lang="en-US" sz="3200" b="1" u="sng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a twist</a:t>
            </a:r>
            <a:r>
              <a:rPr lang="en-US" sz="32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 </a:t>
            </a:r>
            <a:r>
              <a:rPr lang="en-US" sz="3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3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dirty="0" smtClean="0"/>
              <a:t>(</a:t>
            </a:r>
            <a:r>
              <a:rPr lang="en-US" sz="3200" b="1" u="sng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away of the light</a:t>
            </a:r>
            <a:r>
              <a:rPr lang="en-US" sz="3200" dirty="0" smtClean="0"/>
              <a:t>); </a:t>
            </a:r>
            <a:br>
              <a:rPr lang="en-US" sz="3200" dirty="0" smtClean="0"/>
            </a:br>
            <a:r>
              <a:rPr lang="en-US" sz="3200" dirty="0" smtClean="0"/>
              <a:t>   </a:t>
            </a:r>
            <a:r>
              <a:rPr lang="en-US" sz="2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[Then Yahuah gives more information for the Day Season saying:]</a:t>
            </a:r>
          </a:p>
          <a:p>
            <a:pPr marL="45720" indent="0">
              <a:buNone/>
            </a:pPr>
            <a:endParaRPr lang="en-US" sz="1700" dirty="0"/>
          </a:p>
          <a:p>
            <a:pPr marL="45720" indent="0">
              <a:buNone/>
            </a:pPr>
            <a:r>
              <a:rPr lang="en-US" sz="3200" b="1" dirty="0">
                <a:solidFill>
                  <a:srgbClr val="06DFEA"/>
                </a:solidFill>
              </a:rPr>
              <a:t>*</a:t>
            </a:r>
            <a:r>
              <a:rPr lang="en-US" sz="3200" b="1" dirty="0"/>
              <a:t>And the </a:t>
            </a:r>
            <a:r>
              <a:rPr lang="en-US" sz="32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200" b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600" dirty="0" smtClean="0"/>
              <a:t>[</a:t>
            </a:r>
            <a:r>
              <a:rPr lang="en-US" sz="2600" u="sng" dirty="0" smtClean="0"/>
              <a:t>came to be</a:t>
            </a:r>
            <a:r>
              <a:rPr lang="en-US" sz="2600" dirty="0" smtClean="0"/>
              <a:t> after the </a:t>
            </a:r>
            <a:r>
              <a:rPr lang="en-US" sz="2600" dirty="0"/>
              <a:t>Day </a:t>
            </a:r>
            <a:r>
              <a:rPr lang="en-US" sz="2600" dirty="0" smtClean="0"/>
              <a:t>Season];</a:t>
            </a:r>
            <a:endParaRPr lang="en-US" sz="2600" dirty="0"/>
          </a:p>
          <a:p>
            <a:pPr marL="45720" indent="0">
              <a:lnSpc>
                <a:spcPct val="125000"/>
              </a:lnSpc>
              <a:buNone/>
            </a:pPr>
            <a:r>
              <a:rPr lang="en-US" sz="3200" b="1" dirty="0">
                <a:solidFill>
                  <a:srgbClr val="06DFEA"/>
                </a:solidFill>
              </a:rPr>
              <a:t/>
            </a:r>
            <a:br>
              <a:rPr lang="en-US" sz="3200" b="1" dirty="0">
                <a:solidFill>
                  <a:srgbClr val="06DFEA"/>
                </a:solidFill>
              </a:rPr>
            </a:br>
            <a:r>
              <a:rPr lang="en-US" sz="3800" b="1" dirty="0" smtClean="0">
                <a:solidFill>
                  <a:srgbClr val="06DFEA"/>
                </a:solidFill>
              </a:rPr>
              <a:t>*</a:t>
            </a:r>
            <a:r>
              <a:rPr lang="en-US" sz="2900" dirty="0" smtClean="0"/>
              <a:t>[then]</a:t>
            </a:r>
            <a:r>
              <a:rPr lang="en-US" sz="2900" b="1" dirty="0" smtClean="0"/>
              <a:t> </a:t>
            </a:r>
            <a:r>
              <a:rPr lang="en-US" sz="3800" b="1" dirty="0"/>
              <a:t>the </a:t>
            </a:r>
            <a:r>
              <a:rPr lang="en-US" sz="3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3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8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ploughs</a:t>
            </a:r>
            <a:r>
              <a:rPr lang="en-US" sz="3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8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forth</a:t>
            </a:r>
            <a:r>
              <a:rPr lang="en-US" sz="3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;</a:t>
            </a:r>
            <a:r>
              <a:rPr lang="en-US" sz="38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800" b="1" dirty="0" smtClean="0"/>
              <a:t>and </a:t>
            </a:r>
            <a:r>
              <a:rPr lang="en-US" sz="38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dawn breaks out</a:t>
            </a:r>
            <a:br>
              <a:rPr lang="en-US" sz="38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8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new day</a:t>
            </a:r>
            <a:r>
              <a:rPr lang="en-US" sz="3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;</a:t>
            </a:r>
            <a:r>
              <a:rPr lang="en-US" sz="3800" dirty="0" smtClean="0"/>
              <a:t> </a:t>
            </a:r>
            <a:r>
              <a:rPr lang="en-US" sz="2900" dirty="0" smtClean="0"/>
              <a:t>[as part of the </a:t>
            </a:r>
            <a:r>
              <a:rPr lang="en-US" sz="2900" dirty="0"/>
              <a:t>Day Season </a:t>
            </a:r>
            <a:r>
              <a:rPr lang="en-US" sz="2900" dirty="0" smtClean="0"/>
              <a:t>twilight];</a:t>
            </a:r>
            <a:endParaRPr lang="en-US" sz="3800" dirty="0"/>
          </a:p>
          <a:p>
            <a:pPr marL="45720" indent="0">
              <a:buNone/>
            </a:pPr>
            <a:r>
              <a:rPr lang="en-US" sz="3800" b="1" dirty="0"/>
              <a:t> </a:t>
            </a:r>
            <a:r>
              <a:rPr lang="en-US" sz="2600" i="1" strike="sngStrike" dirty="0" smtClean="0"/>
              <a:t>were</a:t>
            </a:r>
            <a:r>
              <a:rPr lang="en-US" sz="3800" b="1" dirty="0" smtClean="0"/>
              <a:t> </a:t>
            </a:r>
            <a:r>
              <a:rPr lang="en-US" sz="3800" b="1" dirty="0" smtClean="0">
                <a:solidFill>
                  <a:srgbClr val="06DFEA"/>
                </a:solidFill>
              </a:rPr>
              <a:t>*</a:t>
            </a:r>
            <a:r>
              <a:rPr lang="en-US" sz="3800" b="1" dirty="0" smtClean="0"/>
              <a:t>and the </a:t>
            </a:r>
            <a:r>
              <a:rPr lang="en-US" sz="3800" b="1" u="sng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3800" b="1" dirty="0" smtClean="0"/>
              <a:t> and </a:t>
            </a:r>
            <a:r>
              <a:rPr lang="en-US" sz="38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800" b="1" dirty="0" smtClean="0"/>
              <a:t> belong to the Day Season.</a:t>
            </a:r>
            <a:r>
              <a:rPr lang="en-US" sz="3800" b="1" dirty="0"/>
              <a:t/>
            </a:r>
            <a:br>
              <a:rPr lang="en-US" sz="3800" b="1" dirty="0"/>
            </a:br>
            <a:endParaRPr lang="en-US" sz="1900" dirty="0"/>
          </a:p>
        </p:txBody>
      </p:sp>
      <p:sp>
        <p:nvSpPr>
          <p:cNvPr id="5" name="5-Point Star 4"/>
          <p:cNvSpPr/>
          <p:nvPr/>
        </p:nvSpPr>
        <p:spPr>
          <a:xfrm rot="21207995">
            <a:off x="125742" y="3762884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 rot="21207995">
            <a:off x="150464" y="4533192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1207995">
            <a:off x="177430" y="5326571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uble Wave 7"/>
          <p:cNvSpPr/>
          <p:nvPr/>
        </p:nvSpPr>
        <p:spPr>
          <a:xfrm>
            <a:off x="-396552" y="6093296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uble Wave 9"/>
          <p:cNvSpPr/>
          <p:nvPr/>
        </p:nvSpPr>
        <p:spPr>
          <a:xfrm>
            <a:off x="-396552" y="6237312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uble Wave 10"/>
          <p:cNvSpPr/>
          <p:nvPr/>
        </p:nvSpPr>
        <p:spPr>
          <a:xfrm>
            <a:off x="-396552" y="6381328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uble Wave 11"/>
          <p:cNvSpPr/>
          <p:nvPr/>
        </p:nvSpPr>
        <p:spPr>
          <a:xfrm>
            <a:off x="-381664" y="6544148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231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52</a:t>
            </a:fld>
            <a:endParaRPr lang="es-E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908720"/>
            <a:ext cx="9102726" cy="18002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spc="50" dirty="0" smtClean="0">
                <a:solidFill>
                  <a:srgbClr val="99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Most of us have been taught an</a:t>
            </a:r>
          </a:p>
          <a:p>
            <a:r>
              <a:rPr lang="en-US" spc="50" dirty="0" smtClean="0"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Incorrect</a:t>
            </a:r>
            <a:r>
              <a:rPr lang="en-US" spc="50" dirty="0" smtClean="0">
                <a:solidFill>
                  <a:srgbClr val="06DFE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pc="50" dirty="0" smtClean="0"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Understanding For</a:t>
            </a:r>
            <a:r>
              <a:rPr lang="en-US" sz="2800" spc="50" dirty="0" smtClean="0"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en-US" sz="2800" spc="5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Evening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2800" spc="50" dirty="0" smtClean="0"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en-US" sz="2800" spc="50" dirty="0" smtClean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2800" spc="5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Morning</a:t>
            </a:r>
            <a:endParaRPr lang="en-US" sz="6600" spc="5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67545" y="2897560"/>
            <a:ext cx="8352928" cy="4051252"/>
          </a:xfrm>
          <a:prstGeom prst="rect">
            <a:avLst/>
          </a:prstGeom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200" b="1" dirty="0" smtClean="0">
                <a:solidFill>
                  <a:srgbClr val="06DFEA"/>
                </a:solidFill>
              </a:rPr>
              <a:t> </a:t>
            </a:r>
            <a:r>
              <a:rPr lang="en-US" sz="3200" b="1" dirty="0" smtClean="0"/>
              <a:t>And </a:t>
            </a:r>
            <a:r>
              <a:rPr lang="en-US" sz="3200" b="1" dirty="0"/>
              <a:t>the </a:t>
            </a:r>
            <a:r>
              <a:rPr lang="en-US" sz="3200" b="1" u="sng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2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</a:t>
            </a:r>
            <a:r>
              <a:rPr lang="en-US" sz="32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dirty="0" smtClean="0"/>
              <a:t>   </a:t>
            </a:r>
            <a:r>
              <a:rPr lang="en-US" sz="3200" b="1" dirty="0" smtClean="0"/>
              <a:t>and the </a:t>
            </a:r>
            <a:r>
              <a:rPr lang="en-US" sz="3200" b="1" u="sng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morning</a:t>
            </a:r>
            <a:r>
              <a:rPr lang="en-US" sz="3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3200" dirty="0"/>
          </a:p>
          <a:p>
            <a:pPr marL="45720" indent="0">
              <a:buNone/>
            </a:pPr>
            <a:r>
              <a:rPr lang="en-US" sz="2400" i="1" strike="sngStrike" dirty="0" smtClean="0"/>
              <a:t>were</a:t>
            </a:r>
            <a:r>
              <a:rPr lang="en-US" sz="2700" i="1" dirty="0" smtClean="0"/>
              <a:t>    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06DFEA"/>
                </a:solidFill>
              </a:rPr>
              <a:t> </a:t>
            </a:r>
            <a:r>
              <a:rPr lang="en-US" sz="3200" b="1" dirty="0" smtClean="0"/>
              <a:t>the first day. </a:t>
            </a:r>
          </a:p>
          <a:p>
            <a:pPr marL="45720" indent="0">
              <a:buNone/>
            </a:pPr>
            <a:r>
              <a:rPr lang="en-US" sz="1900" b="1" dirty="0" smtClean="0"/>
              <a:t> </a:t>
            </a:r>
          </a:p>
          <a:p>
            <a:pPr marL="45720" indent="0">
              <a:buNone/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The      phrases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have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traditionally been taught to mean that the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         new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&lt;yowm&gt; day/cycle begins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the evening.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                     </a:t>
            </a:r>
          </a:p>
          <a:p>
            <a:pPr marL="45720" indent="0">
              <a:buNone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                This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is simply not true!</a:t>
            </a:r>
            <a:endParaRPr lang="en-US" sz="3200" b="1" dirty="0">
              <a:solidFill>
                <a:schemeClr val="bg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  <a:p>
            <a:pPr marL="45720" indent="0">
              <a:buNone/>
            </a:pPr>
            <a:r>
              <a:rPr lang="en-US" sz="3200" b="1" dirty="0"/>
              <a:t/>
            </a:r>
            <a:br>
              <a:rPr lang="en-US" sz="3200" b="1" dirty="0"/>
            </a:br>
            <a:endParaRPr lang="en-US" sz="1800" dirty="0"/>
          </a:p>
        </p:txBody>
      </p:sp>
      <p:sp>
        <p:nvSpPr>
          <p:cNvPr id="5" name="5-Point Star 4"/>
          <p:cNvSpPr/>
          <p:nvPr/>
        </p:nvSpPr>
        <p:spPr>
          <a:xfrm rot="21207995">
            <a:off x="1230584" y="418578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 rot="21207995">
            <a:off x="270796" y="2861736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1207995">
            <a:off x="3750864" y="2870537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 rot="21207995">
            <a:off x="1307054" y="340558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Rae\Desktop\Flat Earth\do boy gl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00" y="4572947"/>
            <a:ext cx="1966944" cy="217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9164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uble Wave 8"/>
          <p:cNvSpPr/>
          <p:nvPr/>
        </p:nvSpPr>
        <p:spPr>
          <a:xfrm>
            <a:off x="-396552" y="630932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08" y="116632"/>
            <a:ext cx="4897437" cy="936104"/>
          </a:xfrm>
        </p:spPr>
        <p:txBody>
          <a:bodyPr/>
          <a:lstStyle/>
          <a:p>
            <a:pPr algn="l"/>
            <a:r>
              <a:rPr lang="en-US" dirty="0" smtClean="0"/>
              <a:t>True Definition</a:t>
            </a:r>
            <a:endParaRPr lang="en-US" dirty="0"/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323528" y="4509120"/>
            <a:ext cx="8496944" cy="167070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But 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morning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is even more special. 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morning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ends the former 24 hour cycle, and begins the new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24 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hour cycle at the moment of daybreak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In </a:t>
            </a:r>
            <a:r>
              <a:rPr lang="en-US" sz="2800" b="1" dirty="0" smtClean="0">
                <a:solidFill>
                  <a:srgbClr val="00ADEA"/>
                </a:solidFill>
                <a:latin typeface="Calibri" pitchFamily="34" charset="0"/>
                <a:cs typeface="Calibri" pitchFamily="34" charset="0"/>
              </a:rPr>
              <a:t>Gen 1:5 </a:t>
            </a: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morning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ends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Day One </a:t>
            </a: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begins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Day Two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C:\Users\Rae\Desktop\Flat Earth\flat earth 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36712"/>
            <a:ext cx="3528392" cy="2779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5652120" y="2882608"/>
            <a:ext cx="0" cy="967740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12853" y="2880703"/>
            <a:ext cx="0" cy="967740"/>
          </a:xfrm>
          <a:prstGeom prst="straightConnector1">
            <a:avLst/>
          </a:prstGeom>
          <a:ln>
            <a:solidFill>
              <a:srgbClr val="CC0066"/>
            </a:solidFill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Double Wave 21"/>
          <p:cNvSpPr/>
          <p:nvPr/>
        </p:nvSpPr>
        <p:spPr>
          <a:xfrm>
            <a:off x="-381664" y="6453336"/>
            <a:ext cx="9922216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1"/>
          <p:cNvSpPr txBox="1"/>
          <p:nvPr/>
        </p:nvSpPr>
        <p:spPr>
          <a:xfrm>
            <a:off x="1691680" y="3501008"/>
            <a:ext cx="6192688" cy="10801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The 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two  “day season”</a:t>
            </a:r>
            <a:b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en-US" sz="11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1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twilights </a:t>
            </a: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are</a:t>
            </a:r>
            <a:r>
              <a:rPr lang="en-US" sz="1600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before </a:t>
            </a:r>
            <a:r>
              <a:rPr lang="en-US" sz="1600" b="1" spc="50" dirty="0" smtClean="0">
                <a:ln w="13500" cap="flat" cmpd="sng" algn="ctr">
                  <a:solidFill>
                    <a:srgbClr val="C0504D">
                      <a:alpha val="6500"/>
                    </a:srgbClr>
                  </a:solidFill>
                  <a:prstDash val="solid"/>
                  <a:round/>
                </a:ln>
                <a:solidFill>
                  <a:srgbClr val="CC006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sunrise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&amp;</a:t>
            </a: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0070C0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after </a:t>
            </a:r>
            <a:r>
              <a:rPr lang="en-US" sz="1600" b="1" spc="50" dirty="0" smtClean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F7964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sunset</a:t>
            </a:r>
            <a: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F7964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  <a:t>.</a:t>
            </a:r>
            <a:br>
              <a:rPr lang="en-US" sz="1600" b="1" spc="50" dirty="0">
                <a:ln w="13500" cap="flat" cmpd="sng" algn="ctr">
                  <a:solidFill>
                    <a:srgbClr val="06111E">
                      <a:alpha val="6500"/>
                    </a:srgbClr>
                  </a:solidFill>
                  <a:prstDash val="solid"/>
                  <a:round/>
                </a:ln>
                <a:solidFill>
                  <a:srgbClr val="F79646">
                    <a:alpha val="95000"/>
                  </a:srgbClr>
                </a:solidFill>
                <a:effectLst>
                  <a:outerShdw blurRad="50902" dist="38494" dir="13500000" sx="0" sy="0">
                    <a:srgbClr val="000000">
                      <a:alpha val="60000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en-US" sz="1600" b="1" dirty="0">
                <a:ln>
                  <a:noFill/>
                </a:ln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ea typeface="Calibri"/>
                <a:cs typeface="Times New Roman"/>
              </a:rPr>
              <a:t>         </a:t>
            </a:r>
            <a:r>
              <a:rPr lang="en-US" b="1" dirty="0">
                <a:ln>
                  <a:noFill/>
                </a:ln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ea typeface="Calibri"/>
                <a:cs typeface="Times New Roman"/>
              </a:rPr>
              <a:t>Neither  twilight  belongs  to  the  Night  Season.</a:t>
            </a:r>
            <a:endParaRPr lang="en-US" dirty="0">
              <a:effectLst/>
              <a:ea typeface="Calibri"/>
              <a:cs typeface="Times New Roman"/>
            </a:endParaRP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290327" y="1006569"/>
            <a:ext cx="3359003" cy="242243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Any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portion of the 24 hour cycle that has a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“twilight mixture”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belongs only to the Day Season – NOT the Night Season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 (Therefore, the evening has nothing to do with how a day begins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1265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29615" cy="167019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Why Dusk Twilight Cannot Begin Any New Day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1916832"/>
            <a:ext cx="8604448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Dusk twilight is a mixture of light/night.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Light must be present </a:t>
            </a:r>
            <a:r>
              <a:rPr lang="en-US" sz="2800" b="1" u="sng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first</a:t>
            </a:r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before a dusk/twilight can follow.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Light is mentioned 3 times in Gen 1 before evening is mentioned the first time.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1430"/>
                <a:solidFill>
                  <a:schemeClr val="bg1">
                    <a:lumMod val="8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Keep in mind, it is impossible for the dusk twilight (evening) to follow the Night Season!</a:t>
            </a:r>
          </a:p>
          <a:p>
            <a:pPr marL="514350" indent="-514350">
              <a:buAutoNum type="arabicPeriod"/>
            </a:pPr>
            <a:endParaRPr lang="en-US" sz="2800" b="1" cap="none" spc="0" dirty="0">
              <a:ln w="11430"/>
              <a:solidFill>
                <a:schemeClr val="bg1">
                  <a:lumMod val="8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Remember:  the twilights have been purposely placed as a safeguard to “not look to the sun” for day-start.</a:t>
            </a:r>
            <a:endParaRPr lang="en-US" sz="2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76456" y="6440090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pPr/>
              <a:t>54</a:t>
            </a:fld>
            <a:endParaRPr lang="es-E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82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55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251520" y="260648"/>
            <a:ext cx="698477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Are there any questions? </a:t>
            </a:r>
          </a:p>
          <a:p>
            <a:pPr algn="ctr"/>
            <a:endParaRPr lang="en-US" sz="3600" b="1" dirty="0">
              <a:ln w="11430"/>
              <a:solidFill>
                <a:srgbClr val="DFA6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It is crucial the 1</a:t>
            </a:r>
            <a:r>
              <a:rPr lang="en-US" sz="3600" b="1" baseline="3000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 of “evening” is understood </a:t>
            </a:r>
            <a:b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before going further.</a:t>
            </a:r>
          </a:p>
        </p:txBody>
      </p:sp>
      <p:pic>
        <p:nvPicPr>
          <p:cNvPr id="2050" name="Picture 2" descr="C:\Users\Rae\Desktop\Clip Art for PPTs\smiley question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8" y="3933056"/>
            <a:ext cx="3605213" cy="27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3429000"/>
            <a:ext cx="43924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Why?</a:t>
            </a:r>
            <a:b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Because we are going to examine “other” definitions for “evening” </a:t>
            </a:r>
            <a:b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and “day.”</a:t>
            </a:r>
          </a:p>
        </p:txBody>
      </p:sp>
    </p:spTree>
    <p:extLst>
      <p:ext uri="{BB962C8B-B14F-4D97-AF65-F5344CB8AC3E}">
        <p14:creationId xmlns:p14="http://schemas.microsoft.com/office/powerpoint/2010/main" val="3344898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A6C0"/>
            </a:gs>
            <a:gs pos="70000">
              <a:schemeClr val="bg2">
                <a:tint val="94000"/>
                <a:shade val="94000"/>
                <a:satMod val="160000"/>
                <a:lumMod val="130000"/>
              </a:schemeClr>
            </a:gs>
            <a:gs pos="92000">
              <a:schemeClr val="bg1">
                <a:lumMod val="86000"/>
                <a:alpha val="61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91273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Evening:  2</a:t>
            </a:r>
            <a:r>
              <a:rPr lang="en-US" baseline="30000" dirty="0" smtClean="0">
                <a:solidFill>
                  <a:schemeClr val="accent4"/>
                </a:solidFill>
              </a:rPr>
              <a:t>nd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Definition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683568" y="1268760"/>
            <a:ext cx="4464496" cy="108012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3600" dirty="0" smtClean="0"/>
              <a:t>[</a:t>
            </a:r>
            <a:r>
              <a:rPr lang="en-US" sz="36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3600" baseline="30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definition]  </a:t>
            </a:r>
            <a:r>
              <a:rPr lang="en-US" sz="36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en-US" sz="3600" dirty="0" smtClean="0">
                <a:effectLst/>
              </a:rPr>
              <a:t> </a:t>
            </a:r>
            <a:br>
              <a:rPr lang="en-US" sz="3600" dirty="0" smtClean="0">
                <a:effectLst/>
              </a:rPr>
            </a:br>
            <a:r>
              <a:rPr lang="en-US" sz="1200" dirty="0" smtClean="0">
                <a:effectLst/>
              </a:rPr>
              <a:t> </a:t>
            </a:r>
          </a:p>
        </p:txBody>
      </p:sp>
      <p:pic>
        <p:nvPicPr>
          <p:cNvPr id="1026" name="Picture 2" descr="C:\Users\Rae\Desktop\animated-question-mark-clip-art-1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862" y="1057670"/>
            <a:ext cx="1710556" cy="196805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1408" y="2132856"/>
            <a:ext cx="4876656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At this point 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there should be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 huge question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as to why “day”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is ever listed as</a:t>
            </a:r>
            <a:b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 definition!</a:t>
            </a:r>
            <a:endParaRPr lang="en-US" sz="4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6397" y="3025730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Because “ereb” is defined as a “mixing of light and night.”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There is no “mixing” during the Day Season!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This will be addressed soon for both the Hebrew and Greek definitions.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9297" y="2041699"/>
            <a:ext cx="187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oftRound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B83D68"/>
                </a:solidFill>
                <a:effectLst/>
                <a:latin typeface="Comic Sans MS" pitchFamily="66" charset="0"/>
              </a:rPr>
              <a:t>Why</a:t>
            </a:r>
            <a:endParaRPr lang="en-US" sz="5400" b="1" cap="all" spc="0" dirty="0">
              <a:ln w="0"/>
              <a:solidFill>
                <a:srgbClr val="B83D68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1605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91273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Evening:  </a:t>
            </a:r>
            <a:r>
              <a:rPr lang="en-US" sz="4000" dirty="0" smtClean="0">
                <a:solidFill>
                  <a:schemeClr val="accent4"/>
                </a:solidFill>
              </a:rPr>
              <a:t>3</a:t>
            </a:r>
            <a:r>
              <a:rPr lang="en-US" sz="4000" baseline="30000" dirty="0" smtClean="0">
                <a:solidFill>
                  <a:schemeClr val="accent4"/>
                </a:solidFill>
              </a:rPr>
              <a:t>rd</a:t>
            </a:r>
            <a:r>
              <a:rPr lang="en-US" sz="4000" dirty="0" smtClean="0">
                <a:solidFill>
                  <a:schemeClr val="accent4"/>
                </a:solidFill>
              </a:rPr>
              <a:t> &amp; 4</a:t>
            </a:r>
            <a:r>
              <a:rPr lang="en-US" sz="4000" baseline="30000" dirty="0" smtClean="0">
                <a:solidFill>
                  <a:schemeClr val="accent4"/>
                </a:solidFill>
              </a:rPr>
              <a:t>th</a:t>
            </a:r>
            <a:r>
              <a:rPr lang="en-US" sz="4000" dirty="0" smtClean="0">
                <a:solidFill>
                  <a:schemeClr val="accent4"/>
                </a:solidFill>
              </a:rPr>
              <a:t> Definitions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029369"/>
            <a:ext cx="8064896" cy="3263727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>
                <a:effectLst/>
              </a:rPr>
              <a:t>[</a:t>
            </a:r>
            <a:r>
              <a:rPr lang="en-US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2400" baseline="30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rd</a:t>
            </a:r>
            <a:r>
              <a:rPr lang="en-US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definition</a:t>
            </a:r>
            <a:r>
              <a:rPr lang="en-US" sz="2400" dirty="0"/>
              <a:t>]  </a:t>
            </a:r>
            <a:r>
              <a:rPr lang="en-US" sz="2400" b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</a:t>
            </a:r>
            <a:r>
              <a:rPr lang="en-US" sz="2400" dirty="0"/>
              <a:t> (-</a:t>
            </a:r>
            <a:r>
              <a:rPr lang="en-US" sz="2400" dirty="0" err="1"/>
              <a:t>ing</a:t>
            </a:r>
            <a:r>
              <a:rPr lang="en-US" sz="2400" dirty="0"/>
              <a:t>, </a:t>
            </a:r>
            <a:r>
              <a:rPr lang="en-US" sz="2400" b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tide</a:t>
            </a:r>
            <a:r>
              <a:rPr lang="en-US" sz="2400" dirty="0"/>
              <a:t>) </a:t>
            </a:r>
            <a:r>
              <a:rPr lang="en-US" sz="2400" dirty="0" smtClean="0"/>
              <a:t> </a:t>
            </a:r>
            <a:r>
              <a:rPr lang="en-US" sz="1800" b="1" dirty="0" smtClean="0">
                <a:solidFill>
                  <a:schemeClr val="accent1"/>
                </a:solidFill>
              </a:rPr>
              <a:t>[‘</a:t>
            </a:r>
            <a:r>
              <a:rPr lang="en-US" sz="1800" b="1" u="sng" dirty="0"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eventide</a:t>
            </a:r>
            <a:r>
              <a:rPr lang="en-US" sz="1800" b="1" dirty="0">
                <a:solidFill>
                  <a:schemeClr val="accent1"/>
                </a:solidFill>
              </a:rPr>
              <a:t>’</a:t>
            </a:r>
            <a:r>
              <a:rPr lang="en-US" sz="1800" dirty="0">
                <a:solidFill>
                  <a:schemeClr val="accent1"/>
                </a:solidFill>
              </a:rPr>
              <a:t> - </a:t>
            </a:r>
            <a:r>
              <a:rPr lang="en-US" sz="1800" b="1" dirty="0" smtClean="0">
                <a:solidFill>
                  <a:schemeClr val="accent1"/>
                </a:solidFill>
              </a:rPr>
              <a:t>in </a:t>
            </a:r>
            <a:r>
              <a:rPr lang="en-US" sz="1800" b="1" dirty="0">
                <a:solidFill>
                  <a:schemeClr val="accent1"/>
                </a:solidFill>
              </a:rPr>
              <a:t>old English this </a:t>
            </a:r>
            <a:r>
              <a:rPr lang="en-US" sz="1800" b="1" dirty="0" smtClean="0">
                <a:solidFill>
                  <a:schemeClr val="accent1"/>
                </a:solidFill>
              </a:rPr>
              <a:t>is another term </a:t>
            </a:r>
            <a:r>
              <a:rPr lang="en-US" sz="1800" b="1" dirty="0">
                <a:solidFill>
                  <a:schemeClr val="accent1"/>
                </a:solidFill>
              </a:rPr>
              <a:t>that means dusk "</a:t>
            </a:r>
            <a:r>
              <a:rPr lang="en-US" sz="1800" b="1" dirty="0" smtClean="0">
                <a:solidFill>
                  <a:schemeClr val="accent1"/>
                </a:solidFill>
              </a:rPr>
              <a:t>twilight.”  This </a:t>
            </a:r>
            <a:r>
              <a:rPr lang="en-US" sz="1800" b="1" dirty="0">
                <a:solidFill>
                  <a:schemeClr val="accent1"/>
                </a:solidFill>
              </a:rPr>
              <a:t>twilight is </a:t>
            </a:r>
            <a:r>
              <a:rPr lang="en-US" sz="1800" b="1" dirty="0" smtClean="0">
                <a:solidFill>
                  <a:schemeClr val="accent1"/>
                </a:solidFill>
              </a:rPr>
              <a:t>not </a:t>
            </a:r>
            <a:r>
              <a:rPr lang="en-US" sz="1800" b="1" dirty="0">
                <a:solidFill>
                  <a:schemeClr val="accent1"/>
                </a:solidFill>
              </a:rPr>
              <a:t>to be confused with </a:t>
            </a:r>
            <a:r>
              <a:rPr lang="en-US" sz="1800" b="1" dirty="0" smtClean="0">
                <a:solidFill>
                  <a:schemeClr val="accent1"/>
                </a:solidFill>
              </a:rPr>
              <a:t>DAWN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</a:rPr>
              <a:t>- </a:t>
            </a:r>
            <a:r>
              <a:rPr lang="en-US" sz="1800" b="1" dirty="0">
                <a:solidFill>
                  <a:schemeClr val="accent1"/>
                </a:solidFill>
              </a:rPr>
              <a:t>morning twilight.] </a:t>
            </a:r>
            <a:endParaRPr lang="en-US" sz="1800" b="1" dirty="0" smtClean="0">
              <a:solidFill>
                <a:schemeClr val="accent1"/>
              </a:solidFill>
            </a:endParaRPr>
          </a:p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/>
              <a:t>[</a:t>
            </a:r>
            <a:r>
              <a:rPr lang="en-US" sz="24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4</a:t>
            </a:r>
            <a:r>
              <a:rPr lang="en-US" sz="2400" baseline="300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th</a:t>
            </a:r>
            <a:r>
              <a:rPr lang="en-US" sz="24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 definition</a:t>
            </a:r>
            <a:r>
              <a:rPr lang="en-US" sz="2400" dirty="0"/>
              <a:t>]  </a:t>
            </a:r>
            <a:r>
              <a:rPr lang="en-US" sz="2400" b="1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b="1" dirty="0" smtClean="0"/>
              <a:t>.</a:t>
            </a:r>
            <a:r>
              <a:rPr lang="en-US" sz="2800" b="1" dirty="0" smtClean="0"/>
              <a:t>   </a:t>
            </a:r>
          </a:p>
          <a:p>
            <a:pPr marL="45720" indent="0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ereb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and its 4</a:t>
            </a:r>
            <a:r>
              <a:rPr lang="en-US" sz="2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definition of </a:t>
            </a:r>
            <a:r>
              <a:rPr lang="en-US" sz="2400" b="1" dirty="0" smtClean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the Scriptures would have to contain the context of the “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” giving way to the Night Season. </a:t>
            </a:r>
            <a:endParaRPr lang="en-US" sz="24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6971" y="4005064"/>
            <a:ext cx="9144000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Note:  </a:t>
            </a:r>
            <a:r>
              <a:rPr lang="en-US" sz="36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</a:t>
            </a:r>
            <a:r>
              <a:rPr lang="en-US" sz="36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unset is NOT </a:t>
            </a: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one of the </a:t>
            </a:r>
            <a:b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definitions for</a:t>
            </a:r>
            <a:r>
              <a:rPr lang="en-US" sz="36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&lt;ereb</a:t>
            </a:r>
            <a:r>
              <a:rPr lang="en-US" sz="36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&gt;. </a:t>
            </a:r>
          </a:p>
          <a:p>
            <a:pPr algn="ctr"/>
            <a:r>
              <a:rPr lang="en-US" sz="12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Sunset is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 point of time that ushers in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&lt;ereb&gt;.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4206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e\Desktop\dusk light &amp; 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afternoon 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12976"/>
            <a:ext cx="914400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58</a:t>
            </a:fld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187625" y="-387424"/>
            <a:ext cx="6768748" cy="2376264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" indent="0" algn="ctr"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Evening &lt;ereb&gt; rightly claims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the 1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st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definition as dusk –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3600" b="1" u="sng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mixing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of light and night.</a:t>
            </a: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2960948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0" y="3068960"/>
            <a:ext cx="9144000" cy="399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Evening &lt;ereb&gt; can only claim the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nd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definition of “day” [or no mixing] …</a:t>
            </a:r>
          </a:p>
          <a:p>
            <a:pPr marL="45720" indent="0" algn="ctr">
              <a:buFont typeface="Georgia" pitchFamily="18" charset="0"/>
              <a:buNone/>
            </a:pPr>
            <a:endParaRPr lang="en-US" sz="60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WHEN there is a “qualifier”!</a:t>
            </a:r>
            <a:endParaRPr lang="en-US" sz="36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5615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343650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59</a:t>
            </a:fld>
            <a:endParaRPr lang="es-ES" dirty="0"/>
          </a:p>
        </p:txBody>
      </p:sp>
      <p:pic>
        <p:nvPicPr>
          <p:cNvPr id="3074" name="Picture 2" descr="C:\Users\Rae\Desktop\question 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960" y="2947425"/>
            <a:ext cx="2880320" cy="2872019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question gree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19488"/>
            <a:ext cx="2729402" cy="3637966"/>
          </a:xfrm>
          <a:prstGeom prst="ellipse">
            <a:avLst/>
          </a:prstGeom>
          <a:ln w="190500" cap="rnd">
            <a:solidFill>
              <a:srgbClr val="0066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3547" y="197305"/>
            <a:ext cx="536459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What does it mean to have a “qualifier”?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994922"/>
            <a:ext cx="5688632" cy="33547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We will look at two examples: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en-US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The Quail in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 Exodus 16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en-US" sz="3200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Joseph’s request for  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the Body of Yahusha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3076" name="Picture 4" descr="C:\Users\Rae\Desktop\joseph getting bod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45" y="5049375"/>
            <a:ext cx="1235397" cy="1620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ae\Desktop\qu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2972" y="3573016"/>
            <a:ext cx="1656184" cy="1265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ae\Desktop\ULB &amp; L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80728"/>
            <a:ext cx="2824573" cy="1368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87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3893"/>
            <a:ext cx="2924282" cy="33319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592" y="1196751"/>
            <a:ext cx="5328592" cy="223224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Many have studied the “day-start” issue and understand this truth for themselves. </a:t>
            </a:r>
          </a:p>
          <a:p>
            <a:r>
              <a:rPr lang="en-US" sz="2000" dirty="0" smtClean="0"/>
              <a:t>But understanding and teaching to others so they can understand is another story.  </a:t>
            </a:r>
          </a:p>
          <a:p>
            <a:r>
              <a:rPr lang="en-US" sz="2000" dirty="0" smtClean="0"/>
              <a:t>Their explanations are still prompting questions such as this: </a:t>
            </a:r>
          </a:p>
          <a:p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48816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499070" y="5074458"/>
            <a:ext cx="30396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Do you have</a:t>
            </a:r>
            <a:b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similar</a:t>
            </a:r>
            <a:b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rgbClr val="05C3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experiences?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3"/>
            <a:ext cx="7920880" cy="64807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marL="0" indent="0"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B0F0"/>
                </a:solidFill>
              </a:rPr>
              <a:t>Thanking Our Friends </a:t>
            </a: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in Africa</a:t>
            </a:r>
            <a:endParaRPr lang="en-US" dirty="0">
              <a:ln w="10541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2" y="3429001"/>
            <a:ext cx="2272730" cy="164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3707904" y="3429001"/>
            <a:ext cx="5472608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Email from African “Dawn” Believer: 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Hi Charlene:  This question is from an ‘even to even’ person.  How will you respond? 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itchFamily="2" charset="0"/>
              </a:rPr>
              <a:t>[Their question follows:]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Segoe Print" pitchFamily="2" charset="0"/>
              </a:rPr>
              <a:t>Hi everyone.  I have a question.  What does it mean that the knowledge of the Hebrew word “ereb,” which meant “even or evening,” which meant “afternoon” or “sunset” – is lost?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>
              <a:buFont typeface="Georgia" pitchFamily="18" charset="0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931673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60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45286"/>
            <a:ext cx="9144000" cy="792088"/>
          </a:xfrm>
        </p:spPr>
        <p:txBody>
          <a:bodyPr/>
          <a:lstStyle/>
          <a:p>
            <a:r>
              <a:rPr lang="en-US" dirty="0" smtClean="0"/>
              <a:t>The Quail of Exodus 16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63937" y="913615"/>
            <a:ext cx="7044367" cy="180020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>
              <a:buNone/>
            </a:pP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Exo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 16:13 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And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latin typeface="Comic Sans MS" pitchFamily="66" charset="0"/>
              </a:rPr>
              <a:t>it came to be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that quails came up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at </a:t>
            </a:r>
            <a:r>
              <a:rPr lang="en-US" sz="2800" b="1" u="sng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evening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[H6153-dusk?]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</a:b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and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covered the camp…</a:t>
            </a:r>
            <a:r>
              <a:rPr lang="en-US" sz="2800" b="1" i="1" dirty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 </a:t>
            </a:r>
            <a:r>
              <a:rPr lang="en-US" sz="2000" b="1" i="1" dirty="0" smtClean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The </a:t>
            </a:r>
            <a:r>
              <a:rPr lang="en-US" sz="2000" b="1" i="1" dirty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Scriptures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rgbClr val="FF3300"/>
              </a:solidFill>
              <a:latin typeface="Comic Sans MS" pitchFamily="66" charset="0"/>
            </a:endParaRPr>
          </a:p>
          <a:p>
            <a:pPr marL="45720" indent="0">
              <a:buNone/>
            </a:pPr>
            <a:endParaRPr lang="en-US" sz="2800" dirty="0">
              <a:latin typeface="Comic Sans MS" pitchFamily="66" charset="0"/>
            </a:endParaRPr>
          </a:p>
        </p:txBody>
      </p:sp>
      <p:pic>
        <p:nvPicPr>
          <p:cNvPr id="10" name="Picture 5" descr="C:\Users\Rae\Desktop\qu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103" y="1008028"/>
            <a:ext cx="1566377" cy="1196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63937" y="2348880"/>
            <a:ext cx="8665795" cy="4322376"/>
            <a:chOff x="206062" y="167425"/>
            <a:chExt cx="11985937" cy="6503831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206062" y="167425"/>
              <a:ext cx="11797048" cy="6503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>
              <a:sp3d extrusionH="57150">
                <a:bevelT w="38100" h="38100"/>
              </a:sp3d>
            </a:bodyPr>
            <a:lstStyle>
              <a:lvl1pPr marL="2286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6420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65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87752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Georgia" pitchFamily="18" charset="0"/>
                <a:buNone/>
              </a:pPr>
              <a:r>
                <a:rPr lang="en-US" sz="4000" b="1" spc="300" dirty="0" smtClean="0">
                  <a:solidFill>
                    <a:srgbClr val="9933FF"/>
                  </a:solidFill>
                  <a:latin typeface="Baskerville Old Face" pitchFamily="18" charset="0"/>
                </a:rPr>
                <a:t>Location of Ereb</a:t>
              </a:r>
              <a:r>
                <a:rPr lang="en-US" sz="1600" dirty="0" smtClean="0"/>
                <a:t>(s)</a:t>
              </a:r>
              <a:r>
                <a:rPr lang="en-US" sz="4000" b="1" dirty="0" smtClean="0">
                  <a:solidFill>
                    <a:srgbClr val="9933FF"/>
                  </a:solidFill>
                  <a:latin typeface="Baskerville Old Face" pitchFamily="18" charset="0"/>
                </a:rPr>
                <a:t>!</a:t>
              </a: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4000" dirty="0" smtClean="0"/>
            </a:p>
            <a:p>
              <a:pPr marL="0" indent="0">
                <a:buFont typeface="Georgia" pitchFamily="18" charset="0"/>
                <a:buNone/>
              </a:pPr>
              <a:r>
                <a:rPr lang="en-US" sz="2800" dirty="0"/>
                <a:t> </a:t>
              </a:r>
              <a:r>
                <a:rPr lang="en-US" sz="2800" dirty="0" smtClean="0"/>
                <a:t>      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Dawn</a:t>
              </a:r>
              <a:r>
                <a:rPr lang="en-US" sz="2800" dirty="0" smtClean="0"/>
                <a:t>      </a:t>
              </a:r>
              <a:r>
                <a:rPr lang="en-US" sz="2800" b="1" dirty="0" smtClean="0">
                  <a:solidFill>
                    <a:srgbClr val="F725E8"/>
                  </a:solidFill>
                </a:rPr>
                <a:t>Sunrise</a:t>
              </a:r>
              <a:r>
                <a:rPr lang="en-US" sz="2800" dirty="0" smtClean="0"/>
                <a:t>	             </a:t>
              </a:r>
              <a:r>
                <a:rPr lang="en-US" sz="2800" b="1" dirty="0" smtClean="0">
                  <a:solidFill>
                    <a:srgbClr val="FFC000"/>
                  </a:solidFill>
                </a:rPr>
                <a:t>Sunset</a:t>
              </a:r>
              <a:r>
                <a:rPr lang="en-US" sz="2800" dirty="0" smtClean="0"/>
                <a:t>       </a:t>
              </a:r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Dusk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6058" y="1219200"/>
              <a:ext cx="4735285" cy="1861457"/>
            </a:xfrm>
            <a:prstGeom prst="rect">
              <a:avLst/>
            </a:prstGeom>
            <a:noFill/>
            <a:ln w="5715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000" dirty="0" smtClean="0">
                  <a:solidFill>
                    <a:schemeClr val="tx1"/>
                  </a:solidFill>
                </a:rPr>
                <a:t>One </a:t>
              </a:r>
              <a:r>
                <a:rPr lang="en-CA" sz="2000" dirty="0" smtClean="0">
                  <a:solidFill>
                    <a:srgbClr val="FF0000"/>
                  </a:solidFill>
                </a:rPr>
                <a:t>(single) </a:t>
              </a:r>
              <a:r>
                <a:rPr lang="en-CA" sz="2000" b="1" dirty="0" err="1" smtClean="0">
                  <a:solidFill>
                    <a:srgbClr val="CC9900"/>
                  </a:solidFill>
                </a:rPr>
                <a:t>ereb</a:t>
              </a:r>
              <a:r>
                <a:rPr lang="en-CA" sz="2000" b="1" dirty="0" smtClean="0">
                  <a:solidFill>
                    <a:srgbClr val="CC9900"/>
                  </a:solidFill>
                </a:rPr>
                <a:t>,</a:t>
              </a:r>
              <a:r>
                <a:rPr lang="en-CA" sz="2000" dirty="0" smtClean="0">
                  <a:solidFill>
                    <a:srgbClr val="CC9900"/>
                  </a:solidFill>
                </a:rPr>
                <a:t> </a:t>
              </a:r>
              <a:r>
                <a:rPr lang="en-CA" sz="2000" dirty="0" smtClean="0">
                  <a:solidFill>
                    <a:srgbClr val="00B050"/>
                  </a:solidFill>
                </a:rPr>
                <a:t/>
              </a:r>
              <a:br>
                <a:rPr lang="en-CA" sz="2000" dirty="0" smtClean="0">
                  <a:solidFill>
                    <a:srgbClr val="00B050"/>
                  </a:solidFill>
                </a:rPr>
              </a:br>
              <a:r>
                <a:rPr lang="en-CA" sz="2000" dirty="0" smtClean="0">
                  <a:solidFill>
                    <a:schemeClr val="tx1"/>
                  </a:solidFill>
                </a:rPr>
                <a:t>light &amp; darkness mixture;</a:t>
              </a:r>
              <a:br>
                <a:rPr lang="en-CA" sz="2000" dirty="0" smtClean="0">
                  <a:solidFill>
                    <a:schemeClr val="tx1"/>
                  </a:solidFill>
                </a:rPr>
              </a:br>
              <a:endParaRPr lang="en-CA" sz="8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CA" sz="3200" b="1" dirty="0" smtClean="0">
                  <a:ln>
                    <a:solidFill>
                      <a:srgbClr val="FF9900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00FF00"/>
                    </a:glow>
                  </a:effectLst>
                  <a:latin typeface="Arial Black" pitchFamily="34" charset="0"/>
                </a:rPr>
                <a:t>Pre-Sunrise</a:t>
              </a:r>
              <a:r>
                <a:rPr lang="en-CA" sz="2800" dirty="0" smtClean="0">
                  <a:solidFill>
                    <a:schemeClr val="tx1"/>
                  </a:solidFill>
                </a:rPr>
                <a:t>  </a:t>
              </a:r>
              <a:endParaRPr lang="en-CA" sz="28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47118" y="1219200"/>
              <a:ext cx="4768075" cy="1861457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000" dirty="0" smtClean="0">
                  <a:solidFill>
                    <a:schemeClr val="tx1"/>
                  </a:solidFill>
                </a:rPr>
                <a:t>One </a:t>
              </a:r>
              <a:r>
                <a:rPr lang="en-CA" sz="2000" dirty="0" smtClean="0">
                  <a:solidFill>
                    <a:srgbClr val="FF0000"/>
                  </a:solidFill>
                </a:rPr>
                <a:t>(single) </a:t>
              </a:r>
              <a:r>
                <a:rPr lang="en-CA" sz="2000" b="1" dirty="0" err="1" smtClean="0">
                  <a:solidFill>
                    <a:srgbClr val="CC9900"/>
                  </a:solidFill>
                </a:rPr>
                <a:t>ereb</a:t>
              </a:r>
              <a:r>
                <a:rPr lang="en-CA" sz="2000" b="1" dirty="0" smtClean="0">
                  <a:solidFill>
                    <a:srgbClr val="CC9900"/>
                  </a:solidFill>
                </a:rPr>
                <a:t>, </a:t>
              </a:r>
              <a:r>
                <a:rPr lang="en-CA" sz="2000" b="1" dirty="0" smtClean="0">
                  <a:solidFill>
                    <a:srgbClr val="00B050"/>
                  </a:solidFill>
                </a:rPr>
                <a:t/>
              </a:r>
              <a:br>
                <a:rPr lang="en-CA" sz="2000" b="1" dirty="0" smtClean="0">
                  <a:solidFill>
                    <a:srgbClr val="00B050"/>
                  </a:solidFill>
                </a:rPr>
              </a:br>
              <a:r>
                <a:rPr lang="en-CA" sz="2000" dirty="0" smtClean="0">
                  <a:solidFill>
                    <a:schemeClr val="tx1"/>
                  </a:solidFill>
                </a:rPr>
                <a:t>light &amp; darkness mixture;</a:t>
              </a:r>
              <a:br>
                <a:rPr lang="en-CA" sz="2000" dirty="0" smtClean="0">
                  <a:solidFill>
                    <a:schemeClr val="tx1"/>
                  </a:solidFill>
                </a:rPr>
              </a:br>
              <a:r>
                <a:rPr lang="en-CA" sz="600" dirty="0" smtClean="0">
                  <a:solidFill>
                    <a:schemeClr val="bg1"/>
                  </a:solidFill>
                </a:rPr>
                <a:t>.</a:t>
              </a:r>
              <a:r>
                <a:rPr lang="en-CA" sz="2000" dirty="0" smtClean="0">
                  <a:solidFill>
                    <a:schemeClr val="tx1"/>
                  </a:solidFill>
                </a:rPr>
                <a:t/>
              </a:r>
              <a:br>
                <a:rPr lang="en-CA" sz="2000" dirty="0" smtClean="0">
                  <a:solidFill>
                    <a:schemeClr val="tx1"/>
                  </a:solidFill>
                </a:rPr>
              </a:br>
              <a:r>
                <a:rPr lang="en-CA" sz="3600" dirty="0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Post-Sunset</a:t>
              </a:r>
              <a:endParaRPr lang="en-CA" sz="3600" dirty="0">
                <a:ln>
                  <a:solidFill>
                    <a:srgbClr val="F725E8"/>
                  </a:solidFill>
                </a:ln>
                <a:solidFill>
                  <a:schemeClr val="tx1"/>
                </a:solidFill>
                <a:effectLst>
                  <a:glow rad="127000">
                    <a:srgbClr val="FFC000"/>
                  </a:glow>
                </a:effectLst>
                <a:latin typeface="Arial Black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72544" y="5178702"/>
              <a:ext cx="5355771" cy="91440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4000" b="1" dirty="0" smtClean="0">
                  <a:solidFill>
                    <a:srgbClr val="9933FF"/>
                  </a:solidFill>
                </a:rPr>
                <a:t>Light</a:t>
              </a:r>
              <a:r>
                <a:rPr lang="en-CA" sz="4000" dirty="0" smtClean="0">
                  <a:solidFill>
                    <a:srgbClr val="9933FF"/>
                  </a:solidFill>
                </a:rPr>
                <a:t> </a:t>
              </a:r>
              <a:r>
                <a:rPr lang="en-CA" sz="4000" b="1" dirty="0" smtClean="0">
                  <a:solidFill>
                    <a:srgbClr val="9933FF"/>
                  </a:solidFill>
                </a:rPr>
                <a:t>Season</a:t>
              </a:r>
              <a:endParaRPr lang="en-CA" sz="4000" b="1" dirty="0">
                <a:solidFill>
                  <a:srgbClr val="9933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14600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871857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3472544" y="4853159"/>
              <a:ext cx="0" cy="1279071"/>
            </a:xfrm>
            <a:prstGeom prst="line">
              <a:avLst/>
            </a:prstGeom>
            <a:ln w="7620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8838254" y="4853159"/>
              <a:ext cx="0" cy="1279071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480995" y="4833281"/>
              <a:ext cx="0" cy="1279072"/>
            </a:xfrm>
            <a:prstGeom prst="line">
              <a:avLst/>
            </a:prstGeom>
            <a:ln w="762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</p:cNvCxnSpPr>
            <p:nvPr/>
          </p:nvCxnSpPr>
          <p:spPr>
            <a:xfrm>
              <a:off x="2933701" y="3080657"/>
              <a:ext cx="0" cy="2392160"/>
            </a:xfrm>
            <a:prstGeom prst="straightConnector1">
              <a:avLst/>
            </a:prstGeom>
            <a:ln w="76200">
              <a:solidFill>
                <a:srgbClr val="F725E8"/>
              </a:solidFill>
              <a:tailEnd type="arrow"/>
            </a:ln>
            <a:effectLst>
              <a:glow rad="127000">
                <a:srgbClr val="00FF00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9274699" y="3080657"/>
              <a:ext cx="1" cy="2392159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  <a:effectLst>
              <a:glow rad="127000">
                <a:srgbClr val="663300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9840686" y="5197952"/>
              <a:ext cx="2351313" cy="91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CA" sz="3200" b="1" dirty="0" smtClean="0"/>
                <a:t>Night</a:t>
              </a:r>
              <a:endParaRPr lang="en-CA" sz="3200" b="1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9827907" y="4833281"/>
              <a:ext cx="0" cy="1279071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3"/>
          <p:cNvSpPr txBox="1">
            <a:spLocks/>
          </p:cNvSpPr>
          <p:nvPr/>
        </p:nvSpPr>
        <p:spPr>
          <a:xfrm>
            <a:off x="11554604" y="6382895"/>
            <a:ext cx="44328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4FAB73BC-B049-4115-A692-8D63A059BFB8}" type="slidenum">
              <a:rPr lang="en-US" sz="1100" smtClean="0">
                <a:solidFill>
                  <a:schemeClr val="tx1"/>
                </a:solidFill>
              </a:rPr>
              <a:pPr/>
              <a:t>60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6" name="Slide Number Placeholder 1"/>
          <p:cNvSpPr txBox="1">
            <a:spLocks/>
          </p:cNvSpPr>
          <p:nvPr/>
        </p:nvSpPr>
        <p:spPr>
          <a:xfrm>
            <a:off x="8711952" y="6469508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60</a:t>
            </a:fld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392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61</a:t>
            </a:fld>
            <a:endParaRPr lang="es-ES"/>
          </a:p>
        </p:txBody>
      </p:sp>
      <p:grpSp>
        <p:nvGrpSpPr>
          <p:cNvPr id="18" name="Group 17"/>
          <p:cNvGrpSpPr/>
          <p:nvPr/>
        </p:nvGrpSpPr>
        <p:grpSpPr>
          <a:xfrm>
            <a:off x="206063" y="980728"/>
            <a:ext cx="8937938" cy="5690528"/>
            <a:chOff x="206062" y="167425"/>
            <a:chExt cx="11985937" cy="6503831"/>
          </a:xfrm>
        </p:grpSpPr>
        <p:sp>
          <p:nvSpPr>
            <p:cNvPr id="3" name="Content Placeholder 2"/>
            <p:cNvSpPr txBox="1">
              <a:spLocks/>
            </p:cNvSpPr>
            <p:nvPr/>
          </p:nvSpPr>
          <p:spPr>
            <a:xfrm>
              <a:off x="206062" y="167425"/>
              <a:ext cx="11797048" cy="6503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>
              <a:sp3d extrusionH="57150">
                <a:bevelT w="38100" h="38100"/>
              </a:sp3d>
            </a:bodyPr>
            <a:lstStyle>
              <a:lvl1pPr marL="2286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6420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65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87752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Georgia" pitchFamily="18" charset="0"/>
                <a:buNone/>
              </a:pPr>
              <a:r>
                <a:rPr lang="en-US" sz="5400" b="1" dirty="0" smtClean="0">
                  <a:solidFill>
                    <a:srgbClr val="9933FF"/>
                  </a:solidFill>
                  <a:latin typeface="Baskerville Old Face" pitchFamily="18" charset="0"/>
                </a:rPr>
                <a:t> </a:t>
              </a: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/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400" dirty="0" smtClean="0"/>
            </a:p>
            <a:p>
              <a:pPr marL="0" indent="0">
                <a:buFont typeface="Georgia" pitchFamily="18" charset="0"/>
                <a:buNone/>
              </a:pPr>
              <a:r>
                <a:rPr lang="en-US" sz="2800" dirty="0" smtClean="0"/>
                <a:t>	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Dawn</a:t>
              </a:r>
              <a:r>
                <a:rPr lang="en-US" sz="2800" dirty="0" smtClean="0"/>
                <a:t>     </a:t>
              </a:r>
              <a:r>
                <a:rPr lang="en-US" sz="2800" b="1" dirty="0" smtClean="0">
                  <a:solidFill>
                    <a:srgbClr val="F725E8"/>
                  </a:solidFill>
                </a:rPr>
                <a:t>Sunrise</a:t>
              </a:r>
              <a:r>
                <a:rPr lang="en-US" sz="2800" dirty="0" smtClean="0"/>
                <a:t>	</a:t>
              </a:r>
              <a:r>
                <a:rPr lang="en-US" sz="2800" dirty="0"/>
                <a:t> </a:t>
              </a:r>
              <a:r>
                <a:rPr lang="en-US" sz="2800" dirty="0" smtClean="0"/>
                <a:t>    </a:t>
              </a:r>
              <a:r>
                <a:rPr lang="en-US" sz="2800" b="1" dirty="0" smtClean="0">
                  <a:solidFill>
                    <a:srgbClr val="FFC000"/>
                  </a:solidFill>
                </a:rPr>
                <a:t>Sunset</a:t>
              </a:r>
              <a:r>
                <a:rPr lang="en-US" sz="2800" dirty="0" smtClean="0"/>
                <a:t>        </a:t>
              </a:r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Dusk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382486" y="1839702"/>
              <a:ext cx="4762501" cy="1861457"/>
            </a:xfrm>
            <a:prstGeom prst="rect">
              <a:avLst/>
            </a:prstGeom>
            <a:noFill/>
            <a:ln w="5715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400" dirty="0" smtClean="0">
                  <a:solidFill>
                    <a:schemeClr val="tx1"/>
                  </a:solidFill>
                </a:rPr>
                <a:t>One </a:t>
              </a:r>
              <a:r>
                <a:rPr lang="en-CA" sz="2400" dirty="0" smtClean="0">
                  <a:solidFill>
                    <a:srgbClr val="FF0000"/>
                  </a:solidFill>
                </a:rPr>
                <a:t>(single) </a:t>
              </a:r>
              <a:r>
                <a:rPr lang="en-CA" sz="2400" b="1" dirty="0" err="1" smtClean="0">
                  <a:solidFill>
                    <a:srgbClr val="CC9900"/>
                  </a:solidFill>
                </a:rPr>
                <a:t>ereb</a:t>
              </a:r>
              <a:r>
                <a:rPr lang="en-CA" sz="2400" b="1" dirty="0" smtClean="0">
                  <a:solidFill>
                    <a:srgbClr val="CC9900"/>
                  </a:solidFill>
                </a:rPr>
                <a:t>,</a:t>
              </a:r>
              <a:r>
                <a:rPr lang="en-CA" sz="2400" dirty="0" smtClean="0">
                  <a:solidFill>
                    <a:srgbClr val="CC9900"/>
                  </a:solidFill>
                </a:rPr>
                <a:t> </a:t>
              </a:r>
              <a:r>
                <a:rPr lang="en-CA" sz="2400" dirty="0" smtClean="0">
                  <a:solidFill>
                    <a:srgbClr val="00B050"/>
                  </a:solidFill>
                </a:rPr>
                <a:t/>
              </a:r>
              <a:br>
                <a:rPr lang="en-CA" sz="2400" dirty="0" smtClean="0">
                  <a:solidFill>
                    <a:srgbClr val="00B050"/>
                  </a:solidFill>
                </a:rPr>
              </a:br>
              <a:r>
                <a:rPr lang="en-CA" sz="2400" dirty="0" smtClean="0">
                  <a:solidFill>
                    <a:schemeClr val="tx1"/>
                  </a:solidFill>
                </a:rPr>
                <a:t>light &amp; darkness mixture;</a:t>
              </a:r>
              <a:br>
                <a:rPr lang="en-CA" sz="2400" dirty="0" smtClean="0">
                  <a:solidFill>
                    <a:schemeClr val="tx1"/>
                  </a:solidFill>
                </a:rPr>
              </a:br>
              <a:endParaRPr lang="en-CA" sz="9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CA" sz="3200" b="1" dirty="0" smtClean="0">
                  <a:ln>
                    <a:solidFill>
                      <a:srgbClr val="FF9900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00FF00"/>
                    </a:glow>
                  </a:effectLst>
                  <a:latin typeface="Arial Black" pitchFamily="34" charset="0"/>
                </a:rPr>
                <a:t>Pre-Sunrise</a:t>
              </a:r>
              <a:r>
                <a:rPr lang="en-CA" sz="2800" dirty="0" smtClean="0">
                  <a:solidFill>
                    <a:schemeClr val="tx1"/>
                  </a:solidFill>
                </a:rPr>
                <a:t>  </a:t>
              </a:r>
              <a:endParaRPr lang="en-CA" sz="28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50429" y="1839702"/>
              <a:ext cx="4757058" cy="1861457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400" dirty="0" smtClean="0">
                  <a:solidFill>
                    <a:schemeClr val="tx1"/>
                  </a:solidFill>
                </a:rPr>
                <a:t>One </a:t>
              </a:r>
              <a:r>
                <a:rPr lang="en-CA" sz="2400" dirty="0" smtClean="0">
                  <a:solidFill>
                    <a:srgbClr val="FF0000"/>
                  </a:solidFill>
                </a:rPr>
                <a:t>(single) </a:t>
              </a:r>
              <a:r>
                <a:rPr lang="en-CA" sz="2400" b="1" dirty="0" err="1" smtClean="0">
                  <a:solidFill>
                    <a:srgbClr val="CC9900"/>
                  </a:solidFill>
                </a:rPr>
                <a:t>ereb</a:t>
              </a:r>
              <a:r>
                <a:rPr lang="en-CA" sz="2400" b="1" dirty="0" smtClean="0">
                  <a:solidFill>
                    <a:srgbClr val="CC9900"/>
                  </a:solidFill>
                </a:rPr>
                <a:t>,</a:t>
              </a:r>
              <a:r>
                <a:rPr lang="en-CA" sz="2400" b="1" dirty="0" smtClean="0">
                  <a:solidFill>
                    <a:srgbClr val="00B050"/>
                  </a:solidFill>
                </a:rPr>
                <a:t> </a:t>
              </a:r>
              <a:br>
                <a:rPr lang="en-CA" sz="2400" b="1" dirty="0" smtClean="0">
                  <a:solidFill>
                    <a:srgbClr val="00B050"/>
                  </a:solidFill>
                </a:rPr>
              </a:br>
              <a:r>
                <a:rPr lang="en-CA" sz="2400" dirty="0" smtClean="0">
                  <a:solidFill>
                    <a:schemeClr val="tx1"/>
                  </a:solidFill>
                </a:rPr>
                <a:t>light &amp; darkness mixture;</a:t>
              </a:r>
              <a:br>
                <a:rPr lang="en-CA" sz="2400" dirty="0" smtClean="0">
                  <a:solidFill>
                    <a:schemeClr val="tx1"/>
                  </a:solidFill>
                </a:rPr>
              </a:br>
              <a:r>
                <a:rPr lang="en-CA" sz="900" dirty="0" smtClean="0">
                  <a:solidFill>
                    <a:schemeClr val="bg1"/>
                  </a:solidFill>
                </a:rPr>
                <a:t>.</a:t>
              </a:r>
              <a:r>
                <a:rPr lang="en-CA" sz="2400" dirty="0" smtClean="0">
                  <a:solidFill>
                    <a:schemeClr val="tx1"/>
                  </a:solidFill>
                </a:rPr>
                <a:t/>
              </a:r>
              <a:br>
                <a:rPr lang="en-CA" sz="2400" dirty="0" smtClean="0">
                  <a:solidFill>
                    <a:schemeClr val="tx1"/>
                  </a:solidFill>
                </a:rPr>
              </a:br>
              <a:r>
                <a:rPr lang="en-CA" sz="3600" dirty="0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Post-Sunset</a:t>
              </a:r>
              <a:endParaRPr lang="en-CA" sz="3600" dirty="0">
                <a:ln>
                  <a:solidFill>
                    <a:srgbClr val="F725E8"/>
                  </a:solidFill>
                </a:ln>
                <a:solidFill>
                  <a:schemeClr val="tx1"/>
                </a:solidFill>
                <a:effectLst>
                  <a:glow rad="127000">
                    <a:srgbClr val="FFC000"/>
                  </a:glow>
                </a:effectLst>
                <a:latin typeface="Arial Black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72544" y="5178702"/>
              <a:ext cx="5355771" cy="91440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4000" b="1" dirty="0" smtClean="0">
                  <a:solidFill>
                    <a:srgbClr val="9933FF"/>
                  </a:solidFill>
                </a:rPr>
                <a:t>Light Season</a:t>
              </a:r>
              <a:endParaRPr lang="en-CA" sz="4000" b="1" dirty="0">
                <a:solidFill>
                  <a:srgbClr val="9933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4600" y="5207577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871857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472544" y="4853473"/>
              <a:ext cx="0" cy="1279071"/>
            </a:xfrm>
            <a:prstGeom prst="line">
              <a:avLst/>
            </a:prstGeom>
            <a:ln w="7620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8838254" y="4843534"/>
              <a:ext cx="0" cy="1279071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480995" y="4858499"/>
              <a:ext cx="0" cy="1279072"/>
            </a:xfrm>
            <a:prstGeom prst="line">
              <a:avLst/>
            </a:prstGeom>
            <a:ln w="762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895598" y="3701159"/>
              <a:ext cx="691243" cy="1771658"/>
            </a:xfrm>
            <a:prstGeom prst="straightConnector1">
              <a:avLst/>
            </a:prstGeom>
            <a:ln w="76200">
              <a:solidFill>
                <a:srgbClr val="F725E8"/>
              </a:solidFill>
              <a:tailEnd type="arrow"/>
            </a:ln>
            <a:effectLst>
              <a:glow rad="127000">
                <a:srgbClr val="00FF00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8567056" y="3701159"/>
              <a:ext cx="794659" cy="177165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  <a:effectLst>
              <a:glow rad="127000">
                <a:srgbClr val="663300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ight Brace 13"/>
            <p:cNvSpPr/>
            <p:nvPr/>
          </p:nvSpPr>
          <p:spPr>
            <a:xfrm rot="16200000">
              <a:off x="5883723" y="-3184065"/>
              <a:ext cx="522530" cy="9524999"/>
            </a:xfrm>
            <a:prstGeom prst="rightBrace">
              <a:avLst>
                <a:gd name="adj1" fmla="val 148435"/>
                <a:gd name="adj2" fmla="val 50000"/>
              </a:avLst>
            </a:prstGeom>
            <a:solidFill>
              <a:srgbClr val="006666"/>
            </a:solidFill>
            <a:ln w="76200">
              <a:solidFill>
                <a:srgbClr val="00FF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829800" y="5197952"/>
              <a:ext cx="2362199" cy="91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CA" sz="3200" b="1" dirty="0" smtClean="0"/>
                <a:t>Night</a:t>
              </a:r>
              <a:endParaRPr lang="en-CA" sz="32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52245" y="304805"/>
              <a:ext cx="6188359" cy="9144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FF00"/>
              </a:solidFill>
            </a:ln>
            <a:effectLst>
              <a:glow rad="127000">
                <a:schemeClr val="tx1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spc="300" dirty="0" err="1" smtClean="0">
                  <a:ln>
                    <a:solidFill>
                      <a:srgbClr val="FF9900"/>
                    </a:solidFill>
                  </a:ln>
                  <a:solidFill>
                    <a:srgbClr val="9933FF"/>
                  </a:solidFill>
                  <a:latin typeface="Baskerville Old Face" pitchFamily="18" charset="0"/>
                </a:rPr>
                <a:t>Arbayim</a:t>
              </a:r>
              <a:r>
                <a:rPr lang="en-US" sz="6000" b="1" dirty="0" smtClean="0">
                  <a:solidFill>
                    <a:srgbClr val="9933FF"/>
                  </a:solidFill>
                  <a:latin typeface="Baskerville Old Face" pitchFamily="18" charset="0"/>
                </a:rPr>
                <a:t> </a:t>
              </a:r>
              <a:r>
                <a:rPr lang="en-US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skerville Old Face" pitchFamily="18" charset="0"/>
                </a:rPr>
                <a:t>(Plural)</a:t>
              </a:r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9808029" y="4833281"/>
              <a:ext cx="0" cy="1279071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" y="123597"/>
            <a:ext cx="9265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Ereb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&amp; </a:t>
            </a:r>
            <a:r>
              <a:rPr lang="en-US" sz="4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Arbayim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are Family Words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2978" y="6165304"/>
            <a:ext cx="682950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At which “ereb” do the quails arrive?</a:t>
            </a:r>
            <a:endParaRPr lang="en-US" dirty="0"/>
          </a:p>
        </p:txBody>
      </p:sp>
      <p:pic>
        <p:nvPicPr>
          <p:cNvPr id="21" name="Picture 5" descr="C:\Users\Rae\Desktop\qu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15921"/>
            <a:ext cx="1198218" cy="788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314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11952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62</a:t>
            </a:fld>
            <a:endParaRPr lang="es-E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99802" y="1807522"/>
            <a:ext cx="8555281" cy="458707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r>
              <a:rPr lang="en-US" sz="24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</a:t>
            </a:r>
            <a:r>
              <a:rPr lang="en-US" sz="2400" b="1" u="sng" dirty="0" smtClean="0">
                <a:sym typeface="Wingdings" panose="05000000000000000000" pitchFamily="2" charset="2"/>
              </a:rPr>
              <a:t>Between</a:t>
            </a:r>
            <a:r>
              <a:rPr lang="en-US" sz="2400" b="1" dirty="0" smtClean="0">
                <a:sym typeface="Wingdings" panose="05000000000000000000" pitchFamily="2" charset="2"/>
              </a:rPr>
              <a:t> - 						</a:t>
            </a:r>
          </a:p>
          <a:p>
            <a:pPr marL="45720" indent="0">
              <a:buNone/>
            </a:pPr>
            <a:endParaRPr lang="en-US" sz="2400" b="1" dirty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en-US" sz="2400" b="1" dirty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r>
              <a:rPr lang="en-US" sz="2400" b="1" dirty="0">
                <a:solidFill>
                  <a:srgbClr val="990099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        Dawn	 </a:t>
            </a:r>
            <a:r>
              <a:rPr lang="en-US" sz="24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Sunrise</a:t>
            </a:r>
            <a:r>
              <a:rPr lang="en-US" sz="24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           </a:t>
            </a: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Sunset</a:t>
            </a:r>
            <a:r>
              <a:rPr lang="en-US" sz="24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</a:t>
            </a:r>
            <a:r>
              <a:rPr lang="en-US" sz="2400" b="1" dirty="0" smtClean="0">
                <a:sym typeface="Wingdings" panose="05000000000000000000" pitchFamily="2" charset="2"/>
              </a:rPr>
              <a:t>Dusk</a:t>
            </a:r>
            <a:r>
              <a:rPr lang="en-US" sz="20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	</a:t>
            </a:r>
          </a:p>
          <a:p>
            <a:pPr marL="0" indent="0">
              <a:buFont typeface="Georgia" pitchFamily="18" charset="0"/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0" indent="0">
              <a:buFont typeface="Georgia" pitchFamily="18" charset="0"/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0" indent="0">
              <a:buFont typeface="Georgia" pitchFamily="18" charset="0"/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32103" y="4449625"/>
            <a:ext cx="5073734" cy="1384660"/>
            <a:chOff x="2525483" y="2754069"/>
            <a:chExt cx="6988635" cy="1632921"/>
          </a:xfrm>
        </p:grpSpPr>
        <p:sp>
          <p:nvSpPr>
            <p:cNvPr id="21" name="Rectangle 20"/>
            <p:cNvSpPr/>
            <p:nvPr/>
          </p:nvSpPr>
          <p:spPr>
            <a:xfrm>
              <a:off x="3526971" y="3442415"/>
              <a:ext cx="4985657" cy="914400"/>
            </a:xfrm>
            <a:prstGeom prst="rect">
              <a:avLst/>
            </a:prstGeom>
            <a:noFill/>
            <a:ln w="76200"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3600" dirty="0" smtClean="0">
                  <a:solidFill>
                    <a:srgbClr val="0000FF"/>
                  </a:solidFill>
                </a:rPr>
                <a:t>Light Season</a:t>
              </a:r>
              <a:endParaRPr lang="en-CA" sz="3600" dirty="0">
                <a:solidFill>
                  <a:srgbClr val="0000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25483" y="3472588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99718" y="3472588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3439882" y="2987635"/>
              <a:ext cx="10887" cy="1399355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8588832" y="2754069"/>
              <a:ext cx="10886" cy="1632920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2123728" y="2848310"/>
            <a:ext cx="3168352" cy="1927837"/>
          </a:xfrm>
          <a:prstGeom prst="line">
            <a:avLst/>
          </a:prstGeom>
          <a:ln w="76200">
            <a:solidFill>
              <a:srgbClr val="FF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041986" y="3663476"/>
            <a:ext cx="122302" cy="786149"/>
          </a:xfrm>
          <a:prstGeom prst="straightConnector1">
            <a:avLst/>
          </a:prstGeom>
          <a:ln w="57150">
            <a:solidFill>
              <a:srgbClr val="99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632102" y="4647681"/>
            <a:ext cx="0" cy="1186603"/>
          </a:xfrm>
          <a:prstGeom prst="line">
            <a:avLst/>
          </a:prstGeom>
          <a:ln w="76200">
            <a:solidFill>
              <a:srgbClr val="CC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734106" y="4657841"/>
            <a:ext cx="0" cy="1186603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47606" y="4776147"/>
            <a:ext cx="3661754" cy="0"/>
          </a:xfrm>
          <a:prstGeom prst="straightConnector1">
            <a:avLst/>
          </a:prstGeom>
          <a:ln w="76200">
            <a:solidFill>
              <a:srgbClr val="FF3300"/>
            </a:solidFill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267744" y="2252855"/>
            <a:ext cx="5400600" cy="572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the </a:t>
            </a:r>
            <a:r>
              <a:rPr lang="en-US" sz="2400" b="1" dirty="0" smtClean="0"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  <a:sym typeface="Wingdings" panose="05000000000000000000" pitchFamily="2" charset="2"/>
              </a:rPr>
              <a:t>Light </a:t>
            </a:r>
            <a:r>
              <a:rPr lang="en-US" sz="2400" b="1" dirty="0"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  <a:sym typeface="Wingdings" panose="05000000000000000000" pitchFamily="2" charset="2"/>
              </a:rPr>
              <a:t>and Darkness </a:t>
            </a:r>
            <a:r>
              <a:rPr lang="en-US" sz="2400" b="1" dirty="0" smtClean="0"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  <a:sym typeface="Wingdings" panose="05000000000000000000" pitchFamily="2" charset="2"/>
              </a:rPr>
              <a:t>mixtures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08943" y="2731131"/>
            <a:ext cx="2666084" cy="97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>
                <a:solidFill>
                  <a:schemeClr val="tx1"/>
                </a:solidFill>
                <a:sym typeface="Wingdings" panose="05000000000000000000" pitchFamily="2" charset="2"/>
              </a:rPr>
              <a:t>c</a:t>
            </a:r>
            <a:r>
              <a:rPr lang="en-US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annot mean -  </a:t>
            </a:r>
          </a:p>
          <a:p>
            <a:r>
              <a:rPr lang="en-US" sz="3200" b="1" u="sng" dirty="0">
                <a:solidFill>
                  <a:srgbClr val="C00000"/>
                </a:solidFill>
                <a:sym typeface="Wingdings" panose="05000000000000000000" pitchFamily="2" charset="2"/>
              </a:rPr>
              <a:t>a</a:t>
            </a:r>
            <a:r>
              <a:rPr lang="en-US" sz="3200" b="1" u="sng" dirty="0" smtClean="0">
                <a:solidFill>
                  <a:srgbClr val="C00000"/>
                </a:solidFill>
                <a:sym typeface="Wingdings" panose="05000000000000000000" pitchFamily="2" charset="2"/>
              </a:rPr>
              <a:t>fter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sunset</a:t>
            </a:r>
            <a:r>
              <a:rPr lang="en-US" sz="3200" b="1" dirty="0">
                <a:solidFill>
                  <a:srgbClr val="C00000"/>
                </a:solidFill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60" name="Rectangle 59"/>
          <p:cNvSpPr/>
          <p:nvPr/>
        </p:nvSpPr>
        <p:spPr>
          <a:xfrm>
            <a:off x="-55305" y="201905"/>
            <a:ext cx="92654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The Hebrew phrase </a:t>
            </a:r>
            <a:r>
              <a:rPr lang="en-US" sz="40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Beyn</a:t>
            </a:r>
            <a:r>
              <a:rPr lang="en-US" sz="4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ha </a:t>
            </a:r>
            <a:r>
              <a:rPr lang="en-US" sz="40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US" sz="4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rbayim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only means one thing: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" name="Picture 5" descr="C:\Users\Rae\Desktop\qu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1" y="4695122"/>
            <a:ext cx="1818993" cy="1196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2123728" y="584168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Do the quail arrive </a:t>
            </a:r>
            <a:r>
              <a:rPr lang="en-US" sz="2800" b="1" dirty="0" err="1" smtClean="0">
                <a:solidFill>
                  <a:srgbClr val="006600"/>
                </a:solidFill>
                <a:latin typeface="Comic Sans MS" pitchFamily="66" charset="0"/>
              </a:rPr>
              <a:t>Beyn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ha </a:t>
            </a:r>
            <a:r>
              <a:rPr lang="en-US" sz="2800" b="1" dirty="0" err="1" smtClean="0">
                <a:solidFill>
                  <a:srgbClr val="006600"/>
                </a:solidFill>
                <a:latin typeface="Comic Sans MS" pitchFamily="66" charset="0"/>
              </a:rPr>
              <a:t>Arbayim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4139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6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11952" y="646950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63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4" cy="1584176"/>
          </a:xfrm>
        </p:spPr>
        <p:txBody>
          <a:bodyPr/>
          <a:lstStyle/>
          <a:p>
            <a:r>
              <a:rPr lang="en-US" dirty="0" smtClean="0"/>
              <a:t>The Quail’s Qualifying Statement is Exodus 16:12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95536" y="5157192"/>
            <a:ext cx="6048672" cy="1944216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 marL="45720" indent="0" algn="ctr">
              <a:buNone/>
            </a:pPr>
            <a:r>
              <a:rPr lang="en-US" sz="2400" b="1" spc="150" dirty="0" smtClean="0">
                <a:ln w="11430">
                  <a:solidFill>
                    <a:srgbClr val="FFFF0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Quail only come in to roost in the evening, but </a:t>
            </a:r>
            <a:r>
              <a:rPr lang="en-US" sz="2400" b="1" spc="150" dirty="0" err="1" smtClean="0">
                <a:ln w="11430">
                  <a:solidFill>
                    <a:srgbClr val="FFFF0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vs</a:t>
            </a:r>
            <a:r>
              <a:rPr lang="en-US" sz="2400" b="1" spc="150" dirty="0" smtClean="0">
                <a:ln w="11430">
                  <a:solidFill>
                    <a:srgbClr val="FFFF0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12 is qualifying they arrived before sunset – “between the two mixings.”</a:t>
            </a:r>
            <a:endParaRPr lang="en-US" sz="2400" b="1" spc="150" dirty="0">
              <a:ln w="11430">
                <a:solidFill>
                  <a:srgbClr val="FFFF00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00030" y="1844824"/>
            <a:ext cx="8664458" cy="316835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Exo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 16:12 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I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have heard the grumblings of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the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children of Yisra’ĕl. Speak to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them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, saying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, </a:t>
            </a:r>
            <a:r>
              <a:rPr lang="en-US" sz="2800" b="1" u="sng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Between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the </a:t>
            </a:r>
            <a:r>
              <a:rPr lang="en-US" sz="2800" b="1" u="sng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evenings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[between sunrise &amp; sunset]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</a:b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you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are to eat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meat … 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  </a:t>
            </a:r>
            <a:r>
              <a:rPr lang="en-US" sz="2000" b="1" i="1" dirty="0" smtClean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The Scriptures</a:t>
            </a:r>
          </a:p>
          <a:p>
            <a:pPr marL="45720" indent="0">
              <a:buNone/>
            </a:pPr>
            <a:endParaRPr lang="en-US" sz="1100" b="1" i="1" dirty="0">
              <a:ln>
                <a:solidFill>
                  <a:schemeClr val="bg1"/>
                </a:solidFill>
              </a:ln>
              <a:solidFill>
                <a:srgbClr val="006666"/>
              </a:solidFill>
              <a:latin typeface="Comic Sans MS" pitchFamily="66" charset="0"/>
            </a:endParaRPr>
          </a:p>
          <a:p>
            <a:pPr marL="45720" indent="0">
              <a:buNone/>
            </a:pP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Exo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 16:13 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And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latin typeface="Comic Sans MS" pitchFamily="66" charset="0"/>
              </a:rPr>
              <a:t>it came to be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that quails came up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at evening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[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H6153 – before sunset to dusk]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/>
            </a:r>
            <a:b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</a:b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and covered the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camp …</a:t>
            </a:r>
            <a:r>
              <a:rPr lang="en-US" sz="2800" b="1" i="1" dirty="0" smtClean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        </a:t>
            </a:r>
            <a:r>
              <a:rPr lang="en-US" sz="2000" b="1" i="1" dirty="0" smtClean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The </a:t>
            </a:r>
            <a:r>
              <a:rPr lang="en-US" sz="2000" b="1" i="1" dirty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Scriptures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rgbClr val="FF3300"/>
              </a:solidFill>
              <a:latin typeface="Comic Sans MS" pitchFamily="66" charset="0"/>
            </a:endParaRPr>
          </a:p>
          <a:p>
            <a:pPr marL="45720" indent="0">
              <a:buNone/>
            </a:pPr>
            <a:endParaRPr lang="en-US" sz="1800" b="1" i="1" dirty="0" smtClean="0">
              <a:ln>
                <a:solidFill>
                  <a:schemeClr val="bg1"/>
                </a:solidFill>
              </a:ln>
              <a:solidFill>
                <a:srgbClr val="006666"/>
              </a:solidFill>
              <a:latin typeface="Comic Sans MS" pitchFamily="66" charset="0"/>
            </a:endParaRPr>
          </a:p>
          <a:p>
            <a:pPr marL="45720" indent="0">
              <a:buNone/>
            </a:pPr>
            <a:endParaRPr lang="en-US" sz="1800" b="1" i="1" dirty="0">
              <a:ln>
                <a:solidFill>
                  <a:schemeClr val="bg1"/>
                </a:solidFill>
              </a:ln>
              <a:solidFill>
                <a:srgbClr val="006666"/>
              </a:solidFill>
              <a:latin typeface="Comic Sans MS" pitchFamily="66" charset="0"/>
            </a:endParaRPr>
          </a:p>
          <a:p>
            <a:pPr marL="45720" indent="0">
              <a:buNone/>
            </a:pPr>
            <a:endParaRPr lang="en-US" sz="1800" b="1" i="1" dirty="0" smtClean="0">
              <a:ln>
                <a:solidFill>
                  <a:schemeClr val="bg1"/>
                </a:solidFill>
              </a:ln>
              <a:solidFill>
                <a:srgbClr val="006666"/>
              </a:solidFill>
              <a:latin typeface="Comic Sans MS" pitchFamily="66" charset="0"/>
            </a:endParaRPr>
          </a:p>
          <a:p>
            <a:pPr marL="45720" indent="0" algn="ctr">
              <a:buNone/>
            </a:pPr>
            <a:endParaRPr lang="en-US" sz="1800" b="1" i="1" dirty="0">
              <a:ln>
                <a:solidFill>
                  <a:schemeClr val="bg1"/>
                </a:solidFill>
              </a:ln>
              <a:solidFill>
                <a:srgbClr val="006666"/>
              </a:solidFill>
              <a:latin typeface="Comic Sans MS" pitchFamily="66" charset="0"/>
            </a:endParaRPr>
          </a:p>
          <a:p>
            <a:endParaRPr lang="en-US" dirty="0"/>
          </a:p>
        </p:txBody>
      </p:sp>
      <p:pic>
        <p:nvPicPr>
          <p:cNvPr id="10" name="Picture 5" descr="C:\Users\Rae\Desktop\qu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6734" y="5085184"/>
            <a:ext cx="1967714" cy="150348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9932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/>
              <a:pPr/>
              <a:t>64</a:t>
            </a:fld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95536" y="3717032"/>
            <a:ext cx="8568952" cy="314096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45720" indent="0">
              <a:buNone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the phrase: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“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the </a:t>
            </a:r>
            <a:r>
              <a:rPr lang="en-US" sz="2800" u="sng" dirty="0" smtClean="0">
                <a:ln w="18415" cmpd="sng">
                  <a:noFill/>
                  <a:prstDash val="solid"/>
                </a:ln>
                <a:solidFill>
                  <a:schemeClr val="accent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evening</a:t>
            </a:r>
            <a:r>
              <a:rPr lang="en-US" sz="2800" b="1" dirty="0" smtClean="0">
                <a:ln w="18415" cmpd="sng">
                  <a:noFill/>
                  <a:prstDash val="solid"/>
                </a:ln>
                <a:solidFill>
                  <a:schemeClr val="accent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” - </a:t>
            </a:r>
            <a:r>
              <a:rPr lang="en-US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EREB’S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sz="28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nd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definition of “</a:t>
            </a:r>
            <a:r>
              <a:rPr lang="en-US" sz="28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day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” does not fit the context of this passage.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 marL="45720" indent="0">
              <a:buNone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Proper Definition:  </a:t>
            </a:r>
            <a:b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“And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</a:t>
            </a:r>
            <a:r>
              <a:rPr lang="en-US" sz="2800" u="sng" dirty="0">
                <a:ln w="18415" cmpd="sng">
                  <a:noFill/>
                  <a:prstDash val="solid"/>
                </a:ln>
                <a:solidFill>
                  <a:schemeClr val="accent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evening</a:t>
            </a:r>
            <a:r>
              <a:rPr lang="en-US" sz="2800" b="1" dirty="0" smtClean="0">
                <a:ln w="18415" cmpd="sng">
                  <a:noFill/>
                  <a:prstDash val="solid"/>
                </a:ln>
                <a:solidFill>
                  <a:schemeClr val="accent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</a:t>
            </a:r>
            <a:r>
              <a:rPr lang="en-US" sz="2800" dirty="0" smtClean="0">
                <a:ln w="1841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morning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[came to be] the first day” means these twilight terms belong to the </a:t>
            </a:r>
            <a:b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Day Season.  They are not definitions for the day-start!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ontent Placeholder 6"/>
          <p:cNvSpPr txBox="1">
            <a:spLocks noGrp="1"/>
          </p:cNvSpPr>
          <p:nvPr>
            <p:ph sz="quarter" idx="14"/>
          </p:nvPr>
        </p:nvSpPr>
        <p:spPr>
          <a:xfrm>
            <a:off x="467544" y="908720"/>
            <a:ext cx="8352927" cy="2808312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 w="762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20000"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en-US" sz="5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Review:  Gen 1:5b takes the 1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definition </a:t>
            </a:r>
            <a:b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for the first use of evening: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400" b="1" dirty="0" smtClean="0"/>
              <a:t>	</a:t>
            </a:r>
          </a:p>
          <a:p>
            <a:pPr marL="45720" indent="0">
              <a:buFont typeface="Georgia" pitchFamily="18" charset="0"/>
              <a:buNone/>
            </a:pPr>
            <a:endParaRPr lang="en-US" sz="400" b="1" dirty="0"/>
          </a:p>
          <a:p>
            <a:pPr marL="45720" indent="0">
              <a:buNone/>
            </a:pPr>
            <a:r>
              <a:rPr lang="en-US" sz="2400" b="1" i="1" dirty="0">
                <a:solidFill>
                  <a:srgbClr val="00B050"/>
                </a:solidFill>
              </a:rPr>
              <a:t>Strong’s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/>
              <a:t> </a:t>
            </a:r>
            <a:r>
              <a:rPr lang="en-US" sz="2400" b="1" i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i="1" dirty="0"/>
              <a:t>  </a:t>
            </a:r>
            <a:r>
              <a:rPr lang="en-US" sz="2400" b="1" dirty="0" smtClean="0"/>
              <a:t>H6153</a:t>
            </a:r>
            <a:r>
              <a:rPr lang="en-US" sz="2400" dirty="0"/>
              <a:t>;</a:t>
            </a:r>
            <a:r>
              <a:rPr lang="en-US" sz="2400" b="1" dirty="0"/>
              <a:t> </a:t>
            </a:r>
            <a:r>
              <a:rPr lang="en-US" sz="2400" dirty="0" smtClean="0"/>
              <a:t>ereb; from </a:t>
            </a:r>
            <a:r>
              <a:rPr lang="en-US" sz="2400" b="1" dirty="0" smtClean="0"/>
              <a:t>H6150</a:t>
            </a:r>
            <a:r>
              <a:rPr lang="en-US" sz="2400" b="1" dirty="0"/>
              <a:t>;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dusk</a:t>
            </a:r>
            <a:r>
              <a:rPr lang="en-US" sz="2400" b="1" dirty="0"/>
              <a:t>:</a:t>
            </a:r>
            <a:r>
              <a:rPr lang="en-US" sz="2400" dirty="0"/>
              <a:t>  </a:t>
            </a:r>
            <a:br>
              <a:rPr lang="en-US" sz="2400" dirty="0"/>
            </a:br>
            <a:endParaRPr lang="en-US" sz="1300" dirty="0"/>
          </a:p>
          <a:p>
            <a:pPr marL="45720" indent="0">
              <a:buNone/>
            </a:pPr>
            <a:r>
              <a:rPr lang="en-US" sz="2400" b="1" dirty="0" smtClean="0"/>
              <a:t>	H6150</a:t>
            </a:r>
            <a:r>
              <a:rPr lang="en-US" sz="2400" dirty="0"/>
              <a:t>;</a:t>
            </a:r>
            <a:r>
              <a:rPr lang="en-US" sz="2400" b="1" dirty="0"/>
              <a:t> </a:t>
            </a:r>
            <a:r>
              <a:rPr lang="en-US" sz="2400" dirty="0"/>
              <a:t>`</a:t>
            </a:r>
            <a:r>
              <a:rPr lang="en-US" sz="2400" dirty="0" err="1" smtClean="0"/>
              <a:t>arab</a:t>
            </a:r>
            <a:r>
              <a:rPr lang="en-US" sz="2400" dirty="0" smtClean="0"/>
              <a:t>; </a:t>
            </a:r>
            <a:r>
              <a:rPr lang="en-US" sz="1900" dirty="0"/>
              <a:t>a primitive root </a:t>
            </a:r>
            <a:r>
              <a:rPr lang="en-US" sz="2400" dirty="0" smtClean="0"/>
              <a:t>[identical </a:t>
            </a:r>
            <a:r>
              <a:rPr lang="en-US" sz="2400" dirty="0"/>
              <a:t>with </a:t>
            </a:r>
            <a:r>
              <a:rPr lang="en-US" sz="2400" b="1" dirty="0" smtClean="0"/>
              <a:t>H6148</a:t>
            </a:r>
            <a:br>
              <a:rPr lang="en-US" sz="2400" b="1" dirty="0" smtClean="0"/>
            </a:br>
            <a:r>
              <a:rPr lang="en-US" sz="2400" b="1" dirty="0" smtClean="0"/>
              <a:t>          </a:t>
            </a:r>
            <a:r>
              <a:rPr lang="en-US" sz="1900" dirty="0" smtClean="0"/>
              <a:t>through </a:t>
            </a:r>
            <a:r>
              <a:rPr lang="en-US" sz="1900" dirty="0"/>
              <a:t>the idea of </a:t>
            </a:r>
            <a:r>
              <a:rPr lang="en-US" sz="1900" dirty="0" smtClean="0"/>
              <a:t>covering with </a:t>
            </a:r>
            <a:r>
              <a:rPr lang="en-US" sz="1900" dirty="0"/>
              <a:t>a texture</a:t>
            </a:r>
            <a:r>
              <a:rPr lang="en-US" sz="2400" dirty="0"/>
              <a:t>];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grow dusky</a:t>
            </a:r>
            <a:r>
              <a:rPr lang="en-US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</a:t>
            </a:r>
            <a: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</a:t>
            </a:r>
            <a:r>
              <a:rPr lang="en-US" sz="2400" dirty="0" smtClean="0"/>
              <a:t>at </a:t>
            </a:r>
            <a:r>
              <a:rPr lang="en-US" sz="2400" dirty="0"/>
              <a:t>sundown:  </a:t>
            </a:r>
            <a:r>
              <a:rPr lang="en-US" sz="2400" dirty="0" smtClean="0"/>
              <a:t>KJV </a:t>
            </a:r>
            <a:r>
              <a:rPr lang="en-US" sz="2400" dirty="0"/>
              <a:t>- </a:t>
            </a:r>
            <a:r>
              <a:rPr lang="en-US" sz="24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be </a:t>
            </a:r>
            <a:r>
              <a:rPr lang="en-US" sz="24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darkened</a:t>
            </a:r>
            <a:r>
              <a:rPr lang="en-US" sz="2400" dirty="0" smtClean="0"/>
              <a:t>.</a:t>
            </a:r>
            <a:r>
              <a:rPr lang="en-US" sz="2400" dirty="0"/>
              <a:t>  </a:t>
            </a:r>
          </a:p>
          <a:p>
            <a:pPr marL="45720" indent="0">
              <a:buNone/>
            </a:pPr>
            <a:r>
              <a:rPr lang="en-US" sz="900" b="1" dirty="0"/>
              <a:t> </a:t>
            </a:r>
            <a:endParaRPr lang="en-US" sz="900" dirty="0"/>
          </a:p>
          <a:p>
            <a:pPr marL="45720" indent="0">
              <a:buNone/>
            </a:pPr>
            <a:r>
              <a:rPr lang="en-US" sz="2400" b="1" dirty="0" smtClean="0"/>
              <a:t>	H6148</a:t>
            </a:r>
            <a:r>
              <a:rPr lang="en-US" sz="2400" dirty="0"/>
              <a:t>;</a:t>
            </a:r>
            <a:r>
              <a:rPr lang="en-US" sz="2400" b="1" dirty="0"/>
              <a:t> </a:t>
            </a:r>
            <a:r>
              <a:rPr lang="en-US" sz="2400" dirty="0"/>
              <a:t>`</a:t>
            </a:r>
            <a:r>
              <a:rPr lang="en-US" sz="2400" dirty="0" err="1" smtClean="0"/>
              <a:t>arab</a:t>
            </a:r>
            <a:r>
              <a:rPr lang="en-US" sz="2400" dirty="0" smtClean="0"/>
              <a:t>; </a:t>
            </a:r>
            <a:r>
              <a:rPr lang="en-US" sz="2400" b="1" u="sng" dirty="0" smtClean="0"/>
              <a:t>a </a:t>
            </a:r>
            <a:r>
              <a:rPr lang="en-US" sz="2400" b="1" u="sng" dirty="0"/>
              <a:t>primitive root</a:t>
            </a:r>
            <a:r>
              <a:rPr lang="en-US" sz="2400" dirty="0"/>
              <a:t>; </a:t>
            </a: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braid</a:t>
            </a:r>
            <a:r>
              <a:rPr lang="en-US" sz="2400" dirty="0"/>
              <a:t>, </a:t>
            </a:r>
            <a:r>
              <a:rPr lang="en-US" sz="2400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intermix</a:t>
            </a:r>
            <a:r>
              <a:rPr lang="en-US" sz="2400" dirty="0"/>
              <a:t>.</a:t>
            </a:r>
          </a:p>
          <a:p>
            <a:endParaRPr lang="en-US" sz="130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6832" y="0"/>
            <a:ext cx="9108504" cy="91273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Understanding Evening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352" y="1268760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395877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2254" y="116632"/>
            <a:ext cx="8538218" cy="9127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Evening:  </a:t>
            </a:r>
            <a:r>
              <a:rPr lang="en-US" sz="4000" dirty="0" smtClean="0">
                <a:solidFill>
                  <a:schemeClr val="accent4"/>
                </a:solidFill>
              </a:rPr>
              <a:t>Opposite Definitions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029369"/>
            <a:ext cx="8280920" cy="743447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/>
              <a:t>[</a:t>
            </a:r>
            <a:r>
              <a:rPr lang="en-US" sz="2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2400" baseline="30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2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definition]  day</a:t>
            </a:r>
            <a:r>
              <a:rPr lang="en-US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sz="2400" dirty="0" smtClean="0">
                <a:effectLst/>
              </a:rPr>
              <a:t>and</a:t>
            </a:r>
            <a:r>
              <a:rPr lang="en-US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 smtClean="0"/>
              <a:t>[</a:t>
            </a:r>
            <a:r>
              <a:rPr lang="en-US" sz="2400" dirty="0">
                <a:effectLst>
                  <a:glow rad="101600">
                    <a:srgbClr val="0070C0">
                      <a:alpha val="40000"/>
                    </a:srgbClr>
                  </a:glow>
                </a:effectLst>
              </a:rPr>
              <a:t>4</a:t>
            </a:r>
            <a:r>
              <a:rPr lang="en-US" sz="2400" baseline="30000" dirty="0">
                <a:effectLst>
                  <a:glow rad="101600">
                    <a:srgbClr val="0070C0">
                      <a:alpha val="40000"/>
                    </a:srgbClr>
                  </a:glow>
                </a:effectLst>
              </a:rPr>
              <a:t>th</a:t>
            </a:r>
            <a:r>
              <a:rPr lang="en-US" sz="2400" dirty="0">
                <a:effectLst>
                  <a:glow rad="101600">
                    <a:srgbClr val="0070C0">
                      <a:alpha val="40000"/>
                    </a:srgbClr>
                  </a:glow>
                </a:effectLst>
              </a:rPr>
              <a:t> definition</a:t>
            </a:r>
            <a:r>
              <a:rPr lang="en-US" sz="2400" dirty="0"/>
              <a:t>]  </a:t>
            </a:r>
            <a:r>
              <a:rPr lang="en-US" sz="2400" b="1" dirty="0" smtClean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b="1" dirty="0"/>
              <a:t> </a:t>
            </a:r>
            <a:r>
              <a:rPr lang="en-US" sz="2400" dirty="0"/>
              <a:t>a</a:t>
            </a:r>
            <a:r>
              <a:rPr lang="en-US" sz="2400" dirty="0" smtClean="0"/>
              <a:t>re opposites.</a:t>
            </a:r>
            <a:endParaRPr lang="en-US" sz="2400" b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323528" y="1772816"/>
            <a:ext cx="8553830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Note:  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2</a:t>
            </a:r>
            <a:r>
              <a:rPr lang="en-US" sz="2800" b="1" baseline="3000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def. for Evening [</a:t>
            </a:r>
            <a:r>
              <a:rPr lang="en-US" sz="28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meaning part of the “day” season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]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can be used to mean any part of the Day Season </a:t>
            </a: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AFTER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sunrise to sunset </a:t>
            </a:r>
            <a:r>
              <a:rPr lang="en-US" sz="40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IF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the qualifying phrase “</a:t>
            </a:r>
            <a:r>
              <a:rPr lang="en-US" sz="28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between </a:t>
            </a:r>
            <a:br>
              <a:rPr lang="en-US" sz="28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evenings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” </a:t>
            </a:r>
            <a:r>
              <a:rPr lang="en-US" sz="20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[</a:t>
            </a:r>
            <a:r>
              <a:rPr lang="en-US" sz="2000" b="1" dirty="0" err="1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beyn</a:t>
            </a:r>
            <a:r>
              <a:rPr lang="en-US" sz="20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ha </a:t>
            </a:r>
            <a:r>
              <a:rPr lang="en-US" sz="2000" b="1" dirty="0" err="1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arbayim</a:t>
            </a:r>
            <a:r>
              <a:rPr lang="en-US" sz="20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] 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present.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1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endParaRPr lang="en-US" sz="2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dirty="0">
                <a:ln w="11430"/>
                <a:solidFill>
                  <a:srgbClr val="F9B63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</a:t>
            </a:r>
            <a:r>
              <a:rPr lang="en-US" sz="28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never takes the definition of an 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AFTERNOON time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without a qualifying verse.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b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2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9172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73008" cy="912738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“Afternoon”  H5186  &lt;</a:t>
            </a:r>
            <a:r>
              <a:rPr lang="en-US" spc="0" dirty="0" err="1" smtClean="0">
                <a:ln/>
                <a:solidFill>
                  <a:schemeClr val="accent3"/>
                </a:solidFill>
                <a:effectLst/>
              </a:rPr>
              <a:t>natah</a:t>
            </a:r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&gt;</a:t>
            </a:r>
            <a:endParaRPr lang="en-US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029369"/>
            <a:ext cx="8496944" cy="441585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endParaRPr lang="en-US" sz="24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267688" y="1196752"/>
            <a:ext cx="8552784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“Afternoon” </a:t>
            </a:r>
            <a:r>
              <a:rPr lang="en-US" sz="44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</a:t>
            </a:r>
            <a:r>
              <a:rPr lang="en-US" sz="44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used </a:t>
            </a:r>
            <a:br>
              <a:rPr lang="en-US" sz="44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44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 once in the KJV.</a:t>
            </a:r>
            <a:endParaRPr lang="en-US" sz="4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endParaRPr lang="en-US" sz="2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3600" b="1" dirty="0" err="1">
                <a:solidFill>
                  <a:srgbClr val="ABE9FF"/>
                </a:solidFill>
              </a:rPr>
              <a:t>Judg</a:t>
            </a:r>
            <a:r>
              <a:rPr lang="en-US" sz="3600" b="1" dirty="0">
                <a:solidFill>
                  <a:srgbClr val="ABE9FF"/>
                </a:solidFill>
              </a:rPr>
              <a:t> 19:8</a:t>
            </a:r>
            <a:r>
              <a:rPr lang="en-US" sz="3600" dirty="0">
                <a:solidFill>
                  <a:srgbClr val="ABE9FF"/>
                </a:solidFill>
              </a:rPr>
              <a:t> 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he arose early in the morning on the fifth day to depart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damsel's father said,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Comfort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thine heart, I pray thee. </a:t>
            </a:r>
            <a:b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they tarried until </a:t>
            </a:r>
            <a:r>
              <a:rPr lang="en-US" sz="3600" b="1" u="sng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afternoon</a:t>
            </a:r>
            <a:r>
              <a:rPr lang="en-US" sz="36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smtClean="0">
                <a:ln>
                  <a:solidFill>
                    <a:schemeClr val="accent3"/>
                  </a:solidFill>
                </a:ln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[H5186] </a:t>
            </a:r>
            <a:r>
              <a:rPr lang="en-US" sz="36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6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they did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eat ...</a:t>
            </a:r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18108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7008" y="6208715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67</a:t>
            </a:fld>
            <a:endParaRPr lang="es-ES" dirty="0"/>
          </a:p>
        </p:txBody>
      </p:sp>
      <p:sp>
        <p:nvSpPr>
          <p:cNvPr id="5" name="5-Point Star 4"/>
          <p:cNvSpPr/>
          <p:nvPr/>
        </p:nvSpPr>
        <p:spPr>
          <a:xfrm rot="21207995">
            <a:off x="-613301" y="413920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 rot="21207995">
            <a:off x="-613301" y="2733322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1207995">
            <a:off x="-594339" y="3127313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 rot="21207995">
            <a:off x="-613301" y="3702192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02891" y="620688"/>
            <a:ext cx="8538218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H5186:  Afternoon Definition</a:t>
            </a:r>
            <a:endParaRPr lang="en-US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179511" y="1700808"/>
            <a:ext cx="8661597" cy="5544616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4000"/>
              </a:lnSpc>
            </a:pPr>
            <a:r>
              <a:rPr lang="en-US" sz="24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400" i="1" dirty="0" smtClean="0"/>
              <a:t>  </a:t>
            </a:r>
            <a:r>
              <a:rPr lang="en-US" sz="2400" i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afternoon</a:t>
            </a:r>
            <a:r>
              <a:rPr lang="en-US" sz="2400" i="1" dirty="0"/>
              <a:t> </a:t>
            </a:r>
            <a:r>
              <a:rPr lang="en-US" sz="2400" dirty="0"/>
              <a:t> </a:t>
            </a:r>
            <a:r>
              <a:rPr lang="en-US" sz="2400" b="1" dirty="0" smtClean="0"/>
              <a:t>H5186</a:t>
            </a:r>
            <a:r>
              <a:rPr lang="en-US" sz="2400" dirty="0"/>
              <a:t>; </a:t>
            </a:r>
            <a:r>
              <a:rPr lang="en-US" sz="2000" dirty="0" err="1"/>
              <a:t>natah</a:t>
            </a:r>
            <a:r>
              <a:rPr lang="en-US" sz="2000" dirty="0"/>
              <a:t>; a primitive root; 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to stretch or spread out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 </a:t>
            </a:r>
            <a:r>
              <a:rPr lang="en-US" sz="2000" dirty="0"/>
              <a:t>by implication, 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to bend away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 </a:t>
            </a:r>
            <a:r>
              <a:rPr lang="en-US" sz="1800" dirty="0" smtClean="0"/>
              <a:t>used </a:t>
            </a:r>
            <a:r>
              <a:rPr lang="en-US" sz="1800" dirty="0"/>
              <a:t>in a great variety of application (as follows): </a:t>
            </a:r>
            <a:r>
              <a:rPr lang="en-US" sz="2000" dirty="0"/>
              <a:t> KJV -  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afternoon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…</a:t>
            </a:r>
            <a:r>
              <a:rPr lang="en-US" sz="2000" dirty="0" smtClean="0"/>
              <a:t>  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bow</a:t>
            </a:r>
            <a:r>
              <a:rPr lang="en-US" sz="2000" dirty="0"/>
              <a:t> (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down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sz="2000" dirty="0" smtClean="0"/>
              <a:t> </a:t>
            </a:r>
            <a:r>
              <a:rPr lang="en-US" sz="1800" dirty="0"/>
              <a:t>-</a:t>
            </a:r>
            <a:r>
              <a:rPr lang="en-US" sz="1800" dirty="0" err="1"/>
              <a:t>ing</a:t>
            </a:r>
            <a:r>
              <a:rPr lang="en-US" sz="2000" dirty="0" smtClean="0"/>
              <a:t>)… </a:t>
            </a:r>
            <a:br>
              <a:rPr lang="en-US" sz="2000" dirty="0" smtClean="0"/>
            </a:b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decline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… </a:t>
            </a:r>
            <a:r>
              <a:rPr lang="en-US" sz="1800" dirty="0" smtClean="0"/>
              <a:t> 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go down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1800" dirty="0"/>
              <a:t>be </a:t>
            </a:r>
            <a:r>
              <a:rPr lang="en-US" sz="1800" dirty="0" smtClean="0"/>
              <a:t>gone … outstretched</a:t>
            </a:r>
            <a:r>
              <a:rPr lang="en-US" sz="1800" dirty="0"/>
              <a:t>, </a:t>
            </a:r>
            <a:r>
              <a:rPr lang="en-US" sz="1800" dirty="0" smtClean="0"/>
              <a:t>overthrown</a:t>
            </a:r>
            <a:r>
              <a:rPr lang="en-US" sz="1800" dirty="0"/>
              <a:t> </a:t>
            </a:r>
            <a:r>
              <a:rPr lang="en-US" sz="1800" dirty="0" smtClean="0"/>
              <a:t>… 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stretch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forth</a:t>
            </a:r>
            <a:r>
              <a:rPr lang="en-US" sz="2000" dirty="0" smtClean="0"/>
              <a:t>).</a:t>
            </a:r>
            <a:br>
              <a:rPr lang="en-US" sz="2000" dirty="0" smtClean="0"/>
            </a:br>
            <a:endParaRPr lang="en-US" sz="1100" dirty="0" smtClean="0"/>
          </a:p>
          <a:p>
            <a:pPr>
              <a:lnSpc>
                <a:spcPct val="134000"/>
              </a:lnSpc>
            </a:pPr>
            <a:r>
              <a:rPr lang="en-US" b="1" u="sng" dirty="0" smtClean="0"/>
              <a:t>Note</a:t>
            </a:r>
            <a:r>
              <a:rPr lang="en-US" dirty="0"/>
              <a:t>:  The </a:t>
            </a:r>
            <a:r>
              <a:rPr lang="en-US" i="1" dirty="0"/>
              <a:t>Strong’s</a:t>
            </a:r>
            <a:r>
              <a:rPr lang="en-US" dirty="0"/>
              <a:t> definition for “afternoon” is attempting to show that the shadows of the “light of the day” </a:t>
            </a:r>
            <a:r>
              <a:rPr lang="en-US" dirty="0" smtClean="0"/>
              <a:t>begin </a:t>
            </a:r>
            <a:r>
              <a:rPr lang="en-US" dirty="0"/>
              <a:t>to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stretch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spread out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bend away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go down in the afternoon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when </a:t>
            </a:r>
            <a:r>
              <a:rPr lang="en-US" dirty="0"/>
              <a:t>the sun passes the meridian.  </a:t>
            </a:r>
            <a:br>
              <a:rPr lang="en-US" dirty="0"/>
            </a:br>
            <a:r>
              <a:rPr lang="en-US" dirty="0" smtClean="0"/>
              <a:t>               These </a:t>
            </a:r>
            <a:r>
              <a:rPr lang="en-US" dirty="0"/>
              <a:t>afternoon </a:t>
            </a:r>
            <a:r>
              <a:rPr lang="en-US" dirty="0" smtClean="0"/>
              <a:t>shadows </a:t>
            </a:r>
            <a:r>
              <a:rPr lang="en-US" dirty="0"/>
              <a:t>continue to do so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until </a:t>
            </a:r>
            <a:r>
              <a:rPr lang="en-US" dirty="0"/>
              <a:t>they are overtaken by </a:t>
            </a:r>
            <a:r>
              <a:rPr lang="en-US" dirty="0" smtClean="0"/>
              <a:t>dusk.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9874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/>
          <p:cNvSpPr/>
          <p:nvPr/>
        </p:nvSpPr>
        <p:spPr>
          <a:xfrm rot="21207995">
            <a:off x="-613301" y="413920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 rot="21207995">
            <a:off x="-617981" y="2339331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1207995">
            <a:off x="-594339" y="3127313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 rot="21207995">
            <a:off x="-613301" y="3702192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47798" y="1750037"/>
            <a:ext cx="8538218" cy="2376264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0" dirty="0" smtClean="0">
                <a:ln/>
                <a:solidFill>
                  <a:srgbClr val="006600"/>
                </a:solidFill>
                <a:effectLst/>
              </a:rPr>
              <a:t>H5186:  Afternoon  &lt;</a:t>
            </a:r>
            <a:r>
              <a:rPr lang="en-US" spc="0" dirty="0" err="1" smtClean="0">
                <a:ln/>
                <a:solidFill>
                  <a:srgbClr val="006600"/>
                </a:solidFill>
                <a:effectLst/>
              </a:rPr>
              <a:t>natah</a:t>
            </a:r>
            <a:r>
              <a:rPr lang="en-US" spc="0" dirty="0" smtClean="0">
                <a:ln/>
                <a:solidFill>
                  <a:srgbClr val="006600"/>
                </a:solidFill>
                <a:effectLst/>
              </a:rPr>
              <a:t>&gt; </a:t>
            </a:r>
            <a:br>
              <a:rPr lang="en-US" spc="0" dirty="0" smtClean="0">
                <a:ln/>
                <a:solidFill>
                  <a:srgbClr val="006600"/>
                </a:solidFill>
                <a:effectLst/>
              </a:rPr>
            </a:br>
            <a:r>
              <a:rPr lang="en-US" spc="0" dirty="0" smtClean="0">
                <a:ln/>
                <a:solidFill>
                  <a:srgbClr val="0070C0"/>
                </a:solidFill>
                <a:effectLst/>
              </a:rPr>
              <a:t>and</a:t>
            </a:r>
          </a:p>
          <a:p>
            <a:r>
              <a:rPr lang="en-US" spc="0" dirty="0" smtClean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H6153:</a:t>
            </a:r>
            <a:r>
              <a:rPr lang="en-US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  </a:t>
            </a:r>
            <a:r>
              <a:rPr lang="en-US" spc="0" dirty="0" smtClean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Evening  &lt;ereb&gt;</a:t>
            </a:r>
            <a:endParaRPr lang="en-US" spc="0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652" y="3880784"/>
            <a:ext cx="8647582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Hebrew, these words are not connected: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800" b="1" dirty="0" smtClean="0">
                <a:solidFill>
                  <a:srgbClr val="0070C0"/>
                </a:solidFill>
              </a:rPr>
              <a:t>Through the same Hebrew Root </a:t>
            </a: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006600"/>
                </a:solidFill>
              </a:rPr>
              <a:t>H5186</a:t>
            </a:r>
            <a:r>
              <a:rPr lang="en-US" sz="2800" b="1" dirty="0" smtClean="0"/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H6153</a:t>
            </a:r>
            <a:r>
              <a:rPr lang="en-US" sz="2800" dirty="0" smtClean="0"/>
              <a:t>)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800" b="1" dirty="0" smtClean="0">
                <a:solidFill>
                  <a:srgbClr val="006600"/>
                </a:solidFill>
              </a:rPr>
              <a:t>Through phonetics  </a:t>
            </a:r>
            <a:r>
              <a:rPr lang="en-US" sz="2800" b="1" dirty="0" smtClean="0"/>
              <a:t>(</a:t>
            </a:r>
            <a:r>
              <a:rPr lang="en-US" sz="2800" dirty="0" smtClean="0"/>
              <a:t>&lt;</a:t>
            </a:r>
            <a:r>
              <a:rPr lang="en-US" sz="2800" b="1" dirty="0" err="1" smtClean="0">
                <a:solidFill>
                  <a:srgbClr val="006600"/>
                </a:solidFill>
              </a:rPr>
              <a:t>natah</a:t>
            </a:r>
            <a:r>
              <a:rPr lang="en-US" sz="2800" b="1" dirty="0" smtClean="0"/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ereb</a:t>
            </a:r>
            <a:r>
              <a:rPr lang="en-US" sz="2800" dirty="0" smtClean="0"/>
              <a:t>&gt;</a:t>
            </a:r>
            <a:r>
              <a:rPr lang="en-US" sz="2800" b="1" dirty="0" smtClean="0"/>
              <a:t>)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800" b="1" dirty="0" smtClean="0">
                <a:solidFill>
                  <a:srgbClr val="C00000"/>
                </a:solidFill>
              </a:rPr>
              <a:t>Through 1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2800" b="1" dirty="0" smtClean="0">
                <a:solidFill>
                  <a:srgbClr val="C00000"/>
                </a:solidFill>
              </a:rPr>
              <a:t> definitions  </a:t>
            </a:r>
            <a:r>
              <a:rPr lang="en-US" sz="2800" b="1" dirty="0" smtClean="0"/>
              <a:t>(</a:t>
            </a:r>
            <a:r>
              <a:rPr lang="en-US" sz="2800" b="1" dirty="0" smtClean="0">
                <a:solidFill>
                  <a:srgbClr val="006600"/>
                </a:solidFill>
              </a:rPr>
              <a:t>afternoon</a:t>
            </a:r>
            <a:r>
              <a:rPr lang="en-US" sz="2800" b="1" dirty="0" smtClean="0"/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dusk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2050" name="Picture 2" descr="C:\Users\Rae\Desktop\puppy bre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0903" y="5517232"/>
            <a:ext cx="1126331" cy="9659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300663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66906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DBF1-E20F-499B-A56B-13697F7B9C69}" type="slidenum">
              <a:rPr lang="es-ES" smtClean="0"/>
              <a:pPr/>
              <a:t>69</a:t>
            </a:fld>
            <a:endParaRPr lang="es-ES"/>
          </a:p>
        </p:txBody>
      </p:sp>
      <p:pic>
        <p:nvPicPr>
          <p:cNvPr id="1026" name="Picture 2" descr="C:\Users\Rae\Desktop\puppy bre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000" y="404664"/>
            <a:ext cx="4078858" cy="36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puppy bre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58800"/>
            <a:ext cx="3456384" cy="273855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ae\Desktop\time for a brea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1" y="371255"/>
            <a:ext cx="4762501" cy="3181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6F33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ae\Desktop\Art New Grammar 101\question man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1743075" cy="26193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1775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1412776"/>
            <a:ext cx="3388660" cy="403244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Since when does the day not begin with “evening” anymore?</a:t>
            </a:r>
          </a:p>
          <a:p>
            <a:r>
              <a:rPr lang="en-US" sz="2400" b="1" dirty="0" smtClean="0"/>
              <a:t>Today we will attempt to sharpen our Bible study skills through finding the answer to the question on: 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“When does Yahuah’s day really begin?”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9592" y="188640"/>
            <a:ext cx="5184576" cy="115212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The Question is </a:t>
            </a:r>
            <a:b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</a:b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Always the Same </a:t>
            </a:r>
            <a:endParaRPr lang="en-US" dirty="0">
              <a:ln w="10541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52958" y="5589240"/>
            <a:ext cx="6759402" cy="115212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It’s a Good Question!</a:t>
            </a:r>
          </a:p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There is an Answer!</a:t>
            </a:r>
            <a:endParaRPr lang="en-US" dirty="0">
              <a:ln w="10541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2050" name="Picture 2" descr="C:\Users\Rae\Desktop\Grammar Art\Questionmark blue 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2438400" cy="243840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97370"/>
            <a:ext cx="2739391" cy="2791870"/>
          </a:xfrm>
        </p:spPr>
      </p:pic>
    </p:spTree>
    <p:extLst>
      <p:ext uri="{BB962C8B-B14F-4D97-AF65-F5344CB8AC3E}">
        <p14:creationId xmlns:p14="http://schemas.microsoft.com/office/powerpoint/2010/main" val="267763615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2"/>
                </a:solidFill>
              </a:rPr>
              <a:pPr/>
              <a:t>70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3688" y="328487"/>
            <a:ext cx="55154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Enjoy these beautiful mornings that usher in Yahuah’s original Covenant Day!</a:t>
            </a:r>
          </a:p>
          <a:p>
            <a:pPr algn="ctr"/>
            <a:endParaRPr lang="en-US" sz="4000" b="1" cap="none" spc="0" dirty="0" smtClean="0">
              <a:ln w="11430"/>
              <a:solidFill>
                <a:srgbClr val="DFA6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40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End</a:t>
            </a:r>
            <a:endParaRPr lang="en-US" sz="40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258" y="5440069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4"/>
              </a:rPr>
              <a:t>calendar@torahtothetribes.com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4549914"/>
            <a:ext cx="86409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B83D6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Send your questions/comments to:</a:t>
            </a:r>
            <a:endParaRPr lang="en-US" sz="3600" b="1" cap="none" spc="0" dirty="0">
              <a:ln w="11430"/>
              <a:solidFill>
                <a:srgbClr val="B83D6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37508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1781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b="1" dirty="0" smtClean="0"/>
              <a:t>To learn French, one has to learn that “such and such a word in French” means “such and such a word in English.”</a:t>
            </a:r>
          </a:p>
          <a:p>
            <a:pPr marL="45720" indent="0">
              <a:buNone/>
            </a:pPr>
            <a:r>
              <a:rPr lang="en-US" b="1" dirty="0" smtClean="0"/>
              <a:t>We can’t </a:t>
            </a:r>
            <a:r>
              <a:rPr lang="en-US" b="1" dirty="0"/>
              <a:t>say, </a:t>
            </a:r>
            <a:r>
              <a:rPr lang="en-US" b="1" dirty="0">
                <a:solidFill>
                  <a:srgbClr val="0070C0"/>
                </a:solidFill>
              </a:rPr>
              <a:t>"no, I don't want to learn the true meaning of the French words, I think I'll just guess at the meaning, and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hope </a:t>
            </a:r>
            <a:r>
              <a:rPr lang="en-US" b="1" dirty="0">
                <a:solidFill>
                  <a:srgbClr val="0070C0"/>
                </a:solidFill>
              </a:rPr>
              <a:t>I'm right ..." 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sz="1200" b="1" dirty="0" smtClean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You’ll likely be 100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%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wrong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!</a:t>
            </a:r>
            <a:br>
              <a:rPr lang="en-US" b="1" dirty="0">
                <a:solidFill>
                  <a:schemeClr val="bg2">
                    <a:lumMod val="50000"/>
                  </a:schemeClr>
                </a:solidFill>
              </a:rPr>
            </a:b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6798" y="1844824"/>
            <a:ext cx="4173674" cy="4176464"/>
          </a:xfrm>
        </p:spPr>
        <p:txBody>
          <a:bodyPr/>
          <a:lstStyle/>
          <a:p>
            <a:pPr marL="45720" indent="0">
              <a:buNone/>
            </a:pPr>
            <a:r>
              <a:rPr lang="en-US" b="1" dirty="0"/>
              <a:t>It works the same between English and </a:t>
            </a:r>
            <a:r>
              <a:rPr lang="en-US" b="1" dirty="0" smtClean="0"/>
              <a:t>Hebrew.  </a:t>
            </a:r>
          </a:p>
          <a:p>
            <a:pPr marL="45720" indent="0">
              <a:buNone/>
            </a:pPr>
            <a:r>
              <a:rPr lang="en-US" b="1" dirty="0" smtClean="0"/>
              <a:t>When it comes to understanding the “day-start” teaching, we can’t say:  </a:t>
            </a:r>
            <a:r>
              <a:rPr lang="en-US" b="1" dirty="0" smtClean="0">
                <a:solidFill>
                  <a:srgbClr val="0070C0"/>
                </a:solidFill>
              </a:rPr>
              <a:t>“</a:t>
            </a:r>
            <a:r>
              <a:rPr lang="en-US" b="1" dirty="0">
                <a:solidFill>
                  <a:srgbClr val="0070C0"/>
                </a:solidFill>
              </a:rPr>
              <a:t>I'll just guess that the Hebrew word </a:t>
            </a:r>
            <a:r>
              <a:rPr lang="en-US" b="1" dirty="0" smtClean="0">
                <a:solidFill>
                  <a:srgbClr val="0070C0"/>
                </a:solidFill>
              </a:rPr>
              <a:t>for </a:t>
            </a:r>
            <a:r>
              <a:rPr lang="en-US" b="1" dirty="0">
                <a:solidFill>
                  <a:srgbClr val="0070C0"/>
                </a:solidFill>
              </a:rPr>
              <a:t>"evening" means "</a:t>
            </a:r>
            <a:r>
              <a:rPr lang="en-US" b="1" dirty="0" smtClean="0">
                <a:solidFill>
                  <a:srgbClr val="0070C0"/>
                </a:solidFill>
              </a:rPr>
              <a:t>afternoon” </a:t>
            </a:r>
            <a:r>
              <a:rPr lang="en-US" b="1" dirty="0">
                <a:solidFill>
                  <a:srgbClr val="0070C0"/>
                </a:solidFill>
              </a:rPr>
              <a:t>... or sunset ... or </a:t>
            </a:r>
            <a:r>
              <a:rPr lang="en-US" b="1" dirty="0" smtClean="0">
                <a:solidFill>
                  <a:srgbClr val="0070C0"/>
                </a:solidFill>
              </a:rPr>
              <a:t>“something else” </a:t>
            </a:r>
            <a:r>
              <a:rPr lang="en-US" b="1" dirty="0">
                <a:solidFill>
                  <a:srgbClr val="0070C0"/>
                </a:solidFill>
              </a:rPr>
              <a:t>... whatever I want." 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sz="1200" b="1" dirty="0" smtClean="0">
              <a:solidFill>
                <a:srgbClr val="0070C0"/>
              </a:solidFill>
            </a:endParaRPr>
          </a:p>
          <a:p>
            <a:pPr marL="45720" lvl="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Again, you’ll likely be 100% wrong!</a:t>
            </a:r>
          </a:p>
          <a:p>
            <a:pPr marL="45720" lv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Working Between Two Languages</a:t>
            </a:r>
            <a:endParaRPr lang="en-US" sz="3200" dirty="0"/>
          </a:p>
        </p:txBody>
      </p:sp>
      <p:pic>
        <p:nvPicPr>
          <p:cNvPr id="3074" name="Picture 2" descr="C:\Users\Rae\Desktop\Grammar Art\french 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2764097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Grammar Art\hebrew banner hanakkuk i thin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980728"/>
            <a:ext cx="2753827" cy="5810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51073" y="5157192"/>
            <a:ext cx="7191450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Yet, this is exactly what has been happening with the word “evening.”</a:t>
            </a:r>
          </a:p>
          <a:p>
            <a:pPr marL="0" indent="0" algn="ctr">
              <a:buFont typeface="Georgia" pitchFamily="18" charset="0"/>
              <a:buNone/>
            </a:pPr>
            <a:r>
              <a:rPr lang="en-US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Many are still guessing!</a:t>
            </a:r>
            <a:endParaRPr lang="en-US" dirty="0">
              <a:ln w="10541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8917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905070" y="1124745"/>
            <a:ext cx="4963074" cy="4464496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388620" indent="-342900">
              <a:buAutoNum type="arabicPeriod"/>
            </a:pPr>
            <a:r>
              <a:rPr lang="en-US" dirty="0" smtClean="0"/>
              <a:t>Many </a:t>
            </a:r>
            <a:r>
              <a:rPr lang="en-US" b="1" dirty="0" smtClean="0"/>
              <a:t>of </a:t>
            </a:r>
            <a:r>
              <a:rPr lang="en-US" b="1" dirty="0"/>
              <a:t>us have been taught that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"evening" </a:t>
            </a:r>
            <a:r>
              <a:rPr lang="en-US" b="1" dirty="0"/>
              <a:t>means </a:t>
            </a:r>
            <a:r>
              <a:rPr lang="en-US" b="1" dirty="0">
                <a:solidFill>
                  <a:schemeClr val="accent4"/>
                </a:solidFill>
              </a:rPr>
              <a:t>"sunset" </a:t>
            </a:r>
            <a:r>
              <a:rPr lang="en-US" b="1" dirty="0"/>
              <a:t>or 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"afternoon" </a:t>
            </a:r>
            <a:r>
              <a:rPr lang="en-US" b="1" dirty="0"/>
              <a:t>or </a:t>
            </a:r>
            <a:r>
              <a:rPr lang="en-US" b="1" dirty="0" smtClean="0"/>
              <a:t>whatever. </a:t>
            </a:r>
          </a:p>
          <a:p>
            <a:pPr marL="388620" indent="-342900">
              <a:buAutoNum type="arabicPeriod"/>
            </a:pPr>
            <a:r>
              <a:rPr lang="en-US" b="1" dirty="0"/>
              <a:t>F</a:t>
            </a:r>
            <a:r>
              <a:rPr lang="en-US" b="1" dirty="0" smtClean="0"/>
              <a:t>ew </a:t>
            </a:r>
            <a:r>
              <a:rPr lang="en-US" b="1" dirty="0"/>
              <a:t>of us have thought about challenging </a:t>
            </a:r>
            <a:r>
              <a:rPr lang="en-US" b="1" dirty="0" smtClean="0"/>
              <a:t>this </a:t>
            </a:r>
            <a:r>
              <a:rPr lang="en-US" b="1" dirty="0"/>
              <a:t>point, because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we </a:t>
            </a:r>
            <a:r>
              <a:rPr lang="en-US" b="1" dirty="0"/>
              <a:t>really </a:t>
            </a:r>
            <a:r>
              <a:rPr lang="en-US" b="1" dirty="0" smtClean="0"/>
              <a:t>believed … </a:t>
            </a:r>
          </a:p>
          <a:p>
            <a:pPr marL="388620" indent="-342900">
              <a:buAutoNum type="arabicPeriod"/>
            </a:pPr>
            <a:r>
              <a:rPr lang="en-US" b="1" dirty="0"/>
              <a:t>W</a:t>
            </a:r>
            <a:r>
              <a:rPr lang="en-US" b="1" dirty="0" smtClean="0"/>
              <a:t>hat </a:t>
            </a:r>
            <a:r>
              <a:rPr lang="en-US" b="1" dirty="0"/>
              <a:t>we were </a:t>
            </a:r>
            <a:r>
              <a:rPr lang="en-US" b="1" dirty="0" smtClean="0"/>
              <a:t>shown </a:t>
            </a:r>
            <a:r>
              <a:rPr lang="en-US" b="1" dirty="0"/>
              <a:t>was true. 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We </a:t>
            </a:r>
            <a:r>
              <a:rPr lang="en-US" b="1" dirty="0"/>
              <a:t>were taught this concept </a:t>
            </a:r>
            <a:r>
              <a:rPr lang="en-US" b="1" dirty="0" smtClean="0"/>
              <a:t>early.  </a:t>
            </a:r>
          </a:p>
          <a:p>
            <a:pPr marL="388620" indent="-342900">
              <a:buAutoNum type="arabicPeriod"/>
            </a:pPr>
            <a:r>
              <a:rPr lang="en-US" b="1" dirty="0" smtClean="0"/>
              <a:t>Most of us have not been taught to question </a:t>
            </a:r>
            <a:r>
              <a:rPr lang="en-US" b="1" dirty="0"/>
              <a:t>the meaning of such a simple word</a:t>
            </a:r>
            <a:r>
              <a:rPr lang="en-US" b="1" dirty="0" smtClean="0"/>
              <a:t>?  Why?</a:t>
            </a:r>
          </a:p>
          <a:p>
            <a:pPr marL="388620" indent="-342900">
              <a:buAutoNum type="arabicPeriod"/>
            </a:pPr>
            <a:r>
              <a:rPr lang="en-US" b="1" dirty="0" smtClean="0">
                <a:solidFill>
                  <a:srgbClr val="00B050"/>
                </a:solidFill>
              </a:rPr>
              <a:t>Because </a:t>
            </a:r>
            <a:r>
              <a:rPr lang="en-US" b="1" dirty="0">
                <a:solidFill>
                  <a:srgbClr val="00B050"/>
                </a:solidFill>
              </a:rPr>
              <a:t>we </a:t>
            </a:r>
            <a:r>
              <a:rPr lang="en-US" b="1" dirty="0" smtClean="0">
                <a:solidFill>
                  <a:srgbClr val="00B050"/>
                </a:solidFill>
              </a:rPr>
              <a:t>were taught </a:t>
            </a:r>
            <a:r>
              <a:rPr lang="en-US" b="1" dirty="0">
                <a:solidFill>
                  <a:srgbClr val="00B050"/>
                </a:solidFill>
              </a:rPr>
              <a:t>our leaders, teachers and </a:t>
            </a:r>
            <a:r>
              <a:rPr lang="en-US" b="1" dirty="0" smtClean="0">
                <a:solidFill>
                  <a:srgbClr val="00B050"/>
                </a:solidFill>
              </a:rPr>
              <a:t>pastors knew the truth and taught us </a:t>
            </a:r>
            <a:r>
              <a:rPr lang="en-US" b="1" dirty="0">
                <a:solidFill>
                  <a:srgbClr val="00B050"/>
                </a:solidFill>
              </a:rPr>
              <a:t>the truth about such a matter</a:t>
            </a:r>
            <a:r>
              <a:rPr lang="en-US" b="1" dirty="0" smtClean="0">
                <a:solidFill>
                  <a:srgbClr val="00B050"/>
                </a:solidFill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94" y="1700808"/>
            <a:ext cx="2178030" cy="3619825"/>
          </a:xfrm>
          <a:effectLst>
            <a:softEdge rad="1270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There’s Another Problem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96136" y="1052736"/>
            <a:ext cx="3024336" cy="6442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dirty="0" smtClean="0">
                <a:ln w="10541" cmpd="sng">
                  <a:noFill/>
                  <a:prstDash val="solid"/>
                </a:ln>
                <a:solidFill>
                  <a:srgbClr val="0070C0"/>
                </a:solidFill>
              </a:rPr>
              <a:t>Which is right? </a:t>
            </a:r>
            <a:endParaRPr lang="en-US" dirty="0">
              <a:ln w="10541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9592" y="5355272"/>
            <a:ext cx="7344816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2000" dirty="0" smtClean="0">
                <a:ln w="10541" cmpd="sng">
                  <a:noFill/>
                  <a:prstDash val="solid"/>
                </a:ln>
                <a:solidFill>
                  <a:srgbClr val="0C788E"/>
                </a:solidFill>
              </a:rPr>
              <a:t>To satisfactorily answer the “evening” question </a:t>
            </a:r>
            <a:br>
              <a:rPr lang="en-US" sz="2000" dirty="0" smtClean="0">
                <a:ln w="10541" cmpd="sng">
                  <a:noFill/>
                  <a:prstDash val="solid"/>
                </a:ln>
                <a:solidFill>
                  <a:srgbClr val="0C788E"/>
                </a:solidFill>
              </a:rPr>
            </a:br>
            <a:r>
              <a:rPr lang="en-US" sz="2000" dirty="0" smtClean="0">
                <a:ln w="10541" cmpd="sng">
                  <a:noFill/>
                  <a:prstDash val="solid"/>
                </a:ln>
                <a:solidFill>
                  <a:srgbClr val="0C788E"/>
                </a:solidFill>
              </a:rPr>
              <a:t>we need to learn how to accept this controversial challenge by using better Bible study skills.</a:t>
            </a:r>
            <a:endParaRPr lang="en-US" sz="2000" dirty="0">
              <a:ln w="10541" cmpd="sng">
                <a:noFill/>
                <a:prstDash val="solid"/>
              </a:ln>
              <a:solidFill>
                <a:srgbClr val="0C78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8290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Slipstream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Grammar 101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Grammar 101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11424</TotalTime>
  <Words>2856</Words>
  <Application>Microsoft Office PowerPoint</Application>
  <PresentationFormat>On-screen Show (4:3)</PresentationFormat>
  <Paragraphs>600</Paragraphs>
  <Slides>70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Slipstream</vt:lpstr>
      <vt:lpstr>1_Slipstream</vt:lpstr>
      <vt:lpstr>PowerPoint Presentation</vt:lpstr>
      <vt:lpstr>PowerPoint Presentation</vt:lpstr>
      <vt:lpstr>Reviewing Simple Lessons Long Forgotten?!</vt:lpstr>
      <vt:lpstr>For understanding the phrase from  Gen 1:5b  “…and the evening and the morning  were the first day.”</vt:lpstr>
      <vt:lpstr>INTRODUCTION</vt:lpstr>
      <vt:lpstr>Thanking Our Friends in Africa</vt:lpstr>
      <vt:lpstr>PowerPoint Presentation</vt:lpstr>
      <vt:lpstr>Working Between Two Languages</vt:lpstr>
      <vt:lpstr>There’s Another Problem </vt:lpstr>
      <vt:lpstr>PowerPoint Presentation</vt:lpstr>
      <vt:lpstr>PowerPoint Presentation</vt:lpstr>
      <vt:lpstr>PowerPoint Presentation</vt:lpstr>
      <vt:lpstr>A Restoration of Truth</vt:lpstr>
      <vt:lpstr>PowerPoint Presentation</vt:lpstr>
      <vt:lpstr>Reading? or Study?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Definitions for the Word ‘STAR’</vt:lpstr>
      <vt:lpstr>PowerPoint Presentation</vt:lpstr>
      <vt:lpstr>“STARS in the sky” take the first definition.</vt:lpstr>
      <vt:lpstr>Remember the Dictionary Rule</vt:lpstr>
      <vt:lpstr>Hebrew Dictionary Rules are the Same</vt:lpstr>
      <vt:lpstr>Applying Study Skills  to Scripture Using the</vt:lpstr>
      <vt:lpstr>Full Study of Gen 1:1-5 (Day 1 of Creation)</vt:lpstr>
      <vt:lpstr>PowerPoint Presentation</vt:lpstr>
      <vt:lpstr>1st Def:  Day  &lt;yowm&gt;</vt:lpstr>
      <vt:lpstr>Only 1 Def:  Night  &lt;layil&gt;  </vt:lpstr>
      <vt:lpstr>1st Def:  Evening  &lt;ereb&gt;</vt:lpstr>
      <vt:lpstr>Only 1 Def:  Morning  &lt;boqer&gt;</vt:lpstr>
      <vt:lpstr>Confirming the Meanings of  “dusk” &amp; “dawn” </vt:lpstr>
      <vt:lpstr>Dusk, noun  [1828]</vt:lpstr>
      <vt:lpstr>Dawn, noun  [1828]</vt:lpstr>
      <vt:lpstr>Determining the Meaning  of “twilight”</vt:lpstr>
      <vt:lpstr>Twilight  &lt;nesheph&gt;</vt:lpstr>
      <vt:lpstr>Twilight    1st Note </vt:lpstr>
      <vt:lpstr>Twilight    2nd Note </vt:lpstr>
      <vt:lpstr>Twilights  belong to the Day Season.</vt:lpstr>
      <vt:lpstr>Twilights  never belong to the Night Season.</vt:lpstr>
      <vt:lpstr>Applying the 1st Definitions of Hebrew to: Day      Night      Evening      Morning</vt:lpstr>
      <vt:lpstr>Listing the 1st Definitions</vt:lpstr>
      <vt:lpstr>Question:  </vt:lpstr>
      <vt:lpstr>Night  &lt;layil&gt;  H3915 </vt:lpstr>
      <vt:lpstr>Evening  &lt;ereb&gt;  H6153</vt:lpstr>
      <vt:lpstr>Morning  &lt;boqer&gt;  H1242</vt:lpstr>
      <vt:lpstr>PowerPoint Presentation</vt:lpstr>
      <vt:lpstr>PowerPoint Presentation</vt:lpstr>
      <vt:lpstr>True Definition</vt:lpstr>
      <vt:lpstr>Why Dusk Twilight Cannot Begin Any New Day</vt:lpstr>
      <vt:lpstr>PowerPoint Presentation</vt:lpstr>
      <vt:lpstr>Evening:  2nd  Definition</vt:lpstr>
      <vt:lpstr>Evening:  3rd &amp; 4th Definitions</vt:lpstr>
      <vt:lpstr>PowerPoint Presentation</vt:lpstr>
      <vt:lpstr>PowerPoint Presentation</vt:lpstr>
      <vt:lpstr>The Quail of Exodus 16</vt:lpstr>
      <vt:lpstr>PowerPoint Presentation</vt:lpstr>
      <vt:lpstr>PowerPoint Presentation</vt:lpstr>
      <vt:lpstr>The Quail’s Qualifying Statement is Exodus 16:12</vt:lpstr>
      <vt:lpstr>Understanding Evening</vt:lpstr>
      <vt:lpstr>Evening:  Opposite Definitions</vt:lpstr>
      <vt:lpstr>“Afternoon”  H5186  &lt;natah&gt;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Rae</cp:lastModifiedBy>
  <cp:revision>1143</cp:revision>
  <cp:lastPrinted>2016-11-17T08:09:46Z</cp:lastPrinted>
  <dcterms:created xsi:type="dcterms:W3CDTF">2010-05-23T14:28:12Z</dcterms:created>
  <dcterms:modified xsi:type="dcterms:W3CDTF">2018-02-01T05:12:21Z</dcterms:modified>
</cp:coreProperties>
</file>